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diagrams/layout3.xml" ContentType="application/vnd.openxmlformats-officedocument.drawingml.diagramLayout+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diagrams/quickStyle1.xml" ContentType="application/vnd.openxmlformats-officedocument.drawingml.diagramStyle+xml"/>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1"/>
  </p:notesMasterIdLst>
  <p:sldIdLst>
    <p:sldId id="256" r:id="rId2"/>
    <p:sldId id="584" r:id="rId3"/>
    <p:sldId id="585" r:id="rId4"/>
    <p:sldId id="586" r:id="rId5"/>
    <p:sldId id="587" r:id="rId6"/>
    <p:sldId id="588" r:id="rId7"/>
    <p:sldId id="589" r:id="rId8"/>
    <p:sldId id="590" r:id="rId9"/>
    <p:sldId id="591" r:id="rId10"/>
    <p:sldId id="592" r:id="rId11"/>
    <p:sldId id="593" r:id="rId12"/>
    <p:sldId id="594" r:id="rId13"/>
    <p:sldId id="595" r:id="rId14"/>
    <p:sldId id="596" r:id="rId15"/>
    <p:sldId id="597" r:id="rId16"/>
    <p:sldId id="598" r:id="rId17"/>
    <p:sldId id="599" r:id="rId18"/>
    <p:sldId id="600" r:id="rId19"/>
    <p:sldId id="601" r:id="rId20"/>
    <p:sldId id="602" r:id="rId21"/>
    <p:sldId id="603" r:id="rId22"/>
    <p:sldId id="604" r:id="rId23"/>
    <p:sldId id="605" r:id="rId24"/>
    <p:sldId id="606" r:id="rId25"/>
    <p:sldId id="607" r:id="rId26"/>
    <p:sldId id="608" r:id="rId27"/>
    <p:sldId id="609" r:id="rId28"/>
    <p:sldId id="610" r:id="rId29"/>
    <p:sldId id="611" r:id="rId30"/>
    <p:sldId id="612" r:id="rId31"/>
    <p:sldId id="613" r:id="rId32"/>
    <p:sldId id="614" r:id="rId33"/>
    <p:sldId id="615" r:id="rId34"/>
    <p:sldId id="616" r:id="rId35"/>
    <p:sldId id="630" r:id="rId36"/>
    <p:sldId id="617" r:id="rId37"/>
    <p:sldId id="618" r:id="rId38"/>
    <p:sldId id="619" r:id="rId39"/>
    <p:sldId id="620" r:id="rId40"/>
    <p:sldId id="621" r:id="rId41"/>
    <p:sldId id="540" r:id="rId42"/>
    <p:sldId id="541" r:id="rId43"/>
    <p:sldId id="542" r:id="rId44"/>
    <p:sldId id="543" r:id="rId45"/>
    <p:sldId id="544" r:id="rId46"/>
    <p:sldId id="545" r:id="rId47"/>
    <p:sldId id="546" r:id="rId48"/>
    <p:sldId id="622" r:id="rId49"/>
    <p:sldId id="548" r:id="rId50"/>
    <p:sldId id="550" r:id="rId51"/>
    <p:sldId id="552" r:id="rId52"/>
    <p:sldId id="553" r:id="rId53"/>
    <p:sldId id="623" r:id="rId54"/>
    <p:sldId id="554" r:id="rId55"/>
    <p:sldId id="555" r:id="rId56"/>
    <p:sldId id="624" r:id="rId57"/>
    <p:sldId id="556" r:id="rId58"/>
    <p:sldId id="557" r:id="rId59"/>
    <p:sldId id="558" r:id="rId60"/>
    <p:sldId id="559" r:id="rId61"/>
    <p:sldId id="560" r:id="rId62"/>
    <p:sldId id="582" r:id="rId63"/>
    <p:sldId id="561" r:id="rId64"/>
    <p:sldId id="562" r:id="rId65"/>
    <p:sldId id="563" r:id="rId66"/>
    <p:sldId id="564" r:id="rId67"/>
    <p:sldId id="565" r:id="rId68"/>
    <p:sldId id="566" r:id="rId69"/>
    <p:sldId id="567" r:id="rId70"/>
    <p:sldId id="568" r:id="rId71"/>
    <p:sldId id="569" r:id="rId72"/>
    <p:sldId id="570" r:id="rId73"/>
    <p:sldId id="571" r:id="rId74"/>
    <p:sldId id="572" r:id="rId75"/>
    <p:sldId id="573" r:id="rId76"/>
    <p:sldId id="574" r:id="rId77"/>
    <p:sldId id="575" r:id="rId78"/>
    <p:sldId id="576" r:id="rId79"/>
    <p:sldId id="577" r:id="rId80"/>
    <p:sldId id="578" r:id="rId81"/>
    <p:sldId id="579" r:id="rId82"/>
    <p:sldId id="580" r:id="rId83"/>
    <p:sldId id="581" r:id="rId84"/>
    <p:sldId id="625" r:id="rId85"/>
    <p:sldId id="626" r:id="rId86"/>
    <p:sldId id="627" r:id="rId87"/>
    <p:sldId id="628" r:id="rId88"/>
    <p:sldId id="631" r:id="rId89"/>
    <p:sldId id="629" r:id="rId90"/>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B793FF"/>
    <a:srgbClr val="9966FF"/>
    <a:srgbClr val="B48FFF"/>
    <a:srgbClr val="D6C1FF"/>
    <a:srgbClr val="FFFF99"/>
    <a:srgbClr val="F2FB7D"/>
    <a:srgbClr val="0000FF"/>
    <a:srgbClr val="FF9393"/>
  </p:clrMru>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enhum Estilo, Grade de Tabe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EC20E35-A176-4012-BC5E-935CFFF8708E}" styleName="Estilo Mé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793D81CF-94F2-401A-BA57-92F5A7B2D0C5}" styleName="Estilo Mé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73A0DAA-6AF3-43AB-8588-CEC1D06C72B9}" styleName="Estilo Mé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Estilo Cl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horzBarState="maximized">
    <p:restoredLeft sz="8329" autoAdjust="0"/>
    <p:restoredTop sz="63244" autoAdjust="0"/>
  </p:normalViewPr>
  <p:slideViewPr>
    <p:cSldViewPr>
      <p:cViewPr>
        <p:scale>
          <a:sx n="90" d="100"/>
          <a:sy n="90" d="100"/>
        </p:scale>
        <p:origin x="-1075" y="-826"/>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33AD92-6E86-4B72-803C-C3030CD2972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pt-BR"/>
        </a:p>
      </dgm:t>
    </dgm:pt>
    <dgm:pt modelId="{9D81A71F-EA94-4960-B5ED-180A11E34D81}">
      <dgm:prSet/>
      <dgm:spPr/>
      <dgm:t>
        <a:bodyPr/>
        <a:lstStyle/>
        <a:p>
          <a:pPr rtl="0"/>
          <a:r>
            <a:rPr lang="pt-BR" dirty="0" smtClean="0"/>
            <a:t>A </a:t>
          </a:r>
          <a:r>
            <a:rPr lang="pt-BR" dirty="0" err="1" smtClean="0"/>
            <a:t>hipovitaminose</a:t>
          </a:r>
          <a:r>
            <a:rPr lang="pt-BR" dirty="0" smtClean="0"/>
            <a:t> D é altamente prevalente na Índia apesar do sol. </a:t>
          </a:r>
          <a:r>
            <a:rPr lang="pt-BR" b="1" dirty="0" smtClean="0">
              <a:effectLst>
                <a:outerShdw blurRad="38100" dist="38100" dir="2700000" algn="tl">
                  <a:srgbClr val="000000">
                    <a:alpha val="43137"/>
                  </a:srgbClr>
                </a:outerShdw>
              </a:effectLst>
            </a:rPr>
            <a:t>[1]</a:t>
          </a:r>
          <a:endParaRPr lang="pt-BR" dirty="0"/>
        </a:p>
      </dgm:t>
    </dgm:pt>
    <dgm:pt modelId="{451D1A93-39C7-4F32-9521-1BFA5474F4FE}" type="parTrans" cxnId="{0267E4ED-CA2C-4807-869F-3A64AF4C9FBC}">
      <dgm:prSet/>
      <dgm:spPr/>
      <dgm:t>
        <a:bodyPr/>
        <a:lstStyle/>
        <a:p>
          <a:endParaRPr lang="pt-BR"/>
        </a:p>
      </dgm:t>
    </dgm:pt>
    <dgm:pt modelId="{4F76EFD1-E975-4ECE-9051-1F724799AA83}" type="sibTrans" cxnId="{0267E4ED-CA2C-4807-869F-3A64AF4C9FBC}">
      <dgm:prSet/>
      <dgm:spPr/>
      <dgm:t>
        <a:bodyPr/>
        <a:lstStyle/>
        <a:p>
          <a:endParaRPr lang="pt-BR"/>
        </a:p>
      </dgm:t>
    </dgm:pt>
    <dgm:pt modelId="{581AA043-E1A8-41E6-A5D7-E5EB9FA7CF51}">
      <dgm:prSet/>
      <dgm:spPr/>
      <dgm:t>
        <a:bodyPr/>
        <a:lstStyle/>
        <a:p>
          <a:pPr rtl="0"/>
          <a:r>
            <a:rPr lang="pt-BR" dirty="0" smtClean="0"/>
            <a:t>Os fatores responsáveis ​​por isso incluem inadequada exposição ao sol, à poluição atmosférica e à pigmentação da pele. </a:t>
          </a:r>
          <a:r>
            <a:rPr lang="pt-BR" b="1" dirty="0" smtClean="0">
              <a:effectLst>
                <a:outerShdw blurRad="38100" dist="38100" dir="2700000" algn="tl">
                  <a:srgbClr val="000000">
                    <a:alpha val="43137"/>
                  </a:srgbClr>
                </a:outerShdw>
              </a:effectLst>
            </a:rPr>
            <a:t>[1] </a:t>
          </a:r>
          <a:endParaRPr lang="pt-BR" b="1" dirty="0">
            <a:effectLst>
              <a:outerShdw blurRad="38100" dist="38100" dir="2700000" algn="tl">
                <a:srgbClr val="000000">
                  <a:alpha val="43137"/>
                </a:srgbClr>
              </a:outerShdw>
            </a:effectLst>
          </a:endParaRPr>
        </a:p>
      </dgm:t>
    </dgm:pt>
    <dgm:pt modelId="{87B95956-67FA-442F-8CFA-2876B4CDC4E3}" type="parTrans" cxnId="{DD687BA6-AD2F-461B-9861-01C8660E5228}">
      <dgm:prSet/>
      <dgm:spPr/>
      <dgm:t>
        <a:bodyPr/>
        <a:lstStyle/>
        <a:p>
          <a:endParaRPr lang="pt-BR"/>
        </a:p>
      </dgm:t>
    </dgm:pt>
    <dgm:pt modelId="{77357E67-567E-49E0-B246-5A0F1A56E639}" type="sibTrans" cxnId="{DD687BA6-AD2F-461B-9861-01C8660E5228}">
      <dgm:prSet/>
      <dgm:spPr/>
      <dgm:t>
        <a:bodyPr/>
        <a:lstStyle/>
        <a:p>
          <a:endParaRPr lang="pt-BR"/>
        </a:p>
      </dgm:t>
    </dgm:pt>
    <dgm:pt modelId="{A436708E-0E22-4E49-988F-143B0462027E}">
      <dgm:prSet/>
      <dgm:spPr/>
      <dgm:t>
        <a:bodyPr/>
        <a:lstStyle/>
        <a:p>
          <a:pPr rtl="0"/>
          <a:r>
            <a:rPr lang="pt-BR" dirty="0" smtClean="0"/>
            <a:t>Há graves consequências da deficiência de Vitamina D, entre elas incluem a insuficiência cardíaca e as convulsões </a:t>
          </a:r>
          <a:r>
            <a:rPr lang="pt-BR" dirty="0" err="1" smtClean="0"/>
            <a:t>hipocalcêmicas</a:t>
          </a:r>
          <a:r>
            <a:rPr lang="pt-BR" dirty="0" smtClean="0"/>
            <a:t>. </a:t>
          </a:r>
          <a:r>
            <a:rPr lang="pt-BR" b="1" dirty="0" smtClean="0">
              <a:effectLst>
                <a:outerShdw blurRad="38100" dist="38100" dir="2700000" algn="tl">
                  <a:srgbClr val="000000">
                    <a:alpha val="43137"/>
                  </a:srgbClr>
                </a:outerShdw>
              </a:effectLst>
            </a:rPr>
            <a:t>[1]</a:t>
          </a:r>
          <a:endParaRPr lang="pt-BR" b="1" dirty="0">
            <a:effectLst>
              <a:outerShdw blurRad="38100" dist="38100" dir="2700000" algn="tl">
                <a:srgbClr val="000000">
                  <a:alpha val="43137"/>
                </a:srgbClr>
              </a:outerShdw>
            </a:effectLst>
          </a:endParaRPr>
        </a:p>
      </dgm:t>
    </dgm:pt>
    <dgm:pt modelId="{A1944378-FFB2-4FA1-A9B1-DDB12A956BA8}" type="parTrans" cxnId="{2125745C-C59A-45AB-8CA3-6EAA232A9BC1}">
      <dgm:prSet/>
      <dgm:spPr/>
      <dgm:t>
        <a:bodyPr/>
        <a:lstStyle/>
        <a:p>
          <a:endParaRPr lang="pt-BR"/>
        </a:p>
      </dgm:t>
    </dgm:pt>
    <dgm:pt modelId="{178356F9-1B2E-42E5-AC08-05481A466BA0}" type="sibTrans" cxnId="{2125745C-C59A-45AB-8CA3-6EAA232A9BC1}">
      <dgm:prSet/>
      <dgm:spPr/>
      <dgm:t>
        <a:bodyPr/>
        <a:lstStyle/>
        <a:p>
          <a:endParaRPr lang="pt-BR"/>
        </a:p>
      </dgm:t>
    </dgm:pt>
    <dgm:pt modelId="{4931A4DB-E3BC-4329-8B8A-AF5254AD6903}">
      <dgm:prSet/>
      <dgm:spPr/>
      <dgm:t>
        <a:bodyPr/>
        <a:lstStyle/>
        <a:p>
          <a:pPr rtl="0"/>
          <a:r>
            <a:rPr lang="pt-BR" dirty="0" smtClean="0"/>
            <a:t>A transferência </a:t>
          </a:r>
          <a:r>
            <a:rPr lang="pt-BR" dirty="0" err="1" smtClean="0"/>
            <a:t>transplacentária</a:t>
          </a:r>
          <a:r>
            <a:rPr lang="pt-BR" dirty="0" smtClean="0"/>
            <a:t> e a concentração de vitamina D no leite materno são baixas em mães com baixo nível de vitamina D durante a gestação e a lactação. </a:t>
          </a:r>
          <a:r>
            <a:rPr lang="pt-BR" b="1" dirty="0" smtClean="0">
              <a:effectLst>
                <a:outerShdw blurRad="38100" dist="38100" dir="2700000" algn="tl">
                  <a:srgbClr val="000000">
                    <a:alpha val="43137"/>
                  </a:srgbClr>
                </a:outerShdw>
              </a:effectLst>
            </a:rPr>
            <a:t>[2 e 4] </a:t>
          </a:r>
          <a:endParaRPr lang="pt-BR" b="1" dirty="0">
            <a:effectLst>
              <a:outerShdw blurRad="38100" dist="38100" dir="2700000" algn="tl">
                <a:srgbClr val="000000">
                  <a:alpha val="43137"/>
                </a:srgbClr>
              </a:outerShdw>
            </a:effectLst>
          </a:endParaRPr>
        </a:p>
      </dgm:t>
    </dgm:pt>
    <dgm:pt modelId="{368AA229-C3B5-4D57-BEC4-1513B4D3C66E}" type="parTrans" cxnId="{9EE2A9DC-93DF-4E67-B8D8-F2DDA3CFF0AC}">
      <dgm:prSet/>
      <dgm:spPr/>
      <dgm:t>
        <a:bodyPr/>
        <a:lstStyle/>
        <a:p>
          <a:endParaRPr lang="pt-BR"/>
        </a:p>
      </dgm:t>
    </dgm:pt>
    <dgm:pt modelId="{B56A344F-4E93-448C-9F03-E67BF97F0627}" type="sibTrans" cxnId="{9EE2A9DC-93DF-4E67-B8D8-F2DDA3CFF0AC}">
      <dgm:prSet/>
      <dgm:spPr/>
      <dgm:t>
        <a:bodyPr/>
        <a:lstStyle/>
        <a:p>
          <a:endParaRPr lang="pt-BR"/>
        </a:p>
      </dgm:t>
    </dgm:pt>
    <dgm:pt modelId="{D07B3D48-2617-4168-AAE0-9E96E2B09D0E}">
      <dgm:prSet/>
      <dgm:spPr/>
      <dgm:t>
        <a:bodyPr/>
        <a:lstStyle/>
        <a:p>
          <a:pPr rtl="0"/>
          <a:r>
            <a:rPr lang="pt-BR" dirty="0" smtClean="0"/>
            <a:t>Estudos realizados na Índia mostraram que 84-96% das mães e bebês, ao nascer e aos 3 meses, tinham 25-hidroxivitamina D (25 (OH) D)&lt;20ng/</a:t>
          </a:r>
          <a:r>
            <a:rPr lang="pt-BR" dirty="0" err="1" smtClean="0"/>
            <a:t>mL</a:t>
          </a:r>
          <a:r>
            <a:rPr lang="pt-BR" dirty="0" smtClean="0"/>
            <a:t> (50nmol/L), com média de 25(OH)D em mulheres sendo tão baixo como 5,9 </a:t>
          </a:r>
          <a:r>
            <a:rPr lang="pt-BR" dirty="0" err="1" smtClean="0"/>
            <a:t>ng</a:t>
          </a:r>
          <a:r>
            <a:rPr lang="pt-BR" dirty="0" smtClean="0"/>
            <a:t>/</a:t>
          </a:r>
          <a:r>
            <a:rPr lang="pt-BR" dirty="0" err="1" smtClean="0"/>
            <a:t>mL</a:t>
          </a:r>
          <a:r>
            <a:rPr lang="pt-BR" dirty="0" smtClean="0"/>
            <a:t>(14,75nmol/L). </a:t>
          </a:r>
          <a:r>
            <a:rPr lang="pt-BR" b="1" dirty="0" smtClean="0">
              <a:effectLst>
                <a:outerShdw blurRad="38100" dist="38100" dir="2700000" algn="tl">
                  <a:srgbClr val="000000">
                    <a:alpha val="43137"/>
                  </a:srgbClr>
                </a:outerShdw>
              </a:effectLst>
            </a:rPr>
            <a:t>[2 e 5]</a:t>
          </a:r>
          <a:endParaRPr lang="pt-BR" b="1" dirty="0">
            <a:effectLst>
              <a:outerShdw blurRad="38100" dist="38100" dir="2700000" algn="tl">
                <a:srgbClr val="000000">
                  <a:alpha val="43137"/>
                </a:srgbClr>
              </a:outerShdw>
            </a:effectLst>
          </a:endParaRPr>
        </a:p>
      </dgm:t>
    </dgm:pt>
    <dgm:pt modelId="{40F8CCE7-FCCD-41C4-97BC-0034FDC2D878}" type="parTrans" cxnId="{2F9D9E3A-CFDB-409A-B2A8-0396DCEE555C}">
      <dgm:prSet/>
      <dgm:spPr/>
      <dgm:t>
        <a:bodyPr/>
        <a:lstStyle/>
        <a:p>
          <a:endParaRPr lang="pt-BR"/>
        </a:p>
      </dgm:t>
    </dgm:pt>
    <dgm:pt modelId="{F7AC856C-A303-4CDB-BC02-36EDEAD5C302}" type="sibTrans" cxnId="{2F9D9E3A-CFDB-409A-B2A8-0396DCEE555C}">
      <dgm:prSet/>
      <dgm:spPr/>
      <dgm:t>
        <a:bodyPr/>
        <a:lstStyle/>
        <a:p>
          <a:endParaRPr lang="pt-BR"/>
        </a:p>
      </dgm:t>
    </dgm:pt>
    <dgm:pt modelId="{0F7A6AF0-70D7-4267-AD66-F712391DF51C}" type="pres">
      <dgm:prSet presAssocID="{7933AD92-6E86-4B72-803C-C3030CD29725}" presName="linear" presStyleCnt="0">
        <dgm:presLayoutVars>
          <dgm:animLvl val="lvl"/>
          <dgm:resizeHandles val="exact"/>
        </dgm:presLayoutVars>
      </dgm:prSet>
      <dgm:spPr/>
      <dgm:t>
        <a:bodyPr/>
        <a:lstStyle/>
        <a:p>
          <a:endParaRPr lang="pt-BR"/>
        </a:p>
      </dgm:t>
    </dgm:pt>
    <dgm:pt modelId="{9904F926-5228-408C-BE32-5479AE790E1B}" type="pres">
      <dgm:prSet presAssocID="{9D81A71F-EA94-4960-B5ED-180A11E34D81}" presName="parentText" presStyleLbl="node1" presStyleIdx="0" presStyleCnt="5">
        <dgm:presLayoutVars>
          <dgm:chMax val="0"/>
          <dgm:bulletEnabled val="1"/>
        </dgm:presLayoutVars>
      </dgm:prSet>
      <dgm:spPr/>
      <dgm:t>
        <a:bodyPr/>
        <a:lstStyle/>
        <a:p>
          <a:endParaRPr lang="pt-BR"/>
        </a:p>
      </dgm:t>
    </dgm:pt>
    <dgm:pt modelId="{83F0FDAE-ACC3-43B7-BE6C-40745BC1777C}" type="pres">
      <dgm:prSet presAssocID="{4F76EFD1-E975-4ECE-9051-1F724799AA83}" presName="spacer" presStyleCnt="0"/>
      <dgm:spPr/>
    </dgm:pt>
    <dgm:pt modelId="{FEF216C0-20AA-4D65-9CD6-396EE2245616}" type="pres">
      <dgm:prSet presAssocID="{581AA043-E1A8-41E6-A5D7-E5EB9FA7CF51}" presName="parentText" presStyleLbl="node1" presStyleIdx="1" presStyleCnt="5">
        <dgm:presLayoutVars>
          <dgm:chMax val="0"/>
          <dgm:bulletEnabled val="1"/>
        </dgm:presLayoutVars>
      </dgm:prSet>
      <dgm:spPr/>
      <dgm:t>
        <a:bodyPr/>
        <a:lstStyle/>
        <a:p>
          <a:endParaRPr lang="pt-BR"/>
        </a:p>
      </dgm:t>
    </dgm:pt>
    <dgm:pt modelId="{6427D051-DF58-404E-BAD9-EED567A523E2}" type="pres">
      <dgm:prSet presAssocID="{77357E67-567E-49E0-B246-5A0F1A56E639}" presName="spacer" presStyleCnt="0"/>
      <dgm:spPr/>
    </dgm:pt>
    <dgm:pt modelId="{71ED5072-56D6-473A-9611-E8B370E94274}" type="pres">
      <dgm:prSet presAssocID="{A436708E-0E22-4E49-988F-143B0462027E}" presName="parentText" presStyleLbl="node1" presStyleIdx="2" presStyleCnt="5">
        <dgm:presLayoutVars>
          <dgm:chMax val="0"/>
          <dgm:bulletEnabled val="1"/>
        </dgm:presLayoutVars>
      </dgm:prSet>
      <dgm:spPr/>
      <dgm:t>
        <a:bodyPr/>
        <a:lstStyle/>
        <a:p>
          <a:endParaRPr lang="pt-BR"/>
        </a:p>
      </dgm:t>
    </dgm:pt>
    <dgm:pt modelId="{6C0F0FB2-5E82-4911-8E48-4022C3BCA9BF}" type="pres">
      <dgm:prSet presAssocID="{178356F9-1B2E-42E5-AC08-05481A466BA0}" presName="spacer" presStyleCnt="0"/>
      <dgm:spPr/>
    </dgm:pt>
    <dgm:pt modelId="{5119040C-C554-4397-B807-0E9615F27A61}" type="pres">
      <dgm:prSet presAssocID="{4931A4DB-E3BC-4329-8B8A-AF5254AD6903}" presName="parentText" presStyleLbl="node1" presStyleIdx="3" presStyleCnt="5">
        <dgm:presLayoutVars>
          <dgm:chMax val="0"/>
          <dgm:bulletEnabled val="1"/>
        </dgm:presLayoutVars>
      </dgm:prSet>
      <dgm:spPr/>
      <dgm:t>
        <a:bodyPr/>
        <a:lstStyle/>
        <a:p>
          <a:endParaRPr lang="pt-BR"/>
        </a:p>
      </dgm:t>
    </dgm:pt>
    <dgm:pt modelId="{18268B8A-028B-4FFF-A65E-01A28B25A910}" type="pres">
      <dgm:prSet presAssocID="{B56A344F-4E93-448C-9F03-E67BF97F0627}" presName="spacer" presStyleCnt="0"/>
      <dgm:spPr/>
    </dgm:pt>
    <dgm:pt modelId="{1D7B4AD1-D5AA-490E-88C7-6491797BBF09}" type="pres">
      <dgm:prSet presAssocID="{D07B3D48-2617-4168-AAE0-9E96E2B09D0E}" presName="parentText" presStyleLbl="node1" presStyleIdx="4" presStyleCnt="5">
        <dgm:presLayoutVars>
          <dgm:chMax val="0"/>
          <dgm:bulletEnabled val="1"/>
        </dgm:presLayoutVars>
      </dgm:prSet>
      <dgm:spPr/>
      <dgm:t>
        <a:bodyPr/>
        <a:lstStyle/>
        <a:p>
          <a:endParaRPr lang="pt-BR"/>
        </a:p>
      </dgm:t>
    </dgm:pt>
  </dgm:ptLst>
  <dgm:cxnLst>
    <dgm:cxn modelId="{739751F1-0F12-4FEF-A43E-44ED675F7F1C}" type="presOf" srcId="{A436708E-0E22-4E49-988F-143B0462027E}" destId="{71ED5072-56D6-473A-9611-E8B370E94274}" srcOrd="0" destOrd="0" presId="urn:microsoft.com/office/officeart/2005/8/layout/vList2"/>
    <dgm:cxn modelId="{2125745C-C59A-45AB-8CA3-6EAA232A9BC1}" srcId="{7933AD92-6E86-4B72-803C-C3030CD29725}" destId="{A436708E-0E22-4E49-988F-143B0462027E}" srcOrd="2" destOrd="0" parTransId="{A1944378-FFB2-4FA1-A9B1-DDB12A956BA8}" sibTransId="{178356F9-1B2E-42E5-AC08-05481A466BA0}"/>
    <dgm:cxn modelId="{DD687BA6-AD2F-461B-9861-01C8660E5228}" srcId="{7933AD92-6E86-4B72-803C-C3030CD29725}" destId="{581AA043-E1A8-41E6-A5D7-E5EB9FA7CF51}" srcOrd="1" destOrd="0" parTransId="{87B95956-67FA-442F-8CFA-2876B4CDC4E3}" sibTransId="{77357E67-567E-49E0-B246-5A0F1A56E639}"/>
    <dgm:cxn modelId="{5E033A4C-49FB-4CAB-9411-B7A3BEA3EFAB}" type="presOf" srcId="{4931A4DB-E3BC-4329-8B8A-AF5254AD6903}" destId="{5119040C-C554-4397-B807-0E9615F27A61}" srcOrd="0" destOrd="0" presId="urn:microsoft.com/office/officeart/2005/8/layout/vList2"/>
    <dgm:cxn modelId="{9EE2A9DC-93DF-4E67-B8D8-F2DDA3CFF0AC}" srcId="{7933AD92-6E86-4B72-803C-C3030CD29725}" destId="{4931A4DB-E3BC-4329-8B8A-AF5254AD6903}" srcOrd="3" destOrd="0" parTransId="{368AA229-C3B5-4D57-BEC4-1513B4D3C66E}" sibTransId="{B56A344F-4E93-448C-9F03-E67BF97F0627}"/>
    <dgm:cxn modelId="{0267E4ED-CA2C-4807-869F-3A64AF4C9FBC}" srcId="{7933AD92-6E86-4B72-803C-C3030CD29725}" destId="{9D81A71F-EA94-4960-B5ED-180A11E34D81}" srcOrd="0" destOrd="0" parTransId="{451D1A93-39C7-4F32-9521-1BFA5474F4FE}" sibTransId="{4F76EFD1-E975-4ECE-9051-1F724799AA83}"/>
    <dgm:cxn modelId="{2F9D9E3A-CFDB-409A-B2A8-0396DCEE555C}" srcId="{7933AD92-6E86-4B72-803C-C3030CD29725}" destId="{D07B3D48-2617-4168-AAE0-9E96E2B09D0E}" srcOrd="4" destOrd="0" parTransId="{40F8CCE7-FCCD-41C4-97BC-0034FDC2D878}" sibTransId="{F7AC856C-A303-4CDB-BC02-36EDEAD5C302}"/>
    <dgm:cxn modelId="{290EE380-5935-496D-B4AB-517D349DCCBF}" type="presOf" srcId="{9D81A71F-EA94-4960-B5ED-180A11E34D81}" destId="{9904F926-5228-408C-BE32-5479AE790E1B}" srcOrd="0" destOrd="0" presId="urn:microsoft.com/office/officeart/2005/8/layout/vList2"/>
    <dgm:cxn modelId="{60891EB1-73D4-4770-B764-C62B141A6AE2}" type="presOf" srcId="{581AA043-E1A8-41E6-A5D7-E5EB9FA7CF51}" destId="{FEF216C0-20AA-4D65-9CD6-396EE2245616}" srcOrd="0" destOrd="0" presId="urn:microsoft.com/office/officeart/2005/8/layout/vList2"/>
    <dgm:cxn modelId="{778D4A20-1875-4EAD-AB87-F6BC4C4DEC43}" type="presOf" srcId="{7933AD92-6E86-4B72-803C-C3030CD29725}" destId="{0F7A6AF0-70D7-4267-AD66-F712391DF51C}" srcOrd="0" destOrd="0" presId="urn:microsoft.com/office/officeart/2005/8/layout/vList2"/>
    <dgm:cxn modelId="{B96F9C16-BAE7-4915-BAC9-3D50C9F97C6D}" type="presOf" srcId="{D07B3D48-2617-4168-AAE0-9E96E2B09D0E}" destId="{1D7B4AD1-D5AA-490E-88C7-6491797BBF09}" srcOrd="0" destOrd="0" presId="urn:microsoft.com/office/officeart/2005/8/layout/vList2"/>
    <dgm:cxn modelId="{EFF35BAE-6468-4C9E-832C-E810168F6F6C}" type="presParOf" srcId="{0F7A6AF0-70D7-4267-AD66-F712391DF51C}" destId="{9904F926-5228-408C-BE32-5479AE790E1B}" srcOrd="0" destOrd="0" presId="urn:microsoft.com/office/officeart/2005/8/layout/vList2"/>
    <dgm:cxn modelId="{07522998-2A38-4531-8191-2C4FDC4BF070}" type="presParOf" srcId="{0F7A6AF0-70D7-4267-AD66-F712391DF51C}" destId="{83F0FDAE-ACC3-43B7-BE6C-40745BC1777C}" srcOrd="1" destOrd="0" presId="urn:microsoft.com/office/officeart/2005/8/layout/vList2"/>
    <dgm:cxn modelId="{6729AA03-79D2-4D34-97C6-14E44E0E62C4}" type="presParOf" srcId="{0F7A6AF0-70D7-4267-AD66-F712391DF51C}" destId="{FEF216C0-20AA-4D65-9CD6-396EE2245616}" srcOrd="2" destOrd="0" presId="urn:microsoft.com/office/officeart/2005/8/layout/vList2"/>
    <dgm:cxn modelId="{8AB619F7-0756-4B2A-AB1E-82A28E952799}" type="presParOf" srcId="{0F7A6AF0-70D7-4267-AD66-F712391DF51C}" destId="{6427D051-DF58-404E-BAD9-EED567A523E2}" srcOrd="3" destOrd="0" presId="urn:microsoft.com/office/officeart/2005/8/layout/vList2"/>
    <dgm:cxn modelId="{0134A9A9-8132-445F-AAC8-A4A0AD8BFF2C}" type="presParOf" srcId="{0F7A6AF0-70D7-4267-AD66-F712391DF51C}" destId="{71ED5072-56D6-473A-9611-E8B370E94274}" srcOrd="4" destOrd="0" presId="urn:microsoft.com/office/officeart/2005/8/layout/vList2"/>
    <dgm:cxn modelId="{93598608-E53C-418E-BDCB-89FB45BB1F01}" type="presParOf" srcId="{0F7A6AF0-70D7-4267-AD66-F712391DF51C}" destId="{6C0F0FB2-5E82-4911-8E48-4022C3BCA9BF}" srcOrd="5" destOrd="0" presId="urn:microsoft.com/office/officeart/2005/8/layout/vList2"/>
    <dgm:cxn modelId="{8CBE051A-E475-4040-A913-80B634340783}" type="presParOf" srcId="{0F7A6AF0-70D7-4267-AD66-F712391DF51C}" destId="{5119040C-C554-4397-B807-0E9615F27A61}" srcOrd="6" destOrd="0" presId="urn:microsoft.com/office/officeart/2005/8/layout/vList2"/>
    <dgm:cxn modelId="{28698BF2-1C0B-4DEF-ADFB-23F4E901545D}" type="presParOf" srcId="{0F7A6AF0-70D7-4267-AD66-F712391DF51C}" destId="{18268B8A-028B-4FFF-A65E-01A28B25A910}" srcOrd="7" destOrd="0" presId="urn:microsoft.com/office/officeart/2005/8/layout/vList2"/>
    <dgm:cxn modelId="{E496C969-70C6-4245-B1D8-D5E2B869D706}" type="presParOf" srcId="{0F7A6AF0-70D7-4267-AD66-F712391DF51C}" destId="{1D7B4AD1-D5AA-490E-88C7-6491797BBF09}" srcOrd="8" destOrd="0" presId="urn:microsoft.com/office/officeart/2005/8/layout/vList2"/>
  </dgm:cxnLst>
  <dgm:bg/>
  <dgm:whole/>
</dgm:dataModel>
</file>

<file path=ppt/diagrams/data2.xml><?xml version="1.0" encoding="utf-8"?>
<dgm:dataModel xmlns:dgm="http://schemas.openxmlformats.org/drawingml/2006/diagram" xmlns:a="http://schemas.openxmlformats.org/drawingml/2006/main">
  <dgm:ptLst>
    <dgm:pt modelId="{ACDC99F8-B276-4514-9013-A765318ECB1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pt-BR"/>
        </a:p>
      </dgm:t>
    </dgm:pt>
    <dgm:pt modelId="{C2A74A36-AF88-4F4C-8502-D21548D40EAD}">
      <dgm:prSet/>
      <dgm:spPr/>
      <dgm:t>
        <a:bodyPr/>
        <a:lstStyle/>
        <a:p>
          <a:pPr algn="just" rtl="0"/>
          <a:r>
            <a:rPr lang="pt-BR" dirty="0" smtClean="0"/>
            <a:t>No único estudo realizado na Índia sobre a suplementação pós-natal de lactentes a termo, </a:t>
          </a:r>
          <a:r>
            <a:rPr lang="pt-BR" dirty="0" err="1" smtClean="0"/>
            <a:t>Kumar</a:t>
          </a:r>
          <a:r>
            <a:rPr lang="pt-BR" dirty="0" smtClean="0"/>
            <a:t> et al não encontraram diferenças entre o placebo e os grupos suplementados (recebendo 35μg de vitamina D3/ semana) em relação a mortalidade ou nas admissões hospitalares. </a:t>
          </a:r>
          <a:r>
            <a:rPr lang="pt-BR" b="1" dirty="0" smtClean="0">
              <a:effectLst>
                <a:outerShdw blurRad="38100" dist="38100" dir="2700000" algn="tl">
                  <a:srgbClr val="000000">
                    <a:alpha val="43137"/>
                  </a:srgbClr>
                </a:outerShdw>
              </a:effectLst>
            </a:rPr>
            <a:t>[8]</a:t>
          </a:r>
          <a:endParaRPr lang="pt-BR" b="1" dirty="0">
            <a:effectLst>
              <a:outerShdw blurRad="38100" dist="38100" dir="2700000" algn="tl">
                <a:srgbClr val="000000">
                  <a:alpha val="43137"/>
                </a:srgbClr>
              </a:outerShdw>
            </a:effectLst>
          </a:endParaRPr>
        </a:p>
      </dgm:t>
    </dgm:pt>
    <dgm:pt modelId="{9CA2965A-94ED-468E-89C8-C3CEE5562FBF}" type="parTrans" cxnId="{E9986E50-5DCF-4517-A134-1A0D3B469D8F}">
      <dgm:prSet/>
      <dgm:spPr/>
      <dgm:t>
        <a:bodyPr/>
        <a:lstStyle/>
        <a:p>
          <a:endParaRPr lang="pt-BR"/>
        </a:p>
      </dgm:t>
    </dgm:pt>
    <dgm:pt modelId="{61396E84-560E-4FE4-A0D8-D99893D84ADE}" type="sibTrans" cxnId="{E9986E50-5DCF-4517-A134-1A0D3B469D8F}">
      <dgm:prSet/>
      <dgm:spPr/>
      <dgm:t>
        <a:bodyPr/>
        <a:lstStyle/>
        <a:p>
          <a:endParaRPr lang="pt-BR"/>
        </a:p>
      </dgm:t>
    </dgm:pt>
    <dgm:pt modelId="{BA163AD2-6C3D-445E-A2DE-566CB815A0C8}">
      <dgm:prSet/>
      <dgm:spPr/>
      <dgm:t>
        <a:bodyPr/>
        <a:lstStyle/>
        <a:p>
          <a:pPr rtl="0"/>
          <a:r>
            <a:rPr lang="pt-BR" dirty="0" smtClean="0"/>
            <a:t>As atuais recomendações internacionais mencionam 10μg/dia como suplementação de rotina para lactentes. </a:t>
          </a:r>
          <a:r>
            <a:rPr lang="pt-BR" b="1" dirty="0" smtClean="0">
              <a:effectLst>
                <a:outerShdw blurRad="38100" dist="38100" dir="2700000" algn="tl">
                  <a:srgbClr val="000000">
                    <a:alpha val="43137"/>
                  </a:srgbClr>
                </a:outerShdw>
              </a:effectLst>
            </a:rPr>
            <a:t>[3, 4 e 9]</a:t>
          </a:r>
          <a:endParaRPr lang="pt-BR" b="1" dirty="0">
            <a:effectLst>
              <a:outerShdw blurRad="38100" dist="38100" dir="2700000" algn="tl">
                <a:srgbClr val="000000">
                  <a:alpha val="43137"/>
                </a:srgbClr>
              </a:outerShdw>
            </a:effectLst>
          </a:endParaRPr>
        </a:p>
      </dgm:t>
    </dgm:pt>
    <dgm:pt modelId="{3C8F32E9-B2EA-436A-8B57-499F0ED07CEA}" type="parTrans" cxnId="{3C420218-B9D2-481D-AE0C-C3B0E4742603}">
      <dgm:prSet/>
      <dgm:spPr/>
      <dgm:t>
        <a:bodyPr/>
        <a:lstStyle/>
        <a:p>
          <a:endParaRPr lang="pt-BR"/>
        </a:p>
      </dgm:t>
    </dgm:pt>
    <dgm:pt modelId="{87F4CD61-506D-4978-BEDA-1F1BF16D460E}" type="sibTrans" cxnId="{3C420218-B9D2-481D-AE0C-C3B0E4742603}">
      <dgm:prSet/>
      <dgm:spPr/>
      <dgm:t>
        <a:bodyPr/>
        <a:lstStyle/>
        <a:p>
          <a:endParaRPr lang="pt-BR"/>
        </a:p>
      </dgm:t>
    </dgm:pt>
    <dgm:pt modelId="{CF004775-7AC4-40D9-AEEE-01F86AF5B17E}" type="pres">
      <dgm:prSet presAssocID="{ACDC99F8-B276-4514-9013-A765318ECB15}" presName="linear" presStyleCnt="0">
        <dgm:presLayoutVars>
          <dgm:animLvl val="lvl"/>
          <dgm:resizeHandles val="exact"/>
        </dgm:presLayoutVars>
      </dgm:prSet>
      <dgm:spPr/>
      <dgm:t>
        <a:bodyPr/>
        <a:lstStyle/>
        <a:p>
          <a:endParaRPr lang="pt-BR"/>
        </a:p>
      </dgm:t>
    </dgm:pt>
    <dgm:pt modelId="{AD0BFDA0-ABB4-42AB-A68B-42F1DB7894FB}" type="pres">
      <dgm:prSet presAssocID="{C2A74A36-AF88-4F4C-8502-D21548D40EAD}" presName="parentText" presStyleLbl="node1" presStyleIdx="0" presStyleCnt="2">
        <dgm:presLayoutVars>
          <dgm:chMax val="0"/>
          <dgm:bulletEnabled val="1"/>
        </dgm:presLayoutVars>
      </dgm:prSet>
      <dgm:spPr/>
      <dgm:t>
        <a:bodyPr/>
        <a:lstStyle/>
        <a:p>
          <a:endParaRPr lang="pt-BR"/>
        </a:p>
      </dgm:t>
    </dgm:pt>
    <dgm:pt modelId="{E7C802F9-E482-4253-A7D9-6F04F0C24B01}" type="pres">
      <dgm:prSet presAssocID="{61396E84-560E-4FE4-A0D8-D99893D84ADE}" presName="spacer" presStyleCnt="0"/>
      <dgm:spPr/>
    </dgm:pt>
    <dgm:pt modelId="{5B43F9FE-FE72-4F83-92E4-94231818B091}" type="pres">
      <dgm:prSet presAssocID="{BA163AD2-6C3D-445E-A2DE-566CB815A0C8}" presName="parentText" presStyleLbl="node1" presStyleIdx="1" presStyleCnt="2">
        <dgm:presLayoutVars>
          <dgm:chMax val="0"/>
          <dgm:bulletEnabled val="1"/>
        </dgm:presLayoutVars>
      </dgm:prSet>
      <dgm:spPr/>
      <dgm:t>
        <a:bodyPr/>
        <a:lstStyle/>
        <a:p>
          <a:endParaRPr lang="pt-BR"/>
        </a:p>
      </dgm:t>
    </dgm:pt>
  </dgm:ptLst>
  <dgm:cxnLst>
    <dgm:cxn modelId="{3C420218-B9D2-481D-AE0C-C3B0E4742603}" srcId="{ACDC99F8-B276-4514-9013-A765318ECB15}" destId="{BA163AD2-6C3D-445E-A2DE-566CB815A0C8}" srcOrd="1" destOrd="0" parTransId="{3C8F32E9-B2EA-436A-8B57-499F0ED07CEA}" sibTransId="{87F4CD61-506D-4978-BEDA-1F1BF16D460E}"/>
    <dgm:cxn modelId="{E9986E50-5DCF-4517-A134-1A0D3B469D8F}" srcId="{ACDC99F8-B276-4514-9013-A765318ECB15}" destId="{C2A74A36-AF88-4F4C-8502-D21548D40EAD}" srcOrd="0" destOrd="0" parTransId="{9CA2965A-94ED-468E-89C8-C3CEE5562FBF}" sibTransId="{61396E84-560E-4FE4-A0D8-D99893D84ADE}"/>
    <dgm:cxn modelId="{B9E894AE-BF16-4711-8964-46B6E4291421}" type="presOf" srcId="{ACDC99F8-B276-4514-9013-A765318ECB15}" destId="{CF004775-7AC4-40D9-AEEE-01F86AF5B17E}" srcOrd="0" destOrd="0" presId="urn:microsoft.com/office/officeart/2005/8/layout/vList2"/>
    <dgm:cxn modelId="{B4DCE657-9890-4B2B-8159-1174F9E965A4}" type="presOf" srcId="{C2A74A36-AF88-4F4C-8502-D21548D40EAD}" destId="{AD0BFDA0-ABB4-42AB-A68B-42F1DB7894FB}" srcOrd="0" destOrd="0" presId="urn:microsoft.com/office/officeart/2005/8/layout/vList2"/>
    <dgm:cxn modelId="{BC6816BB-0D6A-42A7-A0F9-D02773C2E6FB}" type="presOf" srcId="{BA163AD2-6C3D-445E-A2DE-566CB815A0C8}" destId="{5B43F9FE-FE72-4F83-92E4-94231818B091}" srcOrd="0" destOrd="0" presId="urn:microsoft.com/office/officeart/2005/8/layout/vList2"/>
    <dgm:cxn modelId="{9F315930-D9FA-4A66-82C1-89ACCB768ACB}" type="presParOf" srcId="{CF004775-7AC4-40D9-AEEE-01F86AF5B17E}" destId="{AD0BFDA0-ABB4-42AB-A68B-42F1DB7894FB}" srcOrd="0" destOrd="0" presId="urn:microsoft.com/office/officeart/2005/8/layout/vList2"/>
    <dgm:cxn modelId="{EB75458D-798C-4A82-A8F0-B23604625CDE}" type="presParOf" srcId="{CF004775-7AC4-40D9-AEEE-01F86AF5B17E}" destId="{E7C802F9-E482-4253-A7D9-6F04F0C24B01}" srcOrd="1" destOrd="0" presId="urn:microsoft.com/office/officeart/2005/8/layout/vList2"/>
    <dgm:cxn modelId="{900BD9F2-AB39-41CC-81C9-70C73DD28ED1}" type="presParOf" srcId="{CF004775-7AC4-40D9-AEEE-01F86AF5B17E}" destId="{5B43F9FE-FE72-4F83-92E4-94231818B091}" srcOrd="2" destOrd="0" presId="urn:microsoft.com/office/officeart/2005/8/layout/vList2"/>
  </dgm:cxnLst>
  <dgm:bg/>
  <dgm:whole/>
</dgm:dataModel>
</file>

<file path=ppt/diagrams/data3.xml><?xml version="1.0" encoding="utf-8"?>
<dgm:dataModel xmlns:dgm="http://schemas.openxmlformats.org/drawingml/2006/diagram" xmlns:a="http://schemas.openxmlformats.org/drawingml/2006/main">
  <dgm:ptLst>
    <dgm:pt modelId="{4CD91035-A8F3-4703-80D5-0562F164285B}"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pt-BR"/>
        </a:p>
      </dgm:t>
    </dgm:pt>
    <dgm:pt modelId="{DE7A7C9A-72E8-43C4-B708-B8482812933F}">
      <dgm:prSet phldrT="[Texto]"/>
      <dgm:spPr/>
      <dgm:t>
        <a:bodyPr/>
        <a:lstStyle/>
        <a:p>
          <a:r>
            <a:rPr lang="pt-PT" b="1" dirty="0" smtClean="0">
              <a:effectLst>
                <a:outerShdw blurRad="38100" dist="38100" dir="2700000" algn="tl">
                  <a:srgbClr val="000000">
                    <a:alpha val="43137"/>
                  </a:srgbClr>
                </a:outerShdw>
              </a:effectLst>
            </a:rPr>
            <a:t>Cerca de 30% dos bebês nos três grupos já estava recebendo alguma fórmula alimentar</a:t>
          </a:r>
          <a:endParaRPr lang="pt-BR" b="1" dirty="0">
            <a:effectLst>
              <a:outerShdw blurRad="38100" dist="38100" dir="2700000" algn="tl">
                <a:srgbClr val="000000">
                  <a:alpha val="43137"/>
                </a:srgbClr>
              </a:outerShdw>
            </a:effectLst>
          </a:endParaRPr>
        </a:p>
      </dgm:t>
    </dgm:pt>
    <dgm:pt modelId="{52A516CC-E0F2-47D2-A545-C0F7E57B81DE}" type="parTrans" cxnId="{4DA4FC3A-4A8B-4B6B-9015-C5A90D49CAD5}">
      <dgm:prSet/>
      <dgm:spPr/>
      <dgm:t>
        <a:bodyPr/>
        <a:lstStyle/>
        <a:p>
          <a:endParaRPr lang="pt-BR"/>
        </a:p>
      </dgm:t>
    </dgm:pt>
    <dgm:pt modelId="{8CB9E537-8599-4402-9E8D-3525A6245DB7}" type="sibTrans" cxnId="{4DA4FC3A-4A8B-4B6B-9015-C5A90D49CAD5}">
      <dgm:prSet/>
      <dgm:spPr/>
      <dgm:t>
        <a:bodyPr/>
        <a:lstStyle/>
        <a:p>
          <a:endParaRPr lang="pt-BR"/>
        </a:p>
      </dgm:t>
    </dgm:pt>
    <dgm:pt modelId="{231EF39E-6FAD-4D54-B2D7-D8ED0AF08C1C}">
      <dgm:prSet phldrT="[Texto]"/>
      <dgm:spPr/>
      <dgm:t>
        <a:bodyPr/>
        <a:lstStyle/>
        <a:p>
          <a:r>
            <a:rPr lang="pt-PT" b="1" dirty="0" smtClean="0">
              <a:effectLst>
                <a:outerShdw blurRad="38100" dist="38100" dir="2700000" algn="tl">
                  <a:srgbClr val="000000">
                    <a:alpha val="43137"/>
                  </a:srgbClr>
                </a:outerShdw>
              </a:effectLst>
            </a:rPr>
            <a:t>Fortificação com vitamina D pode ter contribuído para o nível sérico de 25(OH)D?</a:t>
          </a:r>
          <a:endParaRPr lang="pt-BR" b="1" dirty="0">
            <a:effectLst>
              <a:outerShdw blurRad="38100" dist="38100" dir="2700000" algn="tl">
                <a:srgbClr val="000000">
                  <a:alpha val="43137"/>
                </a:srgbClr>
              </a:outerShdw>
            </a:effectLst>
          </a:endParaRPr>
        </a:p>
      </dgm:t>
    </dgm:pt>
    <dgm:pt modelId="{C45AD074-2CB2-40AE-9748-8411C7385112}" type="parTrans" cxnId="{3E21C8D0-483B-4DE8-9E22-E85DF07646C3}">
      <dgm:prSet/>
      <dgm:spPr/>
      <dgm:t>
        <a:bodyPr/>
        <a:lstStyle/>
        <a:p>
          <a:endParaRPr lang="pt-BR"/>
        </a:p>
      </dgm:t>
    </dgm:pt>
    <dgm:pt modelId="{40B8BC14-D7A1-428D-936F-A05D93448F81}" type="sibTrans" cxnId="{3E21C8D0-483B-4DE8-9E22-E85DF07646C3}">
      <dgm:prSet/>
      <dgm:spPr/>
      <dgm:t>
        <a:bodyPr/>
        <a:lstStyle/>
        <a:p>
          <a:endParaRPr lang="pt-BR"/>
        </a:p>
      </dgm:t>
    </dgm:pt>
    <dgm:pt modelId="{84648E39-4389-4D9D-B268-FD49FF2A7865}">
      <dgm:prSet phldrT="[Texto]"/>
      <dgm:spPr/>
      <dgm:t>
        <a:bodyPr/>
        <a:lstStyle/>
        <a:p>
          <a:r>
            <a:rPr lang="pt-PT" b="1" dirty="0" smtClean="0">
              <a:effectLst>
                <a:outerShdw blurRad="38100" dist="38100" dir="2700000" algn="tl">
                  <a:srgbClr val="000000">
                    <a:alpha val="43137"/>
                  </a:srgbClr>
                </a:outerShdw>
              </a:effectLst>
            </a:rPr>
            <a:t>Tendência de aumento do nível sérico de 25(OH)D na infância também foi relatada em estudos em que os bebês não tinham recebido fórmula [15]</a:t>
          </a:r>
          <a:endParaRPr lang="pt-BR" b="1" dirty="0">
            <a:effectLst>
              <a:outerShdw blurRad="38100" dist="38100" dir="2700000" algn="tl">
                <a:srgbClr val="000000">
                  <a:alpha val="43137"/>
                </a:srgbClr>
              </a:outerShdw>
            </a:effectLst>
          </a:endParaRPr>
        </a:p>
      </dgm:t>
    </dgm:pt>
    <dgm:pt modelId="{5A927012-9BE2-4616-9294-648228DF1669}" type="parTrans" cxnId="{ED878CF3-0907-4B5A-B831-C57C436C44C6}">
      <dgm:prSet/>
      <dgm:spPr/>
      <dgm:t>
        <a:bodyPr/>
        <a:lstStyle/>
        <a:p>
          <a:endParaRPr lang="pt-BR"/>
        </a:p>
      </dgm:t>
    </dgm:pt>
    <dgm:pt modelId="{FAB0F6D0-FF59-41A8-8528-7CE701DAEAF2}" type="sibTrans" cxnId="{ED878CF3-0907-4B5A-B831-C57C436C44C6}">
      <dgm:prSet/>
      <dgm:spPr/>
      <dgm:t>
        <a:bodyPr/>
        <a:lstStyle/>
        <a:p>
          <a:endParaRPr lang="pt-BR"/>
        </a:p>
      </dgm:t>
    </dgm:pt>
    <dgm:pt modelId="{1205D719-B986-4471-995C-46F3A87172D8}" type="pres">
      <dgm:prSet presAssocID="{4CD91035-A8F3-4703-80D5-0562F164285B}" presName="Name0" presStyleCnt="0">
        <dgm:presLayoutVars>
          <dgm:dir/>
          <dgm:animLvl val="lvl"/>
          <dgm:resizeHandles val="exact"/>
        </dgm:presLayoutVars>
      </dgm:prSet>
      <dgm:spPr/>
      <dgm:t>
        <a:bodyPr/>
        <a:lstStyle/>
        <a:p>
          <a:endParaRPr lang="pt-BR"/>
        </a:p>
      </dgm:t>
    </dgm:pt>
    <dgm:pt modelId="{EEA14454-D3EE-473C-B4D2-B53FA3BB04C2}" type="pres">
      <dgm:prSet presAssocID="{84648E39-4389-4D9D-B268-FD49FF2A7865}" presName="boxAndChildren" presStyleCnt="0"/>
      <dgm:spPr/>
    </dgm:pt>
    <dgm:pt modelId="{27A09998-0986-441F-A45F-183738DB32C2}" type="pres">
      <dgm:prSet presAssocID="{84648E39-4389-4D9D-B268-FD49FF2A7865}" presName="parentTextBox" presStyleLbl="node1" presStyleIdx="0" presStyleCnt="3"/>
      <dgm:spPr/>
      <dgm:t>
        <a:bodyPr/>
        <a:lstStyle/>
        <a:p>
          <a:endParaRPr lang="pt-BR"/>
        </a:p>
      </dgm:t>
    </dgm:pt>
    <dgm:pt modelId="{ACD80A0F-088A-461F-A44B-F6981975B526}" type="pres">
      <dgm:prSet presAssocID="{40B8BC14-D7A1-428D-936F-A05D93448F81}" presName="sp" presStyleCnt="0"/>
      <dgm:spPr/>
    </dgm:pt>
    <dgm:pt modelId="{2134A279-17B6-406E-9799-3D09A94A7781}" type="pres">
      <dgm:prSet presAssocID="{231EF39E-6FAD-4D54-B2D7-D8ED0AF08C1C}" presName="arrowAndChildren" presStyleCnt="0"/>
      <dgm:spPr/>
    </dgm:pt>
    <dgm:pt modelId="{B3D14E67-19C1-41BC-B90B-CFAAA9084089}" type="pres">
      <dgm:prSet presAssocID="{231EF39E-6FAD-4D54-B2D7-D8ED0AF08C1C}" presName="parentTextArrow" presStyleLbl="node1" presStyleIdx="1" presStyleCnt="3"/>
      <dgm:spPr/>
      <dgm:t>
        <a:bodyPr/>
        <a:lstStyle/>
        <a:p>
          <a:endParaRPr lang="pt-BR"/>
        </a:p>
      </dgm:t>
    </dgm:pt>
    <dgm:pt modelId="{0C3AB755-2705-47C8-BB2A-C47EFF0510CB}" type="pres">
      <dgm:prSet presAssocID="{8CB9E537-8599-4402-9E8D-3525A6245DB7}" presName="sp" presStyleCnt="0"/>
      <dgm:spPr/>
    </dgm:pt>
    <dgm:pt modelId="{EE609FD2-A721-4927-8516-CDD5F04F4C05}" type="pres">
      <dgm:prSet presAssocID="{DE7A7C9A-72E8-43C4-B708-B8482812933F}" presName="arrowAndChildren" presStyleCnt="0"/>
      <dgm:spPr/>
    </dgm:pt>
    <dgm:pt modelId="{8D94F81F-30BB-46DE-B294-A71CD76C7289}" type="pres">
      <dgm:prSet presAssocID="{DE7A7C9A-72E8-43C4-B708-B8482812933F}" presName="parentTextArrow" presStyleLbl="node1" presStyleIdx="2" presStyleCnt="3"/>
      <dgm:spPr/>
      <dgm:t>
        <a:bodyPr/>
        <a:lstStyle/>
        <a:p>
          <a:endParaRPr lang="pt-BR"/>
        </a:p>
      </dgm:t>
    </dgm:pt>
  </dgm:ptLst>
  <dgm:cxnLst>
    <dgm:cxn modelId="{D1552B9C-F869-4BCC-810F-D0BB2B3D56D9}" type="presOf" srcId="{4CD91035-A8F3-4703-80D5-0562F164285B}" destId="{1205D719-B986-4471-995C-46F3A87172D8}" srcOrd="0" destOrd="0" presId="urn:microsoft.com/office/officeart/2005/8/layout/process4"/>
    <dgm:cxn modelId="{7C388917-CA2B-4CA5-BCF9-0A9122DC384A}" type="presOf" srcId="{231EF39E-6FAD-4D54-B2D7-D8ED0AF08C1C}" destId="{B3D14E67-19C1-41BC-B90B-CFAAA9084089}" srcOrd="0" destOrd="0" presId="urn:microsoft.com/office/officeart/2005/8/layout/process4"/>
    <dgm:cxn modelId="{04ECAABC-FCAD-4264-870C-6FD249F16406}" type="presOf" srcId="{DE7A7C9A-72E8-43C4-B708-B8482812933F}" destId="{8D94F81F-30BB-46DE-B294-A71CD76C7289}" srcOrd="0" destOrd="0" presId="urn:microsoft.com/office/officeart/2005/8/layout/process4"/>
    <dgm:cxn modelId="{5EAF775E-A071-4B44-A6EF-FF0C692702B7}" type="presOf" srcId="{84648E39-4389-4D9D-B268-FD49FF2A7865}" destId="{27A09998-0986-441F-A45F-183738DB32C2}" srcOrd="0" destOrd="0" presId="urn:microsoft.com/office/officeart/2005/8/layout/process4"/>
    <dgm:cxn modelId="{3E21C8D0-483B-4DE8-9E22-E85DF07646C3}" srcId="{4CD91035-A8F3-4703-80D5-0562F164285B}" destId="{231EF39E-6FAD-4D54-B2D7-D8ED0AF08C1C}" srcOrd="1" destOrd="0" parTransId="{C45AD074-2CB2-40AE-9748-8411C7385112}" sibTransId="{40B8BC14-D7A1-428D-936F-A05D93448F81}"/>
    <dgm:cxn modelId="{ED878CF3-0907-4B5A-B831-C57C436C44C6}" srcId="{4CD91035-A8F3-4703-80D5-0562F164285B}" destId="{84648E39-4389-4D9D-B268-FD49FF2A7865}" srcOrd="2" destOrd="0" parTransId="{5A927012-9BE2-4616-9294-648228DF1669}" sibTransId="{FAB0F6D0-FF59-41A8-8528-7CE701DAEAF2}"/>
    <dgm:cxn modelId="{4DA4FC3A-4A8B-4B6B-9015-C5A90D49CAD5}" srcId="{4CD91035-A8F3-4703-80D5-0562F164285B}" destId="{DE7A7C9A-72E8-43C4-B708-B8482812933F}" srcOrd="0" destOrd="0" parTransId="{52A516CC-E0F2-47D2-A545-C0F7E57B81DE}" sibTransId="{8CB9E537-8599-4402-9E8D-3525A6245DB7}"/>
    <dgm:cxn modelId="{0EA5CAC1-7830-4109-AA41-0625155FE306}" type="presParOf" srcId="{1205D719-B986-4471-995C-46F3A87172D8}" destId="{EEA14454-D3EE-473C-B4D2-B53FA3BB04C2}" srcOrd="0" destOrd="0" presId="urn:microsoft.com/office/officeart/2005/8/layout/process4"/>
    <dgm:cxn modelId="{97F7BFF9-083B-4DDA-813C-1A41E3864AF9}" type="presParOf" srcId="{EEA14454-D3EE-473C-B4D2-B53FA3BB04C2}" destId="{27A09998-0986-441F-A45F-183738DB32C2}" srcOrd="0" destOrd="0" presId="urn:microsoft.com/office/officeart/2005/8/layout/process4"/>
    <dgm:cxn modelId="{80D7F9A6-A410-4E4A-842B-10F0FA4F8A5A}" type="presParOf" srcId="{1205D719-B986-4471-995C-46F3A87172D8}" destId="{ACD80A0F-088A-461F-A44B-F6981975B526}" srcOrd="1" destOrd="0" presId="urn:microsoft.com/office/officeart/2005/8/layout/process4"/>
    <dgm:cxn modelId="{7659942B-49A9-4F0F-922D-129E20CA72E5}" type="presParOf" srcId="{1205D719-B986-4471-995C-46F3A87172D8}" destId="{2134A279-17B6-406E-9799-3D09A94A7781}" srcOrd="2" destOrd="0" presId="urn:microsoft.com/office/officeart/2005/8/layout/process4"/>
    <dgm:cxn modelId="{CACCCC0A-C59E-4EFC-A438-DE79DA7138D8}" type="presParOf" srcId="{2134A279-17B6-406E-9799-3D09A94A7781}" destId="{B3D14E67-19C1-41BC-B90B-CFAAA9084089}" srcOrd="0" destOrd="0" presId="urn:microsoft.com/office/officeart/2005/8/layout/process4"/>
    <dgm:cxn modelId="{9732204E-5994-4C09-B381-0A8759941CEA}" type="presParOf" srcId="{1205D719-B986-4471-995C-46F3A87172D8}" destId="{0C3AB755-2705-47C8-BB2A-C47EFF0510CB}" srcOrd="3" destOrd="0" presId="urn:microsoft.com/office/officeart/2005/8/layout/process4"/>
    <dgm:cxn modelId="{56803A09-F32F-4BA4-9E0B-55B5529A7965}" type="presParOf" srcId="{1205D719-B986-4471-995C-46F3A87172D8}" destId="{EE609FD2-A721-4927-8516-CDD5F04F4C05}" srcOrd="4" destOrd="0" presId="urn:microsoft.com/office/officeart/2005/8/layout/process4"/>
    <dgm:cxn modelId="{7C1D9DE1-0332-4A0D-8CE2-534FD7BE34F4}" type="presParOf" srcId="{EE609FD2-A721-4927-8516-CDD5F04F4C05}" destId="{8D94F81F-30BB-46DE-B294-A71CD76C7289}" srcOrd="0" destOrd="0" presId="urn:microsoft.com/office/officeart/2005/8/layout/process4"/>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7D49D54-E830-4006-B492-8BF608CA94D8}" type="datetimeFigureOut">
              <a:rPr lang="pt-BR"/>
              <a:pPr>
                <a:defRPr/>
              </a:pPr>
              <a:t>15/05/2017</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F49944A9-CEEB-4334-A848-FBE61C24F0A5}"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34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6324"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ACFFB54-910F-41B7-899C-48B803E79DDD}" type="slidenum">
              <a:rPr lang="pt-BR"/>
              <a:pPr fontAlgn="base">
                <a:spcBef>
                  <a:spcPct val="0"/>
                </a:spcBef>
                <a:spcAft>
                  <a:spcPct val="0"/>
                </a:spcAft>
                <a:defRPr/>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44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445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61B9FEF-9854-4CE6-AD39-5A59013AE14F}" type="slidenum">
              <a:rPr lang="pt-BR" sz="1200">
                <a:latin typeface="Calibri" pitchFamily="34" charset="0"/>
              </a:rPr>
              <a:pPr algn="r"/>
              <a:t>2</a:t>
            </a:fld>
            <a:endParaRPr lang="pt-BR" sz="120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54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547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4A9F14F-F13B-45B7-BF56-286F0E49B9E4}" type="slidenum">
              <a:rPr lang="pt-BR" sz="1200">
                <a:latin typeface="Calibri" pitchFamily="34" charset="0"/>
              </a:rPr>
              <a:pPr algn="r"/>
              <a:t>3</a:t>
            </a:fld>
            <a:endParaRPr lang="pt-BR" sz="120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64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650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5ABEF32-0267-4628-BED8-EE17AAE47FEB}" type="slidenum">
              <a:rPr lang="pt-BR" sz="1200">
                <a:latin typeface="Calibri" pitchFamily="34" charset="0"/>
              </a:rPr>
              <a:pPr algn="r"/>
              <a:t>4</a:t>
            </a:fld>
            <a:endParaRPr lang="pt-BR" sz="120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75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752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C1D7AB4-2977-469D-828C-4F82F40C561A}" type="slidenum">
              <a:rPr lang="pt-BR" sz="1200">
                <a:latin typeface="Calibri" pitchFamily="34" charset="0"/>
              </a:rPr>
              <a:pPr algn="r"/>
              <a:t>5</a:t>
            </a:fld>
            <a:endParaRPr lang="pt-BR" sz="120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85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854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66E0112C-864C-47FE-A1AD-8E8D33322349}" type="slidenum">
              <a:rPr lang="pt-BR" sz="1200">
                <a:latin typeface="Calibri" pitchFamily="34" charset="0"/>
              </a:rPr>
              <a:pPr algn="r"/>
              <a:t>6</a:t>
            </a:fld>
            <a:endParaRPr lang="pt-BR" sz="1200">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95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study was carried out between September 2012 and June 2014 at the King George Medical University, and Sanjay Gandhi Postgraduate Institute of Medical Sciences, Lucknow (latitude 26°N). In northern India, the monsoon season is concluding by mid September, December and January are the coldest months and intensely hot and dry weather is experienced from April through June. The study was conducted as per the guidelines laid down in the Helsinki Declaration, was approved by the institutional ethics committee of both hospitals and was registered in the clinical trials registry of the Indian Council for Medical Research (ctri.nic.in; CTRI/2012/09/002958). Parents provided written informed consent. All mothers giving birth in two maternity units of the institution, who intended to continue exclusive breast-feeding until the first 6 months and come to the hospital of birth for immunisation, were invited to participate. Exclusion criteria included (a) birth weight ≤2 kg, (b) sick neonate admitted to the intensive care unit, (c) mother or infant on treatment with anticonvulsants or antitubercular drugs and (d) mothers who had received any vitamin D other than the 10 µg present in Ca tablets. At the time period of this study, there exist no recommendations for vitamin D supplementation during pregnancy or lactation by the Indian government maternal health programme.</a:t>
            </a:r>
            <a:endParaRPr lang="pt-BR" smtClean="0"/>
          </a:p>
        </p:txBody>
      </p:sp>
      <p:sp>
        <p:nvSpPr>
          <p:cNvPr id="10957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5D0A03F-89D7-43B6-BCBD-0E5614D16530}" type="slidenum">
              <a:rPr lang="pt-BR" sz="1200">
                <a:latin typeface="Calibri" pitchFamily="34" charset="0"/>
              </a:rPr>
              <a:pPr algn="r"/>
              <a:t>7</a:t>
            </a:fld>
            <a:endParaRPr lang="pt-BR" sz="120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05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study was carried out between September 2012 and June 2014 at the King George Medical University, and Sanjay Gandhi Postgraduate Institute of Medical Sciences, Lucknow (latitude 26°N). In northern India, the monsoon season is concluding by mid September, December and January are the coldest months and intensely hot and dry weather is experienced from April through June. The study was conducted as per the guidelines laid down in the Helsinki Declaration, was approved by the institutional ethics committee of both hospitals and was registered in the clinical trials registry of the Indian Council for Medical Research (ctri.nic.in; CTRI/2012/09/002958). Parents provided written informed consent. All mothers giving birth in two maternity units of the institution, who intended to continue exclusive breast-feeding until the first 6 months and come to the hospital of birth for immunisation, were invited to participate. Exclusion criteria included (a) birth weight ≤2 kg, (b) sick neonate admitted to the intensive care unit, (c) mother or infant on treatment with anticonvulsants or antitubercular drugs and (d) mothers who had received any vitamin D other than the 10 µg present in Ca tablets. At the time period of this study, there exist no recommendations for vitamin D supplementation during pregnancy or lactation by the Indian government maternal health programme.</a:t>
            </a:r>
            <a:endParaRPr lang="pt-BR" smtClean="0"/>
          </a:p>
        </p:txBody>
      </p:sp>
      <p:sp>
        <p:nvSpPr>
          <p:cNvPr id="11059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AE01242-A3DB-485E-8D36-901EA0E7B3A2}" type="slidenum">
              <a:rPr lang="pt-BR" sz="1200">
                <a:latin typeface="Calibri" pitchFamily="34" charset="0"/>
              </a:rPr>
              <a:pPr algn="r"/>
              <a:t>8</a:t>
            </a:fld>
            <a:endParaRPr lang="pt-BR" sz="120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16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Intervention. After maternal blood sample was collected for serum 25(OH)D 2–4 d after delivery, mother–infant pairs were randomly assigned at birth to one of three treatment regimens described below, to be followed for 9 months. Numbers were computer-generated and allocation was done by one research staff who supervised medication distribution. This staff member was not involved in data collection.</a:t>
            </a:r>
            <a:endParaRPr lang="pt-BR" smtClean="0"/>
          </a:p>
        </p:txBody>
      </p:sp>
      <p:sp>
        <p:nvSpPr>
          <p:cNvPr id="11162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612F6B1-37C1-42A1-B500-182FA9D6D233}" type="slidenum">
              <a:rPr lang="pt-BR" sz="1200">
                <a:latin typeface="Calibri" pitchFamily="34" charset="0"/>
              </a:rPr>
              <a:pPr algn="r"/>
              <a:t>9</a:t>
            </a:fld>
            <a:endParaRPr lang="pt-BR" sz="120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26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Group A (indirect supplementation). Under supervision, mothers received oral vitamin D3 3000 µg (two sachets of 1500 µg each) within 7 d of delivery, and then 3000 µg at 1·5, 2·5 and 3·5 months on routine immunisation visits also under supervision. At 3·5 and 6 months, mothers were provided oral vitamin D3 for the next 3 months and were instructed to take 3000 µg monthly. The baby was given placebo syrup. Group B (direct supplementation). The baby received 10 µg vitamin D preparation orally daily until 9 months. The mother was given placebo sachets. Group C (control). Neither the baby nor the mother was given any vitamin D supplementation. Both were given their respective placebo. Mothers were advised to get sun exposure for at least half an hour daily. All mothers were given 500 mg of elemental Ca daily in the form of calcium carbonate, in two divided doses, in addition to instruction about dietary sources of Ca. They were instructed to give their infants 15 min of traditional baby massage once a day, under the sun between 09.00 and 16.00 hours A printed pictorial leaflet was provided to all mothers explaining the benefits of sun exposure.</a:t>
            </a:r>
            <a:endParaRPr lang="pt-BR" smtClean="0"/>
          </a:p>
        </p:txBody>
      </p:sp>
      <p:sp>
        <p:nvSpPr>
          <p:cNvPr id="11264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D060788-73D5-4E09-BEC5-ADE671369059}" type="slidenum">
              <a:rPr lang="pt-BR" sz="1200">
                <a:latin typeface="Calibri" pitchFamily="34" charset="0"/>
              </a:rPr>
              <a:pPr algn="r"/>
              <a:t>10</a:t>
            </a:fld>
            <a:endParaRPr lang="pt-BR" sz="120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36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Outcome measures The primary outcome was the infant’s serum 25(OH)D at 3·5 months. Secondary outcomes were (a) serum Ca, P, alkaline phosphatase and plasma PTH, in infants at 3·5 months of age; (b) anthropometry including weight, length, head circumference and maximum diameter of the anterior fontanelle measured at 3·5, 6 and 9 months; (c) number of days the baby suffered diarrhoeal or respiratory morbidity within 9 months of life; (d) mother’s serum 25(OH)D and calciuria at 3·5 months; and (e) number of teeth at 9 months across the three groups. All analyses were done as per protocol.</a:t>
            </a:r>
            <a:endParaRPr lang="pt-BR" smtClean="0"/>
          </a:p>
        </p:txBody>
      </p:sp>
      <p:sp>
        <p:nvSpPr>
          <p:cNvPr id="11366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A74CA46-8079-44EE-8468-C8283E56C13B}" type="slidenum">
              <a:rPr lang="pt-BR" sz="1200">
                <a:latin typeface="Calibri" pitchFamily="34" charset="0"/>
              </a:rPr>
              <a:pPr algn="r"/>
              <a:t>11</a:t>
            </a:fld>
            <a:endParaRPr lang="pt-BR" sz="120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46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Outcome measures The primary outcome was the infant’s serum 25(OH)D at 3·5 months. Secondary outcomes were (a) serum Ca, P, alkaline phosphatase and plasma PTH, in infants at 3·5 months of age; (b) anthropometry including weight, length, head circumference and maximum diameter of the anterior fontanelle measured at 3·5, 6 and 9 months; (c) number of days the baby suffered diarrhoeal or respiratory morbidity within 9 months of life; (d) mother’s serum 25(OH)D and calciuria at 3·5 months; and (e) number of teeth at 9 months across the three groups. All analyses were done as per protocol.</a:t>
            </a:r>
            <a:endParaRPr lang="pt-BR" smtClean="0"/>
          </a:p>
        </p:txBody>
      </p:sp>
      <p:sp>
        <p:nvSpPr>
          <p:cNvPr id="11469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7D535FA-5805-4E91-88A9-304A59A2D28E}" type="slidenum">
              <a:rPr lang="pt-BR" sz="1200">
                <a:latin typeface="Calibri" pitchFamily="34" charset="0"/>
              </a:rPr>
              <a:pPr algn="r"/>
              <a:t>12</a:t>
            </a:fld>
            <a:endParaRPr lang="pt-BR" sz="1200">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57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Sample size</a:t>
            </a:r>
          </a:p>
          <a:p>
            <a:pPr eaLnBrk="1" hangingPunct="1">
              <a:spcBef>
                <a:spcPct val="0"/>
              </a:spcBef>
            </a:pPr>
            <a:r>
              <a:rPr lang="en-US" smtClean="0"/>
              <a:t>The sample size of forty-nine in each group was calculated to detect a difference (effect size of 50 %) in mean 25(OH)D between groups, which gave the study 80 % power at the 0·05 significance level. Assuming 33 % dropout, seventy-five participants per group or 230 mother–infant pairs in all were recruited. </a:t>
            </a:r>
          </a:p>
          <a:p>
            <a:pPr eaLnBrk="1" hangingPunct="1">
              <a:spcBef>
                <a:spcPct val="0"/>
              </a:spcBef>
            </a:pPr>
            <a:r>
              <a:rPr lang="en-US" smtClean="0"/>
              <a:t>Statistical analysis </a:t>
            </a:r>
          </a:p>
          <a:p>
            <a:pPr eaLnBrk="1" hangingPunct="1">
              <a:spcBef>
                <a:spcPct val="0"/>
              </a:spcBef>
            </a:pPr>
            <a:r>
              <a:rPr lang="en-US" smtClean="0"/>
              <a:t>Differences among groups for continuous variables were re-tested using ANOVA for normally distributed data or Kruskal–Wallis test for non-parametric data. Post hoc comparisons were done using the Bonferroni test. Group differences for categorical variables were analysed using χ 2 or with Fisher’s exact test. Pearson’s test for normally distributed data and Spearman’s test for non-parametric data were performed for correlations. Statistical significance was set at P≤0·05 with two-tailed testing. Data were analysed using SPSS version 21.0 statistical software for Windows</a:t>
            </a:r>
            <a:endParaRPr lang="pt-BR" smtClean="0"/>
          </a:p>
        </p:txBody>
      </p:sp>
      <p:sp>
        <p:nvSpPr>
          <p:cNvPr id="11571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74D2253-875C-48CF-BE51-087D0C7C191A}" type="slidenum">
              <a:rPr lang="pt-BR" sz="1200">
                <a:latin typeface="Calibri" pitchFamily="34" charset="0"/>
              </a:rPr>
              <a:pPr algn="r"/>
              <a:t>13</a:t>
            </a:fld>
            <a:endParaRPr lang="pt-BR" sz="120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67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674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65EF2E0-E620-4D90-B6D8-4848F879B1D9}" type="slidenum">
              <a:rPr lang="pt-BR" sz="1200">
                <a:latin typeface="Calibri" pitchFamily="34" charset="0"/>
              </a:rPr>
              <a:pPr algn="r"/>
              <a:t>14</a:t>
            </a:fld>
            <a:endParaRPr lang="pt-BR" sz="1200">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77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776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A8FD6ED-2231-4300-B858-C630937CAB0E}" type="slidenum">
              <a:rPr lang="pt-BR" sz="1200">
                <a:latin typeface="Calibri" pitchFamily="34" charset="0"/>
              </a:rPr>
              <a:pPr algn="r"/>
              <a:t>15</a:t>
            </a:fld>
            <a:endParaRPr lang="pt-BR" sz="1200">
              <a:latin typeface="Calibri"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87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878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F2A5B3B-61BA-41DD-A604-4361DDEF80D0}" type="slidenum">
              <a:rPr lang="pt-BR" sz="1200">
                <a:latin typeface="Calibri" pitchFamily="34" charset="0"/>
              </a:rPr>
              <a:pPr algn="r"/>
              <a:t>16</a:t>
            </a:fld>
            <a:endParaRPr lang="pt-BR" sz="1200">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98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981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602EAFC5-38D6-42DB-AABC-A5A64183F160}" type="slidenum">
              <a:rPr lang="pt-BR" sz="1200">
                <a:latin typeface="Calibri" pitchFamily="34" charset="0"/>
              </a:rPr>
              <a:pPr algn="r"/>
              <a:t>17</a:t>
            </a:fld>
            <a:endParaRPr lang="pt-BR" sz="1200">
              <a:latin typeface="Calibri"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08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083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8E8A805-4352-451B-8366-EA1A9ABB2F1D}" type="slidenum">
              <a:rPr lang="pt-BR" sz="1200">
                <a:latin typeface="Calibri" pitchFamily="34" charset="0"/>
              </a:rPr>
              <a:pPr algn="r"/>
              <a:t>18</a:t>
            </a:fld>
            <a:endParaRPr lang="pt-BR" sz="1200">
              <a:latin typeface="Calibri"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18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186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EF948CB-88D4-4782-B957-CE48716D5A46}" type="slidenum">
              <a:rPr lang="pt-BR" sz="1200">
                <a:latin typeface="Calibri" pitchFamily="34" charset="0"/>
              </a:rPr>
              <a:pPr algn="r"/>
              <a:t>19</a:t>
            </a:fld>
            <a:endParaRPr lang="pt-BR" sz="1200">
              <a:latin typeface="Calibri"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28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288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0EF7570-1769-4269-9654-C14D0724010B}" type="slidenum">
              <a:rPr lang="pt-BR" sz="1200">
                <a:latin typeface="Calibri" pitchFamily="34" charset="0"/>
              </a:rPr>
              <a:pPr algn="r"/>
              <a:t>20</a:t>
            </a:fld>
            <a:endParaRPr lang="pt-BR" sz="1200">
              <a:latin typeface="Calibri"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39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390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8D48B9A-6434-44C0-89B9-7609CA5AB6D1}" type="slidenum">
              <a:rPr lang="pt-BR" sz="1200">
                <a:latin typeface="Calibri" pitchFamily="34" charset="0"/>
              </a:rPr>
              <a:pPr algn="r"/>
              <a:t>21</a:t>
            </a:fld>
            <a:endParaRPr lang="pt-BR" sz="1200">
              <a:latin typeface="Calibri"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49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493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1E028F1-696C-4505-B1F0-FA8524368524}" type="slidenum">
              <a:rPr lang="pt-BR" sz="1200">
                <a:latin typeface="Calibri" pitchFamily="34" charset="0"/>
              </a:rPr>
              <a:pPr algn="r"/>
              <a:t>22</a:t>
            </a:fld>
            <a:endParaRPr lang="pt-BR" sz="1200">
              <a:latin typeface="Calibri"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59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595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554F467-8D0E-4702-8B28-5DCDA78374C0}" type="slidenum">
              <a:rPr lang="pt-BR" sz="1200">
                <a:latin typeface="Calibri" pitchFamily="34" charset="0"/>
              </a:rPr>
              <a:pPr algn="r"/>
              <a:t>23</a:t>
            </a:fld>
            <a:endParaRPr lang="pt-BR" sz="1200">
              <a:latin typeface="Calibri"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69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698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FAF9104-BCBB-45C0-9431-E88D5F0ECBF9}" type="slidenum">
              <a:rPr lang="pt-BR" sz="1200">
                <a:latin typeface="Calibri" pitchFamily="34" charset="0"/>
              </a:rPr>
              <a:pPr algn="r"/>
              <a:t>24</a:t>
            </a:fld>
            <a:endParaRPr lang="pt-BR" sz="1200">
              <a:latin typeface="Calibri"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80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800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687A26A-726E-4319-A7A3-EE1D2EED0895}" type="slidenum">
              <a:rPr lang="pt-BR" sz="1200">
                <a:latin typeface="Calibri" pitchFamily="34" charset="0"/>
              </a:rPr>
              <a:pPr algn="r"/>
              <a:t>25</a:t>
            </a:fld>
            <a:endParaRPr lang="pt-BR" sz="1200">
              <a:latin typeface="Calibri"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90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902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E7AADBA-A7E9-499E-9C07-945874FA8B18}" type="slidenum">
              <a:rPr lang="pt-BR" sz="1200">
                <a:latin typeface="Calibri" pitchFamily="34" charset="0"/>
              </a:rPr>
              <a:pPr algn="r"/>
              <a:t>26</a:t>
            </a:fld>
            <a:endParaRPr lang="pt-BR" sz="1200">
              <a:latin typeface="Calibri"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00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005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492026A-86AF-44B3-AD4D-C3B9D1E2D706}" type="slidenum">
              <a:rPr lang="pt-BR" sz="1200">
                <a:latin typeface="Calibri" pitchFamily="34" charset="0"/>
              </a:rPr>
              <a:pPr algn="r"/>
              <a:t>27</a:t>
            </a:fld>
            <a:endParaRPr lang="pt-BR" sz="1200">
              <a:latin typeface="Calibri"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10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107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ABC5893-F190-470F-8D5D-F305489E3632}" type="slidenum">
              <a:rPr lang="pt-BR" sz="1200">
                <a:latin typeface="Calibri" pitchFamily="34" charset="0"/>
              </a:rPr>
              <a:pPr algn="r"/>
              <a:t>28</a:t>
            </a:fld>
            <a:endParaRPr lang="pt-BR" sz="1200">
              <a:latin typeface="Calibri"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20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210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5D0E258-F706-4113-814F-E20C795C8FF0}" type="slidenum">
              <a:rPr lang="pt-BR" sz="1200">
                <a:latin typeface="Calibri" pitchFamily="34" charset="0"/>
              </a:rPr>
              <a:pPr algn="r"/>
              <a:t>29</a:t>
            </a:fld>
            <a:endParaRPr lang="pt-BR" sz="1200">
              <a:latin typeface="Calibri"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31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312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AAF7CC6-DB90-43D5-9525-461C903C368B}" type="slidenum">
              <a:rPr lang="pt-BR" sz="1200">
                <a:latin typeface="Calibri" pitchFamily="34" charset="0"/>
              </a:rPr>
              <a:pPr algn="r"/>
              <a:t>30</a:t>
            </a:fld>
            <a:endParaRPr lang="pt-BR" sz="1200">
              <a:latin typeface="Calibri"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41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414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6086852-7210-4660-BF85-4722446E72C2}" type="slidenum">
              <a:rPr lang="pt-BR" sz="1200">
                <a:latin typeface="Calibri" pitchFamily="34" charset="0"/>
              </a:rPr>
              <a:pPr algn="r"/>
              <a:t>31</a:t>
            </a:fld>
            <a:endParaRPr lang="pt-BR" sz="1200">
              <a:latin typeface="Calibri"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51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517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B4A4DB1-EC41-49FD-9806-81F57A82604D}" type="slidenum">
              <a:rPr lang="pt-BR" sz="1200">
                <a:latin typeface="Calibri" pitchFamily="34" charset="0"/>
              </a:rPr>
              <a:pPr algn="r"/>
              <a:t>32</a:t>
            </a:fld>
            <a:endParaRPr lang="pt-BR" sz="1200">
              <a:latin typeface="Calibri"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61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619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64306D9-1803-4AFD-AC82-3C3D5722963B}" type="slidenum">
              <a:rPr lang="pt-BR" sz="1200">
                <a:latin typeface="Calibri" pitchFamily="34" charset="0"/>
              </a:rPr>
              <a:pPr algn="r"/>
              <a:t>33</a:t>
            </a:fld>
            <a:endParaRPr lang="pt-BR" sz="1200">
              <a:latin typeface="Calibri"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72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722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99BB5FB-CBEF-4224-9628-2BBABA815105}" type="slidenum">
              <a:rPr lang="pt-BR" sz="1200">
                <a:latin typeface="Calibri" pitchFamily="34" charset="0"/>
              </a:rPr>
              <a:pPr algn="r"/>
              <a:t>34</a:t>
            </a:fld>
            <a:endParaRPr lang="pt-BR" sz="1200">
              <a:latin typeface="Calibri"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82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824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C8AA18B-52AA-4D85-9C95-379A74D24939}" type="slidenum">
              <a:rPr lang="pt-BR" sz="1200">
                <a:latin typeface="Calibri" pitchFamily="34" charset="0"/>
              </a:rPr>
              <a:pPr algn="r"/>
              <a:t>36</a:t>
            </a:fld>
            <a:endParaRPr lang="pt-BR" sz="1200">
              <a:latin typeface="Calibri"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92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926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90FB07C-C97D-4C7C-95AE-ECB0B9FB3003}" type="slidenum">
              <a:rPr lang="pt-BR" sz="1200">
                <a:latin typeface="Calibri" pitchFamily="34" charset="0"/>
              </a:rPr>
              <a:pPr algn="r"/>
              <a:t>37</a:t>
            </a:fld>
            <a:endParaRPr lang="pt-BR" sz="1200">
              <a:latin typeface="Calibri"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02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029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AA887B7-70ED-454B-80B1-1731F7C3F7B0}" type="slidenum">
              <a:rPr lang="pt-BR" sz="1200">
                <a:latin typeface="Calibri" pitchFamily="34" charset="0"/>
              </a:rPr>
              <a:pPr algn="r"/>
              <a:t>38</a:t>
            </a:fld>
            <a:endParaRPr lang="pt-BR" sz="1200">
              <a:latin typeface="Calibri"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13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131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23AE95C-311E-466C-B8A7-375F7D2DF523}" type="slidenum">
              <a:rPr lang="pt-BR" sz="1200">
                <a:latin typeface="Calibri" pitchFamily="34" charset="0"/>
              </a:rPr>
              <a:pPr algn="r"/>
              <a:t>39</a:t>
            </a:fld>
            <a:endParaRPr lang="pt-BR" sz="1200">
              <a:latin typeface="Calibri"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23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234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429326E-FA59-4965-93AF-134B2C38365B}" type="slidenum">
              <a:rPr lang="pt-BR" sz="1200"/>
              <a:pPr algn="r"/>
              <a:t>42</a:t>
            </a:fld>
            <a:endParaRPr lang="pt-BR"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106363"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854075"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Conector reto 12"/>
          <p:cNvSpPr>
            <a:spLocks noChangeShapeType="1"/>
          </p:cNvSpPr>
          <p:nvPr/>
        </p:nvSpPr>
        <p:spPr bwMode="auto">
          <a:xfrm>
            <a:off x="172720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Conector reto 13"/>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Conector reto 14"/>
          <p:cNvSpPr>
            <a:spLocks noChangeShapeType="1"/>
          </p:cNvSpPr>
          <p:nvPr/>
        </p:nvSpPr>
        <p:spPr bwMode="auto">
          <a:xfrm>
            <a:off x="9113838"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tângulo 15"/>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609600" y="2571750"/>
            <a:ext cx="1295400" cy="97155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309688" y="3649663"/>
            <a:ext cx="641350" cy="481012"/>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ipse 18"/>
          <p:cNvSpPr/>
          <p:nvPr/>
        </p:nvSpPr>
        <p:spPr bwMode="auto">
          <a:xfrm>
            <a:off x="1090613" y="4125913"/>
            <a:ext cx="138112" cy="1031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ipse 19"/>
          <p:cNvSpPr/>
          <p:nvPr/>
        </p:nvSpPr>
        <p:spPr bwMode="auto">
          <a:xfrm>
            <a:off x="1663700" y="4341813"/>
            <a:ext cx="274638" cy="2047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ipse 20"/>
          <p:cNvSpPr/>
          <p:nvPr/>
        </p:nvSpPr>
        <p:spPr>
          <a:xfrm>
            <a:off x="1905000" y="3371850"/>
            <a:ext cx="365125" cy="27463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ítulo 7"/>
          <p:cNvSpPr>
            <a:spLocks noGrp="1"/>
          </p:cNvSpPr>
          <p:nvPr>
            <p:ph type="ctrTitle"/>
          </p:nvPr>
        </p:nvSpPr>
        <p:spPr>
          <a:xfrm>
            <a:off x="2286000" y="2343154"/>
            <a:ext cx="6172200" cy="1420772"/>
          </a:xfrm>
        </p:spPr>
        <p:txBody>
          <a:bodyPr/>
          <a:lstStyle>
            <a:lvl1pPr>
              <a:defRPr b="1"/>
            </a:lvl1pPr>
          </a:lstStyle>
          <a:p>
            <a:r>
              <a:rPr lang="pt-BR" smtClean="0"/>
              <a:t>Clique para editar o estilo do título mestre</a:t>
            </a:r>
            <a:endParaRPr lang="en-US"/>
          </a:p>
        </p:txBody>
      </p:sp>
      <p:sp>
        <p:nvSpPr>
          <p:cNvPr id="9" name="Subtítulo 8"/>
          <p:cNvSpPr>
            <a:spLocks noGrp="1"/>
          </p:cNvSpPr>
          <p:nvPr>
            <p:ph type="subTitle" idx="1"/>
          </p:nvPr>
        </p:nvSpPr>
        <p:spPr>
          <a:xfrm>
            <a:off x="2286000" y="3752492"/>
            <a:ext cx="6172200" cy="10287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8050213" y="833438"/>
            <a:ext cx="1714500" cy="381000"/>
          </a:xfrm>
        </p:spPr>
        <p:txBody>
          <a:bodyPr/>
          <a:lstStyle>
            <a:lvl1pPr>
              <a:defRPr/>
            </a:lvl1pPr>
          </a:lstStyle>
          <a:p>
            <a:pPr>
              <a:defRPr/>
            </a:pPr>
            <a:fld id="{61ECF124-3343-476F-9DB8-1E86831D66A9}" type="datetimeFigureOut">
              <a:rPr lang="pt-BR"/>
              <a:pPr>
                <a:defRPr/>
              </a:pPr>
              <a:t>15/05/2017</a:t>
            </a:fld>
            <a:endParaRPr lang="pt-BR"/>
          </a:p>
        </p:txBody>
      </p:sp>
      <p:sp>
        <p:nvSpPr>
          <p:cNvPr id="23" name="Espaço Reservado para Rodapé 16"/>
          <p:cNvSpPr>
            <a:spLocks noGrp="1"/>
          </p:cNvSpPr>
          <p:nvPr>
            <p:ph type="ftr" sz="quarter" idx="11"/>
          </p:nvPr>
        </p:nvSpPr>
        <p:spPr bwMode="auto">
          <a:xfrm rot="5400000">
            <a:off x="7534276" y="3087687"/>
            <a:ext cx="27432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3697288"/>
            <a:ext cx="609600" cy="387350"/>
          </a:xfrm>
        </p:spPr>
        <p:txBody>
          <a:bodyPr/>
          <a:lstStyle>
            <a:lvl1pPr>
              <a:defRPr/>
            </a:lvl1pPr>
          </a:lstStyle>
          <a:p>
            <a:pPr>
              <a:defRPr/>
            </a:pPr>
            <a:fld id="{1F06823F-6CE0-4B74-A127-05B4EF0D653F}"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200150"/>
            <a:ext cx="7467600" cy="3655314"/>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6C529F29-A898-4C1E-A965-04D9C3951175}" type="datetimeFigureOut">
              <a:rPr lang="pt-BR"/>
              <a:pPr>
                <a:defRPr/>
              </a:pPr>
              <a:t>15/05/2017</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0036B8C4-1B35-4277-B0F0-148ED64B4F21}" type="slidenum">
              <a:rPr lang="pt-BR"/>
              <a:pPr>
                <a:defRPr/>
              </a:pPr>
              <a:t>‹nº›</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tângulo 3"/>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Conector reto 7"/>
          <p:cNvSpPr>
            <a:spLocks noChangeShapeType="1"/>
          </p:cNvSpPr>
          <p:nvPr/>
        </p:nvSpPr>
        <p:spPr bwMode="auto">
          <a:xfrm>
            <a:off x="106363"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854075"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172720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tângulo 12"/>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ipse 13"/>
          <p:cNvSpPr/>
          <p:nvPr/>
        </p:nvSpPr>
        <p:spPr bwMode="auto">
          <a:xfrm>
            <a:off x="609600" y="2571750"/>
            <a:ext cx="1295400" cy="97155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ipse 14"/>
          <p:cNvSpPr/>
          <p:nvPr/>
        </p:nvSpPr>
        <p:spPr bwMode="auto">
          <a:xfrm>
            <a:off x="1323975" y="3649663"/>
            <a:ext cx="642938" cy="481012"/>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ipse 15"/>
          <p:cNvSpPr/>
          <p:nvPr/>
        </p:nvSpPr>
        <p:spPr bwMode="auto">
          <a:xfrm>
            <a:off x="1090613" y="4125913"/>
            <a:ext cx="138112" cy="1031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1663700" y="4343400"/>
            <a:ext cx="274638" cy="20637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879600" y="3359150"/>
            <a:ext cx="365125" cy="27463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ector reto 18"/>
          <p:cNvSpPr>
            <a:spLocks noChangeShapeType="1"/>
          </p:cNvSpPr>
          <p:nvPr/>
        </p:nvSpPr>
        <p:spPr bwMode="auto">
          <a:xfrm>
            <a:off x="9097963"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2286000" y="2171705"/>
            <a:ext cx="6172200" cy="1540193"/>
          </a:xfrm>
        </p:spPr>
        <p:txBody>
          <a:bodyPr/>
          <a:lstStyle>
            <a:lvl1pPr algn="l">
              <a:buNone/>
              <a:defRPr sz="3000" b="1" cap="small"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2286000" y="3757613"/>
            <a:ext cx="6172200" cy="10287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0" name="Espaço Reservado para Data 3"/>
          <p:cNvSpPr>
            <a:spLocks noGrp="1"/>
          </p:cNvSpPr>
          <p:nvPr>
            <p:ph type="dt" sz="half" idx="10"/>
          </p:nvPr>
        </p:nvSpPr>
        <p:spPr bwMode="auto">
          <a:xfrm rot="5400000">
            <a:off x="8048625" y="830263"/>
            <a:ext cx="1714500" cy="381000"/>
          </a:xfrm>
        </p:spPr>
        <p:txBody>
          <a:bodyPr/>
          <a:lstStyle>
            <a:lvl1pPr>
              <a:defRPr/>
            </a:lvl1pPr>
          </a:lstStyle>
          <a:p>
            <a:pPr>
              <a:defRPr/>
            </a:pPr>
            <a:fld id="{D22CBAD4-2AC2-440B-ADEF-C81C0144E407}" type="datetimeFigureOut">
              <a:rPr lang="pt-BR"/>
              <a:pPr>
                <a:defRPr/>
              </a:pPr>
              <a:t>15/05/2017</a:t>
            </a:fld>
            <a:endParaRPr lang="pt-BR"/>
          </a:p>
        </p:txBody>
      </p:sp>
      <p:sp>
        <p:nvSpPr>
          <p:cNvPr id="21" name="Espaço Reservado para Rodapé 4"/>
          <p:cNvSpPr>
            <a:spLocks noGrp="1"/>
          </p:cNvSpPr>
          <p:nvPr>
            <p:ph type="ftr" sz="quarter" idx="11"/>
          </p:nvPr>
        </p:nvSpPr>
        <p:spPr bwMode="auto">
          <a:xfrm rot="5400000">
            <a:off x="7534276" y="3086100"/>
            <a:ext cx="27432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3697288"/>
            <a:ext cx="609600" cy="387350"/>
          </a:xfrm>
        </p:spPr>
        <p:txBody>
          <a:bodyPr/>
          <a:lstStyle>
            <a:lvl1pPr>
              <a:defRPr/>
            </a:lvl1pPr>
          </a:lstStyle>
          <a:p>
            <a:pPr>
              <a:defRPr/>
            </a:pPr>
            <a:fld id="{A3AD9671-219E-48A5-9F02-B062EFA03E07}"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AC15A210-C6E9-4872-AA28-C8E3D94DE3AE}" type="datetimeFigureOut">
              <a:rPr lang="pt-BR"/>
              <a:pPr>
                <a:defRPr/>
              </a:pPr>
              <a:t>15/05/2017</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7B9593E6-826C-4AB5-B39C-56B6C184186F}" type="slidenum">
              <a:rPr lang="pt-BR"/>
              <a:pPr>
                <a:defRPr/>
              </a:pPr>
              <a:t>‹nº›</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pPr>
              <a:defRPr/>
            </a:pPr>
            <a:fld id="{CF5C3F85-EC3D-4585-9028-09C90D6F3EF5}" type="datetimeFigureOut">
              <a:rPr lang="pt-BR"/>
              <a:pPr>
                <a:defRPr/>
              </a:pPr>
              <a:t>15/05/2017</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p:txBody>
          <a:bodyPr/>
          <a:lstStyle>
            <a:lvl1pPr>
              <a:defRPr/>
            </a:lvl1pPr>
          </a:lstStyle>
          <a:p>
            <a:pPr>
              <a:defRPr/>
            </a:pPr>
            <a:fld id="{68ECD11E-2E21-4F14-B5C1-311FE1259D81}" type="slidenum">
              <a:rPr lang="pt-BR"/>
              <a:pPr>
                <a:defRPr/>
              </a:pPr>
              <a:t>‹nº›</a:t>
            </a:fld>
            <a:endParaRPr lang="pt-BR"/>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ector reto 5"/>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ector reto 6"/>
          <p:cNvSpPr>
            <a:spLocks noChangeShapeType="1"/>
          </p:cNvSpPr>
          <p:nvPr/>
        </p:nvSpPr>
        <p:spPr bwMode="auto">
          <a:xfrm>
            <a:off x="6192838" y="0"/>
            <a:ext cx="0" cy="51435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Conector reto 7"/>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Retângulo 8"/>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Elipse 10"/>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ítulo 1"/>
          <p:cNvSpPr>
            <a:spLocks noGrp="1"/>
          </p:cNvSpPr>
          <p:nvPr>
            <p:ph type="title"/>
          </p:nvPr>
        </p:nvSpPr>
        <p:spPr>
          <a:xfrm rot="5400000">
            <a:off x="4160521" y="2343150"/>
            <a:ext cx="4732020" cy="457200"/>
          </a:xfrm>
        </p:spPr>
        <p:txBody>
          <a:bodyPr/>
          <a:lstStyle>
            <a:lvl1pPr algn="l">
              <a:buNone/>
              <a:defRPr sz="2000" b="1" cap="small" baseline="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12280" y="205740"/>
            <a:ext cx="1527048" cy="373761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8" name="Espaço Reservado para Conteúdo 17"/>
          <p:cNvSpPr>
            <a:spLocks noGrp="1"/>
          </p:cNvSpPr>
          <p:nvPr>
            <p:ph sz="quarter" idx="1"/>
          </p:nvPr>
        </p:nvSpPr>
        <p:spPr>
          <a:xfrm>
            <a:off x="304800" y="205740"/>
            <a:ext cx="5638800" cy="4745736"/>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AC1F3BC3-C78D-426D-8B2F-390DEDBFCA59}" type="datetimeFigureOut">
              <a:rPr lang="pt-BR"/>
              <a:pPr>
                <a:defRPr/>
              </a:pPr>
              <a:t>15/05/2017</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12B3C6DD-6559-4675-AE00-A7DE56E06757}" type="slidenum">
              <a:rPr lang="pt-BR"/>
              <a:pPr>
                <a:defRPr/>
              </a:pPr>
              <a:t>‹nº›</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Elipse 5"/>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ector reto 6"/>
          <p:cNvSpPr>
            <a:spLocks noChangeShapeType="1"/>
          </p:cNvSpPr>
          <p:nvPr/>
        </p:nvSpPr>
        <p:spPr bwMode="auto">
          <a:xfrm>
            <a:off x="8991600" y="0"/>
            <a:ext cx="0" cy="51435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Retângulo 7"/>
          <p:cNvSpPr/>
          <p:nvPr/>
        </p:nvSpPr>
        <p:spPr bwMode="auto">
          <a:xfrm>
            <a:off x="8839200" y="0"/>
            <a:ext cx="304800" cy="51435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Conector reto 8"/>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10"/>
          <p:cNvSpPr>
            <a:spLocks noChangeShapeType="1"/>
          </p:cNvSpPr>
          <p:nvPr/>
        </p:nvSpPr>
        <p:spPr bwMode="auto">
          <a:xfrm>
            <a:off x="6192838" y="0"/>
            <a:ext cx="0" cy="51435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ítulo 1"/>
          <p:cNvSpPr>
            <a:spLocks noGrp="1"/>
          </p:cNvSpPr>
          <p:nvPr>
            <p:ph type="title"/>
          </p:nvPr>
        </p:nvSpPr>
        <p:spPr>
          <a:xfrm rot="5400000">
            <a:off x="4138803" y="2343150"/>
            <a:ext cx="4732020" cy="457200"/>
          </a:xfrm>
        </p:spPr>
        <p:txBody>
          <a:bodyPr/>
          <a:lstStyle>
            <a:lvl1pPr algn="l">
              <a:buNone/>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0" y="0"/>
            <a:ext cx="6172200" cy="51435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9" y="198596"/>
            <a:ext cx="1524000" cy="3717036"/>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12" name="Espaço Reservado para Data 16"/>
          <p:cNvSpPr>
            <a:spLocks noGrp="1"/>
          </p:cNvSpPr>
          <p:nvPr>
            <p:ph type="dt" sz="half" idx="10"/>
          </p:nvPr>
        </p:nvSpPr>
        <p:spPr/>
        <p:txBody>
          <a:bodyPr rtlCol="0"/>
          <a:lstStyle>
            <a:lvl1pPr>
              <a:defRPr/>
            </a:lvl1pPr>
          </a:lstStyle>
          <a:p>
            <a:pPr>
              <a:defRPr/>
            </a:pPr>
            <a:fld id="{2D24C81E-1995-4521-A7A2-2B8DCCCD905E}" type="datetimeFigureOut">
              <a:rPr lang="pt-BR"/>
              <a:pPr>
                <a:defRPr/>
              </a:pPr>
              <a:t>15/05/2017</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110D4021-D515-4881-86A8-1D0E76ABED6C}" type="slidenum">
              <a:rPr lang="pt-BR"/>
              <a:pPr>
                <a:defRPr/>
              </a:pPr>
              <a:t>‹nº›</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6AB4E1AA-0CEA-4435-9630-C3AD1A2F082B}" type="datetimeFigureOut">
              <a:rPr lang="pt-BR"/>
              <a:pPr>
                <a:defRPr/>
              </a:pPr>
              <a:t>15/05/2017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60C2244-CEF6-4C09-BA1B-62BCA45B4B18}" type="slidenum">
              <a:rPr lang="pt-BR"/>
              <a:pPr>
                <a:defRPr/>
              </a:pPr>
              <a:t>‹nº›</a:t>
            </a:fld>
            <a:endParaRPr lang="pt-BR"/>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83"/>
            <a:ext cx="1676400" cy="4388644"/>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05983"/>
            <a:ext cx="6019800" cy="438864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3129524C-5F7A-452D-9AF8-B06AC6BCF177}" type="datetimeFigureOut">
              <a:rPr lang="pt-BR"/>
              <a:pPr>
                <a:defRPr/>
              </a:pPr>
              <a:t>15/05/2017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4957D78-726D-4730-B5A6-15A60CEAAC8E}" type="slidenum">
              <a:rPr lang="pt-BR"/>
              <a:pPr>
                <a:defRPr/>
              </a:pPr>
              <a:t>‹nº›</a:t>
            </a:fld>
            <a:endParaRPr lang="pt-BR"/>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ço Reservado para Título 21"/>
          <p:cNvSpPr>
            <a:spLocks noGrp="1"/>
          </p:cNvSpPr>
          <p:nvPr>
            <p:ph type="title"/>
          </p:nvPr>
        </p:nvSpPr>
        <p:spPr>
          <a:xfrm>
            <a:off x="457200" y="206375"/>
            <a:ext cx="7467600" cy="857250"/>
          </a:xfrm>
          <a:prstGeom prst="rect">
            <a:avLst/>
          </a:prstGeom>
        </p:spPr>
        <p:txBody>
          <a:bodyPr vert="horz" anchor="b">
            <a:normAutofit/>
          </a:bodyPr>
          <a:lstStyle/>
          <a:p>
            <a:r>
              <a:rPr lang="pt-BR" smtClean="0"/>
              <a:t>Clique para editar o estilo do título mestre</a:t>
            </a:r>
            <a:endParaRPr lang="en-US"/>
          </a:p>
        </p:txBody>
      </p:sp>
      <p:sp>
        <p:nvSpPr>
          <p:cNvPr id="1028" name="Espaço Reservado para Texto 12"/>
          <p:cNvSpPr>
            <a:spLocks noGrp="1"/>
          </p:cNvSpPr>
          <p:nvPr>
            <p:ph type="body" idx="1"/>
          </p:nvPr>
        </p:nvSpPr>
        <p:spPr bwMode="auto">
          <a:xfrm>
            <a:off x="457200" y="1200150"/>
            <a:ext cx="7467600" cy="36560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840663" y="763588"/>
            <a:ext cx="1508125"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cs typeface="+mn-cs"/>
              </a:defRPr>
            </a:lvl1pPr>
          </a:lstStyle>
          <a:p>
            <a:pPr>
              <a:defRPr/>
            </a:pPr>
            <a:fld id="{CB8BC137-8C59-4405-9D3F-920B78FAEF2E}" type="datetimeFigureOut">
              <a:rPr lang="pt-BR"/>
              <a:pPr>
                <a:defRPr/>
              </a:pPr>
              <a:t>15/05/2017</a:t>
            </a:fld>
            <a:endParaRPr lang="pt-BR"/>
          </a:p>
        </p:txBody>
      </p:sp>
      <p:sp>
        <p:nvSpPr>
          <p:cNvPr id="3" name="Espaço Reservado para Rodapé 2"/>
          <p:cNvSpPr>
            <a:spLocks noGrp="1"/>
          </p:cNvSpPr>
          <p:nvPr>
            <p:ph type="ftr" sz="quarter" idx="3"/>
          </p:nvPr>
        </p:nvSpPr>
        <p:spPr>
          <a:xfrm rot="5400000">
            <a:off x="7389813" y="2757487"/>
            <a:ext cx="24003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a:p>
        </p:txBody>
      </p:sp>
      <p:sp>
        <p:nvSpPr>
          <p:cNvPr id="7" name="Conector reto 6"/>
          <p:cNvSpPr>
            <a:spLocks noChangeShapeType="1"/>
          </p:cNvSpPr>
          <p:nvPr/>
        </p:nvSpPr>
        <p:spPr bwMode="auto">
          <a:xfrm>
            <a:off x="76200"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Retângulo 9"/>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Conector reto 10"/>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Elipse 11"/>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4300538"/>
            <a:ext cx="609600" cy="390525"/>
          </a:xfrm>
          <a:prstGeom prst="rect">
            <a:avLst/>
          </a:prstGeom>
        </p:spPr>
        <p:txBody>
          <a:bodyPr vert="horz" anchor="ctr"/>
          <a:lstStyle>
            <a:lvl1pPr algn="ctr" eaLnBrk="1" fontAlgn="auto" latinLnBrk="0" hangingPunct="1">
              <a:spcBef>
                <a:spcPts val="0"/>
              </a:spcBef>
              <a:spcAft>
                <a:spcPts val="0"/>
              </a:spcAft>
              <a:defRPr kumimoji="0" sz="1400" b="1">
                <a:solidFill>
                  <a:srgbClr val="FFFFFF"/>
                </a:solidFill>
                <a:latin typeface="+mn-lt"/>
                <a:cs typeface="+mn-cs"/>
              </a:defRPr>
            </a:lvl1pPr>
          </a:lstStyle>
          <a:p>
            <a:pPr>
              <a:defRPr/>
            </a:pPr>
            <a:fld id="{7660B5FD-2AB2-4932-8ED0-A486E3E843D6}"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Lst>
  <p:transition spd="slow">
    <p:push dir="u"/>
  </p:transition>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Trebuchet MS" pitchFamily="34" charset="0"/>
        </a:defRPr>
      </a:lvl2pPr>
      <a:lvl3pPr algn="l" rtl="0" eaLnBrk="0" fontAlgn="base" hangingPunct="0">
        <a:spcBef>
          <a:spcPct val="0"/>
        </a:spcBef>
        <a:spcAft>
          <a:spcPct val="0"/>
        </a:spcAft>
        <a:defRPr sz="3000">
          <a:solidFill>
            <a:schemeClr val="tx2"/>
          </a:solidFill>
          <a:latin typeface="Trebuchet MS" pitchFamily="34" charset="0"/>
        </a:defRPr>
      </a:lvl3pPr>
      <a:lvl4pPr algn="l" rtl="0" eaLnBrk="0" fontAlgn="base" hangingPunct="0">
        <a:spcBef>
          <a:spcPct val="0"/>
        </a:spcBef>
        <a:spcAft>
          <a:spcPct val="0"/>
        </a:spcAft>
        <a:defRPr sz="3000">
          <a:solidFill>
            <a:schemeClr val="tx2"/>
          </a:solidFill>
          <a:latin typeface="Trebuchet MS" pitchFamily="34" charset="0"/>
        </a:defRPr>
      </a:lvl4pPr>
      <a:lvl5pPr algn="l" rtl="0" eaLnBrk="0" fontAlgn="base" hangingPunct="0">
        <a:spcBef>
          <a:spcPct val="0"/>
        </a:spcBef>
        <a:spcAft>
          <a:spcPct val="0"/>
        </a:spcAft>
        <a:defRPr sz="3000">
          <a:solidFill>
            <a:schemeClr val="tx2"/>
          </a:solidFill>
          <a:latin typeface="Trebuchet MS" pitchFamily="34" charset="0"/>
        </a:defRPr>
      </a:lvl5pPr>
      <a:lvl6pPr marL="457200" algn="l" rtl="0" fontAlgn="base">
        <a:spcBef>
          <a:spcPct val="0"/>
        </a:spcBef>
        <a:spcAft>
          <a:spcPct val="0"/>
        </a:spcAft>
        <a:defRPr sz="3000">
          <a:solidFill>
            <a:schemeClr val="tx2"/>
          </a:solidFill>
          <a:latin typeface="Trebuchet MS" pitchFamily="34" charset="0"/>
        </a:defRPr>
      </a:lvl6pPr>
      <a:lvl7pPr marL="914400" algn="l" rtl="0" fontAlgn="base">
        <a:spcBef>
          <a:spcPct val="0"/>
        </a:spcBef>
        <a:spcAft>
          <a:spcPct val="0"/>
        </a:spcAft>
        <a:defRPr sz="3000">
          <a:solidFill>
            <a:schemeClr val="tx2"/>
          </a:solidFill>
          <a:latin typeface="Trebuchet MS" pitchFamily="34" charset="0"/>
        </a:defRPr>
      </a:lvl7pPr>
      <a:lvl8pPr marL="1371600" algn="l" rtl="0" fontAlgn="base">
        <a:spcBef>
          <a:spcPct val="0"/>
        </a:spcBef>
        <a:spcAft>
          <a:spcPct val="0"/>
        </a:spcAft>
        <a:defRPr sz="3000">
          <a:solidFill>
            <a:schemeClr val="tx2"/>
          </a:solidFill>
          <a:latin typeface="Trebuchet MS" pitchFamily="34" charset="0"/>
        </a:defRPr>
      </a:lvl8pPr>
      <a:lvl9pPr marL="1828800" algn="l" rtl="0" fontAlgn="base">
        <a:spcBef>
          <a:spcPct val="0"/>
        </a:spcBef>
        <a:spcAft>
          <a:spcPct val="0"/>
        </a:spcAft>
        <a:defRPr sz="3000">
          <a:solidFill>
            <a:schemeClr val="tx2"/>
          </a:solidFill>
          <a:latin typeface="Trebuchet MS" pitchFamily="34"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0C61AE"/>
        </a:buClr>
        <a:buSzPct val="60000"/>
        <a:buFont typeface="Wingdings" pitchFamily="2" charset="2"/>
        <a:buChar char=""/>
        <a:defRPr sz="2400"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AABBDF"/>
        </a:buClr>
        <a:buSzPct val="60000"/>
        <a:buFont typeface="Wingdings" pitchFamily="2" charset="2"/>
        <a:buChar char=""/>
        <a:defRPr sz="2000"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AACC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2.pn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pmargotto@gmail.com" TargetMode="External"/><Relationship Id="rId5" Type="http://schemas.openxmlformats.org/officeDocument/2006/relationships/hyperlink" Target="http://www.paulomargotto.com.br/" TargetMode="External"/><Relationship Id="rId4" Type="http://schemas.openxmlformats.org/officeDocument/2006/relationships/image" Target="../media/image3.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png"/><Relationship Id="rId7" Type="http://schemas.openxmlformats.org/officeDocument/2006/relationships/diagramQuickStyle" Target="../diagrams/quickStyle2.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20.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7.png"/><Relationship Id="rId7" Type="http://schemas.openxmlformats.org/officeDocument/2006/relationships/diagramQuickStyle" Target="../diagrams/quickStyle3.xm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hyperlink" Target="http://dx.doi.org/doi:10.1017/S0007114516001756" TargetMode="External"/><Relationship Id="rId5" Type="http://schemas.openxmlformats.org/officeDocument/2006/relationships/image" Target="../media/image27.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hyperlink" Target="http://www.labourbureaunew.gov.in/" TargetMode="External"/><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hyperlink" Target="http://www.sbp.com.br/src/uploads/2016/12/Endcrino-Hipovitaminose-D.pdf"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hyperlink" Target="https://www.ncbi.nlm.nih.gov/pubmed/27079965" TargetMode="Externa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hyperlink" Target="https://www.ncbi.nlm.nih.gov/pubmed/28285654" TargetMode="Externa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hyperlink" Target="https://www.ncbi.nlm.nih.gov/pubmed/25102323"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www.paulomargotto.com.br/documentos/Vitamin_D_DBP_2015.ppt" TargetMode="Externa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45.jpeg"/><Relationship Id="rId1" Type="http://schemas.openxmlformats.org/officeDocument/2006/relationships/slideLayout" Target="../slideLayouts/slideLayout2.xml"/><Relationship Id="rId4" Type="http://schemas.openxmlformats.org/officeDocument/2006/relationships/hyperlink" Target="http://www.paulomargotto.com.br/"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Picture 5" descr="Universidade Católica de Brasília"/>
          <p:cNvPicPr>
            <a:picLocks noChangeAspect="1" noChangeArrowheads="1"/>
          </p:cNvPicPr>
          <p:nvPr/>
        </p:nvPicPr>
        <p:blipFill>
          <a:blip r:embed="rId3">
            <a:lum bright="-14000" contrast="12000"/>
          </a:blip>
          <a:srcRect/>
          <a:stretch>
            <a:fillRect/>
          </a:stretch>
        </p:blipFill>
        <p:spPr bwMode="auto">
          <a:xfrm>
            <a:off x="3203575" y="4659313"/>
            <a:ext cx="2663825" cy="484187"/>
          </a:xfrm>
          <a:prstGeom prst="rect">
            <a:avLst/>
          </a:prstGeom>
          <a:noFill/>
          <a:ln w="9525">
            <a:noFill/>
            <a:miter lim="800000"/>
            <a:headEnd/>
            <a:tailEnd/>
          </a:ln>
        </p:spPr>
      </p:pic>
      <p:grpSp>
        <p:nvGrpSpPr>
          <p:cNvPr id="11267" name="Rectangle 5"/>
          <p:cNvGrpSpPr>
            <a:grpSpLocks/>
          </p:cNvGrpSpPr>
          <p:nvPr/>
        </p:nvGrpSpPr>
        <p:grpSpPr bwMode="auto">
          <a:xfrm>
            <a:off x="12700" y="1395413"/>
            <a:ext cx="9191625" cy="1493837"/>
            <a:chOff x="8" y="879"/>
            <a:chExt cx="5790" cy="941"/>
          </a:xfrm>
        </p:grpSpPr>
        <p:pic>
          <p:nvPicPr>
            <p:cNvPr id="11273" name="Rectangle 5"/>
            <p:cNvPicPr>
              <a:picLocks noChangeArrowheads="1"/>
            </p:cNvPicPr>
            <p:nvPr/>
          </p:nvPicPr>
          <p:blipFill>
            <a:blip r:embed="rId4"/>
            <a:srcRect/>
            <a:stretch>
              <a:fillRect/>
            </a:stretch>
          </p:blipFill>
          <p:spPr bwMode="auto">
            <a:xfrm>
              <a:off x="8" y="879"/>
              <a:ext cx="5790" cy="941"/>
            </a:xfrm>
            <a:prstGeom prst="rect">
              <a:avLst/>
            </a:prstGeom>
            <a:noFill/>
            <a:ln w="9525">
              <a:noFill/>
              <a:miter lim="800000"/>
              <a:headEnd/>
              <a:tailEnd/>
            </a:ln>
          </p:spPr>
        </p:pic>
        <p:sp>
          <p:nvSpPr>
            <p:cNvPr id="11274" name="Text Box 4"/>
            <p:cNvSpPr txBox="1">
              <a:spLocks noChangeArrowheads="1"/>
            </p:cNvSpPr>
            <p:nvPr/>
          </p:nvSpPr>
          <p:spPr bwMode="auto">
            <a:xfrm>
              <a:off x="158" y="1033"/>
              <a:ext cx="5489" cy="633"/>
            </a:xfrm>
            <a:prstGeom prst="rect">
              <a:avLst/>
            </a:prstGeom>
            <a:noFill/>
            <a:ln w="9525">
              <a:noFill/>
              <a:miter lim="800000"/>
              <a:headEnd/>
              <a:tailEnd/>
            </a:ln>
          </p:spPr>
          <p:txBody>
            <a:bodyPr anchor="ctr">
              <a:spAutoFit/>
            </a:bodyPr>
            <a:lstStyle/>
            <a:p>
              <a:pPr algn="ctr"/>
              <a:r>
                <a:rPr lang="en-US" sz="1200">
                  <a:latin typeface="Trebuchet MS" pitchFamily="34" charset="0"/>
                </a:rPr>
                <a:t> </a:t>
              </a:r>
              <a:r>
                <a:rPr lang="en-US" sz="1200">
                  <a:solidFill>
                    <a:srgbClr val="FF0000"/>
                  </a:solidFill>
                  <a:latin typeface="Trebuchet MS" pitchFamily="34" charset="0"/>
                </a:rPr>
                <a:t>Effect of vitamin D supplementation, directly or via breast milk for term infants, on serum 25 hydroxyvitamin D and related biochemistry, and propensity to infection: a randomised placebo-controlled trial</a:t>
              </a:r>
              <a:r>
                <a:rPr lang="pt-BR" sz="1200">
                  <a:solidFill>
                    <a:srgbClr val="FF0000"/>
                  </a:solidFill>
                  <a:latin typeface="Trebuchet MS" pitchFamily="34" charset="0"/>
                </a:rPr>
                <a:t>.</a:t>
              </a:r>
            </a:p>
            <a:p>
              <a:pPr algn="ctr"/>
              <a:r>
                <a:rPr lang="pt-BR" sz="1200">
                  <a:latin typeface="Trebuchet MS" pitchFamily="34" charset="0"/>
                </a:rPr>
                <a:t>Chandy DD, Kare J, Singh SN, Agarwal A, Das V, Singh U, Ramesh V, Bhatia V</a:t>
              </a:r>
            </a:p>
            <a:p>
              <a:pPr algn="ctr"/>
              <a:r>
                <a:rPr lang="pt-BR" sz="1200">
                  <a:solidFill>
                    <a:srgbClr val="0000FF"/>
                  </a:solidFill>
                  <a:latin typeface="Trebuchet MS" pitchFamily="34" charset="0"/>
                </a:rPr>
                <a:t>Br J Nutr. 2016 Jul. </a:t>
              </a:r>
              <a:r>
                <a:rPr lang="en-US" sz="1200">
                  <a:solidFill>
                    <a:srgbClr val="0000FF"/>
                  </a:solidFill>
                  <a:latin typeface="Trebuchet MS" pitchFamily="34" charset="0"/>
                </a:rPr>
                <a:t>doi: 10.1017/S0007114516001756</a:t>
              </a:r>
              <a:r>
                <a:rPr lang="pt-BR" sz="1200">
                  <a:solidFill>
                    <a:srgbClr val="0000FF"/>
                  </a:solidFill>
                  <a:latin typeface="Trebuchet MS" pitchFamily="34" charset="0"/>
                </a:rPr>
                <a:t>. [Epub 2016 May 17]</a:t>
              </a:r>
            </a:p>
            <a:p>
              <a:pPr algn="ctr"/>
              <a:r>
                <a:rPr lang="pt-BR" sz="1200">
                  <a:latin typeface="Trebuchet MS" pitchFamily="34" charset="0"/>
                </a:rPr>
                <a:t>Lucknow, India</a:t>
              </a:r>
            </a:p>
          </p:txBody>
        </p:sp>
      </p:grpSp>
      <p:sp>
        <p:nvSpPr>
          <p:cNvPr id="14" name="Rectangle 6"/>
          <p:cNvSpPr>
            <a:spLocks noChangeArrowheads="1"/>
          </p:cNvSpPr>
          <p:nvPr/>
        </p:nvSpPr>
        <p:spPr bwMode="auto">
          <a:xfrm>
            <a:off x="978520" y="2795711"/>
            <a:ext cx="6985000" cy="1862049"/>
          </a:xfrm>
          <a:prstGeom prst="rect">
            <a:avLst/>
          </a:prstGeom>
          <a:noFill/>
          <a:ln w="9525">
            <a:noFill/>
            <a:miter lim="800000"/>
            <a:headEnd/>
            <a:tailEnd/>
          </a:ln>
          <a:effectLst/>
        </p:spPr>
        <p:txBody>
          <a:bodyPr>
            <a:spAutoFit/>
          </a:bodyPr>
          <a:lstStyle/>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Apresentação:</a:t>
            </a:r>
            <a:r>
              <a:rPr lang="pt-BR" sz="1150" b="1" dirty="0">
                <a:solidFill>
                  <a:srgbClr val="002060"/>
                </a:solidFill>
                <a:latin typeface="+mn-lt"/>
                <a:cs typeface="+mn-cs"/>
              </a:rPr>
              <a:t> </a:t>
            </a:r>
          </a:p>
          <a:p>
            <a:pPr algn="ctr" fontAlgn="auto">
              <a:spcBef>
                <a:spcPts val="0"/>
              </a:spcBef>
              <a:spcAft>
                <a:spcPts val="0"/>
              </a:spcAft>
              <a:defRPr/>
            </a:pPr>
            <a:r>
              <a:rPr lang="pt-BR" sz="1150" dirty="0">
                <a:solidFill>
                  <a:srgbClr val="002060"/>
                </a:solidFill>
                <a:latin typeface="+mn-lt"/>
                <a:cs typeface="+mn-cs"/>
              </a:rPr>
              <a:t>Iara Cristina Arruda do Vale</a:t>
            </a:r>
          </a:p>
          <a:p>
            <a:pPr algn="ctr" fontAlgn="auto">
              <a:spcBef>
                <a:spcPts val="0"/>
              </a:spcBef>
              <a:spcAft>
                <a:spcPts val="0"/>
              </a:spcAft>
              <a:defRPr/>
            </a:pPr>
            <a:r>
              <a:rPr lang="pt-BR" sz="1150" dirty="0">
                <a:solidFill>
                  <a:srgbClr val="002060"/>
                </a:solidFill>
                <a:latin typeface="+mn-lt"/>
                <a:cs typeface="+mn-cs"/>
              </a:rPr>
              <a:t>Monique Almeida Vaz</a:t>
            </a:r>
          </a:p>
          <a:p>
            <a:pPr algn="ctr" fontAlgn="auto">
              <a:spcBef>
                <a:spcPts val="0"/>
              </a:spcBef>
              <a:spcAft>
                <a:spcPts val="0"/>
              </a:spcAft>
              <a:defRPr/>
            </a:pPr>
            <a:r>
              <a:rPr lang="pt-BR" sz="1150" dirty="0">
                <a:solidFill>
                  <a:srgbClr val="002060"/>
                </a:solidFill>
                <a:latin typeface="+mn-lt"/>
                <a:cs typeface="+mn-cs"/>
              </a:rPr>
              <a:t>                       </a:t>
            </a:r>
            <a:r>
              <a:rPr lang="pt-BR" sz="1150" dirty="0" err="1">
                <a:solidFill>
                  <a:srgbClr val="002060"/>
                </a:solidFill>
                <a:latin typeface="+mn-lt"/>
                <a:cs typeface="+mn-cs"/>
              </a:rPr>
              <a:t>Nathália</a:t>
            </a:r>
            <a:r>
              <a:rPr lang="pt-BR" sz="1150" dirty="0">
                <a:solidFill>
                  <a:srgbClr val="002060"/>
                </a:solidFill>
                <a:latin typeface="+mn-lt"/>
                <a:cs typeface="+mn-cs"/>
              </a:rPr>
              <a:t> Telles da Costa		</a:t>
            </a: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Internato de </a:t>
            </a:r>
            <a:r>
              <a:rPr lang="pt-BR" sz="1150" b="1" dirty="0" err="1">
                <a:solidFill>
                  <a:srgbClr val="002060"/>
                </a:solidFill>
                <a:effectLst>
                  <a:reflection blurRad="6350" stA="55000" endA="300" endPos="45500" dir="5400000" sy="-100000" algn="bl" rotWithShape="0"/>
                </a:effectLst>
                <a:latin typeface="+mn-lt"/>
                <a:cs typeface="+mn-cs"/>
              </a:rPr>
              <a:t>Neonatologia</a:t>
            </a:r>
            <a:r>
              <a:rPr lang="pt-BR" sz="1150" b="1" dirty="0">
                <a:solidFill>
                  <a:srgbClr val="002060"/>
                </a:solidFill>
                <a:effectLst>
                  <a:reflection blurRad="6350" stA="55000" endA="300" endPos="45500" dir="5400000" sy="-100000" algn="bl" rotWithShape="0"/>
                </a:effectLst>
                <a:latin typeface="+mn-lt"/>
                <a:cs typeface="+mn-cs"/>
              </a:rPr>
              <a:t> - 6ª Série- HMIB/SES/DF</a:t>
            </a: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Coordenação: Paulo R </a:t>
            </a:r>
            <a:r>
              <a:rPr lang="pt-BR" sz="1150" b="1" dirty="0" err="1">
                <a:solidFill>
                  <a:srgbClr val="002060"/>
                </a:solidFill>
                <a:effectLst>
                  <a:reflection blurRad="6350" stA="55000" endA="300" endPos="45500" dir="5400000" sy="-100000" algn="bl" rotWithShape="0"/>
                </a:effectLst>
                <a:latin typeface="+mn-lt"/>
                <a:cs typeface="+mn-cs"/>
              </a:rPr>
              <a:t>Margotto</a:t>
            </a:r>
            <a:endParaRPr lang="pt-BR" sz="1150" b="1" dirty="0">
              <a:solidFill>
                <a:srgbClr val="002060"/>
              </a:solidFill>
              <a:effectLst>
                <a:reflection blurRad="6350" stA="55000" endA="300" endPos="45500" dir="5400000" sy="-100000" algn="bl" rotWithShape="0"/>
              </a:effectLst>
              <a:latin typeface="+mn-lt"/>
              <a:cs typeface="+mn-cs"/>
            </a:endParaRP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Faculdade de Medicina da Universidade Católica de Brasília</a:t>
            </a:r>
          </a:p>
          <a:p>
            <a:pPr algn="ctr" fontAlgn="auto">
              <a:spcBef>
                <a:spcPts val="0"/>
              </a:spcBef>
              <a:spcAft>
                <a:spcPts val="0"/>
              </a:spcAft>
              <a:defRPr/>
            </a:pPr>
            <a:r>
              <a:rPr lang="pt-BR" sz="1150" dirty="0">
                <a:solidFill>
                  <a:srgbClr val="002060"/>
                </a:solidFill>
                <a:latin typeface="+mn-lt"/>
                <a:cs typeface="+mn-cs"/>
                <a:hlinkClick r:id="rId5"/>
              </a:rPr>
              <a:t>www.paulomargotto.com.br</a:t>
            </a:r>
            <a:endParaRPr lang="pt-BR" sz="1150" dirty="0">
              <a:solidFill>
                <a:srgbClr val="002060"/>
              </a:solidFill>
              <a:latin typeface="+mn-lt"/>
              <a:cs typeface="+mn-cs"/>
            </a:endParaRPr>
          </a:p>
          <a:p>
            <a:pPr algn="ctr" fontAlgn="auto">
              <a:spcBef>
                <a:spcPts val="0"/>
              </a:spcBef>
              <a:spcAft>
                <a:spcPts val="0"/>
              </a:spcAft>
              <a:defRPr/>
            </a:pPr>
            <a:r>
              <a:rPr lang="pt-BR" sz="1150" dirty="0">
                <a:solidFill>
                  <a:srgbClr val="002060"/>
                </a:solidFill>
                <a:latin typeface="+mn-lt"/>
                <a:cs typeface="+mn-cs"/>
                <a:hlinkClick r:id="rId6"/>
              </a:rPr>
              <a:t>pmargotto@gmail.com</a:t>
            </a:r>
            <a:r>
              <a:rPr lang="pt-BR" sz="1150" dirty="0">
                <a:solidFill>
                  <a:srgbClr val="002060"/>
                </a:solidFill>
                <a:latin typeface="+mn-lt"/>
                <a:cs typeface="+mn-cs"/>
              </a:rPr>
              <a:t>  </a:t>
            </a:r>
          </a:p>
          <a:p>
            <a:pPr algn="ctr" fontAlgn="auto">
              <a:spcBef>
                <a:spcPts val="0"/>
              </a:spcBef>
              <a:spcAft>
                <a:spcPts val="0"/>
              </a:spcAft>
              <a:defRPr/>
            </a:pPr>
            <a:r>
              <a:rPr lang="pt-BR" sz="1150" dirty="0">
                <a:solidFill>
                  <a:srgbClr val="002060"/>
                </a:solidFill>
                <a:latin typeface="+mn-lt"/>
                <a:cs typeface="+mn-cs"/>
              </a:rPr>
              <a:t>Brasília, 4 de maio de 2017</a:t>
            </a:r>
          </a:p>
        </p:txBody>
      </p:sp>
      <p:sp>
        <p:nvSpPr>
          <p:cNvPr id="17" name="Rectangle 5"/>
          <p:cNvSpPr>
            <a:spLocks noChangeArrowheads="1"/>
          </p:cNvSpPr>
          <p:nvPr/>
        </p:nvSpPr>
        <p:spPr bwMode="auto">
          <a:xfrm>
            <a:off x="179388" y="989013"/>
            <a:ext cx="8964612" cy="457200"/>
          </a:xfrm>
          <a:prstGeom prst="rect">
            <a:avLst/>
          </a:prstGeom>
          <a:solidFill>
            <a:srgbClr val="FFFFFF"/>
          </a:solidFill>
          <a:ln w="9525">
            <a:noFill/>
            <a:miter lim="800000"/>
            <a:headEnd/>
            <a:tailEnd/>
          </a:ln>
          <a:effectLst/>
        </p:spPr>
        <p:txBody>
          <a:bodyPr anchor="ctr">
            <a:spAutoFit/>
          </a:bodyPr>
          <a:lstStyle/>
          <a:p>
            <a:pPr algn="ctr" fontAlgn="auto">
              <a:spcBef>
                <a:spcPts val="0"/>
              </a:spcBef>
              <a:spcAft>
                <a:spcPts val="0"/>
              </a:spcAft>
              <a:defRPr/>
            </a:pP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Efeito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suplementação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de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vitamina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direta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ou</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via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leite</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materno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para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lactentes</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à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termo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na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pt-BR" sz="1200" b="1" u="sng" dirty="0">
                <a:solidFill>
                  <a:srgbClr val="0000FF"/>
                </a:solidFill>
                <a:effectLst>
                  <a:outerShdw blurRad="38100" dist="38100" dir="2700000" algn="tl">
                    <a:srgbClr val="000000">
                      <a:alpha val="43137"/>
                    </a:srgbClr>
                  </a:outerShdw>
                </a:effectLst>
                <a:latin typeface="+mn-lt"/>
                <a:cs typeface="Vijaya" pitchFamily="34" charset="0"/>
              </a:rPr>
              <a:t>25-hidroxivitamina D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sérica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bioquímica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associada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e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predisposição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à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infecção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estudo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clínico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randomizado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controlado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com </a:t>
            </a:r>
            <a:r>
              <a:rPr lang="pt-BR" sz="1200" b="1" u="sng" dirty="0">
                <a:solidFill>
                  <a:srgbClr val="0000FF"/>
                </a:solidFill>
                <a:effectLst>
                  <a:outerShdw blurRad="38100" dist="38100" dir="2700000" algn="tl">
                    <a:srgbClr val="000000">
                      <a:alpha val="43137"/>
                    </a:srgbClr>
                  </a:outerShdw>
                </a:effectLst>
                <a:latin typeface="+mn-lt"/>
                <a:cs typeface="Vijaya" pitchFamily="34" charset="0"/>
              </a:rPr>
              <a:t>placebo</a:t>
            </a:r>
          </a:p>
        </p:txBody>
      </p:sp>
      <p:pic>
        <p:nvPicPr>
          <p:cNvPr id="11270" name="Picture 11" descr="20170331_115219"/>
          <p:cNvPicPr>
            <a:picLocks noChangeAspect="1" noChangeArrowheads="1"/>
          </p:cNvPicPr>
          <p:nvPr/>
        </p:nvPicPr>
        <p:blipFill>
          <a:blip r:embed="rId7">
            <a:lum bright="6000" contrast="24000"/>
          </a:blip>
          <a:srcRect/>
          <a:stretch>
            <a:fillRect/>
          </a:stretch>
        </p:blipFill>
        <p:spPr bwMode="auto">
          <a:xfrm>
            <a:off x="107950" y="2500313"/>
            <a:ext cx="2563813" cy="1441450"/>
          </a:xfrm>
          <a:prstGeom prst="rect">
            <a:avLst/>
          </a:prstGeom>
          <a:noFill/>
          <a:ln w="9525">
            <a:noFill/>
            <a:miter lim="800000"/>
            <a:headEnd/>
            <a:tailEnd/>
          </a:ln>
        </p:spPr>
      </p:pic>
      <p:pic>
        <p:nvPicPr>
          <p:cNvPr id="11271" name="Picture 12" descr="20170331_115238"/>
          <p:cNvPicPr>
            <a:picLocks noChangeAspect="1" noChangeArrowheads="1"/>
          </p:cNvPicPr>
          <p:nvPr/>
        </p:nvPicPr>
        <p:blipFill>
          <a:blip r:embed="rId8"/>
          <a:srcRect/>
          <a:stretch>
            <a:fillRect/>
          </a:stretch>
        </p:blipFill>
        <p:spPr bwMode="auto">
          <a:xfrm>
            <a:off x="6588125" y="2643188"/>
            <a:ext cx="2555875" cy="1438275"/>
          </a:xfrm>
          <a:prstGeom prst="rect">
            <a:avLst/>
          </a:prstGeom>
          <a:noFill/>
          <a:ln w="9525">
            <a:noFill/>
            <a:miter lim="800000"/>
            <a:headEnd/>
            <a:tailEnd/>
          </a:ln>
        </p:spPr>
      </p:pic>
      <p:pic>
        <p:nvPicPr>
          <p:cNvPr id="11272" name="Picture 13"/>
          <p:cNvPicPr>
            <a:picLocks noChangeAspect="1" noChangeArrowheads="1"/>
          </p:cNvPicPr>
          <p:nvPr/>
        </p:nvPicPr>
        <p:blipFill>
          <a:blip r:embed="rId9">
            <a:lum bright="12000" contrast="6000"/>
          </a:blip>
          <a:srcRect/>
          <a:stretch>
            <a:fillRect/>
          </a:stretch>
        </p:blipFill>
        <p:spPr bwMode="auto">
          <a:xfrm>
            <a:off x="0" y="0"/>
            <a:ext cx="9144000" cy="1027113"/>
          </a:xfrm>
          <a:prstGeom prst="rect">
            <a:avLst/>
          </a:prstGeom>
          <a:noFill/>
          <a:ln w="9525">
            <a:solidFill>
              <a:schemeClr val="bg1"/>
            </a:solidFill>
            <a:miter lim="800000"/>
            <a:headEnd/>
            <a:tailEnd/>
          </a:ln>
        </p:spPr>
      </p:pic>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Espaço Reservado para Conteúdo 2"/>
          <p:cNvSpPr>
            <a:spLocks noGrp="1"/>
          </p:cNvSpPr>
          <p:nvPr>
            <p:ph sz="quarter" idx="4294967295"/>
          </p:nvPr>
        </p:nvSpPr>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p:txBody>
      </p:sp>
      <p:grpSp>
        <p:nvGrpSpPr>
          <p:cNvPr id="12291" name="Grupo 10"/>
          <p:cNvGrpSpPr>
            <a:grpSpLocks/>
          </p:cNvGrpSpPr>
          <p:nvPr/>
        </p:nvGrpSpPr>
        <p:grpSpPr bwMode="auto">
          <a:xfrm>
            <a:off x="0" y="0"/>
            <a:ext cx="9144000" cy="573088"/>
            <a:chOff x="0" y="0"/>
            <a:chExt cx="9144000" cy="908720"/>
          </a:xfrm>
        </p:grpSpPr>
        <p:pic>
          <p:nvPicPr>
            <p:cNvPr id="1229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229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graphicFrame>
        <p:nvGraphicFramePr>
          <p:cNvPr id="10" name="Diagrama 9"/>
          <p:cNvGraphicFramePr/>
          <p:nvPr/>
        </p:nvGraphicFramePr>
        <p:xfrm>
          <a:off x="287524" y="1275606"/>
          <a:ext cx="8568952" cy="341632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upo 10"/>
          <p:cNvGrpSpPr>
            <a:grpSpLocks/>
          </p:cNvGrpSpPr>
          <p:nvPr/>
        </p:nvGrpSpPr>
        <p:grpSpPr bwMode="auto">
          <a:xfrm>
            <a:off x="0" y="0"/>
            <a:ext cx="9144000" cy="573088"/>
            <a:chOff x="0" y="0"/>
            <a:chExt cx="9144000" cy="908720"/>
          </a:xfrm>
        </p:grpSpPr>
        <p:pic>
          <p:nvPicPr>
            <p:cNvPr id="1331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331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pic>
        <p:nvPicPr>
          <p:cNvPr id="13316" name="Espaço Reservado para Conteúdo 4"/>
          <p:cNvPicPr>
            <a:picLocks noGrp="1" noChangeArrowheads="1"/>
          </p:cNvPicPr>
          <p:nvPr>
            <p:ph sz="quarter" idx="4294967295"/>
          </p:nvPr>
        </p:nvPicPr>
        <p:blipFill>
          <a:blip r:embed="rId5"/>
          <a:srcRect/>
          <a:stretch>
            <a:fillRect/>
          </a:stretch>
        </p:blipFill>
        <p:spPr>
          <a:xfrm>
            <a:off x="611188" y="1203325"/>
            <a:ext cx="7832725" cy="3694113"/>
          </a:xfrm>
        </p:spPr>
      </p:pic>
      <p:sp>
        <p:nvSpPr>
          <p:cNvPr id="13317" name="Text Box 7"/>
          <p:cNvSpPr txBox="1">
            <a:spLocks noChangeArrowheads="1"/>
          </p:cNvSpPr>
          <p:nvPr/>
        </p:nvSpPr>
        <p:spPr bwMode="auto">
          <a:xfrm>
            <a:off x="3851275" y="3867150"/>
            <a:ext cx="1308100" cy="404813"/>
          </a:xfrm>
          <a:prstGeom prst="rect">
            <a:avLst/>
          </a:prstGeom>
          <a:solidFill>
            <a:schemeClr val="accent1"/>
          </a:solidFill>
          <a:ln w="38100">
            <a:solidFill>
              <a:srgbClr val="9966FF"/>
            </a:solidFill>
            <a:miter lim="800000"/>
            <a:headEnd/>
            <a:tailEnd/>
          </a:ln>
        </p:spPr>
        <p:txBody>
          <a:bodyPr wrap="none">
            <a:spAutoFit/>
          </a:bodyPr>
          <a:lstStyle/>
          <a:p>
            <a:r>
              <a:rPr lang="pt-BR" b="1">
                <a:solidFill>
                  <a:srgbClr val="FFFF99"/>
                </a:solidFill>
              </a:rPr>
              <a:t>1ug=40 UI</a:t>
            </a:r>
          </a:p>
        </p:txBody>
      </p:sp>
    </p:spTree>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upo 10"/>
          <p:cNvGrpSpPr>
            <a:grpSpLocks/>
          </p:cNvGrpSpPr>
          <p:nvPr/>
        </p:nvGrpSpPr>
        <p:grpSpPr bwMode="auto">
          <a:xfrm>
            <a:off x="0" y="0"/>
            <a:ext cx="9144000" cy="573088"/>
            <a:chOff x="0" y="0"/>
            <a:chExt cx="9144000" cy="908720"/>
          </a:xfrm>
        </p:grpSpPr>
        <p:pic>
          <p:nvPicPr>
            <p:cNvPr id="1434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434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graphicFrame>
        <p:nvGraphicFramePr>
          <p:cNvPr id="6" name="Espaço Reservado para Conteúdo 5"/>
          <p:cNvGraphicFramePr>
            <a:graphicFrameLocks noGrp="1"/>
          </p:cNvGraphicFramePr>
          <p:nvPr>
            <p:ph sz="quarter" idx="4294967295"/>
          </p:nvPr>
        </p:nvGraphicFramePr>
        <p:xfrm>
          <a:off x="457200" y="1200150"/>
          <a:ext cx="8075240" cy="365531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upo 10"/>
          <p:cNvGrpSpPr>
            <a:grpSpLocks/>
          </p:cNvGrpSpPr>
          <p:nvPr/>
        </p:nvGrpSpPr>
        <p:grpSpPr bwMode="auto">
          <a:xfrm>
            <a:off x="0" y="0"/>
            <a:ext cx="9144000" cy="573088"/>
            <a:chOff x="0" y="0"/>
            <a:chExt cx="9144000" cy="908720"/>
          </a:xfrm>
        </p:grpSpPr>
        <p:pic>
          <p:nvPicPr>
            <p:cNvPr id="1536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536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sp>
        <p:nvSpPr>
          <p:cNvPr id="3" name="Espaço Reservado para Conteúdo 2"/>
          <p:cNvSpPr>
            <a:spLocks noGrp="1"/>
          </p:cNvSpPr>
          <p:nvPr>
            <p:ph sz="quarter" idx="4294967295"/>
          </p:nvPr>
        </p:nvSpPr>
        <p:spPr>
          <a:xfrm>
            <a:off x="457200" y="1200150"/>
            <a:ext cx="5122863" cy="3656013"/>
          </a:xfrm>
          <a:solidFill>
            <a:schemeClr val="bg1"/>
          </a:solidFill>
        </p:spPr>
        <p:txBody>
          <a:bodyPr/>
          <a:lstStyle/>
          <a:p>
            <a:pPr marL="274320" indent="-274320" algn="just" eaLnBrk="1" fontAlgn="auto" hangingPunct="1">
              <a:spcAft>
                <a:spcPts val="0"/>
              </a:spcAft>
              <a:buFont typeface="Wingdings"/>
              <a:buChar char=""/>
              <a:defRPr/>
            </a:pPr>
            <a:r>
              <a:rPr lang="pt-BR" dirty="0"/>
              <a:t>No entanto, nenhum estudo </a:t>
            </a:r>
            <a:r>
              <a:rPr lang="pt-BR" dirty="0" smtClean="0"/>
              <a:t>em </a:t>
            </a:r>
            <a:r>
              <a:rPr lang="pt-BR" dirty="0"/>
              <a:t>países tropicais documentou o resultado </a:t>
            </a:r>
            <a:r>
              <a:rPr lang="pt-BR" dirty="0" smtClean="0"/>
              <a:t>de aconselhamento à </a:t>
            </a:r>
            <a:r>
              <a:rPr lang="pt-BR" dirty="0"/>
              <a:t>exposição ao sol para lactentes</a:t>
            </a:r>
            <a:r>
              <a:rPr lang="pt-BR" dirty="0" smtClean="0"/>
              <a:t>.</a:t>
            </a:r>
          </a:p>
          <a:p>
            <a:pPr marL="0" indent="0" algn="just" eaLnBrk="1" fontAlgn="auto" hangingPunct="1">
              <a:spcAft>
                <a:spcPts val="0"/>
              </a:spcAft>
              <a:buFont typeface="Wingdings"/>
              <a:buNone/>
              <a:defRPr/>
            </a:pPr>
            <a:r>
              <a:rPr lang="pt-BR" dirty="0" smtClean="0"/>
              <a:t> </a:t>
            </a:r>
          </a:p>
          <a:p>
            <a:pPr marL="274320" indent="-274320" algn="just" eaLnBrk="1" fontAlgn="auto" hangingPunct="1">
              <a:spcAft>
                <a:spcPts val="0"/>
              </a:spcAft>
              <a:buFont typeface="Wingdings"/>
              <a:buChar char=""/>
              <a:defRPr/>
            </a:pPr>
            <a:r>
              <a:rPr lang="pt-BR" dirty="0" smtClean="0"/>
              <a:t>Além </a:t>
            </a:r>
            <a:r>
              <a:rPr lang="pt-BR" dirty="0"/>
              <a:t>disso, a suplementação materna deve ser explorada como um meio de suplementar o bebê </a:t>
            </a:r>
            <a:r>
              <a:rPr lang="pt-BR" dirty="0" smtClean="0"/>
              <a:t>e a </a:t>
            </a:r>
            <a:r>
              <a:rPr lang="pt-BR" dirty="0"/>
              <a:t>mãe ao mesmo tempo.</a:t>
            </a:r>
          </a:p>
        </p:txBody>
      </p:sp>
      <p:pic>
        <p:nvPicPr>
          <p:cNvPr id="15365" name="Imagem 3"/>
          <p:cNvPicPr>
            <a:picLocks noChangeAspect="1" noChangeArrowheads="1"/>
          </p:cNvPicPr>
          <p:nvPr/>
        </p:nvPicPr>
        <p:blipFill>
          <a:blip r:embed="rId5"/>
          <a:srcRect/>
          <a:stretch>
            <a:fillRect/>
          </a:stretch>
        </p:blipFill>
        <p:spPr bwMode="auto">
          <a:xfrm>
            <a:off x="5486400" y="1341438"/>
            <a:ext cx="3333750" cy="3217862"/>
          </a:xfrm>
          <a:prstGeom prst="rect">
            <a:avLst/>
          </a:prstGeom>
          <a:noFill/>
          <a:ln w="9525">
            <a:noFill/>
            <a:miter lim="800000"/>
            <a:headEnd/>
            <a:tailEnd/>
          </a:ln>
        </p:spPr>
      </p:pic>
      <p:pic>
        <p:nvPicPr>
          <p:cNvPr id="15366" name="Imagem 4"/>
          <p:cNvPicPr>
            <a:picLocks noChangeAspect="1" noChangeArrowheads="1"/>
          </p:cNvPicPr>
          <p:nvPr/>
        </p:nvPicPr>
        <p:blipFill>
          <a:blip r:embed="rId6"/>
          <a:srcRect/>
          <a:stretch>
            <a:fillRect/>
          </a:stretch>
        </p:blipFill>
        <p:spPr bwMode="auto">
          <a:xfrm>
            <a:off x="6035675" y="3157538"/>
            <a:ext cx="2784475" cy="345122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Grupo 10"/>
          <p:cNvGrpSpPr>
            <a:grpSpLocks/>
          </p:cNvGrpSpPr>
          <p:nvPr/>
        </p:nvGrpSpPr>
        <p:grpSpPr bwMode="auto">
          <a:xfrm>
            <a:off x="0" y="0"/>
            <a:ext cx="9144000" cy="573088"/>
            <a:chOff x="0" y="0"/>
            <a:chExt cx="9144000" cy="908720"/>
          </a:xfrm>
        </p:grpSpPr>
        <p:pic>
          <p:nvPicPr>
            <p:cNvPr id="1638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639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pic>
        <p:nvPicPr>
          <p:cNvPr id="16388" name="Espaço Reservado para Conteúdo 5"/>
          <p:cNvPicPr>
            <a:picLocks noGrp="1" noChangeArrowheads="1"/>
          </p:cNvPicPr>
          <p:nvPr>
            <p:ph sz="quarter" idx="4294967295"/>
          </p:nvPr>
        </p:nvPicPr>
        <p:blipFill>
          <a:blip r:embed="rId5"/>
          <a:srcRect/>
          <a:stretch>
            <a:fillRect/>
          </a:stretch>
        </p:blipFill>
        <p:spPr>
          <a:xfrm>
            <a:off x="395288" y="1203325"/>
            <a:ext cx="8491537" cy="3700463"/>
          </a:xfrm>
        </p:spPr>
      </p:pic>
    </p:spTree>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17411" name="Grupo 10"/>
          <p:cNvGrpSpPr>
            <a:grpSpLocks/>
          </p:cNvGrpSpPr>
          <p:nvPr/>
        </p:nvGrpSpPr>
        <p:grpSpPr bwMode="auto">
          <a:xfrm>
            <a:off x="0" y="0"/>
            <a:ext cx="9144000" cy="573088"/>
            <a:chOff x="0" y="0"/>
            <a:chExt cx="9144000" cy="908720"/>
          </a:xfrm>
        </p:grpSpPr>
        <p:pic>
          <p:nvPicPr>
            <p:cNvPr id="17415"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7416"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1979613" y="1851025"/>
            <a:ext cx="5688012" cy="1570038"/>
          </a:xfrm>
          <a:prstGeom prst="rect">
            <a:avLst/>
          </a:prstGeom>
          <a:noFill/>
          <a:ln w="9525">
            <a:noFill/>
            <a:miter lim="800000"/>
            <a:headEnd/>
            <a:tailEnd/>
          </a:ln>
        </p:spPr>
        <p:txBody>
          <a:bodyPr>
            <a:spAutoFit/>
          </a:bodyPr>
          <a:lstStyle/>
          <a:p>
            <a:pPr algn="ctr">
              <a:buClr>
                <a:srgbClr val="7030A0"/>
              </a:buClr>
              <a:buFont typeface="Wingdings" pitchFamily="2" charset="2"/>
              <a:buChar char="§"/>
            </a:pPr>
            <a:r>
              <a:rPr lang="pt-BR" sz="1600">
                <a:latin typeface="Trebuchet MS" pitchFamily="34" charset="0"/>
              </a:rPr>
              <a:t> Setembro 2012 – Junho 2014;</a:t>
            </a:r>
          </a:p>
          <a:p>
            <a:pPr algn="ctr">
              <a:buClr>
                <a:srgbClr val="7030A0"/>
              </a:buClr>
              <a:buFont typeface="Wingdings" pitchFamily="2" charset="2"/>
              <a:buChar char="§"/>
            </a:pPr>
            <a:r>
              <a:rPr lang="en-US" sz="1600" i="1">
                <a:latin typeface="Trebuchet MS" pitchFamily="34" charset="0"/>
              </a:rPr>
              <a:t> King George Medical University; </a:t>
            </a:r>
            <a:endParaRPr lang="en-US" sz="1600">
              <a:latin typeface="Trebuchet MS" pitchFamily="34" charset="0"/>
            </a:endParaRPr>
          </a:p>
          <a:p>
            <a:pPr algn="ctr">
              <a:buClr>
                <a:srgbClr val="7030A0"/>
              </a:buClr>
              <a:buFont typeface="Wingdings" pitchFamily="2" charset="2"/>
              <a:buChar char="§"/>
            </a:pPr>
            <a:r>
              <a:rPr lang="en-US" sz="1600">
                <a:latin typeface="Trebuchet MS" pitchFamily="34" charset="0"/>
              </a:rPr>
              <a:t> </a:t>
            </a:r>
            <a:r>
              <a:rPr lang="en-US" sz="1600" i="1">
                <a:latin typeface="Trebuchet MS" pitchFamily="34" charset="0"/>
              </a:rPr>
              <a:t>Sanjay Gandhi Postgraduate Institute of Medical Sciences;</a:t>
            </a:r>
            <a:endParaRPr lang="en-US" sz="1600">
              <a:latin typeface="Trebuchet MS" pitchFamily="34" charset="0"/>
            </a:endParaRPr>
          </a:p>
          <a:p>
            <a:pPr algn="ctr">
              <a:buClr>
                <a:srgbClr val="7030A0"/>
              </a:buClr>
              <a:buFont typeface="Wingdings" pitchFamily="2" charset="2"/>
              <a:buChar char="§"/>
            </a:pPr>
            <a:r>
              <a:rPr lang="en-US" sz="1600">
                <a:latin typeface="Trebuchet MS" pitchFamily="34" charset="0"/>
              </a:rPr>
              <a:t> Cidade: Lucknow, Índia (latitude 26°N);</a:t>
            </a:r>
          </a:p>
          <a:p>
            <a:pPr algn="ctr">
              <a:buClr>
                <a:srgbClr val="7030A0"/>
              </a:buClr>
              <a:buFont typeface="Wingdings" pitchFamily="2" charset="2"/>
              <a:buChar char="§"/>
            </a:pPr>
            <a:r>
              <a:rPr lang="pt-BR" sz="1600">
                <a:latin typeface="Trebuchet MS" pitchFamily="34" charset="0"/>
              </a:rPr>
              <a:t> Abril à junho: Tempo quente e seco;</a:t>
            </a:r>
          </a:p>
          <a:p>
            <a:pPr algn="ctr">
              <a:buClr>
                <a:srgbClr val="7030A0"/>
              </a:buClr>
              <a:buFont typeface="Wingdings" pitchFamily="2" charset="2"/>
              <a:buChar char="§"/>
            </a:pPr>
            <a:r>
              <a:rPr lang="pt-BR" sz="1600">
                <a:latin typeface="Trebuchet MS" pitchFamily="34" charset="0"/>
              </a:rPr>
              <a:t> Dezembro e janeiro: Tempo frio.</a:t>
            </a:r>
          </a:p>
        </p:txBody>
      </p:sp>
      <p:sp>
        <p:nvSpPr>
          <p:cNvPr id="11" name="Retângulo 10"/>
          <p:cNvSpPr/>
          <p:nvPr/>
        </p:nvSpPr>
        <p:spPr>
          <a:xfrm>
            <a:off x="1979613" y="1347788"/>
            <a:ext cx="5688012"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DESENHO DO ESTUDO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18435" name="Grupo 10"/>
          <p:cNvGrpSpPr>
            <a:grpSpLocks/>
          </p:cNvGrpSpPr>
          <p:nvPr/>
        </p:nvGrpSpPr>
        <p:grpSpPr bwMode="auto">
          <a:xfrm>
            <a:off x="0" y="0"/>
            <a:ext cx="9144000" cy="573088"/>
            <a:chOff x="0" y="0"/>
            <a:chExt cx="9144000" cy="908720"/>
          </a:xfrm>
        </p:grpSpPr>
        <p:pic>
          <p:nvPicPr>
            <p:cNvPr id="1844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844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1" name="Retângulo 10"/>
          <p:cNvSpPr>
            <a:spLocks noChangeArrowheads="1"/>
          </p:cNvSpPr>
          <p:nvPr/>
        </p:nvSpPr>
        <p:spPr bwMode="auto">
          <a:xfrm>
            <a:off x="250825" y="1779588"/>
            <a:ext cx="3889375" cy="1543050"/>
          </a:xfrm>
          <a:prstGeom prst="rect">
            <a:avLst/>
          </a:prstGeom>
          <a:solidFill>
            <a:schemeClr val="bg1"/>
          </a:solidFill>
          <a:ln w="9525">
            <a:noFill/>
            <a:miter lim="800000"/>
            <a:headEnd/>
            <a:tailEnd/>
          </a:ln>
        </p:spPr>
        <p:txBody>
          <a:bodyPr>
            <a:spAutoFit/>
          </a:bodyPr>
          <a:lstStyle/>
          <a:p>
            <a:pPr marL="85725" lvl="1" algn="just">
              <a:buClr>
                <a:srgbClr val="7030A0"/>
              </a:buClr>
              <a:buFont typeface="Wingdings" pitchFamily="2" charset="2"/>
              <a:buChar char="§"/>
            </a:pPr>
            <a:r>
              <a:rPr lang="pt-BR" sz="1600">
                <a:latin typeface="Trebuchet MS" pitchFamily="34" charset="0"/>
              </a:rPr>
              <a:t> </a:t>
            </a:r>
            <a:r>
              <a:rPr lang="pt-BR" sz="1600" b="1">
                <a:latin typeface="Trebuchet MS" pitchFamily="34" charset="0"/>
              </a:rPr>
              <a:t>Mães em trabalho de parto:</a:t>
            </a:r>
          </a:p>
          <a:p>
            <a:pPr marL="85725" lvl="2" algn="just">
              <a:buClr>
                <a:srgbClr val="7030A0"/>
              </a:buClr>
              <a:buFont typeface="Wingdings" pitchFamily="2" charset="2"/>
              <a:buChar char="ü"/>
            </a:pPr>
            <a:r>
              <a:rPr lang="pt-BR" sz="1600">
                <a:latin typeface="Trebuchet MS" pitchFamily="34" charset="0"/>
              </a:rPr>
              <a:t>Com intenção de manter o aleitamento exclusivo até os 6 meses e voltar ao hospital de origem para imunização do RN.</a:t>
            </a:r>
          </a:p>
          <a:p>
            <a:pPr algn="ctr">
              <a:buClr>
                <a:srgbClr val="7030A0"/>
              </a:buClr>
              <a:buFont typeface="Wingdings" pitchFamily="2" charset="2"/>
              <a:buChar char="§"/>
            </a:pPr>
            <a:endParaRPr lang="pt-BR" sz="1500">
              <a:latin typeface="Trebuchet MS" pitchFamily="34" charset="0"/>
            </a:endParaRPr>
          </a:p>
        </p:txBody>
      </p:sp>
      <p:sp>
        <p:nvSpPr>
          <p:cNvPr id="12" name="Retângulo 11"/>
          <p:cNvSpPr/>
          <p:nvPr/>
        </p:nvSpPr>
        <p:spPr>
          <a:xfrm>
            <a:off x="395288" y="1276350"/>
            <a:ext cx="3671887" cy="3587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SUJEITOS DA PESQUISA</a:t>
            </a:r>
          </a:p>
        </p:txBody>
      </p:sp>
      <p:sp>
        <p:nvSpPr>
          <p:cNvPr id="13" name="Retângulo 12"/>
          <p:cNvSpPr>
            <a:spLocks noChangeArrowheads="1"/>
          </p:cNvSpPr>
          <p:nvPr/>
        </p:nvSpPr>
        <p:spPr bwMode="auto">
          <a:xfrm>
            <a:off x="5003800" y="1779588"/>
            <a:ext cx="3455988" cy="2292350"/>
          </a:xfrm>
          <a:prstGeom prst="rect">
            <a:avLst/>
          </a:prstGeom>
          <a:noFill/>
          <a:ln w="9525">
            <a:noFill/>
            <a:miter lim="800000"/>
            <a:headEnd/>
            <a:tailEnd/>
          </a:ln>
        </p:spPr>
        <p:txBody>
          <a:bodyPr>
            <a:spAutoFit/>
          </a:bodyPr>
          <a:lstStyle/>
          <a:p>
            <a:pPr marL="342900" lvl="2" indent="-342900" algn="just">
              <a:buClr>
                <a:srgbClr val="7030A0"/>
              </a:buClr>
              <a:buFont typeface="Trebuchet MS" pitchFamily="34" charset="0"/>
              <a:buAutoNum type="alphaUcPeriod"/>
            </a:pPr>
            <a:r>
              <a:rPr lang="pt-BR" sz="1600">
                <a:latin typeface="Trebuchet MS" pitchFamily="34" charset="0"/>
              </a:rPr>
              <a:t>Peso ao nascer </a:t>
            </a:r>
            <a:r>
              <a:rPr lang="en-US" sz="1600">
                <a:latin typeface="Trebuchet MS" pitchFamily="34" charset="0"/>
              </a:rPr>
              <a:t>≤2 kg;</a:t>
            </a:r>
          </a:p>
          <a:p>
            <a:pPr marL="342900" lvl="2" indent="-342900" algn="just">
              <a:buClr>
                <a:srgbClr val="7030A0"/>
              </a:buClr>
              <a:buFont typeface="Trebuchet MS" pitchFamily="34" charset="0"/>
              <a:buAutoNum type="alphaUcPeriod"/>
            </a:pPr>
            <a:r>
              <a:rPr lang="en-US" sz="1600">
                <a:latin typeface="Trebuchet MS" pitchFamily="34" charset="0"/>
              </a:rPr>
              <a:t>RN doente admitido na UTI;</a:t>
            </a:r>
          </a:p>
          <a:p>
            <a:pPr marL="342900" lvl="2" indent="-342900" algn="just">
              <a:buClr>
                <a:srgbClr val="7030A0"/>
              </a:buClr>
              <a:buFont typeface="Trebuchet MS" pitchFamily="34" charset="0"/>
              <a:buAutoNum type="alphaUcPeriod"/>
            </a:pPr>
            <a:r>
              <a:rPr lang="en-US" sz="1600">
                <a:latin typeface="Trebuchet MS" pitchFamily="34" charset="0"/>
              </a:rPr>
              <a:t>Mãe ou lactente em tratamento com anticonvulsivantes ou drogas antituberculose; </a:t>
            </a:r>
          </a:p>
          <a:p>
            <a:pPr marL="342900" lvl="2" indent="-342900" algn="just">
              <a:buClr>
                <a:srgbClr val="7030A0"/>
              </a:buClr>
              <a:buFont typeface="Trebuchet MS" pitchFamily="34" charset="0"/>
              <a:buAutoNum type="alphaUcPeriod"/>
            </a:pPr>
            <a:r>
              <a:rPr lang="en-US" sz="1600">
                <a:latin typeface="Trebuchet MS" pitchFamily="34" charset="0"/>
              </a:rPr>
              <a:t>Mães que receberam &gt; 10 µg de vitamina D em tabletes de Cálcio.</a:t>
            </a:r>
            <a:endParaRPr lang="pt-BR" sz="1600">
              <a:latin typeface="Trebuchet MS" pitchFamily="34" charset="0"/>
            </a:endParaRPr>
          </a:p>
          <a:p>
            <a:pPr algn="ctr">
              <a:buClr>
                <a:srgbClr val="7030A0"/>
              </a:buClr>
              <a:buFont typeface="Wingdings" pitchFamily="2" charset="2"/>
              <a:buChar char="§"/>
            </a:pPr>
            <a:endParaRPr lang="pt-BR" sz="1500">
              <a:latin typeface="Trebuchet MS" pitchFamily="34" charset="0"/>
            </a:endParaRPr>
          </a:p>
        </p:txBody>
      </p:sp>
      <p:sp>
        <p:nvSpPr>
          <p:cNvPr id="14" name="Retângulo 13"/>
          <p:cNvSpPr/>
          <p:nvPr/>
        </p:nvSpPr>
        <p:spPr>
          <a:xfrm>
            <a:off x="5003800" y="1276350"/>
            <a:ext cx="3455988" cy="3587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CRITÉRIOS DE EXCLUSÃO</a:t>
            </a:r>
          </a:p>
        </p:txBody>
      </p:sp>
      <p:sp>
        <p:nvSpPr>
          <p:cNvPr id="15" name="Retângulo 14"/>
          <p:cNvSpPr/>
          <p:nvPr/>
        </p:nvSpPr>
        <p:spPr>
          <a:xfrm>
            <a:off x="900113" y="4516438"/>
            <a:ext cx="7272337" cy="461962"/>
          </a:xfrm>
          <a:prstGeom prst="rect">
            <a:avLst/>
          </a:prstGeom>
          <a:ln w="3175">
            <a:solidFill>
              <a:srgbClr val="FF0000"/>
            </a:solidFill>
          </a:ln>
        </p:spPr>
        <p:style>
          <a:lnRef idx="2">
            <a:schemeClr val="accent2"/>
          </a:lnRef>
          <a:fillRef idx="1">
            <a:schemeClr val="lt1"/>
          </a:fillRef>
          <a:effectRef idx="0">
            <a:schemeClr val="accent2"/>
          </a:effectRef>
          <a:fontRef idx="minor">
            <a:schemeClr val="dk1"/>
          </a:fontRef>
        </p:style>
        <p:txBody>
          <a:bodyPr>
            <a:spAutoFit/>
          </a:bodyPr>
          <a:lstStyle/>
          <a:p>
            <a:pPr marL="85725" lvl="2" algn="ctr" fontAlgn="auto">
              <a:spcBef>
                <a:spcPts val="0"/>
              </a:spcBef>
              <a:spcAft>
                <a:spcPts val="0"/>
              </a:spcAft>
              <a:buClr>
                <a:srgbClr val="7030A0"/>
              </a:buClr>
              <a:defRPr/>
            </a:pPr>
            <a:r>
              <a:rPr lang="pt-BR" sz="1200" b="1" dirty="0">
                <a:solidFill>
                  <a:srgbClr val="FF0000"/>
                </a:solidFill>
                <a:effectLst>
                  <a:outerShdw blurRad="38100" dist="38100" dir="2700000" algn="tl">
                    <a:srgbClr val="000000">
                      <a:alpha val="43137"/>
                    </a:srgbClr>
                  </a:outerShdw>
                </a:effectLst>
              </a:rPr>
              <a:t>Até o momento do estudo não havia recomendação de suplementação de vitamina D durante a gestação ou lactação pelo Programa de Saúde Materna do governo indiano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wipe(down)">
                                      <p:cBhvr>
                                        <p:cTn id="7" dur="500"/>
                                        <p:tgtEl>
                                          <p:spTgt spid="12">
                                            <p:bg/>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wipe(down)">
                                      <p:cBhvr>
                                        <p:cTn id="10" dur="500"/>
                                        <p:tgtEl>
                                          <p:spTgt spid="1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1">
                                            <p:bg/>
                                          </p:spTgt>
                                        </p:tgtEl>
                                        <p:attrNameLst>
                                          <p:attrName>style.visibility</p:attrName>
                                        </p:attrNameLst>
                                      </p:cBhvr>
                                      <p:to>
                                        <p:strVal val="visible"/>
                                      </p:to>
                                    </p:set>
                                    <p:animEffect transition="in" filter="wipe(down)">
                                      <p:cBhvr>
                                        <p:cTn id="15" dur="500"/>
                                        <p:tgtEl>
                                          <p:spTgt spid="11">
                                            <p:bg/>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1">
                                            <p:txEl>
                                              <p:pRg st="0" end="0"/>
                                            </p:txEl>
                                          </p:spTgt>
                                        </p:tgtEl>
                                        <p:attrNameLst>
                                          <p:attrName>style.visibility</p:attrName>
                                        </p:attrNameLst>
                                      </p:cBhvr>
                                      <p:to>
                                        <p:strVal val="visible"/>
                                      </p:to>
                                    </p:set>
                                    <p:animEffect transition="in" filter="wipe(down)">
                                      <p:cBhvr>
                                        <p:cTn id="18" dur="500"/>
                                        <p:tgtEl>
                                          <p:spTgt spid="11">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Effect transition="in" filter="wipe(down)">
                                      <p:cBhvr>
                                        <p:cTn id="23" dur="500"/>
                                        <p:tgtEl>
                                          <p:spTgt spid="11">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4">
                                            <p:bg/>
                                          </p:spTgt>
                                        </p:tgtEl>
                                        <p:attrNameLst>
                                          <p:attrName>style.visibility</p:attrName>
                                        </p:attrNameLst>
                                      </p:cBhvr>
                                      <p:to>
                                        <p:strVal val="visible"/>
                                      </p:to>
                                    </p:set>
                                    <p:animEffect transition="in" filter="wipe(down)">
                                      <p:cBhvr>
                                        <p:cTn id="28" dur="500"/>
                                        <p:tgtEl>
                                          <p:spTgt spid="14">
                                            <p:bg/>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Effect transition="in" filter="wipe(down)">
                                      <p:cBhvr>
                                        <p:cTn id="31" dur="500"/>
                                        <p:tgtEl>
                                          <p:spTgt spid="14">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3">
                                            <p:txEl>
                                              <p:pRg st="0" end="0"/>
                                            </p:txEl>
                                          </p:spTgt>
                                        </p:tgtEl>
                                        <p:attrNameLst>
                                          <p:attrName>style.visibility</p:attrName>
                                        </p:attrNameLst>
                                      </p:cBhvr>
                                      <p:to>
                                        <p:strVal val="visible"/>
                                      </p:to>
                                    </p:set>
                                    <p:animEffect transition="in" filter="wipe(down)">
                                      <p:cBhvr>
                                        <p:cTn id="36" dur="500"/>
                                        <p:tgtEl>
                                          <p:spTgt spid="13">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3">
                                            <p:txEl>
                                              <p:pRg st="1" end="1"/>
                                            </p:txEl>
                                          </p:spTgt>
                                        </p:tgtEl>
                                        <p:attrNameLst>
                                          <p:attrName>style.visibility</p:attrName>
                                        </p:attrNameLst>
                                      </p:cBhvr>
                                      <p:to>
                                        <p:strVal val="visible"/>
                                      </p:to>
                                    </p:set>
                                    <p:animEffect transition="in" filter="wipe(down)">
                                      <p:cBhvr>
                                        <p:cTn id="41" dur="500"/>
                                        <p:tgtEl>
                                          <p:spTgt spid="13">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3">
                                            <p:txEl>
                                              <p:pRg st="2" end="2"/>
                                            </p:txEl>
                                          </p:spTgt>
                                        </p:tgtEl>
                                        <p:attrNameLst>
                                          <p:attrName>style.visibility</p:attrName>
                                        </p:attrNameLst>
                                      </p:cBhvr>
                                      <p:to>
                                        <p:strVal val="visible"/>
                                      </p:to>
                                    </p:set>
                                    <p:animEffect transition="in" filter="wipe(down)">
                                      <p:cBhvr>
                                        <p:cTn id="46" dur="500"/>
                                        <p:tgtEl>
                                          <p:spTgt spid="13">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13">
                                            <p:txEl>
                                              <p:pRg st="3" end="3"/>
                                            </p:txEl>
                                          </p:spTgt>
                                        </p:tgtEl>
                                        <p:attrNameLst>
                                          <p:attrName>style.visibility</p:attrName>
                                        </p:attrNameLst>
                                      </p:cBhvr>
                                      <p:to>
                                        <p:strVal val="visible"/>
                                      </p:to>
                                    </p:set>
                                    <p:animEffect transition="in" filter="wipe(down)">
                                      <p:cBhvr>
                                        <p:cTn id="51" dur="500"/>
                                        <p:tgtEl>
                                          <p:spTgt spid="13">
                                            <p:txEl>
                                              <p:pRg st="3" end="3"/>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P spid="12" grpId="0" build="p" animBg="1"/>
      <p:bldP spid="13" grpId="0" build="p"/>
      <p:bldP spid="14" grpId="0" build="p"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19459" name="Grupo 10"/>
          <p:cNvGrpSpPr>
            <a:grpSpLocks/>
          </p:cNvGrpSpPr>
          <p:nvPr/>
        </p:nvGrpSpPr>
        <p:grpSpPr bwMode="auto">
          <a:xfrm>
            <a:off x="0" y="0"/>
            <a:ext cx="9144000" cy="573088"/>
            <a:chOff x="0" y="0"/>
            <a:chExt cx="9144000" cy="908720"/>
          </a:xfrm>
        </p:grpSpPr>
        <p:pic>
          <p:nvPicPr>
            <p:cNvPr id="1946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946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1" name="Retângulo 10"/>
          <p:cNvSpPr>
            <a:spLocks noChangeArrowheads="1"/>
          </p:cNvSpPr>
          <p:nvPr/>
        </p:nvSpPr>
        <p:spPr bwMode="auto">
          <a:xfrm>
            <a:off x="684213" y="1851025"/>
            <a:ext cx="8064500" cy="1247775"/>
          </a:xfrm>
          <a:prstGeom prst="rect">
            <a:avLst/>
          </a:prstGeom>
          <a:noFill/>
          <a:ln w="9525">
            <a:noFill/>
            <a:miter lim="800000"/>
            <a:headEnd/>
            <a:tailEnd/>
          </a:ln>
        </p:spPr>
        <p:txBody>
          <a:bodyPr>
            <a:spAutoFit/>
          </a:bodyPr>
          <a:lstStyle/>
          <a:p>
            <a:pPr algn="ctr">
              <a:buClr>
                <a:srgbClr val="7030A0"/>
              </a:buClr>
              <a:buFont typeface="Wingdings" pitchFamily="2" charset="2"/>
              <a:buChar char="§"/>
            </a:pPr>
            <a:r>
              <a:rPr lang="pt-BR" sz="1500">
                <a:latin typeface="Trebuchet MS" pitchFamily="34" charset="0"/>
              </a:rPr>
              <a:t> Coleta de amostra de sangue materno após o parto: dosagem de vitamina D-25-OH sérica;</a:t>
            </a:r>
          </a:p>
          <a:p>
            <a:pPr algn="ctr">
              <a:buClr>
                <a:srgbClr val="7030A0"/>
              </a:buClr>
              <a:buFont typeface="Wingdings" pitchFamily="2" charset="2"/>
              <a:buChar char="§"/>
            </a:pPr>
            <a:r>
              <a:rPr lang="pt-BR" sz="1500">
                <a:latin typeface="Trebuchet MS" pitchFamily="34" charset="0"/>
              </a:rPr>
              <a:t> Pares de mãe-lactente alocados de forma randomizada em 1 dos 3 regimes de tratamento;</a:t>
            </a:r>
          </a:p>
          <a:p>
            <a:pPr algn="ctr">
              <a:buClr>
                <a:srgbClr val="7030A0"/>
              </a:buClr>
              <a:buFont typeface="Wingdings" pitchFamily="2" charset="2"/>
              <a:buChar char="§"/>
            </a:pPr>
            <a:r>
              <a:rPr lang="pt-BR" sz="1500">
                <a:latin typeface="Trebuchet MS" pitchFamily="34" charset="0"/>
              </a:rPr>
              <a:t> Seguimento por </a:t>
            </a:r>
            <a:r>
              <a:rPr lang="pt-BR" sz="1500" u="sng">
                <a:latin typeface="Trebuchet MS" pitchFamily="34" charset="0"/>
              </a:rPr>
              <a:t>9 meses</a:t>
            </a:r>
            <a:r>
              <a:rPr lang="pt-BR" sz="1500">
                <a:latin typeface="Trebuchet MS" pitchFamily="34" charset="0"/>
              </a:rPr>
              <a:t>;</a:t>
            </a:r>
          </a:p>
          <a:p>
            <a:pPr algn="ctr">
              <a:buClr>
                <a:srgbClr val="7030A0"/>
              </a:buClr>
              <a:buFont typeface="Wingdings" pitchFamily="2" charset="2"/>
              <a:buChar char="§"/>
            </a:pPr>
            <a:r>
              <a:rPr lang="pt-BR" sz="1500">
                <a:latin typeface="Trebuchet MS" pitchFamily="34" charset="0"/>
              </a:rPr>
              <a:t> Distribuição dos grupos realizada por pesquisador não envolvido na coleta de dados.</a:t>
            </a:r>
          </a:p>
        </p:txBody>
      </p:sp>
      <p:sp>
        <p:nvSpPr>
          <p:cNvPr id="12" name="Retângulo 11"/>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INTERVENÇÃO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0483" name="Grupo 10"/>
          <p:cNvGrpSpPr>
            <a:grpSpLocks/>
          </p:cNvGrpSpPr>
          <p:nvPr/>
        </p:nvGrpSpPr>
        <p:grpSpPr bwMode="auto">
          <a:xfrm>
            <a:off x="0" y="0"/>
            <a:ext cx="9144000" cy="573088"/>
            <a:chOff x="0" y="0"/>
            <a:chExt cx="9144000" cy="908720"/>
          </a:xfrm>
        </p:grpSpPr>
        <p:pic>
          <p:nvPicPr>
            <p:cNvPr id="2050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050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graphicFrame>
        <p:nvGraphicFramePr>
          <p:cNvPr id="14" name="Tabela 13"/>
          <p:cNvGraphicFramePr>
            <a:graphicFrameLocks noGrp="1"/>
          </p:cNvGraphicFramePr>
          <p:nvPr/>
        </p:nvGraphicFramePr>
        <p:xfrm>
          <a:off x="468313" y="1131888"/>
          <a:ext cx="8208962" cy="4022725"/>
        </p:xfrm>
        <a:graphic>
          <a:graphicData uri="http://schemas.openxmlformats.org/drawingml/2006/table">
            <a:tbl>
              <a:tblPr firstRow="1" bandRow="1">
                <a:tableStyleId>{7E9639D4-E3E2-4D34-9284-5A2195B3D0D7}</a:tableStyleId>
              </a:tblPr>
              <a:tblGrid>
                <a:gridCol w="1512168"/>
                <a:gridCol w="4536504"/>
                <a:gridCol w="2160240"/>
              </a:tblGrid>
              <a:tr h="216024">
                <a:tc gridSpan="3">
                  <a:txBody>
                    <a:bodyPr/>
                    <a:lstStyle/>
                    <a:p>
                      <a:pPr algn="ctr"/>
                      <a:r>
                        <a:rPr lang="pt-BR" sz="1200" dirty="0" smtClean="0">
                          <a:effectLst>
                            <a:outerShdw blurRad="38100" dist="38100" dir="2700000" algn="tl">
                              <a:srgbClr val="000000">
                                <a:alpha val="43137"/>
                              </a:srgbClr>
                            </a:outerShdw>
                          </a:effectLst>
                        </a:rPr>
                        <a:t>GRUPOS</a:t>
                      </a:r>
                      <a:r>
                        <a:rPr lang="pt-BR" sz="1200" baseline="0" dirty="0" smtClean="0">
                          <a:effectLst>
                            <a:outerShdw blurRad="38100" dist="38100" dir="2700000" algn="tl">
                              <a:srgbClr val="000000">
                                <a:alpha val="43137"/>
                              </a:srgbClr>
                            </a:outerShdw>
                          </a:effectLst>
                        </a:rPr>
                        <a:t> DA PESQUISA</a:t>
                      </a:r>
                      <a:endParaRPr lang="pt-BR" sz="1200" dirty="0">
                        <a:effectLst>
                          <a:outerShdw blurRad="38100" dist="38100" dir="2700000" algn="tl">
                            <a:srgbClr val="000000">
                              <a:alpha val="43137"/>
                            </a:srgbClr>
                          </a:outerShdw>
                        </a:effectLst>
                      </a:endParaRPr>
                    </a:p>
                  </a:txBody>
                  <a:tcPr>
                    <a:lnL w="12700" cap="flat" cmpd="sng" algn="ctr">
                      <a:noFill/>
                      <a:prstDash val="solid"/>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tcPr>
                </a:tc>
                <a:tc hMerge="1">
                  <a:txBody>
                    <a:bodyPr/>
                    <a:lstStyle/>
                    <a:p>
                      <a:endParaRPr lang="pt-BR"/>
                    </a:p>
                  </a:txBody>
                  <a:tcPr/>
                </a:tc>
                <a:tc hMerge="1">
                  <a:txBody>
                    <a:bodyPr/>
                    <a:lstStyle/>
                    <a:p>
                      <a:pPr algn="ctr"/>
                      <a:endParaRPr lang="pt-BR" dirty="0"/>
                    </a:p>
                  </a:txBody>
                  <a:tcPr/>
                </a:tc>
              </a:tr>
              <a:tr h="157728">
                <a:tc>
                  <a:txBody>
                    <a:bodyPr/>
                    <a:lstStyle/>
                    <a:p>
                      <a:pPr algn="ctr"/>
                      <a:r>
                        <a:rPr lang="pt-BR" sz="1200" b="1" dirty="0" smtClean="0">
                          <a:solidFill>
                            <a:schemeClr val="tx1"/>
                          </a:solidFill>
                          <a:effectLst>
                            <a:outerShdw blurRad="38100" dist="38100" dir="2700000" algn="tl">
                              <a:srgbClr val="000000">
                                <a:alpha val="43137"/>
                              </a:srgbClr>
                            </a:outerShdw>
                          </a:effectLst>
                        </a:rPr>
                        <a:t>GRUPOS </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b="1" dirty="0" smtClean="0">
                          <a:solidFill>
                            <a:schemeClr val="tx1"/>
                          </a:solidFill>
                          <a:effectLst>
                            <a:outerShdw blurRad="38100" dist="38100" dir="2700000" algn="tl">
                              <a:srgbClr val="000000">
                                <a:alpha val="43137"/>
                              </a:srgbClr>
                            </a:outerShdw>
                          </a:effectLst>
                        </a:rPr>
                        <a:t>MÃES</a:t>
                      </a:r>
                      <a:endParaRPr lang="pt-BR" sz="1200" b="1" dirty="0">
                        <a:solidFill>
                          <a:schemeClr val="tx1"/>
                        </a:solidFill>
                        <a:effectLst>
                          <a:outerShdw blurRad="38100" dist="38100" dir="2700000" algn="tl">
                            <a:srgbClr val="000000">
                              <a:alpha val="43137"/>
                            </a:srgbClr>
                          </a:outerShdw>
                        </a:effectLst>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b="1" dirty="0" smtClean="0">
                          <a:solidFill>
                            <a:schemeClr val="tx1"/>
                          </a:solidFill>
                          <a:effectLst>
                            <a:outerShdw blurRad="38100" dist="38100" dir="2700000" algn="tl">
                              <a:srgbClr val="000000">
                                <a:alpha val="43137"/>
                              </a:srgbClr>
                            </a:outerShdw>
                          </a:effectLst>
                        </a:rPr>
                        <a:t>LACTENTES</a:t>
                      </a:r>
                      <a:endParaRPr lang="pt-BR" sz="1200" b="1" dirty="0">
                        <a:solidFill>
                          <a:schemeClr val="tx1"/>
                        </a:solidFill>
                        <a:effectLst>
                          <a:outerShdw blurRad="38100" dist="38100" dir="2700000" algn="tl">
                            <a:srgbClr val="000000">
                              <a:alpha val="43137"/>
                            </a:srgbClr>
                          </a:outerShdw>
                        </a:effectLst>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r>
              <a:tr h="1251560">
                <a:tc>
                  <a:txBody>
                    <a:bodyPr/>
                    <a:lstStyle/>
                    <a:p>
                      <a:pPr algn="ctr"/>
                      <a:r>
                        <a:rPr lang="pt-BR" sz="1200" b="1" dirty="0" smtClean="0">
                          <a:solidFill>
                            <a:schemeClr val="bg1"/>
                          </a:solidFill>
                          <a:effectLst>
                            <a:outerShdw blurRad="38100" dist="38100" dir="2700000" algn="tl">
                              <a:srgbClr val="000000">
                                <a:alpha val="43137"/>
                              </a:srgbClr>
                            </a:outerShdw>
                          </a:effectLst>
                        </a:rPr>
                        <a:t>A – SUPLEMENTAÇÃO</a:t>
                      </a:r>
                      <a:r>
                        <a:rPr lang="pt-BR" sz="1200" b="1" baseline="0" dirty="0" smtClean="0">
                          <a:solidFill>
                            <a:schemeClr val="bg1"/>
                          </a:solidFill>
                          <a:effectLst>
                            <a:outerShdw blurRad="38100" dist="38100" dir="2700000" algn="tl">
                              <a:srgbClr val="000000">
                                <a:alpha val="43137"/>
                              </a:srgbClr>
                            </a:outerShdw>
                          </a:effectLst>
                        </a:rPr>
                        <a:t> INDIRETA</a:t>
                      </a:r>
                      <a:endParaRPr lang="pt-BR" sz="1200" b="1" dirty="0">
                        <a:solidFill>
                          <a:schemeClr val="bg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c>
                  <a:txBody>
                    <a:bodyPr/>
                    <a:lstStyle/>
                    <a:p>
                      <a:pPr marL="85725" lvl="1" algn="ctr">
                        <a:buClr>
                          <a:srgbClr val="FFC000"/>
                        </a:buClr>
                        <a:buFontTx/>
                        <a:buNone/>
                      </a:pPr>
                      <a:r>
                        <a:rPr lang="pt-BR" sz="1200" b="1" dirty="0" smtClean="0">
                          <a:solidFill>
                            <a:schemeClr val="bg1"/>
                          </a:solidFill>
                        </a:rPr>
                        <a:t>7º dia pós-parto:</a:t>
                      </a:r>
                    </a:p>
                    <a:p>
                      <a:pPr marL="85725" lvl="1" algn="ctr">
                        <a:buClr>
                          <a:srgbClr val="FFC000"/>
                        </a:buClr>
                        <a:buFontTx/>
                        <a:buNone/>
                      </a:pPr>
                      <a:r>
                        <a:rPr lang="pt-BR" sz="1200" dirty="0" smtClean="0">
                          <a:solidFill>
                            <a:schemeClr val="bg1"/>
                          </a:solidFill>
                        </a:rPr>
                        <a:t>receberam </a:t>
                      </a:r>
                      <a:r>
                        <a:rPr lang="pt-BR" sz="1200" dirty="0" err="1" smtClean="0">
                          <a:solidFill>
                            <a:schemeClr val="bg1"/>
                          </a:solidFill>
                        </a:rPr>
                        <a:t>vit</a:t>
                      </a:r>
                      <a:r>
                        <a:rPr lang="pt-BR" sz="1200" dirty="0" smtClean="0">
                          <a:solidFill>
                            <a:schemeClr val="bg1"/>
                          </a:solidFill>
                        </a:rPr>
                        <a:t> D3 3000 </a:t>
                      </a:r>
                      <a:r>
                        <a:rPr lang="en-US" sz="1200" dirty="0" smtClean="0">
                          <a:solidFill>
                            <a:schemeClr val="bg1"/>
                          </a:solidFill>
                        </a:rPr>
                        <a:t>µg via oral;</a:t>
                      </a:r>
                    </a:p>
                    <a:p>
                      <a:pPr marL="85725" lvl="2" algn="ctr">
                        <a:buClr>
                          <a:srgbClr val="FFC000"/>
                        </a:buClr>
                        <a:buFont typeface="Wingdings" pitchFamily="2" charset="2"/>
                        <a:buNone/>
                      </a:pPr>
                      <a:r>
                        <a:rPr lang="pt-BR" sz="1200" b="1" dirty="0" smtClean="0">
                          <a:solidFill>
                            <a:schemeClr val="bg1"/>
                          </a:solidFill>
                        </a:rPr>
                        <a:t>Rotina de imunização na 6ª, 10ª e 14ª sem de vida do RN: </a:t>
                      </a:r>
                      <a:r>
                        <a:rPr lang="pt-BR" sz="1200" dirty="0" smtClean="0">
                          <a:solidFill>
                            <a:schemeClr val="bg1"/>
                          </a:solidFill>
                        </a:rPr>
                        <a:t>receberam nova dose de vit. D3 3000 </a:t>
                      </a:r>
                      <a:r>
                        <a:rPr lang="en-US" sz="1200" dirty="0" smtClean="0">
                          <a:solidFill>
                            <a:schemeClr val="bg1"/>
                          </a:solidFill>
                        </a:rPr>
                        <a:t>µg VO;</a:t>
                      </a:r>
                    </a:p>
                    <a:p>
                      <a:pPr marL="85725" lvl="2" algn="ctr">
                        <a:buClr>
                          <a:srgbClr val="FFC000"/>
                        </a:buClr>
                        <a:buFontTx/>
                        <a:buNone/>
                      </a:pPr>
                      <a:r>
                        <a:rPr lang="en-US" sz="1200" b="1" dirty="0" smtClean="0">
                          <a:solidFill>
                            <a:schemeClr val="bg1"/>
                          </a:solidFill>
                        </a:rPr>
                        <a:t>14ª </a:t>
                      </a:r>
                      <a:r>
                        <a:rPr lang="en-US" sz="1200" b="1" dirty="0" err="1" smtClean="0">
                          <a:solidFill>
                            <a:schemeClr val="bg1"/>
                          </a:solidFill>
                        </a:rPr>
                        <a:t>sem</a:t>
                      </a:r>
                      <a:r>
                        <a:rPr lang="en-US" sz="1200" b="1" dirty="0" smtClean="0">
                          <a:solidFill>
                            <a:schemeClr val="bg1"/>
                          </a:solidFill>
                        </a:rPr>
                        <a:t> e </a:t>
                      </a:r>
                      <a:r>
                        <a:rPr lang="en-US" sz="1200" b="1" dirty="0" err="1" smtClean="0">
                          <a:solidFill>
                            <a:schemeClr val="bg1"/>
                          </a:solidFill>
                        </a:rPr>
                        <a:t>aos</a:t>
                      </a:r>
                      <a:r>
                        <a:rPr lang="en-US" sz="1200" b="1" dirty="0" smtClean="0">
                          <a:solidFill>
                            <a:schemeClr val="bg1"/>
                          </a:solidFill>
                        </a:rPr>
                        <a:t> 6m de </a:t>
                      </a:r>
                      <a:r>
                        <a:rPr lang="en-US" sz="1200" b="1" dirty="0" err="1" smtClean="0">
                          <a:solidFill>
                            <a:schemeClr val="bg1"/>
                          </a:solidFill>
                        </a:rPr>
                        <a:t>vida</a:t>
                      </a:r>
                      <a:r>
                        <a:rPr lang="en-US" sz="1200" b="1" dirty="0" smtClean="0">
                          <a:solidFill>
                            <a:schemeClr val="bg1"/>
                          </a:solidFill>
                        </a:rPr>
                        <a:t> do </a:t>
                      </a:r>
                      <a:r>
                        <a:rPr lang="en-US" sz="1200" b="1" dirty="0" err="1" smtClean="0">
                          <a:solidFill>
                            <a:schemeClr val="bg1"/>
                          </a:solidFill>
                        </a:rPr>
                        <a:t>lactente</a:t>
                      </a:r>
                      <a:r>
                        <a:rPr lang="en-US" sz="1200" b="1" dirty="0" smtClean="0">
                          <a:solidFill>
                            <a:schemeClr val="bg1"/>
                          </a:solidFill>
                        </a:rPr>
                        <a:t>:</a:t>
                      </a:r>
                      <a:r>
                        <a:rPr lang="en-US" sz="1200" dirty="0" smtClean="0">
                          <a:solidFill>
                            <a:schemeClr val="bg1"/>
                          </a:solidFill>
                        </a:rPr>
                        <a:t> </a:t>
                      </a:r>
                    </a:p>
                    <a:p>
                      <a:pPr marL="85725" lvl="2" algn="ctr">
                        <a:buClr>
                          <a:srgbClr val="FFC000"/>
                        </a:buClr>
                        <a:buFontTx/>
                        <a:buNone/>
                      </a:pPr>
                      <a:r>
                        <a:rPr lang="en-US" sz="1200" dirty="0" err="1" smtClean="0">
                          <a:solidFill>
                            <a:schemeClr val="bg1"/>
                          </a:solidFill>
                        </a:rPr>
                        <a:t>receberam</a:t>
                      </a:r>
                      <a:r>
                        <a:rPr lang="en-US" sz="1200" dirty="0" smtClean="0">
                          <a:solidFill>
                            <a:schemeClr val="bg1"/>
                          </a:solidFill>
                        </a:rPr>
                        <a:t> </a:t>
                      </a:r>
                      <a:r>
                        <a:rPr lang="en-US" sz="1200" dirty="0" err="1" smtClean="0">
                          <a:solidFill>
                            <a:schemeClr val="bg1"/>
                          </a:solidFill>
                        </a:rPr>
                        <a:t>vit</a:t>
                      </a:r>
                      <a:r>
                        <a:rPr lang="en-US" sz="1200" dirty="0" smtClean="0">
                          <a:solidFill>
                            <a:schemeClr val="bg1"/>
                          </a:solidFill>
                        </a:rPr>
                        <a:t>. D3 </a:t>
                      </a:r>
                      <a:r>
                        <a:rPr lang="en-US" sz="1200" dirty="0" err="1" smtClean="0">
                          <a:solidFill>
                            <a:schemeClr val="bg1"/>
                          </a:solidFill>
                        </a:rPr>
                        <a:t>nos</a:t>
                      </a:r>
                      <a:r>
                        <a:rPr lang="en-US" sz="1200" dirty="0" smtClean="0">
                          <a:solidFill>
                            <a:schemeClr val="bg1"/>
                          </a:solidFill>
                        </a:rPr>
                        <a:t> 3 </a:t>
                      </a:r>
                      <a:r>
                        <a:rPr lang="en-US" sz="1200" dirty="0" err="1" smtClean="0">
                          <a:solidFill>
                            <a:schemeClr val="bg1"/>
                          </a:solidFill>
                        </a:rPr>
                        <a:t>meses</a:t>
                      </a:r>
                      <a:r>
                        <a:rPr lang="en-US" sz="1200" dirty="0" smtClean="0">
                          <a:solidFill>
                            <a:schemeClr val="bg1"/>
                          </a:solidFill>
                        </a:rPr>
                        <a:t> </a:t>
                      </a:r>
                      <a:r>
                        <a:rPr lang="en-US" sz="1200" dirty="0" err="1" smtClean="0">
                          <a:solidFill>
                            <a:schemeClr val="bg1"/>
                          </a:solidFill>
                        </a:rPr>
                        <a:t>seguintes</a:t>
                      </a:r>
                      <a:r>
                        <a:rPr lang="en-US" sz="1200" dirty="0" smtClean="0">
                          <a:solidFill>
                            <a:schemeClr val="bg1"/>
                          </a:solidFill>
                        </a:rPr>
                        <a:t> e </a:t>
                      </a:r>
                      <a:r>
                        <a:rPr lang="en-US" sz="1200" dirty="0" err="1" smtClean="0">
                          <a:solidFill>
                            <a:schemeClr val="bg1"/>
                          </a:solidFill>
                        </a:rPr>
                        <a:t>eram</a:t>
                      </a:r>
                      <a:r>
                        <a:rPr lang="en-US" sz="1200" dirty="0" smtClean="0">
                          <a:solidFill>
                            <a:schemeClr val="bg1"/>
                          </a:solidFill>
                        </a:rPr>
                        <a:t> </a:t>
                      </a:r>
                      <a:r>
                        <a:rPr lang="en-US" sz="1200" dirty="0" err="1" smtClean="0">
                          <a:solidFill>
                            <a:schemeClr val="bg1"/>
                          </a:solidFill>
                        </a:rPr>
                        <a:t>orientadas</a:t>
                      </a:r>
                      <a:r>
                        <a:rPr lang="en-US" sz="1200" dirty="0" smtClean="0">
                          <a:solidFill>
                            <a:schemeClr val="bg1"/>
                          </a:solidFill>
                        </a:rPr>
                        <a:t> a </a:t>
                      </a:r>
                      <a:r>
                        <a:rPr lang="en-US" sz="1200" dirty="0" err="1" smtClean="0">
                          <a:solidFill>
                            <a:schemeClr val="bg1"/>
                          </a:solidFill>
                        </a:rPr>
                        <a:t>tomar</a:t>
                      </a:r>
                      <a:r>
                        <a:rPr lang="en-US" sz="1200" dirty="0" smtClean="0">
                          <a:solidFill>
                            <a:schemeClr val="bg1"/>
                          </a:solidFill>
                        </a:rPr>
                        <a:t> 3000 µg </a:t>
                      </a:r>
                      <a:r>
                        <a:rPr lang="en-US" sz="1200" dirty="0" err="1" smtClean="0">
                          <a:solidFill>
                            <a:schemeClr val="bg1"/>
                          </a:solidFill>
                        </a:rPr>
                        <a:t>mensalmente</a:t>
                      </a:r>
                      <a:r>
                        <a:rPr lang="en-US" sz="1200" dirty="0" smtClean="0">
                          <a:solidFill>
                            <a:schemeClr val="bg1"/>
                          </a:solidFill>
                        </a:rPr>
                        <a:t>.</a:t>
                      </a: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c>
                  <a:txBody>
                    <a:bodyPr/>
                    <a:lstStyle/>
                    <a:p>
                      <a:pPr algn="ctr"/>
                      <a:r>
                        <a:rPr lang="en-US" sz="1200" smtClean="0">
                          <a:solidFill>
                            <a:schemeClr val="bg1"/>
                          </a:solidFill>
                        </a:rPr>
                        <a:t>Receberam placebo (Syrup).</a:t>
                      </a:r>
                      <a:endParaRPr lang="pt-BR" sz="1200" dirty="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r>
              <a:tr h="539080">
                <a:tc>
                  <a:txBody>
                    <a:bodyPr/>
                    <a:lstStyle/>
                    <a:p>
                      <a:pPr algn="ctr"/>
                      <a:r>
                        <a:rPr lang="pt-BR" sz="1200" b="1" dirty="0" smtClean="0">
                          <a:solidFill>
                            <a:schemeClr val="tx1"/>
                          </a:solidFill>
                          <a:effectLst>
                            <a:outerShdw blurRad="38100" dist="38100" dir="2700000" algn="tl">
                              <a:srgbClr val="000000">
                                <a:alpha val="43137"/>
                              </a:srgbClr>
                            </a:outerShdw>
                          </a:effectLst>
                        </a:rPr>
                        <a:t>B – SUPLEMENTAÇÃO</a:t>
                      </a:r>
                      <a:r>
                        <a:rPr lang="pt-BR" sz="1200" b="1" baseline="0" dirty="0" smtClean="0">
                          <a:solidFill>
                            <a:schemeClr val="tx1"/>
                          </a:solidFill>
                          <a:effectLst>
                            <a:outerShdw blurRad="38100" dist="38100" dir="2700000" algn="tl">
                              <a:srgbClr val="000000">
                                <a:alpha val="43137"/>
                              </a:srgbClr>
                            </a:outerShdw>
                          </a:effectLst>
                        </a:rPr>
                        <a:t> </a:t>
                      </a:r>
                      <a:r>
                        <a:rPr lang="pt-BR" sz="1200" b="1" dirty="0" smtClean="0">
                          <a:solidFill>
                            <a:schemeClr val="tx1"/>
                          </a:solidFill>
                          <a:effectLst>
                            <a:outerShdw blurRad="38100" dist="38100" dir="2700000" algn="tl">
                              <a:srgbClr val="000000">
                                <a:alpha val="43137"/>
                              </a:srgbClr>
                            </a:outerShdw>
                          </a:effectLst>
                        </a:rPr>
                        <a:t>DIRETA</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c>
                  <a:txBody>
                    <a:bodyPr/>
                    <a:lstStyle/>
                    <a:p>
                      <a:pPr marL="85725" lvl="1" algn="ctr">
                        <a:buClr>
                          <a:srgbClr val="FFC000"/>
                        </a:buClr>
                        <a:buFont typeface="Wingdings" pitchFamily="2" charset="2"/>
                        <a:buNone/>
                      </a:pPr>
                      <a:r>
                        <a:rPr lang="pt-BR" sz="1200" dirty="0" smtClean="0">
                          <a:solidFill>
                            <a:schemeClr val="tx1"/>
                          </a:solidFill>
                        </a:rPr>
                        <a:t>Receberam sachês</a:t>
                      </a:r>
                      <a:r>
                        <a:rPr lang="pt-BR" sz="1200" baseline="0" dirty="0" smtClean="0">
                          <a:solidFill>
                            <a:schemeClr val="tx1"/>
                          </a:solidFill>
                        </a:rPr>
                        <a:t> de placebo.</a:t>
                      </a:r>
                      <a:endParaRPr lang="en-US" sz="1200" dirty="0" smtClean="0">
                        <a:solidFill>
                          <a:schemeClr val="tx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c>
                  <a:txBody>
                    <a:bodyPr/>
                    <a:lstStyle/>
                    <a:p>
                      <a:pPr algn="ctr"/>
                      <a:r>
                        <a:rPr lang="pt-BR" sz="1200" dirty="0" smtClean="0"/>
                        <a:t>Receberam </a:t>
                      </a:r>
                      <a:r>
                        <a:rPr lang="en-US" sz="1200" dirty="0" smtClean="0"/>
                        <a:t>10 µg </a:t>
                      </a:r>
                      <a:r>
                        <a:rPr lang="en-US" sz="1200" dirty="0" err="1" smtClean="0"/>
                        <a:t>vit</a:t>
                      </a:r>
                      <a:r>
                        <a:rPr lang="en-US" sz="1200" dirty="0" smtClean="0"/>
                        <a:t>. D VO, </a:t>
                      </a:r>
                      <a:r>
                        <a:rPr lang="en-US" sz="1200" dirty="0" err="1" smtClean="0"/>
                        <a:t>diariamente</a:t>
                      </a:r>
                      <a:r>
                        <a:rPr lang="en-US" sz="1200" baseline="0" dirty="0" smtClean="0"/>
                        <a:t> </a:t>
                      </a:r>
                      <a:r>
                        <a:rPr lang="en-US" sz="1200" baseline="0" dirty="0" err="1" smtClean="0"/>
                        <a:t>até</a:t>
                      </a:r>
                      <a:r>
                        <a:rPr lang="en-US" sz="1200" baseline="0" dirty="0" smtClean="0"/>
                        <a:t> o 9º </a:t>
                      </a:r>
                      <a:r>
                        <a:rPr lang="en-US" sz="1200" baseline="0" dirty="0" err="1" smtClean="0"/>
                        <a:t>mês</a:t>
                      </a:r>
                      <a:r>
                        <a:rPr lang="en-US" sz="1200" dirty="0" smtClean="0"/>
                        <a:t> </a:t>
                      </a:r>
                      <a:endParaRPr lang="pt-BR" sz="1200" dirty="0"/>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r>
              <a:tr h="403056">
                <a:tc>
                  <a:txBody>
                    <a:bodyPr/>
                    <a:lstStyle/>
                    <a:p>
                      <a:pPr algn="ctr"/>
                      <a:r>
                        <a:rPr lang="pt-BR" sz="1200" b="1" dirty="0" smtClean="0">
                          <a:solidFill>
                            <a:schemeClr val="bg1"/>
                          </a:solidFill>
                          <a:effectLst>
                            <a:outerShdw blurRad="38100" dist="38100" dir="2700000" algn="tl">
                              <a:srgbClr val="000000">
                                <a:alpha val="43137"/>
                              </a:srgbClr>
                            </a:outerShdw>
                          </a:effectLst>
                        </a:rPr>
                        <a:t>C – </a:t>
                      </a:r>
                    </a:p>
                    <a:p>
                      <a:pPr algn="ctr"/>
                      <a:r>
                        <a:rPr lang="pt-BR" sz="1200" b="1" dirty="0" smtClean="0">
                          <a:solidFill>
                            <a:schemeClr val="bg1"/>
                          </a:solidFill>
                          <a:effectLst>
                            <a:outerShdw blurRad="38100" dist="38100" dir="2700000" algn="tl">
                              <a:srgbClr val="000000">
                                <a:alpha val="43137"/>
                              </a:srgbClr>
                            </a:outerShdw>
                          </a:effectLst>
                        </a:rPr>
                        <a:t>CONTROLE</a:t>
                      </a:r>
                      <a:endParaRPr lang="pt-BR" sz="1200" b="1" dirty="0">
                        <a:solidFill>
                          <a:schemeClr val="bg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c>
                  <a:txBody>
                    <a:bodyPr/>
                    <a:lstStyle/>
                    <a:p>
                      <a:pPr marL="85725" indent="0" algn="ctr"/>
                      <a:r>
                        <a:rPr lang="pt-BR" sz="1200" dirty="0" smtClean="0">
                          <a:solidFill>
                            <a:schemeClr val="bg1"/>
                          </a:solidFill>
                        </a:rPr>
                        <a:t>Receberam placebo.</a:t>
                      </a:r>
                      <a:endParaRPr lang="pt-BR" sz="1200" dirty="0">
                        <a:solidFill>
                          <a:schemeClr val="bg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sz="1200" dirty="0" smtClean="0">
                          <a:solidFill>
                            <a:schemeClr val="bg1"/>
                          </a:solidFill>
                        </a:rPr>
                        <a:t>Receberam</a:t>
                      </a:r>
                      <a:r>
                        <a:rPr lang="pt-BR" sz="1200" baseline="0" dirty="0" smtClean="0">
                          <a:solidFill>
                            <a:schemeClr val="bg1"/>
                          </a:solidFill>
                        </a:rPr>
                        <a:t> placebo.</a:t>
                      </a:r>
                      <a:endParaRPr lang="pt-BR"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r>
              <a:tr h="564511">
                <a:tc>
                  <a:txBody>
                    <a:bodyPr/>
                    <a:lstStyle/>
                    <a:p>
                      <a:pPr algn="ctr"/>
                      <a:r>
                        <a:rPr lang="pt-BR" sz="1200" b="1" dirty="0" smtClean="0">
                          <a:solidFill>
                            <a:schemeClr val="tx1"/>
                          </a:solidFill>
                          <a:effectLst>
                            <a:outerShdw blurRad="38100" dist="38100" dir="2700000" algn="tl">
                              <a:srgbClr val="000000">
                                <a:alpha val="43137"/>
                              </a:srgbClr>
                            </a:outerShdw>
                          </a:effectLst>
                        </a:rPr>
                        <a:t>TODOS</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marL="85725" indent="0" algn="ctr"/>
                      <a:r>
                        <a:rPr lang="pt-BR" sz="1200" dirty="0" smtClean="0">
                          <a:solidFill>
                            <a:schemeClr val="tx1"/>
                          </a:solidFill>
                        </a:rPr>
                        <a:t>Orientação:</a:t>
                      </a:r>
                      <a:r>
                        <a:rPr lang="pt-BR" sz="1200" baseline="0" dirty="0" smtClean="0">
                          <a:solidFill>
                            <a:schemeClr val="tx1"/>
                          </a:solidFill>
                        </a:rPr>
                        <a:t> Realizar exposição ao sol por no mínimo 30 </a:t>
                      </a:r>
                      <a:r>
                        <a:rPr lang="pt-BR" sz="1200" baseline="0" dirty="0" err="1" smtClean="0">
                          <a:solidFill>
                            <a:schemeClr val="tx1"/>
                          </a:solidFill>
                        </a:rPr>
                        <a:t>min</a:t>
                      </a:r>
                      <a:r>
                        <a:rPr lang="pt-BR" sz="1200" baseline="0" dirty="0" smtClean="0">
                          <a:solidFill>
                            <a:schemeClr val="tx1"/>
                          </a:solidFill>
                        </a:rPr>
                        <a:t>, diariamente;</a:t>
                      </a:r>
                    </a:p>
                    <a:p>
                      <a:pPr marL="85725" indent="0" algn="ctr"/>
                      <a:r>
                        <a:rPr lang="pt-BR" sz="1200" baseline="0" dirty="0" smtClean="0">
                          <a:solidFill>
                            <a:schemeClr val="tx1"/>
                          </a:solidFill>
                        </a:rPr>
                        <a:t>Receberam 500 </a:t>
                      </a:r>
                      <a:r>
                        <a:rPr lang="pt-BR" sz="1200" baseline="0" dirty="0" err="1" smtClean="0">
                          <a:solidFill>
                            <a:schemeClr val="tx1"/>
                          </a:solidFill>
                        </a:rPr>
                        <a:t>mg</a:t>
                      </a:r>
                      <a:r>
                        <a:rPr lang="pt-BR" sz="1200" baseline="0" dirty="0" smtClean="0">
                          <a:solidFill>
                            <a:schemeClr val="tx1"/>
                          </a:solidFill>
                        </a:rPr>
                        <a:t> de Ca elementar diariamente – Carbonato de Cálcio + instrução (dieta com alimentos ricos em Ca).</a:t>
                      </a:r>
                      <a:endParaRPr lang="pt-BR" sz="1200" dirty="0">
                        <a:solidFill>
                          <a:schemeClr val="tx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dirty="0" smtClean="0">
                          <a:solidFill>
                            <a:schemeClr val="tx1"/>
                          </a:solidFill>
                        </a:rPr>
                        <a:t>Mãe</a:t>
                      </a:r>
                      <a:r>
                        <a:rPr lang="pt-BR" sz="1200" baseline="0" dirty="0" smtClean="0">
                          <a:solidFill>
                            <a:schemeClr val="tx1"/>
                          </a:solidFill>
                        </a:rPr>
                        <a:t>s orientadas para realizar exposição do lactente ao sol por 15 min + massagem</a:t>
                      </a:r>
                    </a:p>
                    <a:p>
                      <a:pPr algn="ctr"/>
                      <a:r>
                        <a:rPr lang="pt-BR" sz="1200" baseline="0" dirty="0" smtClean="0">
                          <a:solidFill>
                            <a:schemeClr val="tx1"/>
                          </a:solidFill>
                        </a:rPr>
                        <a:t>(entre 9h – 16h)</a:t>
                      </a:r>
                      <a:endParaRPr lang="pt-BR" sz="1200" dirty="0">
                        <a:solidFill>
                          <a:schemeClr val="tx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r>
            </a:tbl>
          </a:graphicData>
        </a:graphic>
      </p:graphicFrame>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1507" name="Grupo 10"/>
          <p:cNvGrpSpPr>
            <a:grpSpLocks/>
          </p:cNvGrpSpPr>
          <p:nvPr/>
        </p:nvGrpSpPr>
        <p:grpSpPr bwMode="auto">
          <a:xfrm>
            <a:off x="0" y="0"/>
            <a:ext cx="9144000" cy="573088"/>
            <a:chOff x="0" y="0"/>
            <a:chExt cx="9144000" cy="908720"/>
          </a:xfrm>
        </p:grpSpPr>
        <p:pic>
          <p:nvPicPr>
            <p:cNvPr id="2151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151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539750" y="1851025"/>
            <a:ext cx="7993063" cy="2606675"/>
          </a:xfrm>
          <a:prstGeom prst="rect">
            <a:avLst/>
          </a:prstGeom>
          <a:solidFill>
            <a:schemeClr val="bg1"/>
          </a:solidFill>
          <a:ln w="9525">
            <a:noFill/>
            <a:miter lim="800000"/>
            <a:headEnd/>
            <a:tailEnd/>
          </a:ln>
        </p:spPr>
        <p:txBody>
          <a:bodyPr>
            <a:spAutoFit/>
          </a:bodyPr>
          <a:lstStyle/>
          <a:p>
            <a:pPr fontAlgn="auto">
              <a:spcBef>
                <a:spcPts val="0"/>
              </a:spcBef>
              <a:spcAft>
                <a:spcPts val="0"/>
              </a:spcAft>
              <a:buClr>
                <a:srgbClr val="7030A0"/>
              </a:buClr>
              <a:buFont typeface="Wingdings" pitchFamily="2" charset="2"/>
              <a:buChar char="§"/>
              <a:defRPr/>
            </a:pPr>
            <a:r>
              <a:rPr lang="pt-BR" sz="1500" dirty="0">
                <a:latin typeface="+mn-lt"/>
                <a:cs typeface="+mn-cs"/>
              </a:rPr>
              <a:t> Visitas clínicas nas idades do lactente de 6, 10 e 14 sem; 6 e 9 meses: </a:t>
            </a:r>
          </a:p>
          <a:p>
            <a:pPr fontAlgn="auto">
              <a:spcBef>
                <a:spcPts val="0"/>
              </a:spcBef>
              <a:spcAft>
                <a:spcPts val="0"/>
              </a:spcAft>
              <a:buClr>
                <a:srgbClr val="7030A0"/>
              </a:buClr>
              <a:buFont typeface="Wingdings" pitchFamily="2" charset="2"/>
              <a:buChar char="ü"/>
              <a:defRPr/>
            </a:pPr>
            <a:r>
              <a:rPr lang="pt-BR" sz="1500" dirty="0">
                <a:latin typeface="+mn-lt"/>
                <a:cs typeface="+mn-cs"/>
              </a:rPr>
              <a:t> Administração de medicação/placebo;</a:t>
            </a:r>
          </a:p>
          <a:p>
            <a:pPr fontAlgn="auto">
              <a:spcBef>
                <a:spcPts val="0"/>
              </a:spcBef>
              <a:spcAft>
                <a:spcPts val="0"/>
              </a:spcAft>
              <a:buClr>
                <a:srgbClr val="7030A0"/>
              </a:buClr>
              <a:buFont typeface="Wingdings" pitchFamily="2" charset="2"/>
              <a:buChar char="ü"/>
              <a:defRPr/>
            </a:pPr>
            <a:r>
              <a:rPr lang="pt-BR" sz="1500" dirty="0">
                <a:latin typeface="+mn-lt"/>
                <a:cs typeface="+mn-cs"/>
              </a:rPr>
              <a:t> Mensuração de dados antropométricos;</a:t>
            </a:r>
          </a:p>
          <a:p>
            <a:pPr fontAlgn="auto">
              <a:spcBef>
                <a:spcPts val="0"/>
              </a:spcBef>
              <a:spcAft>
                <a:spcPts val="0"/>
              </a:spcAft>
              <a:buClr>
                <a:srgbClr val="7030A0"/>
              </a:buClr>
              <a:buFont typeface="Wingdings" pitchFamily="2" charset="2"/>
              <a:buChar char="ü"/>
              <a:defRPr/>
            </a:pPr>
            <a:r>
              <a:rPr lang="pt-BR" sz="1500" dirty="0">
                <a:latin typeface="+mn-lt"/>
                <a:cs typeface="+mn-cs"/>
              </a:rPr>
              <a:t> Avaliação do estado de saúde e adesão ao tratamento com </a:t>
            </a:r>
            <a:r>
              <a:rPr lang="pt-BR" sz="1500" dirty="0" err="1">
                <a:latin typeface="+mn-lt"/>
                <a:cs typeface="+mn-cs"/>
              </a:rPr>
              <a:t>vit</a:t>
            </a:r>
            <a:r>
              <a:rPr lang="pt-BR" sz="1500" dirty="0">
                <a:latin typeface="+mn-lt"/>
                <a:cs typeface="+mn-cs"/>
              </a:rPr>
              <a:t>. D;</a:t>
            </a:r>
          </a:p>
          <a:p>
            <a:pPr fontAlgn="auto">
              <a:spcBef>
                <a:spcPts val="0"/>
              </a:spcBef>
              <a:spcAft>
                <a:spcPts val="0"/>
              </a:spcAft>
              <a:buClr>
                <a:srgbClr val="7030A0"/>
              </a:buClr>
              <a:buFont typeface="Wingdings" pitchFamily="2" charset="2"/>
              <a:buChar char="ü"/>
              <a:defRPr/>
            </a:pPr>
            <a:r>
              <a:rPr lang="pt-BR" sz="1500" dirty="0">
                <a:latin typeface="+mn-lt"/>
                <a:cs typeface="+mn-cs"/>
              </a:rPr>
              <a:t> Reforço da recomendação de exposição solar;</a:t>
            </a:r>
          </a:p>
          <a:p>
            <a:pPr fontAlgn="auto">
              <a:spcBef>
                <a:spcPts val="0"/>
              </a:spcBef>
              <a:spcAft>
                <a:spcPts val="0"/>
              </a:spcAft>
              <a:buClr>
                <a:srgbClr val="7030A0"/>
              </a:buClr>
              <a:buFont typeface="Wingdings" pitchFamily="2" charset="2"/>
              <a:buChar char="ü"/>
              <a:defRPr/>
            </a:pPr>
            <a:r>
              <a:rPr lang="pt-BR" sz="1500" dirty="0">
                <a:latin typeface="+mn-lt"/>
                <a:cs typeface="+mn-cs"/>
              </a:rPr>
              <a:t> Coleta de informações demográficas e socioeconômicas </a:t>
            </a:r>
            <a:r>
              <a:rPr lang="pt-BR" sz="1500" b="1" dirty="0">
                <a:effectLst>
                  <a:outerShdw blurRad="38100" dist="38100" dir="2700000" algn="tl">
                    <a:srgbClr val="000000">
                      <a:alpha val="43137"/>
                    </a:srgbClr>
                  </a:outerShdw>
                </a:effectLst>
                <a:latin typeface="+mn-lt"/>
                <a:cs typeface="+mn-cs"/>
              </a:rPr>
              <a:t>[10 e 11];</a:t>
            </a:r>
          </a:p>
          <a:p>
            <a:pPr fontAlgn="auto">
              <a:spcBef>
                <a:spcPts val="0"/>
              </a:spcBef>
              <a:spcAft>
                <a:spcPts val="0"/>
              </a:spcAft>
              <a:buClr>
                <a:srgbClr val="7030A0"/>
              </a:buClr>
              <a:buFont typeface="Wingdings" pitchFamily="2" charset="2"/>
              <a:buChar char="ü"/>
              <a:defRPr/>
            </a:pPr>
            <a:r>
              <a:rPr lang="pt-BR" sz="1500" dirty="0">
                <a:latin typeface="+mn-lt"/>
                <a:cs typeface="+mn-cs"/>
              </a:rPr>
              <a:t> Avaliação da adesão ao tratamento;</a:t>
            </a:r>
          </a:p>
          <a:p>
            <a:pPr fontAlgn="auto">
              <a:spcBef>
                <a:spcPts val="0"/>
              </a:spcBef>
              <a:spcAft>
                <a:spcPts val="0"/>
              </a:spcAft>
              <a:buClr>
                <a:srgbClr val="7030A0"/>
              </a:buClr>
              <a:buFont typeface="Wingdings" pitchFamily="2" charset="2"/>
              <a:buChar char="ü"/>
              <a:defRPr/>
            </a:pPr>
            <a:r>
              <a:rPr lang="pt-BR" sz="1500" dirty="0">
                <a:latin typeface="+mn-lt"/>
                <a:cs typeface="+mn-cs"/>
              </a:rPr>
              <a:t> Coleta de informação sobre tipo de alimentação, doenças respiratórias e diarreia.</a:t>
            </a:r>
          </a:p>
          <a:p>
            <a:pPr fontAlgn="auto">
              <a:spcBef>
                <a:spcPts val="0"/>
              </a:spcBef>
              <a:spcAft>
                <a:spcPts val="0"/>
              </a:spcAft>
              <a:buClr>
                <a:srgbClr val="7030A0"/>
              </a:buClr>
              <a:buFont typeface="Wingdings" pitchFamily="2" charset="2"/>
              <a:buChar char="ü"/>
              <a:defRPr/>
            </a:pPr>
            <a:endParaRPr lang="pt-BR" sz="1500" dirty="0">
              <a:latin typeface="+mn-lt"/>
              <a:cs typeface="+mn-cs"/>
            </a:endParaRPr>
          </a:p>
          <a:p>
            <a:pPr algn="ctr" fontAlgn="auto">
              <a:spcBef>
                <a:spcPts val="0"/>
              </a:spcBef>
              <a:spcAft>
                <a:spcPts val="0"/>
              </a:spcAft>
              <a:buClr>
                <a:srgbClr val="7030A0"/>
              </a:buClr>
              <a:buFont typeface="Wingdings" pitchFamily="2" charset="2"/>
              <a:buChar char="§"/>
              <a:defRPr/>
            </a:pPr>
            <a:endParaRPr lang="pt-BR" sz="1500" dirty="0">
              <a:latin typeface="+mn-lt"/>
              <a:cs typeface="+mn-cs"/>
            </a:endParaRPr>
          </a:p>
          <a:p>
            <a:pPr algn="ctr" fontAlgn="auto">
              <a:spcBef>
                <a:spcPts val="0"/>
              </a:spcBef>
              <a:spcAft>
                <a:spcPts val="0"/>
              </a:spcAft>
              <a:buClr>
                <a:srgbClr val="7030A0"/>
              </a:buClr>
              <a:buFont typeface="Wingdings" pitchFamily="2" charset="2"/>
              <a:buChar char="§"/>
              <a:defRPr/>
            </a:pPr>
            <a:endParaRPr lang="pt-BR" sz="1500" dirty="0">
              <a:latin typeface="+mn-lt"/>
              <a:cs typeface="+mn-cs"/>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
                                  </p:stCondLst>
                                  <p:childTnLst>
                                    <p:set>
                                      <p:cBhvr>
                                        <p:cTn id="9" dur="1" fill="hold">
                                          <p:stCondLst>
                                            <p:cond delay="0"/>
                                          </p:stCondLst>
                                        </p:cTn>
                                        <p:tgtEl>
                                          <p:spTgt spid="10">
                                            <p:txEl>
                                              <p:pRg st="2" end="2"/>
                                            </p:txEl>
                                          </p:spTgt>
                                        </p:tgtEl>
                                        <p:attrNameLst>
                                          <p:attrName>style.visibility</p:attrName>
                                        </p:attrNameLst>
                                      </p:cBhvr>
                                      <p:to>
                                        <p:strVal val="visible"/>
                                      </p:to>
                                    </p:set>
                                  </p:childTnLst>
                                </p:cTn>
                              </p:par>
                            </p:childTnLst>
                          </p:cTn>
                        </p:par>
                        <p:par>
                          <p:cTn id="10" fill="hold">
                            <p:stCondLst>
                              <p:cond delay="100"/>
                            </p:stCondLst>
                            <p:childTnLst>
                              <p:par>
                                <p:cTn id="11" presetID="1" presetClass="entr" presetSubtype="0" fill="hold" nodeType="afterEffect">
                                  <p:stCondLst>
                                    <p:cond delay="100"/>
                                  </p:stCondLst>
                                  <p:childTnLst>
                                    <p:set>
                                      <p:cBhvr>
                                        <p:cTn id="12" dur="1" fill="hold">
                                          <p:stCondLst>
                                            <p:cond delay="0"/>
                                          </p:stCondLst>
                                        </p:cTn>
                                        <p:tgtEl>
                                          <p:spTgt spid="10">
                                            <p:txEl>
                                              <p:pRg st="3" end="3"/>
                                            </p:txEl>
                                          </p:spTgt>
                                        </p:tgtEl>
                                        <p:attrNameLst>
                                          <p:attrName>style.visibility</p:attrName>
                                        </p:attrNameLst>
                                      </p:cBhvr>
                                      <p:to>
                                        <p:strVal val="visible"/>
                                      </p:to>
                                    </p:set>
                                  </p:childTnLst>
                                </p:cTn>
                              </p:par>
                            </p:childTnLst>
                          </p:cTn>
                        </p:par>
                        <p:par>
                          <p:cTn id="13" fill="hold">
                            <p:stCondLst>
                              <p:cond delay="200"/>
                            </p:stCondLst>
                            <p:childTnLst>
                              <p:par>
                                <p:cTn id="14" presetID="1" presetClass="entr" presetSubtype="0" fill="hold" nodeType="afterEffect">
                                  <p:stCondLst>
                                    <p:cond delay="100"/>
                                  </p:stCondLst>
                                  <p:childTnLst>
                                    <p:set>
                                      <p:cBhvr>
                                        <p:cTn id="15" dur="1" fill="hold">
                                          <p:stCondLst>
                                            <p:cond delay="0"/>
                                          </p:stCondLst>
                                        </p:cTn>
                                        <p:tgtEl>
                                          <p:spTgt spid="10">
                                            <p:txEl>
                                              <p:pRg st="4" end="4"/>
                                            </p:txEl>
                                          </p:spTgt>
                                        </p:tgtEl>
                                        <p:attrNameLst>
                                          <p:attrName>style.visibility</p:attrName>
                                        </p:attrNameLst>
                                      </p:cBhvr>
                                      <p:to>
                                        <p:strVal val="visible"/>
                                      </p:to>
                                    </p:set>
                                  </p:childTnLst>
                                </p:cTn>
                              </p:par>
                            </p:childTnLst>
                          </p:cTn>
                        </p:par>
                        <p:par>
                          <p:cTn id="16" fill="hold">
                            <p:stCondLst>
                              <p:cond delay="300"/>
                            </p:stCondLst>
                            <p:childTnLst>
                              <p:par>
                                <p:cTn id="17" presetID="1" presetClass="entr" presetSubtype="0" fill="hold" nodeType="afterEffect">
                                  <p:stCondLst>
                                    <p:cond delay="100"/>
                                  </p:stCondLst>
                                  <p:childTnLst>
                                    <p:set>
                                      <p:cBhvr>
                                        <p:cTn id="18" dur="1" fill="hold">
                                          <p:stCondLst>
                                            <p:cond delay="0"/>
                                          </p:stCondLst>
                                        </p:cTn>
                                        <p:tgtEl>
                                          <p:spTgt spid="10">
                                            <p:txEl>
                                              <p:pRg st="5" end="5"/>
                                            </p:txEl>
                                          </p:spTgt>
                                        </p:tgtEl>
                                        <p:attrNameLst>
                                          <p:attrName>style.visibility</p:attrName>
                                        </p:attrNameLst>
                                      </p:cBhvr>
                                      <p:to>
                                        <p:strVal val="visible"/>
                                      </p:to>
                                    </p:set>
                                  </p:childTnLst>
                                </p:cTn>
                              </p:par>
                            </p:childTnLst>
                          </p:cTn>
                        </p:par>
                        <p:par>
                          <p:cTn id="19" fill="hold">
                            <p:stCondLst>
                              <p:cond delay="400"/>
                            </p:stCondLst>
                            <p:childTnLst>
                              <p:par>
                                <p:cTn id="20" presetID="1" presetClass="entr" presetSubtype="0" fill="hold" nodeType="afterEffect">
                                  <p:stCondLst>
                                    <p:cond delay="100"/>
                                  </p:stCondLst>
                                  <p:childTnLst>
                                    <p:set>
                                      <p:cBhvr>
                                        <p:cTn id="21" dur="1" fill="hold">
                                          <p:stCondLst>
                                            <p:cond delay="0"/>
                                          </p:stCondLst>
                                        </p:cTn>
                                        <p:tgtEl>
                                          <p:spTgt spid="10">
                                            <p:txEl>
                                              <p:pRg st="6" end="6"/>
                                            </p:txEl>
                                          </p:spTgt>
                                        </p:tgtEl>
                                        <p:attrNameLst>
                                          <p:attrName>style.visibility</p:attrName>
                                        </p:attrNameLst>
                                      </p:cBhvr>
                                      <p:to>
                                        <p:strVal val="visible"/>
                                      </p:to>
                                    </p:set>
                                  </p:childTnLst>
                                </p:cTn>
                              </p:par>
                            </p:childTnLst>
                          </p:cTn>
                        </p:par>
                        <p:par>
                          <p:cTn id="22" fill="hold">
                            <p:stCondLst>
                              <p:cond delay="500"/>
                            </p:stCondLst>
                            <p:childTnLst>
                              <p:par>
                                <p:cTn id="23" presetID="1" presetClass="entr" presetSubtype="0" fill="hold" nodeType="afterEffect">
                                  <p:stCondLst>
                                    <p:cond delay="100"/>
                                  </p:stCondLst>
                                  <p:childTnLst>
                                    <p:set>
                                      <p:cBhvr>
                                        <p:cTn id="24" dur="1" fill="hold">
                                          <p:stCondLst>
                                            <p:cond delay="0"/>
                                          </p:stCondLst>
                                        </p:cTn>
                                        <p:tgtEl>
                                          <p:spTgt spid="1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2531" name="Grupo 10"/>
          <p:cNvGrpSpPr>
            <a:grpSpLocks/>
          </p:cNvGrpSpPr>
          <p:nvPr/>
        </p:nvGrpSpPr>
        <p:grpSpPr bwMode="auto">
          <a:xfrm>
            <a:off x="0" y="0"/>
            <a:ext cx="9144000" cy="573088"/>
            <a:chOff x="0" y="0"/>
            <a:chExt cx="9144000" cy="908720"/>
          </a:xfrm>
        </p:grpSpPr>
        <p:pic>
          <p:nvPicPr>
            <p:cNvPr id="2254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254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22533" name="Retângulo 9"/>
          <p:cNvSpPr>
            <a:spLocks noChangeArrowheads="1"/>
          </p:cNvSpPr>
          <p:nvPr/>
        </p:nvSpPr>
        <p:spPr bwMode="auto">
          <a:xfrm>
            <a:off x="684213" y="1851025"/>
            <a:ext cx="8064500" cy="785813"/>
          </a:xfrm>
          <a:prstGeom prst="rect">
            <a:avLst/>
          </a:prstGeom>
          <a:noFill/>
          <a:ln w="9525">
            <a:noFill/>
            <a:miter lim="800000"/>
            <a:headEnd/>
            <a:tailEnd/>
          </a:ln>
        </p:spPr>
        <p:txBody>
          <a:bodyPr>
            <a:spAutoFit/>
          </a:bodyPr>
          <a:lstStyle/>
          <a:p>
            <a:pPr>
              <a:buClr>
                <a:srgbClr val="7030A0"/>
              </a:buClr>
              <a:buFont typeface="Wingdings" pitchFamily="2" charset="2"/>
              <a:buChar char="ü"/>
            </a:pPr>
            <a:endParaRPr lang="pt-BR" sz="1500">
              <a:latin typeface="Trebuchet MS" pitchFamily="34" charset="0"/>
            </a:endParaRPr>
          </a:p>
          <a:p>
            <a:pPr algn="ctr">
              <a:buClr>
                <a:srgbClr val="7030A0"/>
              </a:buClr>
              <a:buFont typeface="Wingdings" pitchFamily="2" charset="2"/>
              <a:buChar char="§"/>
            </a:pPr>
            <a:endParaRPr lang="pt-BR" sz="1500">
              <a:latin typeface="Trebuchet MS" pitchFamily="34" charset="0"/>
            </a:endParaRPr>
          </a:p>
          <a:p>
            <a:pPr algn="ctr">
              <a:buClr>
                <a:srgbClr val="7030A0"/>
              </a:buClr>
              <a:buFont typeface="Wingdings" pitchFamily="2" charset="2"/>
              <a:buChar char="§"/>
            </a:pPr>
            <a:endParaRPr lang="pt-BR" sz="1500">
              <a:latin typeface="Trebuchet MS" pitchFamily="34" charset="0"/>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graphicFrame>
        <p:nvGraphicFramePr>
          <p:cNvPr id="9" name="Tabela 8"/>
          <p:cNvGraphicFramePr>
            <a:graphicFrameLocks noGrp="1"/>
          </p:cNvGraphicFramePr>
          <p:nvPr/>
        </p:nvGraphicFramePr>
        <p:xfrm>
          <a:off x="1042988" y="1995488"/>
          <a:ext cx="7200900" cy="2505075"/>
        </p:xfrm>
        <a:graphic>
          <a:graphicData uri="http://schemas.openxmlformats.org/drawingml/2006/table">
            <a:tbl>
              <a:tblPr firstRow="1" bandRow="1">
                <a:tableStyleId>{7E9639D4-E3E2-4D34-9284-5A2195B3D0D7}</a:tableStyleId>
              </a:tblPr>
              <a:tblGrid>
                <a:gridCol w="1728192"/>
                <a:gridCol w="5472608"/>
              </a:tblGrid>
              <a:tr h="157728">
                <a:tc>
                  <a:txBody>
                    <a:bodyPr/>
                    <a:lstStyle/>
                    <a:p>
                      <a:pPr algn="just"/>
                      <a:r>
                        <a:rPr lang="pt-BR" sz="1200" b="1" dirty="0" smtClean="0">
                          <a:solidFill>
                            <a:schemeClr val="bg1"/>
                          </a:solidFill>
                        </a:rPr>
                        <a:t>Idade do</a:t>
                      </a:r>
                      <a:r>
                        <a:rPr lang="pt-BR" sz="1200" b="1" baseline="0" dirty="0" smtClean="0">
                          <a:solidFill>
                            <a:schemeClr val="bg1"/>
                          </a:solidFill>
                        </a:rPr>
                        <a:t> Lactente</a:t>
                      </a:r>
                      <a:endParaRPr lang="pt-BR" sz="1200" dirty="0">
                        <a:solidFill>
                          <a:schemeClr val="bg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tx1"/>
                    </a:solidFill>
                  </a:tcPr>
                </a:tc>
                <a:tc>
                  <a:txBody>
                    <a:bodyPr/>
                    <a:lstStyle/>
                    <a:p>
                      <a:pPr marL="85725" indent="0" algn="just"/>
                      <a:r>
                        <a:rPr lang="pt-BR" sz="1200" b="1" dirty="0" smtClean="0">
                          <a:solidFill>
                            <a:schemeClr val="bg1"/>
                          </a:solidFill>
                        </a:rPr>
                        <a:t>Dados</a:t>
                      </a:r>
                      <a:r>
                        <a:rPr lang="pt-BR" sz="1200" b="1" baseline="0" dirty="0" smtClean="0">
                          <a:solidFill>
                            <a:schemeClr val="bg1"/>
                          </a:solidFill>
                        </a:rPr>
                        <a:t> coletados</a:t>
                      </a:r>
                      <a:endParaRPr lang="pt-BR" sz="1200" b="1" dirty="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tx1"/>
                    </a:solidFill>
                  </a:tcPr>
                </a:tc>
              </a:tr>
              <a:tr h="949816">
                <a:tc>
                  <a:txBody>
                    <a:bodyPr/>
                    <a:lstStyle/>
                    <a:p>
                      <a:pPr algn="just"/>
                      <a:r>
                        <a:rPr lang="pt-BR" sz="1200" b="1" dirty="0" smtClean="0">
                          <a:solidFill>
                            <a:schemeClr val="bg1"/>
                          </a:solidFill>
                        </a:rPr>
                        <a:t>14</a:t>
                      </a:r>
                      <a:r>
                        <a:rPr lang="pt-BR" sz="1200" b="1" baseline="0" dirty="0" smtClean="0">
                          <a:solidFill>
                            <a:schemeClr val="bg1"/>
                          </a:solidFill>
                        </a:rPr>
                        <a:t> semanas</a:t>
                      </a:r>
                      <a:endParaRPr lang="pt-BR" sz="1200" b="1" dirty="0">
                        <a:solidFill>
                          <a:schemeClr val="bg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7030A0"/>
                    </a:solidFill>
                  </a:tcPr>
                </a:tc>
                <a:tc>
                  <a:txBody>
                    <a:bodyPr/>
                    <a:lstStyle/>
                    <a:p>
                      <a:pPr marL="85725" lvl="1" algn="just">
                        <a:buClr>
                          <a:srgbClr val="FFC000"/>
                        </a:buClr>
                        <a:buFontTx/>
                        <a:buNone/>
                      </a:pPr>
                      <a:r>
                        <a:rPr lang="en-US" sz="1200" dirty="0" err="1" smtClean="0">
                          <a:solidFill>
                            <a:schemeClr val="bg1"/>
                          </a:solidFill>
                        </a:rPr>
                        <a:t>Mensuração</a:t>
                      </a:r>
                      <a:r>
                        <a:rPr lang="en-US" sz="1200" dirty="0" smtClean="0">
                          <a:solidFill>
                            <a:schemeClr val="bg1"/>
                          </a:solidFill>
                        </a:rPr>
                        <a:t> </a:t>
                      </a:r>
                      <a:r>
                        <a:rPr lang="en-US" sz="1200" dirty="0" err="1" smtClean="0">
                          <a:solidFill>
                            <a:schemeClr val="bg1"/>
                          </a:solidFill>
                        </a:rPr>
                        <a:t>da</a:t>
                      </a:r>
                      <a:r>
                        <a:rPr lang="en-US" sz="1200" dirty="0" smtClean="0">
                          <a:solidFill>
                            <a:schemeClr val="bg1"/>
                          </a:solidFill>
                        </a:rPr>
                        <a:t> 25-OH- </a:t>
                      </a:r>
                      <a:r>
                        <a:rPr lang="en-US" sz="1200" dirty="0" err="1" smtClean="0">
                          <a:solidFill>
                            <a:schemeClr val="bg1"/>
                          </a:solidFill>
                        </a:rPr>
                        <a:t>vitamina</a:t>
                      </a:r>
                      <a:r>
                        <a:rPr lang="en-US" sz="1200" dirty="0" smtClean="0">
                          <a:solidFill>
                            <a:schemeClr val="bg1"/>
                          </a:solidFill>
                        </a:rPr>
                        <a:t> </a:t>
                      </a:r>
                      <a:r>
                        <a:rPr lang="en-US" sz="1200" baseline="0" dirty="0" smtClean="0">
                          <a:solidFill>
                            <a:schemeClr val="bg1"/>
                          </a:solidFill>
                        </a:rPr>
                        <a:t>D </a:t>
                      </a:r>
                      <a:r>
                        <a:rPr lang="en-US" sz="1200" baseline="0" dirty="0" err="1" smtClean="0">
                          <a:solidFill>
                            <a:schemeClr val="bg1"/>
                          </a:solidFill>
                        </a:rPr>
                        <a:t>sérica</a:t>
                      </a:r>
                      <a:r>
                        <a:rPr lang="en-US" sz="1200" baseline="0" dirty="0" smtClean="0">
                          <a:solidFill>
                            <a:schemeClr val="bg1"/>
                          </a:solidFill>
                        </a:rPr>
                        <a:t> do </a:t>
                      </a:r>
                      <a:r>
                        <a:rPr lang="en-US" sz="1200" baseline="0" dirty="0" err="1" smtClean="0">
                          <a:solidFill>
                            <a:schemeClr val="bg1"/>
                          </a:solidFill>
                        </a:rPr>
                        <a:t>infante</a:t>
                      </a:r>
                      <a:r>
                        <a:rPr lang="en-US" sz="1200" baseline="0" dirty="0" smtClean="0">
                          <a:solidFill>
                            <a:schemeClr val="bg1"/>
                          </a:solidFill>
                        </a:rPr>
                        <a:t>;</a:t>
                      </a:r>
                    </a:p>
                    <a:p>
                      <a:pPr marL="85725" lvl="1" algn="just">
                        <a:buClr>
                          <a:srgbClr val="FFC000"/>
                        </a:buClr>
                        <a:buFontTx/>
                        <a:buNone/>
                      </a:pPr>
                      <a:r>
                        <a:rPr lang="en-US" sz="1200" baseline="0" dirty="0" err="1" smtClean="0">
                          <a:solidFill>
                            <a:schemeClr val="bg1"/>
                          </a:solidFill>
                        </a:rPr>
                        <a:t>Mensuração</a:t>
                      </a:r>
                      <a:r>
                        <a:rPr lang="en-US" sz="1200" baseline="0" dirty="0" smtClean="0">
                          <a:solidFill>
                            <a:schemeClr val="bg1"/>
                          </a:solidFill>
                        </a:rPr>
                        <a:t> de </a:t>
                      </a:r>
                      <a:r>
                        <a:rPr lang="en-US" sz="1200" baseline="0" dirty="0" err="1" smtClean="0">
                          <a:solidFill>
                            <a:schemeClr val="bg1"/>
                          </a:solidFill>
                        </a:rPr>
                        <a:t>Ca,P</a:t>
                      </a:r>
                      <a:r>
                        <a:rPr lang="en-US" sz="1200" baseline="0" dirty="0" smtClean="0">
                          <a:solidFill>
                            <a:schemeClr val="bg1"/>
                          </a:solidFill>
                        </a:rPr>
                        <a:t> e </a:t>
                      </a:r>
                      <a:r>
                        <a:rPr lang="en-US" sz="1200" baseline="0" dirty="0" err="1" smtClean="0">
                          <a:solidFill>
                            <a:schemeClr val="bg1"/>
                          </a:solidFill>
                        </a:rPr>
                        <a:t>fosfatase</a:t>
                      </a:r>
                      <a:r>
                        <a:rPr lang="en-US" sz="1200" baseline="0" dirty="0" smtClean="0">
                          <a:solidFill>
                            <a:schemeClr val="bg1"/>
                          </a:solidFill>
                        </a:rPr>
                        <a:t> </a:t>
                      </a:r>
                      <a:r>
                        <a:rPr lang="en-US" sz="1200" baseline="0" dirty="0" err="1" smtClean="0">
                          <a:solidFill>
                            <a:schemeClr val="bg1"/>
                          </a:solidFill>
                        </a:rPr>
                        <a:t>alcalina</a:t>
                      </a:r>
                      <a:r>
                        <a:rPr lang="en-US" sz="1200" baseline="0" dirty="0" smtClean="0">
                          <a:solidFill>
                            <a:schemeClr val="bg1"/>
                          </a:solidFill>
                        </a:rPr>
                        <a:t> </a:t>
                      </a:r>
                      <a:r>
                        <a:rPr lang="en-US" sz="1200" baseline="0" dirty="0" err="1" smtClean="0">
                          <a:solidFill>
                            <a:schemeClr val="bg1"/>
                          </a:solidFill>
                        </a:rPr>
                        <a:t>séricos</a:t>
                      </a:r>
                      <a:r>
                        <a:rPr lang="en-US" sz="1200" baseline="0" dirty="0" smtClean="0">
                          <a:solidFill>
                            <a:schemeClr val="bg1"/>
                          </a:solidFill>
                        </a:rPr>
                        <a:t>, PTH </a:t>
                      </a:r>
                      <a:r>
                        <a:rPr lang="en-US" sz="1200" baseline="0" dirty="0" err="1" smtClean="0">
                          <a:solidFill>
                            <a:schemeClr val="bg1"/>
                          </a:solidFill>
                        </a:rPr>
                        <a:t>plasmático</a:t>
                      </a:r>
                      <a:r>
                        <a:rPr lang="en-US" sz="1200" baseline="0" dirty="0" smtClean="0">
                          <a:solidFill>
                            <a:schemeClr val="bg1"/>
                          </a:solidFill>
                        </a:rPr>
                        <a:t> do </a:t>
                      </a:r>
                      <a:r>
                        <a:rPr lang="en-US" sz="1200" baseline="0" dirty="0" err="1" smtClean="0">
                          <a:solidFill>
                            <a:schemeClr val="bg1"/>
                          </a:solidFill>
                        </a:rPr>
                        <a:t>lactente</a:t>
                      </a:r>
                      <a:r>
                        <a:rPr lang="en-US" sz="1200" baseline="0" dirty="0" smtClean="0">
                          <a:solidFill>
                            <a:schemeClr val="bg1"/>
                          </a:solidFill>
                        </a:rPr>
                        <a:t>; </a:t>
                      </a:r>
                    </a:p>
                    <a:p>
                      <a:pPr marL="85725" marR="0" lvl="1" indent="0" algn="just" defTabSz="914400" rtl="0" eaLnBrk="1" fontAlgn="auto" latinLnBrk="0" hangingPunct="1">
                        <a:lnSpc>
                          <a:spcPct val="100000"/>
                        </a:lnSpc>
                        <a:spcBef>
                          <a:spcPts val="0"/>
                        </a:spcBef>
                        <a:spcAft>
                          <a:spcPts val="0"/>
                        </a:spcAft>
                        <a:buClr>
                          <a:srgbClr val="FFC000"/>
                        </a:buClr>
                        <a:buSzTx/>
                        <a:buFontTx/>
                        <a:buNone/>
                        <a:tabLst/>
                        <a:defRPr/>
                      </a:pPr>
                      <a:r>
                        <a:rPr lang="en-US" sz="1200" dirty="0" err="1" smtClean="0">
                          <a:solidFill>
                            <a:schemeClr val="bg1"/>
                          </a:solidFill>
                        </a:rPr>
                        <a:t>Mensuração</a:t>
                      </a:r>
                      <a:r>
                        <a:rPr lang="en-US" sz="1200" baseline="0" dirty="0" smtClean="0">
                          <a:solidFill>
                            <a:schemeClr val="bg1"/>
                          </a:solidFill>
                        </a:rPr>
                        <a:t> de </a:t>
                      </a:r>
                      <a:r>
                        <a:rPr lang="en-US" sz="1200" dirty="0" smtClean="0">
                          <a:solidFill>
                            <a:schemeClr val="bg1"/>
                          </a:solidFill>
                        </a:rPr>
                        <a:t>25-OH- </a:t>
                      </a:r>
                      <a:r>
                        <a:rPr lang="en-US" sz="1200" dirty="0" err="1" smtClean="0">
                          <a:solidFill>
                            <a:schemeClr val="bg1"/>
                          </a:solidFill>
                        </a:rPr>
                        <a:t>vitamina</a:t>
                      </a:r>
                      <a:r>
                        <a:rPr lang="en-US" sz="1200" dirty="0" smtClean="0">
                          <a:solidFill>
                            <a:schemeClr val="bg1"/>
                          </a:solidFill>
                        </a:rPr>
                        <a:t> </a:t>
                      </a:r>
                      <a:r>
                        <a:rPr lang="en-US" sz="1200" baseline="0" dirty="0" smtClean="0">
                          <a:solidFill>
                            <a:schemeClr val="bg1"/>
                          </a:solidFill>
                        </a:rPr>
                        <a:t>D </a:t>
                      </a:r>
                      <a:r>
                        <a:rPr lang="en-US" sz="1200" baseline="0" dirty="0" err="1" smtClean="0">
                          <a:solidFill>
                            <a:schemeClr val="bg1"/>
                          </a:solidFill>
                        </a:rPr>
                        <a:t>sérica</a:t>
                      </a:r>
                      <a:r>
                        <a:rPr lang="en-US" sz="1200" baseline="0" dirty="0" smtClean="0">
                          <a:solidFill>
                            <a:schemeClr val="bg1"/>
                          </a:solidFill>
                        </a:rPr>
                        <a:t> </a:t>
                      </a:r>
                      <a:r>
                        <a:rPr lang="en-US" sz="1200" baseline="0" dirty="0" err="1" smtClean="0">
                          <a:solidFill>
                            <a:schemeClr val="bg1"/>
                          </a:solidFill>
                        </a:rPr>
                        <a:t>da</a:t>
                      </a:r>
                      <a:r>
                        <a:rPr lang="en-US" sz="1200" baseline="0" dirty="0" smtClean="0">
                          <a:solidFill>
                            <a:schemeClr val="bg1"/>
                          </a:solidFill>
                        </a:rPr>
                        <a:t> </a:t>
                      </a:r>
                      <a:r>
                        <a:rPr lang="en-US" sz="1200" baseline="0" dirty="0" err="1" smtClean="0">
                          <a:solidFill>
                            <a:schemeClr val="bg1"/>
                          </a:solidFill>
                        </a:rPr>
                        <a:t>mãe</a:t>
                      </a:r>
                      <a:r>
                        <a:rPr lang="en-US" sz="1200" baseline="0" dirty="0" smtClean="0">
                          <a:solidFill>
                            <a:schemeClr val="bg1"/>
                          </a:solidFill>
                        </a:rPr>
                        <a:t>.</a:t>
                      </a:r>
                      <a:endParaRPr lang="en-US"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7030A0"/>
                    </a:solidFill>
                  </a:tcPr>
                </a:tc>
              </a:tr>
              <a:tr h="539080">
                <a:tc>
                  <a:txBody>
                    <a:bodyPr/>
                    <a:lstStyle/>
                    <a:p>
                      <a:pPr algn="just"/>
                      <a:r>
                        <a:rPr lang="pt-BR" sz="1200" b="1" dirty="0" smtClean="0">
                          <a:solidFill>
                            <a:schemeClr val="bg1"/>
                          </a:solidFill>
                        </a:rPr>
                        <a:t>14 sem</a:t>
                      </a:r>
                      <a:r>
                        <a:rPr lang="pt-BR" sz="1200" b="1" baseline="0" dirty="0" smtClean="0">
                          <a:solidFill>
                            <a:schemeClr val="bg1"/>
                          </a:solidFill>
                        </a:rPr>
                        <a:t>anas</a:t>
                      </a:r>
                    </a:p>
                    <a:p>
                      <a:pPr algn="just"/>
                      <a:r>
                        <a:rPr lang="pt-BR" sz="1200" b="1" baseline="0" dirty="0" smtClean="0">
                          <a:solidFill>
                            <a:schemeClr val="bg1"/>
                          </a:solidFill>
                        </a:rPr>
                        <a:t>6 meses</a:t>
                      </a:r>
                      <a:endParaRPr lang="pt-BR" sz="1200" b="1" baseline="0" dirty="0">
                        <a:solidFill>
                          <a:schemeClr val="bg1"/>
                        </a:solidFill>
                      </a:endParaRPr>
                    </a:p>
                    <a:p>
                      <a:pPr algn="just"/>
                      <a:r>
                        <a:rPr lang="pt-BR" sz="1200" b="1" baseline="0" dirty="0" smtClean="0">
                          <a:solidFill>
                            <a:schemeClr val="bg1"/>
                          </a:solidFill>
                        </a:rPr>
                        <a:t>9 meses</a:t>
                      </a: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9966FF"/>
                    </a:solidFill>
                  </a:tcPr>
                </a:tc>
                <a:tc>
                  <a:txBody>
                    <a:bodyPr/>
                    <a:lstStyle/>
                    <a:p>
                      <a:pPr marL="85725" marR="0" lvl="1" indent="0" algn="just" defTabSz="914400" rtl="0" eaLnBrk="1" fontAlgn="auto" latinLnBrk="0" hangingPunct="1">
                        <a:lnSpc>
                          <a:spcPct val="100000"/>
                        </a:lnSpc>
                        <a:spcBef>
                          <a:spcPts val="0"/>
                        </a:spcBef>
                        <a:spcAft>
                          <a:spcPts val="0"/>
                        </a:spcAft>
                        <a:buClr>
                          <a:srgbClr val="FFC000"/>
                        </a:buClr>
                        <a:buSzTx/>
                        <a:buFont typeface="Wingdings" pitchFamily="2" charset="2"/>
                        <a:buNone/>
                        <a:tabLst/>
                        <a:defRPr/>
                      </a:pPr>
                      <a:r>
                        <a:rPr lang="en-US" sz="1200" dirty="0" smtClean="0">
                          <a:solidFill>
                            <a:schemeClr val="bg1"/>
                          </a:solidFill>
                        </a:rPr>
                        <a:t>Peso,</a:t>
                      </a:r>
                      <a:r>
                        <a:rPr lang="en-US" sz="1200" baseline="0" dirty="0" smtClean="0">
                          <a:solidFill>
                            <a:schemeClr val="bg1"/>
                          </a:solidFill>
                        </a:rPr>
                        <a:t> </a:t>
                      </a:r>
                      <a:r>
                        <a:rPr lang="en-US" sz="1200" baseline="0" dirty="0" err="1" smtClean="0">
                          <a:solidFill>
                            <a:schemeClr val="bg1"/>
                          </a:solidFill>
                        </a:rPr>
                        <a:t>altura</a:t>
                      </a:r>
                      <a:r>
                        <a:rPr lang="en-US" sz="1200" baseline="0" dirty="0" smtClean="0">
                          <a:solidFill>
                            <a:schemeClr val="bg1"/>
                          </a:solidFill>
                        </a:rPr>
                        <a:t>, PC e </a:t>
                      </a:r>
                      <a:r>
                        <a:rPr lang="en-US" sz="1200" baseline="0" dirty="0" err="1" smtClean="0">
                          <a:solidFill>
                            <a:schemeClr val="bg1"/>
                          </a:solidFill>
                        </a:rPr>
                        <a:t>diâmetro</a:t>
                      </a:r>
                      <a:r>
                        <a:rPr lang="en-US" sz="1200" baseline="0" dirty="0" smtClean="0">
                          <a:solidFill>
                            <a:schemeClr val="bg1"/>
                          </a:solidFill>
                        </a:rPr>
                        <a:t> da </a:t>
                      </a:r>
                      <a:r>
                        <a:rPr lang="en-US" sz="1200" baseline="0" dirty="0" err="1" smtClean="0">
                          <a:solidFill>
                            <a:schemeClr val="bg1"/>
                          </a:solidFill>
                        </a:rPr>
                        <a:t>fontanela</a:t>
                      </a:r>
                      <a:r>
                        <a:rPr lang="en-US" sz="1200" baseline="0" dirty="0" smtClean="0">
                          <a:solidFill>
                            <a:schemeClr val="bg1"/>
                          </a:solidFill>
                        </a:rPr>
                        <a:t> anterior do </a:t>
                      </a:r>
                      <a:r>
                        <a:rPr lang="en-US" sz="1200" baseline="0" dirty="0" err="1" smtClean="0">
                          <a:solidFill>
                            <a:schemeClr val="bg1"/>
                          </a:solidFill>
                        </a:rPr>
                        <a:t>lactente</a:t>
                      </a:r>
                      <a:r>
                        <a:rPr lang="en-US" sz="1200" baseline="0" dirty="0" smtClean="0">
                          <a:solidFill>
                            <a:schemeClr val="bg1"/>
                          </a:solidFill>
                        </a:rPr>
                        <a:t>.</a:t>
                      </a:r>
                    </a:p>
                    <a:p>
                      <a:pPr marL="85725" lvl="1" algn="just">
                        <a:buClr>
                          <a:srgbClr val="FFC000"/>
                        </a:buClr>
                        <a:buFont typeface="Wingdings" pitchFamily="2" charset="2"/>
                        <a:buNone/>
                      </a:pPr>
                      <a:endParaRPr lang="en-US"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9966FF"/>
                    </a:solidFill>
                  </a:tcPr>
                </a:tc>
              </a:tr>
              <a:tr h="403056">
                <a:tc>
                  <a:txBody>
                    <a:bodyPr/>
                    <a:lstStyle/>
                    <a:p>
                      <a:pPr algn="just"/>
                      <a:r>
                        <a:rPr lang="pt-BR" sz="1200" b="1" dirty="0" smtClean="0">
                          <a:solidFill>
                            <a:schemeClr val="tx1"/>
                          </a:solidFill>
                        </a:rPr>
                        <a:t>9 meses</a:t>
                      </a:r>
                      <a:endParaRPr lang="pt-BR" sz="1200" b="1" dirty="0">
                        <a:solidFill>
                          <a:schemeClr val="tx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B793FF"/>
                    </a:solidFill>
                  </a:tcPr>
                </a:tc>
                <a:tc>
                  <a:txBody>
                    <a:bodyPr/>
                    <a:lstStyle/>
                    <a:p>
                      <a:pPr marL="85725" indent="0" algn="just"/>
                      <a:r>
                        <a:rPr lang="pt-BR" sz="1200" dirty="0" smtClean="0">
                          <a:solidFill>
                            <a:schemeClr val="tx1"/>
                          </a:solidFill>
                        </a:rPr>
                        <a:t>Número</a:t>
                      </a:r>
                      <a:r>
                        <a:rPr lang="pt-BR" sz="1200" baseline="0" dirty="0" smtClean="0">
                          <a:solidFill>
                            <a:schemeClr val="tx1"/>
                          </a:solidFill>
                        </a:rPr>
                        <a:t> de dias que o lactente apresentou acometimento por doença respiratória ou diarreia nessa idade;</a:t>
                      </a:r>
                    </a:p>
                    <a:p>
                      <a:pPr marL="85725" indent="0" algn="just"/>
                      <a:r>
                        <a:rPr lang="pt-BR" sz="1200" baseline="0" dirty="0" smtClean="0">
                          <a:solidFill>
                            <a:schemeClr val="tx1"/>
                          </a:solidFill>
                        </a:rPr>
                        <a:t>Número de dentes do lactente nessa idade.</a:t>
                      </a:r>
                      <a:endParaRPr lang="pt-BR" sz="1200" dirty="0">
                        <a:solidFill>
                          <a:schemeClr val="tx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B793FF"/>
                    </a:solidFill>
                  </a:tcPr>
                </a:tc>
              </a:tr>
            </a:tbl>
          </a:graphicData>
        </a:graphic>
      </p:graphicFrame>
    </p:spTree>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3555" name="Grupo 10"/>
          <p:cNvGrpSpPr>
            <a:grpSpLocks/>
          </p:cNvGrpSpPr>
          <p:nvPr/>
        </p:nvGrpSpPr>
        <p:grpSpPr bwMode="auto">
          <a:xfrm>
            <a:off x="0" y="0"/>
            <a:ext cx="9144000" cy="573088"/>
            <a:chOff x="0" y="0"/>
            <a:chExt cx="9144000" cy="908720"/>
          </a:xfrm>
        </p:grpSpPr>
        <p:pic>
          <p:nvPicPr>
            <p:cNvPr id="2355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356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2484438" y="1708150"/>
            <a:ext cx="6119812" cy="3994150"/>
          </a:xfrm>
          <a:prstGeom prst="rect">
            <a:avLst/>
          </a:prstGeom>
          <a:noFill/>
          <a:ln w="9525">
            <a:noFill/>
            <a:miter lim="800000"/>
            <a:headEnd/>
            <a:tailEnd/>
          </a:ln>
        </p:spPr>
        <p:txBody>
          <a:bodyPr>
            <a:spAutoFit/>
          </a:bodyPr>
          <a:lstStyle/>
          <a:p>
            <a:pPr algn="just">
              <a:buClr>
                <a:srgbClr val="7030A0"/>
              </a:buClr>
              <a:buFont typeface="Wingdings" pitchFamily="2" charset="2"/>
              <a:buChar char="§"/>
            </a:pPr>
            <a:r>
              <a:rPr lang="pt-BR" sz="1500">
                <a:latin typeface="Trebuchet MS" pitchFamily="34" charset="0"/>
              </a:rPr>
              <a:t> </a:t>
            </a:r>
            <a:r>
              <a:rPr lang="pt-BR" sz="1500" b="1">
                <a:latin typeface="Trebuchet MS" pitchFamily="34" charset="0"/>
              </a:rPr>
              <a:t>Tamanho da amostra</a:t>
            </a:r>
          </a:p>
          <a:p>
            <a:pPr algn="just">
              <a:buClr>
                <a:srgbClr val="7030A0"/>
              </a:buClr>
              <a:buFont typeface="Wingdings" pitchFamily="2" charset="2"/>
              <a:buChar char="ü"/>
            </a:pPr>
            <a:r>
              <a:rPr lang="pt-BR" sz="1500">
                <a:latin typeface="Trebuchet MS" pitchFamily="34" charset="0"/>
              </a:rPr>
              <a:t>49 de cada grupo – detecção da média de </a:t>
            </a:r>
            <a:r>
              <a:rPr lang="en-US" sz="1500">
                <a:latin typeface="Trebuchet MS" pitchFamily="34" charset="0"/>
              </a:rPr>
              <a:t>25(OH)D;</a:t>
            </a:r>
          </a:p>
          <a:p>
            <a:pPr algn="just">
              <a:buClr>
                <a:srgbClr val="7030A0"/>
              </a:buClr>
              <a:buFont typeface="Wingdings" pitchFamily="2" charset="2"/>
              <a:buChar char="ü"/>
            </a:pPr>
            <a:r>
              <a:rPr lang="en-US" sz="1500">
                <a:latin typeface="Trebuchet MS" pitchFamily="34" charset="0"/>
              </a:rPr>
              <a:t>Poder do estudo: 80% (no nível de significância = 0,05);</a:t>
            </a:r>
          </a:p>
          <a:p>
            <a:pPr algn="just">
              <a:buClr>
                <a:srgbClr val="7030A0"/>
              </a:buClr>
              <a:buFont typeface="Wingdings" pitchFamily="2" charset="2"/>
              <a:buChar char="ü"/>
            </a:pPr>
            <a:r>
              <a:rPr lang="en-US" sz="1500">
                <a:latin typeface="Trebuchet MS" pitchFamily="34" charset="0"/>
              </a:rPr>
              <a:t>34%: abandonaram o estudo;</a:t>
            </a:r>
          </a:p>
          <a:p>
            <a:pPr algn="just">
              <a:buClr>
                <a:srgbClr val="7030A0"/>
              </a:buClr>
              <a:buFont typeface="Wingdings" pitchFamily="2" charset="2"/>
              <a:buChar char="ü"/>
            </a:pPr>
            <a:r>
              <a:rPr lang="en-US" sz="1500">
                <a:latin typeface="Trebuchet MS" pitchFamily="34" charset="0"/>
              </a:rPr>
              <a:t>Recrutados: 75 participantes/grupo ou 230 pares de mãe-lactente;</a:t>
            </a:r>
          </a:p>
          <a:p>
            <a:pPr algn="just">
              <a:buClr>
                <a:srgbClr val="7030A0"/>
              </a:buClr>
              <a:buFont typeface="Wingdings" pitchFamily="2" charset="2"/>
              <a:buChar char="ü"/>
            </a:pPr>
            <a:endParaRPr lang="en-US" sz="1500">
              <a:latin typeface="Trebuchet MS" pitchFamily="34" charset="0"/>
            </a:endParaRPr>
          </a:p>
          <a:p>
            <a:pPr algn="just">
              <a:buClr>
                <a:srgbClr val="7030A0"/>
              </a:buClr>
              <a:buFont typeface="Wingdings" pitchFamily="2" charset="2"/>
              <a:buChar char="§"/>
            </a:pPr>
            <a:r>
              <a:rPr lang="en-US" sz="1500">
                <a:latin typeface="Trebuchet MS" pitchFamily="34" charset="0"/>
              </a:rPr>
              <a:t> </a:t>
            </a:r>
            <a:r>
              <a:rPr lang="en-US" sz="1500" b="1">
                <a:latin typeface="Trebuchet MS" pitchFamily="34" charset="0"/>
              </a:rPr>
              <a:t>Análise estatística</a:t>
            </a:r>
          </a:p>
          <a:p>
            <a:pPr algn="just">
              <a:buClr>
                <a:srgbClr val="7030A0"/>
              </a:buClr>
              <a:buFont typeface="Wingdings" pitchFamily="2" charset="2"/>
              <a:buChar char="ü"/>
            </a:pPr>
            <a:r>
              <a:rPr lang="en-US" sz="1500">
                <a:latin typeface="Trebuchet MS" pitchFamily="34" charset="0"/>
              </a:rPr>
              <a:t>Diferença entre grupos: ANOVA; Kruskal–Wallis;</a:t>
            </a:r>
          </a:p>
          <a:p>
            <a:pPr algn="just">
              <a:buClr>
                <a:srgbClr val="7030A0"/>
              </a:buClr>
              <a:buFont typeface="Wingdings" pitchFamily="2" charset="2"/>
              <a:buChar char="ü"/>
            </a:pPr>
            <a:r>
              <a:rPr lang="en-US" sz="1500">
                <a:latin typeface="Trebuchet MS" pitchFamily="34" charset="0"/>
              </a:rPr>
              <a:t>Comparações Post hoc: Teste de Bonferroni;</a:t>
            </a:r>
          </a:p>
          <a:p>
            <a:pPr algn="just">
              <a:buClr>
                <a:srgbClr val="7030A0"/>
              </a:buClr>
              <a:buFont typeface="Wingdings" pitchFamily="2" charset="2"/>
              <a:buChar char="ü"/>
            </a:pPr>
            <a:r>
              <a:rPr lang="en-US" sz="1500">
                <a:latin typeface="Trebuchet MS" pitchFamily="34" charset="0"/>
              </a:rPr>
              <a:t>Correlações: Testes de Pearson e Spearman;</a:t>
            </a:r>
          </a:p>
          <a:p>
            <a:pPr algn="just">
              <a:buClr>
                <a:srgbClr val="7030A0"/>
              </a:buClr>
              <a:buFont typeface="Wingdings" pitchFamily="2" charset="2"/>
              <a:buChar char="ü"/>
            </a:pPr>
            <a:r>
              <a:rPr lang="en-US" sz="1500">
                <a:latin typeface="Trebuchet MS" pitchFamily="34" charset="0"/>
              </a:rPr>
              <a:t>Significância estatística: p</a:t>
            </a:r>
            <a:r>
              <a:rPr lang="en-US" sz="1500" u="sng">
                <a:latin typeface="Trebuchet MS" pitchFamily="34" charset="0"/>
              </a:rPr>
              <a:t>&lt; </a:t>
            </a:r>
            <a:r>
              <a:rPr lang="en-US" sz="1500">
                <a:latin typeface="Trebuchet MS" pitchFamily="34" charset="0"/>
              </a:rPr>
              <a:t>0,05 (teste bicaudal);</a:t>
            </a:r>
          </a:p>
          <a:p>
            <a:pPr algn="just">
              <a:buClr>
                <a:srgbClr val="7030A0"/>
              </a:buClr>
              <a:buFont typeface="Wingdings" pitchFamily="2" charset="2"/>
              <a:buChar char="ü"/>
            </a:pPr>
            <a:r>
              <a:rPr lang="en-US" sz="1500">
                <a:latin typeface="Trebuchet MS" pitchFamily="34" charset="0"/>
              </a:rPr>
              <a:t>SPSS 21.0.</a:t>
            </a:r>
          </a:p>
          <a:p>
            <a:pPr algn="just">
              <a:buClr>
                <a:srgbClr val="7030A0"/>
              </a:buClr>
              <a:buFont typeface="Wingdings" pitchFamily="2" charset="2"/>
              <a:buChar char="ü"/>
            </a:pPr>
            <a:endParaRPr lang="en-US" sz="1600">
              <a:latin typeface="Trebuchet MS" pitchFamily="34" charset="0"/>
            </a:endParaRPr>
          </a:p>
          <a:p>
            <a:pPr algn="just">
              <a:buClr>
                <a:srgbClr val="7030A0"/>
              </a:buClr>
            </a:pPr>
            <a:endParaRPr lang="pt-BR" sz="1500">
              <a:latin typeface="Trebuchet MS" pitchFamily="34" charset="0"/>
            </a:endParaRPr>
          </a:p>
          <a:p>
            <a:pPr algn="just">
              <a:buClr>
                <a:srgbClr val="7030A0"/>
              </a:buClr>
              <a:buFont typeface="Wingdings" pitchFamily="2" charset="2"/>
              <a:buChar char="ü"/>
            </a:pPr>
            <a:endParaRPr lang="pt-BR" sz="1500">
              <a:latin typeface="Trebuchet MS" pitchFamily="34" charset="0"/>
            </a:endParaRPr>
          </a:p>
          <a:p>
            <a:pPr algn="just">
              <a:buClr>
                <a:srgbClr val="7030A0"/>
              </a:buClr>
              <a:buFont typeface="Wingdings" pitchFamily="2" charset="2"/>
              <a:buChar char="§"/>
            </a:pPr>
            <a:endParaRPr lang="pt-BR" sz="1500">
              <a:latin typeface="Trebuchet MS" pitchFamily="34" charset="0"/>
            </a:endParaRPr>
          </a:p>
          <a:p>
            <a:pPr algn="just">
              <a:buClr>
                <a:srgbClr val="7030A0"/>
              </a:buClr>
              <a:buFont typeface="Wingdings" pitchFamily="2" charset="2"/>
              <a:buChar char="§"/>
            </a:pPr>
            <a:endParaRPr lang="pt-BR" sz="1500">
              <a:latin typeface="Trebuchet MS" pitchFamily="34" charset="0"/>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0">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4579" name="Grupo 10"/>
          <p:cNvGrpSpPr>
            <a:grpSpLocks/>
          </p:cNvGrpSpPr>
          <p:nvPr/>
        </p:nvGrpSpPr>
        <p:grpSpPr bwMode="auto">
          <a:xfrm>
            <a:off x="0" y="0"/>
            <a:ext cx="9144000" cy="573088"/>
            <a:chOff x="0" y="0"/>
            <a:chExt cx="9144000" cy="908720"/>
          </a:xfrm>
        </p:grpSpPr>
        <p:pic>
          <p:nvPicPr>
            <p:cNvPr id="2458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458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5" name="Imagem 4"/>
          <p:cNvPicPr>
            <a:picLocks noChangeAspect="1"/>
          </p:cNvPicPr>
          <p:nvPr/>
        </p:nvPicPr>
        <p:blipFill>
          <a:blip r:embed="rId5"/>
          <a:srcRect/>
          <a:stretch>
            <a:fillRect/>
          </a:stretch>
        </p:blipFill>
        <p:spPr bwMode="auto">
          <a:xfrm>
            <a:off x="1476375" y="1141413"/>
            <a:ext cx="5121275" cy="4002087"/>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5603" name="Grupo 10"/>
          <p:cNvGrpSpPr>
            <a:grpSpLocks/>
          </p:cNvGrpSpPr>
          <p:nvPr/>
        </p:nvGrpSpPr>
        <p:grpSpPr bwMode="auto">
          <a:xfrm>
            <a:off x="0" y="0"/>
            <a:ext cx="9144000" cy="573088"/>
            <a:chOff x="0" y="0"/>
            <a:chExt cx="9144000" cy="908720"/>
          </a:xfrm>
        </p:grpSpPr>
        <p:pic>
          <p:nvPicPr>
            <p:cNvPr id="2560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560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179388" y="1169988"/>
            <a:ext cx="8605837" cy="399415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57200" y="1325563"/>
            <a:ext cx="5891213" cy="3376612"/>
          </a:xfrm>
        </p:spPr>
        <p:txBody>
          <a:bodyPr>
            <a:normAutofit fontScale="92500"/>
          </a:bodyPr>
          <a:lstStyle/>
          <a:p>
            <a:pPr marL="0" indent="0" eaLnBrk="1" fontAlgn="auto" hangingPunct="1">
              <a:spcAft>
                <a:spcPts val="0"/>
              </a:spcAft>
              <a:buFont typeface="Wingdings"/>
              <a:buNone/>
              <a:defRPr/>
            </a:pPr>
            <a:r>
              <a:rPr lang="pt-BR" sz="2200" b="1" u="sng" dirty="0" smtClean="0">
                <a:effectLst>
                  <a:outerShdw blurRad="38100" dist="38100" dir="2700000" algn="tl">
                    <a:srgbClr val="000000">
                      <a:alpha val="43137"/>
                    </a:srgbClr>
                  </a:outerShdw>
                </a:effectLst>
              </a:rPr>
              <a:t>ALEITAMENTO</a:t>
            </a:r>
          </a:p>
          <a:p>
            <a:pPr marL="365760" lvl="1" indent="0" eaLnBrk="1" fontAlgn="auto" hangingPunct="1">
              <a:spcAft>
                <a:spcPts val="0"/>
              </a:spcAft>
              <a:buFont typeface="Wingdings 2"/>
              <a:buNone/>
              <a:defRPr/>
            </a:pPr>
            <a:endParaRPr lang="pt-BR" sz="1900" b="1" dirty="0" smtClean="0">
              <a:effectLst>
                <a:outerShdw blurRad="38100" dist="38100" dir="2700000" algn="tl">
                  <a:srgbClr val="000000">
                    <a:alpha val="43137"/>
                  </a:srgbClr>
                </a:outerShdw>
              </a:effectLst>
            </a:endParaRPr>
          </a:p>
          <a:p>
            <a:pPr marL="274320" indent="-274320" eaLnBrk="1" fontAlgn="auto" hangingPunct="1">
              <a:spcAft>
                <a:spcPts val="0"/>
              </a:spcAft>
              <a:buFont typeface="Wingdings"/>
              <a:buChar char=""/>
              <a:defRPr/>
            </a:pPr>
            <a:r>
              <a:rPr lang="pt-BR" sz="2200" dirty="0" smtClean="0"/>
              <a:t>Não houve diferenças nas proporções de lactentes recebendo fórmula nos três grupos.</a:t>
            </a:r>
          </a:p>
          <a:p>
            <a:pPr marL="365760" lvl="1" indent="0" eaLnBrk="1" fontAlgn="auto" hangingPunct="1">
              <a:spcAft>
                <a:spcPts val="0"/>
              </a:spcAft>
              <a:buFont typeface="Wingdings 2"/>
              <a:buNone/>
              <a:defRPr/>
            </a:pPr>
            <a:endParaRPr lang="pt-BR" sz="1900" dirty="0" smtClean="0"/>
          </a:p>
          <a:p>
            <a:pPr marL="274320" indent="-274320" eaLnBrk="1" fontAlgn="auto" hangingPunct="1">
              <a:spcAft>
                <a:spcPts val="0"/>
              </a:spcAft>
              <a:buFont typeface="Wingdings"/>
              <a:buChar char=""/>
              <a:defRPr/>
            </a:pPr>
            <a:r>
              <a:rPr lang="pt-BR" sz="2200" dirty="0" smtClean="0"/>
              <a:t>Aos 9 meses ainda </a:t>
            </a:r>
            <a:r>
              <a:rPr lang="pt-BR" sz="2200" dirty="0"/>
              <a:t>estavam recebendo leite </a:t>
            </a:r>
            <a:r>
              <a:rPr lang="pt-BR" sz="2200" dirty="0" smtClean="0"/>
              <a:t>humano:</a:t>
            </a:r>
          </a:p>
          <a:p>
            <a:pPr lvl="2" indent="-182880" eaLnBrk="1" fontAlgn="auto" hangingPunct="1">
              <a:spcAft>
                <a:spcPts val="0"/>
              </a:spcAft>
              <a:buClr>
                <a:schemeClr val="accent1">
                  <a:shade val="75000"/>
                </a:schemeClr>
              </a:buClr>
              <a:buFont typeface="Wingdings"/>
              <a:buChar char=""/>
              <a:defRPr/>
            </a:pPr>
            <a:r>
              <a:rPr lang="pt-BR" sz="1600" dirty="0" smtClean="0"/>
              <a:t>90% dos lactentes do grupo A</a:t>
            </a:r>
          </a:p>
          <a:p>
            <a:pPr lvl="2" indent="-182880" eaLnBrk="1" fontAlgn="auto" hangingPunct="1">
              <a:spcAft>
                <a:spcPts val="0"/>
              </a:spcAft>
              <a:buClr>
                <a:schemeClr val="accent1">
                  <a:shade val="75000"/>
                </a:schemeClr>
              </a:buClr>
              <a:buFont typeface="Wingdings"/>
              <a:buChar char=""/>
              <a:defRPr/>
            </a:pPr>
            <a:r>
              <a:rPr lang="pt-BR" sz="1600" dirty="0" smtClean="0"/>
              <a:t>88% dos lactentes do grupo B</a:t>
            </a:r>
          </a:p>
          <a:p>
            <a:pPr lvl="2" indent="-182880" eaLnBrk="1" fontAlgn="auto" hangingPunct="1">
              <a:spcAft>
                <a:spcPts val="0"/>
              </a:spcAft>
              <a:buClr>
                <a:schemeClr val="accent1">
                  <a:shade val="75000"/>
                </a:schemeClr>
              </a:buClr>
              <a:buFont typeface="Wingdings"/>
              <a:buChar char=""/>
              <a:defRPr/>
            </a:pPr>
            <a:r>
              <a:rPr lang="pt-BR" sz="1600" dirty="0" smtClean="0"/>
              <a:t>91% dos lactentes do grupo C</a:t>
            </a:r>
            <a:endParaRPr lang="pt-BR" sz="19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26627" name="Grupo 10"/>
          <p:cNvGrpSpPr>
            <a:grpSpLocks/>
          </p:cNvGrpSpPr>
          <p:nvPr/>
        </p:nvGrpSpPr>
        <p:grpSpPr bwMode="auto">
          <a:xfrm>
            <a:off x="0" y="0"/>
            <a:ext cx="9144000" cy="573088"/>
            <a:chOff x="0" y="0"/>
            <a:chExt cx="9144000" cy="908720"/>
          </a:xfrm>
        </p:grpSpPr>
        <p:pic>
          <p:nvPicPr>
            <p:cNvPr id="2663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663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1027" name="Picture 3"/>
          <p:cNvPicPr>
            <a:picLocks noChangeAspect="1" noChangeArrowheads="1"/>
          </p:cNvPicPr>
          <p:nvPr/>
        </p:nvPicPr>
        <p:blipFill>
          <a:blip r:embed="rId5"/>
          <a:srcRect/>
          <a:stretch>
            <a:fillRect/>
          </a:stretch>
        </p:blipFill>
        <p:spPr bwMode="auto">
          <a:xfrm>
            <a:off x="6348413" y="1325563"/>
            <a:ext cx="2544762" cy="3376612"/>
          </a:xfrm>
          <a:prstGeom prst="rect">
            <a:avLst/>
          </a:prstGeom>
          <a:noFill/>
          <a:ln w="9525">
            <a:noFill/>
            <a:miter lim="800000"/>
            <a:headEnd/>
            <a:tailEnd/>
          </a:ln>
          <a:effectLst>
            <a:outerShdw dist="139700" dir="2700000" algn="tl" rotWithShape="0">
              <a:srgbClr val="333333">
                <a:alpha val="64999"/>
              </a:srgbClr>
            </a:outerShdw>
          </a:effec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iterate type="lt">
                                    <p:tmPct val="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27"/>
                                        </p:tgtEl>
                                        <p:attrNameLst>
                                          <p:attrName>style.visibility</p:attrName>
                                        </p:attrNameLst>
                                      </p:cBhvr>
                                      <p:to>
                                        <p:strVal val="visible"/>
                                      </p:to>
                                    </p:set>
                                    <p:anim calcmode="lin" valueType="num">
                                      <p:cBhvr additive="base">
                                        <p:cTn id="25" dur="500" fill="hold"/>
                                        <p:tgtEl>
                                          <p:spTgt spid="1027"/>
                                        </p:tgtEl>
                                        <p:attrNameLst>
                                          <p:attrName>ppt_x</p:attrName>
                                        </p:attrNameLst>
                                      </p:cBhvr>
                                      <p:tavLst>
                                        <p:tav tm="0">
                                          <p:val>
                                            <p:strVal val="#ppt_x"/>
                                          </p:val>
                                        </p:tav>
                                        <p:tav tm="100000">
                                          <p:val>
                                            <p:strVal val="#ppt_x"/>
                                          </p:val>
                                        </p:tav>
                                      </p:tavLst>
                                    </p:anim>
                                    <p:anim calcmode="lin" valueType="num">
                                      <p:cBhvr additive="base">
                                        <p:cTn id="26"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wipe(down)">
                                      <p:cBhvr>
                                        <p:cTn id="31" dur="580">
                                          <p:stCondLst>
                                            <p:cond delay="0"/>
                                          </p:stCondLst>
                                        </p:cTn>
                                        <p:tgtEl>
                                          <p:spTgt spid="3">
                                            <p:txEl>
                                              <p:pRg st="2" end="2"/>
                                            </p:txEl>
                                          </p:spTgt>
                                        </p:tgtEl>
                                      </p:cBhvr>
                                    </p:animEffect>
                                    <p:anim calcmode="lin" valueType="num">
                                      <p:cBhvr>
                                        <p:cTn id="3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2" end="2"/>
                                            </p:txEl>
                                          </p:spTgt>
                                        </p:tgtEl>
                                      </p:cBhvr>
                                      <p:to x="100000" y="60000"/>
                                    </p:animScale>
                                    <p:animScale>
                                      <p:cBhvr>
                                        <p:cTn id="38" dur="166" decel="50000">
                                          <p:stCondLst>
                                            <p:cond delay="676"/>
                                          </p:stCondLst>
                                        </p:cTn>
                                        <p:tgtEl>
                                          <p:spTgt spid="3">
                                            <p:txEl>
                                              <p:pRg st="2" end="2"/>
                                            </p:txEl>
                                          </p:spTgt>
                                        </p:tgtEl>
                                      </p:cBhvr>
                                      <p:to x="100000" y="100000"/>
                                    </p:animScale>
                                    <p:animScale>
                                      <p:cBhvr>
                                        <p:cTn id="39" dur="26">
                                          <p:stCondLst>
                                            <p:cond delay="1312"/>
                                          </p:stCondLst>
                                        </p:cTn>
                                        <p:tgtEl>
                                          <p:spTgt spid="3">
                                            <p:txEl>
                                              <p:pRg st="2" end="2"/>
                                            </p:txEl>
                                          </p:spTgt>
                                        </p:tgtEl>
                                      </p:cBhvr>
                                      <p:to x="100000" y="80000"/>
                                    </p:animScale>
                                    <p:animScale>
                                      <p:cBhvr>
                                        <p:cTn id="40" dur="166" decel="50000">
                                          <p:stCondLst>
                                            <p:cond delay="1338"/>
                                          </p:stCondLst>
                                        </p:cTn>
                                        <p:tgtEl>
                                          <p:spTgt spid="3">
                                            <p:txEl>
                                              <p:pRg st="2" end="2"/>
                                            </p:txEl>
                                          </p:spTgt>
                                        </p:tgtEl>
                                      </p:cBhvr>
                                      <p:to x="100000" y="100000"/>
                                    </p:animScale>
                                    <p:animScale>
                                      <p:cBhvr>
                                        <p:cTn id="41" dur="26">
                                          <p:stCondLst>
                                            <p:cond delay="1642"/>
                                          </p:stCondLst>
                                        </p:cTn>
                                        <p:tgtEl>
                                          <p:spTgt spid="3">
                                            <p:txEl>
                                              <p:pRg st="2" end="2"/>
                                            </p:txEl>
                                          </p:spTgt>
                                        </p:tgtEl>
                                      </p:cBhvr>
                                      <p:to x="100000" y="90000"/>
                                    </p:animScale>
                                    <p:animScale>
                                      <p:cBhvr>
                                        <p:cTn id="42" dur="166" decel="50000">
                                          <p:stCondLst>
                                            <p:cond delay="1668"/>
                                          </p:stCondLst>
                                        </p:cTn>
                                        <p:tgtEl>
                                          <p:spTgt spid="3">
                                            <p:txEl>
                                              <p:pRg st="2" end="2"/>
                                            </p:txEl>
                                          </p:spTgt>
                                        </p:tgtEl>
                                      </p:cBhvr>
                                      <p:to x="100000" y="100000"/>
                                    </p:animScale>
                                    <p:animScale>
                                      <p:cBhvr>
                                        <p:cTn id="43" dur="26">
                                          <p:stCondLst>
                                            <p:cond delay="1808"/>
                                          </p:stCondLst>
                                        </p:cTn>
                                        <p:tgtEl>
                                          <p:spTgt spid="3">
                                            <p:txEl>
                                              <p:pRg st="2" end="2"/>
                                            </p:txEl>
                                          </p:spTgt>
                                        </p:tgtEl>
                                      </p:cBhvr>
                                      <p:to x="100000" y="95000"/>
                                    </p:animScale>
                                    <p:animScale>
                                      <p:cBhvr>
                                        <p:cTn id="44" dur="166" decel="50000">
                                          <p:stCondLst>
                                            <p:cond delay="1834"/>
                                          </p:stCondLst>
                                        </p:cTn>
                                        <p:tgtEl>
                                          <p:spTgt spid="3">
                                            <p:txEl>
                                              <p:pRg st="2" end="2"/>
                                            </p:txEl>
                                          </p:spTgt>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grpId="0"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Effect transition="in" filter="wipe(down)">
                                      <p:cBhvr>
                                        <p:cTn id="49" dur="580">
                                          <p:stCondLst>
                                            <p:cond delay="0"/>
                                          </p:stCondLst>
                                        </p:cTn>
                                        <p:tgtEl>
                                          <p:spTgt spid="3">
                                            <p:txEl>
                                              <p:pRg st="4" end="4"/>
                                            </p:txEl>
                                          </p:spTgt>
                                        </p:tgtEl>
                                      </p:cBhvr>
                                    </p:animEffect>
                                    <p:anim calcmode="lin" valueType="num">
                                      <p:cBhvr>
                                        <p:cTn id="5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5" dur="26">
                                          <p:stCondLst>
                                            <p:cond delay="650"/>
                                          </p:stCondLst>
                                        </p:cTn>
                                        <p:tgtEl>
                                          <p:spTgt spid="3">
                                            <p:txEl>
                                              <p:pRg st="4" end="4"/>
                                            </p:txEl>
                                          </p:spTgt>
                                        </p:tgtEl>
                                      </p:cBhvr>
                                      <p:to x="100000" y="60000"/>
                                    </p:animScale>
                                    <p:animScale>
                                      <p:cBhvr>
                                        <p:cTn id="56" dur="166" decel="50000">
                                          <p:stCondLst>
                                            <p:cond delay="676"/>
                                          </p:stCondLst>
                                        </p:cTn>
                                        <p:tgtEl>
                                          <p:spTgt spid="3">
                                            <p:txEl>
                                              <p:pRg st="4" end="4"/>
                                            </p:txEl>
                                          </p:spTgt>
                                        </p:tgtEl>
                                      </p:cBhvr>
                                      <p:to x="100000" y="100000"/>
                                    </p:animScale>
                                    <p:animScale>
                                      <p:cBhvr>
                                        <p:cTn id="57" dur="26">
                                          <p:stCondLst>
                                            <p:cond delay="1312"/>
                                          </p:stCondLst>
                                        </p:cTn>
                                        <p:tgtEl>
                                          <p:spTgt spid="3">
                                            <p:txEl>
                                              <p:pRg st="4" end="4"/>
                                            </p:txEl>
                                          </p:spTgt>
                                        </p:tgtEl>
                                      </p:cBhvr>
                                      <p:to x="100000" y="80000"/>
                                    </p:animScale>
                                    <p:animScale>
                                      <p:cBhvr>
                                        <p:cTn id="58" dur="166" decel="50000">
                                          <p:stCondLst>
                                            <p:cond delay="1338"/>
                                          </p:stCondLst>
                                        </p:cTn>
                                        <p:tgtEl>
                                          <p:spTgt spid="3">
                                            <p:txEl>
                                              <p:pRg st="4" end="4"/>
                                            </p:txEl>
                                          </p:spTgt>
                                        </p:tgtEl>
                                      </p:cBhvr>
                                      <p:to x="100000" y="100000"/>
                                    </p:animScale>
                                    <p:animScale>
                                      <p:cBhvr>
                                        <p:cTn id="59" dur="26">
                                          <p:stCondLst>
                                            <p:cond delay="1642"/>
                                          </p:stCondLst>
                                        </p:cTn>
                                        <p:tgtEl>
                                          <p:spTgt spid="3">
                                            <p:txEl>
                                              <p:pRg st="4" end="4"/>
                                            </p:txEl>
                                          </p:spTgt>
                                        </p:tgtEl>
                                      </p:cBhvr>
                                      <p:to x="100000" y="90000"/>
                                    </p:animScale>
                                    <p:animScale>
                                      <p:cBhvr>
                                        <p:cTn id="60" dur="166" decel="50000">
                                          <p:stCondLst>
                                            <p:cond delay="1668"/>
                                          </p:stCondLst>
                                        </p:cTn>
                                        <p:tgtEl>
                                          <p:spTgt spid="3">
                                            <p:txEl>
                                              <p:pRg st="4" end="4"/>
                                            </p:txEl>
                                          </p:spTgt>
                                        </p:tgtEl>
                                      </p:cBhvr>
                                      <p:to x="100000" y="100000"/>
                                    </p:animScale>
                                    <p:animScale>
                                      <p:cBhvr>
                                        <p:cTn id="61" dur="26">
                                          <p:stCondLst>
                                            <p:cond delay="1808"/>
                                          </p:stCondLst>
                                        </p:cTn>
                                        <p:tgtEl>
                                          <p:spTgt spid="3">
                                            <p:txEl>
                                              <p:pRg st="4" end="4"/>
                                            </p:txEl>
                                          </p:spTgt>
                                        </p:tgtEl>
                                      </p:cBhvr>
                                      <p:to x="100000" y="95000"/>
                                    </p:animScale>
                                    <p:animScale>
                                      <p:cBhvr>
                                        <p:cTn id="62" dur="166" decel="50000">
                                          <p:stCondLst>
                                            <p:cond delay="1834"/>
                                          </p:stCondLst>
                                        </p:cTn>
                                        <p:tgtEl>
                                          <p:spTgt spid="3">
                                            <p:txEl>
                                              <p:pRg st="4" end="4"/>
                                            </p:txEl>
                                          </p:spTgt>
                                        </p:tgtEl>
                                      </p:cBhvr>
                                      <p:to x="100000" y="100000"/>
                                    </p:animScale>
                                  </p:childTnLst>
                                </p:cTn>
                              </p:par>
                              <p:par>
                                <p:cTn id="63" presetID="26" presetClass="entr" presetSubtype="0" fill="hold" grpId="0" nodeType="withEffect">
                                  <p:stCondLst>
                                    <p:cond delay="0"/>
                                  </p:stCondLst>
                                  <p:childTnLst>
                                    <p:set>
                                      <p:cBhvr>
                                        <p:cTn id="64" dur="1" fill="hold">
                                          <p:stCondLst>
                                            <p:cond delay="0"/>
                                          </p:stCondLst>
                                        </p:cTn>
                                        <p:tgtEl>
                                          <p:spTgt spid="3">
                                            <p:txEl>
                                              <p:pRg st="5" end="5"/>
                                            </p:txEl>
                                          </p:spTgt>
                                        </p:tgtEl>
                                        <p:attrNameLst>
                                          <p:attrName>style.visibility</p:attrName>
                                        </p:attrNameLst>
                                      </p:cBhvr>
                                      <p:to>
                                        <p:strVal val="visible"/>
                                      </p:to>
                                    </p:set>
                                    <p:animEffect transition="in" filter="wipe(down)">
                                      <p:cBhvr>
                                        <p:cTn id="65" dur="580">
                                          <p:stCondLst>
                                            <p:cond delay="0"/>
                                          </p:stCondLst>
                                        </p:cTn>
                                        <p:tgtEl>
                                          <p:spTgt spid="3">
                                            <p:txEl>
                                              <p:pRg st="5" end="5"/>
                                            </p:txEl>
                                          </p:spTgt>
                                        </p:tgtEl>
                                      </p:cBhvr>
                                    </p:animEffect>
                                    <p:anim calcmode="lin" valueType="num">
                                      <p:cBhvr>
                                        <p:cTn id="6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71" dur="26">
                                          <p:stCondLst>
                                            <p:cond delay="650"/>
                                          </p:stCondLst>
                                        </p:cTn>
                                        <p:tgtEl>
                                          <p:spTgt spid="3">
                                            <p:txEl>
                                              <p:pRg st="5" end="5"/>
                                            </p:txEl>
                                          </p:spTgt>
                                        </p:tgtEl>
                                      </p:cBhvr>
                                      <p:to x="100000" y="60000"/>
                                    </p:animScale>
                                    <p:animScale>
                                      <p:cBhvr>
                                        <p:cTn id="72" dur="166" decel="50000">
                                          <p:stCondLst>
                                            <p:cond delay="676"/>
                                          </p:stCondLst>
                                        </p:cTn>
                                        <p:tgtEl>
                                          <p:spTgt spid="3">
                                            <p:txEl>
                                              <p:pRg st="5" end="5"/>
                                            </p:txEl>
                                          </p:spTgt>
                                        </p:tgtEl>
                                      </p:cBhvr>
                                      <p:to x="100000" y="100000"/>
                                    </p:animScale>
                                    <p:animScale>
                                      <p:cBhvr>
                                        <p:cTn id="73" dur="26">
                                          <p:stCondLst>
                                            <p:cond delay="1312"/>
                                          </p:stCondLst>
                                        </p:cTn>
                                        <p:tgtEl>
                                          <p:spTgt spid="3">
                                            <p:txEl>
                                              <p:pRg st="5" end="5"/>
                                            </p:txEl>
                                          </p:spTgt>
                                        </p:tgtEl>
                                      </p:cBhvr>
                                      <p:to x="100000" y="80000"/>
                                    </p:animScale>
                                    <p:animScale>
                                      <p:cBhvr>
                                        <p:cTn id="74" dur="166" decel="50000">
                                          <p:stCondLst>
                                            <p:cond delay="1338"/>
                                          </p:stCondLst>
                                        </p:cTn>
                                        <p:tgtEl>
                                          <p:spTgt spid="3">
                                            <p:txEl>
                                              <p:pRg st="5" end="5"/>
                                            </p:txEl>
                                          </p:spTgt>
                                        </p:tgtEl>
                                      </p:cBhvr>
                                      <p:to x="100000" y="100000"/>
                                    </p:animScale>
                                    <p:animScale>
                                      <p:cBhvr>
                                        <p:cTn id="75" dur="26">
                                          <p:stCondLst>
                                            <p:cond delay="1642"/>
                                          </p:stCondLst>
                                        </p:cTn>
                                        <p:tgtEl>
                                          <p:spTgt spid="3">
                                            <p:txEl>
                                              <p:pRg st="5" end="5"/>
                                            </p:txEl>
                                          </p:spTgt>
                                        </p:tgtEl>
                                      </p:cBhvr>
                                      <p:to x="100000" y="90000"/>
                                    </p:animScale>
                                    <p:animScale>
                                      <p:cBhvr>
                                        <p:cTn id="76" dur="166" decel="50000">
                                          <p:stCondLst>
                                            <p:cond delay="1668"/>
                                          </p:stCondLst>
                                        </p:cTn>
                                        <p:tgtEl>
                                          <p:spTgt spid="3">
                                            <p:txEl>
                                              <p:pRg st="5" end="5"/>
                                            </p:txEl>
                                          </p:spTgt>
                                        </p:tgtEl>
                                      </p:cBhvr>
                                      <p:to x="100000" y="100000"/>
                                    </p:animScale>
                                    <p:animScale>
                                      <p:cBhvr>
                                        <p:cTn id="77" dur="26">
                                          <p:stCondLst>
                                            <p:cond delay="1808"/>
                                          </p:stCondLst>
                                        </p:cTn>
                                        <p:tgtEl>
                                          <p:spTgt spid="3">
                                            <p:txEl>
                                              <p:pRg st="5" end="5"/>
                                            </p:txEl>
                                          </p:spTgt>
                                        </p:tgtEl>
                                      </p:cBhvr>
                                      <p:to x="100000" y="95000"/>
                                    </p:animScale>
                                    <p:animScale>
                                      <p:cBhvr>
                                        <p:cTn id="78" dur="166" decel="50000">
                                          <p:stCondLst>
                                            <p:cond delay="1834"/>
                                          </p:stCondLst>
                                        </p:cTn>
                                        <p:tgtEl>
                                          <p:spTgt spid="3">
                                            <p:txEl>
                                              <p:pRg st="5" end="5"/>
                                            </p:txEl>
                                          </p:spTgt>
                                        </p:tgtEl>
                                      </p:cBhvr>
                                      <p:to x="100000" y="100000"/>
                                    </p:animScale>
                                  </p:childTnLst>
                                </p:cTn>
                              </p:par>
                              <p:par>
                                <p:cTn id="79" presetID="26" presetClass="entr" presetSubtype="0" fill="hold" grpId="0" nodeType="withEffect">
                                  <p:stCondLst>
                                    <p:cond delay="0"/>
                                  </p:stCondLst>
                                  <p:childTnLst>
                                    <p:set>
                                      <p:cBhvr>
                                        <p:cTn id="80" dur="1" fill="hold">
                                          <p:stCondLst>
                                            <p:cond delay="0"/>
                                          </p:stCondLst>
                                        </p:cTn>
                                        <p:tgtEl>
                                          <p:spTgt spid="3">
                                            <p:txEl>
                                              <p:pRg st="6" end="6"/>
                                            </p:txEl>
                                          </p:spTgt>
                                        </p:tgtEl>
                                        <p:attrNameLst>
                                          <p:attrName>style.visibility</p:attrName>
                                        </p:attrNameLst>
                                      </p:cBhvr>
                                      <p:to>
                                        <p:strVal val="visible"/>
                                      </p:to>
                                    </p:set>
                                    <p:animEffect transition="in" filter="wipe(down)">
                                      <p:cBhvr>
                                        <p:cTn id="81" dur="580">
                                          <p:stCondLst>
                                            <p:cond delay="0"/>
                                          </p:stCondLst>
                                        </p:cTn>
                                        <p:tgtEl>
                                          <p:spTgt spid="3">
                                            <p:txEl>
                                              <p:pRg st="6" end="6"/>
                                            </p:txEl>
                                          </p:spTgt>
                                        </p:tgtEl>
                                      </p:cBhvr>
                                    </p:animEffect>
                                    <p:anim calcmode="lin" valueType="num">
                                      <p:cBhvr>
                                        <p:cTn id="8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8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8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8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8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87" dur="26">
                                          <p:stCondLst>
                                            <p:cond delay="650"/>
                                          </p:stCondLst>
                                        </p:cTn>
                                        <p:tgtEl>
                                          <p:spTgt spid="3">
                                            <p:txEl>
                                              <p:pRg st="6" end="6"/>
                                            </p:txEl>
                                          </p:spTgt>
                                        </p:tgtEl>
                                      </p:cBhvr>
                                      <p:to x="100000" y="60000"/>
                                    </p:animScale>
                                    <p:animScale>
                                      <p:cBhvr>
                                        <p:cTn id="88" dur="166" decel="50000">
                                          <p:stCondLst>
                                            <p:cond delay="676"/>
                                          </p:stCondLst>
                                        </p:cTn>
                                        <p:tgtEl>
                                          <p:spTgt spid="3">
                                            <p:txEl>
                                              <p:pRg st="6" end="6"/>
                                            </p:txEl>
                                          </p:spTgt>
                                        </p:tgtEl>
                                      </p:cBhvr>
                                      <p:to x="100000" y="100000"/>
                                    </p:animScale>
                                    <p:animScale>
                                      <p:cBhvr>
                                        <p:cTn id="89" dur="26">
                                          <p:stCondLst>
                                            <p:cond delay="1312"/>
                                          </p:stCondLst>
                                        </p:cTn>
                                        <p:tgtEl>
                                          <p:spTgt spid="3">
                                            <p:txEl>
                                              <p:pRg st="6" end="6"/>
                                            </p:txEl>
                                          </p:spTgt>
                                        </p:tgtEl>
                                      </p:cBhvr>
                                      <p:to x="100000" y="80000"/>
                                    </p:animScale>
                                    <p:animScale>
                                      <p:cBhvr>
                                        <p:cTn id="90" dur="166" decel="50000">
                                          <p:stCondLst>
                                            <p:cond delay="1338"/>
                                          </p:stCondLst>
                                        </p:cTn>
                                        <p:tgtEl>
                                          <p:spTgt spid="3">
                                            <p:txEl>
                                              <p:pRg st="6" end="6"/>
                                            </p:txEl>
                                          </p:spTgt>
                                        </p:tgtEl>
                                      </p:cBhvr>
                                      <p:to x="100000" y="100000"/>
                                    </p:animScale>
                                    <p:animScale>
                                      <p:cBhvr>
                                        <p:cTn id="91" dur="26">
                                          <p:stCondLst>
                                            <p:cond delay="1642"/>
                                          </p:stCondLst>
                                        </p:cTn>
                                        <p:tgtEl>
                                          <p:spTgt spid="3">
                                            <p:txEl>
                                              <p:pRg st="6" end="6"/>
                                            </p:txEl>
                                          </p:spTgt>
                                        </p:tgtEl>
                                      </p:cBhvr>
                                      <p:to x="100000" y="90000"/>
                                    </p:animScale>
                                    <p:animScale>
                                      <p:cBhvr>
                                        <p:cTn id="92" dur="166" decel="50000">
                                          <p:stCondLst>
                                            <p:cond delay="1668"/>
                                          </p:stCondLst>
                                        </p:cTn>
                                        <p:tgtEl>
                                          <p:spTgt spid="3">
                                            <p:txEl>
                                              <p:pRg st="6" end="6"/>
                                            </p:txEl>
                                          </p:spTgt>
                                        </p:tgtEl>
                                      </p:cBhvr>
                                      <p:to x="100000" y="100000"/>
                                    </p:animScale>
                                    <p:animScale>
                                      <p:cBhvr>
                                        <p:cTn id="93" dur="26">
                                          <p:stCondLst>
                                            <p:cond delay="1808"/>
                                          </p:stCondLst>
                                        </p:cTn>
                                        <p:tgtEl>
                                          <p:spTgt spid="3">
                                            <p:txEl>
                                              <p:pRg st="6" end="6"/>
                                            </p:txEl>
                                          </p:spTgt>
                                        </p:tgtEl>
                                      </p:cBhvr>
                                      <p:to x="100000" y="95000"/>
                                    </p:animScale>
                                    <p:animScale>
                                      <p:cBhvr>
                                        <p:cTn id="94" dur="166" decel="50000">
                                          <p:stCondLst>
                                            <p:cond delay="1834"/>
                                          </p:stCondLst>
                                        </p:cTn>
                                        <p:tgtEl>
                                          <p:spTgt spid="3">
                                            <p:txEl>
                                              <p:pRg st="6" end="6"/>
                                            </p:txEl>
                                          </p:spTgt>
                                        </p:tgtEl>
                                      </p:cBhvr>
                                      <p:to x="100000" y="100000"/>
                                    </p:animScale>
                                  </p:childTnLst>
                                </p:cTn>
                              </p:par>
                              <p:par>
                                <p:cTn id="95" presetID="26" presetClass="entr" presetSubtype="0" fill="hold" grpId="0" nodeType="withEffect">
                                  <p:stCondLst>
                                    <p:cond delay="0"/>
                                  </p:stCondLst>
                                  <p:childTnLst>
                                    <p:set>
                                      <p:cBhvr>
                                        <p:cTn id="96" dur="1" fill="hold">
                                          <p:stCondLst>
                                            <p:cond delay="0"/>
                                          </p:stCondLst>
                                        </p:cTn>
                                        <p:tgtEl>
                                          <p:spTgt spid="3">
                                            <p:txEl>
                                              <p:pRg st="7" end="7"/>
                                            </p:txEl>
                                          </p:spTgt>
                                        </p:tgtEl>
                                        <p:attrNameLst>
                                          <p:attrName>style.visibility</p:attrName>
                                        </p:attrNameLst>
                                      </p:cBhvr>
                                      <p:to>
                                        <p:strVal val="visible"/>
                                      </p:to>
                                    </p:set>
                                    <p:animEffect transition="in" filter="wipe(down)">
                                      <p:cBhvr>
                                        <p:cTn id="97" dur="580">
                                          <p:stCondLst>
                                            <p:cond delay="0"/>
                                          </p:stCondLst>
                                        </p:cTn>
                                        <p:tgtEl>
                                          <p:spTgt spid="3">
                                            <p:txEl>
                                              <p:pRg st="7" end="7"/>
                                            </p:txEl>
                                          </p:spTgt>
                                        </p:tgtEl>
                                      </p:cBhvr>
                                    </p:animEffect>
                                    <p:anim calcmode="lin" valueType="num">
                                      <p:cBhvr>
                                        <p:cTn id="98"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7" end="7"/>
                                            </p:txEl>
                                          </p:spTgt>
                                        </p:tgtEl>
                                      </p:cBhvr>
                                      <p:to x="100000" y="60000"/>
                                    </p:animScale>
                                    <p:animScale>
                                      <p:cBhvr>
                                        <p:cTn id="104" dur="166" decel="50000">
                                          <p:stCondLst>
                                            <p:cond delay="676"/>
                                          </p:stCondLst>
                                        </p:cTn>
                                        <p:tgtEl>
                                          <p:spTgt spid="3">
                                            <p:txEl>
                                              <p:pRg st="7" end="7"/>
                                            </p:txEl>
                                          </p:spTgt>
                                        </p:tgtEl>
                                      </p:cBhvr>
                                      <p:to x="100000" y="100000"/>
                                    </p:animScale>
                                    <p:animScale>
                                      <p:cBhvr>
                                        <p:cTn id="105" dur="26">
                                          <p:stCondLst>
                                            <p:cond delay="1312"/>
                                          </p:stCondLst>
                                        </p:cTn>
                                        <p:tgtEl>
                                          <p:spTgt spid="3">
                                            <p:txEl>
                                              <p:pRg st="7" end="7"/>
                                            </p:txEl>
                                          </p:spTgt>
                                        </p:tgtEl>
                                      </p:cBhvr>
                                      <p:to x="100000" y="80000"/>
                                    </p:animScale>
                                    <p:animScale>
                                      <p:cBhvr>
                                        <p:cTn id="106" dur="166" decel="50000">
                                          <p:stCondLst>
                                            <p:cond delay="1338"/>
                                          </p:stCondLst>
                                        </p:cTn>
                                        <p:tgtEl>
                                          <p:spTgt spid="3">
                                            <p:txEl>
                                              <p:pRg st="7" end="7"/>
                                            </p:txEl>
                                          </p:spTgt>
                                        </p:tgtEl>
                                      </p:cBhvr>
                                      <p:to x="100000" y="100000"/>
                                    </p:animScale>
                                    <p:animScale>
                                      <p:cBhvr>
                                        <p:cTn id="107" dur="26">
                                          <p:stCondLst>
                                            <p:cond delay="1642"/>
                                          </p:stCondLst>
                                        </p:cTn>
                                        <p:tgtEl>
                                          <p:spTgt spid="3">
                                            <p:txEl>
                                              <p:pRg st="7" end="7"/>
                                            </p:txEl>
                                          </p:spTgt>
                                        </p:tgtEl>
                                      </p:cBhvr>
                                      <p:to x="100000" y="90000"/>
                                    </p:animScale>
                                    <p:animScale>
                                      <p:cBhvr>
                                        <p:cTn id="108" dur="166" decel="50000">
                                          <p:stCondLst>
                                            <p:cond delay="1668"/>
                                          </p:stCondLst>
                                        </p:cTn>
                                        <p:tgtEl>
                                          <p:spTgt spid="3">
                                            <p:txEl>
                                              <p:pRg st="7" end="7"/>
                                            </p:txEl>
                                          </p:spTgt>
                                        </p:tgtEl>
                                      </p:cBhvr>
                                      <p:to x="100000" y="100000"/>
                                    </p:animScale>
                                    <p:animScale>
                                      <p:cBhvr>
                                        <p:cTn id="109" dur="26">
                                          <p:stCondLst>
                                            <p:cond delay="1808"/>
                                          </p:stCondLst>
                                        </p:cTn>
                                        <p:tgtEl>
                                          <p:spTgt spid="3">
                                            <p:txEl>
                                              <p:pRg st="7" end="7"/>
                                            </p:txEl>
                                          </p:spTgt>
                                        </p:tgtEl>
                                      </p:cBhvr>
                                      <p:to x="100000" y="95000"/>
                                    </p:animScale>
                                    <p:animScale>
                                      <p:cBhvr>
                                        <p:cTn id="110"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7651" name="Grupo 10"/>
          <p:cNvGrpSpPr>
            <a:grpSpLocks/>
          </p:cNvGrpSpPr>
          <p:nvPr/>
        </p:nvGrpSpPr>
        <p:grpSpPr bwMode="auto">
          <a:xfrm>
            <a:off x="0" y="0"/>
            <a:ext cx="9144000" cy="573088"/>
            <a:chOff x="0" y="0"/>
            <a:chExt cx="9144000" cy="908720"/>
          </a:xfrm>
        </p:grpSpPr>
        <p:pic>
          <p:nvPicPr>
            <p:cNvPr id="2765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765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1214438" y="1065213"/>
            <a:ext cx="6715125" cy="408305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Grupo 10"/>
          <p:cNvGrpSpPr>
            <a:grpSpLocks/>
          </p:cNvGrpSpPr>
          <p:nvPr/>
        </p:nvGrpSpPr>
        <p:grpSpPr bwMode="auto">
          <a:xfrm>
            <a:off x="0" y="0"/>
            <a:ext cx="9144000" cy="573088"/>
            <a:chOff x="0" y="0"/>
            <a:chExt cx="9144000" cy="908720"/>
          </a:xfrm>
        </p:grpSpPr>
        <p:pic>
          <p:nvPicPr>
            <p:cNvPr id="2867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867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28676" name="Diagrama 6"/>
          <p:cNvPicPr>
            <a:picLocks noChangeArrowheads="1"/>
          </p:cNvPicPr>
          <p:nvPr/>
        </p:nvPicPr>
        <p:blipFill>
          <a:blip r:embed="rId5"/>
          <a:srcRect/>
          <a:stretch>
            <a:fillRect/>
          </a:stretch>
        </p:blipFill>
        <p:spPr bwMode="auto">
          <a:xfrm>
            <a:off x="1384300" y="1627188"/>
            <a:ext cx="6302375" cy="1890712"/>
          </a:xfrm>
          <a:prstGeom prst="rect">
            <a:avLst/>
          </a:prstGeom>
          <a:noFill/>
          <a:ln w="9525">
            <a:noFill/>
            <a:miter lim="800000"/>
            <a:headEnd/>
            <a:tailEnd/>
          </a:ln>
        </p:spPr>
      </p:pic>
      <p:sp>
        <p:nvSpPr>
          <p:cNvPr id="11" name="Espaço Reservado para Conteúdo 10"/>
          <p:cNvSpPr>
            <a:spLocks noGrp="1"/>
          </p:cNvSpPr>
          <p:nvPr>
            <p:ph sz="quarter" idx="4294967295"/>
          </p:nvPr>
        </p:nvSpPr>
        <p:spPr>
          <a:xfrm>
            <a:off x="838200" y="1131888"/>
            <a:ext cx="7467600" cy="3654425"/>
          </a:xfrm>
        </p:spPr>
        <p:txBody>
          <a:bodyPr>
            <a:normAutofit/>
          </a:bodyPr>
          <a:lstStyle/>
          <a:p>
            <a:pPr marL="0" indent="0" eaLnBrk="1" hangingPunct="1">
              <a:buFont typeface="Wingdings" pitchFamily="2" charset="2"/>
              <a:buNone/>
              <a:defRPr/>
            </a:pPr>
            <a:r>
              <a:rPr lang="pt-BR" b="1" u="sng" smtClean="0">
                <a:effectLst>
                  <a:outerShdw blurRad="38100" dist="38100" dir="2700000" algn="tl">
                    <a:srgbClr val="C0C0C0"/>
                  </a:outerShdw>
                </a:effectLst>
              </a:rPr>
              <a:t>TABELA 2</a:t>
            </a:r>
            <a:r>
              <a:rPr lang="pt-BR" b="1" smtClean="0">
                <a:effectLst>
                  <a:outerShdw blurRad="38100" dist="38100" dir="2700000" algn="tl">
                    <a:srgbClr val="C0C0C0"/>
                  </a:outerShdw>
                </a:effectLst>
              </a:rPr>
              <a:t> </a:t>
            </a:r>
            <a:r>
              <a:rPr lang="pt-BR" smtClean="0"/>
              <a:t>– A relevância biológica da suplementação</a:t>
            </a:r>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z="2000" smtClean="0"/>
          </a:p>
          <a:p>
            <a:pPr marL="0" indent="0" eaLnBrk="1" hangingPunct="1">
              <a:buFont typeface="Wingdings" pitchFamily="2" charset="2"/>
              <a:buNone/>
              <a:defRPr/>
            </a:pPr>
            <a:r>
              <a:rPr lang="pt-BR" sz="2000" smtClean="0"/>
              <a:t>Os níveis calcêmicos infantis não diferiram entre os grupos, bem como a proporção de crianças com hipocalcemia.</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9699" name="Grupo 10"/>
          <p:cNvGrpSpPr>
            <a:grpSpLocks/>
          </p:cNvGrpSpPr>
          <p:nvPr/>
        </p:nvGrpSpPr>
        <p:grpSpPr bwMode="auto">
          <a:xfrm>
            <a:off x="0" y="0"/>
            <a:ext cx="9144000" cy="573088"/>
            <a:chOff x="0" y="0"/>
            <a:chExt cx="9144000" cy="908720"/>
          </a:xfrm>
        </p:grpSpPr>
        <p:pic>
          <p:nvPicPr>
            <p:cNvPr id="2970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970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sp>
        <p:nvSpPr>
          <p:cNvPr id="9" name="Espaço Reservado para Conteúdo 10"/>
          <p:cNvSpPr txBox="1">
            <a:spLocks/>
          </p:cNvSpPr>
          <p:nvPr/>
        </p:nvSpPr>
        <p:spPr>
          <a:xfrm>
            <a:off x="838200" y="1131888"/>
            <a:ext cx="7467600" cy="3654425"/>
          </a:xfrm>
          <a:prstGeom prst="rect">
            <a:avLst/>
          </a:prstGeom>
        </p:spPr>
        <p:txBody>
          <a:bodyPr>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fontAlgn="auto">
              <a:spcAft>
                <a:spcPts val="0"/>
              </a:spcAft>
              <a:buFont typeface="Wingdings"/>
              <a:buNone/>
              <a:defRPr/>
            </a:pPr>
            <a:r>
              <a:rPr lang="pt-BR" b="1" u="sng" dirty="0" smtClean="0">
                <a:effectLst>
                  <a:outerShdw blurRad="38100" dist="38100" dir="2700000" algn="tl">
                    <a:srgbClr val="000000">
                      <a:alpha val="43137"/>
                    </a:srgbClr>
                  </a:outerShdw>
                </a:effectLst>
              </a:rPr>
              <a:t>TABELA 2</a:t>
            </a:r>
            <a:r>
              <a:rPr lang="pt-BR" b="1" dirty="0" smtClean="0">
                <a:effectLst>
                  <a:outerShdw blurRad="38100" dist="38100" dir="2700000" algn="tl">
                    <a:srgbClr val="000000">
                      <a:alpha val="43137"/>
                    </a:srgbClr>
                  </a:outerShdw>
                </a:effectLst>
              </a:rPr>
              <a:t> </a:t>
            </a:r>
            <a:r>
              <a:rPr lang="pt-BR" dirty="0" smtClean="0"/>
              <a:t>– Correlações moderadas</a:t>
            </a:r>
            <a:endParaRPr lang="pt-BR" sz="2000" dirty="0" smtClean="0"/>
          </a:p>
        </p:txBody>
      </p:sp>
      <p:pic>
        <p:nvPicPr>
          <p:cNvPr id="29702" name="Diagrama 15"/>
          <p:cNvPicPr>
            <a:picLocks noChangeArrowheads="1"/>
          </p:cNvPicPr>
          <p:nvPr/>
        </p:nvPicPr>
        <p:blipFill>
          <a:blip r:embed="rId5"/>
          <a:srcRect/>
          <a:stretch>
            <a:fillRect/>
          </a:stretch>
        </p:blipFill>
        <p:spPr bwMode="auto">
          <a:xfrm>
            <a:off x="3054350" y="1060450"/>
            <a:ext cx="6108700" cy="4157663"/>
          </a:xfrm>
          <a:prstGeom prst="rect">
            <a:avLst/>
          </a:prstGeom>
          <a:noFill/>
          <a:ln w="9525">
            <a:noFill/>
            <a:miter lim="800000"/>
            <a:headEnd/>
            <a:tailEnd/>
          </a:ln>
        </p:spPr>
      </p:pic>
      <p:sp>
        <p:nvSpPr>
          <p:cNvPr id="17" name="Mais 16"/>
          <p:cNvSpPr/>
          <p:nvPr/>
        </p:nvSpPr>
        <p:spPr>
          <a:xfrm>
            <a:off x="6011863" y="2300288"/>
            <a:ext cx="504825" cy="530225"/>
          </a:xfrm>
          <a:prstGeom prst="mathPl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8" name="Menos 17"/>
          <p:cNvSpPr/>
          <p:nvPr/>
        </p:nvSpPr>
        <p:spPr>
          <a:xfrm>
            <a:off x="5724525" y="3556000"/>
            <a:ext cx="385763" cy="431800"/>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2055" name="Picture 7" descr="Resultado de imagem para vitamina d criança"/>
          <p:cNvPicPr>
            <a:picLocks noChangeAspect="1" noChangeArrowheads="1"/>
          </p:cNvPicPr>
          <p:nvPr/>
        </p:nvPicPr>
        <p:blipFill>
          <a:blip r:embed="rId6">
            <a:extLst>
              <a:ext uri="{28A0092B-C50C-407E-A947-70E740481C1C}"/>
            </a:extLst>
          </a:blip>
          <a:srcRect/>
          <a:stretch>
            <a:fillRect/>
          </a:stretch>
        </p:blipFill>
        <p:spPr bwMode="auto">
          <a:xfrm>
            <a:off x="1" y="3259372"/>
            <a:ext cx="2987823" cy="1874349"/>
          </a:xfrm>
          <a:prstGeom prst="rect">
            <a:avLst/>
          </a:prstGeom>
          <a:ln>
            <a:noFill/>
          </a:ln>
          <a:effectLst>
            <a:softEdge rad="112500"/>
          </a:effectLst>
          <a:extLst>
            <a:ext uri="{909E8E84-426E-40DD-AFC4-6F175D3DCCD1}"/>
          </a:extLst>
        </p:spPr>
      </p:pic>
      <p:sp>
        <p:nvSpPr>
          <p:cNvPr id="29706" name="CaixaDeTexto 20"/>
          <p:cNvSpPr txBox="1">
            <a:spLocks noChangeArrowheads="1"/>
          </p:cNvSpPr>
          <p:nvPr/>
        </p:nvSpPr>
        <p:spPr bwMode="auto">
          <a:xfrm>
            <a:off x="250825" y="2674938"/>
            <a:ext cx="2736850" cy="581025"/>
          </a:xfrm>
          <a:prstGeom prst="rect">
            <a:avLst/>
          </a:prstGeom>
          <a:solidFill>
            <a:schemeClr val="bg1"/>
          </a:solidFill>
          <a:ln w="9525">
            <a:noFill/>
            <a:miter lim="800000"/>
            <a:headEnd/>
            <a:tailEnd/>
          </a:ln>
        </p:spPr>
        <p:txBody>
          <a:bodyPr>
            <a:spAutoFit/>
          </a:bodyPr>
          <a:lstStyle/>
          <a:p>
            <a:pPr algn="just"/>
            <a:r>
              <a:rPr lang="pt-BR" sz="1600">
                <a:latin typeface="Trebuchet MS" pitchFamily="34" charset="0"/>
              </a:rPr>
              <a:t>Nível máximo de 25(OH)D nas mães: </a:t>
            </a:r>
            <a:r>
              <a:rPr lang="pt-BR" sz="1600" b="1">
                <a:latin typeface="Trebuchet MS" pitchFamily="34" charset="0"/>
              </a:rPr>
              <a:t>127,8nmol/L</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 calcmode="lin" valueType="num">
                                      <p:cBhvr>
                                        <p:cTn id="7" dur="500" fill="hold"/>
                                        <p:tgtEl>
                                          <p:spTgt spid="2055"/>
                                        </p:tgtEl>
                                        <p:attrNameLst>
                                          <p:attrName>ppt_w</p:attrName>
                                        </p:attrNameLst>
                                      </p:cBhvr>
                                      <p:tavLst>
                                        <p:tav tm="0">
                                          <p:val>
                                            <p:fltVal val="0"/>
                                          </p:val>
                                        </p:tav>
                                        <p:tav tm="100000">
                                          <p:val>
                                            <p:strVal val="#ppt_w"/>
                                          </p:val>
                                        </p:tav>
                                      </p:tavLst>
                                    </p:anim>
                                    <p:anim calcmode="lin" valueType="num">
                                      <p:cBhvr>
                                        <p:cTn id="8" dur="500" fill="hold"/>
                                        <p:tgtEl>
                                          <p:spTgt spid="2055"/>
                                        </p:tgtEl>
                                        <p:attrNameLst>
                                          <p:attrName>ppt_h</p:attrName>
                                        </p:attrNameLst>
                                      </p:cBhvr>
                                      <p:tavLst>
                                        <p:tav tm="0">
                                          <p:val>
                                            <p:fltVal val="0"/>
                                          </p:val>
                                        </p:tav>
                                        <p:tav tm="100000">
                                          <p:val>
                                            <p:strVal val="#ppt_h"/>
                                          </p:val>
                                        </p:tav>
                                      </p:tavLst>
                                    </p:anim>
                                    <p:animEffect transition="in" filter="fade">
                                      <p:cBhvr>
                                        <p:cTn id="9"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p:txBody>
          <a:bodyPr>
            <a:normAutofit/>
          </a:bodyPr>
          <a:lstStyle/>
          <a:p>
            <a:pPr marL="365760" lvl="1" indent="0" eaLnBrk="1" fontAlgn="auto" hangingPunct="1">
              <a:spcAft>
                <a:spcPts val="0"/>
              </a:spcAft>
              <a:buFont typeface="Wingdings 2"/>
              <a:buNone/>
              <a:defRPr/>
            </a:pPr>
            <a:r>
              <a:rPr lang="pt-BR" sz="2400" b="1" u="sng" dirty="0" smtClean="0">
                <a:effectLst>
                  <a:outerShdw blurRad="38100" dist="38100" dir="2700000" algn="tl">
                    <a:srgbClr val="000000">
                      <a:alpha val="43137"/>
                    </a:srgbClr>
                  </a:outerShdw>
                </a:effectLst>
              </a:rPr>
              <a:t>TABELA 2</a:t>
            </a:r>
            <a:r>
              <a:rPr lang="pt-BR" sz="2400" b="1" dirty="0" smtClean="0">
                <a:effectLst>
                  <a:outerShdw blurRad="38100" dist="38100" dir="2700000" algn="tl">
                    <a:srgbClr val="000000">
                      <a:alpha val="43137"/>
                    </a:srgbClr>
                  </a:outerShdw>
                </a:effectLst>
              </a:rPr>
              <a:t> </a:t>
            </a:r>
            <a:r>
              <a:rPr lang="pt-BR" sz="2400" dirty="0" smtClean="0"/>
              <a:t>- Correlações</a:t>
            </a:r>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30723" name="Grupo 10"/>
          <p:cNvGrpSpPr>
            <a:grpSpLocks/>
          </p:cNvGrpSpPr>
          <p:nvPr/>
        </p:nvGrpSpPr>
        <p:grpSpPr bwMode="auto">
          <a:xfrm>
            <a:off x="0" y="0"/>
            <a:ext cx="9144000" cy="573088"/>
            <a:chOff x="0" y="0"/>
            <a:chExt cx="9144000" cy="908720"/>
          </a:xfrm>
        </p:grpSpPr>
        <p:pic>
          <p:nvPicPr>
            <p:cNvPr id="3073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073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30725" name="Diagrama 5"/>
          <p:cNvPicPr>
            <a:picLocks noChangeArrowheads="1"/>
          </p:cNvPicPr>
          <p:nvPr/>
        </p:nvPicPr>
        <p:blipFill>
          <a:blip r:embed="rId5"/>
          <a:srcRect/>
          <a:stretch>
            <a:fillRect/>
          </a:stretch>
        </p:blipFill>
        <p:spPr bwMode="auto">
          <a:xfrm>
            <a:off x="2792413" y="1042988"/>
            <a:ext cx="6107112" cy="4168775"/>
          </a:xfrm>
          <a:prstGeom prst="rect">
            <a:avLst/>
          </a:prstGeom>
          <a:noFill/>
          <a:ln w="9525">
            <a:noFill/>
            <a:miter lim="800000"/>
            <a:headEnd/>
            <a:tailEnd/>
          </a:ln>
        </p:spPr>
      </p:pic>
      <p:pic>
        <p:nvPicPr>
          <p:cNvPr id="10" name="Picture 7" descr="Resultado de imagem para vitamina d criança"/>
          <p:cNvPicPr>
            <a:picLocks noChangeAspect="1" noChangeArrowheads="1"/>
          </p:cNvPicPr>
          <p:nvPr/>
        </p:nvPicPr>
        <p:blipFill>
          <a:blip r:embed="rId6">
            <a:extLst>
              <a:ext uri="{28A0092B-C50C-407E-A947-70E740481C1C}"/>
            </a:extLst>
          </a:blip>
          <a:srcRect/>
          <a:stretch>
            <a:fillRect/>
          </a:stretch>
        </p:blipFill>
        <p:spPr bwMode="auto">
          <a:xfrm>
            <a:off x="1" y="3259372"/>
            <a:ext cx="2987823" cy="1874349"/>
          </a:xfrm>
          <a:prstGeom prst="rect">
            <a:avLst/>
          </a:prstGeom>
          <a:ln>
            <a:noFill/>
          </a:ln>
          <a:effectLst>
            <a:softEdge rad="112500"/>
          </a:effectLst>
          <a:extLst>
            <a:ext uri="{909E8E84-426E-40DD-AFC4-6F175D3DCCD1}"/>
          </a:extLst>
        </p:spPr>
      </p:pic>
      <p:sp>
        <p:nvSpPr>
          <p:cNvPr id="9" name="Menos 8"/>
          <p:cNvSpPr/>
          <p:nvPr/>
        </p:nvSpPr>
        <p:spPr>
          <a:xfrm>
            <a:off x="6408738" y="2844800"/>
            <a:ext cx="323850" cy="255588"/>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Menos 12"/>
          <p:cNvSpPr/>
          <p:nvPr/>
        </p:nvSpPr>
        <p:spPr>
          <a:xfrm>
            <a:off x="5867400" y="2284413"/>
            <a:ext cx="323850" cy="255587"/>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4" name="Menos 13"/>
          <p:cNvSpPr/>
          <p:nvPr/>
        </p:nvSpPr>
        <p:spPr>
          <a:xfrm>
            <a:off x="5875338" y="3724275"/>
            <a:ext cx="323850" cy="255588"/>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Mais 10"/>
          <p:cNvSpPr/>
          <p:nvPr/>
        </p:nvSpPr>
        <p:spPr>
          <a:xfrm>
            <a:off x="4951413" y="2787650"/>
            <a:ext cx="360362" cy="312738"/>
          </a:xfrm>
          <a:prstGeom prst="mathPl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0731" name="CaixaDeTexto 15"/>
          <p:cNvSpPr txBox="1">
            <a:spLocks noChangeArrowheads="1"/>
          </p:cNvSpPr>
          <p:nvPr/>
        </p:nvSpPr>
        <p:spPr bwMode="auto">
          <a:xfrm>
            <a:off x="222250" y="2652713"/>
            <a:ext cx="2879725" cy="581025"/>
          </a:xfrm>
          <a:prstGeom prst="rect">
            <a:avLst/>
          </a:prstGeom>
          <a:solidFill>
            <a:schemeClr val="bg1"/>
          </a:solidFill>
          <a:ln w="9525">
            <a:noFill/>
            <a:miter lim="800000"/>
            <a:headEnd/>
            <a:tailEnd/>
          </a:ln>
        </p:spPr>
        <p:txBody>
          <a:bodyPr>
            <a:spAutoFit/>
          </a:bodyPr>
          <a:lstStyle/>
          <a:p>
            <a:r>
              <a:rPr lang="pt-BR" sz="1600">
                <a:latin typeface="Trebuchet MS" pitchFamily="34" charset="0"/>
              </a:rPr>
              <a:t>Nível máximo de 25(OH)D nos lactentes: </a:t>
            </a:r>
            <a:r>
              <a:rPr lang="pt-BR" sz="1600" b="1">
                <a:latin typeface="Trebuchet MS" pitchFamily="34" charset="0"/>
              </a:rPr>
              <a:t>134,8nmol/L</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9525" y="4516438"/>
            <a:ext cx="9144000" cy="627062"/>
          </a:xfrm>
        </p:spPr>
        <p:txBody>
          <a:bodyPr>
            <a:normAutofit/>
          </a:bodyPr>
          <a:lstStyle/>
          <a:p>
            <a:pPr marL="0" indent="0" algn="ctr" eaLnBrk="1" fontAlgn="auto" hangingPunct="1">
              <a:spcAft>
                <a:spcPts val="0"/>
              </a:spcAft>
              <a:buFont typeface="Wingdings"/>
              <a:buNone/>
              <a:defRPr/>
            </a:pPr>
            <a:r>
              <a:rPr lang="pt-BR" sz="1600" b="1" dirty="0" smtClean="0">
                <a:solidFill>
                  <a:srgbClr val="FF0000"/>
                </a:solidFill>
                <a:effectLst>
                  <a:outerShdw blurRad="38100" dist="38100" dir="2700000" algn="tl">
                    <a:srgbClr val="000000">
                      <a:alpha val="43137"/>
                    </a:srgbClr>
                  </a:outerShdw>
                </a:effectLst>
              </a:rPr>
              <a:t>Os padrões de crescimento foram similares entre os grupos durante o período do estudo.</a:t>
            </a: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31747" name="Grupo 10"/>
          <p:cNvGrpSpPr>
            <a:grpSpLocks/>
          </p:cNvGrpSpPr>
          <p:nvPr/>
        </p:nvGrpSpPr>
        <p:grpSpPr bwMode="auto">
          <a:xfrm>
            <a:off x="0" y="0"/>
            <a:ext cx="9144000" cy="573088"/>
            <a:chOff x="0" y="0"/>
            <a:chExt cx="9144000" cy="908720"/>
          </a:xfrm>
        </p:grpSpPr>
        <p:pic>
          <p:nvPicPr>
            <p:cNvPr id="3175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175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9525" y="1419225"/>
            <a:ext cx="9124950" cy="2709863"/>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910138" y="1708150"/>
            <a:ext cx="3657600" cy="2914650"/>
          </a:xfrm>
        </p:spPr>
        <p:txBody>
          <a:bodyPr>
            <a:normAutofit fontScale="92500" lnSpcReduction="10000"/>
          </a:bodyPr>
          <a:lstStyle/>
          <a:p>
            <a:pPr marL="274320" indent="-274320" eaLnBrk="1" fontAlgn="auto" hangingPunct="1">
              <a:spcAft>
                <a:spcPts val="0"/>
              </a:spcAft>
              <a:buFont typeface="Wingdings"/>
              <a:buChar char=""/>
              <a:defRPr/>
            </a:pPr>
            <a:r>
              <a:rPr lang="pt-BR" sz="2200" dirty="0" smtClean="0"/>
              <a:t>A média de dias com diarreia e doenças respiratórias foi significativamente maior no </a:t>
            </a:r>
            <a:r>
              <a:rPr lang="pt-BR" sz="2200" b="1" dirty="0" smtClean="0">
                <a:effectLst>
                  <a:outerShdw blurRad="38100" dist="38100" dir="2700000" algn="tl">
                    <a:srgbClr val="000000">
                      <a:alpha val="43137"/>
                    </a:srgbClr>
                  </a:outerShdw>
                </a:effectLst>
              </a:rPr>
              <a:t>grupo C</a:t>
            </a:r>
            <a:r>
              <a:rPr lang="pt-BR" sz="2200" dirty="0" smtClean="0"/>
              <a:t>.</a:t>
            </a:r>
          </a:p>
          <a:p>
            <a:pPr marL="274320" indent="-274320" eaLnBrk="1" fontAlgn="auto" hangingPunct="1">
              <a:spcAft>
                <a:spcPts val="0"/>
              </a:spcAft>
              <a:buFont typeface="Wingdings"/>
              <a:buChar char=""/>
              <a:defRPr/>
            </a:pPr>
            <a:endParaRPr lang="pt-BR" sz="2200" dirty="0"/>
          </a:p>
          <a:p>
            <a:pPr marL="0" indent="0" algn="ctr" eaLnBrk="1" fontAlgn="auto" hangingPunct="1">
              <a:spcAft>
                <a:spcPts val="0"/>
              </a:spcAft>
              <a:buFont typeface="Wingdings"/>
              <a:buNone/>
              <a:defRPr/>
            </a:pPr>
            <a:r>
              <a:rPr lang="pt-BR" sz="2200" b="1" dirty="0" smtClean="0">
                <a:solidFill>
                  <a:srgbClr val="FF0000"/>
                </a:solidFill>
                <a:effectLst>
                  <a:outerShdw blurRad="38100" dist="38100" dir="2700000" algn="tl">
                    <a:srgbClr val="000000">
                      <a:alpha val="43137"/>
                    </a:srgbClr>
                  </a:outerShdw>
                </a:effectLst>
              </a:rPr>
              <a:t>Não foram relatados efeitos adversos graves relacionados à suplementação.</a:t>
            </a:r>
          </a:p>
          <a:p>
            <a:pPr marL="274320" indent="-274320" eaLnBrk="1" fontAlgn="auto" hangingPunct="1">
              <a:spcAft>
                <a:spcPts val="0"/>
              </a:spcAft>
              <a:buFont typeface="Wingdings"/>
              <a:buChar char=""/>
              <a:defRPr/>
            </a:pPr>
            <a:endParaRPr lang="pt-BR" sz="2200" dirty="0" smtClean="0"/>
          </a:p>
          <a:p>
            <a:pPr marL="0" indent="0" eaLnBrk="1" fontAlgn="auto" hangingPunct="1">
              <a:spcAft>
                <a:spcPts val="0"/>
              </a:spcAft>
              <a:buFont typeface="Wingdings"/>
              <a:buNone/>
              <a:defRPr/>
            </a:pPr>
            <a:endParaRPr lang="pt-BR" sz="22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sp>
        <p:nvSpPr>
          <p:cNvPr id="9" name="Espaço Reservado para Conteúdo 8"/>
          <p:cNvSpPr>
            <a:spLocks noGrp="1"/>
          </p:cNvSpPr>
          <p:nvPr>
            <p:ph sz="quarter" idx="4294967295"/>
          </p:nvPr>
        </p:nvSpPr>
        <p:spPr>
          <a:xfrm>
            <a:off x="468313" y="1708150"/>
            <a:ext cx="3657600" cy="2914650"/>
          </a:xfrm>
          <a:solidFill>
            <a:schemeClr val="bg1"/>
          </a:solidFill>
        </p:spPr>
        <p:txBody>
          <a:bodyPr/>
          <a:lstStyle/>
          <a:p>
            <a:pPr eaLnBrk="1" hangingPunct="1"/>
            <a:r>
              <a:rPr lang="pt-BR" smtClean="0"/>
              <a:t>Várias crianças nos três grupos apresentaram </a:t>
            </a:r>
            <a:r>
              <a:rPr lang="pt-BR" b="1" smtClean="0"/>
              <a:t>hipercalcemia transitória</a:t>
            </a:r>
            <a:r>
              <a:rPr lang="pt-BR" smtClean="0"/>
              <a:t>.</a:t>
            </a:r>
          </a:p>
          <a:p>
            <a:pPr eaLnBrk="1" hangingPunct="1"/>
            <a:r>
              <a:rPr lang="pt-BR" smtClean="0"/>
              <a:t>Nenhuma mãe apresentou hipercalcemia.</a:t>
            </a:r>
          </a:p>
          <a:p>
            <a:pPr eaLnBrk="1" hangingPunct="1"/>
            <a:r>
              <a:rPr lang="pt-BR" smtClean="0"/>
              <a:t>Calciúria/Creatinina materna se manteve dentro dos padrões da normalidade.</a:t>
            </a:r>
          </a:p>
          <a:p>
            <a:pPr eaLnBrk="1" hangingPunct="1"/>
            <a:r>
              <a:rPr lang="pt-BR" smtClean="0"/>
              <a:t>Hipercalciúria foi detectada em apenas uma mãe de cada grupo A e B.</a:t>
            </a:r>
          </a:p>
        </p:txBody>
      </p:sp>
      <p:sp>
        <p:nvSpPr>
          <p:cNvPr id="6" name="Espaço Reservado para Texto 5"/>
          <p:cNvSpPr>
            <a:spLocks noGrp="1"/>
          </p:cNvSpPr>
          <p:nvPr>
            <p:ph type="body" sz="quarter" idx="4294967295"/>
          </p:nvPr>
        </p:nvSpPr>
        <p:spPr>
          <a:xfrm>
            <a:off x="457200" y="1177925"/>
            <a:ext cx="3657600" cy="493713"/>
          </a:xfrm>
          <a:prstGeom prst="roundRect">
            <a:avLst>
              <a:gd name="adj" fmla="val 16667"/>
            </a:avLst>
          </a:prstGeom>
          <a:solidFill>
            <a:schemeClr val="accent1"/>
          </a:solidFill>
        </p:spPr>
        <p:txBody>
          <a:bodyPr rtlCol="0" anchor="ctr">
            <a:noAutofit/>
          </a:bodyPr>
          <a:lstStyle/>
          <a:p>
            <a:pPr marL="0" indent="0" algn="ctr" eaLnBrk="1" fontAlgn="auto" hangingPunct="1">
              <a:spcAft>
                <a:spcPts val="0"/>
              </a:spcAft>
              <a:buFontTx/>
              <a:buNone/>
              <a:defRPr/>
            </a:pPr>
            <a:r>
              <a:rPr lang="pt-BR" sz="2000" b="1" dirty="0" smtClean="0">
                <a:solidFill>
                  <a:srgbClr val="FFFFFF"/>
                </a:solidFill>
                <a:effectLst>
                  <a:outerShdw blurRad="38100" dist="38100" dir="2700000" algn="tl">
                    <a:srgbClr val="000000">
                      <a:alpha val="43137"/>
                    </a:srgbClr>
                  </a:outerShdw>
                </a:effectLst>
              </a:rPr>
              <a:t>CÁLCIO</a:t>
            </a:r>
            <a:endParaRPr lang="pt-BR" sz="2000" b="1" dirty="0">
              <a:solidFill>
                <a:srgbClr val="FFFFFF"/>
              </a:solidFill>
              <a:effectLst>
                <a:outerShdw blurRad="38100" dist="38100" dir="2700000" algn="tl">
                  <a:srgbClr val="000000">
                    <a:alpha val="43137"/>
                  </a:srgbClr>
                </a:outerShdw>
              </a:effectLst>
            </a:endParaRPr>
          </a:p>
        </p:txBody>
      </p:sp>
      <p:sp>
        <p:nvSpPr>
          <p:cNvPr id="7" name="Espaço Reservado para Texto 6"/>
          <p:cNvSpPr>
            <a:spLocks noGrp="1"/>
          </p:cNvSpPr>
          <p:nvPr>
            <p:ph type="body" sz="quarter" idx="4294967295"/>
          </p:nvPr>
        </p:nvSpPr>
        <p:spPr>
          <a:xfrm>
            <a:off x="4910138" y="1131888"/>
            <a:ext cx="3657600" cy="493712"/>
          </a:xfrm>
          <a:prstGeom prst="roundRect">
            <a:avLst>
              <a:gd name="adj" fmla="val 16667"/>
            </a:avLst>
          </a:prstGeom>
          <a:solidFill>
            <a:schemeClr val="accent1"/>
          </a:solidFill>
        </p:spPr>
        <p:txBody>
          <a:bodyPr rtlCol="0" anchor="ctr">
            <a:noAutofit/>
          </a:bodyPr>
          <a:lstStyle/>
          <a:p>
            <a:pPr marL="0" indent="0" algn="ctr" eaLnBrk="1" fontAlgn="auto" hangingPunct="1">
              <a:spcAft>
                <a:spcPts val="0"/>
              </a:spcAft>
              <a:buFontTx/>
              <a:buNone/>
              <a:defRPr/>
            </a:pPr>
            <a:r>
              <a:rPr lang="pt-BR" sz="2000" b="1" dirty="0" smtClean="0">
                <a:solidFill>
                  <a:srgbClr val="FFFFFF"/>
                </a:solidFill>
                <a:effectLst>
                  <a:outerShdw blurRad="38100" dist="38100" dir="2700000" algn="tl">
                    <a:srgbClr val="000000">
                      <a:alpha val="43137"/>
                    </a:srgbClr>
                  </a:outerShdw>
                </a:effectLst>
              </a:rPr>
              <a:t>MORBIDADES</a:t>
            </a:r>
            <a:endParaRPr lang="pt-BR" sz="2000" b="1" dirty="0">
              <a:solidFill>
                <a:srgbClr val="FFFFFF"/>
              </a:solidFill>
              <a:effectLst>
                <a:outerShdw blurRad="38100" dist="38100" dir="2700000" algn="tl">
                  <a:srgbClr val="000000">
                    <a:alpha val="43137"/>
                  </a:srgbClr>
                </a:outerShdw>
              </a:effectLst>
            </a:endParaRPr>
          </a:p>
        </p:txBody>
      </p:sp>
      <p:grpSp>
        <p:nvGrpSpPr>
          <p:cNvPr id="32774" name="Grupo 10"/>
          <p:cNvGrpSpPr>
            <a:grpSpLocks/>
          </p:cNvGrpSpPr>
          <p:nvPr/>
        </p:nvGrpSpPr>
        <p:grpSpPr bwMode="auto">
          <a:xfrm>
            <a:off x="0" y="0"/>
            <a:ext cx="9144000" cy="573088"/>
            <a:chOff x="0" y="0"/>
            <a:chExt cx="9144000" cy="908720"/>
          </a:xfrm>
        </p:grpSpPr>
        <p:pic>
          <p:nvPicPr>
            <p:cNvPr id="3277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277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bg/>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build="p" animBg="1"/>
      <p:bldP spid="7"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4546600" cy="3656013"/>
          </a:xfrm>
        </p:spPr>
        <p:txBody>
          <a:bodyPr>
            <a:normAutofit/>
          </a:bodyPr>
          <a:lstStyle/>
          <a:p>
            <a:pPr marL="0" indent="0" eaLnBrk="1" fontAlgn="auto" hangingPunct="1">
              <a:spcAft>
                <a:spcPts val="0"/>
              </a:spcAft>
              <a:buFont typeface="Wingdings"/>
              <a:buNone/>
              <a:defRPr/>
            </a:pPr>
            <a:r>
              <a:rPr lang="pt-BR" dirty="0" smtClean="0"/>
              <a:t>Uma dose oral de </a:t>
            </a:r>
            <a:r>
              <a:rPr lang="pt-BR" b="1" dirty="0" smtClean="0"/>
              <a:t>3000</a:t>
            </a:r>
            <a:r>
              <a:rPr lang="el-GR" b="1" dirty="0" smtClean="0"/>
              <a:t>μ</a:t>
            </a:r>
            <a:r>
              <a:rPr lang="pt-BR" b="1" dirty="0" smtClean="0"/>
              <a:t>g/mês </a:t>
            </a:r>
            <a:r>
              <a:rPr lang="pt-BR" dirty="0" smtClean="0"/>
              <a:t>para as lactantes promoveu...</a:t>
            </a:r>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33795" name="Grupo 10"/>
          <p:cNvGrpSpPr>
            <a:grpSpLocks/>
          </p:cNvGrpSpPr>
          <p:nvPr/>
        </p:nvGrpSpPr>
        <p:grpSpPr bwMode="auto">
          <a:xfrm>
            <a:off x="0" y="0"/>
            <a:ext cx="9144000" cy="573088"/>
            <a:chOff x="0" y="0"/>
            <a:chExt cx="9144000" cy="908720"/>
          </a:xfrm>
        </p:grpSpPr>
        <p:pic>
          <p:nvPicPr>
            <p:cNvPr id="3379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379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DISCUSSÃO</a:t>
            </a:r>
          </a:p>
        </p:txBody>
      </p:sp>
      <p:pic>
        <p:nvPicPr>
          <p:cNvPr id="5" name="Diagrama 4"/>
          <p:cNvPicPr>
            <a:picLocks noChangeArrowheads="1"/>
          </p:cNvPicPr>
          <p:nvPr/>
        </p:nvPicPr>
        <p:blipFill>
          <a:blip r:embed="rId5"/>
          <a:srcRect/>
          <a:stretch>
            <a:fillRect/>
          </a:stretch>
        </p:blipFill>
        <p:spPr bwMode="auto">
          <a:xfrm>
            <a:off x="3041650" y="1054100"/>
            <a:ext cx="6108700" cy="4103688"/>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 calcmode="lin" valueType="num">
                                      <p:cBhvr>
                                        <p:cTn id="13" dur="1000" fill="hold"/>
                                        <p:tgtEl>
                                          <p:spTgt spid="5"/>
                                        </p:tgtEl>
                                        <p:attrNameLst>
                                          <p:attrName>style.rotation</p:attrName>
                                        </p:attrNameLst>
                                      </p:cBhvr>
                                      <p:tavLst>
                                        <p:tav tm="0">
                                          <p:val>
                                            <p:fltVal val="90"/>
                                          </p:val>
                                        </p:tav>
                                        <p:tav tm="100000">
                                          <p:val>
                                            <p:fltVal val="0"/>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4694238" cy="3656013"/>
          </a:xfrm>
          <a:solidFill>
            <a:schemeClr val="bg1"/>
          </a:solidFill>
        </p:spPr>
        <p:txBody>
          <a:bodyPr/>
          <a:lstStyle/>
          <a:p>
            <a:pPr marL="0" indent="0" eaLnBrk="1" fontAlgn="auto" hangingPunct="1">
              <a:spcAft>
                <a:spcPts val="0"/>
              </a:spcAft>
              <a:buFont typeface="Wingdings"/>
              <a:buNone/>
              <a:defRPr/>
            </a:pPr>
            <a:r>
              <a:rPr lang="pt-BR" sz="2200" b="1" dirty="0" smtClean="0">
                <a:effectLst>
                  <a:outerShdw blurRad="38100" dist="38100" dir="2700000" algn="tl">
                    <a:srgbClr val="000000">
                      <a:alpha val="43137"/>
                    </a:srgbClr>
                  </a:outerShdw>
                </a:effectLst>
              </a:rPr>
              <a:t>Superioridade</a:t>
            </a:r>
            <a:r>
              <a:rPr lang="pt-BR" sz="2200" dirty="0" smtClean="0"/>
              <a:t> evidenciada pela melhora dos seguintes parâmetros:</a:t>
            </a:r>
          </a:p>
          <a:p>
            <a:pPr marL="274320" indent="-274320" eaLnBrk="1" fontAlgn="auto" hangingPunct="1">
              <a:spcAft>
                <a:spcPts val="0"/>
              </a:spcAft>
              <a:buFont typeface="Wingdings" pitchFamily="2" charset="2"/>
              <a:buChar char="ü"/>
              <a:defRPr/>
            </a:pPr>
            <a:r>
              <a:rPr lang="pt-BR" sz="2200" dirty="0" smtClean="0"/>
              <a:t>Fósforo</a:t>
            </a:r>
          </a:p>
          <a:p>
            <a:pPr marL="274320" indent="-274320" eaLnBrk="1" fontAlgn="auto" hangingPunct="1">
              <a:spcAft>
                <a:spcPts val="0"/>
              </a:spcAft>
              <a:buFont typeface="Wingdings" pitchFamily="2" charset="2"/>
              <a:buChar char="ü"/>
              <a:defRPr/>
            </a:pPr>
            <a:r>
              <a:rPr lang="pt-BR" sz="2200" dirty="0" err="1" smtClean="0"/>
              <a:t>Fosfatase</a:t>
            </a:r>
            <a:r>
              <a:rPr lang="pt-BR" sz="2200" dirty="0" smtClean="0"/>
              <a:t> Alcalina</a:t>
            </a:r>
          </a:p>
          <a:p>
            <a:pPr marL="274320" indent="-274320" eaLnBrk="1" fontAlgn="auto" hangingPunct="1">
              <a:spcAft>
                <a:spcPts val="0"/>
              </a:spcAft>
              <a:buFont typeface="Wingdings" pitchFamily="2" charset="2"/>
              <a:buChar char="ü"/>
              <a:defRPr/>
            </a:pPr>
            <a:r>
              <a:rPr lang="pt-BR" sz="2200" dirty="0" smtClean="0"/>
              <a:t>Número de dias de infecções respiratórias ou diarreicas</a:t>
            </a:r>
          </a:p>
        </p:txBody>
      </p:sp>
      <p:grpSp>
        <p:nvGrpSpPr>
          <p:cNvPr id="34819" name="Grupo 10"/>
          <p:cNvGrpSpPr>
            <a:grpSpLocks/>
          </p:cNvGrpSpPr>
          <p:nvPr/>
        </p:nvGrpSpPr>
        <p:grpSpPr bwMode="auto">
          <a:xfrm>
            <a:off x="0" y="0"/>
            <a:ext cx="9144000" cy="573088"/>
            <a:chOff x="0" y="0"/>
            <a:chExt cx="9144000" cy="908720"/>
          </a:xfrm>
        </p:grpSpPr>
        <p:pic>
          <p:nvPicPr>
            <p:cNvPr id="3482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482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4" name="Diagrama 3"/>
          <p:cNvPicPr>
            <a:picLocks noChangeArrowheads="1"/>
          </p:cNvPicPr>
          <p:nvPr/>
        </p:nvPicPr>
        <p:blipFill>
          <a:blip r:embed="rId5"/>
          <a:srcRect/>
          <a:stretch>
            <a:fillRect/>
          </a:stretch>
        </p:blipFill>
        <p:spPr bwMode="auto">
          <a:xfrm>
            <a:off x="3024188" y="1054100"/>
            <a:ext cx="6107112" cy="4071938"/>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COMPLEMENTO</a:t>
            </a:r>
          </a:p>
        </p:txBody>
      </p:sp>
      <p:grpSp>
        <p:nvGrpSpPr>
          <p:cNvPr id="35843" name="Grupo 10"/>
          <p:cNvGrpSpPr>
            <a:grpSpLocks/>
          </p:cNvGrpSpPr>
          <p:nvPr/>
        </p:nvGrpSpPr>
        <p:grpSpPr bwMode="auto">
          <a:xfrm>
            <a:off x="0" y="0"/>
            <a:ext cx="9144000" cy="573088"/>
            <a:chOff x="0" y="0"/>
            <a:chExt cx="9144000" cy="908720"/>
          </a:xfrm>
        </p:grpSpPr>
        <p:pic>
          <p:nvPicPr>
            <p:cNvPr id="3584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584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graphicFrame>
        <p:nvGraphicFramePr>
          <p:cNvPr id="4" name="Diagrama 3"/>
          <p:cNvGraphicFramePr/>
          <p:nvPr/>
        </p:nvGraphicFramePr>
        <p:xfrm>
          <a:off x="2195736" y="1131590"/>
          <a:ext cx="6096000" cy="399199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lnSpcReduction="10000"/>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DOSES</a:t>
            </a:r>
          </a:p>
          <a:p>
            <a:pPr marL="274320" indent="-274320" eaLnBrk="1" fontAlgn="auto" hangingPunct="1">
              <a:spcAft>
                <a:spcPts val="0"/>
              </a:spcAft>
              <a:buFont typeface="Wingdings"/>
              <a:buChar char=""/>
              <a:defRPr/>
            </a:pPr>
            <a:r>
              <a:rPr lang="pt-BR" sz="1900" b="1" dirty="0" err="1" smtClean="0"/>
              <a:t>Basile</a:t>
            </a:r>
            <a:r>
              <a:rPr lang="pt-BR" sz="1900" b="1" dirty="0" smtClean="0"/>
              <a:t> </a:t>
            </a:r>
            <a:r>
              <a:rPr lang="pt-BR" sz="1900" b="1" i="1" dirty="0" smtClean="0"/>
              <a:t>et al. </a:t>
            </a:r>
            <a:r>
              <a:rPr lang="pt-BR" sz="1900" dirty="0" smtClean="0"/>
              <a:t>50</a:t>
            </a:r>
            <a:r>
              <a:rPr lang="el-GR" sz="1900" dirty="0" smtClean="0"/>
              <a:t>μ</a:t>
            </a:r>
            <a:r>
              <a:rPr lang="pt-BR" sz="1900" dirty="0" smtClean="0"/>
              <a:t>g (</a:t>
            </a:r>
            <a:r>
              <a:rPr lang="pt-BR" sz="1900" i="1" dirty="0" smtClean="0"/>
              <a:t>n</a:t>
            </a:r>
            <a:r>
              <a:rPr lang="pt-BR" sz="1900" dirty="0" smtClean="0"/>
              <a:t> 12) X 100</a:t>
            </a:r>
            <a:r>
              <a:rPr lang="el-GR" sz="1900" dirty="0" smtClean="0"/>
              <a:t>μ</a:t>
            </a:r>
            <a:r>
              <a:rPr lang="pt-BR" sz="1900" dirty="0" smtClean="0"/>
              <a:t>g (</a:t>
            </a:r>
            <a:r>
              <a:rPr lang="pt-BR" sz="1900" i="1" dirty="0" smtClean="0"/>
              <a:t>n</a:t>
            </a:r>
            <a:r>
              <a:rPr lang="pt-BR" sz="1900" dirty="0" smtClean="0"/>
              <a:t> 13) </a:t>
            </a:r>
          </a:p>
          <a:p>
            <a:pPr marL="640080" lvl="1" indent="-274320" eaLnBrk="1" fontAlgn="auto" hangingPunct="1">
              <a:spcAft>
                <a:spcPts val="0"/>
              </a:spcAft>
              <a:buFont typeface="Wingdings 2"/>
              <a:buChar char=""/>
              <a:defRPr/>
            </a:pPr>
            <a:r>
              <a:rPr lang="pt-BR" sz="1600" b="1" dirty="0" smtClean="0"/>
              <a:t>100</a:t>
            </a:r>
            <a:r>
              <a:rPr lang="el-GR" sz="1600" b="1" dirty="0" smtClean="0"/>
              <a:t>μ</a:t>
            </a:r>
            <a:r>
              <a:rPr lang="pt-BR" sz="1600" b="1" dirty="0" smtClean="0"/>
              <a:t>g/dia - mais eficiente</a:t>
            </a:r>
            <a:r>
              <a:rPr lang="pt-BR" sz="1600" dirty="0" smtClean="0"/>
              <a:t>: aumentar 25(OH)D tanto na mãe quanto no bebê e aumentar atividade antirraquítica do leite materno. </a:t>
            </a:r>
            <a:r>
              <a:rPr lang="pt-BR" sz="1600" b="1" dirty="0" smtClean="0">
                <a:effectLst>
                  <a:outerShdw blurRad="38100" dist="38100" dir="2700000" algn="tl">
                    <a:srgbClr val="000000">
                      <a:alpha val="43137"/>
                    </a:srgbClr>
                  </a:outerShdw>
                </a:effectLst>
              </a:rPr>
              <a:t>[16]  </a:t>
            </a:r>
            <a:endParaRPr lang="pt-BR" sz="1600" b="1" i="1" dirty="0" smtClean="0">
              <a:effectLst>
                <a:outerShdw blurRad="38100" dist="38100" dir="2700000" algn="tl">
                  <a:srgbClr val="000000">
                    <a:alpha val="43137"/>
                  </a:srgbClr>
                </a:outerShdw>
              </a:effectLst>
            </a:endParaRPr>
          </a:p>
          <a:p>
            <a:pPr marL="0" indent="0" eaLnBrk="1" fontAlgn="auto" hangingPunct="1">
              <a:spcAft>
                <a:spcPts val="0"/>
              </a:spcAft>
              <a:buFont typeface="Wingdings"/>
              <a:buNone/>
              <a:defRPr/>
            </a:pPr>
            <a:endParaRPr lang="pt-BR" sz="1900" i="1" dirty="0" smtClean="0"/>
          </a:p>
          <a:p>
            <a:pPr marL="274320" indent="-274320" eaLnBrk="1" fontAlgn="auto" hangingPunct="1">
              <a:spcAft>
                <a:spcPts val="0"/>
              </a:spcAft>
              <a:buFont typeface="Wingdings"/>
              <a:buChar char=""/>
              <a:defRPr/>
            </a:pPr>
            <a:r>
              <a:rPr lang="pt-BR" sz="1900" b="1" dirty="0" err="1" smtClean="0"/>
              <a:t>Hollis</a:t>
            </a:r>
            <a:r>
              <a:rPr lang="pt-BR" sz="1900" b="1" dirty="0" smtClean="0"/>
              <a:t> </a:t>
            </a:r>
            <a:r>
              <a:rPr lang="pt-BR" sz="1900" b="1" i="1" dirty="0" smtClean="0"/>
              <a:t>et al.</a:t>
            </a:r>
          </a:p>
          <a:p>
            <a:pPr marL="640080" lvl="1" indent="-274320" eaLnBrk="1" fontAlgn="auto" hangingPunct="1">
              <a:spcAft>
                <a:spcPts val="0"/>
              </a:spcAft>
              <a:buFont typeface="Wingdings 2"/>
              <a:buChar char=""/>
              <a:defRPr/>
            </a:pPr>
            <a:r>
              <a:rPr lang="pt-BR" sz="1600" b="1" dirty="0" smtClean="0"/>
              <a:t>6400 unidades/dia = 160</a:t>
            </a:r>
            <a:r>
              <a:rPr lang="el-GR" sz="1600" b="1" dirty="0" smtClean="0"/>
              <a:t>μ</a:t>
            </a:r>
            <a:r>
              <a:rPr lang="pt-BR" sz="1600" b="1" dirty="0" smtClean="0"/>
              <a:t>g/dia: </a:t>
            </a:r>
            <a:r>
              <a:rPr lang="pt-BR" sz="1600" dirty="0" smtClean="0"/>
              <a:t>dose materna adequada e segura que promoveu aos lactentes 25(OH)D similar aos que receberam 10</a:t>
            </a:r>
            <a:r>
              <a:rPr lang="el-GR" sz="1600" dirty="0" smtClean="0"/>
              <a:t>μ</a:t>
            </a:r>
            <a:r>
              <a:rPr lang="pt-BR" sz="1600" dirty="0" smtClean="0"/>
              <a:t>g/dia diretamente. </a:t>
            </a:r>
            <a:r>
              <a:rPr lang="pt-BR" sz="1600" b="1" dirty="0" smtClean="0">
                <a:effectLst>
                  <a:outerShdw blurRad="38100" dist="38100" dir="2700000" algn="tl">
                    <a:srgbClr val="000000">
                      <a:alpha val="43137"/>
                    </a:srgbClr>
                  </a:outerShdw>
                </a:effectLst>
              </a:rPr>
              <a:t>[6] </a:t>
            </a:r>
          </a:p>
          <a:p>
            <a:pPr marL="0" indent="0" eaLnBrk="1" fontAlgn="auto" hangingPunct="1">
              <a:spcAft>
                <a:spcPts val="0"/>
              </a:spcAft>
              <a:buFont typeface="Wingdings"/>
              <a:buNone/>
              <a:defRPr/>
            </a:pPr>
            <a:endParaRPr lang="pt-BR" sz="1900" i="1" dirty="0" smtClean="0"/>
          </a:p>
          <a:p>
            <a:pPr marL="274320" indent="-274320" eaLnBrk="1" fontAlgn="auto" hangingPunct="1">
              <a:spcAft>
                <a:spcPts val="0"/>
              </a:spcAft>
              <a:buFont typeface="Wingdings"/>
              <a:buChar char=""/>
              <a:defRPr/>
            </a:pPr>
            <a:r>
              <a:rPr lang="pt-BR" sz="1900" b="1" dirty="0" err="1" smtClean="0"/>
              <a:t>Mutlu</a:t>
            </a:r>
            <a:r>
              <a:rPr lang="pt-BR" sz="1900" b="1" i="1" dirty="0" smtClean="0"/>
              <a:t> et al.</a:t>
            </a:r>
          </a:p>
          <a:p>
            <a:pPr marL="640080" lvl="1" indent="-274320" eaLnBrk="1" fontAlgn="auto" hangingPunct="1">
              <a:spcAft>
                <a:spcPts val="0"/>
              </a:spcAft>
              <a:buFont typeface="Wingdings 2"/>
              <a:buChar char=""/>
              <a:defRPr/>
            </a:pPr>
            <a:r>
              <a:rPr lang="pt-BR" sz="1600" dirty="0" smtClean="0"/>
              <a:t>Lactentes turcos que receberam </a:t>
            </a:r>
            <a:r>
              <a:rPr lang="pt-BR" sz="1600" dirty="0"/>
              <a:t>10</a:t>
            </a:r>
            <a:r>
              <a:rPr lang="el-GR" sz="1600" dirty="0"/>
              <a:t>μ</a:t>
            </a:r>
            <a:r>
              <a:rPr lang="pt-BR" sz="1600" dirty="0"/>
              <a:t>g/dia</a:t>
            </a:r>
            <a:r>
              <a:rPr lang="pt-BR" sz="1600" dirty="0" smtClean="0"/>
              <a:t> alcançaram uma 25(OH)D média de 106,3nmol/L. </a:t>
            </a:r>
            <a:r>
              <a:rPr lang="pt-BR" sz="1600" b="1" dirty="0" smtClean="0">
                <a:effectLst>
                  <a:outerShdw blurRad="38100" dist="38100" dir="2700000" algn="tl">
                    <a:srgbClr val="000000">
                      <a:alpha val="43137"/>
                    </a:srgbClr>
                  </a:outerShdw>
                </a:effectLst>
              </a:rPr>
              <a:t>[17]</a:t>
            </a:r>
          </a:p>
        </p:txBody>
      </p:sp>
      <p:grpSp>
        <p:nvGrpSpPr>
          <p:cNvPr id="36867" name="Grupo 10"/>
          <p:cNvGrpSpPr>
            <a:grpSpLocks/>
          </p:cNvGrpSpPr>
          <p:nvPr/>
        </p:nvGrpSpPr>
        <p:grpSpPr bwMode="auto">
          <a:xfrm>
            <a:off x="0" y="0"/>
            <a:ext cx="9144000" cy="573088"/>
            <a:chOff x="0" y="0"/>
            <a:chExt cx="9144000" cy="908720"/>
          </a:xfrm>
        </p:grpSpPr>
        <p:pic>
          <p:nvPicPr>
            <p:cNvPr id="3686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687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500"/>
                                        <p:tgtEl>
                                          <p:spTgt spid="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57200" y="1200150"/>
            <a:ext cx="4762500" cy="3429000"/>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DOSES EM PRÉ-TERMOS</a:t>
            </a:r>
          </a:p>
          <a:p>
            <a:pPr marL="274320" indent="-274320" eaLnBrk="1" fontAlgn="auto" hangingPunct="1">
              <a:spcAft>
                <a:spcPts val="0"/>
              </a:spcAft>
              <a:buFont typeface="Wingdings"/>
              <a:buChar char=""/>
              <a:defRPr/>
            </a:pPr>
            <a:r>
              <a:rPr lang="pt-BR" sz="1900" dirty="0" smtClean="0"/>
              <a:t>Índia</a:t>
            </a:r>
          </a:p>
          <a:p>
            <a:pPr marL="274320" indent="-274320" eaLnBrk="1" fontAlgn="auto" hangingPunct="1">
              <a:spcAft>
                <a:spcPts val="0"/>
              </a:spcAft>
              <a:buFont typeface="Wingdings"/>
              <a:buChar char=""/>
              <a:defRPr/>
            </a:pPr>
            <a:r>
              <a:rPr lang="pt-BR" sz="1900" dirty="0" smtClean="0"/>
              <a:t>20</a:t>
            </a:r>
            <a:r>
              <a:rPr lang="el-GR" sz="2000" dirty="0" smtClean="0"/>
              <a:t>μ</a:t>
            </a:r>
            <a:r>
              <a:rPr lang="pt-BR" sz="2000" dirty="0"/>
              <a:t>g/dia </a:t>
            </a:r>
            <a:r>
              <a:rPr lang="pt-BR" sz="2000" dirty="0" smtClean="0"/>
              <a:t>&gt; 10</a:t>
            </a:r>
            <a:r>
              <a:rPr lang="el-GR" sz="1800" dirty="0" smtClean="0"/>
              <a:t>μ</a:t>
            </a:r>
            <a:r>
              <a:rPr lang="pt-BR" sz="1800" dirty="0" smtClean="0"/>
              <a:t>g/dia</a:t>
            </a:r>
          </a:p>
          <a:p>
            <a:pPr marL="640080" lvl="1" indent="-274320" eaLnBrk="1" fontAlgn="auto" hangingPunct="1">
              <a:spcAft>
                <a:spcPts val="0"/>
              </a:spcAft>
              <a:buFont typeface="Wingdings 2"/>
              <a:buChar char=""/>
              <a:defRPr/>
            </a:pPr>
            <a:r>
              <a:rPr lang="pt-BR" sz="1500" dirty="0" smtClean="0"/>
              <a:t>Prevenção de 25(OH)D &lt; 50nmol/L</a:t>
            </a:r>
          </a:p>
          <a:p>
            <a:pPr marL="640080" lvl="1" indent="-274320" eaLnBrk="1" fontAlgn="auto" hangingPunct="1">
              <a:spcAft>
                <a:spcPts val="0"/>
              </a:spcAft>
              <a:buFont typeface="Wingdings 2"/>
              <a:buChar char=""/>
              <a:defRPr/>
            </a:pPr>
            <a:r>
              <a:rPr lang="pt-BR" sz="1500" dirty="0" smtClean="0"/>
              <a:t>Um lactente apresentou 25(OH)D entre 250-375nmol/L = excesso de vitamina D. </a:t>
            </a:r>
            <a:r>
              <a:rPr lang="pt-BR" sz="1500" b="1" dirty="0" smtClean="0">
                <a:effectLst>
                  <a:outerShdw blurRad="38100" dist="38100" dir="2700000" algn="tl">
                    <a:srgbClr val="000000">
                      <a:alpha val="43137"/>
                    </a:srgbClr>
                  </a:outerShdw>
                </a:effectLst>
              </a:rPr>
              <a:t>[18] </a:t>
            </a:r>
            <a:endParaRPr lang="pt-BR" sz="1600" b="1" dirty="0" smtClean="0">
              <a:effectLst>
                <a:outerShdw blurRad="38100" dist="38100" dir="2700000" algn="tl">
                  <a:srgbClr val="000000">
                    <a:alpha val="43137"/>
                  </a:srgbClr>
                </a:outerShdw>
              </a:effectLst>
            </a:endParaRPr>
          </a:p>
        </p:txBody>
      </p:sp>
      <p:grpSp>
        <p:nvGrpSpPr>
          <p:cNvPr id="37891" name="Grupo 10"/>
          <p:cNvGrpSpPr>
            <a:grpSpLocks/>
          </p:cNvGrpSpPr>
          <p:nvPr/>
        </p:nvGrpSpPr>
        <p:grpSpPr bwMode="auto">
          <a:xfrm>
            <a:off x="0" y="0"/>
            <a:ext cx="9144000" cy="573088"/>
            <a:chOff x="0" y="0"/>
            <a:chExt cx="9144000" cy="908720"/>
          </a:xfrm>
        </p:grpSpPr>
        <p:pic>
          <p:nvPicPr>
            <p:cNvPr id="3789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789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3076" name="Picture 4" descr="Resultado de imagem para bebe forte"/>
          <p:cNvPicPr>
            <a:picLocks noGrp="1" noChangeAspect="1" noChangeArrowheads="1"/>
          </p:cNvPicPr>
          <p:nvPr>
            <p:ph sz="quarter" idx="4294967295"/>
          </p:nvPr>
        </p:nvPicPr>
        <p:blipFill>
          <a:blip r:embed="rId5"/>
          <a:srcRect/>
          <a:stretch>
            <a:fillRect/>
          </a:stretch>
        </p:blipFill>
        <p:spPr>
          <a:xfrm>
            <a:off x="5235575" y="2284413"/>
            <a:ext cx="3657600" cy="2665412"/>
          </a:xfrm>
          <a:effectLst>
            <a:outerShdw dist="139700" dir="2700000" algn="tl" rotWithShape="0">
              <a:srgbClr val="333333">
                <a:alpha val="64999"/>
              </a:srgbClr>
            </a:outerShdw>
          </a:effec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076"/>
                                        </p:tgtEl>
                                        <p:attrNameLst>
                                          <p:attrName>style.visibility</p:attrName>
                                        </p:attrNameLst>
                                      </p:cBhvr>
                                      <p:to>
                                        <p:strVal val="visible"/>
                                      </p:to>
                                    </p:set>
                                    <p:anim calcmode="lin" valueType="num">
                                      <p:cBhvr additive="base">
                                        <p:cTn id="33" dur="500" fill="hold"/>
                                        <p:tgtEl>
                                          <p:spTgt spid="3076"/>
                                        </p:tgtEl>
                                        <p:attrNameLst>
                                          <p:attrName>ppt_x</p:attrName>
                                        </p:attrNameLst>
                                      </p:cBhvr>
                                      <p:tavLst>
                                        <p:tav tm="0">
                                          <p:val>
                                            <p:strVal val="#ppt_x"/>
                                          </p:val>
                                        </p:tav>
                                        <p:tav tm="100000">
                                          <p:val>
                                            <p:strVal val="#ppt_x"/>
                                          </p:val>
                                        </p:tav>
                                      </p:tavLst>
                                    </p:anim>
                                    <p:anim calcmode="lin" valueType="num">
                                      <p:cBhvr additive="base">
                                        <p:cTn id="34"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MEDIDAS ANTROPOMÉTRICAS</a:t>
            </a:r>
          </a:p>
          <a:p>
            <a:pPr marL="274320" indent="-274320" eaLnBrk="1" fontAlgn="auto" hangingPunct="1">
              <a:spcAft>
                <a:spcPts val="0"/>
              </a:spcAft>
              <a:buFont typeface="Wingdings"/>
              <a:buChar char=""/>
              <a:defRPr/>
            </a:pPr>
            <a:r>
              <a:rPr lang="pt-BR" sz="1900" dirty="0" smtClean="0"/>
              <a:t>Não diferiram entre os três grupos em nenhum momento durante o estudo</a:t>
            </a:r>
          </a:p>
          <a:p>
            <a:pPr marL="640080" lvl="1" indent="-274320" eaLnBrk="1" fontAlgn="auto" hangingPunct="1">
              <a:spcAft>
                <a:spcPts val="0"/>
              </a:spcAft>
              <a:buFont typeface="Wingdings 2"/>
              <a:buChar char=""/>
              <a:defRPr/>
            </a:pPr>
            <a:r>
              <a:rPr lang="pt-BR" sz="1600" dirty="0" smtClean="0"/>
              <a:t>Achado inconsistente em vários estudos sobre suplementação com vitamina D na infância. </a:t>
            </a:r>
            <a:r>
              <a:rPr lang="pt-BR" sz="1600" b="1" dirty="0" smtClean="0">
                <a:effectLst>
                  <a:outerShdw blurRad="38100" dist="38100" dir="2700000" algn="tl">
                    <a:srgbClr val="000000">
                      <a:alpha val="43137"/>
                    </a:srgbClr>
                  </a:outerShdw>
                </a:effectLst>
              </a:rPr>
              <a:t>[8 e 19]</a:t>
            </a:r>
          </a:p>
          <a:p>
            <a:pPr marL="640080" lvl="1" indent="-274320" eaLnBrk="1" fontAlgn="auto" hangingPunct="1">
              <a:spcAft>
                <a:spcPts val="0"/>
              </a:spcAft>
              <a:buFont typeface="Wingdings 2"/>
              <a:buChar char=""/>
              <a:defRPr/>
            </a:pPr>
            <a:endParaRPr lang="pt-BR" sz="1600" dirty="0"/>
          </a:p>
          <a:p>
            <a:pPr marL="274320" indent="-274320" eaLnBrk="1" fontAlgn="auto" hangingPunct="1">
              <a:spcAft>
                <a:spcPts val="0"/>
              </a:spcAft>
              <a:buFont typeface="Wingdings"/>
              <a:buChar char=""/>
              <a:defRPr/>
            </a:pPr>
            <a:r>
              <a:rPr lang="pt-BR" sz="1900" dirty="0" smtClean="0"/>
              <a:t>Parâmetros da dentição (início e número) também não foram distintos entre os grupos</a:t>
            </a:r>
          </a:p>
          <a:p>
            <a:pPr marL="640080" lvl="1" indent="-274320" eaLnBrk="1" fontAlgn="auto" hangingPunct="1">
              <a:spcAft>
                <a:spcPts val="0"/>
              </a:spcAft>
              <a:buFont typeface="Wingdings 2"/>
              <a:buChar char=""/>
              <a:defRPr/>
            </a:pPr>
            <a:r>
              <a:rPr lang="pt-PT" sz="1600" dirty="0" smtClean="0"/>
              <a:t>Em </a:t>
            </a:r>
            <a:r>
              <a:rPr lang="pt-PT" sz="1600" dirty="0"/>
              <a:t>um estudo prévio, </a:t>
            </a:r>
            <a:r>
              <a:rPr lang="pt-PT" sz="1600" dirty="0" smtClean="0"/>
              <a:t>RN </a:t>
            </a:r>
            <a:r>
              <a:rPr lang="pt-PT" sz="1600" dirty="0"/>
              <a:t>pré-termo randomizados para receber uma dose de vitamina D de 12,5 ou 25 </a:t>
            </a:r>
            <a:r>
              <a:rPr lang="pt-PT" sz="1600" dirty="0" smtClean="0"/>
              <a:t>μg/dia demonstrou </a:t>
            </a:r>
            <a:r>
              <a:rPr lang="pt-PT" sz="1600" dirty="0"/>
              <a:t>que a vitamina D não afetou a maturação da dentição primária </a:t>
            </a:r>
            <a:r>
              <a:rPr lang="pt-PT" sz="1600" dirty="0" smtClean="0"/>
              <a:t>dessas crianças. </a:t>
            </a:r>
            <a:r>
              <a:rPr lang="pt-PT" sz="1600" b="1" dirty="0" smtClean="0">
                <a:effectLst>
                  <a:outerShdw blurRad="38100" dist="38100" dir="2700000" algn="tl">
                    <a:srgbClr val="000000">
                      <a:alpha val="43137"/>
                    </a:srgbClr>
                  </a:outerShdw>
                </a:effectLst>
              </a:rPr>
              <a:t>[20]</a:t>
            </a:r>
            <a:endParaRPr lang="pt-BR" sz="1600" b="1" dirty="0" smtClean="0">
              <a:effectLst>
                <a:outerShdw blurRad="38100" dist="38100" dir="2700000" algn="tl">
                  <a:srgbClr val="000000">
                    <a:alpha val="43137"/>
                  </a:srgbClr>
                </a:outerShdw>
              </a:effectLst>
            </a:endParaRPr>
          </a:p>
          <a:p>
            <a:pPr marL="274320" indent="-274320" eaLnBrk="1" fontAlgn="auto" hangingPunct="1">
              <a:spcAft>
                <a:spcPts val="0"/>
              </a:spcAft>
              <a:buFont typeface="Wingdings"/>
              <a:buChar char=""/>
              <a:defRPr/>
            </a:pPr>
            <a:endParaRPr lang="pt-BR" sz="1900" dirty="0" smtClean="0"/>
          </a:p>
        </p:txBody>
      </p:sp>
      <p:grpSp>
        <p:nvGrpSpPr>
          <p:cNvPr id="38915" name="Grupo 10"/>
          <p:cNvGrpSpPr>
            <a:grpSpLocks/>
          </p:cNvGrpSpPr>
          <p:nvPr/>
        </p:nvGrpSpPr>
        <p:grpSpPr bwMode="auto">
          <a:xfrm>
            <a:off x="0" y="0"/>
            <a:ext cx="9144000" cy="573088"/>
            <a:chOff x="0" y="0"/>
            <a:chExt cx="9144000" cy="908720"/>
          </a:xfrm>
        </p:grpSpPr>
        <p:pic>
          <p:nvPicPr>
            <p:cNvPr id="3891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891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xplosão 2 8"/>
          <p:cNvSpPr/>
          <p:nvPr/>
        </p:nvSpPr>
        <p:spPr>
          <a:xfrm>
            <a:off x="2771775" y="1058863"/>
            <a:ext cx="6121400" cy="3457575"/>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6149" name="Picture 5"/>
          <p:cNvPicPr>
            <a:picLocks noGrp="1" noChangeAspect="1" noChangeArrowheads="1"/>
          </p:cNvPicPr>
          <p:nvPr>
            <p:ph sz="quarter" idx="4294967295"/>
          </p:nvPr>
        </p:nvPicPr>
        <p:blipFill>
          <a:blip r:embed="rId3"/>
          <a:srcRect/>
          <a:stretch>
            <a:fillRect/>
          </a:stretch>
        </p:blipFill>
        <p:spPr>
          <a:xfrm>
            <a:off x="0" y="1593850"/>
            <a:ext cx="2595563" cy="3549650"/>
          </a:xfrm>
        </p:spPr>
      </p:pic>
      <p:sp>
        <p:nvSpPr>
          <p:cNvPr id="7" name="Espaço Reservado para Conteúdo 6"/>
          <p:cNvSpPr>
            <a:spLocks noGrp="1"/>
          </p:cNvSpPr>
          <p:nvPr>
            <p:ph sz="quarter" idx="4294967295"/>
          </p:nvPr>
        </p:nvSpPr>
        <p:spPr>
          <a:xfrm rot="20601669">
            <a:off x="3765550" y="2366963"/>
            <a:ext cx="3889375" cy="1978025"/>
          </a:xfrm>
        </p:spPr>
        <p:txBody>
          <a:bodyPr>
            <a:normAutofit/>
          </a:bodyPr>
          <a:lstStyle/>
          <a:p>
            <a:pPr marL="0" indent="0" algn="ctr" eaLnBrk="1" fontAlgn="auto" hangingPunct="1">
              <a:spcAft>
                <a:spcPts val="0"/>
              </a:spcAft>
              <a:buFont typeface="Wingdings"/>
              <a:buNone/>
              <a:defRPr/>
            </a:pPr>
            <a:r>
              <a:rPr lang="pt-PT" b="1" dirty="0">
                <a:solidFill>
                  <a:schemeClr val="bg1"/>
                </a:solidFill>
                <a:effectLst>
                  <a:outerShdw blurRad="38100" dist="38100" dir="2700000" algn="tl">
                    <a:srgbClr val="000000">
                      <a:alpha val="43137"/>
                    </a:srgbClr>
                  </a:outerShdw>
                </a:effectLst>
              </a:rPr>
              <a:t>O papel da vitamina D na defesa contra infecções ainda é </a:t>
            </a:r>
            <a:r>
              <a:rPr lang="pt-PT" b="1" u="sng" dirty="0" smtClean="0">
                <a:solidFill>
                  <a:schemeClr val="bg1"/>
                </a:solidFill>
                <a:effectLst>
                  <a:outerShdw blurRad="38100" dist="38100" dir="2700000" algn="tl">
                    <a:srgbClr val="000000">
                      <a:alpha val="43137"/>
                    </a:srgbClr>
                  </a:outerShdw>
                </a:effectLst>
              </a:rPr>
              <a:t>controverso</a:t>
            </a:r>
            <a:r>
              <a:rPr lang="pt-PT" b="1" dirty="0" smtClean="0">
                <a:solidFill>
                  <a:schemeClr val="bg1"/>
                </a:solidFill>
                <a:effectLst>
                  <a:outerShdw blurRad="38100" dist="38100" dir="2700000" algn="tl">
                    <a:srgbClr val="000000">
                      <a:alpha val="43137"/>
                    </a:srgbClr>
                  </a:outerShdw>
                </a:effectLst>
              </a:rPr>
              <a:t>!</a:t>
            </a:r>
            <a:endParaRPr lang="pt-BR" b="1" dirty="0">
              <a:solidFill>
                <a:schemeClr val="bg1"/>
              </a:solidFill>
              <a:effectLst>
                <a:outerShdw blurRad="38100" dist="38100" dir="2700000" algn="tl">
                  <a:srgbClr val="000000">
                    <a:alpha val="43137"/>
                  </a:srgbClr>
                </a:outerShdw>
              </a:effectLst>
            </a:endParaRPr>
          </a:p>
        </p:txBody>
      </p:sp>
      <p:grpSp>
        <p:nvGrpSpPr>
          <p:cNvPr id="39941" name="Grupo 10"/>
          <p:cNvGrpSpPr>
            <a:grpSpLocks/>
          </p:cNvGrpSpPr>
          <p:nvPr/>
        </p:nvGrpSpPr>
        <p:grpSpPr bwMode="auto">
          <a:xfrm>
            <a:off x="0" y="0"/>
            <a:ext cx="9144000" cy="573088"/>
            <a:chOff x="0" y="0"/>
            <a:chExt cx="9144000" cy="908720"/>
          </a:xfrm>
        </p:grpSpPr>
        <p:pic>
          <p:nvPicPr>
            <p:cNvPr id="39944" name="Picture 2"/>
            <p:cNvPicPr>
              <a:picLocks noChangeAspect="1" noChangeArrowheads="1"/>
            </p:cNvPicPr>
            <p:nvPr/>
          </p:nvPicPr>
          <p:blipFill>
            <a:blip r:embed="rId4"/>
            <a:srcRect/>
            <a:stretch>
              <a:fillRect/>
            </a:stretch>
          </p:blipFill>
          <p:spPr bwMode="auto">
            <a:xfrm>
              <a:off x="0" y="0"/>
              <a:ext cx="9144000" cy="908720"/>
            </a:xfrm>
            <a:prstGeom prst="rect">
              <a:avLst/>
            </a:prstGeom>
            <a:noFill/>
            <a:ln w="9525">
              <a:noFill/>
              <a:miter lim="800000"/>
              <a:headEnd/>
              <a:tailEnd/>
            </a:ln>
          </p:spPr>
        </p:pic>
        <p:pic>
          <p:nvPicPr>
            <p:cNvPr id="39945" name="Picture 3"/>
            <p:cNvPicPr>
              <a:picLocks noChangeAspect="1" noChangeArrowheads="1"/>
            </p:cNvPicPr>
            <p:nvPr/>
          </p:nvPicPr>
          <p:blipFill>
            <a:blip r:embed="rId5"/>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
        <p:nvSpPr>
          <p:cNvPr id="11" name="CaixaDeTexto 10"/>
          <p:cNvSpPr txBox="1"/>
          <p:nvPr/>
        </p:nvSpPr>
        <p:spPr>
          <a:xfrm>
            <a:off x="1763713" y="4783138"/>
            <a:ext cx="7380287" cy="322262"/>
          </a:xfrm>
          <a:prstGeom prst="rect">
            <a:avLst/>
          </a:prstGeom>
          <a:noFill/>
        </p:spPr>
        <p:txBody>
          <a:bodyPr>
            <a:spAutoFit/>
          </a:bodyPr>
          <a:lstStyle/>
          <a:p>
            <a:pPr algn="ctr" fontAlgn="auto">
              <a:spcBef>
                <a:spcPts val="0"/>
              </a:spcBef>
              <a:spcAft>
                <a:spcPts val="0"/>
              </a:spcAft>
              <a:defRPr/>
            </a:pPr>
            <a:r>
              <a:rPr lang="pt-PT" sz="1500" dirty="0">
                <a:latin typeface="+mn-lt"/>
                <a:cs typeface="+mn-cs"/>
              </a:rPr>
              <a:t>Alguns estudos sustentam tal constatação </a:t>
            </a:r>
            <a:r>
              <a:rPr lang="pt-PT" sz="1500" b="1" dirty="0">
                <a:effectLst>
                  <a:outerShdw blurRad="38100" dist="38100" dir="2700000" algn="tl">
                    <a:srgbClr val="000000">
                      <a:alpha val="43137"/>
                    </a:srgbClr>
                  </a:outerShdw>
                </a:effectLst>
                <a:latin typeface="+mn-lt"/>
                <a:cs typeface="+mn-cs"/>
              </a:rPr>
              <a:t>[21], </a:t>
            </a:r>
            <a:r>
              <a:rPr lang="pt-PT" sz="1500" dirty="0">
                <a:latin typeface="+mn-lt"/>
                <a:cs typeface="+mn-cs"/>
              </a:rPr>
              <a:t>ao passo que outros não </a:t>
            </a:r>
            <a:r>
              <a:rPr lang="pt-PT" sz="1500" b="1" dirty="0">
                <a:effectLst>
                  <a:outerShdw blurRad="38100" dist="38100" dir="2700000" algn="tl">
                    <a:srgbClr val="000000">
                      <a:alpha val="43137"/>
                    </a:srgbClr>
                  </a:outerShdw>
                </a:effectLst>
                <a:latin typeface="+mn-lt"/>
                <a:cs typeface="+mn-cs"/>
              </a:rPr>
              <a:t>[8 e 22].</a:t>
            </a:r>
            <a:endParaRPr lang="pt-BR" sz="1500" b="1" dirty="0">
              <a:effectLst>
                <a:outerShdw blurRad="38100" dist="38100" dir="2700000" algn="tl">
                  <a:srgbClr val="000000">
                    <a:alpha val="43137"/>
                  </a:srgbClr>
                </a:outerShdw>
              </a:effectLst>
              <a:latin typeface="+mn-lt"/>
              <a:cs typeface="+mn-cs"/>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wipe(down)">
                                      <p:cBhvr>
                                        <p:cTn id="7" dur="580">
                                          <p:stCondLst>
                                            <p:cond delay="0"/>
                                          </p:stCondLst>
                                        </p:cTn>
                                        <p:tgtEl>
                                          <p:spTgt spid="6149"/>
                                        </p:tgtEl>
                                      </p:cBhvr>
                                    </p:animEffect>
                                    <p:anim calcmode="lin" valueType="num">
                                      <p:cBhvr>
                                        <p:cTn id="8" dur="1822" tmFilter="0,0; 0.14,0.36; 0.43,0.73; 0.71,0.91; 1.0,1.0">
                                          <p:stCondLst>
                                            <p:cond delay="0"/>
                                          </p:stCondLst>
                                        </p:cTn>
                                        <p:tgtEl>
                                          <p:spTgt spid="614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14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14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14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149"/>
                                        </p:tgtEl>
                                        <p:attrNameLst>
                                          <p:attrName>ppt_y</p:attrName>
                                        </p:attrNameLst>
                                      </p:cBhvr>
                                      <p:tavLst>
                                        <p:tav tm="0" fmla="#ppt_y-sin(pi*$)/81">
                                          <p:val>
                                            <p:fltVal val="0"/>
                                          </p:val>
                                        </p:tav>
                                        <p:tav tm="100000">
                                          <p:val>
                                            <p:fltVal val="1"/>
                                          </p:val>
                                        </p:tav>
                                      </p:tavLst>
                                    </p:anim>
                                    <p:animScale>
                                      <p:cBhvr>
                                        <p:cTn id="13" dur="26">
                                          <p:stCondLst>
                                            <p:cond delay="650"/>
                                          </p:stCondLst>
                                        </p:cTn>
                                        <p:tgtEl>
                                          <p:spTgt spid="6149"/>
                                        </p:tgtEl>
                                      </p:cBhvr>
                                      <p:to x="100000" y="60000"/>
                                    </p:animScale>
                                    <p:animScale>
                                      <p:cBhvr>
                                        <p:cTn id="14" dur="166" decel="50000">
                                          <p:stCondLst>
                                            <p:cond delay="676"/>
                                          </p:stCondLst>
                                        </p:cTn>
                                        <p:tgtEl>
                                          <p:spTgt spid="6149"/>
                                        </p:tgtEl>
                                      </p:cBhvr>
                                      <p:to x="100000" y="100000"/>
                                    </p:animScale>
                                    <p:animScale>
                                      <p:cBhvr>
                                        <p:cTn id="15" dur="26">
                                          <p:stCondLst>
                                            <p:cond delay="1312"/>
                                          </p:stCondLst>
                                        </p:cTn>
                                        <p:tgtEl>
                                          <p:spTgt spid="6149"/>
                                        </p:tgtEl>
                                      </p:cBhvr>
                                      <p:to x="100000" y="80000"/>
                                    </p:animScale>
                                    <p:animScale>
                                      <p:cBhvr>
                                        <p:cTn id="16" dur="166" decel="50000">
                                          <p:stCondLst>
                                            <p:cond delay="1338"/>
                                          </p:stCondLst>
                                        </p:cTn>
                                        <p:tgtEl>
                                          <p:spTgt spid="6149"/>
                                        </p:tgtEl>
                                      </p:cBhvr>
                                      <p:to x="100000" y="100000"/>
                                    </p:animScale>
                                    <p:animScale>
                                      <p:cBhvr>
                                        <p:cTn id="17" dur="26">
                                          <p:stCondLst>
                                            <p:cond delay="1642"/>
                                          </p:stCondLst>
                                        </p:cTn>
                                        <p:tgtEl>
                                          <p:spTgt spid="6149"/>
                                        </p:tgtEl>
                                      </p:cBhvr>
                                      <p:to x="100000" y="90000"/>
                                    </p:animScale>
                                    <p:animScale>
                                      <p:cBhvr>
                                        <p:cTn id="18" dur="166" decel="50000">
                                          <p:stCondLst>
                                            <p:cond delay="1668"/>
                                          </p:stCondLst>
                                        </p:cTn>
                                        <p:tgtEl>
                                          <p:spTgt spid="6149"/>
                                        </p:tgtEl>
                                      </p:cBhvr>
                                      <p:to x="100000" y="100000"/>
                                    </p:animScale>
                                    <p:animScale>
                                      <p:cBhvr>
                                        <p:cTn id="19" dur="26">
                                          <p:stCondLst>
                                            <p:cond delay="1808"/>
                                          </p:stCondLst>
                                        </p:cTn>
                                        <p:tgtEl>
                                          <p:spTgt spid="6149"/>
                                        </p:tgtEl>
                                      </p:cBhvr>
                                      <p:to x="100000" y="95000"/>
                                    </p:animScale>
                                    <p:animScale>
                                      <p:cBhvr>
                                        <p:cTn id="20" dur="166" decel="50000">
                                          <p:stCondLst>
                                            <p:cond delay="1834"/>
                                          </p:stCondLst>
                                        </p:cTn>
                                        <p:tgtEl>
                                          <p:spTgt spid="614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6637338" cy="3656013"/>
          </a:xfrm>
          <a:solidFill>
            <a:schemeClr val="bg1"/>
          </a:solidFill>
        </p:spPr>
        <p:txBody>
          <a:bodyPr/>
          <a:lstStyle/>
          <a:p>
            <a:pPr marL="0" indent="0" eaLnBrk="1" fontAlgn="auto" hangingPunct="1">
              <a:spcAft>
                <a:spcPts val="0"/>
              </a:spcAft>
              <a:buFont typeface="Wingdings"/>
              <a:buNone/>
              <a:defRPr/>
            </a:pPr>
            <a:r>
              <a:rPr lang="pt-BR" sz="2200" b="1" u="sng" dirty="0" smtClean="0">
                <a:effectLst>
                  <a:outerShdw blurRad="38100" dist="38100" dir="2700000" algn="tl">
                    <a:srgbClr val="000000">
                      <a:alpha val="43137"/>
                    </a:srgbClr>
                  </a:outerShdw>
                </a:effectLst>
              </a:rPr>
              <a:t>HIPERCALCEMIA TRANSITÓRIA</a:t>
            </a:r>
          </a:p>
          <a:p>
            <a:pPr marL="274320" indent="-274320" eaLnBrk="1" fontAlgn="auto" hangingPunct="1">
              <a:spcAft>
                <a:spcPts val="0"/>
              </a:spcAft>
              <a:buFont typeface="Wingdings"/>
              <a:buChar char=""/>
              <a:defRPr/>
            </a:pPr>
            <a:r>
              <a:rPr lang="pt-PT" sz="2000" dirty="0"/>
              <a:t>Não houve eventos adversos graves em nenhum </a:t>
            </a:r>
            <a:r>
              <a:rPr lang="pt-PT" sz="2000" dirty="0" smtClean="0"/>
              <a:t>grupo.</a:t>
            </a:r>
          </a:p>
          <a:p>
            <a:pPr marL="0" indent="0" eaLnBrk="1" fontAlgn="auto" hangingPunct="1">
              <a:spcAft>
                <a:spcPts val="0"/>
              </a:spcAft>
              <a:buFont typeface="Wingdings"/>
              <a:buNone/>
              <a:defRPr/>
            </a:pPr>
            <a:endParaRPr lang="pt-PT" sz="2000" dirty="0" smtClean="0"/>
          </a:p>
          <a:p>
            <a:pPr marL="274320" indent="-274320" eaLnBrk="1" fontAlgn="auto" hangingPunct="1">
              <a:spcAft>
                <a:spcPts val="0"/>
              </a:spcAft>
              <a:buFont typeface="Wingdings"/>
              <a:buChar char=""/>
              <a:defRPr/>
            </a:pPr>
            <a:r>
              <a:rPr lang="pt-PT" sz="2000" dirty="0" smtClean="0"/>
              <a:t>Uma </a:t>
            </a:r>
            <a:r>
              <a:rPr lang="pt-PT" sz="2000" dirty="0"/>
              <a:t>proporção semelhante de crianças desenvolveram hipercalcemia transitória em todos os três </a:t>
            </a:r>
            <a:r>
              <a:rPr lang="pt-PT" sz="2000" dirty="0" smtClean="0"/>
              <a:t>grupos.</a:t>
            </a:r>
          </a:p>
          <a:p>
            <a:pPr marL="640080" lvl="1" indent="-274320" eaLnBrk="1" fontAlgn="auto" hangingPunct="1">
              <a:spcAft>
                <a:spcPts val="0"/>
              </a:spcAft>
              <a:buFont typeface="Wingdings 2"/>
              <a:buChar char=""/>
              <a:defRPr/>
            </a:pPr>
            <a:r>
              <a:rPr lang="pt-PT" sz="1700" dirty="0" smtClean="0"/>
              <a:t>Este </a:t>
            </a:r>
            <a:r>
              <a:rPr lang="pt-PT" sz="1700" dirty="0"/>
              <a:t>fenômeno tem sido recentemente documentado em </a:t>
            </a:r>
            <a:r>
              <a:rPr lang="pt-PT" sz="1700" dirty="0" smtClean="0"/>
              <a:t>RN </a:t>
            </a:r>
            <a:r>
              <a:rPr lang="pt-PT" sz="1700" dirty="0"/>
              <a:t>por outros pesquisadores relatando sobre a suplementação de vitamina D na </a:t>
            </a:r>
            <a:r>
              <a:rPr lang="pt-PT" sz="1700" dirty="0" smtClean="0"/>
              <a:t>gravidez.</a:t>
            </a:r>
          </a:p>
          <a:p>
            <a:pPr marL="365760" lvl="1" indent="0" eaLnBrk="1" fontAlgn="auto" hangingPunct="1">
              <a:spcAft>
                <a:spcPts val="0"/>
              </a:spcAft>
              <a:buFont typeface="Wingdings 2"/>
              <a:buNone/>
              <a:defRPr/>
            </a:pPr>
            <a:endParaRPr lang="pt-PT" sz="1700" dirty="0" smtClean="0"/>
          </a:p>
          <a:p>
            <a:pPr marL="274320" indent="-274320" eaLnBrk="1" fontAlgn="auto" hangingPunct="1">
              <a:spcAft>
                <a:spcPts val="0"/>
              </a:spcAft>
              <a:buFont typeface="Wingdings"/>
              <a:buChar char=""/>
              <a:defRPr/>
            </a:pPr>
            <a:r>
              <a:rPr lang="pt-PT" sz="2000" dirty="0"/>
              <a:t>F</a:t>
            </a:r>
            <a:r>
              <a:rPr lang="pt-PT" sz="2000" dirty="0" smtClean="0"/>
              <a:t>oi assintomática e espontaneamente resolvida.</a:t>
            </a:r>
          </a:p>
          <a:p>
            <a:pPr marL="0" indent="0" eaLnBrk="1" fontAlgn="auto" hangingPunct="1">
              <a:spcAft>
                <a:spcPts val="0"/>
              </a:spcAft>
              <a:buFont typeface="Wingdings"/>
              <a:buNone/>
              <a:defRPr/>
            </a:pPr>
            <a:endParaRPr lang="pt-PT" sz="2000" dirty="0" smtClean="0"/>
          </a:p>
          <a:p>
            <a:pPr marL="274320" indent="-274320" eaLnBrk="1" fontAlgn="auto" hangingPunct="1">
              <a:spcAft>
                <a:spcPts val="0"/>
              </a:spcAft>
              <a:buFont typeface="Wingdings"/>
              <a:buChar char=""/>
              <a:defRPr/>
            </a:pPr>
            <a:r>
              <a:rPr lang="pt-PT" sz="2000" dirty="0" smtClean="0"/>
              <a:t>Não há uma explicação clara para isso... </a:t>
            </a:r>
            <a:r>
              <a:rPr lang="pt-PT" sz="2000" b="1" dirty="0" smtClean="0">
                <a:effectLst>
                  <a:outerShdw blurRad="38100" dist="38100" dir="2700000" algn="tl">
                    <a:srgbClr val="000000">
                      <a:alpha val="43137"/>
                    </a:srgbClr>
                  </a:outerShdw>
                </a:effectLst>
              </a:rPr>
              <a:t>[23]</a:t>
            </a:r>
            <a:endParaRPr lang="pt-BR" sz="1900" b="1" u="sng" dirty="0" smtClean="0">
              <a:effectLst>
                <a:outerShdw blurRad="38100" dist="38100" dir="2700000" algn="tl">
                  <a:srgbClr val="000000">
                    <a:alpha val="43137"/>
                  </a:srgbClr>
                </a:outerShdw>
              </a:effectLst>
            </a:endParaRPr>
          </a:p>
        </p:txBody>
      </p:sp>
      <p:grpSp>
        <p:nvGrpSpPr>
          <p:cNvPr id="40963" name="Grupo 10"/>
          <p:cNvGrpSpPr>
            <a:grpSpLocks/>
          </p:cNvGrpSpPr>
          <p:nvPr/>
        </p:nvGrpSpPr>
        <p:grpSpPr bwMode="auto">
          <a:xfrm>
            <a:off x="0" y="0"/>
            <a:ext cx="9144000" cy="573088"/>
            <a:chOff x="0" y="0"/>
            <a:chExt cx="9144000" cy="908720"/>
          </a:xfrm>
        </p:grpSpPr>
        <p:pic>
          <p:nvPicPr>
            <p:cNvPr id="4096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096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7170" name="Picture 2"/>
          <p:cNvPicPr>
            <a:picLocks noChangeAspect="1" noChangeArrowheads="1"/>
          </p:cNvPicPr>
          <p:nvPr/>
        </p:nvPicPr>
        <p:blipFill>
          <a:blip r:embed="rId5"/>
          <a:srcRect/>
          <a:stretch>
            <a:fillRect/>
          </a:stretch>
        </p:blipFill>
        <p:spPr bwMode="auto">
          <a:xfrm>
            <a:off x="6677025" y="2068513"/>
            <a:ext cx="2428875" cy="304800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500"/>
                                        <p:tgtEl>
                                          <p:spTgt spid="3">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6" presetClass="emph" presetSubtype="0" fill="hold" nodeType="clickEffect">
                                  <p:stCondLst>
                                    <p:cond delay="0"/>
                                  </p:stCondLst>
                                  <p:childTnLst>
                                    <p:animEffect transition="out" filter="fade">
                                      <p:cBhvr>
                                        <p:cTn id="39" dur="500" tmFilter="0, 0; .2, .5; .8, .5; 1, 0"/>
                                        <p:tgtEl>
                                          <p:spTgt spid="7170"/>
                                        </p:tgtEl>
                                      </p:cBhvr>
                                    </p:animEffect>
                                    <p:animScale>
                                      <p:cBhvr>
                                        <p:cTn id="40" dur="250" autoRev="1" fill="hold"/>
                                        <p:tgtEl>
                                          <p:spTgt spid="717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50825" y="1200150"/>
            <a:ext cx="8642350" cy="3656013"/>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PONTOS FORTES DO ESTUDO</a:t>
            </a:r>
          </a:p>
          <a:p>
            <a:pPr marL="274320" indent="-274320" eaLnBrk="1" fontAlgn="auto" hangingPunct="1">
              <a:spcAft>
                <a:spcPts val="0"/>
              </a:spcAft>
              <a:buFont typeface="Wingdings" pitchFamily="2" charset="2"/>
              <a:buChar char="ü"/>
              <a:defRPr/>
            </a:pPr>
            <a:r>
              <a:rPr lang="pt-PT" sz="2000" dirty="0" smtClean="0"/>
              <a:t>Ensaio randomizado.</a:t>
            </a:r>
          </a:p>
          <a:p>
            <a:pPr marL="274320" indent="-274320" eaLnBrk="1" fontAlgn="auto" hangingPunct="1">
              <a:spcAft>
                <a:spcPts val="0"/>
              </a:spcAft>
              <a:buFont typeface="Wingdings" pitchFamily="2" charset="2"/>
              <a:buChar char="ü"/>
              <a:defRPr/>
            </a:pPr>
            <a:r>
              <a:rPr lang="pt-PT" sz="2000" dirty="0"/>
              <a:t>C</a:t>
            </a:r>
            <a:r>
              <a:rPr lang="pt-PT" sz="2000" dirty="0" smtClean="0"/>
              <a:t>ontrolado com placebo.</a:t>
            </a:r>
          </a:p>
          <a:p>
            <a:pPr marL="274320" indent="-274320" eaLnBrk="1" fontAlgn="auto" hangingPunct="1">
              <a:spcAft>
                <a:spcPts val="0"/>
              </a:spcAft>
              <a:buFont typeface="Wingdings" pitchFamily="2" charset="2"/>
              <a:buChar char="ü"/>
              <a:defRPr/>
            </a:pPr>
            <a:r>
              <a:rPr lang="pt-PT" sz="2000" dirty="0"/>
              <a:t>S</a:t>
            </a:r>
            <a:r>
              <a:rPr lang="pt-PT" sz="2000" dirty="0" smtClean="0"/>
              <a:t>upervisão </a:t>
            </a:r>
            <a:r>
              <a:rPr lang="pt-PT" sz="2000" dirty="0"/>
              <a:t>direta da </a:t>
            </a:r>
            <a:r>
              <a:rPr lang="pt-PT" sz="2000" dirty="0" smtClean="0"/>
              <a:t>administração </a:t>
            </a:r>
            <a:r>
              <a:rPr lang="pt-PT" sz="2000" dirty="0"/>
              <a:t>de vitamina D para as </a:t>
            </a:r>
            <a:r>
              <a:rPr lang="pt-PT" sz="2000" dirty="0" smtClean="0"/>
              <a:t>mães.</a:t>
            </a:r>
          </a:p>
          <a:p>
            <a:pPr marL="274320" indent="-274320" eaLnBrk="1" fontAlgn="auto" hangingPunct="1">
              <a:spcAft>
                <a:spcPts val="0"/>
              </a:spcAft>
              <a:buFont typeface="Wingdings" pitchFamily="2" charset="2"/>
              <a:buChar char="ü"/>
              <a:defRPr/>
            </a:pPr>
            <a:r>
              <a:rPr lang="pt-PT" sz="2000" dirty="0" smtClean="0"/>
              <a:t>O </a:t>
            </a:r>
            <a:r>
              <a:rPr lang="pt-PT" sz="2000" dirty="0"/>
              <a:t>bebê é despido durante a </a:t>
            </a:r>
            <a:r>
              <a:rPr lang="pt-PT" sz="2000" dirty="0" smtClean="0"/>
              <a:t>massagem: séria </a:t>
            </a:r>
            <a:r>
              <a:rPr lang="pt-PT" sz="2000" dirty="0"/>
              <a:t>tentativa de aproveitar o sol </a:t>
            </a:r>
            <a:r>
              <a:rPr lang="pt-PT" sz="2000" dirty="0" smtClean="0"/>
              <a:t>abundante.</a:t>
            </a:r>
          </a:p>
          <a:p>
            <a:pPr marL="274320" indent="-274320" eaLnBrk="1" fontAlgn="auto" hangingPunct="1">
              <a:spcAft>
                <a:spcPts val="0"/>
              </a:spcAft>
              <a:buFont typeface="Wingdings" pitchFamily="2" charset="2"/>
              <a:buChar char="ü"/>
              <a:defRPr/>
            </a:pPr>
            <a:r>
              <a:rPr lang="pt-PT" sz="2000" dirty="0" smtClean="0"/>
              <a:t>Os </a:t>
            </a:r>
            <a:r>
              <a:rPr lang="pt-PT" sz="2000" dirty="0"/>
              <a:t>resultados de parâmetros como PTH, P e </a:t>
            </a:r>
            <a:r>
              <a:rPr lang="pt-PT" sz="2000" dirty="0" smtClean="0"/>
              <a:t>ALP destacam </a:t>
            </a:r>
            <a:r>
              <a:rPr lang="pt-PT" sz="2000" dirty="0"/>
              <a:t>a relevância biológica da suplementação </a:t>
            </a:r>
            <a:r>
              <a:rPr lang="pt-PT" sz="2000" dirty="0" smtClean="0"/>
              <a:t>vitamínica.</a:t>
            </a:r>
            <a:endParaRPr lang="pt-BR" sz="2000" b="1" u="sng" dirty="0" smtClean="0">
              <a:effectLst>
                <a:outerShdw blurRad="38100" dist="38100" dir="2700000" algn="tl">
                  <a:srgbClr val="000000">
                    <a:alpha val="43137"/>
                  </a:srgbClr>
                </a:outerShdw>
              </a:effectLst>
            </a:endParaRPr>
          </a:p>
        </p:txBody>
      </p:sp>
      <p:grpSp>
        <p:nvGrpSpPr>
          <p:cNvPr id="41987" name="Grupo 10"/>
          <p:cNvGrpSpPr>
            <a:grpSpLocks/>
          </p:cNvGrpSpPr>
          <p:nvPr/>
        </p:nvGrpSpPr>
        <p:grpSpPr bwMode="auto">
          <a:xfrm>
            <a:off x="0" y="0"/>
            <a:ext cx="9144000" cy="573088"/>
            <a:chOff x="0" y="0"/>
            <a:chExt cx="9144000" cy="908720"/>
          </a:xfrm>
        </p:grpSpPr>
        <p:pic>
          <p:nvPicPr>
            <p:cNvPr id="4198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199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LIMITAÇÕES DO ESTUDO</a:t>
            </a:r>
          </a:p>
          <a:p>
            <a:pPr marL="457200" indent="-457200" eaLnBrk="1" fontAlgn="auto" hangingPunct="1">
              <a:spcAft>
                <a:spcPts val="0"/>
              </a:spcAft>
              <a:buFont typeface="+mj-lt"/>
              <a:buAutoNum type="arabicPeriod"/>
              <a:defRPr/>
            </a:pPr>
            <a:r>
              <a:rPr lang="pt-BR" sz="2000" b="1" dirty="0" smtClean="0">
                <a:solidFill>
                  <a:srgbClr val="FF0000"/>
                </a:solidFill>
              </a:rPr>
              <a:t>Não</a:t>
            </a:r>
            <a:r>
              <a:rPr lang="pt-BR" sz="2000" dirty="0" smtClean="0"/>
              <a:t> houve um grupo de mães que não recebeu orientações específicas quanto à exposição solar.</a:t>
            </a:r>
          </a:p>
          <a:p>
            <a:pPr marL="640080" lvl="1" indent="-274320" eaLnBrk="1" fontAlgn="auto" hangingPunct="1">
              <a:spcAft>
                <a:spcPts val="0"/>
              </a:spcAft>
              <a:buFont typeface="Wingdings 2"/>
              <a:buChar char=""/>
              <a:defRPr/>
            </a:pPr>
            <a:r>
              <a:rPr lang="pt-BR" sz="1600" dirty="0" smtClean="0"/>
              <a:t>Sem este outro grupo controle, </a:t>
            </a:r>
            <a:r>
              <a:rPr lang="pt-BR" sz="1600" b="1" dirty="0" smtClean="0">
                <a:solidFill>
                  <a:srgbClr val="FF0000"/>
                </a:solidFill>
              </a:rPr>
              <a:t>não</a:t>
            </a:r>
            <a:r>
              <a:rPr lang="pt-BR" sz="1600" dirty="0" smtClean="0"/>
              <a:t> </a:t>
            </a:r>
            <a:r>
              <a:rPr lang="pt-BR" sz="1600" b="1" dirty="0" smtClean="0">
                <a:solidFill>
                  <a:srgbClr val="FF0000"/>
                </a:solidFill>
              </a:rPr>
              <a:t>há como afirmar </a:t>
            </a:r>
            <a:r>
              <a:rPr lang="pt-BR" sz="1600" dirty="0" smtClean="0"/>
              <a:t>se as orientações contribuíram ou não com o resultado deste estudo.</a:t>
            </a:r>
          </a:p>
          <a:p>
            <a:pPr marL="457200" indent="-457200" eaLnBrk="1" fontAlgn="auto" hangingPunct="1">
              <a:spcAft>
                <a:spcPts val="0"/>
              </a:spcAft>
              <a:buFont typeface="+mj-lt"/>
              <a:buAutoNum type="arabicPeriod"/>
              <a:defRPr/>
            </a:pPr>
            <a:r>
              <a:rPr lang="pt-BR" sz="2000" dirty="0" smtClean="0"/>
              <a:t>Dos 230 lactentes randomizados, </a:t>
            </a:r>
            <a:r>
              <a:rPr lang="pt-BR" sz="2000" b="1" dirty="0" smtClean="0">
                <a:solidFill>
                  <a:srgbClr val="FF0000"/>
                </a:solidFill>
              </a:rPr>
              <a:t>34% perderam o acompanhamento</a:t>
            </a:r>
            <a:r>
              <a:rPr lang="pt-BR" sz="2000" dirty="0" smtClean="0"/>
              <a:t>.</a:t>
            </a:r>
          </a:p>
          <a:p>
            <a:pPr marL="457200" indent="-457200" eaLnBrk="1" fontAlgn="auto" hangingPunct="1">
              <a:spcAft>
                <a:spcPts val="0"/>
              </a:spcAft>
              <a:buFont typeface="+mj-lt"/>
              <a:buAutoNum type="arabicPeriod"/>
              <a:defRPr/>
            </a:pPr>
            <a:r>
              <a:rPr lang="pt-BR" sz="2000" b="1" dirty="0" smtClean="0">
                <a:solidFill>
                  <a:srgbClr val="FF0000"/>
                </a:solidFill>
              </a:rPr>
              <a:t>Não</a:t>
            </a:r>
            <a:r>
              <a:rPr lang="pt-BR" sz="2000" dirty="0" smtClean="0"/>
              <a:t> </a:t>
            </a:r>
            <a:r>
              <a:rPr lang="pt-BR" sz="2000" b="1" dirty="0" smtClean="0">
                <a:solidFill>
                  <a:srgbClr val="FF0000"/>
                </a:solidFill>
              </a:rPr>
              <a:t>foi possível </a:t>
            </a:r>
            <a:r>
              <a:rPr lang="pt-BR" sz="2000" dirty="0" smtClean="0"/>
              <a:t>quantificar a exata quantidade de fórmula recebida por cada lactente.</a:t>
            </a:r>
          </a:p>
          <a:p>
            <a:pPr marL="457200" indent="-457200" eaLnBrk="1" fontAlgn="auto" hangingPunct="1">
              <a:spcAft>
                <a:spcPts val="0"/>
              </a:spcAft>
              <a:buFont typeface="+mj-lt"/>
              <a:buAutoNum type="arabicPeriod"/>
              <a:defRPr/>
            </a:pPr>
            <a:r>
              <a:rPr lang="pt-BR" sz="2000" dirty="0" smtClean="0"/>
              <a:t>A duração das infecções permanece com diferenças </a:t>
            </a:r>
            <a:r>
              <a:rPr lang="pt-BR" sz="2000" b="1" dirty="0" smtClean="0">
                <a:solidFill>
                  <a:srgbClr val="FF0000"/>
                </a:solidFill>
              </a:rPr>
              <a:t>pouco significativas</a:t>
            </a:r>
            <a:r>
              <a:rPr lang="pt-BR" sz="2000" dirty="0" smtClean="0"/>
              <a:t> quando analisadas separadamente.</a:t>
            </a:r>
          </a:p>
          <a:p>
            <a:pPr marL="457200" indent="-457200" eaLnBrk="1" fontAlgn="auto" hangingPunct="1">
              <a:spcAft>
                <a:spcPts val="0"/>
              </a:spcAft>
              <a:buFont typeface="+mj-lt"/>
              <a:buAutoNum type="arabicPeriod"/>
              <a:defRPr/>
            </a:pPr>
            <a:r>
              <a:rPr lang="pt-BR" sz="2000" dirty="0" smtClean="0"/>
              <a:t>Lactentes com elevados níveis de ALP </a:t>
            </a:r>
            <a:r>
              <a:rPr lang="pt-BR" sz="2000" b="1" dirty="0" smtClean="0">
                <a:solidFill>
                  <a:srgbClr val="FF0000"/>
                </a:solidFill>
              </a:rPr>
              <a:t>não</a:t>
            </a:r>
            <a:r>
              <a:rPr lang="pt-BR" sz="2000" dirty="0" smtClean="0"/>
              <a:t> foram submetidos à radiografias para pesquisa de raquitismo.</a:t>
            </a:r>
          </a:p>
          <a:p>
            <a:pPr marL="457200" indent="-457200" eaLnBrk="1" fontAlgn="auto" hangingPunct="1">
              <a:spcAft>
                <a:spcPts val="0"/>
              </a:spcAft>
              <a:buFont typeface="+mj-lt"/>
              <a:buAutoNum type="arabicPeriod"/>
              <a:defRPr/>
            </a:pPr>
            <a:endParaRPr lang="pt-BR" sz="2000" dirty="0" smtClean="0"/>
          </a:p>
          <a:p>
            <a:pPr marL="457200" indent="-457200" eaLnBrk="1" fontAlgn="auto" hangingPunct="1">
              <a:spcAft>
                <a:spcPts val="0"/>
              </a:spcAft>
              <a:buFont typeface="+mj-lt"/>
              <a:buAutoNum type="arabicPeriod"/>
              <a:defRPr/>
            </a:pPr>
            <a:endParaRPr lang="pt-BR" sz="2000" dirty="0" smtClean="0"/>
          </a:p>
        </p:txBody>
      </p:sp>
      <p:grpSp>
        <p:nvGrpSpPr>
          <p:cNvPr id="43011" name="Grupo 10"/>
          <p:cNvGrpSpPr>
            <a:grpSpLocks/>
          </p:cNvGrpSpPr>
          <p:nvPr/>
        </p:nvGrpSpPr>
        <p:grpSpPr bwMode="auto">
          <a:xfrm>
            <a:off x="0" y="0"/>
            <a:ext cx="9144000" cy="573088"/>
            <a:chOff x="0" y="0"/>
            <a:chExt cx="9144000" cy="908720"/>
          </a:xfrm>
        </p:grpSpPr>
        <p:pic>
          <p:nvPicPr>
            <p:cNvPr id="4301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301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500"/>
                                        <p:tgtEl>
                                          <p:spTgt spid="3">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algn="just" eaLnBrk="1" hangingPunct="1">
              <a:lnSpc>
                <a:spcPct val="80000"/>
              </a:lnSpc>
              <a:buFont typeface="Wingdings" pitchFamily="2" charset="2"/>
              <a:buNone/>
            </a:pPr>
            <a:r>
              <a:rPr lang="pt-BR" sz="1800" i="1" smtClean="0"/>
              <a:t>“Uma dose oral de 3000</a:t>
            </a:r>
            <a:r>
              <a:rPr lang="el-GR" sz="1800" i="1" smtClean="0"/>
              <a:t>μ</a:t>
            </a:r>
            <a:r>
              <a:rPr lang="pt-BR" sz="1800" i="1" smtClean="0"/>
              <a:t>g/mês (120.000UI) de colecalciferol administrada para lactantes é equivalente a uma dose diária de 10</a:t>
            </a:r>
            <a:r>
              <a:rPr lang="el-GR" sz="1800" i="1" smtClean="0"/>
              <a:t>μ</a:t>
            </a:r>
            <a:r>
              <a:rPr lang="pt-BR" sz="1800" i="1" smtClean="0"/>
              <a:t>g (400 UI) para lactentes em relação ao aumento do nível sério de 25(OH)D e à relevante melhora dos índices biológicos em lactentes com 3,5 meses.</a:t>
            </a:r>
          </a:p>
          <a:p>
            <a:pPr marL="0" indent="0" algn="just" eaLnBrk="1" hangingPunct="1">
              <a:lnSpc>
                <a:spcPct val="80000"/>
              </a:lnSpc>
              <a:buFont typeface="Wingdings" pitchFamily="2" charset="2"/>
              <a:buNone/>
            </a:pPr>
            <a:r>
              <a:rPr lang="pt-BR" sz="1800" i="1" smtClean="0"/>
              <a:t>Ambos esquemas de dose, quando em comparação à exposição solar isolada, são superiores na manutenção de níveis séricos de 25(OH)D do lactente aos 3,5 meses dentro dos valores de referência, além de promover proteção contra a elevação de fosfatase alcalina e possivelmente contra infecções.</a:t>
            </a:r>
          </a:p>
          <a:p>
            <a:pPr marL="0" indent="0" algn="just" eaLnBrk="1" hangingPunct="1">
              <a:lnSpc>
                <a:spcPct val="80000"/>
              </a:lnSpc>
              <a:buFont typeface="Wingdings" pitchFamily="2" charset="2"/>
              <a:buNone/>
            </a:pPr>
            <a:r>
              <a:rPr lang="pt-BR" sz="1800" i="1" smtClean="0"/>
              <a:t>Essas doses de vitamina D correspondem ao limite máximo de ingesta diária de 100</a:t>
            </a:r>
            <a:r>
              <a:rPr lang="el-GR" sz="1800" i="1" smtClean="0"/>
              <a:t>μ</a:t>
            </a:r>
            <a:r>
              <a:rPr lang="pt-BR" sz="1800" i="1" smtClean="0"/>
              <a:t>g (400 UI) para lactantes recomendado pelo Institute of Medicine, mas a administração de uma única dose mensal exige observação e beneficia tanto mãe quanto filho.</a:t>
            </a:r>
          </a:p>
          <a:p>
            <a:pPr marL="0" indent="0" algn="just" eaLnBrk="1" hangingPunct="1">
              <a:lnSpc>
                <a:spcPct val="80000"/>
              </a:lnSpc>
              <a:buFont typeface="Wingdings" pitchFamily="2" charset="2"/>
              <a:buNone/>
            </a:pPr>
            <a:r>
              <a:rPr lang="pt-PT" sz="1900" i="1" smtClean="0"/>
              <a:t>Estes achados, incluindo a segurança da dose materna, precisam de confirmação em outros contextos e populações.”</a:t>
            </a:r>
            <a:r>
              <a:rPr lang="pt-BR" sz="1800" i="1" smtClean="0"/>
              <a:t> </a:t>
            </a:r>
          </a:p>
        </p:txBody>
      </p:sp>
      <p:grpSp>
        <p:nvGrpSpPr>
          <p:cNvPr id="44035" name="Grupo 10"/>
          <p:cNvGrpSpPr>
            <a:grpSpLocks/>
          </p:cNvGrpSpPr>
          <p:nvPr/>
        </p:nvGrpSpPr>
        <p:grpSpPr bwMode="auto">
          <a:xfrm>
            <a:off x="0" y="0"/>
            <a:ext cx="9144000" cy="573088"/>
            <a:chOff x="0" y="0"/>
            <a:chExt cx="9144000" cy="908720"/>
          </a:xfrm>
        </p:grpSpPr>
        <p:pic>
          <p:nvPicPr>
            <p:cNvPr id="4403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403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Conclusão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Grupo 10"/>
          <p:cNvGrpSpPr>
            <a:grpSpLocks/>
          </p:cNvGrpSpPr>
          <p:nvPr/>
        </p:nvGrpSpPr>
        <p:grpSpPr bwMode="auto">
          <a:xfrm>
            <a:off x="0" y="0"/>
            <a:ext cx="9144000" cy="573088"/>
            <a:chOff x="0" y="0"/>
            <a:chExt cx="9144000" cy="908720"/>
          </a:xfrm>
        </p:grpSpPr>
        <p:pic>
          <p:nvPicPr>
            <p:cNvPr id="4506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506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pic>
        <p:nvPicPr>
          <p:cNvPr id="5122" name="Picture 2"/>
          <p:cNvPicPr>
            <a:picLocks noChangeAspect="1" noChangeArrowheads="1"/>
          </p:cNvPicPr>
          <p:nvPr/>
        </p:nvPicPr>
        <p:blipFill>
          <a:blip r:embed="rId5"/>
          <a:srcRect/>
          <a:stretch>
            <a:fillRect/>
          </a:stretch>
        </p:blipFill>
        <p:spPr bwMode="auto">
          <a:xfrm>
            <a:off x="395288" y="573088"/>
            <a:ext cx="4960937" cy="4486275"/>
          </a:xfrm>
          <a:prstGeom prst="rect">
            <a:avLst/>
          </a:prstGeom>
          <a:noFill/>
          <a:ln w="9525">
            <a:noFill/>
            <a:miter lim="800000"/>
            <a:headEnd/>
            <a:tailEnd/>
          </a:ln>
        </p:spPr>
      </p:pic>
      <p:sp>
        <p:nvSpPr>
          <p:cNvPr id="45060" name="Espaço Reservado para Conteúdo 4"/>
          <p:cNvSpPr>
            <a:spLocks noGrp="1"/>
          </p:cNvSpPr>
          <p:nvPr>
            <p:ph sz="quarter" idx="4294967295"/>
          </p:nvPr>
        </p:nvSpPr>
        <p:spPr>
          <a:xfrm>
            <a:off x="4716463" y="1162050"/>
            <a:ext cx="4319587" cy="3429000"/>
          </a:xfrm>
        </p:spPr>
        <p:txBody>
          <a:bodyPr/>
          <a:lstStyle/>
          <a:p>
            <a:pPr marL="0" indent="0" algn="ctr" eaLnBrk="1" hangingPunct="1">
              <a:buFont typeface="Wingdings" pitchFamily="2" charset="2"/>
              <a:buNone/>
            </a:pPr>
            <a:r>
              <a:rPr lang="en-US" b="1" smtClean="0"/>
              <a:t>Para material suplementar referente a este artigo, por favor visite:</a:t>
            </a:r>
          </a:p>
          <a:p>
            <a:pPr marL="0" indent="0" algn="ctr" eaLnBrk="1" hangingPunct="1">
              <a:buFont typeface="Wingdings" pitchFamily="2" charset="2"/>
              <a:buNone/>
            </a:pPr>
            <a:r>
              <a:rPr lang="pt-BR" smtClean="0">
                <a:hlinkClick r:id="rId6"/>
              </a:rPr>
              <a:t>http://dx.doi.org/doi:10.1017/S0007114516001756</a:t>
            </a:r>
            <a:endParaRPr lang="pt-BR" smtClean="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 calcmode="lin" valueType="num">
                                      <p:cBhvr>
                                        <p:cTn id="9" dur="1000" fill="hold"/>
                                        <p:tgtEl>
                                          <p:spTgt spid="5122"/>
                                        </p:tgtEl>
                                        <p:attrNameLst>
                                          <p:attrName>style.rotation</p:attrName>
                                        </p:attrNameLst>
                                      </p:cBhvr>
                                      <p:tavLst>
                                        <p:tav tm="0">
                                          <p:val>
                                            <p:fltVal val="90"/>
                                          </p:val>
                                        </p:tav>
                                        <p:tav tm="100000">
                                          <p:val>
                                            <p:fltVal val="0"/>
                                          </p:val>
                                        </p:tav>
                                      </p:tavLst>
                                    </p:anim>
                                    <p:animEffect transition="in" filter="fade">
                                      <p:cBhvr>
                                        <p:cTn id="10"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p:cNvPicPr>
            <a:picLocks noChangeAspect="1" noChangeArrowheads="1"/>
          </p:cNvPicPr>
          <p:nvPr/>
        </p:nvPicPr>
        <p:blipFill>
          <a:blip r:embed="rId2"/>
          <a:srcRect/>
          <a:stretch>
            <a:fillRect/>
          </a:stretch>
        </p:blipFill>
        <p:spPr bwMode="auto">
          <a:xfrm>
            <a:off x="0" y="1347788"/>
            <a:ext cx="9144000" cy="2724150"/>
          </a:xfrm>
          <a:prstGeom prst="rect">
            <a:avLst/>
          </a:prstGeom>
          <a:noFill/>
          <a:ln w="9525">
            <a:noFill/>
            <a:miter lim="800000"/>
            <a:headEnd/>
            <a:tailEnd/>
          </a:ln>
        </p:spPr>
      </p:pic>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sz="2800" i="1">
                <a:solidFill>
                  <a:srgbClr val="FFFFFF"/>
                </a:solidFill>
                <a:latin typeface="Tekton Pro"/>
              </a:rPr>
              <a:t>ABSTRACT</a:t>
            </a:r>
          </a:p>
        </p:txBody>
      </p:sp>
    </p:spTree>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92500" lnSpcReduction="20000"/>
          </a:bodyPr>
          <a:lstStyle/>
          <a:p>
            <a:pPr marL="457200" indent="-457200" eaLnBrk="1" fontAlgn="auto" hangingPunct="1">
              <a:spcAft>
                <a:spcPts val="0"/>
              </a:spcAft>
              <a:buFont typeface="+mj-lt"/>
              <a:buAutoNum type="arabicPeriod"/>
              <a:defRPr/>
            </a:pPr>
            <a:r>
              <a:rPr lang="pt-BR" sz="2000" dirty="0" err="1" smtClean="0"/>
              <a:t>Mehrotra</a:t>
            </a:r>
            <a:r>
              <a:rPr lang="pt-BR" sz="2000" dirty="0" smtClean="0"/>
              <a:t> </a:t>
            </a:r>
            <a:r>
              <a:rPr lang="pt-BR" sz="2000" dirty="0"/>
              <a:t>P, </a:t>
            </a:r>
            <a:r>
              <a:rPr lang="pt-BR" sz="2000" dirty="0" err="1"/>
              <a:t>Marwaha</a:t>
            </a:r>
            <a:r>
              <a:rPr lang="pt-BR" sz="2000" dirty="0"/>
              <a:t> RK, </a:t>
            </a:r>
            <a:r>
              <a:rPr lang="pt-BR" sz="2000" dirty="0" err="1"/>
              <a:t>Aneja</a:t>
            </a:r>
            <a:r>
              <a:rPr lang="pt-BR" sz="2000" dirty="0"/>
              <a:t> S, et al. (2010) </a:t>
            </a:r>
            <a:r>
              <a:rPr lang="pt-BR" sz="2000" dirty="0" err="1" smtClean="0"/>
              <a:t>Hypovitaminosis</a:t>
            </a:r>
            <a:r>
              <a:rPr lang="pt-BR" sz="2000" dirty="0" smtClean="0"/>
              <a:t> </a:t>
            </a:r>
            <a:r>
              <a:rPr lang="en-US" sz="2000" dirty="0" smtClean="0"/>
              <a:t>D </a:t>
            </a:r>
            <a:r>
              <a:rPr lang="en-US" sz="2000" dirty="0"/>
              <a:t>and </a:t>
            </a:r>
            <a:r>
              <a:rPr lang="en-US" sz="2000" dirty="0" err="1"/>
              <a:t>hypocalcemic</a:t>
            </a:r>
            <a:r>
              <a:rPr lang="en-US" sz="2000" dirty="0"/>
              <a:t> seizures in infancy. Indian </a:t>
            </a:r>
            <a:r>
              <a:rPr lang="en-US" sz="2000" dirty="0" err="1" smtClean="0"/>
              <a:t>Pediatr</a:t>
            </a:r>
            <a:r>
              <a:rPr lang="en-US" sz="2000" dirty="0"/>
              <a:t> </a:t>
            </a:r>
            <a:r>
              <a:rPr lang="pt-BR" sz="2000" dirty="0" smtClean="0"/>
              <a:t>47</a:t>
            </a:r>
            <a:r>
              <a:rPr lang="pt-BR" sz="2000" dirty="0"/>
              <a:t>, </a:t>
            </a:r>
            <a:r>
              <a:rPr lang="pt-BR" sz="2000" dirty="0" smtClean="0"/>
              <a:t>581–586.</a:t>
            </a:r>
          </a:p>
          <a:p>
            <a:pPr marL="457200" indent="-457200" eaLnBrk="1" fontAlgn="auto" hangingPunct="1">
              <a:spcAft>
                <a:spcPts val="0"/>
              </a:spcAft>
              <a:buFont typeface="+mj-lt"/>
              <a:buAutoNum type="arabicPeriod"/>
              <a:defRPr/>
            </a:pPr>
            <a:r>
              <a:rPr lang="pt-BR" sz="2000" dirty="0" err="1" smtClean="0"/>
              <a:t>Jain</a:t>
            </a:r>
            <a:r>
              <a:rPr lang="pt-BR" sz="2000" dirty="0" smtClean="0"/>
              <a:t> </a:t>
            </a:r>
            <a:r>
              <a:rPr lang="pt-BR" sz="2000" dirty="0"/>
              <a:t>V, Gupta N, </a:t>
            </a:r>
            <a:r>
              <a:rPr lang="pt-BR" sz="2000" dirty="0" err="1"/>
              <a:t>Kalaivani</a:t>
            </a:r>
            <a:r>
              <a:rPr lang="pt-BR" sz="2000" dirty="0"/>
              <a:t> M, et al. (2011) </a:t>
            </a:r>
            <a:r>
              <a:rPr lang="pt-BR" sz="2000" dirty="0" err="1"/>
              <a:t>Vitamin</a:t>
            </a:r>
            <a:r>
              <a:rPr lang="pt-BR" sz="2000" dirty="0"/>
              <a:t> D </a:t>
            </a:r>
            <a:r>
              <a:rPr lang="pt-BR" sz="2000" dirty="0" err="1" smtClean="0"/>
              <a:t>deficiency</a:t>
            </a:r>
            <a:r>
              <a:rPr lang="pt-BR" sz="2000" dirty="0"/>
              <a:t> </a:t>
            </a:r>
            <a:r>
              <a:rPr lang="en-US" sz="2000" dirty="0" smtClean="0"/>
              <a:t>in </a:t>
            </a:r>
            <a:r>
              <a:rPr lang="en-US" sz="2000" dirty="0"/>
              <a:t>healthy breastfed term infants at 3 months &amp; </a:t>
            </a:r>
            <a:r>
              <a:rPr lang="en-US" sz="2000" dirty="0" smtClean="0"/>
              <a:t>their mothers </a:t>
            </a:r>
            <a:r>
              <a:rPr lang="en-US" sz="2000" dirty="0"/>
              <a:t>in India: seasonal variation &amp; determinants. Indian </a:t>
            </a:r>
            <a:r>
              <a:rPr lang="en-US" sz="2000" dirty="0" smtClean="0"/>
              <a:t>J </a:t>
            </a:r>
            <a:r>
              <a:rPr lang="pt-BR" sz="2000" dirty="0" err="1" smtClean="0"/>
              <a:t>Med</a:t>
            </a:r>
            <a:r>
              <a:rPr lang="pt-BR" sz="2000" dirty="0" smtClean="0"/>
              <a:t> </a:t>
            </a:r>
            <a:r>
              <a:rPr lang="pt-BR" sz="2000" dirty="0"/>
              <a:t>Res 133, </a:t>
            </a:r>
            <a:r>
              <a:rPr lang="pt-BR" sz="2000" dirty="0" smtClean="0"/>
              <a:t>267–273.</a:t>
            </a:r>
          </a:p>
          <a:p>
            <a:pPr marL="457200" indent="-457200" eaLnBrk="1" fontAlgn="auto" hangingPunct="1">
              <a:spcAft>
                <a:spcPts val="0"/>
              </a:spcAft>
              <a:buFont typeface="+mj-lt"/>
              <a:buAutoNum type="arabicPeriod"/>
              <a:defRPr/>
            </a:pPr>
            <a:r>
              <a:rPr lang="en-US" sz="2000" dirty="0" smtClean="0"/>
              <a:t>Wagner </a:t>
            </a:r>
            <a:r>
              <a:rPr lang="en-US" sz="2000" dirty="0"/>
              <a:t>CL &amp; Greer FR (2008) Prevention of rickets </a:t>
            </a:r>
            <a:r>
              <a:rPr lang="en-US" sz="2000" dirty="0" smtClean="0"/>
              <a:t>and vitamin </a:t>
            </a:r>
            <a:r>
              <a:rPr lang="en-US" sz="2000" dirty="0"/>
              <a:t>D deficiency in infants, children, and </a:t>
            </a:r>
            <a:r>
              <a:rPr lang="en-US" sz="2000" dirty="0" smtClean="0"/>
              <a:t>adolescents. </a:t>
            </a:r>
            <a:r>
              <a:rPr lang="pt-BR" sz="2000" dirty="0" err="1" smtClean="0"/>
              <a:t>Pediatrics</a:t>
            </a:r>
            <a:r>
              <a:rPr lang="pt-BR" sz="2000" dirty="0" smtClean="0"/>
              <a:t> </a:t>
            </a:r>
            <a:r>
              <a:rPr lang="pt-BR" sz="2000" dirty="0"/>
              <a:t>122, </a:t>
            </a:r>
            <a:r>
              <a:rPr lang="pt-BR" sz="2000" dirty="0" smtClean="0"/>
              <a:t>1142–1152.</a:t>
            </a:r>
          </a:p>
          <a:p>
            <a:pPr marL="457200" indent="-457200" eaLnBrk="1" fontAlgn="auto" hangingPunct="1">
              <a:spcAft>
                <a:spcPts val="0"/>
              </a:spcAft>
              <a:buFont typeface="+mj-lt"/>
              <a:buAutoNum type="arabicPeriod"/>
              <a:defRPr/>
            </a:pPr>
            <a:r>
              <a:rPr lang="pt-BR" sz="2000" dirty="0" err="1" smtClean="0"/>
              <a:t>Misra</a:t>
            </a:r>
            <a:r>
              <a:rPr lang="pt-BR" sz="2000" dirty="0" smtClean="0"/>
              <a:t> </a:t>
            </a:r>
            <a:r>
              <a:rPr lang="pt-BR" sz="2000" dirty="0"/>
              <a:t>M, </a:t>
            </a:r>
            <a:r>
              <a:rPr lang="pt-BR" sz="2000" dirty="0" err="1"/>
              <a:t>Pacaud</a:t>
            </a:r>
            <a:r>
              <a:rPr lang="pt-BR" sz="2000" dirty="0"/>
              <a:t> D, </a:t>
            </a:r>
            <a:r>
              <a:rPr lang="pt-BR" sz="2000" dirty="0" err="1"/>
              <a:t>Petryk</a:t>
            </a:r>
            <a:r>
              <a:rPr lang="pt-BR" sz="2000" dirty="0"/>
              <a:t> A, et al. (2008) </a:t>
            </a:r>
            <a:r>
              <a:rPr lang="pt-BR" sz="2000" dirty="0" err="1"/>
              <a:t>Vitamin</a:t>
            </a:r>
            <a:r>
              <a:rPr lang="pt-BR" sz="2000" dirty="0"/>
              <a:t> </a:t>
            </a:r>
            <a:r>
              <a:rPr lang="pt-BR" sz="2000" dirty="0" smtClean="0"/>
              <a:t>D </a:t>
            </a:r>
            <a:r>
              <a:rPr lang="en-US" sz="2000" dirty="0" smtClean="0"/>
              <a:t>deficiency </a:t>
            </a:r>
            <a:r>
              <a:rPr lang="en-US" sz="2000" dirty="0"/>
              <a:t>in children and its management: review </a:t>
            </a:r>
            <a:r>
              <a:rPr lang="en-US" sz="2000" dirty="0" smtClean="0"/>
              <a:t>of current </a:t>
            </a:r>
            <a:r>
              <a:rPr lang="en-US" sz="2000" dirty="0"/>
              <a:t>knowledge and recommendations. Pediatrics </a:t>
            </a:r>
            <a:r>
              <a:rPr lang="en-US" sz="2000" dirty="0" smtClean="0"/>
              <a:t>122, </a:t>
            </a:r>
            <a:r>
              <a:rPr lang="pt-BR" sz="2000" dirty="0" smtClean="0"/>
              <a:t>398–417.</a:t>
            </a:r>
          </a:p>
          <a:p>
            <a:pPr marL="457200" indent="-457200" eaLnBrk="1" fontAlgn="auto" hangingPunct="1">
              <a:spcAft>
                <a:spcPts val="0"/>
              </a:spcAft>
              <a:buFont typeface="+mj-lt"/>
              <a:buAutoNum type="arabicPeriod"/>
              <a:defRPr/>
            </a:pPr>
            <a:r>
              <a:rPr lang="pt-BR" sz="2000" dirty="0" err="1" smtClean="0"/>
              <a:t>Sachan</a:t>
            </a:r>
            <a:r>
              <a:rPr lang="pt-BR" sz="2000" dirty="0" smtClean="0"/>
              <a:t> </a:t>
            </a:r>
            <a:r>
              <a:rPr lang="pt-BR" sz="2000" dirty="0"/>
              <a:t>A, Gupta R, Das V, et al. (2005) High </a:t>
            </a:r>
            <a:r>
              <a:rPr lang="pt-BR" sz="2000" dirty="0" err="1"/>
              <a:t>prevalence</a:t>
            </a:r>
            <a:r>
              <a:rPr lang="pt-BR" sz="2000" dirty="0"/>
              <a:t> </a:t>
            </a:r>
            <a:r>
              <a:rPr lang="pt-BR" sz="2000" dirty="0" err="1" smtClean="0"/>
              <a:t>of</a:t>
            </a:r>
            <a:r>
              <a:rPr lang="pt-BR" sz="2000" dirty="0"/>
              <a:t> </a:t>
            </a:r>
            <a:r>
              <a:rPr lang="en-US" sz="2000" dirty="0" smtClean="0"/>
              <a:t>vitamin </a:t>
            </a:r>
            <a:r>
              <a:rPr lang="en-US" sz="2000" dirty="0"/>
              <a:t>D deficiency among pregnant women and </a:t>
            </a:r>
            <a:r>
              <a:rPr lang="en-US" sz="2000" dirty="0" smtClean="0"/>
              <a:t>their </a:t>
            </a:r>
            <a:r>
              <a:rPr lang="pt-BR" sz="2000" dirty="0" err="1" smtClean="0"/>
              <a:t>newborns</a:t>
            </a:r>
            <a:r>
              <a:rPr lang="pt-BR" sz="2000" dirty="0" smtClean="0"/>
              <a:t> </a:t>
            </a:r>
            <a:r>
              <a:rPr lang="pt-BR" sz="2000" dirty="0"/>
              <a:t>in </a:t>
            </a:r>
            <a:r>
              <a:rPr lang="pt-BR" sz="2000" dirty="0" err="1"/>
              <a:t>northern</a:t>
            </a:r>
            <a:r>
              <a:rPr lang="pt-BR" sz="2000" dirty="0"/>
              <a:t> </a:t>
            </a:r>
            <a:r>
              <a:rPr lang="pt-BR" sz="2000" dirty="0" err="1"/>
              <a:t>India</a:t>
            </a:r>
            <a:r>
              <a:rPr lang="pt-BR" sz="2000" dirty="0"/>
              <a:t>. </a:t>
            </a:r>
            <a:r>
              <a:rPr lang="pt-BR" sz="2000" dirty="0" err="1"/>
              <a:t>Am</a:t>
            </a:r>
            <a:r>
              <a:rPr lang="pt-BR" sz="2000" dirty="0"/>
              <a:t> J </a:t>
            </a:r>
            <a:r>
              <a:rPr lang="pt-BR" sz="2000" dirty="0" err="1"/>
              <a:t>Clin</a:t>
            </a:r>
            <a:r>
              <a:rPr lang="pt-BR" sz="2000" dirty="0"/>
              <a:t> </a:t>
            </a:r>
            <a:r>
              <a:rPr lang="pt-BR" sz="2000" dirty="0" err="1"/>
              <a:t>Nutr</a:t>
            </a:r>
            <a:r>
              <a:rPr lang="pt-BR" sz="2000" dirty="0"/>
              <a:t> 81, 1060–1064.</a:t>
            </a:r>
            <a:endParaRPr lang="pt-BR" sz="1900" dirty="0" smtClean="0"/>
          </a:p>
        </p:txBody>
      </p:sp>
      <p:grpSp>
        <p:nvGrpSpPr>
          <p:cNvPr id="47107" name="Grupo 10"/>
          <p:cNvGrpSpPr>
            <a:grpSpLocks/>
          </p:cNvGrpSpPr>
          <p:nvPr/>
        </p:nvGrpSpPr>
        <p:grpSpPr bwMode="auto">
          <a:xfrm>
            <a:off x="0" y="0"/>
            <a:ext cx="9144000" cy="573088"/>
            <a:chOff x="0" y="0"/>
            <a:chExt cx="9144000" cy="908720"/>
          </a:xfrm>
        </p:grpSpPr>
        <p:pic>
          <p:nvPicPr>
            <p:cNvPr id="4710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711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eaLnBrk="1" fontAlgn="auto" hangingPunct="1">
              <a:spcAft>
                <a:spcPts val="0"/>
              </a:spcAft>
              <a:buFont typeface="+mj-lt"/>
              <a:buAutoNum type="arabicPeriod" startAt="6"/>
              <a:defRPr/>
            </a:pPr>
            <a:r>
              <a:rPr lang="pt-BR" sz="2000" dirty="0" err="1"/>
              <a:t>Hollis</a:t>
            </a:r>
            <a:r>
              <a:rPr lang="pt-BR" sz="2000" dirty="0"/>
              <a:t> BW, Wagner CL, Howard CR, et al. (2015) </a:t>
            </a:r>
            <a:r>
              <a:rPr lang="pt-BR" sz="2000" dirty="0" smtClean="0"/>
              <a:t>Maternal </a:t>
            </a:r>
            <a:r>
              <a:rPr lang="fr-FR" sz="2000" dirty="0" smtClean="0"/>
              <a:t>versus </a:t>
            </a:r>
            <a:r>
              <a:rPr lang="fr-FR" sz="2000" dirty="0"/>
              <a:t>infant vitamin D supplementation during </a:t>
            </a:r>
            <a:r>
              <a:rPr lang="fr-FR" sz="2000" dirty="0" smtClean="0"/>
              <a:t>lactation: </a:t>
            </a:r>
            <a:r>
              <a:rPr lang="en-US" sz="2000" dirty="0" smtClean="0"/>
              <a:t>a </a:t>
            </a:r>
            <a:r>
              <a:rPr lang="en-US" sz="2000" dirty="0" err="1"/>
              <a:t>randomised</a:t>
            </a:r>
            <a:r>
              <a:rPr lang="en-US" sz="2000" dirty="0"/>
              <a:t> controlled trial. Pediatrics 136, </a:t>
            </a:r>
            <a:r>
              <a:rPr lang="en-US" sz="2000" dirty="0" smtClean="0"/>
              <a:t>625–634.</a:t>
            </a:r>
          </a:p>
          <a:p>
            <a:pPr marL="457200" indent="-457200" eaLnBrk="1" fontAlgn="auto" hangingPunct="1">
              <a:spcAft>
                <a:spcPts val="0"/>
              </a:spcAft>
              <a:buFont typeface="+mj-lt"/>
              <a:buAutoNum type="arabicPeriod" startAt="6"/>
              <a:defRPr/>
            </a:pPr>
            <a:r>
              <a:rPr lang="fi-FI" sz="2000" dirty="0" smtClean="0"/>
              <a:t>Ala-Houhala </a:t>
            </a:r>
            <a:r>
              <a:rPr lang="fi-FI" sz="2000" dirty="0"/>
              <a:t>M, Koskinen T, Terho A, et al. (1986) </a:t>
            </a:r>
            <a:r>
              <a:rPr lang="fi-FI" sz="2000" dirty="0" smtClean="0"/>
              <a:t>Maternal </a:t>
            </a:r>
            <a:r>
              <a:rPr lang="en-US" sz="2000" dirty="0" smtClean="0"/>
              <a:t>compared </a:t>
            </a:r>
            <a:r>
              <a:rPr lang="en-US" sz="2000" dirty="0"/>
              <a:t>with infant vitamin D supplementation. Arch </a:t>
            </a:r>
            <a:r>
              <a:rPr lang="en-US" sz="2000" dirty="0" smtClean="0"/>
              <a:t>Dis </a:t>
            </a:r>
            <a:r>
              <a:rPr lang="pt-BR" sz="2000" dirty="0" err="1" smtClean="0"/>
              <a:t>Child</a:t>
            </a:r>
            <a:r>
              <a:rPr lang="pt-BR" sz="2000" dirty="0" smtClean="0"/>
              <a:t> </a:t>
            </a:r>
            <a:r>
              <a:rPr lang="pt-BR" sz="2000" dirty="0"/>
              <a:t>61, </a:t>
            </a:r>
            <a:r>
              <a:rPr lang="pt-BR" sz="2000" dirty="0" smtClean="0"/>
              <a:t>1159–1163.</a:t>
            </a:r>
          </a:p>
          <a:p>
            <a:pPr marL="457200" indent="-457200" eaLnBrk="1" fontAlgn="auto" hangingPunct="1">
              <a:spcAft>
                <a:spcPts val="0"/>
              </a:spcAft>
              <a:buFont typeface="+mj-lt"/>
              <a:buAutoNum type="arabicPeriod" startAt="6"/>
              <a:defRPr/>
            </a:pPr>
            <a:r>
              <a:rPr lang="pt-BR" sz="2000" dirty="0" err="1" smtClean="0"/>
              <a:t>Kumar</a:t>
            </a:r>
            <a:r>
              <a:rPr lang="pt-BR" sz="2000" dirty="0" smtClean="0"/>
              <a:t> </a:t>
            </a:r>
            <a:r>
              <a:rPr lang="pt-BR" sz="2000" dirty="0"/>
              <a:t>GT, </a:t>
            </a:r>
            <a:r>
              <a:rPr lang="pt-BR" sz="2000" dirty="0" err="1"/>
              <a:t>Sachdev</a:t>
            </a:r>
            <a:r>
              <a:rPr lang="pt-BR" sz="2000" dirty="0"/>
              <a:t> HS, </a:t>
            </a:r>
            <a:r>
              <a:rPr lang="pt-BR" sz="2000" dirty="0" err="1"/>
              <a:t>Chellani</a:t>
            </a:r>
            <a:r>
              <a:rPr lang="pt-BR" sz="2000" dirty="0"/>
              <a:t> H, et al. (2011) </a:t>
            </a:r>
            <a:r>
              <a:rPr lang="pt-BR" sz="2000" dirty="0" err="1"/>
              <a:t>Effect</a:t>
            </a:r>
            <a:r>
              <a:rPr lang="pt-BR" sz="2000" dirty="0"/>
              <a:t> </a:t>
            </a:r>
            <a:r>
              <a:rPr lang="pt-BR" sz="2000" dirty="0" err="1" smtClean="0"/>
              <a:t>of</a:t>
            </a:r>
            <a:r>
              <a:rPr lang="pt-BR" sz="2000" dirty="0" smtClean="0"/>
              <a:t> </a:t>
            </a:r>
            <a:r>
              <a:rPr lang="en-US" sz="2000" dirty="0" smtClean="0"/>
              <a:t>weekly </a:t>
            </a:r>
            <a:r>
              <a:rPr lang="en-US" sz="2000" dirty="0"/>
              <a:t>vitamin D supplements on mortality, morbidity, </a:t>
            </a:r>
            <a:r>
              <a:rPr lang="en-US" sz="2000" dirty="0" smtClean="0"/>
              <a:t>and growth </a:t>
            </a:r>
            <a:r>
              <a:rPr lang="en-US" sz="2000" dirty="0"/>
              <a:t>of low birthweight term infants in India up to </a:t>
            </a:r>
            <a:r>
              <a:rPr lang="en-US" sz="2000" dirty="0" smtClean="0"/>
              <a:t>age 6 </a:t>
            </a:r>
            <a:r>
              <a:rPr lang="en-US" sz="2000" dirty="0"/>
              <a:t>months: </a:t>
            </a:r>
            <a:r>
              <a:rPr lang="en-US" sz="2000" dirty="0" err="1"/>
              <a:t>randomised</a:t>
            </a:r>
            <a:r>
              <a:rPr lang="en-US" sz="2000" dirty="0"/>
              <a:t> controlled trial. BMJ 342, </a:t>
            </a:r>
            <a:r>
              <a:rPr lang="en-US" sz="2000" dirty="0" smtClean="0"/>
              <a:t>2975.</a:t>
            </a:r>
          </a:p>
          <a:p>
            <a:pPr marL="457200" indent="-457200" eaLnBrk="1" fontAlgn="auto" hangingPunct="1">
              <a:spcAft>
                <a:spcPts val="0"/>
              </a:spcAft>
              <a:buFont typeface="+mj-lt"/>
              <a:buAutoNum type="arabicPeriod" startAt="6"/>
              <a:defRPr/>
            </a:pPr>
            <a:r>
              <a:rPr lang="pt-BR" sz="2000" dirty="0" smtClean="0"/>
              <a:t>Ross </a:t>
            </a:r>
            <a:r>
              <a:rPr lang="pt-BR" sz="2000" dirty="0"/>
              <a:t>AC, </a:t>
            </a:r>
            <a:r>
              <a:rPr lang="pt-BR" sz="2000" dirty="0" err="1"/>
              <a:t>Manson</a:t>
            </a:r>
            <a:r>
              <a:rPr lang="pt-BR" sz="2000" dirty="0"/>
              <a:t> JE, </a:t>
            </a:r>
            <a:r>
              <a:rPr lang="pt-BR" sz="2000" dirty="0" err="1"/>
              <a:t>Abrams</a:t>
            </a:r>
            <a:r>
              <a:rPr lang="pt-BR" sz="2000" dirty="0"/>
              <a:t> SA, et al. (2011) The 2011 </a:t>
            </a:r>
            <a:r>
              <a:rPr lang="pt-BR" sz="2000" dirty="0" err="1" smtClean="0"/>
              <a:t>report</a:t>
            </a:r>
            <a:r>
              <a:rPr lang="pt-BR" sz="2000" dirty="0"/>
              <a:t> </a:t>
            </a:r>
            <a:r>
              <a:rPr lang="en-US" sz="2000" dirty="0" smtClean="0"/>
              <a:t>on </a:t>
            </a:r>
            <a:r>
              <a:rPr lang="en-US" sz="2000" dirty="0"/>
              <a:t>dietary reference intakes for calcium and vitamin D </a:t>
            </a:r>
            <a:r>
              <a:rPr lang="en-US" sz="2000" dirty="0" smtClean="0"/>
              <a:t>from the </a:t>
            </a:r>
            <a:r>
              <a:rPr lang="en-US" sz="2000" dirty="0"/>
              <a:t>Institute of Medicine: what clinicians need to know. J </a:t>
            </a:r>
            <a:r>
              <a:rPr lang="en-US" sz="2000" dirty="0" err="1" smtClean="0"/>
              <a:t>Clin</a:t>
            </a:r>
            <a:r>
              <a:rPr lang="en-US" sz="2000" dirty="0"/>
              <a:t> </a:t>
            </a:r>
            <a:r>
              <a:rPr lang="pt-BR" sz="2000" dirty="0" err="1" smtClean="0"/>
              <a:t>Endocrinol</a:t>
            </a:r>
            <a:r>
              <a:rPr lang="pt-BR" sz="2000" dirty="0" smtClean="0"/>
              <a:t> </a:t>
            </a:r>
            <a:r>
              <a:rPr lang="pt-BR" sz="2000" dirty="0" err="1"/>
              <a:t>Metab</a:t>
            </a:r>
            <a:r>
              <a:rPr lang="pt-BR" sz="2000" dirty="0"/>
              <a:t> 96, </a:t>
            </a:r>
            <a:r>
              <a:rPr lang="pt-BR" sz="2000" dirty="0" smtClean="0"/>
              <a:t>53–58.</a:t>
            </a:r>
          </a:p>
          <a:p>
            <a:pPr marL="457200" indent="-457200" eaLnBrk="1" fontAlgn="auto" hangingPunct="1">
              <a:spcAft>
                <a:spcPts val="0"/>
              </a:spcAft>
              <a:buFont typeface="+mj-lt"/>
              <a:buAutoNum type="arabicPeriod" startAt="6"/>
              <a:defRPr/>
            </a:pPr>
            <a:r>
              <a:rPr lang="en-US" sz="2000" dirty="0" err="1" smtClean="0"/>
              <a:t>Kuppuswamy</a:t>
            </a:r>
            <a:r>
              <a:rPr lang="en-US" sz="2000" dirty="0" smtClean="0"/>
              <a:t> </a:t>
            </a:r>
            <a:r>
              <a:rPr lang="en-US" sz="2000" dirty="0"/>
              <a:t>B (1981) Manual of Socioeconomic </a:t>
            </a:r>
            <a:r>
              <a:rPr lang="en-US" sz="2000" dirty="0" smtClean="0"/>
              <a:t>Status </a:t>
            </a:r>
            <a:r>
              <a:rPr lang="pt-BR" sz="2000" dirty="0" smtClean="0"/>
              <a:t>(</a:t>
            </a:r>
            <a:r>
              <a:rPr lang="pt-BR" sz="2000" dirty="0" err="1" smtClean="0"/>
              <a:t>Urban</a:t>
            </a:r>
            <a:r>
              <a:rPr lang="pt-BR" sz="2000" dirty="0"/>
              <a:t>). </a:t>
            </a:r>
            <a:r>
              <a:rPr lang="pt-BR" sz="2000" dirty="0" err="1"/>
              <a:t>Delhi</a:t>
            </a:r>
            <a:r>
              <a:rPr lang="pt-BR" sz="2000" dirty="0"/>
              <a:t>: </a:t>
            </a:r>
            <a:r>
              <a:rPr lang="pt-BR" sz="2000" dirty="0" err="1"/>
              <a:t>Manasayan</a:t>
            </a:r>
            <a:r>
              <a:rPr lang="pt-BR" sz="2000" dirty="0"/>
              <a:t>.</a:t>
            </a:r>
            <a:endParaRPr lang="pt-BR" sz="1900" dirty="0" smtClean="0"/>
          </a:p>
        </p:txBody>
      </p:sp>
      <p:grpSp>
        <p:nvGrpSpPr>
          <p:cNvPr id="48131" name="Grupo 10"/>
          <p:cNvGrpSpPr>
            <a:grpSpLocks/>
          </p:cNvGrpSpPr>
          <p:nvPr/>
        </p:nvGrpSpPr>
        <p:grpSpPr bwMode="auto">
          <a:xfrm>
            <a:off x="0" y="0"/>
            <a:ext cx="9144000" cy="573088"/>
            <a:chOff x="0" y="0"/>
            <a:chExt cx="9144000" cy="908720"/>
          </a:xfrm>
        </p:grpSpPr>
        <p:pic>
          <p:nvPicPr>
            <p:cNvPr id="4813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813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eaLnBrk="1" fontAlgn="auto" hangingPunct="1">
              <a:spcAft>
                <a:spcPts val="0"/>
              </a:spcAft>
              <a:buFont typeface="+mj-lt"/>
              <a:buAutoNum type="arabicPeriod" startAt="11"/>
              <a:defRPr/>
            </a:pPr>
            <a:r>
              <a:rPr lang="pt-BR" sz="2000" dirty="0" err="1"/>
              <a:t>Indian</a:t>
            </a:r>
            <a:r>
              <a:rPr lang="pt-BR" sz="2000" dirty="0"/>
              <a:t> </a:t>
            </a:r>
            <a:r>
              <a:rPr lang="pt-BR" sz="2000" dirty="0" err="1"/>
              <a:t>Labour</a:t>
            </a:r>
            <a:r>
              <a:rPr lang="pt-BR" sz="2000" dirty="0"/>
              <a:t> </a:t>
            </a:r>
            <a:r>
              <a:rPr lang="pt-BR" sz="2000" dirty="0" err="1"/>
              <a:t>Journal</a:t>
            </a:r>
            <a:r>
              <a:rPr lang="pt-BR" sz="2000" dirty="0"/>
              <a:t> (2012) Vol. 53 [</a:t>
            </a:r>
            <a:r>
              <a:rPr lang="pt-BR" sz="2000" dirty="0" err="1"/>
              <a:t>Labour</a:t>
            </a:r>
            <a:r>
              <a:rPr lang="pt-BR" sz="2000" dirty="0"/>
              <a:t> Bureau, editor</a:t>
            </a:r>
            <a:r>
              <a:rPr lang="pt-BR" sz="2000" dirty="0" smtClean="0"/>
              <a:t>]. </a:t>
            </a:r>
            <a:r>
              <a:rPr lang="en-US" sz="2000" dirty="0" smtClean="0"/>
              <a:t>Shimla</a:t>
            </a:r>
            <a:r>
              <a:rPr lang="en-US" sz="2000" dirty="0"/>
              <a:t>: Government of India. </a:t>
            </a:r>
            <a:r>
              <a:rPr lang="en-US" sz="2000" dirty="0" smtClean="0">
                <a:hlinkClick r:id="rId3"/>
              </a:rPr>
              <a:t>www.labourbureaunew.gov.in</a:t>
            </a:r>
            <a:r>
              <a:rPr lang="en-US" sz="2000" dirty="0" smtClean="0"/>
              <a:t> </a:t>
            </a:r>
            <a:r>
              <a:rPr lang="pt-BR" sz="2000" dirty="0" smtClean="0"/>
              <a:t>(</a:t>
            </a:r>
            <a:r>
              <a:rPr lang="pt-BR" sz="2000" dirty="0" err="1" smtClean="0"/>
              <a:t>accessed</a:t>
            </a:r>
            <a:r>
              <a:rPr lang="pt-BR" sz="2000" dirty="0" smtClean="0"/>
              <a:t> </a:t>
            </a:r>
            <a:r>
              <a:rPr lang="pt-BR" sz="2000" dirty="0" err="1"/>
              <a:t>November</a:t>
            </a:r>
            <a:r>
              <a:rPr lang="pt-BR" sz="2000" dirty="0"/>
              <a:t> 2015</a:t>
            </a:r>
            <a:r>
              <a:rPr lang="pt-BR" sz="2000" dirty="0" smtClean="0"/>
              <a:t>).</a:t>
            </a:r>
          </a:p>
          <a:p>
            <a:pPr marL="457200" indent="-457200" eaLnBrk="1" fontAlgn="auto" hangingPunct="1">
              <a:spcAft>
                <a:spcPts val="0"/>
              </a:spcAft>
              <a:buFont typeface="+mj-lt"/>
              <a:buAutoNum type="arabicPeriod" startAt="11"/>
              <a:defRPr/>
            </a:pPr>
            <a:r>
              <a:rPr lang="en-US" sz="2000" dirty="0" err="1" smtClean="0"/>
              <a:t>Kalra</a:t>
            </a:r>
            <a:r>
              <a:rPr lang="en-US" sz="2000" dirty="0" smtClean="0"/>
              <a:t> </a:t>
            </a:r>
            <a:r>
              <a:rPr lang="en-US" sz="2000" dirty="0"/>
              <a:t>P, Das V, Agarwal A, et al. (2012) Effect of vitamin </a:t>
            </a:r>
            <a:r>
              <a:rPr lang="en-US" sz="2000" dirty="0" smtClean="0"/>
              <a:t>D supplementation </a:t>
            </a:r>
            <a:r>
              <a:rPr lang="en-US" sz="2000" dirty="0"/>
              <a:t>during pregnancy on neonatal </a:t>
            </a:r>
            <a:r>
              <a:rPr lang="en-US" sz="2000" dirty="0" smtClean="0"/>
              <a:t>mineral </a:t>
            </a:r>
            <a:r>
              <a:rPr lang="en-US" sz="2000" dirty="0"/>
              <a:t>homeostasis and anthropometry of the newborn and </a:t>
            </a:r>
            <a:r>
              <a:rPr lang="en-US" sz="2000" dirty="0" smtClean="0"/>
              <a:t>infant. </a:t>
            </a:r>
            <a:r>
              <a:rPr lang="pt-BR" sz="2000" dirty="0" err="1" smtClean="0"/>
              <a:t>Br</a:t>
            </a:r>
            <a:r>
              <a:rPr lang="pt-BR" sz="2000" dirty="0" smtClean="0"/>
              <a:t> </a:t>
            </a:r>
            <a:r>
              <a:rPr lang="pt-BR" sz="2000" dirty="0"/>
              <a:t>J </a:t>
            </a:r>
            <a:r>
              <a:rPr lang="pt-BR" sz="2000" dirty="0" err="1"/>
              <a:t>Nutr</a:t>
            </a:r>
            <a:r>
              <a:rPr lang="pt-BR" sz="2000" dirty="0"/>
              <a:t> 108, </a:t>
            </a:r>
            <a:r>
              <a:rPr lang="pt-BR" sz="2000" dirty="0" smtClean="0"/>
              <a:t>1052–1058.</a:t>
            </a:r>
          </a:p>
          <a:p>
            <a:pPr marL="457200" indent="-457200" eaLnBrk="1" fontAlgn="auto" hangingPunct="1">
              <a:spcAft>
                <a:spcPts val="0"/>
              </a:spcAft>
              <a:buFont typeface="+mj-lt"/>
              <a:buAutoNum type="arabicPeriod" startAt="11"/>
              <a:defRPr/>
            </a:pPr>
            <a:r>
              <a:rPr lang="pt-BR" sz="2000" dirty="0" smtClean="0"/>
              <a:t>Seth </a:t>
            </a:r>
            <a:r>
              <a:rPr lang="pt-BR" sz="2000" dirty="0"/>
              <a:t>A, </a:t>
            </a:r>
            <a:r>
              <a:rPr lang="pt-BR" sz="2000" dirty="0" err="1"/>
              <a:t>Marwaha</a:t>
            </a:r>
            <a:r>
              <a:rPr lang="pt-BR" sz="2000" dirty="0"/>
              <a:t> RK, </a:t>
            </a:r>
            <a:r>
              <a:rPr lang="pt-BR" sz="2000" dirty="0" err="1"/>
              <a:t>Singla</a:t>
            </a:r>
            <a:r>
              <a:rPr lang="pt-BR" sz="2000" dirty="0"/>
              <a:t> B, et al. (2009) </a:t>
            </a:r>
            <a:r>
              <a:rPr lang="pt-BR" sz="2000" dirty="0" err="1"/>
              <a:t>Vitamin</a:t>
            </a:r>
            <a:r>
              <a:rPr lang="pt-BR" sz="2000" dirty="0"/>
              <a:t> D </a:t>
            </a:r>
            <a:r>
              <a:rPr lang="pt-BR" sz="2000" dirty="0" err="1" smtClean="0"/>
              <a:t>nutritional</a:t>
            </a:r>
            <a:r>
              <a:rPr lang="pt-BR" sz="2000" dirty="0"/>
              <a:t> </a:t>
            </a:r>
            <a:r>
              <a:rPr lang="en-US" sz="2000" dirty="0" smtClean="0"/>
              <a:t>status </a:t>
            </a:r>
            <a:r>
              <a:rPr lang="en-US" sz="2000" dirty="0"/>
              <a:t>of exclusively breast fed infants and </a:t>
            </a:r>
            <a:r>
              <a:rPr lang="en-US" sz="2000" dirty="0" smtClean="0"/>
              <a:t>their mothers</a:t>
            </a:r>
            <a:r>
              <a:rPr lang="en-US" sz="2000" dirty="0"/>
              <a:t>. J </a:t>
            </a:r>
            <a:r>
              <a:rPr lang="en-US" sz="2000" dirty="0" err="1"/>
              <a:t>Pediatr</a:t>
            </a:r>
            <a:r>
              <a:rPr lang="en-US" sz="2000" dirty="0"/>
              <a:t> </a:t>
            </a:r>
            <a:r>
              <a:rPr lang="en-US" sz="2000" dirty="0" err="1"/>
              <a:t>Endocrinol</a:t>
            </a:r>
            <a:r>
              <a:rPr lang="en-US" sz="2000" dirty="0"/>
              <a:t> </a:t>
            </a:r>
            <a:r>
              <a:rPr lang="en-US" sz="2000" dirty="0" err="1"/>
              <a:t>Metab</a:t>
            </a:r>
            <a:r>
              <a:rPr lang="en-US" sz="2000" dirty="0"/>
              <a:t> 22, </a:t>
            </a:r>
            <a:r>
              <a:rPr lang="en-US" sz="2000" dirty="0" smtClean="0"/>
              <a:t>241–246.</a:t>
            </a:r>
          </a:p>
          <a:p>
            <a:pPr marL="457200" indent="-457200" eaLnBrk="1" fontAlgn="auto" hangingPunct="1">
              <a:spcAft>
                <a:spcPts val="0"/>
              </a:spcAft>
              <a:buFont typeface="+mj-lt"/>
              <a:buAutoNum type="arabicPeriod" startAt="11"/>
              <a:defRPr/>
            </a:pPr>
            <a:r>
              <a:rPr lang="pt-BR" sz="2000" dirty="0" err="1" smtClean="0"/>
              <a:t>Dawodu</a:t>
            </a:r>
            <a:r>
              <a:rPr lang="pt-BR" sz="2000" dirty="0" smtClean="0"/>
              <a:t> </a:t>
            </a:r>
            <a:r>
              <a:rPr lang="pt-BR" sz="2000" dirty="0"/>
              <a:t>A, Davidson B, Woo JG, et al. (2015) Sun </a:t>
            </a:r>
            <a:r>
              <a:rPr lang="pt-BR" sz="2000" dirty="0" err="1" smtClean="0"/>
              <a:t>exposure</a:t>
            </a:r>
            <a:r>
              <a:rPr lang="pt-BR" sz="2000" dirty="0"/>
              <a:t> </a:t>
            </a:r>
            <a:r>
              <a:rPr lang="en-US" sz="2000" dirty="0" smtClean="0"/>
              <a:t>and </a:t>
            </a:r>
            <a:r>
              <a:rPr lang="en-US" sz="2000" dirty="0"/>
              <a:t>vitamin D supplementation in relation to vitamin D </a:t>
            </a:r>
            <a:r>
              <a:rPr lang="en-US" sz="2000" dirty="0" smtClean="0"/>
              <a:t>status of </a:t>
            </a:r>
            <a:r>
              <a:rPr lang="en-US" sz="2000" dirty="0"/>
              <a:t>breastfeeding mothers and infants in the global </a:t>
            </a:r>
            <a:r>
              <a:rPr lang="en-US" sz="2000" dirty="0" smtClean="0"/>
              <a:t>exploration of </a:t>
            </a:r>
            <a:r>
              <a:rPr lang="en-US" sz="2000" dirty="0"/>
              <a:t>human milk study. Nutrients 7, </a:t>
            </a:r>
            <a:r>
              <a:rPr lang="en-US" sz="2000" dirty="0" smtClean="0"/>
              <a:t>1081–1093.</a:t>
            </a:r>
          </a:p>
          <a:p>
            <a:pPr marL="457200" indent="-457200" eaLnBrk="1" fontAlgn="auto" hangingPunct="1">
              <a:spcAft>
                <a:spcPts val="0"/>
              </a:spcAft>
              <a:buFont typeface="+mj-lt"/>
              <a:buAutoNum type="arabicPeriod" startAt="11"/>
              <a:defRPr/>
            </a:pPr>
            <a:r>
              <a:rPr lang="pt-BR" sz="2000" dirty="0" err="1" smtClean="0"/>
              <a:t>Challa</a:t>
            </a:r>
            <a:r>
              <a:rPr lang="pt-BR" sz="2000" dirty="0" smtClean="0"/>
              <a:t> </a:t>
            </a:r>
            <a:r>
              <a:rPr lang="pt-BR" sz="2000" dirty="0"/>
              <a:t>A, </a:t>
            </a:r>
            <a:r>
              <a:rPr lang="pt-BR" sz="2000" dirty="0" err="1"/>
              <a:t>Ntourntoufi</a:t>
            </a:r>
            <a:r>
              <a:rPr lang="pt-BR" sz="2000" dirty="0"/>
              <a:t> A, </a:t>
            </a:r>
            <a:r>
              <a:rPr lang="pt-BR" sz="2000" dirty="0" err="1"/>
              <a:t>Cholevas</a:t>
            </a:r>
            <a:r>
              <a:rPr lang="pt-BR" sz="2000" dirty="0"/>
              <a:t> V, et al. (2005) </a:t>
            </a:r>
            <a:r>
              <a:rPr lang="pt-BR" sz="2000" dirty="0" err="1" smtClean="0"/>
              <a:t>Breastfeeding</a:t>
            </a:r>
            <a:r>
              <a:rPr lang="pt-BR" sz="2000" dirty="0"/>
              <a:t> </a:t>
            </a:r>
            <a:r>
              <a:rPr lang="en-US" sz="2000" dirty="0" smtClean="0"/>
              <a:t>and </a:t>
            </a:r>
            <a:r>
              <a:rPr lang="en-US" sz="2000" dirty="0"/>
              <a:t>vitamin D status in Greece during the </a:t>
            </a:r>
            <a:r>
              <a:rPr lang="en-US" sz="2000" dirty="0" smtClean="0"/>
              <a:t>first 6 </a:t>
            </a:r>
            <a:r>
              <a:rPr lang="en-US" sz="2000" dirty="0"/>
              <a:t>months of life. </a:t>
            </a:r>
            <a:r>
              <a:rPr lang="en-US" sz="2000" dirty="0" err="1"/>
              <a:t>Eur</a:t>
            </a:r>
            <a:r>
              <a:rPr lang="en-US" sz="2000" dirty="0"/>
              <a:t> J </a:t>
            </a:r>
            <a:r>
              <a:rPr lang="en-US" sz="2000" dirty="0" err="1"/>
              <a:t>Pediatr</a:t>
            </a:r>
            <a:r>
              <a:rPr lang="en-US" sz="2000" dirty="0"/>
              <a:t> 164, 724–729.</a:t>
            </a:r>
            <a:endParaRPr lang="pt-BR" sz="1900" dirty="0" smtClean="0"/>
          </a:p>
        </p:txBody>
      </p:sp>
      <p:grpSp>
        <p:nvGrpSpPr>
          <p:cNvPr id="49155" name="Grupo 10"/>
          <p:cNvGrpSpPr>
            <a:grpSpLocks/>
          </p:cNvGrpSpPr>
          <p:nvPr/>
        </p:nvGrpSpPr>
        <p:grpSpPr bwMode="auto">
          <a:xfrm>
            <a:off x="0" y="0"/>
            <a:ext cx="9144000" cy="573088"/>
            <a:chOff x="0" y="0"/>
            <a:chExt cx="9144000" cy="908720"/>
          </a:xfrm>
        </p:grpSpPr>
        <p:pic>
          <p:nvPicPr>
            <p:cNvPr id="49157" name="Picture 2"/>
            <p:cNvPicPr>
              <a:picLocks noChangeAspect="1" noChangeArrowheads="1"/>
            </p:cNvPicPr>
            <p:nvPr/>
          </p:nvPicPr>
          <p:blipFill>
            <a:blip r:embed="rId4"/>
            <a:srcRect/>
            <a:stretch>
              <a:fillRect/>
            </a:stretch>
          </p:blipFill>
          <p:spPr bwMode="auto">
            <a:xfrm>
              <a:off x="0" y="0"/>
              <a:ext cx="9144000" cy="908720"/>
            </a:xfrm>
            <a:prstGeom prst="rect">
              <a:avLst/>
            </a:prstGeom>
            <a:noFill/>
            <a:ln w="9525">
              <a:noFill/>
              <a:miter lim="800000"/>
              <a:headEnd/>
              <a:tailEnd/>
            </a:ln>
          </p:spPr>
        </p:pic>
        <p:pic>
          <p:nvPicPr>
            <p:cNvPr id="49158" name="Picture 3"/>
            <p:cNvPicPr>
              <a:picLocks noChangeAspect="1" noChangeArrowheads="1"/>
            </p:cNvPicPr>
            <p:nvPr/>
          </p:nvPicPr>
          <p:blipFill>
            <a:blip r:embed="rId5"/>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eaLnBrk="1" fontAlgn="auto" hangingPunct="1">
              <a:spcAft>
                <a:spcPts val="0"/>
              </a:spcAft>
              <a:buFont typeface="+mj-lt"/>
              <a:buAutoNum type="arabicPeriod" startAt="16"/>
              <a:defRPr/>
            </a:pPr>
            <a:r>
              <a:rPr lang="en-US" sz="2000" dirty="0" err="1"/>
              <a:t>Basile</a:t>
            </a:r>
            <a:r>
              <a:rPr lang="en-US" sz="2000" dirty="0"/>
              <a:t> LA, Taylor SN, Wagner CL, et al. (2006) The effect </a:t>
            </a:r>
            <a:r>
              <a:rPr lang="en-US" sz="2000" dirty="0" smtClean="0"/>
              <a:t>of </a:t>
            </a:r>
            <a:r>
              <a:rPr lang="pt-BR" sz="2000" dirty="0" smtClean="0"/>
              <a:t>high-dose </a:t>
            </a:r>
            <a:r>
              <a:rPr lang="pt-BR" sz="2000" dirty="0" err="1"/>
              <a:t>vitamin</a:t>
            </a:r>
            <a:r>
              <a:rPr lang="pt-BR" sz="2000" dirty="0"/>
              <a:t> D </a:t>
            </a:r>
            <a:r>
              <a:rPr lang="pt-BR" sz="2000" dirty="0" err="1"/>
              <a:t>supplementation</a:t>
            </a:r>
            <a:r>
              <a:rPr lang="pt-BR" sz="2000" dirty="0"/>
              <a:t> </a:t>
            </a:r>
            <a:r>
              <a:rPr lang="pt-BR" sz="2000" dirty="0" err="1"/>
              <a:t>on</a:t>
            </a:r>
            <a:r>
              <a:rPr lang="pt-BR" sz="2000" dirty="0"/>
              <a:t> </a:t>
            </a:r>
            <a:r>
              <a:rPr lang="pt-BR" sz="2000" dirty="0" err="1"/>
              <a:t>serum</a:t>
            </a:r>
            <a:r>
              <a:rPr lang="pt-BR" sz="2000" dirty="0"/>
              <a:t> </a:t>
            </a:r>
            <a:r>
              <a:rPr lang="pt-BR" sz="2000" dirty="0" err="1"/>
              <a:t>vitamin</a:t>
            </a:r>
            <a:r>
              <a:rPr lang="pt-BR" sz="2000" dirty="0"/>
              <a:t> </a:t>
            </a:r>
            <a:r>
              <a:rPr lang="pt-BR" sz="2000" dirty="0" smtClean="0"/>
              <a:t>D </a:t>
            </a:r>
            <a:r>
              <a:rPr lang="en-US" sz="2000" dirty="0" smtClean="0"/>
              <a:t>levels </a:t>
            </a:r>
            <a:r>
              <a:rPr lang="en-US" sz="2000" dirty="0"/>
              <a:t>and milk calcium concentration in lactating women </a:t>
            </a:r>
            <a:r>
              <a:rPr lang="en-US" sz="2000" dirty="0" smtClean="0"/>
              <a:t>and their </a:t>
            </a:r>
            <a:r>
              <a:rPr lang="en-US" sz="2000" dirty="0"/>
              <a:t>infants. Breastfeed Med 1, </a:t>
            </a:r>
            <a:r>
              <a:rPr lang="en-US" sz="2000" dirty="0" smtClean="0"/>
              <a:t>27–35.</a:t>
            </a:r>
          </a:p>
          <a:p>
            <a:pPr marL="457200" indent="-457200" eaLnBrk="1" fontAlgn="auto" hangingPunct="1">
              <a:spcAft>
                <a:spcPts val="0"/>
              </a:spcAft>
              <a:buFont typeface="+mj-lt"/>
              <a:buAutoNum type="arabicPeriod" startAt="16"/>
              <a:defRPr/>
            </a:pPr>
            <a:r>
              <a:rPr lang="pt-BR" sz="2000" dirty="0" err="1" smtClean="0"/>
              <a:t>Mutlu</a:t>
            </a:r>
            <a:r>
              <a:rPr lang="pt-BR" sz="2000" dirty="0" smtClean="0"/>
              <a:t> </a:t>
            </a:r>
            <a:r>
              <a:rPr lang="pt-BR" sz="2000" dirty="0"/>
              <a:t>GY, </a:t>
            </a:r>
            <a:r>
              <a:rPr lang="pt-BR" sz="2000" dirty="0" err="1"/>
              <a:t>Kusdal</a:t>
            </a:r>
            <a:r>
              <a:rPr lang="pt-BR" sz="2000" dirty="0"/>
              <a:t> Y, </a:t>
            </a:r>
            <a:r>
              <a:rPr lang="pt-BR" sz="2000" dirty="0" err="1"/>
              <a:t>Ozsu</a:t>
            </a:r>
            <a:r>
              <a:rPr lang="pt-BR" sz="2000" dirty="0"/>
              <a:t> E, et al. (2011) </a:t>
            </a:r>
            <a:r>
              <a:rPr lang="pt-BR" sz="2000" dirty="0" err="1"/>
              <a:t>Prevention</a:t>
            </a:r>
            <a:r>
              <a:rPr lang="pt-BR" sz="2000" dirty="0"/>
              <a:t> </a:t>
            </a:r>
            <a:r>
              <a:rPr lang="pt-BR" sz="2000" dirty="0" err="1" smtClean="0"/>
              <a:t>of</a:t>
            </a:r>
            <a:r>
              <a:rPr lang="pt-BR" sz="2000" dirty="0"/>
              <a:t> </a:t>
            </a:r>
            <a:r>
              <a:rPr lang="en-US" sz="2000" dirty="0" smtClean="0"/>
              <a:t>vitamin </a:t>
            </a:r>
            <a:r>
              <a:rPr lang="en-US" sz="2000" dirty="0"/>
              <a:t>D deficiency in infancy: daily 400 IU vitamin D </a:t>
            </a:r>
            <a:r>
              <a:rPr lang="en-US" sz="2000" dirty="0" smtClean="0"/>
              <a:t>is </a:t>
            </a:r>
            <a:r>
              <a:rPr lang="pt-BR" sz="2000" dirty="0" err="1" smtClean="0"/>
              <a:t>sufficient</a:t>
            </a:r>
            <a:r>
              <a:rPr lang="pt-BR" sz="2000" dirty="0"/>
              <a:t>. </a:t>
            </a:r>
            <a:r>
              <a:rPr lang="pt-BR" sz="2000" dirty="0" err="1"/>
              <a:t>Int</a:t>
            </a:r>
            <a:r>
              <a:rPr lang="pt-BR" sz="2000" dirty="0"/>
              <a:t> J </a:t>
            </a:r>
            <a:r>
              <a:rPr lang="pt-BR" sz="2000" dirty="0" err="1"/>
              <a:t>Pediatr</a:t>
            </a:r>
            <a:r>
              <a:rPr lang="pt-BR" sz="2000" dirty="0"/>
              <a:t> </a:t>
            </a:r>
            <a:r>
              <a:rPr lang="pt-BR" sz="2000" dirty="0" err="1"/>
              <a:t>Endocrinol</a:t>
            </a:r>
            <a:r>
              <a:rPr lang="pt-BR" sz="2000" dirty="0"/>
              <a:t> 2011, </a:t>
            </a:r>
            <a:r>
              <a:rPr lang="pt-BR" sz="2000" dirty="0" smtClean="0"/>
              <a:t>4.</a:t>
            </a:r>
          </a:p>
          <a:p>
            <a:pPr marL="457200" indent="-457200" eaLnBrk="1" fontAlgn="auto" hangingPunct="1">
              <a:spcAft>
                <a:spcPts val="0"/>
              </a:spcAft>
              <a:buFont typeface="+mj-lt"/>
              <a:buAutoNum type="arabicPeriod" startAt="16"/>
              <a:defRPr/>
            </a:pPr>
            <a:r>
              <a:rPr lang="en-US" sz="2000" dirty="0" smtClean="0"/>
              <a:t>Natarajan </a:t>
            </a:r>
            <a:r>
              <a:rPr lang="en-US" sz="2000" dirty="0"/>
              <a:t>CK, </a:t>
            </a:r>
            <a:r>
              <a:rPr lang="en-US" sz="2000" dirty="0" err="1"/>
              <a:t>Sankar</a:t>
            </a:r>
            <a:r>
              <a:rPr lang="en-US" sz="2000" dirty="0"/>
              <a:t> MJ, Agarwal R, et al. (2014) Trial of </a:t>
            </a:r>
            <a:r>
              <a:rPr lang="en-US" sz="2000" dirty="0" smtClean="0"/>
              <a:t>daily </a:t>
            </a:r>
            <a:r>
              <a:rPr lang="pt-BR" sz="2000" dirty="0" err="1" smtClean="0"/>
              <a:t>vitamin</a:t>
            </a:r>
            <a:r>
              <a:rPr lang="pt-BR" sz="2000" dirty="0" smtClean="0"/>
              <a:t> </a:t>
            </a:r>
            <a:r>
              <a:rPr lang="pt-BR" sz="2000" dirty="0"/>
              <a:t>D </a:t>
            </a:r>
            <a:r>
              <a:rPr lang="pt-BR" sz="2000" dirty="0" err="1"/>
              <a:t>supplementation</a:t>
            </a:r>
            <a:r>
              <a:rPr lang="pt-BR" sz="2000" dirty="0"/>
              <a:t> in </a:t>
            </a:r>
            <a:r>
              <a:rPr lang="pt-BR" sz="2000" dirty="0" err="1"/>
              <a:t>preterm</a:t>
            </a:r>
            <a:r>
              <a:rPr lang="pt-BR" sz="2000" dirty="0"/>
              <a:t> </a:t>
            </a:r>
            <a:r>
              <a:rPr lang="pt-BR" sz="2000" dirty="0" err="1"/>
              <a:t>infants</a:t>
            </a:r>
            <a:r>
              <a:rPr lang="pt-BR" sz="2000" dirty="0"/>
              <a:t>. </a:t>
            </a:r>
            <a:r>
              <a:rPr lang="pt-BR" sz="2000" dirty="0" err="1"/>
              <a:t>Pediatrics</a:t>
            </a:r>
            <a:r>
              <a:rPr lang="pt-BR" sz="2000" dirty="0"/>
              <a:t> </a:t>
            </a:r>
            <a:r>
              <a:rPr lang="pt-BR" sz="2000" dirty="0" smtClean="0"/>
              <a:t>133, e628–e634.</a:t>
            </a:r>
          </a:p>
          <a:p>
            <a:pPr marL="457200" indent="-457200" eaLnBrk="1" fontAlgn="auto" hangingPunct="1">
              <a:spcAft>
                <a:spcPts val="0"/>
              </a:spcAft>
              <a:buFont typeface="+mj-lt"/>
              <a:buAutoNum type="arabicPeriod" startAt="16"/>
              <a:defRPr/>
            </a:pPr>
            <a:r>
              <a:rPr lang="da-DK" sz="2000" dirty="0" smtClean="0"/>
              <a:t>Vieth </a:t>
            </a:r>
            <a:r>
              <a:rPr lang="da-DK" sz="2000" dirty="0"/>
              <a:t>Streym S, Kristine Moller U, Rejnmark L, et al. (</a:t>
            </a:r>
            <a:r>
              <a:rPr lang="da-DK" sz="2000" dirty="0" smtClean="0"/>
              <a:t>2013) </a:t>
            </a:r>
            <a:r>
              <a:rPr lang="en-US" sz="2000" dirty="0" smtClean="0"/>
              <a:t>Maternal </a:t>
            </a:r>
            <a:r>
              <a:rPr lang="en-US" sz="2000" dirty="0"/>
              <a:t>and infant vitamin D status during the first 9 </a:t>
            </a:r>
            <a:r>
              <a:rPr lang="en-US" sz="2000" dirty="0" smtClean="0"/>
              <a:t>months of </a:t>
            </a:r>
            <a:r>
              <a:rPr lang="en-US" sz="2000" dirty="0"/>
              <a:t>infant life-a cohort study. </a:t>
            </a:r>
            <a:r>
              <a:rPr lang="en-US" sz="2000" dirty="0" err="1"/>
              <a:t>Eur</a:t>
            </a:r>
            <a:r>
              <a:rPr lang="en-US" sz="2000" dirty="0"/>
              <a:t> J </a:t>
            </a:r>
            <a:r>
              <a:rPr lang="en-US" sz="2000" dirty="0" err="1"/>
              <a:t>Clin</a:t>
            </a:r>
            <a:r>
              <a:rPr lang="en-US" sz="2000" dirty="0"/>
              <a:t> </a:t>
            </a:r>
            <a:r>
              <a:rPr lang="en-US" sz="2000" dirty="0" err="1"/>
              <a:t>Nutr</a:t>
            </a:r>
            <a:r>
              <a:rPr lang="en-US" sz="2000" dirty="0"/>
              <a:t> 67, </a:t>
            </a:r>
            <a:r>
              <a:rPr lang="en-US" sz="2000" dirty="0" smtClean="0"/>
              <a:t>1022–1028.</a:t>
            </a:r>
          </a:p>
          <a:p>
            <a:pPr marL="457200" indent="-457200" eaLnBrk="1" fontAlgn="auto" hangingPunct="1">
              <a:spcAft>
                <a:spcPts val="0"/>
              </a:spcAft>
              <a:buFont typeface="+mj-lt"/>
              <a:buAutoNum type="arabicPeriod" startAt="16"/>
              <a:defRPr/>
            </a:pPr>
            <a:r>
              <a:rPr lang="en-US" sz="2000" dirty="0" err="1" smtClean="0"/>
              <a:t>Backstrom</a:t>
            </a:r>
            <a:r>
              <a:rPr lang="en-US" sz="2000" dirty="0" smtClean="0"/>
              <a:t> </a:t>
            </a:r>
            <a:r>
              <a:rPr lang="en-US" sz="2000" dirty="0"/>
              <a:t>MC, </a:t>
            </a:r>
            <a:r>
              <a:rPr lang="en-US" sz="2000" dirty="0" err="1"/>
              <a:t>Aine</a:t>
            </a:r>
            <a:r>
              <a:rPr lang="en-US" sz="2000" dirty="0"/>
              <a:t> L, Maki R, et al. (2000) Maturation </a:t>
            </a:r>
            <a:r>
              <a:rPr lang="en-US" sz="2000" dirty="0" smtClean="0"/>
              <a:t>of primary </a:t>
            </a:r>
            <a:r>
              <a:rPr lang="en-US" sz="2000" dirty="0"/>
              <a:t>and permanent teeth in preterm infants. Arch </a:t>
            </a:r>
            <a:r>
              <a:rPr lang="en-US" sz="2000" dirty="0" smtClean="0"/>
              <a:t>Dis Child </a:t>
            </a:r>
            <a:r>
              <a:rPr lang="en-US" sz="2000" dirty="0"/>
              <a:t>Fetal Neonatal Ed 83, F104–F108.</a:t>
            </a:r>
            <a:endParaRPr lang="pt-BR" sz="1900" dirty="0" smtClean="0"/>
          </a:p>
        </p:txBody>
      </p:sp>
      <p:grpSp>
        <p:nvGrpSpPr>
          <p:cNvPr id="50179" name="Grupo 10"/>
          <p:cNvGrpSpPr>
            <a:grpSpLocks/>
          </p:cNvGrpSpPr>
          <p:nvPr/>
        </p:nvGrpSpPr>
        <p:grpSpPr bwMode="auto">
          <a:xfrm>
            <a:off x="0" y="0"/>
            <a:ext cx="9144000" cy="573088"/>
            <a:chOff x="0" y="0"/>
            <a:chExt cx="9144000" cy="908720"/>
          </a:xfrm>
        </p:grpSpPr>
        <p:pic>
          <p:nvPicPr>
            <p:cNvPr id="5018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5018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idx="4294967295"/>
          </p:nvPr>
        </p:nvSpPr>
        <p:spPr bwMode="auto">
          <a:xfrm>
            <a:off x="0" y="-307975"/>
            <a:ext cx="7467600" cy="857250"/>
          </a:xfrm>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OBRIGADO!</a:t>
            </a:r>
          </a:p>
        </p:txBody>
      </p:sp>
      <p:sp>
        <p:nvSpPr>
          <p:cNvPr id="51203" name="Text Box 5"/>
          <p:cNvSpPr txBox="1">
            <a:spLocks noChangeArrowheads="1"/>
          </p:cNvSpPr>
          <p:nvPr/>
        </p:nvSpPr>
        <p:spPr bwMode="auto">
          <a:xfrm>
            <a:off x="1116013" y="4806950"/>
            <a:ext cx="6313487" cy="336550"/>
          </a:xfrm>
          <a:prstGeom prst="rect">
            <a:avLst/>
          </a:prstGeom>
          <a:noFill/>
          <a:ln w="9525">
            <a:noFill/>
            <a:miter lim="800000"/>
            <a:headEnd/>
            <a:tailEnd/>
          </a:ln>
        </p:spPr>
        <p:txBody>
          <a:bodyPr wrap="none">
            <a:spAutoFit/>
          </a:bodyPr>
          <a:lstStyle/>
          <a:p>
            <a:r>
              <a:rPr lang="pt-BR" sz="1600">
                <a:solidFill>
                  <a:srgbClr val="0000FF"/>
                </a:solidFill>
              </a:rPr>
              <a:t>      Ddos Renato, Monique, (Dr. Paulo R. Margotto), Iara e Nathália </a:t>
            </a:r>
          </a:p>
        </p:txBody>
      </p:sp>
      <p:pic>
        <p:nvPicPr>
          <p:cNvPr id="51204" name="Picture 6" descr="20170418_143829"/>
          <p:cNvPicPr>
            <a:picLocks noChangeAspect="1" noChangeArrowheads="1"/>
          </p:cNvPicPr>
          <p:nvPr/>
        </p:nvPicPr>
        <p:blipFill>
          <a:blip r:embed="rId2">
            <a:lum bright="12000" contrast="18000"/>
          </a:blip>
          <a:srcRect/>
          <a:stretch>
            <a:fillRect/>
          </a:stretch>
        </p:blipFill>
        <p:spPr bwMode="auto">
          <a:xfrm>
            <a:off x="1187450" y="411163"/>
            <a:ext cx="7561263" cy="4252912"/>
          </a:xfrm>
          <a:prstGeom prst="rect">
            <a:avLst/>
          </a:prstGeom>
          <a:noFill/>
          <a:ln w="9525">
            <a:noFill/>
            <a:miter lim="800000"/>
            <a:headEnd/>
            <a:tailEnd/>
          </a:ln>
        </p:spPr>
      </p:pic>
    </p:spTree>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ctrTitle" idx="4294967295"/>
          </p:nvPr>
        </p:nvSpPr>
        <p:spPr bwMode="auto">
          <a:xfrm>
            <a:off x="395288" y="4298950"/>
            <a:ext cx="8520112" cy="757238"/>
          </a:xfrm>
          <a:noFill/>
        </p:spPr>
        <p:txBody>
          <a:bodyPr wrap="square" lIns="91440" tIns="45720" rIns="91440" bIns="45720" numCol="1" anchorCtr="0" compatLnSpc="1">
            <a:prstTxWarp prst="textNoShape">
              <a:avLst/>
            </a:prstTxWarp>
          </a:bodyPr>
          <a:lstStyle/>
          <a:p>
            <a:pPr algn="ctr" eaLnBrk="1" hangingPunct="1"/>
            <a:r>
              <a:rPr lang="pt-BR" sz="1500" cap="none" smtClean="0">
                <a:solidFill>
                  <a:schemeClr val="tx1"/>
                </a:solidFill>
              </a:rPr>
              <a:t>Apresentação: Hellen Branquinho – R2 Pediatria </a:t>
            </a:r>
            <a:br>
              <a:rPr lang="pt-BR" sz="1500" cap="none" smtClean="0">
                <a:solidFill>
                  <a:schemeClr val="tx1"/>
                </a:solidFill>
              </a:rPr>
            </a:br>
            <a:r>
              <a:rPr lang="pt-BR" sz="1500" cap="none" smtClean="0">
                <a:solidFill>
                  <a:schemeClr val="tx1"/>
                </a:solidFill>
              </a:rPr>
              <a:t>Coordenação: Paulo R. Margotto</a:t>
            </a:r>
            <a:br>
              <a:rPr lang="pt-BR" sz="1500" cap="none" smtClean="0">
                <a:solidFill>
                  <a:schemeClr val="tx1"/>
                </a:solidFill>
              </a:rPr>
            </a:br>
            <a:r>
              <a:rPr lang="pt-BR" sz="1500" cap="none" smtClean="0">
                <a:solidFill>
                  <a:schemeClr val="tx1"/>
                </a:solidFill>
              </a:rPr>
              <a:t>Brasília, 08 de Maio de 2017</a:t>
            </a:r>
          </a:p>
        </p:txBody>
      </p:sp>
      <p:sp>
        <p:nvSpPr>
          <p:cNvPr id="52227" name="Subtítulo 2"/>
          <p:cNvSpPr>
            <a:spLocks noGrp="1"/>
          </p:cNvSpPr>
          <p:nvPr>
            <p:ph type="subTitle" idx="4294967295"/>
          </p:nvPr>
        </p:nvSpPr>
        <p:spPr>
          <a:xfrm>
            <a:off x="457200" y="2595563"/>
            <a:ext cx="4494213" cy="1482725"/>
          </a:xfrm>
        </p:spPr>
        <p:txBody>
          <a:bodyPr/>
          <a:lstStyle/>
          <a:p>
            <a:pPr marL="63500" indent="0" eaLnBrk="1" hangingPunct="1">
              <a:buFont typeface="Wingdings" pitchFamily="2" charset="2"/>
              <a:buNone/>
            </a:pPr>
            <a:endParaRPr lang="pt-BR" sz="2000" smtClean="0">
              <a:solidFill>
                <a:schemeClr val="tx2"/>
              </a:solidFill>
            </a:endParaRPr>
          </a:p>
        </p:txBody>
      </p:sp>
      <p:pic>
        <p:nvPicPr>
          <p:cNvPr id="54274" name="Picture 2"/>
          <p:cNvPicPr>
            <a:picLocks noChangeAspect="1" noChangeArrowheads="1"/>
          </p:cNvPicPr>
          <p:nvPr/>
        </p:nvPicPr>
        <p:blipFill>
          <a:blip r:embed="rId2"/>
          <a:srcRect/>
          <a:stretch>
            <a:fillRect/>
          </a:stretch>
        </p:blipFill>
        <p:spPr bwMode="auto">
          <a:xfrm>
            <a:off x="0" y="1851025"/>
            <a:ext cx="9144000" cy="2376488"/>
          </a:xfrm>
          <a:prstGeom prst="rect">
            <a:avLst/>
          </a:prstGeom>
          <a:ln>
            <a:noFill/>
          </a:ln>
          <a:effectLst>
            <a:outerShdw blurRad="292100" dist="139700" dir="2700000" algn="tl" rotWithShape="0">
              <a:srgbClr val="333333">
                <a:alpha val="65000"/>
              </a:srgbClr>
            </a:outerShdw>
          </a:effectLst>
        </p:spPr>
      </p:pic>
      <p:grpSp>
        <p:nvGrpSpPr>
          <p:cNvPr id="52229" name="Oval 7"/>
          <p:cNvGrpSpPr>
            <a:grpSpLocks/>
          </p:cNvGrpSpPr>
          <p:nvPr/>
        </p:nvGrpSpPr>
        <p:grpSpPr bwMode="auto">
          <a:xfrm>
            <a:off x="-42863" y="1131888"/>
            <a:ext cx="9367838" cy="733425"/>
            <a:chOff x="-15" y="783"/>
            <a:chExt cx="5787" cy="615"/>
          </a:xfrm>
        </p:grpSpPr>
        <p:pic>
          <p:nvPicPr>
            <p:cNvPr id="52233" name="Oval 7"/>
            <p:cNvPicPr>
              <a:picLocks noChangeArrowheads="1"/>
            </p:cNvPicPr>
            <p:nvPr/>
          </p:nvPicPr>
          <p:blipFill>
            <a:blip r:embed="rId3"/>
            <a:srcRect/>
            <a:stretch>
              <a:fillRect/>
            </a:stretch>
          </p:blipFill>
          <p:spPr bwMode="auto">
            <a:xfrm>
              <a:off x="-15" y="783"/>
              <a:ext cx="5787" cy="615"/>
            </a:xfrm>
            <a:prstGeom prst="rect">
              <a:avLst/>
            </a:prstGeom>
            <a:noFill/>
            <a:ln w="9525">
              <a:noFill/>
              <a:miter lim="800000"/>
              <a:headEnd/>
              <a:tailEnd/>
            </a:ln>
          </p:spPr>
        </p:pic>
        <p:sp>
          <p:nvSpPr>
            <p:cNvPr id="109575" name="Text Box 7"/>
            <p:cNvSpPr txBox="1">
              <a:spLocks noChangeArrowheads="1"/>
            </p:cNvSpPr>
            <p:nvPr/>
          </p:nvSpPr>
          <p:spPr bwMode="auto">
            <a:xfrm>
              <a:off x="844" y="885"/>
              <a:ext cx="4072" cy="414"/>
            </a:xfrm>
            <a:prstGeom prst="rect">
              <a:avLst/>
            </a:prstGeom>
            <a:noFill/>
            <a:ln w="9525">
              <a:noFill/>
              <a:miter lim="800000"/>
              <a:headEnd/>
              <a:tailEnd/>
            </a:ln>
          </p:spPr>
          <p:txBody>
            <a:bodyPr wrap="none" anchor="ctr"/>
            <a:lstStyle/>
            <a:p>
              <a:pPr algn="ctr">
                <a:defRPr/>
              </a:pPr>
              <a:r>
                <a:rPr lang="pt-BR" b="1">
                  <a:solidFill>
                    <a:srgbClr val="0000FF"/>
                  </a:solidFill>
                  <a:effectLst>
                    <a:outerShdw blurRad="38100" dist="38100" dir="2700000" algn="tl">
                      <a:srgbClr val="C0C0C0"/>
                    </a:outerShdw>
                  </a:effectLst>
                </a:rPr>
                <a:t>Comparação entre os níveis séricos de vitamina D materna e neonatal</a:t>
              </a:r>
            </a:p>
            <a:p>
              <a:pPr algn="ctr">
                <a:defRPr/>
              </a:pPr>
              <a:r>
                <a:rPr lang="pt-BR" b="1">
                  <a:solidFill>
                    <a:srgbClr val="0000FF"/>
                  </a:solidFill>
                  <a:effectLst>
                    <a:outerShdw blurRad="38100" dist="38100" dir="2700000" algn="tl">
                      <a:srgbClr val="C0C0C0"/>
                    </a:outerShdw>
                  </a:effectLst>
                </a:rPr>
                <a:t>em casos a termo ictéricos e anictéricos</a:t>
              </a:r>
            </a:p>
          </p:txBody>
        </p:sp>
      </p:grpSp>
      <p:sp>
        <p:nvSpPr>
          <p:cNvPr id="52230" name="Rectangle 2"/>
          <p:cNvSpPr txBox="1">
            <a:spLocks noChangeArrowheads="1"/>
          </p:cNvSpPr>
          <p:nvPr/>
        </p:nvSpPr>
        <p:spPr bwMode="auto">
          <a:xfrm>
            <a:off x="179388" y="555625"/>
            <a:ext cx="8964612" cy="431800"/>
          </a:xfrm>
          <a:prstGeom prst="rect">
            <a:avLst/>
          </a:prstGeom>
          <a:noFill/>
          <a:ln w="9525">
            <a:noFill/>
            <a:miter lim="800000"/>
            <a:headEnd/>
            <a:tailEnd/>
          </a:ln>
        </p:spPr>
        <p:txBody>
          <a:bodyPr anchor="b"/>
          <a:lstStyle/>
          <a:p>
            <a:pPr algn="ctr" eaLnBrk="0" hangingPunct="0"/>
            <a:endParaRPr lang="pt-BR" sz="2000" b="1">
              <a:solidFill>
                <a:srgbClr val="0000FF"/>
              </a:solidFill>
              <a:latin typeface="Trebuchet MS" pitchFamily="34" charset="0"/>
            </a:endParaRPr>
          </a:p>
        </p:txBody>
      </p:sp>
      <p:pic>
        <p:nvPicPr>
          <p:cNvPr id="52231" name="Picture 4"/>
          <p:cNvPicPr>
            <a:picLocks noChangeAspect="1" noChangeArrowheads="1"/>
          </p:cNvPicPr>
          <p:nvPr/>
        </p:nvPicPr>
        <p:blipFill>
          <a:blip r:embed="rId4"/>
          <a:srcRect/>
          <a:stretch>
            <a:fillRect/>
          </a:stretch>
        </p:blipFill>
        <p:spPr bwMode="auto">
          <a:xfrm>
            <a:off x="7019925" y="4297363"/>
            <a:ext cx="1800225" cy="846137"/>
          </a:xfrm>
          <a:prstGeom prst="rect">
            <a:avLst/>
          </a:prstGeom>
          <a:noFill/>
          <a:ln w="9525">
            <a:noFill/>
            <a:miter lim="800000"/>
            <a:headEnd/>
            <a:tailEnd/>
          </a:ln>
        </p:spPr>
      </p:pic>
      <p:pic>
        <p:nvPicPr>
          <p:cNvPr id="52232" name="Picture 6" descr="20160830_130858"/>
          <p:cNvPicPr>
            <a:picLocks noChangeAspect="1" noChangeArrowheads="1"/>
          </p:cNvPicPr>
          <p:nvPr/>
        </p:nvPicPr>
        <p:blipFill>
          <a:blip r:embed="rId5">
            <a:lum bright="24000" contrast="42000"/>
          </a:blip>
          <a:srcRect/>
          <a:stretch>
            <a:fillRect/>
          </a:stretch>
        </p:blipFill>
        <p:spPr bwMode="auto">
          <a:xfrm>
            <a:off x="107950" y="0"/>
            <a:ext cx="9036050" cy="1052513"/>
          </a:xfrm>
          <a:prstGeom prst="rect">
            <a:avLst/>
          </a:prstGeom>
          <a:noFill/>
          <a:ln w="19050">
            <a:solidFill>
              <a:srgbClr val="FF00FF"/>
            </a:solidFill>
            <a:miter lim="800000"/>
            <a:headEnd/>
            <a:tailEnd/>
          </a:ln>
        </p:spPr>
      </p:pic>
    </p:spTree>
  </p:cSld>
  <p:clrMapOvr>
    <a:masterClrMapping/>
  </p:clrMapOvr>
  <p:transition spd="slow">
    <p:push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idx="4294967295"/>
          </p:nvPr>
        </p:nvSpPr>
        <p:spPr bwMode="auto">
          <a:xfrm>
            <a:off x="468313" y="425450"/>
            <a:ext cx="8229600" cy="363538"/>
          </a:xfrm>
          <a:noFill/>
        </p:spPr>
        <p:txBody>
          <a:bodyPr wrap="square" lIns="91440" tIns="45720" rIns="91440" bIns="45720" numCol="1" anchor="ctr" anchorCtr="0" compatLnSpc="1">
            <a:prstTxWarp prst="textNoShape">
              <a:avLst/>
            </a:prstTxWarp>
          </a:bodyPr>
          <a:lstStyle/>
          <a:p>
            <a:pPr eaLnBrk="1" hangingPunct="1"/>
            <a:r>
              <a:rPr lang="pt-BR" cap="none" smtClean="0"/>
              <a:t>1. Introdução:</a:t>
            </a:r>
          </a:p>
        </p:txBody>
      </p:sp>
      <p:sp>
        <p:nvSpPr>
          <p:cNvPr id="53251" name="Espaço Reservado para Conteúdo 2"/>
          <p:cNvSpPr>
            <a:spLocks noGrp="1"/>
          </p:cNvSpPr>
          <p:nvPr>
            <p:ph idx="4294967295"/>
          </p:nvPr>
        </p:nvSpPr>
        <p:spPr>
          <a:xfrm>
            <a:off x="250825" y="915988"/>
            <a:ext cx="8497888" cy="4032250"/>
          </a:xfrm>
        </p:spPr>
        <p:txBody>
          <a:bodyPr/>
          <a:lstStyle/>
          <a:p>
            <a:pPr marL="365125" indent="-255588" algn="just" eaLnBrk="1" hangingPunct="1">
              <a:buFont typeface="Wingdings" pitchFamily="2" charset="2"/>
              <a:buChar char="Ø"/>
            </a:pPr>
            <a:r>
              <a:rPr lang="pt-BR" sz="1800" smtClean="0"/>
              <a:t>Nos neonatos, a icterícia geralmente resulta de um desequilíbrio entre a produção e a conjugação da bilirrubina. (¹,²) </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Ø"/>
            </a:pPr>
            <a:r>
              <a:rPr lang="pt-BR" sz="1800" smtClean="0"/>
              <a:t>Em geral, até 60% dos recém-nascidos a termo têm icterícia clínica na primeira semana de vida. (³)</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Ø"/>
            </a:pPr>
            <a:r>
              <a:rPr lang="pt-BR" sz="1800" smtClean="0"/>
              <a:t>Embora alguns fatores: grupo sanguíneo e/ou incompatibilidade Rh e seqüestro foram relatados como causas de icterícia neonatal, a maioria das causas para esta condição ainda não foram claramente definidas (a causa permanece desconhecida em 10e50% dos lactentes hospitalizados.)</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Ø"/>
            </a:pPr>
            <a:r>
              <a:rPr lang="pt-BR" sz="1800" smtClean="0"/>
              <a:t>Embora vários estudos tenham sido realizados sobre o tratamento hiperbilirrubinemia em recém-nascidos usando fototerapia, exsanguíneotransfusão e medicamentos, apenas alguns estudos têm investigado o papel da vitamina D na icterícia neonatal.</a:t>
            </a:r>
          </a:p>
          <a:p>
            <a:pPr marL="365125" indent="-255588" algn="just" eaLnBrk="1" hangingPunct="1">
              <a:buFont typeface="Wingdings" pitchFamily="2" charset="2"/>
              <a:buChar char="Ø"/>
            </a:pPr>
            <a:endParaRPr lang="pt-BR" sz="1800" smtClean="0"/>
          </a:p>
          <a:p>
            <a:pPr marL="365125" indent="-255588" algn="just" eaLnBrk="1" hangingPunct="1">
              <a:buFont typeface="Wingdings" pitchFamily="2" charset="2"/>
              <a:buChar char="Ø"/>
            </a:pPr>
            <a:endParaRPr lang="pt-BR" sz="1800" smtClean="0"/>
          </a:p>
        </p:txBody>
      </p:sp>
    </p:spTree>
  </p:cSld>
  <p:clrMapOvr>
    <a:masterClrMapping/>
  </p:clrMapOvr>
  <p:transition spd="slow">
    <p:push di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Conteúdo 2"/>
          <p:cNvSpPr txBox="1">
            <a:spLocks/>
          </p:cNvSpPr>
          <p:nvPr/>
        </p:nvSpPr>
        <p:spPr bwMode="auto">
          <a:xfrm>
            <a:off x="250825" y="915988"/>
            <a:ext cx="8497888" cy="4032250"/>
          </a:xfrm>
          <a:prstGeom prst="rect">
            <a:avLst/>
          </a:prstGeom>
          <a:noFill/>
          <a:ln w="9525">
            <a:noFill/>
            <a:miter lim="800000"/>
            <a:headEnd/>
            <a:tailEnd/>
          </a:ln>
        </p:spPr>
        <p:txBody>
          <a:bodyPr/>
          <a:lstStyle/>
          <a:p>
            <a:pPr marL="365125" indent="-255588" algn="just">
              <a:spcBef>
                <a:spcPts val="300"/>
              </a:spcBef>
              <a:buClr>
                <a:srgbClr val="A04DA3"/>
              </a:buClr>
              <a:buFont typeface="Wingdings" pitchFamily="2" charset="2"/>
              <a:buChar char="Ø"/>
            </a:pPr>
            <a:r>
              <a:rPr lang="pt-BR" sz="1600">
                <a:latin typeface="Georgia" pitchFamily="18" charset="0"/>
              </a:rPr>
              <a:t>O fígado está envolvido na síntese da vitamina D e desempenha um papel importante na conversão da bilirrubina e fisiopatologia da hiperbilirrubinemia.</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A deficiência de vitamina D foi acompanhada por problemas cardiovasculares,  doenças neoplásicas, diabetes, obesidade, síndrome metabólica e cânceres de mama e colorretal;</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Deficiência de vitamina D também tem sido relatada como tendo uma relação com a saúde materna, fetal e placentária (4). </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No entanto, foi relatado em um trabalho que mais de 80% das mulheres grávidas iranianas tinha baixos níveis de vitamina D, e a média de 25-hidroxi vitamina D testados na maioria dos seus recém-nascidos eram incomensuravelmente baixos. (5)</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No entanto, considerando os múltiplos papéis da vitamina D, níveis mais baixos podem estar associados a icterícia nesses casos. (3,4)</a:t>
            </a:r>
          </a:p>
          <a:p>
            <a:pPr marL="365125" indent="-255588" algn="just">
              <a:spcBef>
                <a:spcPts val="300"/>
              </a:spcBef>
              <a:buClr>
                <a:srgbClr val="A04DA3"/>
              </a:buClr>
              <a:buFont typeface="Wingdings" pitchFamily="2" charset="2"/>
              <a:buChar char="Ø"/>
            </a:pPr>
            <a:endParaRPr lang="pt-BR" sz="1600">
              <a:latin typeface="Georgia" pitchFamily="18" charset="0"/>
            </a:endParaRPr>
          </a:p>
          <a:p>
            <a:pPr marL="365125" indent="-255588" algn="just">
              <a:spcBef>
                <a:spcPts val="300"/>
              </a:spcBef>
              <a:buClr>
                <a:srgbClr val="A04DA3"/>
              </a:buClr>
              <a:buFont typeface="Wingdings" pitchFamily="2" charset="2"/>
              <a:buChar char="Ø"/>
            </a:pPr>
            <a:endParaRPr lang="pt-BR" sz="1600">
              <a:latin typeface="Georgia" pitchFamily="18" charset="0"/>
            </a:endParaRPr>
          </a:p>
          <a:p>
            <a:pPr marL="365125" indent="-255588" algn="just">
              <a:spcBef>
                <a:spcPts val="300"/>
              </a:spcBef>
              <a:buClr>
                <a:srgbClr val="A04DA3"/>
              </a:buClr>
              <a:buFont typeface="Wingdings" pitchFamily="2" charset="2"/>
              <a:buChar char="Ø"/>
            </a:pPr>
            <a:endParaRPr lang="pt-BR" sz="2000">
              <a:latin typeface="Georgia" pitchFamily="18" charset="0"/>
            </a:endParaRPr>
          </a:p>
          <a:p>
            <a:pPr marL="365125" indent="-255588" algn="just">
              <a:spcBef>
                <a:spcPts val="300"/>
              </a:spcBef>
              <a:buClr>
                <a:srgbClr val="A04DA3"/>
              </a:buClr>
              <a:buFont typeface="Wingdings" pitchFamily="2" charset="2"/>
              <a:buChar char="Ø"/>
            </a:pPr>
            <a:endParaRPr lang="pt-BR" sz="2000">
              <a:latin typeface="Georgia" pitchFamily="18" charset="0"/>
            </a:endParaRPr>
          </a:p>
          <a:p>
            <a:pPr marL="365125" indent="-255588">
              <a:spcBef>
                <a:spcPts val="300"/>
              </a:spcBef>
              <a:buClr>
                <a:srgbClr val="A04DA3"/>
              </a:buClr>
              <a:buFont typeface="Wingdings" pitchFamily="2" charset="2"/>
              <a:buChar char="Ø"/>
            </a:pPr>
            <a:endParaRPr lang="pt-BR" sz="2000">
              <a:latin typeface="Georgia" pitchFamily="18" charset="0"/>
            </a:endParaRPr>
          </a:p>
        </p:txBody>
      </p:sp>
      <p:sp>
        <p:nvSpPr>
          <p:cNvPr id="5"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1. Introdução:</a:t>
            </a:r>
          </a:p>
        </p:txBody>
      </p:sp>
      <p:pic>
        <p:nvPicPr>
          <p:cNvPr id="54276" name="Picture 2"/>
          <p:cNvPicPr>
            <a:picLocks noChangeAspect="1" noChangeArrowheads="1"/>
          </p:cNvPicPr>
          <p:nvPr/>
        </p:nvPicPr>
        <p:blipFill>
          <a:blip r:embed="rId2"/>
          <a:srcRect/>
          <a:stretch>
            <a:fillRect/>
          </a:stretch>
        </p:blipFill>
        <p:spPr bwMode="auto">
          <a:xfrm>
            <a:off x="3708400" y="357188"/>
            <a:ext cx="1465263" cy="61912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ço Reservado para Conteúdo 2"/>
          <p:cNvSpPr>
            <a:spLocks noGrp="1"/>
          </p:cNvSpPr>
          <p:nvPr>
            <p:ph idx="4294967295"/>
          </p:nvPr>
        </p:nvSpPr>
        <p:spPr>
          <a:xfrm>
            <a:off x="457200" y="898525"/>
            <a:ext cx="8229600" cy="4032250"/>
          </a:xfrm>
        </p:spPr>
        <p:txBody>
          <a:bodyPr/>
          <a:lstStyle/>
          <a:p>
            <a:pPr marL="365125" indent="-255588" eaLnBrk="1" hangingPunct="1">
              <a:buFont typeface="Wingdings" pitchFamily="2" charset="2"/>
              <a:buChar char="ü"/>
            </a:pPr>
            <a:r>
              <a:rPr lang="pt-BR" sz="1800" b="1" smtClean="0">
                <a:solidFill>
                  <a:srgbClr val="CC0000"/>
                </a:solidFill>
              </a:rPr>
              <a:t> Participantes do estudo:</a:t>
            </a:r>
          </a:p>
          <a:p>
            <a:pPr marL="365125" indent="-255588" eaLnBrk="1" hangingPunct="1">
              <a:buFontTx/>
              <a:buChar char="-"/>
            </a:pPr>
            <a:r>
              <a:rPr lang="pt-BR" sz="1800" smtClean="0"/>
              <a:t>Estudo de caso-controle;</a:t>
            </a:r>
          </a:p>
          <a:p>
            <a:pPr marL="365125" indent="-255588" eaLnBrk="1" hangingPunct="1">
              <a:buFontTx/>
              <a:buChar char="-"/>
            </a:pPr>
            <a:r>
              <a:rPr lang="pt-BR" sz="1800" smtClean="0"/>
              <a:t>foi realizado em 60 recém-nascidos (RN) a termo (Idade gestacional:38 a 42sem) e suas mães; </a:t>
            </a:r>
          </a:p>
          <a:p>
            <a:pPr marL="365125" indent="-255588" eaLnBrk="1" hangingPunct="1">
              <a:buFontTx/>
              <a:buChar char="-"/>
            </a:pPr>
            <a:r>
              <a:rPr lang="pt-BR" sz="1800" smtClean="0"/>
              <a:t>em um Hospital de Ensino e Referência, no sudoeste do Irã; </a:t>
            </a:r>
          </a:p>
          <a:p>
            <a:pPr marL="365125" indent="-255588" eaLnBrk="1" hangingPunct="1">
              <a:buFontTx/>
              <a:buChar char="-"/>
            </a:pPr>
            <a:r>
              <a:rPr lang="pt-BR" sz="1800" smtClean="0"/>
              <a:t>entre 22 de dezembro de 2013 e 22 de março de 2014;</a:t>
            </a:r>
          </a:p>
          <a:p>
            <a:pPr marL="365125" indent="-255588" eaLnBrk="1" hangingPunct="1">
              <a:buFontTx/>
              <a:buChar char="-"/>
            </a:pPr>
            <a:r>
              <a:rPr lang="pt-BR" sz="1800" smtClean="0"/>
              <a:t>Estudo foi aprovado pelo Comitê de Ética das Ciências Médicas da Universidade Ahvaz Jundishapur;</a:t>
            </a:r>
          </a:p>
          <a:p>
            <a:pPr marL="365125" indent="-255588" eaLnBrk="1" hangingPunct="1">
              <a:buFontTx/>
              <a:buChar char="-"/>
            </a:pPr>
            <a:r>
              <a:rPr lang="pt-BR" sz="1800" smtClean="0"/>
              <a:t>Todos os pais assinaram o consentimento informado antes da inscrição.</a:t>
            </a:r>
          </a:p>
        </p:txBody>
      </p:sp>
      <p:sp>
        <p:nvSpPr>
          <p:cNvPr id="6"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Tree>
  </p:cSld>
  <p:clrMapOvr>
    <a:masterClrMapping/>
  </p:clrMapOvr>
  <p:transition spd="slow">
    <p:push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
        <p:nvSpPr>
          <p:cNvPr id="56323" name="Espaço Reservado para Conteúdo 2"/>
          <p:cNvSpPr>
            <a:spLocks noGrp="1"/>
          </p:cNvSpPr>
          <p:nvPr>
            <p:ph idx="4294967295"/>
          </p:nvPr>
        </p:nvSpPr>
        <p:spPr>
          <a:xfrm>
            <a:off x="323850" y="898525"/>
            <a:ext cx="8496300" cy="4032250"/>
          </a:xfrm>
        </p:spPr>
        <p:txBody>
          <a:bodyPr/>
          <a:lstStyle/>
          <a:p>
            <a:pPr marL="365125" indent="-255588" algn="just" eaLnBrk="1" hangingPunct="1">
              <a:buFont typeface="Wingdings" pitchFamily="2" charset="2"/>
              <a:buChar char="ü"/>
            </a:pPr>
            <a:r>
              <a:rPr lang="pt-BR" sz="2000" b="1" smtClean="0">
                <a:solidFill>
                  <a:srgbClr val="CC0000"/>
                </a:solidFill>
              </a:rPr>
              <a:t>Critérios de inclusão:</a:t>
            </a:r>
          </a:p>
          <a:p>
            <a:pPr marL="365125" indent="-255588" algn="just" eaLnBrk="1" hangingPunct="1">
              <a:buFont typeface="Arial" pitchFamily="34" charset="0"/>
              <a:buChar char="•"/>
            </a:pPr>
            <a:r>
              <a:rPr lang="pt-BR" sz="1800" smtClean="0"/>
              <a:t>Grupo caso: Os RN saudáveis, a termo, na idade de 2 a 10 dias, com peso de nascimento de 2,5 a 4 kg, e nível bilirrubina &gt;15mg/dL, e suas mães; </a:t>
            </a:r>
          </a:p>
          <a:p>
            <a:pPr marL="365125" indent="-255588" algn="just" eaLnBrk="1" hangingPunct="1">
              <a:buFont typeface="Arial" pitchFamily="34" charset="0"/>
              <a:buChar char="•"/>
            </a:pPr>
            <a:r>
              <a:rPr lang="pt-BR" sz="1800" smtClean="0"/>
              <a:t>Grupo controle: Os RN saudáveis, a termo, anictéricos, com intervalos de idade e peso de nascimento semelhantes, e suas mães; </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ü"/>
            </a:pPr>
            <a:r>
              <a:rPr lang="pt-BR" sz="2000" b="1" smtClean="0">
                <a:solidFill>
                  <a:srgbClr val="CC0000"/>
                </a:solidFill>
              </a:rPr>
              <a:t>Critérios de exclusão:</a:t>
            </a:r>
          </a:p>
          <a:p>
            <a:pPr marL="365125" indent="-255588" algn="just" eaLnBrk="1" hangingPunct="1">
              <a:buFont typeface="Wingdings" pitchFamily="2" charset="2"/>
              <a:buNone/>
            </a:pPr>
            <a:r>
              <a:rPr lang="pt-BR" sz="2000" smtClean="0"/>
              <a:t>-</a:t>
            </a:r>
            <a:r>
              <a:rPr lang="pt-BR" sz="1800" smtClean="0"/>
              <a:t> Os RN com causas patológicas de hiperbilirrubinemia, tais como: incompatibilidade grupo sanguíneo, infecção, policitemia, deficiência de G6PD, cefalohematoma; história de asfixia; ou anomalias congênitas;</a:t>
            </a:r>
          </a:p>
          <a:p>
            <a:pPr marL="365125" indent="-255588" algn="just" eaLnBrk="1" hangingPunct="1">
              <a:buFontTx/>
              <a:buChar char="-"/>
            </a:pPr>
            <a:r>
              <a:rPr lang="pt-BR" sz="1800" smtClean="0"/>
              <a:t>RN de mães com história de distúrbios hepáticos ou renais crônicos, diabetes gestacional ou hipertensão e uso de drogas ou  anticonvulsivantes.</a:t>
            </a:r>
          </a:p>
        </p:txBody>
      </p:sp>
      <p:sp>
        <p:nvSpPr>
          <p:cNvPr id="6" name="Rosto feliz 5"/>
          <p:cNvSpPr/>
          <p:nvPr/>
        </p:nvSpPr>
        <p:spPr>
          <a:xfrm>
            <a:off x="5508625" y="2571750"/>
            <a:ext cx="647700" cy="431800"/>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7" name="Rosto feliz 6"/>
          <p:cNvSpPr/>
          <p:nvPr/>
        </p:nvSpPr>
        <p:spPr>
          <a:xfrm>
            <a:off x="6804025" y="2571750"/>
            <a:ext cx="649288" cy="431800"/>
          </a:xfrm>
          <a:prstGeom prst="smileyFace">
            <a:avLst/>
          </a:prstGeom>
          <a:solidFill>
            <a:srgbClr val="FF99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6326" name="Retângulo 7"/>
          <p:cNvSpPr>
            <a:spLocks noChangeArrowheads="1"/>
          </p:cNvSpPr>
          <p:nvPr/>
        </p:nvSpPr>
        <p:spPr bwMode="auto">
          <a:xfrm>
            <a:off x="6227763" y="2643188"/>
            <a:ext cx="400050" cy="366712"/>
          </a:xfrm>
          <a:prstGeom prst="rect">
            <a:avLst/>
          </a:prstGeom>
          <a:noFill/>
          <a:ln w="9525">
            <a:noFill/>
            <a:miter lim="800000"/>
            <a:headEnd/>
            <a:tailEnd/>
          </a:ln>
        </p:spPr>
        <p:txBody>
          <a:bodyPr wrap="none">
            <a:spAutoFit/>
          </a:bodyPr>
          <a:lstStyle/>
          <a:p>
            <a:r>
              <a:rPr lang="pt-BR">
                <a:solidFill>
                  <a:srgbClr val="FF0000"/>
                </a:solidFill>
              </a:rPr>
              <a:t>X </a:t>
            </a:r>
          </a:p>
        </p:txBody>
      </p:sp>
    </p:spTree>
  </p:cSld>
  <p:clrMapOvr>
    <a:masterClrMapping/>
  </p:clrMapOvr>
  <p:transition spd="slow">
    <p:push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Conteúdo 2"/>
          <p:cNvSpPr txBox="1">
            <a:spLocks/>
          </p:cNvSpPr>
          <p:nvPr/>
        </p:nvSpPr>
        <p:spPr bwMode="auto">
          <a:xfrm>
            <a:off x="323850" y="898525"/>
            <a:ext cx="8496300" cy="4032250"/>
          </a:xfrm>
          <a:prstGeom prst="rect">
            <a:avLst/>
          </a:prstGeom>
          <a:noFill/>
          <a:ln w="9525">
            <a:noFill/>
            <a:miter lim="800000"/>
            <a:headEnd/>
            <a:tailEnd/>
          </a:ln>
        </p:spPr>
        <p:txBody>
          <a:bodyPr/>
          <a:lstStyle/>
          <a:p>
            <a:pPr marL="365125" indent="-255588" algn="just" eaLnBrk="0" hangingPunct="0">
              <a:spcBef>
                <a:spcPts val="300"/>
              </a:spcBef>
              <a:buClr>
                <a:srgbClr val="A04DA3"/>
              </a:buClr>
              <a:buFont typeface="Wingdings" pitchFamily="2" charset="2"/>
              <a:buChar char="ü"/>
            </a:pPr>
            <a:r>
              <a:rPr lang="pt-BR" sz="2000" b="1">
                <a:solidFill>
                  <a:srgbClr val="CC0000"/>
                </a:solidFill>
                <a:latin typeface="Georgia" pitchFamily="18" charset="0"/>
              </a:rPr>
              <a:t> </a:t>
            </a:r>
            <a:r>
              <a:rPr lang="pt-BR" sz="1500" b="1">
                <a:solidFill>
                  <a:srgbClr val="CC0000"/>
                </a:solidFill>
                <a:latin typeface="Georgia" pitchFamily="18" charset="0"/>
              </a:rPr>
              <a:t>Medição do estudo:</a:t>
            </a:r>
          </a:p>
          <a:p>
            <a:pPr marL="365125" indent="-255588" algn="just" eaLnBrk="0" hangingPunct="0">
              <a:spcBef>
                <a:spcPts val="300"/>
              </a:spcBef>
              <a:buClr>
                <a:srgbClr val="A04DA3"/>
              </a:buClr>
              <a:buFontTx/>
              <a:buChar char="-"/>
            </a:pPr>
            <a:r>
              <a:rPr lang="pt-BR" sz="1500">
                <a:latin typeface="Georgia" pitchFamily="18" charset="0"/>
              </a:rPr>
              <a:t>Foram colhidas amostras de sangue dos RN e mães, e posteriormente enviadas para o laboratório. </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Após a medição dos níveis séricos de bilirrubina, as amostras foram centrifugadas utilizando dispositivos SELECTA a 4000 g e o soro extraído foi mantido a 20C. </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Em seguida, amostras foram transferidas semanalmente para o laboratório do centro universitário e armazenados a 70ºC, além da dosagem de: 25-hidroxi-vitamina D, o parathormonio (PTH), cálcio (Ca), fósforo (P) e fosfatase alcalina (FAL).</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A 25-hidroxi-vitamina D e PTH foram medidos utilizando 0 método de ensaio de imunoabsorção enzimática e o kit ILB (Alemanha).</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Os testes como cálcio, fósforo e fosfatase alcalina foram realizadas utilizando kits Pars Azmoon, Teerã, IR Irã</a:t>
            </a:r>
            <a:r>
              <a:rPr lang="pt-BR" sz="2000">
                <a:latin typeface="Georgia" pitchFamily="18" charset="0"/>
              </a:rPr>
              <a:t>. </a:t>
            </a:r>
          </a:p>
        </p:txBody>
      </p:sp>
      <p:sp>
        <p:nvSpPr>
          <p:cNvPr id="5"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Tree>
  </p:cSld>
  <p:clrMapOvr>
    <a:masterClrMapping/>
  </p:clrMapOvr>
  <p:transition spd="slow">
    <p:push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123825"/>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
        <p:nvSpPr>
          <p:cNvPr id="58371" name="Espaço Reservado para Conteúdo 2"/>
          <p:cNvSpPr txBox="1">
            <a:spLocks/>
          </p:cNvSpPr>
          <p:nvPr/>
        </p:nvSpPr>
        <p:spPr bwMode="auto">
          <a:xfrm>
            <a:off x="250825" y="987425"/>
            <a:ext cx="8496300" cy="3941763"/>
          </a:xfrm>
          <a:prstGeom prst="rect">
            <a:avLst/>
          </a:prstGeom>
          <a:noFill/>
          <a:ln w="9525">
            <a:noFill/>
            <a:miter lim="800000"/>
            <a:headEnd/>
            <a:tailEnd/>
          </a:ln>
        </p:spPr>
        <p:txBody>
          <a:bodyPr/>
          <a:lstStyle/>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 Medição do estudo:</a:t>
            </a:r>
          </a:p>
          <a:p>
            <a:pPr marL="365125" indent="-255588" algn="just" eaLnBrk="0" hangingPunct="0">
              <a:spcBef>
                <a:spcPts val="300"/>
              </a:spcBef>
              <a:buClr>
                <a:srgbClr val="A04DA3"/>
              </a:buClr>
            </a:pPr>
            <a:r>
              <a:rPr lang="pt-BR" sz="2200" b="1">
                <a:solidFill>
                  <a:srgbClr val="CC0000"/>
                </a:solidFill>
                <a:latin typeface="Georgia" pitchFamily="18" charset="0"/>
              </a:rPr>
              <a:t>- </a:t>
            </a:r>
            <a:r>
              <a:rPr lang="pt-BR" sz="2200" b="1">
                <a:latin typeface="Georgia" pitchFamily="18" charset="0"/>
              </a:rPr>
              <a:t>Referência:</a:t>
            </a:r>
          </a:p>
          <a:p>
            <a:pPr marL="365125" indent="-255588" algn="just" eaLnBrk="0" hangingPunct="0">
              <a:spcBef>
                <a:spcPts val="300"/>
              </a:spcBef>
              <a:buClr>
                <a:srgbClr val="A04DA3"/>
              </a:buClr>
              <a:buFont typeface="Wingdings" pitchFamily="2" charset="2"/>
              <a:buChar char="ü"/>
            </a:pPr>
            <a:endParaRPr lang="pt-BR" sz="2200" b="1">
              <a:solidFill>
                <a:srgbClr val="CC0000"/>
              </a:solidFill>
              <a:latin typeface="Georgia" pitchFamily="18" charset="0"/>
            </a:endParaRPr>
          </a:p>
          <a:p>
            <a:pPr marL="365125" indent="-255588" algn="just" eaLnBrk="0" hangingPunct="0">
              <a:spcBef>
                <a:spcPts val="300"/>
              </a:spcBef>
              <a:buClr>
                <a:srgbClr val="A04DA3"/>
              </a:buClr>
              <a:buFont typeface="Wingdings" pitchFamily="2" charset="2"/>
              <a:buChar char="ü"/>
            </a:pPr>
            <a:endParaRPr lang="pt-BR" sz="2200" b="1">
              <a:solidFill>
                <a:srgbClr val="CC0000"/>
              </a:solidFill>
              <a:latin typeface="Georgia" pitchFamily="18" charset="0"/>
            </a:endParaRPr>
          </a:p>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 </a:t>
            </a:r>
          </a:p>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Análise estatística:</a:t>
            </a:r>
          </a:p>
          <a:p>
            <a:pPr marL="365125" indent="-255588" algn="just" eaLnBrk="0" hangingPunct="0">
              <a:spcBef>
                <a:spcPts val="300"/>
              </a:spcBef>
              <a:buClr>
                <a:srgbClr val="A04DA3"/>
              </a:buClr>
              <a:buFontTx/>
              <a:buChar char="-"/>
            </a:pPr>
            <a:r>
              <a:rPr lang="pt-BR">
                <a:latin typeface="Georgia" pitchFamily="18" charset="0"/>
              </a:rPr>
              <a:t>Os dados foram coletados e analisados pelo SPSS, versão 19.0. </a:t>
            </a:r>
          </a:p>
          <a:p>
            <a:pPr marL="365125" indent="-255588" algn="just" eaLnBrk="0" hangingPunct="0">
              <a:spcBef>
                <a:spcPts val="300"/>
              </a:spcBef>
              <a:buClr>
                <a:srgbClr val="A04DA3"/>
              </a:buClr>
              <a:buFontTx/>
              <a:buChar char="-"/>
            </a:pPr>
            <a:r>
              <a:rPr lang="pt-BR">
                <a:latin typeface="Georgia" pitchFamily="18" charset="0"/>
              </a:rPr>
              <a:t>Para comparar duas variáveis quantitativas e qualitativas com distribuição normal, amostras independentes – foram usados teste t e teste qui-quadrado.</a:t>
            </a:r>
          </a:p>
          <a:p>
            <a:pPr marL="365125" indent="-255588" algn="just" eaLnBrk="0" hangingPunct="0">
              <a:spcBef>
                <a:spcPts val="300"/>
              </a:spcBef>
              <a:buClr>
                <a:srgbClr val="A04DA3"/>
              </a:buClr>
              <a:buFontTx/>
              <a:buChar char="-"/>
            </a:pPr>
            <a:r>
              <a:rPr lang="pt-BR">
                <a:latin typeface="Georgia" pitchFamily="18" charset="0"/>
              </a:rPr>
              <a:t>Além disso, o Mann-Whitney - teste U foi utilizado para variáveis sem distribuição. </a:t>
            </a:r>
          </a:p>
          <a:p>
            <a:pPr marL="365125" indent="-255588" algn="just" eaLnBrk="0" hangingPunct="0">
              <a:spcBef>
                <a:spcPts val="300"/>
              </a:spcBef>
              <a:buClr>
                <a:srgbClr val="A04DA3"/>
              </a:buClr>
              <a:buFontTx/>
              <a:buChar char="-"/>
            </a:pPr>
            <a:r>
              <a:rPr lang="pt-BR">
                <a:latin typeface="Georgia" pitchFamily="18" charset="0"/>
              </a:rPr>
              <a:t>Todos os valores de p &lt;0,05 foram considerados significativos.</a:t>
            </a:r>
          </a:p>
          <a:p>
            <a:pPr marL="365125" indent="-255588" algn="just" eaLnBrk="0" hangingPunct="0">
              <a:spcBef>
                <a:spcPts val="300"/>
              </a:spcBef>
              <a:buClr>
                <a:srgbClr val="A04DA3"/>
              </a:buClr>
              <a:buFont typeface="Georgia" pitchFamily="18" charset="0"/>
              <a:buNone/>
            </a:pPr>
            <a:endParaRPr lang="pt-BR">
              <a:latin typeface="Georgia" pitchFamily="18" charset="0"/>
            </a:endParaRPr>
          </a:p>
        </p:txBody>
      </p:sp>
      <p:grpSp>
        <p:nvGrpSpPr>
          <p:cNvPr id="58372" name="Retângulo 5"/>
          <p:cNvGrpSpPr>
            <a:grpSpLocks/>
          </p:cNvGrpSpPr>
          <p:nvPr/>
        </p:nvGrpSpPr>
        <p:grpSpPr bwMode="auto">
          <a:xfrm>
            <a:off x="107950" y="1851025"/>
            <a:ext cx="8353425" cy="1223963"/>
            <a:chOff x="69" y="1321"/>
            <a:chExt cx="5269" cy="852"/>
          </a:xfrm>
        </p:grpSpPr>
        <p:pic>
          <p:nvPicPr>
            <p:cNvPr id="58374" name="Retângulo 5"/>
            <p:cNvPicPr>
              <a:picLocks noChangeArrowheads="1"/>
            </p:cNvPicPr>
            <p:nvPr/>
          </p:nvPicPr>
          <p:blipFill>
            <a:blip r:embed="rId2"/>
            <a:srcRect/>
            <a:stretch>
              <a:fillRect/>
            </a:stretch>
          </p:blipFill>
          <p:spPr bwMode="auto">
            <a:xfrm>
              <a:off x="69" y="1321"/>
              <a:ext cx="5269" cy="852"/>
            </a:xfrm>
            <a:prstGeom prst="rect">
              <a:avLst/>
            </a:prstGeom>
            <a:noFill/>
            <a:ln w="9525">
              <a:noFill/>
              <a:miter lim="800000"/>
              <a:headEnd/>
              <a:tailEnd/>
            </a:ln>
          </p:spPr>
        </p:pic>
        <p:sp>
          <p:nvSpPr>
            <p:cNvPr id="58375" name="Text Box 6"/>
            <p:cNvSpPr txBox="1">
              <a:spLocks noChangeArrowheads="1"/>
            </p:cNvSpPr>
            <p:nvPr/>
          </p:nvSpPr>
          <p:spPr bwMode="auto">
            <a:xfrm>
              <a:off x="295" y="1345"/>
              <a:ext cx="5034" cy="691"/>
            </a:xfrm>
            <a:prstGeom prst="rect">
              <a:avLst/>
            </a:prstGeom>
            <a:noFill/>
            <a:ln w="9525">
              <a:noFill/>
              <a:miter lim="800000"/>
              <a:headEnd/>
              <a:tailEnd/>
            </a:ln>
          </p:spPr>
          <p:txBody>
            <a:bodyPr>
              <a:spAutoFit/>
            </a:bodyPr>
            <a:lstStyle/>
            <a:p>
              <a:pPr marL="365125" indent="-255588" algn="just" eaLnBrk="0" hangingPunct="0">
                <a:spcBef>
                  <a:spcPts val="300"/>
                </a:spcBef>
                <a:buClr>
                  <a:srgbClr val="A04DA3"/>
                </a:buClr>
                <a:buFontTx/>
                <a:buChar char="-"/>
              </a:pPr>
              <a:r>
                <a:rPr lang="pt-BR" b="1"/>
                <a:t>Níveis séricos de vitamina D &lt;30nmol/L: deficiência de vitamina D, </a:t>
              </a:r>
            </a:p>
            <a:p>
              <a:pPr marL="365125" indent="-255588" algn="just" eaLnBrk="0" hangingPunct="0">
                <a:spcBef>
                  <a:spcPts val="300"/>
                </a:spcBef>
                <a:buClr>
                  <a:srgbClr val="A04DA3"/>
                </a:buClr>
                <a:buFontTx/>
                <a:buChar char="-"/>
              </a:pPr>
              <a:r>
                <a:rPr lang="pt-BR" b="1"/>
                <a:t>Entre 30 e 75 nmol / L: vitamina D insuficiente,</a:t>
              </a:r>
            </a:p>
            <a:p>
              <a:pPr marL="365125" indent="-255588" algn="just" eaLnBrk="0" hangingPunct="0">
                <a:spcBef>
                  <a:spcPts val="300"/>
                </a:spcBef>
                <a:buClr>
                  <a:srgbClr val="A04DA3"/>
                </a:buClr>
                <a:buFontTx/>
                <a:buChar char="-"/>
              </a:pPr>
              <a:r>
                <a:rPr lang="pt-BR" b="1"/>
                <a:t>E &gt; 75 nmol: valor normal de vitamina D.</a:t>
              </a:r>
            </a:p>
          </p:txBody>
        </p:sp>
      </p:grpSp>
      <p:sp>
        <p:nvSpPr>
          <p:cNvPr id="58373" name="Text Box 7"/>
          <p:cNvSpPr txBox="1">
            <a:spLocks noChangeArrowheads="1"/>
          </p:cNvSpPr>
          <p:nvPr/>
        </p:nvSpPr>
        <p:spPr bwMode="auto">
          <a:xfrm>
            <a:off x="5580063" y="1492250"/>
            <a:ext cx="2755900" cy="434975"/>
          </a:xfrm>
          <a:prstGeom prst="rect">
            <a:avLst/>
          </a:prstGeom>
          <a:noFill/>
          <a:ln w="38100">
            <a:solidFill>
              <a:srgbClr val="0000FF"/>
            </a:solidFill>
            <a:miter lim="800000"/>
            <a:headEnd/>
            <a:tailEnd/>
          </a:ln>
        </p:spPr>
        <p:txBody>
          <a:bodyPr wrap="none">
            <a:spAutoFit/>
          </a:bodyPr>
          <a:lstStyle/>
          <a:p>
            <a:r>
              <a:rPr lang="pt-BR" sz="2000">
                <a:solidFill>
                  <a:srgbClr val="0000FF"/>
                </a:solidFill>
              </a:rPr>
              <a:t>1 ng /mL = 2,5 nmo/L </a:t>
            </a:r>
            <a:r>
              <a:rPr lang="pt-BR"/>
              <a:t> </a:t>
            </a:r>
          </a:p>
        </p:txBody>
      </p:sp>
    </p:spTree>
  </p:cSld>
  <p:clrMapOvr>
    <a:masterClrMapping/>
  </p:clrMapOvr>
  <p:transition spd="slow">
    <p:push dir="u"/>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3. Resultados:</a:t>
            </a:r>
          </a:p>
        </p:txBody>
      </p:sp>
      <p:pic>
        <p:nvPicPr>
          <p:cNvPr id="55300" name="Picture 4"/>
          <p:cNvPicPr>
            <a:picLocks noChangeAspect="1" noChangeArrowheads="1"/>
          </p:cNvPicPr>
          <p:nvPr/>
        </p:nvPicPr>
        <p:blipFill>
          <a:blip r:embed="rId2"/>
          <a:srcRect/>
          <a:stretch>
            <a:fillRect/>
          </a:stretch>
        </p:blipFill>
        <p:spPr bwMode="auto">
          <a:xfrm>
            <a:off x="179388" y="1058863"/>
            <a:ext cx="8778875" cy="25527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9396" name="Text Box 16"/>
          <p:cNvSpPr txBox="1">
            <a:spLocks noChangeArrowheads="1"/>
          </p:cNvSpPr>
          <p:nvPr/>
        </p:nvSpPr>
        <p:spPr bwMode="auto">
          <a:xfrm>
            <a:off x="395288" y="3922713"/>
            <a:ext cx="8413750" cy="954087"/>
          </a:xfrm>
          <a:prstGeom prst="rect">
            <a:avLst/>
          </a:prstGeom>
          <a:noFill/>
          <a:ln w="38100">
            <a:solidFill>
              <a:schemeClr val="tx1"/>
            </a:solidFill>
            <a:miter lim="800000"/>
            <a:headEnd/>
            <a:tailEnd/>
          </a:ln>
        </p:spPr>
        <p:txBody>
          <a:bodyPr wrap="none">
            <a:spAutoFit/>
          </a:bodyPr>
          <a:lstStyle/>
          <a:p>
            <a:r>
              <a:rPr lang="pt-BR"/>
              <a:t>Entre as características demográficas materna e neonatal dos casos e controles,</a:t>
            </a:r>
          </a:p>
          <a:p>
            <a:r>
              <a:rPr lang="pt-BR"/>
              <a:t>a única diferença estatisticamente significativa foi </a:t>
            </a:r>
            <a:r>
              <a:rPr lang="pt-BR">
                <a:solidFill>
                  <a:schemeClr val="hlink"/>
                </a:solidFill>
              </a:rPr>
              <a:t>O MAIOR Índice de Massa </a:t>
            </a:r>
          </a:p>
          <a:p>
            <a:r>
              <a:rPr lang="pt-BR">
                <a:solidFill>
                  <a:schemeClr val="hlink"/>
                </a:solidFill>
              </a:rPr>
              <a:t>Corporal materna no grupo caso versos controle (P&lt;0,041)</a:t>
            </a:r>
          </a:p>
        </p:txBody>
      </p:sp>
    </p:spTree>
  </p:cSld>
  <p:clrMapOvr>
    <a:masterClrMapping/>
  </p:clrMapOvr>
  <p:transition spd="slow">
    <p:push di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Conteúdo 2"/>
          <p:cNvSpPr>
            <a:spLocks noGrp="1"/>
          </p:cNvSpPr>
          <p:nvPr>
            <p:ph idx="4294967295"/>
          </p:nvPr>
        </p:nvSpPr>
        <p:spPr>
          <a:xfrm>
            <a:off x="0" y="484188"/>
            <a:ext cx="8748713" cy="3671887"/>
          </a:xfrm>
          <a:solidFill>
            <a:schemeClr val="bg2"/>
          </a:solidFill>
          <a:ln>
            <a:solidFill>
              <a:schemeClr val="tx1"/>
            </a:solidFill>
          </a:ln>
        </p:spPr>
        <p:txBody>
          <a:bodyPr/>
          <a:lstStyle/>
          <a:p>
            <a:pPr marL="365125" indent="-255588" algn="just" eaLnBrk="1" hangingPunct="1">
              <a:buClr>
                <a:srgbClr val="FF0000"/>
              </a:buClr>
              <a:buFont typeface="Wingdings" pitchFamily="2" charset="2"/>
              <a:buNone/>
            </a:pPr>
            <a:endParaRPr lang="pt-BR" sz="700" smtClean="0"/>
          </a:p>
          <a:p>
            <a:pPr marL="365125" indent="-255588" algn="just" eaLnBrk="1" hangingPunct="1">
              <a:buClr>
                <a:srgbClr val="FF0000"/>
              </a:buClr>
              <a:buFont typeface="Wingdings" pitchFamily="2" charset="2"/>
              <a:buChar char="Ø"/>
            </a:pPr>
            <a:r>
              <a:rPr lang="pt-BR" sz="1400" b="1" smtClean="0">
                <a:solidFill>
                  <a:schemeClr val="hlink"/>
                </a:solidFill>
              </a:rPr>
              <a:t>O nível de vitamina D foi significativamente menor entre os casos de recém-nascidos comparado com os controles</a:t>
            </a:r>
            <a:r>
              <a:rPr lang="pt-BR" sz="1400" smtClean="0"/>
              <a:t> (p &lt;0,05, </a:t>
            </a:r>
            <a:r>
              <a:rPr lang="pt-BR" sz="1400" smtClean="0">
                <a:solidFill>
                  <a:srgbClr val="0000FF"/>
                </a:solidFill>
              </a:rPr>
              <a:t>Tabela 2</a:t>
            </a:r>
            <a:r>
              <a:rPr lang="pt-BR" sz="1400" smtClean="0"/>
              <a:t>), o que não ocorreu com o nível de Vitamina D nas mães (p=0,986)</a:t>
            </a:r>
          </a:p>
          <a:p>
            <a:pPr marL="365125" indent="-255588" algn="just" eaLnBrk="1" hangingPunct="1">
              <a:buClr>
                <a:srgbClr val="FF0000"/>
              </a:buClr>
              <a:buFont typeface="Wingdings" pitchFamily="2" charset="2"/>
              <a:buChar char="Ø"/>
            </a:pPr>
            <a:r>
              <a:rPr lang="pt-BR" sz="1400" smtClean="0"/>
              <a:t>Os níveis médios dos índices laboratoriais (Cálcio, fósforo, FAL, PTH e 25-hidroxi vitamina D) em RN e mães do grupo de casos não foram significativamente maior do que no grupo controle.</a:t>
            </a:r>
          </a:p>
          <a:p>
            <a:pPr marL="365125" indent="-255588" algn="just" eaLnBrk="1" hangingPunct="1">
              <a:buClr>
                <a:srgbClr val="FF0000"/>
              </a:buClr>
              <a:buFont typeface="Wingdings" pitchFamily="2" charset="2"/>
              <a:buNone/>
            </a:pPr>
            <a:endParaRPr lang="pt-BR" sz="1400" smtClean="0"/>
          </a:p>
          <a:p>
            <a:pPr marL="365125" indent="-255588" algn="just" eaLnBrk="1" hangingPunct="1">
              <a:buClr>
                <a:srgbClr val="FF0000"/>
              </a:buClr>
              <a:buFont typeface="Wingdings" pitchFamily="2" charset="2"/>
              <a:buChar char="Ø"/>
            </a:pPr>
            <a:endParaRPr lang="pt-BR" sz="1400" smtClean="0"/>
          </a:p>
        </p:txBody>
      </p:sp>
      <p:sp>
        <p:nvSpPr>
          <p:cNvPr id="60419" name="Título 1"/>
          <p:cNvSpPr txBox="1">
            <a:spLocks/>
          </p:cNvSpPr>
          <p:nvPr/>
        </p:nvSpPr>
        <p:spPr bwMode="auto">
          <a:xfrm>
            <a:off x="179388" y="0"/>
            <a:ext cx="8229600" cy="363538"/>
          </a:xfrm>
          <a:prstGeom prst="rect">
            <a:avLst/>
          </a:prstGeom>
          <a:noFill/>
          <a:ln w="9525">
            <a:noFill/>
            <a:miter lim="800000"/>
            <a:headEnd/>
            <a:tailEnd/>
          </a:ln>
        </p:spPr>
        <p:txBody>
          <a:bodyPr anchor="ctr"/>
          <a:lstStyle/>
          <a:p>
            <a:r>
              <a:rPr lang="pt-BR" sz="3600">
                <a:solidFill>
                  <a:schemeClr val="tx2"/>
                </a:solidFill>
                <a:latin typeface="Trebuchet MS" pitchFamily="34" charset="0"/>
              </a:rPr>
              <a:t>3. Resultados:</a:t>
            </a:r>
          </a:p>
        </p:txBody>
      </p:sp>
      <p:pic>
        <p:nvPicPr>
          <p:cNvPr id="56322" name="Picture 2"/>
          <p:cNvPicPr>
            <a:picLocks noChangeAspect="1" noChangeArrowheads="1"/>
          </p:cNvPicPr>
          <p:nvPr/>
        </p:nvPicPr>
        <p:blipFill>
          <a:blip r:embed="rId2"/>
          <a:srcRect/>
          <a:stretch>
            <a:fillRect/>
          </a:stretch>
        </p:blipFill>
        <p:spPr bwMode="auto">
          <a:xfrm>
            <a:off x="1619250" y="1870075"/>
            <a:ext cx="4759325" cy="32734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0421" name="Line 5"/>
          <p:cNvSpPr>
            <a:spLocks noChangeShapeType="1"/>
          </p:cNvSpPr>
          <p:nvPr/>
        </p:nvSpPr>
        <p:spPr bwMode="auto">
          <a:xfrm>
            <a:off x="1042988" y="4084638"/>
            <a:ext cx="576262" cy="360362"/>
          </a:xfrm>
          <a:prstGeom prst="line">
            <a:avLst/>
          </a:prstGeom>
          <a:noFill/>
          <a:ln w="76200">
            <a:solidFill>
              <a:schemeClr val="hlink"/>
            </a:solidFill>
            <a:round/>
            <a:headEnd/>
            <a:tailEnd type="triangle" w="med" len="med"/>
          </a:ln>
        </p:spPr>
        <p:txBody>
          <a:bodyPr/>
          <a:lstStyle/>
          <a:p>
            <a:endParaRPr lang="pt-BR"/>
          </a:p>
        </p:txBody>
      </p:sp>
    </p:spTree>
  </p:cSld>
  <p:clrMapOvr>
    <a:masterClrMapping/>
  </p:clrMapOvr>
  <p:transition spd="slow">
    <p:push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ítulo 1"/>
          <p:cNvSpPr>
            <a:spLocks noGrp="1"/>
          </p:cNvSpPr>
          <p:nvPr>
            <p:ph type="title" idx="4294967295"/>
          </p:nvPr>
        </p:nvSpPr>
        <p:spPr bwMode="auto">
          <a:xfrm>
            <a:off x="611188" y="123825"/>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4. Discussão:</a:t>
            </a:r>
          </a:p>
        </p:txBody>
      </p:sp>
      <p:sp>
        <p:nvSpPr>
          <p:cNvPr id="61443" name="Espaço Reservado para Conteúdo 2"/>
          <p:cNvSpPr>
            <a:spLocks noGrp="1"/>
          </p:cNvSpPr>
          <p:nvPr>
            <p:ph idx="4294967295"/>
          </p:nvPr>
        </p:nvSpPr>
        <p:spPr>
          <a:xfrm>
            <a:off x="250825" y="627063"/>
            <a:ext cx="8435975" cy="4086225"/>
          </a:xfrm>
        </p:spPr>
        <p:txBody>
          <a:bodyPr/>
          <a:lstStyle/>
          <a:p>
            <a:pPr marL="365125" indent="-255588" algn="just" eaLnBrk="1" hangingPunct="1">
              <a:buFont typeface="Wingdings" pitchFamily="2" charset="2"/>
              <a:buChar char="v"/>
            </a:pPr>
            <a:r>
              <a:rPr lang="pt-BR" sz="2000" smtClean="0"/>
              <a:t> </a:t>
            </a:r>
            <a:r>
              <a:rPr lang="pt-BR" sz="1500" smtClean="0"/>
              <a:t>O presente estudo foi realizado para comparar níveis de vitamina D de RN termos saudáveis ictéricos e anictéricos e suas mães, </a:t>
            </a:r>
            <a:r>
              <a:rPr lang="pt-BR" sz="1500" smtClean="0">
                <a:solidFill>
                  <a:schemeClr val="hlink"/>
                </a:solidFill>
              </a:rPr>
              <a:t>sendo evidente diferenças significativas nos níveis séricos de vitamina D de recém-nascidos com icterícia a termo</a:t>
            </a:r>
            <a:r>
              <a:rPr lang="pt-BR" sz="1500" smtClean="0"/>
              <a:t>, em contraposição uma diferença não significativa na vitamina D de suas mães.</a:t>
            </a:r>
          </a:p>
          <a:p>
            <a:pPr marL="365125" indent="-255588" algn="just" eaLnBrk="1" hangingPunct="1">
              <a:buFont typeface="Wingdings" pitchFamily="2" charset="2"/>
              <a:buNone/>
            </a:pPr>
            <a:endParaRPr lang="pt-BR" sz="1500" smtClean="0"/>
          </a:p>
          <a:p>
            <a:pPr marL="365125" indent="-255588" algn="just" eaLnBrk="1" hangingPunct="1">
              <a:buFont typeface="Wingdings" pitchFamily="2" charset="2"/>
              <a:buChar char="v"/>
            </a:pPr>
            <a:r>
              <a:rPr lang="pt-BR" sz="1500" smtClean="0"/>
              <a:t>Até onde sabemos, há apenas um outro estudo também relatando que os níveis de vitamina D nas mães de RN com icterícia não apresentaram significativamente diferentes daquelas mães de RN anictéricos. (6)</a:t>
            </a:r>
          </a:p>
          <a:p>
            <a:pPr marL="365125" indent="-255588" algn="just" eaLnBrk="1" hangingPunct="1">
              <a:buFont typeface="Wingdings" pitchFamily="2" charset="2"/>
              <a:buNone/>
            </a:pPr>
            <a:endParaRPr lang="pt-BR" sz="1500" smtClean="0"/>
          </a:p>
          <a:p>
            <a:pPr marL="365125" indent="-255588" algn="just" eaLnBrk="1" hangingPunct="1">
              <a:buFont typeface="Wingdings" pitchFamily="2" charset="2"/>
              <a:buChar char="v"/>
            </a:pPr>
            <a:r>
              <a:rPr lang="pt-BR" sz="1500" smtClean="0"/>
              <a:t> Tipicamente, deve haver uma correlação negativa entre níveis de vitamina D e séricos de FAL e PTH, porque os níveis de FAL e PTH são normais ou elevados quando deficiência de vitamina D. (7,9) Observamos uma queda no nível de PTH não significativa entre os RN ictéricos e anictéricos.</a:t>
            </a:r>
          </a:p>
          <a:p>
            <a:pPr marL="365125" indent="-255588" algn="just" eaLnBrk="1" hangingPunct="1">
              <a:buFont typeface="Wingdings" pitchFamily="2" charset="2"/>
              <a:buChar char="v"/>
            </a:pPr>
            <a:r>
              <a:rPr lang="pt-BR" sz="1500" smtClean="0"/>
              <a:t>Além disso, níveis séricos de cálcio e fósforo deveriam ser normais ou diminuídos em pacientes com insuficiência ou deficiência de vitamina D. Curiosamente, no presente  estudo os níveis séricos de cálcio e fósforo foram aumentados não significativamente entre os RN termo com icterícia.</a:t>
            </a:r>
          </a:p>
          <a:p>
            <a:pPr marL="365125" indent="-255588" algn="just" eaLnBrk="1" hangingPunct="1">
              <a:buFont typeface="Wingdings" pitchFamily="2" charset="2"/>
              <a:buChar char="v"/>
            </a:pPr>
            <a:endParaRPr lang="pt-BR" sz="1500" smtClean="0"/>
          </a:p>
        </p:txBody>
      </p:sp>
    </p:spTree>
  </p:cSld>
  <p:clrMapOvr>
    <a:masterClrMapping/>
  </p:clrMapOvr>
  <p:transition spd="slow">
    <p:push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4. Discussão:</a:t>
            </a:r>
          </a:p>
        </p:txBody>
      </p:sp>
      <p:sp>
        <p:nvSpPr>
          <p:cNvPr id="62467" name="Espaço Reservado para Conteúdo 2"/>
          <p:cNvSpPr>
            <a:spLocks noGrp="1"/>
          </p:cNvSpPr>
          <p:nvPr>
            <p:ph idx="4294967295"/>
          </p:nvPr>
        </p:nvSpPr>
        <p:spPr>
          <a:xfrm>
            <a:off x="179388" y="844550"/>
            <a:ext cx="8507412" cy="4086225"/>
          </a:xfrm>
        </p:spPr>
        <p:txBody>
          <a:bodyPr/>
          <a:lstStyle/>
          <a:p>
            <a:pPr marL="365125" indent="-255588" algn="just" eaLnBrk="1" hangingPunct="1">
              <a:buFont typeface="Wingdings" pitchFamily="2" charset="2"/>
              <a:buChar char="v"/>
            </a:pPr>
            <a:r>
              <a:rPr lang="pt-BR" sz="1600" smtClean="0"/>
              <a:t>Um estudo de níveis séricos de vitamina D em mulheres grávidas iranianas relatou que em quase 85% dos casos, o 25-hidroxi vitamina D foi &lt;25 mol / L. </a:t>
            </a:r>
          </a:p>
          <a:p>
            <a:pPr marL="365125" indent="-255588" algn="just" eaLnBrk="1" hangingPunct="1">
              <a:buFont typeface="Wingdings" pitchFamily="2" charset="2"/>
              <a:buNone/>
            </a:pPr>
            <a:endParaRPr lang="pt-BR" sz="1600" smtClean="0"/>
          </a:p>
          <a:p>
            <a:pPr marL="365125" indent="-255588" algn="just" eaLnBrk="1" hangingPunct="1">
              <a:buFont typeface="Wingdings" pitchFamily="2" charset="2"/>
              <a:buChar char="v"/>
            </a:pPr>
            <a:r>
              <a:rPr lang="pt-BR" sz="1600" smtClean="0"/>
              <a:t>Outro estudo mostrou que 86% das mães e 75% RN, e 46% das mães e 35% RN tinham deficiência de vitamina D durante as estações de inverno e verão, respectivamente. (5,10).</a:t>
            </a:r>
          </a:p>
          <a:p>
            <a:pPr marL="365125" indent="-255588" algn="just" eaLnBrk="1" hangingPunct="1">
              <a:buFont typeface="Wingdings" pitchFamily="2" charset="2"/>
              <a:buNone/>
            </a:pPr>
            <a:endParaRPr lang="pt-BR" sz="1600" smtClean="0"/>
          </a:p>
          <a:p>
            <a:pPr marL="365125" indent="-255588" algn="just" eaLnBrk="1" hangingPunct="1">
              <a:buFont typeface="Wingdings" pitchFamily="2" charset="2"/>
              <a:buChar char="v"/>
            </a:pPr>
            <a:r>
              <a:rPr lang="pt-BR" sz="1600" smtClean="0"/>
              <a:t> Zhuang et al, em um estudo sobre mulheres grávidas (idade gestacional entre 30 e 37 sem) revelou que níveis séricos de vitamina D estavam sujeitos a mudanças sazonais e mulheres grávidas tiveram o nível mais alto de vitamina D no outono. </a:t>
            </a:r>
          </a:p>
          <a:p>
            <a:pPr marL="365125" indent="-255588" algn="just" eaLnBrk="1" hangingPunct="1">
              <a:buFont typeface="Wingdings" pitchFamily="2" charset="2"/>
              <a:buNone/>
            </a:pPr>
            <a:endParaRPr lang="pt-BR" sz="1600" smtClean="0"/>
          </a:p>
          <a:p>
            <a:pPr marL="365125" indent="-255588" algn="just" eaLnBrk="1" hangingPunct="1">
              <a:buFont typeface="Wingdings" pitchFamily="2" charset="2"/>
              <a:buChar char="v"/>
            </a:pPr>
            <a:r>
              <a:rPr lang="pt-BR" sz="1600" smtClean="0"/>
              <a:t>De acordo com um nível geograficamente inferior de (35 ng / mL para mães e 26 ng / mL para recém-nascidos), 26,1% das mães e 53,4% dos recém-nascidos no Irã tinham deficiência vitamina D.(6,11)</a:t>
            </a:r>
          </a:p>
        </p:txBody>
      </p:sp>
    </p:spTree>
  </p:cSld>
  <p:clrMapOvr>
    <a:masterClrMapping/>
  </p:clrMapOvr>
  <p:transition spd="slow">
    <p:push di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Conteúdo 2"/>
          <p:cNvSpPr>
            <a:spLocks noGrp="1"/>
          </p:cNvSpPr>
          <p:nvPr>
            <p:ph idx="4294967295"/>
          </p:nvPr>
        </p:nvSpPr>
        <p:spPr>
          <a:xfrm>
            <a:off x="250825" y="844550"/>
            <a:ext cx="8642350" cy="4086225"/>
          </a:xfrm>
        </p:spPr>
        <p:txBody>
          <a:bodyPr/>
          <a:lstStyle/>
          <a:p>
            <a:pPr marL="365125" indent="-255588" algn="just" eaLnBrk="1" hangingPunct="1">
              <a:buFont typeface="Wingdings" pitchFamily="2" charset="2"/>
              <a:buChar char="v"/>
            </a:pPr>
            <a:r>
              <a:rPr lang="pt-BR" sz="1900" smtClean="0"/>
              <a:t>Estudos anteriores indicaram associação significativa entre deficiência de vitamina D e obesidade. (12,14). </a:t>
            </a:r>
            <a:r>
              <a:rPr lang="pt-BR" sz="1900" smtClean="0">
                <a:solidFill>
                  <a:schemeClr val="hlink"/>
                </a:solidFill>
              </a:rPr>
              <a:t>Os resultados do presente estudo também mostraram que a obesidade esteve mais presente em mães de RN termo com icterícia em comparação com anictéricos.</a:t>
            </a:r>
          </a:p>
          <a:p>
            <a:pPr marL="365125" indent="-255588" algn="just" eaLnBrk="1" hangingPunct="1">
              <a:buFont typeface="Wingdings" pitchFamily="2" charset="2"/>
              <a:buNone/>
            </a:pPr>
            <a:endParaRPr lang="pt-BR" sz="700" smtClean="0">
              <a:solidFill>
                <a:schemeClr val="hlink"/>
              </a:solidFill>
            </a:endParaRPr>
          </a:p>
          <a:p>
            <a:pPr marL="365125" indent="-255588" algn="just" eaLnBrk="1" hangingPunct="1">
              <a:buFont typeface="Wingdings" pitchFamily="2" charset="2"/>
              <a:buChar char="v"/>
            </a:pPr>
            <a:r>
              <a:rPr lang="pt-BR" sz="1900" smtClean="0"/>
              <a:t>Em um estudo de Dijkstra et al (10), foi demonstrado que havia diferença significativa na prevalência de deficiência de vitamina D entre RN negros e suas mães, que foram considerados como grupos de alto risco.</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v"/>
            </a:pPr>
            <a:r>
              <a:rPr lang="pt-BR" sz="1900" smtClean="0"/>
              <a:t>Em geral, houve uma correlação positiva entre os níveis séricos de vitamina D nas mães e seus RN. </a:t>
            </a:r>
            <a:r>
              <a:rPr lang="pt-BR" sz="1900" b="1" smtClean="0">
                <a:solidFill>
                  <a:schemeClr val="hlink"/>
                </a:solidFill>
              </a:rPr>
              <a:t>No presente estudo, a icterícia no RN foi associada com um nível sérico mais baixo de vitamina D em suas mães</a:t>
            </a:r>
            <a:r>
              <a:rPr lang="pt-BR" sz="1900" smtClean="0"/>
              <a:t>. Na literatura, apenas um estudo sobre mulheres grávidas na Turquia foi consideravelmente semelhante a este. </a:t>
            </a:r>
          </a:p>
        </p:txBody>
      </p:sp>
      <p:sp>
        <p:nvSpPr>
          <p:cNvPr id="63491"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4. Discussão:</a:t>
            </a:r>
          </a:p>
        </p:txBody>
      </p:sp>
    </p:spTree>
  </p:cSld>
  <p:clrMapOvr>
    <a:masterClrMapping/>
  </p:clrMapOvr>
  <p:transition spd="slow">
    <p:push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a:spLocks noGrp="1"/>
          </p:cNvSpPr>
          <p:nvPr>
            <p:ph type="body" idx="4294967295"/>
          </p:nvPr>
        </p:nvSpPr>
        <p:spPr>
          <a:xfrm>
            <a:off x="457200" y="1200150"/>
            <a:ext cx="8507413" cy="3656013"/>
          </a:xfrm>
        </p:spPr>
        <p:txBody>
          <a:bodyPr/>
          <a:lstStyle/>
          <a:p>
            <a:pPr eaLnBrk="1" hangingPunct="1"/>
            <a:r>
              <a:rPr lang="pt-BR" smtClean="0"/>
              <a:t>Embora o metabolismo da vitamina D e o metabolismo da bilirrubina ocorrem de forma separadas, ambos têm uma via comum no fígado.</a:t>
            </a:r>
          </a:p>
          <a:p>
            <a:pPr eaLnBrk="1" hangingPunct="1"/>
            <a:r>
              <a:rPr lang="pt-BR" smtClean="0"/>
              <a:t>Em contraste, as alterações no metabolismo ou síntese de cada uma delas  podem ter um impacto sobre o outro produto.</a:t>
            </a:r>
          </a:p>
        </p:txBody>
      </p:sp>
      <p:sp>
        <p:nvSpPr>
          <p:cNvPr id="64515" name="Título 1"/>
          <p:cNvSpPr>
            <a:spLocks/>
          </p:cNvSpPr>
          <p:nvPr/>
        </p:nvSpPr>
        <p:spPr bwMode="auto">
          <a:xfrm>
            <a:off x="590550" y="357188"/>
            <a:ext cx="8229600" cy="473075"/>
          </a:xfrm>
          <a:prstGeom prst="rect">
            <a:avLst/>
          </a:prstGeom>
          <a:noFill/>
          <a:ln w="9525">
            <a:noFill/>
            <a:miter lim="800000"/>
            <a:headEnd/>
            <a:tailEnd/>
          </a:ln>
        </p:spPr>
        <p:txBody>
          <a:bodyPr anchor="ctr"/>
          <a:lstStyle/>
          <a:p>
            <a:r>
              <a:rPr lang="pt-BR" sz="3000">
                <a:solidFill>
                  <a:schemeClr val="tx2"/>
                </a:solidFill>
                <a:latin typeface="Trebuchet MS" pitchFamily="34" charset="0"/>
              </a:rPr>
              <a:t>4. Discussão:</a:t>
            </a:r>
          </a:p>
        </p:txBody>
      </p:sp>
    </p:spTree>
  </p:cSld>
  <p:clrMapOvr>
    <a:masterClrMapping/>
  </p:clrMapOvr>
  <p:transition spd="slow">
    <p:push dir="u"/>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5. Conclusão:</a:t>
            </a:r>
          </a:p>
        </p:txBody>
      </p:sp>
      <p:sp>
        <p:nvSpPr>
          <p:cNvPr id="65539" name="Espaço Reservado para Conteúdo 2"/>
          <p:cNvSpPr>
            <a:spLocks noGrp="1"/>
          </p:cNvSpPr>
          <p:nvPr>
            <p:ph idx="4294967295"/>
          </p:nvPr>
        </p:nvSpPr>
        <p:spPr>
          <a:xfrm>
            <a:off x="250825" y="915988"/>
            <a:ext cx="8642350" cy="4086225"/>
          </a:xfrm>
        </p:spPr>
        <p:txBody>
          <a:bodyPr/>
          <a:lstStyle/>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v"/>
            </a:pPr>
            <a:r>
              <a:rPr lang="pt-BR" sz="1900" smtClean="0">
                <a:solidFill>
                  <a:schemeClr val="hlink"/>
                </a:solidFill>
              </a:rPr>
              <a:t>Os níveis de vitamina D nos RN ictéricos foi significativamente menor em ictéricos em comparação com anictéricos, o que revelou que há uma associação entre hiperbilirrubinemia indireta e níveis séricos de vitamina D. </a:t>
            </a:r>
          </a:p>
          <a:p>
            <a:pPr marL="365125" indent="-255588" algn="just" eaLnBrk="1" hangingPunct="1">
              <a:buFont typeface="Wingdings" pitchFamily="2" charset="2"/>
              <a:buNone/>
            </a:pPr>
            <a:endParaRPr lang="pt-BR" sz="700" smtClean="0">
              <a:solidFill>
                <a:schemeClr val="hlink"/>
              </a:solidFill>
            </a:endParaRPr>
          </a:p>
          <a:p>
            <a:pPr marL="365125" indent="-255588" algn="just" eaLnBrk="1" hangingPunct="1">
              <a:buFont typeface="Wingdings" pitchFamily="2" charset="2"/>
              <a:buChar char="v"/>
            </a:pPr>
            <a:r>
              <a:rPr lang="pt-BR" sz="1900" smtClean="0"/>
              <a:t>Os resultados deste estudo precisam ser confirmados por pesquisas futuras, Incluindo estudos com tamanho de amostra maior e repetição de medidas de vitamina D com seguimento até a idade de 15 dias, quando a icterícia é resolvida, e antes de iniciar a suplementação de vitamina D.</a:t>
            </a:r>
          </a:p>
          <a:p>
            <a:pPr marL="365125" indent="-255588" algn="just" eaLnBrk="1" hangingPunct="1">
              <a:buFont typeface="Wingdings" pitchFamily="2" charset="2"/>
              <a:buChar char="v"/>
            </a:pPr>
            <a:endParaRPr lang="pt-BR" sz="1900" smtClean="0"/>
          </a:p>
        </p:txBody>
      </p:sp>
    </p:spTree>
  </p:cSld>
  <p:clrMapOvr>
    <a:masterClrMapping/>
  </p:clrMapOvr>
  <p:transition spd="slow">
    <p:push di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ítulo 1"/>
          <p:cNvSpPr>
            <a:spLocks noGrp="1"/>
          </p:cNvSpPr>
          <p:nvPr>
            <p:ph type="title" idx="4294967295"/>
          </p:nvPr>
        </p:nvSpPr>
        <p:spPr bwMode="auto">
          <a:xfrm>
            <a:off x="468313" y="357188"/>
            <a:ext cx="8229600" cy="431800"/>
          </a:xfrm>
          <a:noFill/>
        </p:spPr>
        <p:txBody>
          <a:bodyPr wrap="square" lIns="91440" tIns="45720" rIns="91440" bIns="45720" numCol="1" anchor="ctr" anchorCtr="0" compatLnSpc="1">
            <a:prstTxWarp prst="textNoShape">
              <a:avLst/>
            </a:prstTxWarp>
          </a:bodyPr>
          <a:lstStyle/>
          <a:p>
            <a:pPr eaLnBrk="1" hangingPunct="1"/>
            <a:r>
              <a:rPr lang="pt-BR" sz="2100" cap="none" smtClean="0"/>
              <a:t>Referências:</a:t>
            </a:r>
          </a:p>
        </p:txBody>
      </p:sp>
      <p:sp>
        <p:nvSpPr>
          <p:cNvPr id="3" name="Espaço Reservado para Conteúdo 2"/>
          <p:cNvSpPr>
            <a:spLocks noGrp="1"/>
          </p:cNvSpPr>
          <p:nvPr>
            <p:ph idx="4294967295"/>
          </p:nvPr>
        </p:nvSpPr>
        <p:spPr>
          <a:xfrm>
            <a:off x="323850" y="788988"/>
            <a:ext cx="8351838" cy="4141787"/>
          </a:xfrm>
          <a:solidFill>
            <a:schemeClr val="bg1">
              <a:lumMod val="95000"/>
            </a:schemeClr>
          </a:solidFill>
        </p:spPr>
        <p:txBody>
          <a:bodyPr/>
          <a:lstStyle/>
          <a:p>
            <a:pPr marL="365125" indent="-255588" algn="just" eaLnBrk="1" hangingPunct="1">
              <a:buFont typeface="Georgia" pitchFamily="18" charset="0"/>
              <a:buAutoNum type="arabicPeriod"/>
              <a:defRPr/>
            </a:pPr>
            <a:r>
              <a:rPr lang="pt-BR" sz="900" smtClean="0">
                <a:solidFill>
                  <a:srgbClr val="3E3F68"/>
                </a:solidFill>
              </a:rPr>
              <a:t>Kaplan M, Hammerman C. Understanding and preventing severe neonatal hyperbilirubinemia: is bilirubin neurotoxicity really a concern in the developed world? Clin Perinatol 2004;31:555e75. x. </a:t>
            </a:r>
          </a:p>
          <a:p>
            <a:pPr marL="365125" indent="-255588" algn="just" eaLnBrk="1" hangingPunct="1">
              <a:buFont typeface="Georgia" pitchFamily="18" charset="0"/>
              <a:buAutoNum type="arabicPeriod"/>
              <a:defRPr/>
            </a:pPr>
            <a:r>
              <a:rPr lang="pt-BR" sz="900" smtClean="0">
                <a:solidFill>
                  <a:srgbClr val="3E3F68"/>
                </a:solidFill>
              </a:rPr>
              <a:t>Maisels MJ, McDonagh AF. Phototherapy for neonatal jaundice. N Engl J Med 2008;358:920e8. </a:t>
            </a:r>
          </a:p>
          <a:p>
            <a:pPr marL="365125" indent="-255588" algn="just" eaLnBrk="1" hangingPunct="1">
              <a:buFont typeface="Georgia" pitchFamily="18" charset="0"/>
              <a:buAutoNum type="arabicPeriod"/>
              <a:defRPr/>
            </a:pPr>
            <a:r>
              <a:rPr lang="pt-BR" sz="900" smtClean="0">
                <a:solidFill>
                  <a:srgbClr val="3E3F68"/>
                </a:solidFill>
              </a:rPr>
              <a:t>Bhutani VK, Johnson L, Sivieri EM. Predictive ability of a predischarge hour-specific serum bilirubin for subsequent significant hyperbilirubinemia in healthy term and near-term newborns. Pediatrics 1999; 103:6e14.</a:t>
            </a:r>
          </a:p>
          <a:p>
            <a:pPr marL="365125" indent="-255588" algn="just" eaLnBrk="1" hangingPunct="1">
              <a:buFont typeface="Georgia" pitchFamily="18" charset="0"/>
              <a:buAutoNum type="arabicPeriod"/>
              <a:defRPr/>
            </a:pPr>
            <a:r>
              <a:rPr lang="pt-BR" sz="900" smtClean="0">
                <a:solidFill>
                  <a:srgbClr val="3E3F68"/>
                </a:solidFill>
              </a:rPr>
              <a:t>Rosen CJ, Adams JS, Bikle DD, Black DM, Demay MB, Manson JE, et al. The nonskeletal effects of vitamin D: an Endocrine Society scientific statement. Endocr Rev 2012;33:456e92. </a:t>
            </a:r>
          </a:p>
          <a:p>
            <a:pPr marL="365125" indent="-255588" algn="just" eaLnBrk="1" hangingPunct="1">
              <a:buFont typeface="Georgia" pitchFamily="18" charset="0"/>
              <a:buAutoNum type="arabicPeriod"/>
              <a:defRPr/>
            </a:pPr>
            <a:r>
              <a:rPr lang="pt-BR" sz="900" smtClean="0">
                <a:solidFill>
                  <a:srgbClr val="3E3F68"/>
                </a:solidFill>
              </a:rPr>
              <a:t>Maghbooli Z, Hossein-Nezhad A, Shafaei AR, Karimi F, Madani FS, Larijani B. Vitamin D status in mothers and their newborns in Iran. BMC Pregnancy Childbirth 2007;7:1.</a:t>
            </a:r>
          </a:p>
          <a:p>
            <a:pPr marL="365125" indent="-255588" algn="just" eaLnBrk="1" hangingPunct="1">
              <a:buFont typeface="Georgia" pitchFamily="18" charset="0"/>
              <a:buAutoNum type="arabicPeriod"/>
              <a:defRPr/>
            </a:pPr>
            <a:r>
              <a:rPr lang="pt-BR" sz="900" smtClean="0">
                <a:solidFill>
                  <a:srgbClr val="3E3F68"/>
                </a:solidFill>
              </a:rPr>
              <a:t>Mutlu M, Çayir A, Çayir Y, Ozkan B, Aslan Y. Vitamin D and hyper- € bilirubinaemia in neonates. HK J Paediatr 2013;18:77e81. </a:t>
            </a:r>
          </a:p>
          <a:p>
            <a:pPr marL="365125" indent="-255588" algn="just" eaLnBrk="1" hangingPunct="1">
              <a:buFont typeface="Georgia" pitchFamily="18" charset="0"/>
              <a:buAutoNum type="arabicPeriod"/>
              <a:defRPr/>
            </a:pPr>
            <a:r>
              <a:rPr lang="pt-BR" sz="900" smtClean="0">
                <a:solidFill>
                  <a:srgbClr val="3E3F68"/>
                </a:solidFill>
              </a:rPr>
              <a:t>Unuvar T, Buyukgebiz A. Nutritional rickets and vitamin D deficiency in infants, children and adolescents. Pediatr Endocrinol Rev 2010;7:283e91. </a:t>
            </a:r>
          </a:p>
          <a:p>
            <a:pPr marL="365125" indent="-255588" algn="just" eaLnBrk="1" hangingPunct="1">
              <a:buFont typeface="Georgia" pitchFamily="18" charset="0"/>
              <a:buAutoNum type="arabicPeriod"/>
              <a:defRPr/>
            </a:pPr>
            <a:r>
              <a:rPr lang="pt-BR" sz="900" smtClean="0">
                <a:solidFill>
                  <a:srgbClr val="3E3F68"/>
                </a:solidFill>
              </a:rPr>
              <a:t>Banajeh SM. Nutritional rickets and vitamin D deficiencydassociation with the outcomes of childhood very severe pneumonia: a prospective cohort study. Pediatr Pulmonol 2009;44:1207e15. </a:t>
            </a:r>
          </a:p>
          <a:p>
            <a:pPr marL="365125" indent="-255588" algn="just" eaLnBrk="1" hangingPunct="1">
              <a:buFont typeface="Georgia" pitchFamily="18" charset="0"/>
              <a:buAutoNum type="arabicPeriod"/>
              <a:defRPr/>
            </a:pPr>
            <a:r>
              <a:rPr lang="pt-BR" sz="900" smtClean="0">
                <a:solidFill>
                  <a:srgbClr val="3E3F68"/>
                </a:solidFill>
              </a:rPr>
              <a:t>Dinerman M. Images in emergency medicine. Nutritional rickets resulting from vitamin D deficiency contributing to hypocalcemic seizures. Ann Emerg Med 2004;44:95. </a:t>
            </a:r>
          </a:p>
          <a:p>
            <a:pPr marL="365125" indent="-255588" algn="just" eaLnBrk="1" hangingPunct="1">
              <a:buFont typeface="Georgia" pitchFamily="18" charset="0"/>
              <a:buAutoNum type="arabicPeriod"/>
              <a:defRPr/>
            </a:pPr>
            <a:r>
              <a:rPr lang="pt-BR" sz="900" smtClean="0">
                <a:solidFill>
                  <a:srgbClr val="3E3F68"/>
                </a:solidFill>
              </a:rPr>
              <a:t>Dijkstra SH, van Beek A, Janssen JW, de Vleeschouwer LH, Huysman WA, van den Akker EL. High prevalence of vitamin D defi- ciency in newborn infants of high-risk mothers. Arch Dis Child 2007;92: 750e3. </a:t>
            </a:r>
          </a:p>
          <a:p>
            <a:pPr marL="365125" indent="-255588" algn="just" eaLnBrk="1" hangingPunct="1">
              <a:buFont typeface="Georgia" pitchFamily="18" charset="0"/>
              <a:buAutoNum type="arabicPeriod"/>
              <a:defRPr/>
            </a:pPr>
            <a:r>
              <a:rPr lang="pt-BR" sz="900" smtClean="0">
                <a:solidFill>
                  <a:srgbClr val="3E3F68"/>
                </a:solidFill>
              </a:rPr>
              <a:t>Salek M, Hashemipour M, Aminorroaya A, Gheiratmand A, Kelishadi R, Ardestani PM, et al. Vitamin D deficiency among pregnant women and their newborns in Isfahan, Iran. Exp Clin Endocrinol Diabetes 2008;116: 352e6.</a:t>
            </a:r>
          </a:p>
          <a:p>
            <a:pPr marL="365125" indent="-255588" algn="just" eaLnBrk="1" hangingPunct="1">
              <a:buFont typeface="Georgia" pitchFamily="18" charset="0"/>
              <a:buAutoNum type="arabicPeriod"/>
              <a:defRPr/>
            </a:pPr>
            <a:r>
              <a:rPr lang="pt-BR" sz="900" smtClean="0">
                <a:solidFill>
                  <a:srgbClr val="3E3F68"/>
                </a:solidFill>
              </a:rPr>
              <a:t>Williams R, Novick M, Lehman E. Prevalence of hypovitaminosis D and its association with comorbidities of childhood obesity. Perm J 2014;18: 32e9. </a:t>
            </a:r>
          </a:p>
          <a:p>
            <a:pPr marL="365125" indent="-255588" algn="just" eaLnBrk="1" hangingPunct="1">
              <a:buFont typeface="Georgia" pitchFamily="18" charset="0"/>
              <a:buAutoNum type="arabicPeriod"/>
              <a:defRPr/>
            </a:pPr>
            <a:r>
              <a:rPr lang="pt-BR" sz="900" smtClean="0">
                <a:solidFill>
                  <a:srgbClr val="3E3F68"/>
                </a:solidFill>
              </a:rPr>
              <a:t>Daniel D, Hardigan P, Bray N, Penzell D, Savu C. The incidence of vitamin D deficiency in the obese: a retrospective chart review. J Community Hosp Intern Med Perspect 2015;5:26069. </a:t>
            </a:r>
          </a:p>
          <a:p>
            <a:pPr marL="365125" indent="-255588" algn="just" eaLnBrk="1" hangingPunct="1">
              <a:buFont typeface="Georgia" pitchFamily="18" charset="0"/>
              <a:buAutoNum type="arabicPeriod"/>
              <a:defRPr/>
            </a:pPr>
            <a:r>
              <a:rPr lang="pt-BR" sz="900" smtClean="0">
                <a:solidFill>
                  <a:srgbClr val="3E3F68"/>
                </a:solidFill>
              </a:rPr>
              <a:t>Robinson C, Chiang M, Thompson SN, Sondike SB. Occurrence of vitamin D deficiency in pediatric patients at high risk in West Virginia. South Med J 2012;105:504e7.</a:t>
            </a:r>
          </a:p>
        </p:txBody>
      </p:sp>
    </p:spTree>
  </p:cSld>
  <p:clrMapOvr>
    <a:masterClrMapping/>
  </p:clrMapOvr>
  <p:transition spd="slow">
    <p:push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idx="4294967295"/>
          </p:nvPr>
        </p:nvSpPr>
        <p:spPr bwMode="auto">
          <a:xfrm>
            <a:off x="0" y="-307975"/>
            <a:ext cx="7467600" cy="857250"/>
          </a:xfrm>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OBRIGADO!</a:t>
            </a:r>
          </a:p>
        </p:txBody>
      </p:sp>
      <p:sp>
        <p:nvSpPr>
          <p:cNvPr id="67587" name="Text Box 5"/>
          <p:cNvSpPr txBox="1">
            <a:spLocks noChangeArrowheads="1"/>
          </p:cNvSpPr>
          <p:nvPr/>
        </p:nvSpPr>
        <p:spPr bwMode="auto">
          <a:xfrm>
            <a:off x="1692275" y="4562475"/>
            <a:ext cx="6569075" cy="581025"/>
          </a:xfrm>
          <a:prstGeom prst="rect">
            <a:avLst/>
          </a:prstGeom>
          <a:noFill/>
          <a:ln w="9525">
            <a:noFill/>
            <a:miter lim="800000"/>
            <a:headEnd/>
            <a:tailEnd/>
          </a:ln>
        </p:spPr>
        <p:txBody>
          <a:bodyPr wrap="none">
            <a:spAutoFit/>
          </a:bodyPr>
          <a:lstStyle/>
          <a:p>
            <a:pPr algn="ctr"/>
            <a:r>
              <a:rPr lang="pt-BR" sz="1600">
                <a:solidFill>
                  <a:srgbClr val="0000FF"/>
                </a:solidFill>
              </a:rPr>
              <a:t>Staffs (Dr. Paulo R. Margotto e Dra. Joseleide Castro) e Residentes da</a:t>
            </a:r>
          </a:p>
          <a:p>
            <a:pPr algn="ctr"/>
            <a:r>
              <a:rPr lang="pt-BR" sz="1600">
                <a:solidFill>
                  <a:srgbClr val="0000FF"/>
                </a:solidFill>
              </a:rPr>
              <a:t>Unidade de Neonatologia do HMIB/SES/DF</a:t>
            </a:r>
          </a:p>
        </p:txBody>
      </p:sp>
      <p:pic>
        <p:nvPicPr>
          <p:cNvPr id="67588" name="Picture 8"/>
          <p:cNvPicPr>
            <a:picLocks noChangeAspect="1" noChangeArrowheads="1"/>
          </p:cNvPicPr>
          <p:nvPr/>
        </p:nvPicPr>
        <p:blipFill>
          <a:blip r:embed="rId2">
            <a:lum bright="12000" contrast="6000"/>
          </a:blip>
          <a:srcRect/>
          <a:stretch>
            <a:fillRect/>
          </a:stretch>
        </p:blipFill>
        <p:spPr bwMode="auto">
          <a:xfrm>
            <a:off x="1763713" y="555625"/>
            <a:ext cx="6503987" cy="3867150"/>
          </a:xfrm>
          <a:prstGeom prst="rect">
            <a:avLst/>
          </a:prstGeom>
          <a:noFill/>
          <a:ln w="9525">
            <a:noFill/>
            <a:miter lim="800000"/>
            <a:headEnd/>
            <a:tailEnd/>
          </a:ln>
        </p:spPr>
      </p:pic>
      <p:sp>
        <p:nvSpPr>
          <p:cNvPr id="67589" name="Line 9"/>
          <p:cNvSpPr>
            <a:spLocks noChangeShapeType="1"/>
          </p:cNvSpPr>
          <p:nvPr/>
        </p:nvSpPr>
        <p:spPr bwMode="auto">
          <a:xfrm>
            <a:off x="4211638" y="411163"/>
            <a:ext cx="504825" cy="431800"/>
          </a:xfrm>
          <a:prstGeom prst="line">
            <a:avLst/>
          </a:prstGeom>
          <a:noFill/>
          <a:ln w="57150">
            <a:solidFill>
              <a:srgbClr val="F2FB7D"/>
            </a:solidFill>
            <a:round/>
            <a:headEnd/>
            <a:tailEnd type="triangle" w="med" len="med"/>
          </a:ln>
        </p:spPr>
        <p:txBody>
          <a:bodyPr/>
          <a:lstStyle/>
          <a:p>
            <a:endParaRPr lang="pt-BR"/>
          </a:p>
        </p:txBody>
      </p:sp>
      <p:sp>
        <p:nvSpPr>
          <p:cNvPr id="67590" name="Text Box 10"/>
          <p:cNvSpPr txBox="1">
            <a:spLocks noChangeArrowheads="1"/>
          </p:cNvSpPr>
          <p:nvPr/>
        </p:nvSpPr>
        <p:spPr bwMode="auto">
          <a:xfrm>
            <a:off x="4356100" y="123825"/>
            <a:ext cx="1327150" cy="366713"/>
          </a:xfrm>
          <a:prstGeom prst="rect">
            <a:avLst/>
          </a:prstGeom>
          <a:noFill/>
          <a:ln w="9525">
            <a:noFill/>
            <a:miter lim="800000"/>
            <a:headEnd/>
            <a:tailEnd/>
          </a:ln>
        </p:spPr>
        <p:txBody>
          <a:bodyPr wrap="none">
            <a:spAutoFit/>
          </a:bodyPr>
          <a:lstStyle/>
          <a:p>
            <a:r>
              <a:rPr lang="pt-BR">
                <a:solidFill>
                  <a:srgbClr val="0000FF"/>
                </a:solidFill>
              </a:rPr>
              <a:t>Dra. Hellen</a:t>
            </a:r>
          </a:p>
        </p:txBody>
      </p:sp>
    </p:spTree>
  </p:cSld>
  <p:clrMapOvr>
    <a:masterClrMapping/>
  </p:clrMapOvr>
  <p:transition spd="slow">
    <p:push dir="u"/>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ctrTitle" idx="4294967295"/>
          </p:nvPr>
        </p:nvSpPr>
        <p:spPr bwMode="auto">
          <a:xfrm>
            <a:off x="684213" y="357188"/>
            <a:ext cx="7772400" cy="1103312"/>
          </a:xfrm>
          <a:noFill/>
        </p:spPr>
        <p:txBody>
          <a:bodyPr wrap="square" lIns="91440" tIns="45720" rIns="91440" bIns="45720" numCol="1" anchorCtr="0" compatLnSpc="1">
            <a:prstTxWarp prst="textNoShape">
              <a:avLst/>
            </a:prstTxWarp>
          </a:bodyPr>
          <a:lstStyle/>
          <a:p>
            <a:pPr eaLnBrk="1" hangingPunct="1"/>
            <a:r>
              <a:rPr lang="pt-BR" sz="2600" cap="none" smtClean="0">
                <a:solidFill>
                  <a:srgbClr val="0000FF"/>
                </a:solidFill>
              </a:rPr>
              <a:t>Nota do Editor do site, Dr. Paulo R. Margotto.</a:t>
            </a:r>
            <a:br>
              <a:rPr lang="pt-BR" sz="2600" cap="none" smtClean="0">
                <a:solidFill>
                  <a:srgbClr val="0000FF"/>
                </a:solidFill>
              </a:rPr>
            </a:br>
            <a:r>
              <a:rPr lang="pt-BR" sz="2600" cap="none" smtClean="0">
                <a:solidFill>
                  <a:srgbClr val="0000FF"/>
                </a:solidFill>
              </a:rPr>
              <a:t>Consultem também! Aqui e Agora! Estudando Juntos!</a:t>
            </a:r>
          </a:p>
        </p:txBody>
      </p:sp>
      <p:sp>
        <p:nvSpPr>
          <p:cNvPr id="68611" name="Rectangle 3"/>
          <p:cNvSpPr>
            <a:spLocks noGrp="1"/>
          </p:cNvSpPr>
          <p:nvPr>
            <p:ph type="subTitle" idx="4294967295"/>
          </p:nvPr>
        </p:nvSpPr>
        <p:spPr>
          <a:xfrm>
            <a:off x="1371600" y="2914650"/>
            <a:ext cx="6400800" cy="1314450"/>
          </a:xfrm>
        </p:spPr>
        <p:txBody>
          <a:bodyPr/>
          <a:lstStyle/>
          <a:p>
            <a:pPr marL="0" indent="0" eaLnBrk="1" hangingPunct="1">
              <a:lnSpc>
                <a:spcPct val="80000"/>
              </a:lnSpc>
              <a:buFont typeface="Wingdings" pitchFamily="2" charset="2"/>
              <a:buNone/>
            </a:pPr>
            <a:r>
              <a:rPr lang="pt-BR" sz="1300" b="1" smtClean="0">
                <a:solidFill>
                  <a:srgbClr val="0000FF"/>
                </a:solidFill>
              </a:rPr>
              <a:t>-Hipovitaminose D em pediatria:recomendações para o diagnóstico,tratamento e prevenção</a:t>
            </a:r>
          </a:p>
          <a:p>
            <a:pPr marL="0" indent="0" eaLnBrk="1" hangingPunct="1">
              <a:lnSpc>
                <a:spcPct val="80000"/>
              </a:lnSpc>
              <a:buFont typeface="Wingdings" pitchFamily="2" charset="2"/>
              <a:buNone/>
            </a:pPr>
            <a:r>
              <a:rPr lang="pt-BR" sz="1300" b="1" smtClean="0">
                <a:solidFill>
                  <a:srgbClr val="0000FF"/>
                </a:solidFill>
              </a:rPr>
              <a:t>-Menores Niveis de Vitamina D associam-se a sepse precoce e hiperbilirrubinemia indireta</a:t>
            </a:r>
          </a:p>
          <a:p>
            <a:pPr marL="0" indent="0" eaLnBrk="1" hangingPunct="1">
              <a:lnSpc>
                <a:spcPct val="80000"/>
              </a:lnSpc>
              <a:buFont typeface="Wingdings" pitchFamily="2" charset="2"/>
              <a:buNone/>
            </a:pPr>
            <a:r>
              <a:rPr lang="pt-BR" sz="1300" b="1" smtClean="0">
                <a:solidFill>
                  <a:srgbClr val="0000FF"/>
                </a:solidFill>
              </a:rPr>
              <a:t>-Vitamina D e a microbiota intestinal</a:t>
            </a:r>
          </a:p>
          <a:p>
            <a:pPr marL="0" indent="0" eaLnBrk="1" hangingPunct="1">
              <a:lnSpc>
                <a:spcPct val="80000"/>
              </a:lnSpc>
              <a:buFont typeface="Wingdings" pitchFamily="2" charset="2"/>
              <a:buNone/>
            </a:pPr>
            <a:r>
              <a:rPr lang="pt-BR" sz="1300" b="1" smtClean="0">
                <a:solidFill>
                  <a:srgbClr val="0000FF"/>
                </a:solidFill>
              </a:rPr>
              <a:t>-Baixo níveis de  Vitamina D e displasia broncopulmonar</a:t>
            </a:r>
          </a:p>
        </p:txBody>
      </p:sp>
      <p:pic>
        <p:nvPicPr>
          <p:cNvPr id="68612" name="Picture 3" descr="Vitamin_D.jpg"/>
          <p:cNvPicPr>
            <a:picLocks noChangeAspect="1"/>
          </p:cNvPicPr>
          <p:nvPr/>
        </p:nvPicPr>
        <p:blipFill>
          <a:blip r:embed="rId2"/>
          <a:srcRect/>
          <a:stretch>
            <a:fillRect/>
          </a:stretch>
        </p:blipFill>
        <p:spPr bwMode="auto">
          <a:xfrm>
            <a:off x="6786563" y="1058863"/>
            <a:ext cx="2357437" cy="1130300"/>
          </a:xfrm>
          <a:prstGeom prst="rect">
            <a:avLst/>
          </a:prstGeom>
          <a:noFill/>
          <a:ln w="9525">
            <a:noFill/>
            <a:miter lim="800000"/>
            <a:headEnd/>
            <a:tailEnd/>
          </a:ln>
        </p:spPr>
      </p:pic>
    </p:spTree>
  </p:cSld>
  <p:clrMapOvr>
    <a:masterClrMapping/>
  </p:clrMapOvr>
  <p:transition spd="slow">
    <p:push dir="u"/>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idx="4294967295"/>
          </p:nvPr>
        </p:nvSpPr>
        <p:spPr bwMode="auto">
          <a:xfrm>
            <a:off x="468313" y="627063"/>
            <a:ext cx="8229600" cy="857250"/>
          </a:xfrm>
          <a:noFill/>
        </p:spPr>
        <p:txBody>
          <a:bodyPr wrap="square" lIns="91440" tIns="45720" rIns="91440" bIns="45720" numCol="1" anchorCtr="0" compatLnSpc="1">
            <a:prstTxWarp prst="textNoShape">
              <a:avLst/>
            </a:prstTxWarp>
          </a:bodyPr>
          <a:lstStyle/>
          <a:p>
            <a:pPr algn="ctr" eaLnBrk="1" hangingPunct="1"/>
            <a:r>
              <a:rPr lang="pt-BR" sz="1800" b="1" cap="none" smtClean="0">
                <a:solidFill>
                  <a:srgbClr val="0000FF"/>
                </a:solidFill>
              </a:rPr>
              <a:t>Hipovitaminose D em pediatria:recomendações para o diagnóstico,tratamento e prevenção</a:t>
            </a:r>
            <a:r>
              <a:rPr lang="pt-BR" sz="2600" cap="none" smtClean="0">
                <a:solidFill>
                  <a:srgbClr val="0000FF"/>
                </a:solidFill>
              </a:rPr>
              <a:t/>
            </a:r>
            <a:br>
              <a:rPr lang="pt-BR" sz="2600" cap="none" smtClean="0">
                <a:solidFill>
                  <a:srgbClr val="0000FF"/>
                </a:solidFill>
              </a:rPr>
            </a:br>
            <a:r>
              <a:rPr lang="pt-BR" sz="2600" cap="none" smtClean="0">
                <a:solidFill>
                  <a:srgbClr val="0000FF"/>
                </a:solidFill>
              </a:rPr>
              <a:t> (Dezembro de 2016)</a:t>
            </a:r>
            <a:r>
              <a:rPr lang="pt-BR" sz="2600" cap="none" smtClean="0"/>
              <a:t/>
            </a:r>
            <a:br>
              <a:rPr lang="pt-BR" sz="2600" cap="none" smtClean="0"/>
            </a:br>
            <a:endParaRPr lang="pt-BR" sz="2600" cap="none" smtClean="0"/>
          </a:p>
        </p:txBody>
      </p:sp>
      <p:sp>
        <p:nvSpPr>
          <p:cNvPr id="69635" name="Rectangle 3"/>
          <p:cNvSpPr>
            <a:spLocks noGrp="1"/>
          </p:cNvSpPr>
          <p:nvPr>
            <p:ph type="body" idx="4294967295"/>
          </p:nvPr>
        </p:nvSpPr>
        <p:spPr>
          <a:xfrm>
            <a:off x="395288" y="2066925"/>
            <a:ext cx="8578850" cy="3394075"/>
          </a:xfrm>
        </p:spPr>
        <p:txBody>
          <a:bodyPr/>
          <a:lstStyle/>
          <a:p>
            <a:pPr eaLnBrk="1" hangingPunct="1">
              <a:lnSpc>
                <a:spcPct val="80000"/>
              </a:lnSpc>
            </a:pPr>
            <a:r>
              <a:rPr lang="pt-BR" sz="2000" smtClean="0"/>
              <a:t>A deficiência de vitamina D é um dos distúrbios nutricionais mais frequentes em todo o mundo, estimando-se que 1 bilhão de pessoas sofram de insuficiência ou deficiência dessa vitamina.</a:t>
            </a:r>
          </a:p>
          <a:p>
            <a:pPr eaLnBrk="1" hangingPunct="1">
              <a:lnSpc>
                <a:spcPct val="80000"/>
              </a:lnSpc>
            </a:pPr>
            <a:r>
              <a:rPr lang="pt-BR" sz="2000" smtClean="0"/>
              <a:t> No Brasil, embora a maioria da população resida em regiões de adequada exposição solar, a hipovitaminose D é um problema comum e não restrita apenas aos idosos e mulheres menopausadas, mas também acometendo crianças e adolescentes</a:t>
            </a:r>
            <a:br>
              <a:rPr lang="pt-BR" sz="2000" smtClean="0"/>
            </a:br>
            <a:r>
              <a:rPr lang="pt-BR" sz="2000" smtClean="0"/>
              <a:t/>
            </a:r>
            <a:br>
              <a:rPr lang="pt-BR" sz="2000" smtClean="0"/>
            </a:br>
            <a:endParaRPr lang="pt-BR" sz="2000" smtClean="0"/>
          </a:p>
        </p:txBody>
      </p:sp>
      <p:sp>
        <p:nvSpPr>
          <p:cNvPr id="69636" name="Rectangle 4"/>
          <p:cNvSpPr>
            <a:spLocks noChangeArrowheads="1"/>
          </p:cNvSpPr>
          <p:nvPr/>
        </p:nvSpPr>
        <p:spPr bwMode="auto">
          <a:xfrm>
            <a:off x="900113" y="1208088"/>
            <a:ext cx="7239000" cy="549275"/>
          </a:xfrm>
          <a:prstGeom prst="rect">
            <a:avLst/>
          </a:prstGeom>
          <a:solidFill>
            <a:srgbClr val="FFFFFF"/>
          </a:solidFill>
          <a:ln w="9525">
            <a:noFill/>
            <a:miter lim="800000"/>
            <a:headEnd/>
            <a:tailEnd/>
          </a:ln>
        </p:spPr>
        <p:txBody>
          <a:bodyPr wrap="none" lIns="0" tIns="0" rIns="0" bIns="0" anchor="ctr">
            <a:spAutoFit/>
          </a:bodyPr>
          <a:lstStyle/>
          <a:p>
            <a:r>
              <a:rPr lang="pt-BR" u="sng">
                <a:hlinkClick r:id="rId2"/>
              </a:rPr>
              <a:t>19252d-GP - Hipovitaminose D.indd - Sociedade Brasileira de Pediatria</a:t>
            </a:r>
            <a:endParaRPr lang="pt-BR"/>
          </a:p>
          <a:p>
            <a:pPr eaLnBrk="0" hangingPunct="0"/>
            <a:endParaRPr lang="pt-BR"/>
          </a:p>
        </p:txBody>
      </p:sp>
      <p:sp>
        <p:nvSpPr>
          <p:cNvPr id="69637" name="Line 5"/>
          <p:cNvSpPr>
            <a:spLocks noChangeShapeType="1"/>
          </p:cNvSpPr>
          <p:nvPr/>
        </p:nvSpPr>
        <p:spPr bwMode="auto">
          <a:xfrm>
            <a:off x="468313" y="987425"/>
            <a:ext cx="431800" cy="288925"/>
          </a:xfrm>
          <a:prstGeom prst="line">
            <a:avLst/>
          </a:prstGeom>
          <a:noFill/>
          <a:ln w="57150">
            <a:solidFill>
              <a:srgbClr val="0000FF"/>
            </a:solidFill>
            <a:round/>
            <a:headEnd/>
            <a:tailEnd type="triangle" w="med" len="med"/>
          </a:ln>
        </p:spPr>
        <p:txBody>
          <a:bodyPr/>
          <a:lstStyle/>
          <a:p>
            <a:endParaRPr lang="pt-BR"/>
          </a:p>
        </p:txBody>
      </p:sp>
      <p:sp>
        <p:nvSpPr>
          <p:cNvPr id="69638" name="Text Box 6"/>
          <p:cNvSpPr txBox="1">
            <a:spLocks noChangeArrowheads="1"/>
          </p:cNvSpPr>
          <p:nvPr/>
        </p:nvSpPr>
        <p:spPr bwMode="auto">
          <a:xfrm>
            <a:off x="0" y="627063"/>
            <a:ext cx="2085975" cy="517525"/>
          </a:xfrm>
          <a:prstGeom prst="rect">
            <a:avLst/>
          </a:prstGeom>
          <a:noFill/>
          <a:ln w="9525">
            <a:noFill/>
            <a:miter lim="800000"/>
            <a:headEnd/>
            <a:tailEnd/>
          </a:ln>
        </p:spPr>
        <p:txBody>
          <a:bodyPr wrap="none">
            <a:spAutoFit/>
          </a:bodyPr>
          <a:lstStyle/>
          <a:p>
            <a:pPr algn="ctr"/>
            <a:r>
              <a:rPr lang="pt-BR" sz="1400">
                <a:solidFill>
                  <a:srgbClr val="0000FF"/>
                </a:solidFill>
              </a:rPr>
              <a:t>Clicar aqui para o Artigo</a:t>
            </a:r>
          </a:p>
          <a:p>
            <a:pPr algn="ctr"/>
            <a:r>
              <a:rPr lang="pt-BR" sz="1400">
                <a:solidFill>
                  <a:srgbClr val="0000FF"/>
                </a:solidFill>
              </a:rPr>
              <a:t>Integral!</a:t>
            </a:r>
          </a:p>
        </p:txBody>
      </p:sp>
    </p:spTree>
  </p:cSld>
  <p:clrMapOvr>
    <a:masterClrMapping/>
  </p:clrMapOvr>
  <p:transition spd="slow">
    <p:push dir="u"/>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Fisiologia da Vitamina D</a:t>
            </a:r>
          </a:p>
        </p:txBody>
      </p:sp>
      <p:sp>
        <p:nvSpPr>
          <p:cNvPr id="70659" name="Rectangle 3"/>
          <p:cNvSpPr>
            <a:spLocks noGrp="1"/>
          </p:cNvSpPr>
          <p:nvPr>
            <p:ph type="body" idx="4294967295"/>
          </p:nvPr>
        </p:nvSpPr>
        <p:spPr>
          <a:xfrm>
            <a:off x="457200" y="950913"/>
            <a:ext cx="8578850" cy="4192587"/>
          </a:xfrm>
        </p:spPr>
        <p:txBody>
          <a:bodyPr/>
          <a:lstStyle/>
          <a:p>
            <a:pPr eaLnBrk="1" hangingPunct="1">
              <a:lnSpc>
                <a:spcPct val="80000"/>
              </a:lnSpc>
            </a:pPr>
            <a:r>
              <a:rPr lang="pt-BR" sz="1400" smtClean="0"/>
              <a:t>Embora definida como vitamina, essa substância é conceitualmente um pró-hormônio (secosteroide) que desempenha papel fundamental na homeostasia do cálcio e metabolismo ósseo.</a:t>
            </a:r>
          </a:p>
          <a:p>
            <a:pPr eaLnBrk="1" hangingPunct="1">
              <a:lnSpc>
                <a:spcPct val="80000"/>
              </a:lnSpc>
            </a:pPr>
            <a:r>
              <a:rPr lang="pt-BR" sz="1400" smtClean="0"/>
              <a:t> É encontrado sob duas formas: </a:t>
            </a:r>
          </a:p>
          <a:p>
            <a:pPr eaLnBrk="1" hangingPunct="1">
              <a:lnSpc>
                <a:spcPct val="80000"/>
              </a:lnSpc>
              <a:buFont typeface="Wingdings" pitchFamily="2" charset="2"/>
              <a:buNone/>
            </a:pPr>
            <a:r>
              <a:rPr lang="pt-BR" sz="1400" b="1" smtClean="0">
                <a:solidFill>
                  <a:srgbClr val="0000FF"/>
                </a:solidFill>
              </a:rPr>
              <a:t>              </a:t>
            </a:r>
            <a:r>
              <a:rPr lang="pt-BR" sz="1400" b="1" smtClean="0"/>
              <a:t>ergocalciferol</a:t>
            </a:r>
            <a:r>
              <a:rPr lang="pt-BR" sz="1400" b="1" smtClean="0">
                <a:solidFill>
                  <a:srgbClr val="0000FF"/>
                </a:solidFill>
              </a:rPr>
              <a:t> </a:t>
            </a:r>
            <a:r>
              <a:rPr lang="pt-BR" sz="1400" smtClean="0"/>
              <a:t>ou </a:t>
            </a:r>
            <a:r>
              <a:rPr lang="pt-BR" sz="1400" b="1" smtClean="0"/>
              <a:t>Vitamina D2</a:t>
            </a:r>
            <a:r>
              <a:rPr lang="pt-BR" sz="1400" smtClean="0"/>
              <a:t> e </a:t>
            </a:r>
          </a:p>
          <a:p>
            <a:pPr eaLnBrk="1" hangingPunct="1">
              <a:lnSpc>
                <a:spcPct val="80000"/>
              </a:lnSpc>
              <a:buFont typeface="Wingdings" pitchFamily="2" charset="2"/>
              <a:buNone/>
            </a:pPr>
            <a:r>
              <a:rPr lang="pt-BR" sz="1400" b="1" smtClean="0"/>
              <a:t>             </a:t>
            </a:r>
            <a:r>
              <a:rPr lang="pt-BR" sz="1400" b="1" smtClean="0">
                <a:solidFill>
                  <a:srgbClr val="0000FF"/>
                </a:solidFill>
              </a:rPr>
              <a:t>colecalciferol</a:t>
            </a:r>
            <a:r>
              <a:rPr lang="pt-BR" sz="1400" smtClean="0">
                <a:solidFill>
                  <a:srgbClr val="0000FF"/>
                </a:solidFill>
              </a:rPr>
              <a:t> ou</a:t>
            </a:r>
            <a:r>
              <a:rPr lang="pt-BR" sz="1400" smtClean="0"/>
              <a:t>   </a:t>
            </a:r>
            <a:r>
              <a:rPr lang="pt-BR" sz="1400" b="1" smtClean="0">
                <a:solidFill>
                  <a:srgbClr val="0000FF"/>
                </a:solidFill>
              </a:rPr>
              <a:t>Vitamina D3</a:t>
            </a:r>
            <a:r>
              <a:rPr lang="pt-BR" sz="1400" smtClean="0">
                <a:solidFill>
                  <a:srgbClr val="0000FF"/>
                </a:solidFill>
              </a:rPr>
              <a:t>.</a:t>
            </a:r>
            <a:br>
              <a:rPr lang="pt-BR" sz="1400" smtClean="0">
                <a:solidFill>
                  <a:srgbClr val="0000FF"/>
                </a:solidFill>
              </a:rPr>
            </a:br>
            <a:endParaRPr lang="pt-BR" sz="1400" smtClean="0">
              <a:solidFill>
                <a:srgbClr val="0000FF"/>
              </a:solidFill>
            </a:endParaRPr>
          </a:p>
          <a:p>
            <a:pPr eaLnBrk="1" hangingPunct="1">
              <a:lnSpc>
                <a:spcPct val="80000"/>
              </a:lnSpc>
              <a:buFont typeface="Wingdings" pitchFamily="2" charset="2"/>
              <a:buNone/>
            </a:pPr>
            <a:r>
              <a:rPr lang="pt-BR" sz="1400" smtClean="0"/>
              <a:t/>
            </a:r>
            <a:br>
              <a:rPr lang="pt-BR" sz="1400" smtClean="0"/>
            </a:br>
            <a:r>
              <a:rPr lang="pt-BR" sz="1400" smtClean="0"/>
              <a:t>O ergocalciferol ou Vitamina D2 é a forma proveniente das plantas e fungos onde é formada pela irradiação do ergosterol, e absorvido da dieta pela absorção no duodeno e jejuno.</a:t>
            </a:r>
          </a:p>
          <a:p>
            <a:pPr eaLnBrk="1" hangingPunct="1">
              <a:lnSpc>
                <a:spcPct val="80000"/>
              </a:lnSpc>
              <a:buFont typeface="Wingdings" pitchFamily="2" charset="2"/>
              <a:buNone/>
            </a:pPr>
            <a:r>
              <a:rPr lang="pt-BR" sz="1400" smtClean="0"/>
              <a:t>     </a:t>
            </a:r>
            <a:br>
              <a:rPr lang="pt-BR" sz="1400" smtClean="0"/>
            </a:br>
            <a:r>
              <a:rPr lang="pt-BR" sz="1400" smtClean="0"/>
              <a:t>O </a:t>
            </a:r>
            <a:r>
              <a:rPr lang="pt-BR" sz="1400" b="1" smtClean="0">
                <a:solidFill>
                  <a:srgbClr val="0000FF"/>
                </a:solidFill>
              </a:rPr>
              <a:t>colecalciferol ou Vitamina D3</a:t>
            </a:r>
            <a:r>
              <a:rPr lang="pt-BR" sz="1400" smtClean="0"/>
              <a:t> é a proveniente de fontes animais (ex: peixes gordurosos, vísceras) e também sintetizada na pele pela ação fotoquímica dos raios ultravioleta B (UVB:comprimento de onda: 290-315 nm) nos queratinócitos e fibroblastos ao converter o 7-deidrocolesterol em pré-vitamina D3 e depois em </a:t>
            </a:r>
            <a:r>
              <a:rPr lang="pt-BR" sz="1400" b="1" smtClean="0">
                <a:solidFill>
                  <a:srgbClr val="0000FF"/>
                </a:solidFill>
              </a:rPr>
              <a:t>colecalciferol.</a:t>
            </a:r>
            <a:r>
              <a:rPr lang="pt-BR" sz="1400" smtClean="0"/>
              <a:t> </a:t>
            </a:r>
            <a:br>
              <a:rPr lang="pt-BR" sz="1400" smtClean="0"/>
            </a:br>
            <a:r>
              <a:rPr lang="pt-BR" sz="1400" smtClean="0"/>
              <a:t/>
            </a:r>
            <a:br>
              <a:rPr lang="pt-BR" sz="1400" smtClean="0"/>
            </a:br>
            <a:r>
              <a:rPr lang="pt-BR" sz="1400" smtClean="0"/>
              <a:t/>
            </a:r>
            <a:br>
              <a:rPr lang="pt-BR" sz="1400" smtClean="0"/>
            </a:br>
            <a:r>
              <a:rPr lang="pt-BR" sz="1400" smtClean="0"/>
              <a:t/>
            </a:r>
            <a:br>
              <a:rPr lang="pt-BR" sz="1400" smtClean="0"/>
            </a:br>
            <a:r>
              <a:rPr lang="pt-BR" sz="1400" smtClean="0"/>
              <a:t/>
            </a:r>
            <a:br>
              <a:rPr lang="pt-BR" sz="1400" smtClean="0"/>
            </a:br>
            <a:endParaRPr lang="pt-BR" sz="1400" smtClean="0"/>
          </a:p>
        </p:txBody>
      </p:sp>
      <p:sp>
        <p:nvSpPr>
          <p:cNvPr id="70660" name="AutoShape 4"/>
          <p:cNvSpPr>
            <a:spLocks/>
          </p:cNvSpPr>
          <p:nvPr/>
        </p:nvSpPr>
        <p:spPr bwMode="auto">
          <a:xfrm>
            <a:off x="250825" y="2409825"/>
            <a:ext cx="576263" cy="1782763"/>
          </a:xfrm>
          <a:prstGeom prst="leftBrace">
            <a:avLst>
              <a:gd name="adj1" fmla="val 25781"/>
              <a:gd name="adj2" fmla="val 50000"/>
            </a:avLst>
          </a:prstGeom>
          <a:noFill/>
          <a:ln w="76200">
            <a:solidFill>
              <a:srgbClr val="FF3399"/>
            </a:solidFill>
            <a:round/>
            <a:headEnd/>
            <a:tailEnd/>
          </a:ln>
        </p:spPr>
        <p:txBody>
          <a:bodyPr wrap="none" anchor="ctr"/>
          <a:lstStyle/>
          <a:p>
            <a:pPr algn="ctr"/>
            <a:endParaRPr lang="pt-BR">
              <a:solidFill>
                <a:srgbClr val="FF3399"/>
              </a:solidFill>
            </a:endParaRPr>
          </a:p>
        </p:txBody>
      </p:sp>
      <p:sp>
        <p:nvSpPr>
          <p:cNvPr id="70661" name="AutoShape 5"/>
          <p:cNvSpPr>
            <a:spLocks/>
          </p:cNvSpPr>
          <p:nvPr/>
        </p:nvSpPr>
        <p:spPr bwMode="auto">
          <a:xfrm>
            <a:off x="8675688" y="2301875"/>
            <a:ext cx="287337" cy="1835150"/>
          </a:xfrm>
          <a:prstGeom prst="rightBrace">
            <a:avLst>
              <a:gd name="adj1" fmla="val 53223"/>
              <a:gd name="adj2" fmla="val 50000"/>
            </a:avLst>
          </a:prstGeom>
          <a:noFill/>
          <a:ln w="76200">
            <a:solidFill>
              <a:srgbClr val="FF3399"/>
            </a:solidFill>
            <a:round/>
            <a:headEnd/>
            <a:tailEnd/>
          </a:ln>
        </p:spPr>
        <p:txBody>
          <a:bodyPr wrap="none" anchor="ctr"/>
          <a:lstStyle/>
          <a:p>
            <a:endParaRPr lang="pt-BR"/>
          </a:p>
        </p:txBody>
      </p:sp>
    </p:spTree>
  </p:cSld>
  <p:clrMapOvr>
    <a:masterClrMapping/>
  </p:clrMapOvr>
  <p:transition spd="slow">
    <p:push dir="u"/>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body" idx="4294967295"/>
          </p:nvPr>
        </p:nvSpPr>
        <p:spPr>
          <a:xfrm>
            <a:off x="457200" y="1200150"/>
            <a:ext cx="8686800" cy="3802063"/>
          </a:xfrm>
        </p:spPr>
        <p:txBody>
          <a:bodyPr/>
          <a:lstStyle/>
          <a:p>
            <a:pPr eaLnBrk="1" hangingPunct="1">
              <a:lnSpc>
                <a:spcPct val="80000"/>
              </a:lnSpc>
            </a:pPr>
            <a:r>
              <a:rPr lang="pt-BR" sz="1800" smtClean="0"/>
              <a:t>Em seguida, o colecalciferol e ergocalciferol são transportados para o fígado pela proteína ligadora da vitamina D (DBP: </a:t>
            </a:r>
            <a:r>
              <a:rPr lang="pt-BR" sz="1800" i="1" smtClean="0"/>
              <a:t>vitamin D binding protein</a:t>
            </a:r>
            <a:r>
              <a:rPr lang="pt-BR" sz="1800" smtClean="0"/>
              <a:t>), ou transcalciferrina, onde são hidroxilados no carbono 25 para formar calcidiol (25-OH-vitamina D2 e 25-OH-vitamina D3) que é a forma de depósito da vitamina D. As duas formas de vitamina D (D2 e D3), são equivalentes do ponto de vista biológico.</a:t>
            </a:r>
          </a:p>
          <a:p>
            <a:pPr eaLnBrk="1" hangingPunct="1">
              <a:lnSpc>
                <a:spcPct val="80000"/>
              </a:lnSpc>
            </a:pPr>
            <a:endParaRPr lang="pt-BR" sz="1800" smtClean="0"/>
          </a:p>
          <a:p>
            <a:pPr eaLnBrk="1" hangingPunct="1">
              <a:lnSpc>
                <a:spcPct val="80000"/>
              </a:lnSpc>
            </a:pPr>
            <a:r>
              <a:rPr lang="pt-BR" sz="1800" smtClean="0"/>
              <a:t> Na etapa seguinte, o calcidiol é transportado pela DBP para os rins onde ocorre nova hidroxilação pela ação da enzima 1-alfa-hidroxilase,</a:t>
            </a:r>
            <a:br>
              <a:rPr lang="pt-BR" sz="1800" smtClean="0"/>
            </a:br>
            <a:r>
              <a:rPr lang="pt-BR" sz="1800" smtClean="0"/>
              <a:t>formando o </a:t>
            </a:r>
            <a:r>
              <a:rPr lang="pt-BR" sz="1800" b="1" smtClean="0">
                <a:solidFill>
                  <a:srgbClr val="0000FF"/>
                </a:solidFill>
              </a:rPr>
              <a:t>calcitriol (1,25-OH-vitamina D),</a:t>
            </a:r>
            <a:r>
              <a:rPr lang="pt-BR" sz="1800" smtClean="0"/>
              <a:t> que</a:t>
            </a:r>
            <a:br>
              <a:rPr lang="pt-BR" sz="1800" smtClean="0"/>
            </a:br>
            <a:r>
              <a:rPr lang="pt-BR" sz="1800" smtClean="0"/>
              <a:t>é a forma metabolicamente ativa da vitamina D</a:t>
            </a:r>
            <a:br>
              <a:rPr lang="pt-BR" sz="1800" smtClean="0"/>
            </a:br>
            <a:r>
              <a:rPr lang="pt-BR" sz="1800" smtClean="0"/>
              <a:t/>
            </a:r>
            <a:br>
              <a:rPr lang="pt-BR" sz="1800" smtClean="0"/>
            </a:br>
            <a:r>
              <a:rPr lang="pt-BR" sz="1800" smtClean="0"/>
              <a:t/>
            </a:r>
            <a:br>
              <a:rPr lang="pt-BR" sz="1800" smtClean="0"/>
            </a:br>
            <a:endParaRPr lang="pt-BR" sz="1800" smtClean="0"/>
          </a:p>
        </p:txBody>
      </p:sp>
      <p:sp>
        <p:nvSpPr>
          <p:cNvPr id="71683" name="Rectangle 3"/>
          <p:cNvSpPr>
            <a:spLocks noGrp="1" noChangeArrowheads="1"/>
          </p:cNvSpPr>
          <p:nvPr>
            <p:ph type="title" idx="4294967295"/>
          </p:nvPr>
        </p:nvSpPr>
        <p:spPr bwMode="auto">
          <a:noFill/>
        </p:spPr>
        <p:txBody>
          <a:bodyPr wrap="square" lIns="91440" tIns="45720" rIns="91440" bIns="45720" numCol="1" anchor="ctr" anchorCtr="0" compatLnSpc="1">
            <a:prstTxWarp prst="textNoShape">
              <a:avLst/>
            </a:prstTxWarp>
          </a:bodyPr>
          <a:lstStyle/>
          <a:p>
            <a:pPr eaLnBrk="1" hangingPunct="1"/>
            <a:r>
              <a:rPr lang="pt-BR" cap="none" smtClean="0">
                <a:solidFill>
                  <a:srgbClr val="0000FF"/>
                </a:solidFill>
              </a:rPr>
              <a:t>Fisiologia da Vitamina D</a:t>
            </a:r>
          </a:p>
        </p:txBody>
      </p:sp>
    </p:spTree>
  </p:cSld>
  <p:clrMapOvr>
    <a:masterClrMapping/>
  </p:clrMapOvr>
  <p:transition spd="slow">
    <p:push dir="u"/>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idx="4294967295"/>
          </p:nvPr>
        </p:nvSpPr>
        <p:spPr bwMode="auto">
          <a:xfrm>
            <a:off x="323850" y="411163"/>
            <a:ext cx="8229600" cy="857250"/>
          </a:xfrm>
          <a:noFill/>
        </p:spPr>
        <p:txBody>
          <a:bodyPr wrap="square" lIns="91440" tIns="45720" rIns="91440" bIns="45720" numCol="1" anchorCtr="0" compatLnSpc="1">
            <a:prstTxWarp prst="textNoShape">
              <a:avLst/>
            </a:prstTxWarp>
          </a:bodyPr>
          <a:lstStyle/>
          <a:p>
            <a:pPr eaLnBrk="1" hangingPunct="1"/>
            <a:r>
              <a:rPr lang="pt-BR" sz="2800" b="1" cap="none" smtClean="0">
                <a:solidFill>
                  <a:srgbClr val="0000FF"/>
                </a:solidFill>
              </a:rPr>
              <a:t>Como age a Vitamina D?</a:t>
            </a:r>
            <a:r>
              <a:rPr lang="pt-BR" sz="2800" cap="none" smtClean="0">
                <a:solidFill>
                  <a:srgbClr val="0000FF"/>
                </a:solidFill>
              </a:rPr>
              <a:t/>
            </a:r>
            <a:br>
              <a:rPr lang="pt-BR" sz="2800" cap="none" smtClean="0">
                <a:solidFill>
                  <a:srgbClr val="0000FF"/>
                </a:solidFill>
              </a:rPr>
            </a:br>
            <a:r>
              <a:rPr lang="pt-BR" sz="2800" cap="none" smtClean="0"/>
              <a:t/>
            </a:r>
            <a:br>
              <a:rPr lang="pt-BR" sz="2800" cap="none" smtClean="0"/>
            </a:br>
            <a:endParaRPr lang="pt-BR" sz="2800" cap="none" smtClean="0"/>
          </a:p>
        </p:txBody>
      </p:sp>
      <p:sp>
        <p:nvSpPr>
          <p:cNvPr id="72707" name="Rectangle 3"/>
          <p:cNvSpPr>
            <a:spLocks noGrp="1"/>
          </p:cNvSpPr>
          <p:nvPr>
            <p:ph type="body" idx="4294967295"/>
          </p:nvPr>
        </p:nvSpPr>
        <p:spPr>
          <a:xfrm>
            <a:off x="250825" y="482600"/>
            <a:ext cx="8686800" cy="4752975"/>
          </a:xfrm>
        </p:spPr>
        <p:txBody>
          <a:bodyPr/>
          <a:lstStyle/>
          <a:p>
            <a:pPr eaLnBrk="1" hangingPunct="1">
              <a:lnSpc>
                <a:spcPct val="80000"/>
              </a:lnSpc>
              <a:buFont typeface="Wingdings" pitchFamily="2" charset="2"/>
              <a:buNone/>
            </a:pPr>
            <a:r>
              <a:rPr lang="pt-BR" sz="1800" smtClean="0"/>
              <a:t>Além de sua ação comprovada na mineralização óssea e homeostasia do cálcio, a </a:t>
            </a:r>
            <a:r>
              <a:rPr lang="pt-BR" sz="1800" b="1" smtClean="0">
                <a:solidFill>
                  <a:srgbClr val="0000FF"/>
                </a:solidFill>
              </a:rPr>
              <a:t>Vitamina D está envolvida na regulação de mais de 1.000 genes</a:t>
            </a:r>
            <a:r>
              <a:rPr lang="pt-BR" sz="1800" smtClean="0"/>
              <a:t>, o que sugere que possa ter um papel em muitos outros processos fisiológicos. </a:t>
            </a:r>
          </a:p>
          <a:p>
            <a:pPr eaLnBrk="1" hangingPunct="1">
              <a:lnSpc>
                <a:spcPct val="80000"/>
              </a:lnSpc>
            </a:pPr>
            <a:endParaRPr lang="pt-BR" sz="1800" smtClean="0"/>
          </a:p>
          <a:p>
            <a:pPr algn="ctr" eaLnBrk="1" hangingPunct="1">
              <a:lnSpc>
                <a:spcPct val="80000"/>
              </a:lnSpc>
              <a:buFont typeface="Wingdings" pitchFamily="2" charset="2"/>
              <a:buNone/>
            </a:pPr>
            <a:r>
              <a:rPr lang="pt-BR" sz="2000" smtClean="0">
                <a:solidFill>
                  <a:srgbClr val="0000FF"/>
                </a:solidFill>
              </a:rPr>
              <a:t>Estudos epidemiológicos apontam para ações extraesqueléticas da Vitamina D, sugerindo que </a:t>
            </a:r>
            <a:r>
              <a:rPr lang="pt-BR" sz="2000" b="1" smtClean="0">
                <a:solidFill>
                  <a:srgbClr val="FF3300"/>
                </a:solidFill>
              </a:rPr>
              <a:t>sua deficiência possa se associar a</a:t>
            </a:r>
            <a:r>
              <a:rPr lang="pt-BR" sz="2000" smtClean="0">
                <a:solidFill>
                  <a:srgbClr val="FF0066"/>
                </a:solidFill>
              </a:rPr>
              <a:t>:</a:t>
            </a:r>
          </a:p>
          <a:p>
            <a:pPr algn="ctr" eaLnBrk="1" hangingPunct="1">
              <a:lnSpc>
                <a:spcPct val="80000"/>
              </a:lnSpc>
              <a:buFont typeface="Wingdings" pitchFamily="2" charset="2"/>
              <a:buNone/>
            </a:pPr>
            <a:endParaRPr lang="pt-BR" sz="1400" smtClean="0">
              <a:solidFill>
                <a:srgbClr val="FF3300"/>
              </a:solidFill>
            </a:endParaRPr>
          </a:p>
          <a:p>
            <a:pPr eaLnBrk="1" hangingPunct="1">
              <a:lnSpc>
                <a:spcPct val="80000"/>
              </a:lnSpc>
            </a:pPr>
            <a:r>
              <a:rPr lang="pt-BR" sz="1800" smtClean="0">
                <a:solidFill>
                  <a:srgbClr val="FF3300"/>
                </a:solidFill>
              </a:rPr>
              <a:t>alergia alimentar, </a:t>
            </a:r>
          </a:p>
          <a:p>
            <a:pPr eaLnBrk="1" hangingPunct="1">
              <a:lnSpc>
                <a:spcPct val="80000"/>
              </a:lnSpc>
            </a:pPr>
            <a:r>
              <a:rPr lang="pt-BR" sz="1800" smtClean="0">
                <a:solidFill>
                  <a:srgbClr val="FF3300"/>
                </a:solidFill>
              </a:rPr>
              <a:t>doença inflamatória intestinal, </a:t>
            </a:r>
          </a:p>
          <a:p>
            <a:pPr eaLnBrk="1" hangingPunct="1">
              <a:lnSpc>
                <a:spcPct val="80000"/>
              </a:lnSpc>
            </a:pPr>
            <a:r>
              <a:rPr lang="pt-BR" sz="1800" smtClean="0">
                <a:solidFill>
                  <a:srgbClr val="FF3300"/>
                </a:solidFill>
              </a:rPr>
              <a:t>artrite reumatóide,doença cardiovascular, </a:t>
            </a:r>
          </a:p>
          <a:p>
            <a:pPr eaLnBrk="1" hangingPunct="1">
              <a:lnSpc>
                <a:spcPct val="80000"/>
              </a:lnSpc>
            </a:pPr>
            <a:r>
              <a:rPr lang="pt-BR" sz="1800" smtClean="0">
                <a:solidFill>
                  <a:srgbClr val="FF3300"/>
                </a:solidFill>
              </a:rPr>
              <a:t>esquizofrenia, depressão e variadas neoplasias (ex: mama, próstata, pâncreas, cólon).</a:t>
            </a:r>
          </a:p>
          <a:p>
            <a:pPr eaLnBrk="1" hangingPunct="1">
              <a:lnSpc>
                <a:spcPct val="80000"/>
              </a:lnSpc>
              <a:buFont typeface="Wingdings" pitchFamily="2" charset="2"/>
              <a:buNone/>
            </a:pPr>
            <a:r>
              <a:rPr lang="pt-BR" sz="1800" smtClean="0">
                <a:solidFill>
                  <a:srgbClr val="FF3300"/>
                </a:solidFill>
              </a:rPr>
              <a:t>                                </a:t>
            </a:r>
          </a:p>
          <a:p>
            <a:pPr eaLnBrk="1" hangingPunct="1">
              <a:lnSpc>
                <a:spcPct val="80000"/>
              </a:lnSpc>
              <a:buFont typeface="Wingdings" pitchFamily="2" charset="2"/>
              <a:buNone/>
            </a:pPr>
            <a:r>
              <a:rPr lang="pt-BR" sz="1600" smtClean="0"/>
              <a:t/>
            </a:r>
            <a:br>
              <a:rPr lang="pt-BR" sz="1600" smtClean="0"/>
            </a:br>
            <a:r>
              <a:rPr lang="pt-BR" sz="1600" smtClean="0"/>
              <a:t/>
            </a:r>
            <a:br>
              <a:rPr lang="pt-BR" sz="1600" smtClean="0"/>
            </a:br>
            <a:r>
              <a:rPr lang="pt-BR" sz="1600" smtClean="0"/>
              <a:t/>
            </a:r>
            <a:br>
              <a:rPr lang="pt-BR" sz="1600" smtClean="0"/>
            </a:br>
            <a:endParaRPr lang="pt-BR" sz="1600" smtClean="0"/>
          </a:p>
        </p:txBody>
      </p:sp>
    </p:spTree>
  </p:cSld>
  <p:clrMapOvr>
    <a:masterClrMapping/>
  </p:clrMapOvr>
  <p:transition spd="slow">
    <p:push dir="u"/>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idx="4294967295"/>
          </p:nvPr>
        </p:nvSpPr>
        <p:spPr bwMode="auto">
          <a:xfrm>
            <a:off x="2124075" y="201613"/>
            <a:ext cx="7467600" cy="857250"/>
          </a:xfrm>
          <a:noFill/>
        </p:spPr>
        <p:txBody>
          <a:bodyPr wrap="square" lIns="91440" tIns="45720" rIns="91440" bIns="45720" numCol="1" anchorCtr="0" compatLnSpc="1">
            <a:prstTxWarp prst="textNoShape">
              <a:avLst/>
            </a:prstTxWarp>
          </a:bodyPr>
          <a:lstStyle/>
          <a:p>
            <a:pPr eaLnBrk="1" hangingPunct="1"/>
            <a:r>
              <a:rPr lang="pt-BR" sz="2800" b="1" cap="none" smtClean="0">
                <a:solidFill>
                  <a:srgbClr val="0000FF"/>
                </a:solidFill>
              </a:rPr>
              <a:t>Principais fontes de Vitamina D</a:t>
            </a:r>
            <a:br>
              <a:rPr lang="pt-BR" sz="2800" b="1" cap="none" smtClean="0">
                <a:solidFill>
                  <a:srgbClr val="0000FF"/>
                </a:solidFill>
              </a:rPr>
            </a:br>
            <a:endParaRPr lang="pt-BR" sz="2800" b="1" cap="none" smtClean="0">
              <a:solidFill>
                <a:srgbClr val="0000FF"/>
              </a:solidFill>
            </a:endParaRPr>
          </a:p>
        </p:txBody>
      </p:sp>
      <p:sp>
        <p:nvSpPr>
          <p:cNvPr id="73731" name="Rectangle 3"/>
          <p:cNvSpPr>
            <a:spLocks noGrp="1"/>
          </p:cNvSpPr>
          <p:nvPr>
            <p:ph type="body" idx="4294967295"/>
          </p:nvPr>
        </p:nvSpPr>
        <p:spPr/>
        <p:txBody>
          <a:bodyPr/>
          <a:lstStyle/>
          <a:p>
            <a:pPr eaLnBrk="1" hangingPunct="1">
              <a:lnSpc>
                <a:spcPct val="80000"/>
              </a:lnSpc>
              <a:buFont typeface="Wingdings" pitchFamily="2" charset="2"/>
              <a:buNone/>
            </a:pPr>
            <a:r>
              <a:rPr lang="pt-BR" sz="1800" b="1" smtClean="0">
                <a:solidFill>
                  <a:srgbClr val="0000FF"/>
                </a:solidFill>
              </a:rPr>
              <a:t>Principais fontes de Vitamina D</a:t>
            </a:r>
          </a:p>
          <a:p>
            <a:pPr eaLnBrk="1" hangingPunct="1">
              <a:lnSpc>
                <a:spcPct val="80000"/>
              </a:lnSpc>
              <a:buFont typeface="Wingdings" pitchFamily="2" charset="2"/>
              <a:buNone/>
            </a:pPr>
            <a:r>
              <a:rPr lang="pt-BR" sz="1200" b="1" smtClean="0">
                <a:solidFill>
                  <a:srgbClr val="0000FF"/>
                </a:solidFill>
              </a:rPr>
              <a:t/>
            </a:r>
            <a:br>
              <a:rPr lang="pt-BR" sz="1200" b="1" smtClean="0">
                <a:solidFill>
                  <a:srgbClr val="0000FF"/>
                </a:solidFill>
              </a:rPr>
            </a:br>
            <a:r>
              <a:rPr lang="pt-BR" sz="1400" b="1" smtClean="0"/>
              <a:t>A Vitamina D é obtida pela síntese cutânea e de fontes alimentares. Aproximadamente </a:t>
            </a:r>
            <a:r>
              <a:rPr lang="pt-BR" sz="1400" b="1" smtClean="0">
                <a:solidFill>
                  <a:srgbClr val="0000FF"/>
                </a:solidFill>
              </a:rPr>
              <a:t>90% são provenientes da síntese cutânea após exposição solar*</a:t>
            </a:r>
            <a:r>
              <a:rPr lang="pt-BR" sz="1400" b="1" smtClean="0"/>
              <a:t> e menos de 10% são obtidos de fontes alimentares.</a:t>
            </a:r>
            <a:br>
              <a:rPr lang="pt-BR" sz="1400" b="1" smtClean="0"/>
            </a:br>
            <a:endParaRPr lang="pt-BR" sz="1400" b="1" smtClean="0"/>
          </a:p>
          <a:p>
            <a:pPr eaLnBrk="1" hangingPunct="1">
              <a:lnSpc>
                <a:spcPct val="80000"/>
              </a:lnSpc>
              <a:buFont typeface="Wingdings" pitchFamily="2" charset="2"/>
              <a:buNone/>
            </a:pPr>
            <a:r>
              <a:rPr lang="pt-BR" sz="1400" b="1" smtClean="0"/>
              <a:t/>
            </a:r>
            <a:br>
              <a:rPr lang="pt-BR" sz="1400" b="1" smtClean="0"/>
            </a:br>
            <a:r>
              <a:rPr lang="pt-BR" sz="1400" smtClean="0"/>
              <a:t>*O uso de protetor solar com fator de proteção maior do que 30 pode diminuir a síntese da vitamina D em até 90%. Entretanto, há que considerar-se que a exposição solar deve ser equilibrada com os riscos de câncer de pele, especialmente o melanoma.</a:t>
            </a:r>
          </a:p>
          <a:p>
            <a:pPr algn="ctr" eaLnBrk="1" hangingPunct="1">
              <a:lnSpc>
                <a:spcPct val="80000"/>
              </a:lnSpc>
              <a:buFont typeface="Wingdings" pitchFamily="2" charset="2"/>
              <a:buNone/>
            </a:pPr>
            <a:r>
              <a:rPr lang="pt-BR" sz="1400" smtClean="0"/>
              <a:t> </a:t>
            </a:r>
            <a:br>
              <a:rPr lang="pt-BR" sz="1400" smtClean="0"/>
            </a:br>
            <a:r>
              <a:rPr lang="pt-BR" sz="1400" smtClean="0"/>
              <a:t/>
            </a:r>
            <a:br>
              <a:rPr lang="pt-BR" sz="1400" smtClean="0"/>
            </a:br>
            <a:r>
              <a:rPr lang="pt-BR" sz="1400" smtClean="0"/>
              <a:t>A fototerapia prescrita para alguns recém-nascidos não influencia nos níveis séricos de vitamina D porque as lâmpadas de fototerapia não emitem raios UVB</a:t>
            </a:r>
            <a:br>
              <a:rPr lang="pt-BR" sz="1400" smtClean="0"/>
            </a:br>
            <a:r>
              <a:rPr lang="pt-BR" sz="1400" smtClean="0"/>
              <a:t/>
            </a:r>
            <a:br>
              <a:rPr lang="pt-BR" sz="1400" smtClean="0"/>
            </a:br>
            <a:endParaRPr lang="pt-BR" sz="1400" smtClean="0"/>
          </a:p>
        </p:txBody>
      </p:sp>
    </p:spTree>
  </p:cSld>
  <p:clrMapOvr>
    <a:masterClrMapping/>
  </p:clrMapOvr>
  <p:transition spd="slow">
    <p:push dir="u"/>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a:xfrm>
            <a:off x="395288" y="1058863"/>
            <a:ext cx="8229600" cy="857250"/>
          </a:xfrm>
          <a:noFill/>
        </p:spPr>
        <p:txBody>
          <a:bodyPr wrap="square" lIns="91440" tIns="45720" rIns="91440" bIns="45720" numCol="1" anchorCtr="0" compatLnSpc="1">
            <a:prstTxWarp prst="textNoShape">
              <a:avLst/>
            </a:prstTxWarp>
          </a:bodyPr>
          <a:lstStyle/>
          <a:p>
            <a:pPr algn="ctr" eaLnBrk="1" hangingPunct="1"/>
            <a:r>
              <a:rPr lang="pt-BR" sz="2800" b="1" cap="none" smtClean="0">
                <a:solidFill>
                  <a:srgbClr val="0000FF"/>
                </a:solidFill>
              </a:rPr>
              <a:t>Quais são os principais grupos de risco e principais causas de</a:t>
            </a:r>
            <a:r>
              <a:rPr lang="pt-BR" sz="2800" cap="none" smtClean="0">
                <a:solidFill>
                  <a:srgbClr val="0000FF"/>
                </a:solidFill>
              </a:rPr>
              <a:t/>
            </a:r>
            <a:br>
              <a:rPr lang="pt-BR" sz="2800" cap="none" smtClean="0">
                <a:solidFill>
                  <a:srgbClr val="0000FF"/>
                </a:solidFill>
              </a:rPr>
            </a:br>
            <a:r>
              <a:rPr lang="pt-BR" sz="2800" b="1" cap="none" smtClean="0">
                <a:solidFill>
                  <a:srgbClr val="0000FF"/>
                </a:solidFill>
              </a:rPr>
              <a:t>hipovitaminose D?</a:t>
            </a:r>
            <a:r>
              <a:rPr lang="pt-BR" sz="2800" cap="none" smtClean="0">
                <a:solidFill>
                  <a:srgbClr val="0000FF"/>
                </a:solidFill>
              </a:rPr>
              <a:t/>
            </a:r>
            <a:br>
              <a:rPr lang="pt-BR" sz="2800" cap="none" smtClean="0">
                <a:solidFill>
                  <a:srgbClr val="0000FF"/>
                </a:solidFill>
              </a:rPr>
            </a:br>
            <a:r>
              <a:rPr lang="pt-BR" sz="2000" cap="none" smtClean="0">
                <a:solidFill>
                  <a:srgbClr val="0000FF"/>
                </a:solidFill>
              </a:rPr>
              <a:t/>
            </a:r>
            <a:br>
              <a:rPr lang="pt-BR" sz="2000" cap="none" smtClean="0">
                <a:solidFill>
                  <a:srgbClr val="0000FF"/>
                </a:solidFill>
              </a:rPr>
            </a:br>
            <a:endParaRPr lang="pt-BR" sz="2000" cap="none" smtClean="0">
              <a:solidFill>
                <a:srgbClr val="0000FF"/>
              </a:solidFill>
            </a:endParaRPr>
          </a:p>
        </p:txBody>
      </p:sp>
      <p:sp>
        <p:nvSpPr>
          <p:cNvPr id="74755" name="Rectangle 3"/>
          <p:cNvSpPr>
            <a:spLocks noGrp="1"/>
          </p:cNvSpPr>
          <p:nvPr>
            <p:ph type="body" idx="4294967295"/>
          </p:nvPr>
        </p:nvSpPr>
        <p:spPr>
          <a:xfrm>
            <a:off x="107950" y="1384300"/>
            <a:ext cx="9036050" cy="3394075"/>
          </a:xfrm>
        </p:spPr>
        <p:txBody>
          <a:bodyPr/>
          <a:lstStyle/>
          <a:p>
            <a:pPr eaLnBrk="1" hangingPunct="1">
              <a:lnSpc>
                <a:spcPct val="80000"/>
              </a:lnSpc>
            </a:pPr>
            <a:r>
              <a:rPr lang="pt-BR" sz="1800" b="1" smtClean="0"/>
              <a:t>lactentes alimentados exclusivamente ao seio (LM contém20-40 UI de Vitamina D/L)</a:t>
            </a:r>
            <a:r>
              <a:rPr lang="pt-BR" sz="1800" smtClean="0"/>
              <a:t>, principalmente se nascidos prematuros (quando tiveram menos tempo de acumular depósitos transferidos da mãe pela placenta), </a:t>
            </a:r>
          </a:p>
          <a:p>
            <a:pPr eaLnBrk="1" hangingPunct="1">
              <a:lnSpc>
                <a:spcPct val="80000"/>
              </a:lnSpc>
            </a:pPr>
            <a:r>
              <a:rPr lang="pt-BR" sz="1800" b="1" smtClean="0"/>
              <a:t>filhos de mães que tiveram hipovitaminose D durante a gestação, ou de pele escura</a:t>
            </a:r>
            <a:r>
              <a:rPr lang="pt-BR" sz="1800" smtClean="0"/>
              <a:t> (a melanina absorve os fótons de UVB,funcionando como um protetor solar natura)l</a:t>
            </a:r>
            <a:br>
              <a:rPr lang="pt-BR" sz="1800" smtClean="0"/>
            </a:br>
            <a:r>
              <a:rPr lang="pt-BR" sz="1800" smtClean="0"/>
              <a:t/>
            </a:r>
            <a:br>
              <a:rPr lang="pt-BR" sz="1800" smtClean="0"/>
            </a:br>
            <a:r>
              <a:rPr lang="pt-BR" sz="1800" smtClean="0"/>
              <a:t>. </a:t>
            </a:r>
          </a:p>
          <a:p>
            <a:pPr eaLnBrk="1" hangingPunct="1">
              <a:lnSpc>
                <a:spcPct val="80000"/>
              </a:lnSpc>
            </a:pPr>
            <a:r>
              <a:rPr lang="pt-BR" sz="1800" b="1" smtClean="0"/>
              <a:t>períodos de crescimento acelerado</a:t>
            </a:r>
            <a:r>
              <a:rPr lang="pt-BR" sz="1800" smtClean="0"/>
              <a:t> do esqueleto, como nos</a:t>
            </a:r>
            <a:br>
              <a:rPr lang="pt-BR" sz="1800" smtClean="0"/>
            </a:br>
            <a:r>
              <a:rPr lang="pt-BR" sz="1800" smtClean="0"/>
              <a:t>lactentes entre </a:t>
            </a:r>
            <a:r>
              <a:rPr lang="pt-BR" sz="1800" b="1" smtClean="0"/>
              <a:t>0-12 meses</a:t>
            </a:r>
            <a:r>
              <a:rPr lang="pt-BR" sz="1800" smtClean="0"/>
              <a:t> de idade e nos </a:t>
            </a:r>
            <a:r>
              <a:rPr lang="pt-BR" sz="1800" b="1" smtClean="0"/>
              <a:t>adolescentes entre 9-18 anos</a:t>
            </a:r>
            <a:r>
              <a:rPr lang="pt-BR" sz="1800" smtClean="0"/>
              <a:t>, são particularmente vulneráveis ao desenvolvimento da hipovitaminose D </a:t>
            </a:r>
            <a:br>
              <a:rPr lang="pt-BR" sz="1800" smtClean="0"/>
            </a:br>
            <a:r>
              <a:rPr lang="pt-BR" sz="1800" smtClean="0"/>
              <a:t/>
            </a:r>
            <a:br>
              <a:rPr lang="pt-BR" sz="1800" smtClean="0"/>
            </a:br>
            <a:endParaRPr lang="pt-BR" sz="1800" smtClean="0"/>
          </a:p>
        </p:txBody>
      </p:sp>
    </p:spTree>
  </p:cSld>
  <p:clrMapOvr>
    <a:masterClrMapping/>
  </p:clrMapOvr>
  <p:transition spd="slow">
    <p:push dir="u"/>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body" idx="4294967295"/>
          </p:nvPr>
        </p:nvSpPr>
        <p:spPr>
          <a:xfrm>
            <a:off x="0" y="1409700"/>
            <a:ext cx="8507413" cy="3394075"/>
          </a:xfrm>
        </p:spPr>
        <p:txBody>
          <a:bodyPr/>
          <a:lstStyle/>
          <a:p>
            <a:pPr algn="ctr" eaLnBrk="1" hangingPunct="1">
              <a:lnSpc>
                <a:spcPct val="90000"/>
              </a:lnSpc>
              <a:buFont typeface="Wingdings" pitchFamily="2" charset="2"/>
              <a:buNone/>
            </a:pPr>
            <a:r>
              <a:rPr lang="pt-BR" sz="2000" b="1" smtClean="0"/>
              <a:t>Outras causas frequentes de hipovitaminose D são: </a:t>
            </a:r>
          </a:p>
          <a:p>
            <a:pPr eaLnBrk="1" hangingPunct="1">
              <a:lnSpc>
                <a:spcPct val="90000"/>
              </a:lnSpc>
            </a:pPr>
            <a:r>
              <a:rPr lang="pt-BR" sz="2000" b="1" smtClean="0"/>
              <a:t>dieta vegetariana</a:t>
            </a:r>
            <a:r>
              <a:rPr lang="pt-BR" sz="2000" smtClean="0"/>
              <a:t>, </a:t>
            </a:r>
          </a:p>
          <a:p>
            <a:pPr eaLnBrk="1" hangingPunct="1">
              <a:lnSpc>
                <a:spcPct val="90000"/>
              </a:lnSpc>
            </a:pPr>
            <a:r>
              <a:rPr lang="pt-BR" sz="2000" b="1" smtClean="0"/>
              <a:t>medicamentos</a:t>
            </a:r>
            <a:r>
              <a:rPr lang="pt-BR" sz="2000" smtClean="0"/>
              <a:t>(ex: anticonvulsivantes, antirretrovirais, glicocorticoides, antifúngicos [cetoconazol]),</a:t>
            </a:r>
          </a:p>
          <a:p>
            <a:pPr eaLnBrk="1" hangingPunct="1">
              <a:lnSpc>
                <a:spcPct val="90000"/>
              </a:lnSpc>
            </a:pPr>
            <a:r>
              <a:rPr lang="pt-BR" sz="2000" smtClean="0"/>
              <a:t> </a:t>
            </a:r>
            <a:r>
              <a:rPr lang="pt-BR" sz="2000" b="1" smtClean="0"/>
              <a:t>síndromes de má absorção intestinal</a:t>
            </a:r>
            <a:r>
              <a:rPr lang="pt-BR" sz="2000" smtClean="0"/>
              <a:t> (ex: fibrose cística, doença celíaca, doença inflamatória intestinal, colestase, cirurgia bariátrica) e </a:t>
            </a:r>
          </a:p>
          <a:p>
            <a:pPr eaLnBrk="1" hangingPunct="1">
              <a:lnSpc>
                <a:spcPct val="90000"/>
              </a:lnSpc>
            </a:pPr>
            <a:r>
              <a:rPr lang="pt-BR" sz="2000" b="1" smtClean="0"/>
              <a:t>obesidade</a:t>
            </a:r>
            <a:r>
              <a:rPr lang="pt-BR" sz="2000" smtClean="0"/>
              <a:t> .</a:t>
            </a:r>
          </a:p>
          <a:p>
            <a:pPr eaLnBrk="1" hangingPunct="1">
              <a:lnSpc>
                <a:spcPct val="90000"/>
              </a:lnSpc>
              <a:buFont typeface="Wingdings" pitchFamily="2" charset="2"/>
              <a:buNone/>
            </a:pPr>
            <a:r>
              <a:rPr lang="pt-BR" sz="2000" smtClean="0"/>
              <a:t>                  As Causas genéticas: são raras</a:t>
            </a:r>
            <a:br>
              <a:rPr lang="pt-BR" sz="2000" smtClean="0"/>
            </a:br>
            <a:endParaRPr lang="pt-BR" sz="2000" smtClean="0"/>
          </a:p>
        </p:txBody>
      </p:sp>
      <p:sp>
        <p:nvSpPr>
          <p:cNvPr id="75779" name="Rectangle 3"/>
          <p:cNvSpPr>
            <a:spLocks noGrp="1" noChangeArrowheads="1"/>
          </p:cNvSpPr>
          <p:nvPr>
            <p:ph type="title" idx="4294967295"/>
          </p:nvPr>
        </p:nvSpPr>
        <p:spPr bwMode="auto">
          <a:xfrm>
            <a:off x="395288" y="681038"/>
            <a:ext cx="8229600" cy="857250"/>
          </a:xfrm>
          <a:noFill/>
        </p:spPr>
        <p:txBody>
          <a:bodyPr wrap="square" lIns="91440" tIns="45720" rIns="91440" bIns="45720" numCol="1" anchor="ctr" anchorCtr="0" compatLnSpc="1">
            <a:prstTxWarp prst="textNoShape">
              <a:avLst/>
            </a:prstTxWarp>
          </a:bodyPr>
          <a:lstStyle/>
          <a:p>
            <a:pPr algn="ctr" eaLnBrk="1" hangingPunct="1"/>
            <a:r>
              <a:rPr lang="pt-BR" sz="2800" b="1" cap="none" smtClean="0">
                <a:solidFill>
                  <a:srgbClr val="0000FF"/>
                </a:solidFill>
              </a:rPr>
              <a:t>Quais são os principais grupos de risco e principais causas de</a:t>
            </a:r>
            <a:r>
              <a:rPr lang="pt-BR" sz="2800" cap="none" smtClean="0">
                <a:solidFill>
                  <a:srgbClr val="0000FF"/>
                </a:solidFill>
              </a:rPr>
              <a:t/>
            </a:r>
            <a:br>
              <a:rPr lang="pt-BR" sz="2800" cap="none" smtClean="0">
                <a:solidFill>
                  <a:srgbClr val="0000FF"/>
                </a:solidFill>
              </a:rPr>
            </a:br>
            <a:r>
              <a:rPr lang="pt-BR" sz="2800" b="1" cap="none" smtClean="0">
                <a:solidFill>
                  <a:srgbClr val="0000FF"/>
                </a:solidFill>
              </a:rPr>
              <a:t>hipovitaminose D?</a:t>
            </a:r>
            <a:r>
              <a:rPr lang="pt-BR" sz="2800" cap="none" smtClean="0">
                <a:solidFill>
                  <a:srgbClr val="0000FF"/>
                </a:solidFill>
              </a:rPr>
              <a:t/>
            </a:r>
            <a:br>
              <a:rPr lang="pt-BR" sz="2800" cap="none" smtClean="0">
                <a:solidFill>
                  <a:srgbClr val="0000FF"/>
                </a:solidFill>
              </a:rPr>
            </a:br>
            <a:r>
              <a:rPr lang="pt-BR" sz="2600" cap="none" smtClean="0"/>
              <a:t/>
            </a:r>
            <a:br>
              <a:rPr lang="pt-BR" sz="2600" cap="none" smtClean="0"/>
            </a:br>
            <a:endParaRPr lang="pt-BR" sz="2600" cap="none" smtClean="0"/>
          </a:p>
        </p:txBody>
      </p:sp>
    </p:spTree>
  </p:cSld>
  <p:clrMapOvr>
    <a:masterClrMapping/>
  </p:clrMapOvr>
  <p:transition spd="slow">
    <p:push dir="u"/>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bwMode="auto">
          <a:xfrm>
            <a:off x="395288" y="357188"/>
            <a:ext cx="8229600" cy="857250"/>
          </a:xfrm>
          <a:noFill/>
        </p:spPr>
        <p:txBody>
          <a:bodyPr wrap="square" lIns="91440" tIns="45720" rIns="91440" bIns="45720" numCol="1" anchorCtr="0" compatLnSpc="1">
            <a:prstTxWarp prst="textNoShape">
              <a:avLst/>
            </a:prstTxWarp>
          </a:bodyPr>
          <a:lstStyle/>
          <a:p>
            <a:pPr algn="ctr" eaLnBrk="1" hangingPunct="1"/>
            <a:r>
              <a:rPr lang="pt-BR" sz="2800" b="1" cap="none" smtClean="0">
                <a:solidFill>
                  <a:srgbClr val="0000FF"/>
                </a:solidFill>
              </a:rPr>
              <a:t>Como prevenir a hipovitaminose D?</a:t>
            </a:r>
            <a:br>
              <a:rPr lang="pt-BR" sz="2800" b="1" cap="none" smtClean="0">
                <a:solidFill>
                  <a:srgbClr val="0000FF"/>
                </a:solidFill>
              </a:rPr>
            </a:br>
            <a:r>
              <a:rPr lang="pt-BR" sz="1700" b="1" cap="none" smtClean="0">
                <a:solidFill>
                  <a:srgbClr val="0000FF"/>
                </a:solidFill>
              </a:rPr>
              <a:t/>
            </a:r>
            <a:br>
              <a:rPr lang="pt-BR" sz="1700" b="1" cap="none" smtClean="0">
                <a:solidFill>
                  <a:srgbClr val="0000FF"/>
                </a:solidFill>
              </a:rPr>
            </a:br>
            <a:endParaRPr lang="pt-BR" sz="1700" b="1" cap="none" smtClean="0">
              <a:solidFill>
                <a:srgbClr val="0000FF"/>
              </a:solidFill>
            </a:endParaRPr>
          </a:p>
        </p:txBody>
      </p:sp>
      <p:sp>
        <p:nvSpPr>
          <p:cNvPr id="76803" name="Rectangle 3"/>
          <p:cNvSpPr>
            <a:spLocks noGrp="1"/>
          </p:cNvSpPr>
          <p:nvPr>
            <p:ph type="body" idx="4294967295"/>
          </p:nvPr>
        </p:nvSpPr>
        <p:spPr>
          <a:xfrm>
            <a:off x="468313" y="822325"/>
            <a:ext cx="8229600" cy="4321175"/>
          </a:xfrm>
        </p:spPr>
        <p:txBody>
          <a:bodyPr/>
          <a:lstStyle/>
          <a:p>
            <a:pPr eaLnBrk="1" hangingPunct="1">
              <a:lnSpc>
                <a:spcPct val="80000"/>
              </a:lnSpc>
            </a:pPr>
            <a:r>
              <a:rPr lang="pt-BR" sz="1600" smtClean="0"/>
              <a:t>A prevenção da hipovitaminose D, em Pediatria, tem início ainda na gestação, durante os cuidados de pré-natal, continuando após o nascimento.</a:t>
            </a:r>
          </a:p>
          <a:p>
            <a:pPr eaLnBrk="1" hangingPunct="1">
              <a:lnSpc>
                <a:spcPct val="80000"/>
              </a:lnSpc>
            </a:pPr>
            <a:r>
              <a:rPr lang="pt-BR" sz="1600" smtClean="0"/>
              <a:t/>
            </a:r>
            <a:br>
              <a:rPr lang="pt-BR" sz="1600" smtClean="0"/>
            </a:br>
            <a:r>
              <a:rPr lang="pt-BR" sz="1600" smtClean="0"/>
              <a:t>A preparação de escolha deve ser o colecalciferol ou vitamina D3, que é um metabólito mais</a:t>
            </a:r>
            <a:br>
              <a:rPr lang="pt-BR" sz="1600" smtClean="0"/>
            </a:br>
            <a:r>
              <a:rPr lang="pt-BR" sz="1600" smtClean="0"/>
              <a:t>ativo do que o ergocalciferol ou vitamina D2</a:t>
            </a:r>
          </a:p>
          <a:p>
            <a:pPr eaLnBrk="1" hangingPunct="1">
              <a:lnSpc>
                <a:spcPct val="80000"/>
              </a:lnSpc>
            </a:pPr>
            <a:r>
              <a:rPr lang="pt-BR" sz="1600" smtClean="0"/>
              <a:t/>
            </a:r>
            <a:br>
              <a:rPr lang="pt-BR" sz="1600" smtClean="0"/>
            </a:br>
            <a:r>
              <a:rPr lang="pt-BR" sz="1600" smtClean="0"/>
              <a:t/>
            </a:r>
            <a:br>
              <a:rPr lang="pt-BR" sz="1600" smtClean="0"/>
            </a:br>
            <a:r>
              <a:rPr lang="pt-BR" sz="1600" smtClean="0"/>
              <a:t>A dose de suplementação varia de acordo com a idade, se gestante ou lactante e com a presença ou não de fatores de risco associados à hipovitaminose. </a:t>
            </a:r>
          </a:p>
          <a:p>
            <a:pPr algn="ctr" eaLnBrk="1" hangingPunct="1">
              <a:lnSpc>
                <a:spcPct val="80000"/>
              </a:lnSpc>
            </a:pPr>
            <a:r>
              <a:rPr lang="pt-BR" sz="1600" b="1" smtClean="0">
                <a:solidFill>
                  <a:srgbClr val="0000FF"/>
                </a:solidFill>
              </a:rPr>
              <a:t>O Quadro  a seguir mostra as recomendações de suplementação para prevenção da hipovitaminose D.</a:t>
            </a:r>
            <a:br>
              <a:rPr lang="pt-BR" sz="1600" b="1" smtClean="0">
                <a:solidFill>
                  <a:srgbClr val="0000FF"/>
                </a:solidFill>
              </a:rPr>
            </a:br>
            <a:endParaRPr lang="pt-BR" sz="1600" b="1" smtClean="0">
              <a:solidFill>
                <a:srgbClr val="0000FF"/>
              </a:solidFill>
            </a:endParaRPr>
          </a:p>
          <a:p>
            <a:pPr algn="ctr" eaLnBrk="1" hangingPunct="1">
              <a:lnSpc>
                <a:spcPct val="80000"/>
              </a:lnSpc>
              <a:buFont typeface="Wingdings" pitchFamily="2" charset="2"/>
              <a:buNone/>
            </a:pPr>
            <a:r>
              <a:rPr lang="pt-BR" sz="1600" b="1" smtClean="0">
                <a:solidFill>
                  <a:srgbClr val="0000FF"/>
                </a:solidFill>
              </a:rPr>
              <a:t/>
            </a:r>
            <a:br>
              <a:rPr lang="pt-BR" sz="1600" b="1" smtClean="0">
                <a:solidFill>
                  <a:srgbClr val="0000FF"/>
                </a:solidFill>
              </a:rPr>
            </a:br>
            <a:r>
              <a:rPr lang="pt-BR" sz="1600" b="1" smtClean="0">
                <a:solidFill>
                  <a:srgbClr val="0000FF"/>
                </a:solidFill>
              </a:rPr>
              <a:t/>
            </a:r>
            <a:br>
              <a:rPr lang="pt-BR" sz="1600" b="1" smtClean="0">
                <a:solidFill>
                  <a:srgbClr val="0000FF"/>
                </a:solidFill>
              </a:rPr>
            </a:br>
            <a:endParaRPr lang="pt-BR" sz="1600" b="1" smtClean="0">
              <a:solidFill>
                <a:srgbClr val="0000FF"/>
              </a:solidFill>
            </a:endParaRPr>
          </a:p>
        </p:txBody>
      </p:sp>
      <p:sp>
        <p:nvSpPr>
          <p:cNvPr id="76804" name="Rectangle 4"/>
          <p:cNvSpPr>
            <a:spLocks noChangeArrowheads="1"/>
          </p:cNvSpPr>
          <p:nvPr/>
        </p:nvSpPr>
        <p:spPr bwMode="auto">
          <a:xfrm>
            <a:off x="900113" y="3651250"/>
            <a:ext cx="7632700" cy="893763"/>
          </a:xfrm>
          <a:prstGeom prst="rect">
            <a:avLst/>
          </a:prstGeom>
          <a:noFill/>
          <a:ln w="9525">
            <a:noFill/>
            <a:miter lim="800000"/>
            <a:headEnd/>
            <a:tailEnd/>
          </a:ln>
        </p:spPr>
        <p:txBody>
          <a:bodyPr anchor="ctr">
            <a:spAutoFit/>
          </a:bodyPr>
          <a:lstStyle/>
          <a:p>
            <a:pPr algn="ctr"/>
            <a:r>
              <a:rPr lang="pt-BR" b="1"/>
              <a:t>A suficiência da vitamina D deve ser pesquisada apenas nos grupos de risco. Não se recomenda a triagem universal.</a:t>
            </a:r>
            <a:br>
              <a:rPr lang="pt-BR" b="1"/>
            </a:br>
            <a:r>
              <a:rPr lang="pt-BR"/>
              <a:t/>
            </a:r>
            <a:br>
              <a:rPr lang="pt-BR"/>
            </a:br>
            <a:endParaRPr lang="pt-BR"/>
          </a:p>
        </p:txBody>
      </p:sp>
      <p:sp>
        <p:nvSpPr>
          <p:cNvPr id="76805" name="Rectangle 5"/>
          <p:cNvSpPr>
            <a:spLocks noChangeArrowheads="1"/>
          </p:cNvSpPr>
          <p:nvPr/>
        </p:nvSpPr>
        <p:spPr bwMode="auto">
          <a:xfrm>
            <a:off x="0" y="4194175"/>
            <a:ext cx="4756150" cy="985838"/>
          </a:xfrm>
          <a:prstGeom prst="rect">
            <a:avLst/>
          </a:prstGeom>
          <a:noFill/>
          <a:ln w="9525">
            <a:noFill/>
            <a:miter lim="800000"/>
            <a:headEnd/>
            <a:tailEnd/>
          </a:ln>
        </p:spPr>
        <p:txBody>
          <a:bodyPr wrap="none" anchor="ctr">
            <a:spAutoFit/>
          </a:bodyPr>
          <a:lstStyle/>
          <a:p>
            <a:r>
              <a:rPr lang="pt-BR" sz="1600" b="1"/>
              <a:t>Não existe consenso em relação aos pontos de</a:t>
            </a:r>
            <a:br>
              <a:rPr lang="pt-BR" sz="1600" b="1"/>
            </a:br>
            <a:r>
              <a:rPr lang="pt-BR" sz="1600" b="1"/>
              <a:t>corte da 25-OH-vitamina D que definam sua</a:t>
            </a:r>
            <a:br>
              <a:rPr lang="pt-BR" sz="1600" b="1"/>
            </a:br>
            <a:r>
              <a:rPr lang="pt-BR" sz="1600" b="1"/>
              <a:t>suficiência, insuficiência e deficiência.</a:t>
            </a:r>
          </a:p>
          <a:p>
            <a:r>
              <a:rPr lang="pt-BR" sz="1600"/>
              <a:t/>
            </a:r>
            <a:br>
              <a:rPr lang="pt-BR" sz="1600"/>
            </a:br>
            <a:endParaRPr lang="pt-BR" sz="1600"/>
          </a:p>
        </p:txBody>
      </p:sp>
      <p:sp>
        <p:nvSpPr>
          <p:cNvPr id="76806" name="Rectangle 6"/>
          <p:cNvSpPr>
            <a:spLocks noChangeArrowheads="1"/>
          </p:cNvSpPr>
          <p:nvPr/>
        </p:nvSpPr>
        <p:spPr bwMode="auto">
          <a:xfrm>
            <a:off x="4932363" y="4246563"/>
            <a:ext cx="4032250" cy="647700"/>
          </a:xfrm>
          <a:prstGeom prst="rect">
            <a:avLst/>
          </a:prstGeom>
          <a:solidFill>
            <a:schemeClr val="accent1"/>
          </a:solidFill>
          <a:ln w="9525">
            <a:solidFill>
              <a:schemeClr val="tx1"/>
            </a:solidFill>
            <a:miter lim="800000"/>
            <a:headEnd/>
            <a:tailEnd/>
          </a:ln>
        </p:spPr>
        <p:txBody>
          <a:bodyPr wrap="none" anchor="ctr"/>
          <a:lstStyle/>
          <a:p>
            <a:pPr algn="ctr"/>
            <a:endParaRPr lang="pt-BR"/>
          </a:p>
          <a:p>
            <a:pPr algn="ctr"/>
            <a:r>
              <a:rPr lang="pt-BR"/>
              <a:t>Inferior a 12ng/mL a inferior a 29 ng/m</a:t>
            </a:r>
            <a:br>
              <a:rPr lang="pt-BR"/>
            </a:br>
            <a:r>
              <a:rPr lang="pt-BR"/>
              <a:t/>
            </a:r>
            <a:br>
              <a:rPr lang="pt-BR"/>
            </a:br>
            <a:endParaRPr lang="pt-BR"/>
          </a:p>
        </p:txBody>
      </p:sp>
      <p:sp>
        <p:nvSpPr>
          <p:cNvPr id="76807" name="AutoShape 7"/>
          <p:cNvSpPr>
            <a:spLocks noChangeArrowheads="1"/>
          </p:cNvSpPr>
          <p:nvPr/>
        </p:nvSpPr>
        <p:spPr bwMode="auto">
          <a:xfrm>
            <a:off x="4427538" y="4408488"/>
            <a:ext cx="433387" cy="239712"/>
          </a:xfrm>
          <a:prstGeom prst="rightArrowCallout">
            <a:avLst>
              <a:gd name="adj1" fmla="val 25000"/>
              <a:gd name="adj2" fmla="val 25000"/>
              <a:gd name="adj3" fmla="val 30132"/>
              <a:gd name="adj4" fmla="val 66667"/>
            </a:avLst>
          </a:prstGeom>
          <a:solidFill>
            <a:srgbClr val="FF3300"/>
          </a:solidFill>
          <a:ln w="38100">
            <a:solidFill>
              <a:srgbClr val="0000FF"/>
            </a:solidFill>
            <a:miter lim="800000"/>
            <a:headEnd/>
            <a:tailEnd/>
          </a:ln>
        </p:spPr>
        <p:txBody>
          <a:bodyPr wrap="none" anchor="ctr"/>
          <a:lstStyle/>
          <a:p>
            <a:endParaRPr lang="pt-BR"/>
          </a:p>
        </p:txBody>
      </p:sp>
    </p:spTree>
  </p:cSld>
  <p:clrMapOvr>
    <a:masterClrMapping/>
  </p:clrMapOvr>
  <p:transition spd="slow">
    <p:push dir="u"/>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p:cNvPicPr>
            <a:picLocks noChangeAspect="1" noChangeArrowheads="1"/>
          </p:cNvPicPr>
          <p:nvPr/>
        </p:nvPicPr>
        <p:blipFill>
          <a:blip r:embed="rId2"/>
          <a:srcRect/>
          <a:stretch>
            <a:fillRect/>
          </a:stretch>
        </p:blipFill>
        <p:spPr bwMode="auto">
          <a:xfrm>
            <a:off x="250825" y="250825"/>
            <a:ext cx="6105525" cy="4892675"/>
          </a:xfrm>
          <a:prstGeom prst="rect">
            <a:avLst/>
          </a:prstGeom>
          <a:noFill/>
          <a:ln w="38100">
            <a:solidFill>
              <a:srgbClr val="FF3399"/>
            </a:solidFill>
            <a:miter lim="800000"/>
            <a:headEnd/>
            <a:tailEnd/>
          </a:ln>
        </p:spPr>
      </p:pic>
      <p:sp>
        <p:nvSpPr>
          <p:cNvPr id="77827" name="Rectangle 3"/>
          <p:cNvSpPr>
            <a:spLocks noChangeArrowheads="1"/>
          </p:cNvSpPr>
          <p:nvPr/>
        </p:nvSpPr>
        <p:spPr bwMode="auto">
          <a:xfrm>
            <a:off x="0" y="0"/>
            <a:ext cx="9137650" cy="687388"/>
          </a:xfrm>
          <a:prstGeom prst="rect">
            <a:avLst/>
          </a:prstGeom>
          <a:noFill/>
          <a:ln w="9525">
            <a:noFill/>
            <a:miter lim="800000"/>
            <a:headEnd/>
            <a:tailEnd/>
          </a:ln>
        </p:spPr>
        <p:txBody>
          <a:bodyPr wrap="none" anchor="ctr">
            <a:spAutoFit/>
          </a:bodyPr>
          <a:lstStyle/>
          <a:p>
            <a:r>
              <a:rPr lang="pt-BR" b="1">
                <a:solidFill>
                  <a:srgbClr val="0000FF"/>
                </a:solidFill>
              </a:rPr>
              <a:t>Recomendações para prevenção da hipovitaminose D em crianças e adolescentes</a:t>
            </a:r>
            <a:r>
              <a:rPr lang="pt-BR"/>
              <a:t/>
            </a:r>
            <a:br>
              <a:rPr lang="pt-BR"/>
            </a:br>
            <a:r>
              <a:rPr lang="pt-BR"/>
              <a:t/>
            </a:r>
            <a:br>
              <a:rPr lang="pt-BR"/>
            </a:br>
            <a:endParaRPr lang="pt-BR"/>
          </a:p>
        </p:txBody>
      </p:sp>
      <p:sp>
        <p:nvSpPr>
          <p:cNvPr id="77828" name="Text Box 4"/>
          <p:cNvSpPr txBox="1">
            <a:spLocks noChangeArrowheads="1"/>
          </p:cNvSpPr>
          <p:nvPr/>
        </p:nvSpPr>
        <p:spPr bwMode="auto">
          <a:xfrm>
            <a:off x="6372225" y="3706813"/>
            <a:ext cx="2603500" cy="481012"/>
          </a:xfrm>
          <a:prstGeom prst="rect">
            <a:avLst/>
          </a:prstGeom>
          <a:noFill/>
          <a:ln w="9525">
            <a:noFill/>
            <a:miter lim="800000"/>
            <a:headEnd/>
            <a:tailEnd/>
          </a:ln>
        </p:spPr>
        <p:txBody>
          <a:bodyPr wrap="none">
            <a:spAutoFit/>
          </a:bodyPr>
          <a:lstStyle/>
          <a:p>
            <a:pPr algn="ctr"/>
            <a:r>
              <a:rPr lang="pt-BR" b="1">
                <a:solidFill>
                  <a:srgbClr val="0000FF"/>
                </a:solidFill>
              </a:rPr>
              <a:t>Adera D3:3gtas=400UI</a:t>
            </a:r>
          </a:p>
          <a:p>
            <a:pPr algn="ctr"/>
            <a:r>
              <a:rPr lang="pt-BR" b="1">
                <a:solidFill>
                  <a:srgbClr val="0000FF"/>
                </a:solidFill>
              </a:rPr>
              <a:t>1</a:t>
            </a:r>
            <a:r>
              <a:rPr lang="en-US" b="1">
                <a:solidFill>
                  <a:srgbClr val="0000FF"/>
                </a:solidFill>
              </a:rPr>
              <a:t>µG=40 UI</a:t>
            </a:r>
          </a:p>
        </p:txBody>
      </p:sp>
      <p:sp>
        <p:nvSpPr>
          <p:cNvPr id="77829" name="Rectangle 5"/>
          <p:cNvSpPr>
            <a:spLocks noChangeArrowheads="1"/>
          </p:cNvSpPr>
          <p:nvPr/>
        </p:nvSpPr>
        <p:spPr bwMode="auto">
          <a:xfrm>
            <a:off x="6551613" y="303213"/>
            <a:ext cx="2592387" cy="1325562"/>
          </a:xfrm>
          <a:prstGeom prst="rect">
            <a:avLst/>
          </a:prstGeom>
          <a:solidFill>
            <a:schemeClr val="accent1"/>
          </a:solidFill>
          <a:ln w="9525">
            <a:noFill/>
            <a:miter lim="800000"/>
            <a:headEnd/>
            <a:tailEnd/>
          </a:ln>
        </p:spPr>
        <p:txBody>
          <a:bodyPr anchor="ctr">
            <a:spAutoFit/>
          </a:bodyPr>
          <a:lstStyle/>
          <a:p>
            <a:pPr algn="ctr"/>
            <a:endParaRPr lang="pt-BR" sz="1400"/>
          </a:p>
          <a:p>
            <a:pPr algn="ctr"/>
            <a:r>
              <a:rPr lang="pt-BR" sz="1400"/>
              <a:t>Definição da suficiência de vitamina D em</a:t>
            </a:r>
            <a:br>
              <a:rPr lang="pt-BR" sz="1400"/>
            </a:br>
            <a:r>
              <a:rPr lang="pt-BR" sz="1400"/>
              <a:t>crianças e adolescentes (1 ng/mL = 2,5 nmol/L</a:t>
            </a:r>
            <a:r>
              <a:rPr lang="pt-BR"/>
              <a:t>)</a:t>
            </a:r>
            <a:br>
              <a:rPr lang="pt-BR"/>
            </a:br>
            <a:r>
              <a:rPr lang="pt-BR"/>
              <a:t/>
            </a:r>
            <a:br>
              <a:rPr lang="pt-BR"/>
            </a:br>
            <a:endParaRPr lang="pt-BR"/>
          </a:p>
        </p:txBody>
      </p:sp>
      <p:pic>
        <p:nvPicPr>
          <p:cNvPr id="77830" name="Picture 6"/>
          <p:cNvPicPr>
            <a:picLocks noChangeAspect="1" noChangeArrowheads="1"/>
          </p:cNvPicPr>
          <p:nvPr/>
        </p:nvPicPr>
        <p:blipFill>
          <a:blip r:embed="rId3"/>
          <a:srcRect/>
          <a:stretch>
            <a:fillRect/>
          </a:stretch>
        </p:blipFill>
        <p:spPr bwMode="auto">
          <a:xfrm>
            <a:off x="6516688" y="1274763"/>
            <a:ext cx="2627312" cy="1762125"/>
          </a:xfrm>
          <a:prstGeom prst="rect">
            <a:avLst/>
          </a:prstGeom>
          <a:noFill/>
          <a:ln w="38100">
            <a:solidFill>
              <a:srgbClr val="0000FF"/>
            </a:solidFill>
            <a:miter lim="800000"/>
            <a:headEnd/>
            <a:tailEnd/>
          </a:ln>
        </p:spPr>
      </p:pic>
    </p:spTree>
  </p:cSld>
  <p:clrMapOvr>
    <a:masterClrMapping/>
  </p:clrMapOvr>
  <p:transition spd="slow">
    <p:push dir="u"/>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body" idx="4294967295"/>
          </p:nvPr>
        </p:nvSpPr>
        <p:spPr>
          <a:xfrm>
            <a:off x="539750" y="1924050"/>
            <a:ext cx="7467600" cy="3656013"/>
          </a:xfrm>
        </p:spPr>
        <p:txBody>
          <a:bodyPr/>
          <a:lstStyle/>
          <a:p>
            <a:pPr eaLnBrk="1" hangingPunct="1">
              <a:lnSpc>
                <a:spcPct val="80000"/>
              </a:lnSpc>
            </a:pPr>
            <a:r>
              <a:rPr lang="pt-BR" sz="1600" smtClean="0">
                <a:latin typeface="Times New Roman" pitchFamily="18" charset="0"/>
              </a:rPr>
              <a:t>A vitamina D </a:t>
            </a:r>
            <a:r>
              <a:rPr lang="pt-BR" sz="1600" smtClean="0"/>
              <a:t>é</a:t>
            </a:r>
            <a:r>
              <a:rPr lang="pt-BR" sz="1600" smtClean="0">
                <a:latin typeface="Times New Roman" pitchFamily="18" charset="0"/>
              </a:rPr>
              <a:t> uma vitamina lipossol</a:t>
            </a:r>
            <a:r>
              <a:rPr lang="pt-BR" sz="1600" smtClean="0"/>
              <a:t>ú</a:t>
            </a:r>
            <a:r>
              <a:rPr lang="pt-BR" sz="1600" smtClean="0">
                <a:latin typeface="Times New Roman" pitchFamily="18" charset="0"/>
              </a:rPr>
              <a:t>vel envolvida em m</a:t>
            </a:r>
            <a:r>
              <a:rPr lang="pt-BR" sz="1600" smtClean="0"/>
              <a:t>ú</a:t>
            </a:r>
            <a:r>
              <a:rPr lang="pt-BR" sz="1600" smtClean="0">
                <a:latin typeface="Times New Roman" pitchFamily="18" charset="0"/>
              </a:rPr>
              <a:t>ltiplos processos fisiol</a:t>
            </a:r>
            <a:r>
              <a:rPr lang="pt-BR" sz="1600" smtClean="0"/>
              <a:t>ó</a:t>
            </a:r>
            <a:r>
              <a:rPr lang="pt-BR" sz="1600" smtClean="0">
                <a:latin typeface="Times New Roman" pitchFamily="18" charset="0"/>
              </a:rPr>
              <a:t>gicos. </a:t>
            </a:r>
          </a:p>
          <a:p>
            <a:pPr eaLnBrk="1" hangingPunct="1">
              <a:lnSpc>
                <a:spcPct val="80000"/>
              </a:lnSpc>
            </a:pPr>
            <a:r>
              <a:rPr lang="pt-BR" sz="1600" smtClean="0">
                <a:solidFill>
                  <a:srgbClr val="0000FF"/>
                </a:solidFill>
                <a:latin typeface="Times New Roman" pitchFamily="18" charset="0"/>
              </a:rPr>
              <a:t>Os processos de desenvolvimento regulados pela vitamina D incluem o desenvolvimento do pulmão do feto durante o terceiro trimestre, e matura</a:t>
            </a:r>
            <a:r>
              <a:rPr lang="pt-BR" sz="1600" smtClean="0">
                <a:solidFill>
                  <a:srgbClr val="0000FF"/>
                </a:solidFill>
              </a:rPr>
              <a:t>ç</a:t>
            </a:r>
            <a:r>
              <a:rPr lang="pt-BR" sz="1600" smtClean="0">
                <a:solidFill>
                  <a:srgbClr val="0000FF"/>
                </a:solidFill>
                <a:latin typeface="Times New Roman" pitchFamily="18" charset="0"/>
              </a:rPr>
              <a:t>ão do sistema imunol</a:t>
            </a:r>
            <a:r>
              <a:rPr lang="pt-BR" sz="1600" smtClean="0">
                <a:solidFill>
                  <a:srgbClr val="0000FF"/>
                </a:solidFill>
              </a:rPr>
              <a:t>ó</a:t>
            </a:r>
            <a:r>
              <a:rPr lang="pt-BR" sz="1600" smtClean="0">
                <a:solidFill>
                  <a:srgbClr val="0000FF"/>
                </a:solidFill>
                <a:latin typeface="Times New Roman" pitchFamily="18" charset="0"/>
              </a:rPr>
              <a:t>gico. </a:t>
            </a:r>
          </a:p>
          <a:p>
            <a:pPr eaLnBrk="1" hangingPunct="1">
              <a:lnSpc>
                <a:spcPct val="80000"/>
              </a:lnSpc>
            </a:pPr>
            <a:r>
              <a:rPr lang="pt-BR" sz="1600" smtClean="0">
                <a:latin typeface="Times New Roman" pitchFamily="18" charset="0"/>
              </a:rPr>
              <a:t>Como maior quantidade de   Vitamina D </a:t>
            </a:r>
            <a:r>
              <a:rPr lang="pt-BR" sz="1600" smtClean="0"/>
              <a:t>é</a:t>
            </a:r>
            <a:r>
              <a:rPr lang="pt-BR" sz="1600" smtClean="0">
                <a:latin typeface="Times New Roman" pitchFamily="18" charset="0"/>
              </a:rPr>
              <a:t> transferida ao feto no terceiro trimestre da gesta</a:t>
            </a:r>
            <a:r>
              <a:rPr lang="pt-BR" sz="1600" smtClean="0"/>
              <a:t>ç</a:t>
            </a:r>
            <a:r>
              <a:rPr lang="pt-BR" sz="1600" smtClean="0">
                <a:latin typeface="Times New Roman" pitchFamily="18" charset="0"/>
              </a:rPr>
              <a:t>ão, os prematuros nascem com menores quantidades de vitamina D. Os rec</a:t>
            </a:r>
            <a:r>
              <a:rPr lang="pt-BR" sz="1600" smtClean="0"/>
              <a:t>é</a:t>
            </a:r>
            <a:r>
              <a:rPr lang="pt-BR" sz="1600" smtClean="0">
                <a:latin typeface="Times New Roman" pitchFamily="18" charset="0"/>
              </a:rPr>
              <a:t>m-nascidos de extremo baixo peso apresentam maiores riscos de mortalidade e m</a:t>
            </a:r>
            <a:r>
              <a:rPr lang="pt-BR" sz="1600" smtClean="0"/>
              <a:t>ú</a:t>
            </a:r>
            <a:r>
              <a:rPr lang="pt-BR" sz="1600" smtClean="0">
                <a:latin typeface="Times New Roman" pitchFamily="18" charset="0"/>
              </a:rPr>
              <a:t>ltiplas morbidades.</a:t>
            </a:r>
          </a:p>
          <a:p>
            <a:pPr eaLnBrk="1" hangingPunct="1">
              <a:lnSpc>
                <a:spcPct val="80000"/>
              </a:lnSpc>
            </a:pPr>
            <a:r>
              <a:rPr lang="pt-BR" sz="1600" smtClean="0">
                <a:latin typeface="Times New Roman" pitchFamily="18" charset="0"/>
              </a:rPr>
              <a:t> Não se sabe se a insuficiência de vitamina D contribui para a mortalidade ou morbidade nestes lactentes.</a:t>
            </a:r>
          </a:p>
          <a:p>
            <a:pPr eaLnBrk="1" hangingPunct="1">
              <a:lnSpc>
                <a:spcPct val="80000"/>
              </a:lnSpc>
            </a:pPr>
            <a:r>
              <a:rPr lang="pt-BR" sz="1600" smtClean="0">
                <a:latin typeface="Times New Roman" pitchFamily="18" charset="0"/>
              </a:rPr>
              <a:t>A Academia Americana de Pediatria recomenda uma dose de 200-400 UI de Vitamina D por dia para rec</a:t>
            </a:r>
            <a:r>
              <a:rPr lang="pt-BR" sz="1600" smtClean="0"/>
              <a:t>é</a:t>
            </a:r>
            <a:r>
              <a:rPr lang="pt-BR" sz="1600" smtClean="0">
                <a:latin typeface="Times New Roman" pitchFamily="18" charset="0"/>
              </a:rPr>
              <a:t>m-nascidos pr</a:t>
            </a:r>
            <a:r>
              <a:rPr lang="pt-BR" sz="1600" smtClean="0"/>
              <a:t>é</a:t>
            </a:r>
            <a:r>
              <a:rPr lang="pt-BR" sz="1600" smtClean="0">
                <a:latin typeface="Times New Roman" pitchFamily="18" charset="0"/>
              </a:rPr>
              <a:t>-termo e a Sociedade Europ</a:t>
            </a:r>
            <a:r>
              <a:rPr lang="pt-BR" sz="1600" smtClean="0"/>
              <a:t>é</a:t>
            </a:r>
            <a:r>
              <a:rPr lang="pt-BR" sz="1600" smtClean="0">
                <a:latin typeface="Times New Roman" pitchFamily="18" charset="0"/>
              </a:rPr>
              <a:t>ia de Gastroenterologia Pedi</a:t>
            </a:r>
            <a:r>
              <a:rPr lang="pt-BR" sz="1600" smtClean="0"/>
              <a:t>á</a:t>
            </a:r>
            <a:r>
              <a:rPr lang="pt-BR" sz="1600" smtClean="0">
                <a:latin typeface="Times New Roman" pitchFamily="18" charset="0"/>
              </a:rPr>
              <a:t>trica Hepatologia e Nutri</a:t>
            </a:r>
            <a:r>
              <a:rPr lang="pt-BR" sz="1600" smtClean="0"/>
              <a:t>ç</a:t>
            </a:r>
            <a:r>
              <a:rPr lang="pt-BR" sz="1600" smtClean="0">
                <a:latin typeface="Times New Roman" pitchFamily="18" charset="0"/>
              </a:rPr>
              <a:t>ão recomenda 800-1000 UI.</a:t>
            </a:r>
          </a:p>
        </p:txBody>
      </p:sp>
      <p:sp>
        <p:nvSpPr>
          <p:cNvPr id="78851" name="Rectangle 3"/>
          <p:cNvSpPr>
            <a:spLocks noChangeArrowheads="1"/>
          </p:cNvSpPr>
          <p:nvPr/>
        </p:nvSpPr>
        <p:spPr bwMode="auto">
          <a:xfrm>
            <a:off x="0" y="1058863"/>
            <a:ext cx="9144000" cy="730250"/>
          </a:xfrm>
          <a:prstGeom prst="rect">
            <a:avLst/>
          </a:prstGeom>
          <a:solidFill>
            <a:srgbClr val="FFFFFF"/>
          </a:solidFill>
          <a:ln w="9525">
            <a:noFill/>
            <a:miter lim="800000"/>
            <a:headEnd/>
            <a:tailEnd/>
          </a:ln>
        </p:spPr>
        <p:txBody>
          <a:bodyPr anchor="ctr">
            <a:spAutoFit/>
          </a:bodyPr>
          <a:lstStyle/>
          <a:p>
            <a:pPr algn="ctr"/>
            <a:r>
              <a:rPr lang="pt-BR" sz="1400">
                <a:hlinkClick r:id="rId2"/>
              </a:rPr>
              <a:t>A Comparison of 3 Vitamin D Dosing Regimens in Extremely Preterm Infants: A Randomized Controlled Trial.</a:t>
            </a:r>
            <a:endParaRPr lang="pt-BR" sz="1400"/>
          </a:p>
          <a:p>
            <a:pPr algn="ctr"/>
            <a:r>
              <a:rPr lang="pt-BR" sz="1400"/>
              <a:t>Fort P, Salas AA, Nicola T, Craig CM, Carlo WA, Ambalavanan N.</a:t>
            </a:r>
          </a:p>
          <a:p>
            <a:pPr algn="ctr"/>
            <a:r>
              <a:rPr lang="pt-BR" sz="1400" b="1">
                <a:solidFill>
                  <a:srgbClr val="0000FF"/>
                </a:solidFill>
              </a:rPr>
              <a:t>J Pediatr. 2016 Jul</a:t>
            </a:r>
            <a:r>
              <a:rPr lang="pt-BR" sz="1400"/>
              <a:t>;174:132-138.e1. doi: 10.1016/j.jpeds.2016.03.028. Epub 2016 Apr 11</a:t>
            </a:r>
          </a:p>
        </p:txBody>
      </p:sp>
      <p:sp>
        <p:nvSpPr>
          <p:cNvPr id="78852" name="Text Box 4"/>
          <p:cNvSpPr txBox="1">
            <a:spLocks noChangeArrowheads="1"/>
          </p:cNvSpPr>
          <p:nvPr/>
        </p:nvSpPr>
        <p:spPr bwMode="auto">
          <a:xfrm>
            <a:off x="363538" y="268288"/>
            <a:ext cx="8540750" cy="641350"/>
          </a:xfrm>
          <a:prstGeom prst="rect">
            <a:avLst/>
          </a:prstGeom>
          <a:noFill/>
          <a:ln w="9525">
            <a:noFill/>
            <a:miter lim="800000"/>
            <a:headEnd/>
            <a:tailEnd/>
          </a:ln>
        </p:spPr>
        <p:txBody>
          <a:bodyPr wrap="none">
            <a:spAutoFit/>
          </a:bodyPr>
          <a:lstStyle/>
          <a:p>
            <a:pPr algn="ctr"/>
            <a:r>
              <a:rPr lang="pt-BR" b="1">
                <a:solidFill>
                  <a:srgbClr val="0000FF"/>
                </a:solidFill>
              </a:rPr>
              <a:t>Comparação de regimes de doses da Vitamina D3 nos prematuros extremos:</a:t>
            </a:r>
          </a:p>
          <a:p>
            <a:pPr algn="ctr"/>
            <a:r>
              <a:rPr lang="pt-BR" b="1">
                <a:solidFill>
                  <a:srgbClr val="0000FF"/>
                </a:solidFill>
              </a:rPr>
              <a:t>Ensaio controlado randomizado</a:t>
            </a:r>
          </a:p>
        </p:txBody>
      </p:sp>
    </p:spTree>
  </p:cSld>
  <p:clrMapOvr>
    <a:masterClrMapping/>
  </p:clrMapOvr>
  <p:transition spd="slow">
    <p:push dir="u"/>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p:cNvSpPr>
          <p:nvPr>
            <p:ph type="body" idx="4294967295"/>
          </p:nvPr>
        </p:nvSpPr>
        <p:spPr/>
        <p:txBody>
          <a:bodyPr/>
          <a:lstStyle/>
          <a:p>
            <a:pPr algn="ctr" eaLnBrk="1" hangingPunct="1"/>
            <a:r>
              <a:rPr lang="pt-BR" smtClean="0">
                <a:solidFill>
                  <a:srgbClr val="0000FF"/>
                </a:solidFill>
              </a:rPr>
              <a:t>Este foi um ensaio piloto para identificar a dose ótima de vitamina D antes de embarcar em um grande ensaio multicêntrico usando a ótima dose</a:t>
            </a:r>
          </a:p>
          <a:p>
            <a:pPr algn="ctr" eaLnBrk="1" hangingPunct="1">
              <a:buFont typeface="Wingdings" pitchFamily="2" charset="2"/>
              <a:buNone/>
            </a:pPr>
            <a:r>
              <a:rPr lang="pt-BR" smtClean="0">
                <a:solidFill>
                  <a:srgbClr val="0000FF"/>
                </a:solidFill>
              </a:rPr>
              <a:t>    para avaliar resultados clínicos.</a:t>
            </a:r>
          </a:p>
        </p:txBody>
      </p:sp>
    </p:spTree>
  </p:cSld>
  <p:clrMapOvr>
    <a:masterClrMapping/>
  </p:clrMapOvr>
  <p:transition spd="slow">
    <p:push dir="u"/>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body" idx="4294967295"/>
          </p:nvPr>
        </p:nvSpPr>
        <p:spPr>
          <a:xfrm>
            <a:off x="468313" y="574675"/>
            <a:ext cx="8229600" cy="3394075"/>
          </a:xfrm>
        </p:spPr>
        <p:txBody>
          <a:bodyPr/>
          <a:lstStyle/>
          <a:p>
            <a:pPr eaLnBrk="1" hangingPunct="1">
              <a:lnSpc>
                <a:spcPct val="80000"/>
              </a:lnSpc>
            </a:pPr>
            <a:r>
              <a:rPr lang="pt-BR" sz="1600" b="1" smtClean="0">
                <a:solidFill>
                  <a:srgbClr val="0000FF"/>
                </a:solidFill>
              </a:rPr>
              <a:t>Objetivo</a:t>
            </a:r>
            <a:r>
              <a:rPr lang="pt-BR" sz="1600" smtClean="0"/>
              <a:t>: Determinar a dose ótima de suplementação de vitamina D para se obter suficiência bioquímica de Vitamina D em recém-nascidos de idade gestacional extremamente baixa em um ensaio controlado randomizado mascarado.</a:t>
            </a:r>
          </a:p>
          <a:p>
            <a:pPr eaLnBrk="1" hangingPunct="1">
              <a:lnSpc>
                <a:spcPct val="80000"/>
              </a:lnSpc>
            </a:pPr>
            <a:r>
              <a:rPr lang="pt-BR" sz="1600" b="1" smtClean="0">
                <a:solidFill>
                  <a:srgbClr val="0000FF"/>
                </a:solidFill>
              </a:rPr>
              <a:t>Desenho do estudo</a:t>
            </a:r>
            <a:r>
              <a:rPr lang="pt-BR" sz="1600" smtClean="0"/>
              <a:t>: 100 lactentes 23 semanas a 27 semanas e 6 dias  de gestação foram randomizados para ingesta de Vitamina D:</a:t>
            </a:r>
          </a:p>
          <a:p>
            <a:pPr eaLnBrk="1" hangingPunct="1">
              <a:lnSpc>
                <a:spcPct val="80000"/>
              </a:lnSpc>
            </a:pPr>
            <a:endParaRPr lang="pt-BR" sz="1600" smtClean="0"/>
          </a:p>
          <a:p>
            <a:pPr eaLnBrk="1" hangingPunct="1">
              <a:lnSpc>
                <a:spcPct val="80000"/>
              </a:lnSpc>
              <a:buFont typeface="Wingdings" pitchFamily="2" charset="2"/>
              <a:buNone/>
            </a:pPr>
            <a:r>
              <a:rPr lang="pt-BR" sz="1600" smtClean="0"/>
              <a:t>                      </a:t>
            </a:r>
            <a:r>
              <a:rPr lang="pt-BR" sz="1600" b="1" smtClean="0">
                <a:solidFill>
                  <a:srgbClr val="0000FF"/>
                </a:solidFill>
              </a:rPr>
              <a:t>- de placebo (n = 36),</a:t>
            </a:r>
          </a:p>
          <a:p>
            <a:pPr eaLnBrk="1" hangingPunct="1">
              <a:lnSpc>
                <a:spcPct val="80000"/>
              </a:lnSpc>
              <a:buFont typeface="Wingdings" pitchFamily="2" charset="2"/>
              <a:buNone/>
            </a:pPr>
            <a:r>
              <a:rPr lang="pt-BR" sz="1600" b="1" smtClean="0">
                <a:solidFill>
                  <a:srgbClr val="0000FF"/>
                </a:solidFill>
              </a:rPr>
              <a:t>                      - 200 UI / d (n = 34) e</a:t>
            </a:r>
          </a:p>
          <a:p>
            <a:pPr eaLnBrk="1" hangingPunct="1">
              <a:lnSpc>
                <a:spcPct val="80000"/>
              </a:lnSpc>
              <a:buFont typeface="Wingdings" pitchFamily="2" charset="2"/>
              <a:buNone/>
            </a:pPr>
            <a:r>
              <a:rPr lang="pt-BR" sz="1600" b="1" smtClean="0">
                <a:solidFill>
                  <a:srgbClr val="0000FF"/>
                </a:solidFill>
              </a:rPr>
              <a:t>                      - 800 UI / d (n = 30) </a:t>
            </a:r>
          </a:p>
          <a:p>
            <a:pPr eaLnBrk="1" hangingPunct="1">
              <a:lnSpc>
                <a:spcPct val="80000"/>
              </a:lnSpc>
              <a:buFont typeface="Wingdings" pitchFamily="2" charset="2"/>
              <a:buNone/>
            </a:pPr>
            <a:endParaRPr lang="pt-BR" sz="1600" smtClean="0"/>
          </a:p>
          <a:p>
            <a:pPr eaLnBrk="1" hangingPunct="1">
              <a:lnSpc>
                <a:spcPct val="80000"/>
              </a:lnSpc>
            </a:pPr>
            <a:endParaRPr lang="pt-BR" sz="1600" smtClean="0"/>
          </a:p>
          <a:p>
            <a:pPr eaLnBrk="1" hangingPunct="1">
              <a:lnSpc>
                <a:spcPct val="80000"/>
              </a:lnSpc>
              <a:buFont typeface="Wingdings" pitchFamily="2" charset="2"/>
              <a:buNone/>
            </a:pPr>
            <a:r>
              <a:rPr lang="pt-BR" sz="1600" b="1" smtClean="0"/>
              <a:t>Os resultados primários foram as concentrações  no soro de  25-hidroxi vitamina D no dia 28 pós-natal e o número de dias vivo e fora do suporte respiratório nos primeiros 28 dias</a:t>
            </a:r>
          </a:p>
        </p:txBody>
      </p:sp>
    </p:spTree>
  </p:cSld>
  <p:clrMapOvr>
    <a:masterClrMapping/>
  </p:clrMapOvr>
  <p:transition spd="slow">
    <p:push dir="u"/>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body" idx="4294967295"/>
          </p:nvPr>
        </p:nvSpPr>
        <p:spPr/>
        <p:txBody>
          <a:bodyPr/>
          <a:lstStyle/>
          <a:p>
            <a:pPr eaLnBrk="1" hangingPunct="1">
              <a:lnSpc>
                <a:spcPct val="80000"/>
              </a:lnSpc>
            </a:pPr>
            <a:r>
              <a:rPr lang="pt-BR" sz="2000" smtClean="0">
                <a:solidFill>
                  <a:srgbClr val="0000FF"/>
                </a:solidFill>
              </a:rPr>
              <a:t>Resultados</a:t>
            </a:r>
            <a:r>
              <a:rPr lang="pt-BR" sz="1800" smtClean="0"/>
              <a:t>: Ao nascimento, 67% dos lactentes tinham 25-hidroxi Vitamina D &lt;20 ng / mL sugerindo deficiência bioquímica de Vitamina D</a:t>
            </a:r>
          </a:p>
          <a:p>
            <a:pPr eaLnBrk="1" hangingPunct="1">
              <a:lnSpc>
                <a:spcPct val="80000"/>
              </a:lnSpc>
            </a:pPr>
            <a:endParaRPr lang="pt-BR" sz="1800" smtClean="0"/>
          </a:p>
          <a:p>
            <a:pPr eaLnBrk="1" hangingPunct="1">
              <a:lnSpc>
                <a:spcPct val="80000"/>
              </a:lnSpc>
              <a:buFont typeface="Wingdings" pitchFamily="2" charset="2"/>
              <a:buNone/>
            </a:pPr>
            <a:r>
              <a:rPr lang="pt-BR" sz="1800" smtClean="0"/>
              <a:t>    -As concentrações de vitamina D no dia 28 foram (mediana [25 a 75 percentis], ng / mL):</a:t>
            </a:r>
          </a:p>
          <a:p>
            <a:pPr eaLnBrk="1" hangingPunct="1">
              <a:lnSpc>
                <a:spcPct val="80000"/>
              </a:lnSpc>
            </a:pPr>
            <a:endParaRPr lang="pt-BR" sz="1800" smtClean="0"/>
          </a:p>
          <a:p>
            <a:pPr algn="ctr" eaLnBrk="1" hangingPunct="1">
              <a:lnSpc>
                <a:spcPct val="80000"/>
              </a:lnSpc>
              <a:buFont typeface="Wingdings" pitchFamily="2" charset="2"/>
              <a:buNone/>
            </a:pPr>
            <a:r>
              <a:rPr lang="pt-BR" sz="1800" smtClean="0"/>
              <a:t>   -placebo: 22 ((13-47)</a:t>
            </a:r>
          </a:p>
          <a:p>
            <a:pPr algn="ctr" eaLnBrk="1" hangingPunct="1">
              <a:lnSpc>
                <a:spcPct val="80000"/>
              </a:lnSpc>
              <a:buFont typeface="Wingdings" pitchFamily="2" charset="2"/>
              <a:buNone/>
            </a:pPr>
            <a:r>
              <a:rPr lang="pt-BR" sz="1800" smtClean="0"/>
              <a:t>-200 UI: 39 (26-57) </a:t>
            </a:r>
          </a:p>
          <a:p>
            <a:pPr algn="ctr" eaLnBrk="1" hangingPunct="1">
              <a:lnSpc>
                <a:spcPct val="80000"/>
              </a:lnSpc>
              <a:buFont typeface="Wingdings" pitchFamily="2" charset="2"/>
              <a:buNone/>
            </a:pPr>
            <a:r>
              <a:rPr lang="pt-BR" sz="1800" smtClean="0"/>
              <a:t>  -800 UI: 84,5 (52-99) </a:t>
            </a:r>
          </a:p>
          <a:p>
            <a:pPr eaLnBrk="1" hangingPunct="1">
              <a:lnSpc>
                <a:spcPct val="80000"/>
              </a:lnSpc>
              <a:buFont typeface="Wingdings" pitchFamily="2" charset="2"/>
              <a:buNone/>
            </a:pPr>
            <a:r>
              <a:rPr lang="pt-BR" sz="1800" smtClean="0"/>
              <a:t>    -Não houve diferenças nos dias vivo entre os grupos (P=0,63), assim como outros desfechos respiratórios</a:t>
            </a:r>
          </a:p>
          <a:p>
            <a:pPr eaLnBrk="1" hangingPunct="1">
              <a:lnSpc>
                <a:spcPct val="80000"/>
              </a:lnSpc>
            </a:pPr>
            <a:r>
              <a:rPr lang="pt-BR" sz="1800" smtClean="0"/>
              <a:t>.</a:t>
            </a:r>
          </a:p>
        </p:txBody>
      </p:sp>
      <p:sp>
        <p:nvSpPr>
          <p:cNvPr id="81923" name="AutoShape 3"/>
          <p:cNvSpPr>
            <a:spLocks/>
          </p:cNvSpPr>
          <p:nvPr/>
        </p:nvSpPr>
        <p:spPr bwMode="auto">
          <a:xfrm>
            <a:off x="6300788" y="3113088"/>
            <a:ext cx="152400" cy="685800"/>
          </a:xfrm>
          <a:prstGeom prst="rightBrace">
            <a:avLst>
              <a:gd name="adj1" fmla="val 37500"/>
              <a:gd name="adj2" fmla="val 50000"/>
            </a:avLst>
          </a:prstGeom>
          <a:noFill/>
          <a:ln w="38100">
            <a:solidFill>
              <a:srgbClr val="0000FF"/>
            </a:solidFill>
            <a:round/>
            <a:headEnd/>
            <a:tailEnd/>
          </a:ln>
        </p:spPr>
        <p:txBody>
          <a:bodyPr wrap="none" anchor="ctr"/>
          <a:lstStyle/>
          <a:p>
            <a:pPr algn="ctr"/>
            <a:endParaRPr lang="pt-BR"/>
          </a:p>
        </p:txBody>
      </p:sp>
      <p:sp>
        <p:nvSpPr>
          <p:cNvPr id="81924" name="Text Box 4"/>
          <p:cNvSpPr txBox="1">
            <a:spLocks noChangeArrowheads="1"/>
          </p:cNvSpPr>
          <p:nvPr/>
        </p:nvSpPr>
        <p:spPr bwMode="auto">
          <a:xfrm>
            <a:off x="6516688" y="3327400"/>
            <a:ext cx="1092200" cy="276225"/>
          </a:xfrm>
          <a:prstGeom prst="rect">
            <a:avLst/>
          </a:prstGeom>
          <a:noFill/>
          <a:ln w="9525">
            <a:noFill/>
            <a:miter lim="800000"/>
            <a:headEnd/>
            <a:tailEnd/>
          </a:ln>
        </p:spPr>
        <p:txBody>
          <a:bodyPr wrap="none">
            <a:spAutoFit/>
          </a:bodyPr>
          <a:lstStyle/>
          <a:p>
            <a:r>
              <a:rPr lang="pt-BR" b="1">
                <a:solidFill>
                  <a:srgbClr val="0000FF"/>
                </a:solidFill>
              </a:rPr>
              <a:t>P&lt;0,0O1</a:t>
            </a:r>
          </a:p>
        </p:txBody>
      </p:sp>
    </p:spTree>
  </p:cSld>
  <p:clrMapOvr>
    <a:masterClrMapping/>
  </p:clrMapOvr>
  <p:transition spd="slow">
    <p:push dir="u"/>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body" idx="4294967295"/>
          </p:nvPr>
        </p:nvSpPr>
        <p:spPr/>
        <p:txBody>
          <a:bodyPr/>
          <a:lstStyle/>
          <a:p>
            <a:pPr eaLnBrk="1" hangingPunct="1">
              <a:lnSpc>
                <a:spcPct val="80000"/>
              </a:lnSpc>
            </a:pPr>
            <a:r>
              <a:rPr lang="pt-BR" sz="1600" smtClean="0"/>
              <a:t>A Academia Americana de Pediatria recomenda a ingestão de 400 UI / d (200 IU / d de suplemento + 200 IU em nutrição parenteral e enteral), no entanto </a:t>
            </a:r>
            <a:r>
              <a:rPr lang="pt-BR" sz="1600" b="1" smtClean="0"/>
              <a:t>não aumentou significativamente a concentração de vitamina D 25 (OH) aos 14 dias de idade</a:t>
            </a:r>
            <a:r>
              <a:rPr lang="pt-BR" sz="1600" smtClean="0"/>
              <a:t>,embora muitos tiveram concentrações de Vitamina D adequada aos 28 dias de vida.</a:t>
            </a:r>
          </a:p>
          <a:p>
            <a:pPr eaLnBrk="1" hangingPunct="1">
              <a:lnSpc>
                <a:spcPct val="80000"/>
              </a:lnSpc>
            </a:pPr>
            <a:r>
              <a:rPr lang="pt-BR" sz="1600" smtClean="0"/>
              <a:t>O uso de maior ingesta  (</a:t>
            </a:r>
            <a:r>
              <a:rPr lang="pt-BR" sz="1600" b="1" smtClean="0">
                <a:solidFill>
                  <a:srgbClr val="0000FF"/>
                </a:solidFill>
              </a:rPr>
              <a:t>800-1000 UI / dia</a:t>
            </a:r>
            <a:r>
              <a:rPr lang="pt-BR" sz="1600" smtClean="0"/>
              <a:t>) preconizada pela  Sociedade Européia de Gastroenterologia Pediátrica Hepatologia e Nutrição recomendou </a:t>
            </a:r>
            <a:r>
              <a:rPr lang="pt-BR" sz="1600" smtClean="0">
                <a:solidFill>
                  <a:srgbClr val="0000FF"/>
                </a:solidFill>
              </a:rPr>
              <a:t>levou a concentrações adequadas aos 14 dias de idade, mas superior ás concentrações desejadas  de 25 (OH) vitamina D no soro aos 28 dias de idade sem toxicidade observada. </a:t>
            </a:r>
          </a:p>
          <a:p>
            <a:pPr eaLnBrk="1" hangingPunct="1">
              <a:lnSpc>
                <a:spcPct val="80000"/>
              </a:lnSpc>
            </a:pPr>
            <a:r>
              <a:rPr lang="pt-BR" sz="1600" smtClean="0"/>
              <a:t>Não foram observadas diferenças significativas nos resultados clínicos entre os grupos, </a:t>
            </a:r>
            <a:r>
              <a:rPr lang="pt-BR" sz="1600" b="1" smtClean="0"/>
              <a:t>embora o ensaio não tenha sido poder para determinar um efeito nos resultados clínicos.</a:t>
            </a:r>
          </a:p>
        </p:txBody>
      </p:sp>
    </p:spTree>
  </p:cSld>
  <p:clrMapOvr>
    <a:masterClrMapping/>
  </p:clrMapOvr>
  <p:transition spd="slow">
    <p:push dir="u"/>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body" idx="4294967295"/>
          </p:nvPr>
        </p:nvSpPr>
        <p:spPr>
          <a:xfrm>
            <a:off x="457200" y="1200150"/>
            <a:ext cx="8686800" cy="3394075"/>
          </a:xfrm>
        </p:spPr>
        <p:txBody>
          <a:bodyPr/>
          <a:lstStyle/>
          <a:p>
            <a:pPr eaLnBrk="1" hangingPunct="1">
              <a:lnSpc>
                <a:spcPct val="80000"/>
              </a:lnSpc>
            </a:pPr>
            <a:r>
              <a:rPr lang="pt-BR" sz="1600" smtClean="0"/>
              <a:t>Os recém-nascidos pré-termo estão em maior risco de apresentarem  menores níveis séricos de 25(OH)Vitamina D em comparação com os bebês mais maduros. </a:t>
            </a:r>
          </a:p>
          <a:p>
            <a:pPr eaLnBrk="1" hangingPunct="1">
              <a:lnSpc>
                <a:spcPct val="80000"/>
              </a:lnSpc>
            </a:pPr>
            <a:r>
              <a:rPr lang="pt-BR" sz="1600" smtClean="0"/>
              <a:t>Os </a:t>
            </a:r>
            <a:r>
              <a:rPr lang="pt-BR" sz="1600" smtClean="0">
                <a:solidFill>
                  <a:srgbClr val="FF3300"/>
                </a:solidFill>
              </a:rPr>
              <a:t>pré-termos com menores  níveis de 25 (OH) Vitamina D também estão em maior risco de morbidade respiratória aguda e displasia broncopulmonar.</a:t>
            </a:r>
          </a:p>
          <a:p>
            <a:pPr eaLnBrk="1" hangingPunct="1">
              <a:lnSpc>
                <a:spcPct val="80000"/>
              </a:lnSpc>
            </a:pPr>
            <a:r>
              <a:rPr lang="pt-BR" sz="1600" smtClean="0"/>
              <a:t> Os recém-nascidos de extremo baixo peso são de alto risco para baixas concentrações séricas de vitamina D, não só porque a transferência de Vitamina D ocorre mais tarde  na gestação, mas talvez também por insuficiência materna.</a:t>
            </a:r>
          </a:p>
          <a:p>
            <a:pPr eaLnBrk="1" hangingPunct="1">
              <a:lnSpc>
                <a:spcPct val="80000"/>
              </a:lnSpc>
            </a:pPr>
            <a:r>
              <a:rPr lang="pt-BR" sz="1600" b="1" smtClean="0">
                <a:solidFill>
                  <a:srgbClr val="0000FF"/>
                </a:solidFill>
              </a:rPr>
              <a:t>A vitamina D é necessária para a saúde do osso  e também é importante para o o desenvolvimento pulmonar nos estágios  sacular e alveolar</a:t>
            </a:r>
            <a:r>
              <a:rPr lang="pt-BR" sz="1600" smtClean="0"/>
              <a:t> e </a:t>
            </a:r>
            <a:r>
              <a:rPr lang="pt-BR" sz="1600" b="1" smtClean="0">
                <a:solidFill>
                  <a:srgbClr val="FF3300"/>
                </a:solidFill>
              </a:rPr>
              <a:t>a desrregulação pode contribuir para o desenvolvimento da displasia broncopulmonar nesses pré-termos extremos</a:t>
            </a:r>
            <a:r>
              <a:rPr lang="pt-BR" sz="1600" smtClean="0"/>
              <a:t>. </a:t>
            </a:r>
          </a:p>
        </p:txBody>
      </p:sp>
    </p:spTree>
  </p:cSld>
  <p:clrMapOvr>
    <a:masterClrMapping/>
  </p:clrMapOvr>
  <p:transition spd="slow">
    <p:push dir="u"/>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p:cNvSpPr>
          <p:nvPr>
            <p:ph type="body" idx="4294967295"/>
          </p:nvPr>
        </p:nvSpPr>
        <p:spPr/>
        <p:txBody>
          <a:bodyPr/>
          <a:lstStyle/>
          <a:p>
            <a:pPr eaLnBrk="1" hangingPunct="1">
              <a:lnSpc>
                <a:spcPct val="90000"/>
              </a:lnSpc>
            </a:pPr>
            <a:r>
              <a:rPr lang="pt-BR" sz="1800" smtClean="0"/>
              <a:t>Os resultados deste estudo piloto sugerem que </a:t>
            </a:r>
            <a:r>
              <a:rPr lang="pt-BR" sz="1800" b="1" smtClean="0">
                <a:solidFill>
                  <a:srgbClr val="0000FF"/>
                </a:solidFill>
              </a:rPr>
              <a:t>doses iniciais  de 800 UI / d) durante um período mais curto (1-2 semanas) que restauraram as concentrações séricas de vitamina D para o níveis desejáveis, seguida de uma dosagem mais baixa (200 UI / d) pode ser uma dose  ideal para os pré-termos extremos.</a:t>
            </a:r>
          </a:p>
          <a:p>
            <a:pPr eaLnBrk="1" hangingPunct="1">
              <a:lnSpc>
                <a:spcPct val="90000"/>
              </a:lnSpc>
            </a:pPr>
            <a:r>
              <a:rPr lang="pt-BR" sz="1800" smtClean="0"/>
              <a:t>Um grande ensaio randomizado avaliando vários desfechos clínicos importantes é necessário para determinar se tal dosagem de vitamina D diminui o risco de doença pulmonar ou sepse de início tardio no recém-nascido extremamente infantil. </a:t>
            </a:r>
          </a:p>
        </p:txBody>
      </p:sp>
    </p:spTree>
  </p:cSld>
  <p:clrMapOvr>
    <a:masterClrMapping/>
  </p:clrMapOvr>
  <p:transition spd="slow">
    <p:push dir="u"/>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sz="2600" cap="none" smtClean="0">
                <a:solidFill>
                  <a:srgbClr val="0000FF"/>
                </a:solidFill>
              </a:rPr>
              <a:t>Assim, os autores concluem que:</a:t>
            </a:r>
          </a:p>
        </p:txBody>
      </p:sp>
      <p:sp>
        <p:nvSpPr>
          <p:cNvPr id="86019" name="Rectangle 3"/>
          <p:cNvSpPr>
            <a:spLocks noGrp="1"/>
          </p:cNvSpPr>
          <p:nvPr>
            <p:ph type="body" idx="4294967295"/>
          </p:nvPr>
        </p:nvSpPr>
        <p:spPr/>
        <p:txBody>
          <a:bodyPr/>
          <a:lstStyle/>
          <a:p>
            <a:pPr eaLnBrk="1" hangingPunct="1"/>
            <a:r>
              <a:rPr lang="pt-BR" sz="2000" smtClean="0"/>
              <a:t>Ao nascer, a maioria dos recém-nascidos extremamente prematuros tem deficiência bioquímica de vitamina D. Esta deficiência bioquímica é reduzida no dia 28 por suplementação com 200 UI / dia e evitada por 800 UI / d. </a:t>
            </a:r>
          </a:p>
          <a:p>
            <a:pPr eaLnBrk="1" hangingPunct="1"/>
            <a:r>
              <a:rPr lang="pt-BR" sz="2000" smtClean="0"/>
              <a:t>Ensaios maiores são necessários para determinar se a resolução da deficiência bioquímica de Vitamina D melhora os resultados clínicos.</a:t>
            </a:r>
          </a:p>
        </p:txBody>
      </p:sp>
    </p:spTree>
  </p:cSld>
  <p:clrMapOvr>
    <a:masterClrMapping/>
  </p:clrMapOvr>
  <p:transition spd="slow">
    <p:push dir="u"/>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body" idx="4294967295"/>
          </p:nvPr>
        </p:nvSpPr>
        <p:spPr>
          <a:xfrm>
            <a:off x="468313" y="1779588"/>
            <a:ext cx="7467600" cy="3656012"/>
          </a:xfrm>
        </p:spPr>
        <p:txBody>
          <a:bodyPr/>
          <a:lstStyle/>
          <a:p>
            <a:pPr eaLnBrk="1" hangingPunct="1">
              <a:lnSpc>
                <a:spcPct val="90000"/>
              </a:lnSpc>
            </a:pPr>
            <a:r>
              <a:rPr lang="pt-BR" sz="1600" smtClean="0"/>
              <a:t>A Vitamina D tem um efeito direto na flora intestinal, aumentando ou diminuindo o número de espécies de bactérias e assim, influenciando na diversidade bacteriana.</a:t>
            </a:r>
          </a:p>
          <a:p>
            <a:pPr eaLnBrk="1" hangingPunct="1">
              <a:lnSpc>
                <a:spcPct val="90000"/>
              </a:lnSpc>
            </a:pPr>
            <a:r>
              <a:rPr lang="pt-BR" sz="1600" smtClean="0"/>
              <a:t>A deficiência de Vitamina D deteriora a barreira intestinal, promovendo a translocação de endotoxinas para a corrente sanguínea, ocasionando inflamação sistêmica.</a:t>
            </a:r>
          </a:p>
          <a:p>
            <a:pPr eaLnBrk="1" hangingPunct="1">
              <a:lnSpc>
                <a:spcPct val="90000"/>
              </a:lnSpc>
            </a:pPr>
            <a:r>
              <a:rPr lang="pt-BR" sz="1600" smtClean="0"/>
              <a:t>O presente estudo, em 150 adultos  adultos saudáveis de 20-30 anos mostrou que </a:t>
            </a:r>
            <a:r>
              <a:rPr lang="pt-BR" sz="1600" b="1" smtClean="0">
                <a:solidFill>
                  <a:srgbClr val="0000FF"/>
                </a:solidFill>
              </a:rPr>
              <a:t>maiores níveis séricos de Vitamina D aumentou no intestino  as bactérias </a:t>
            </a:r>
            <a:r>
              <a:rPr lang="pt-BR" sz="1600" b="1" i="1" smtClean="0">
                <a:solidFill>
                  <a:srgbClr val="0000FF"/>
                </a:solidFill>
              </a:rPr>
              <a:t>Coprococcus </a:t>
            </a:r>
            <a:r>
              <a:rPr lang="pt-BR" sz="1600" b="1" smtClean="0">
                <a:solidFill>
                  <a:srgbClr val="0000FF"/>
                </a:solidFill>
              </a:rPr>
              <a:t>e </a:t>
            </a:r>
            <a:r>
              <a:rPr lang="pt-BR" sz="1600" b="1" i="1" smtClean="0">
                <a:solidFill>
                  <a:srgbClr val="0000FF"/>
                </a:solidFill>
              </a:rPr>
              <a:t>Bidifobacterium</a:t>
            </a:r>
            <a:r>
              <a:rPr lang="pt-BR" sz="1600" b="1" smtClean="0">
                <a:solidFill>
                  <a:srgbClr val="0000FF"/>
                </a:solidFill>
              </a:rPr>
              <a:t> (benéficas pelos seus efeitos imunológicos e antiinflamatórios)</a:t>
            </a:r>
          </a:p>
        </p:txBody>
      </p:sp>
      <p:sp>
        <p:nvSpPr>
          <p:cNvPr id="87043" name="Rectangle 3"/>
          <p:cNvSpPr>
            <a:spLocks noChangeArrowheads="1"/>
          </p:cNvSpPr>
          <p:nvPr/>
        </p:nvSpPr>
        <p:spPr bwMode="auto">
          <a:xfrm>
            <a:off x="0" y="987425"/>
            <a:ext cx="9144000" cy="730250"/>
          </a:xfrm>
          <a:prstGeom prst="rect">
            <a:avLst/>
          </a:prstGeom>
          <a:solidFill>
            <a:srgbClr val="FFFFFF"/>
          </a:solidFill>
          <a:ln w="9525">
            <a:noFill/>
            <a:miter lim="800000"/>
            <a:headEnd/>
            <a:tailEnd/>
          </a:ln>
        </p:spPr>
        <p:txBody>
          <a:bodyPr anchor="ctr">
            <a:spAutoFit/>
          </a:bodyPr>
          <a:lstStyle/>
          <a:p>
            <a:pPr algn="ctr"/>
            <a:r>
              <a:rPr lang="pt-BR" sz="1400">
                <a:hlinkClick r:id="rId2"/>
              </a:rPr>
              <a:t>Gut microbiota interactions with the immunomodulatory role of vitamin D in normal individuals.</a:t>
            </a:r>
            <a:endParaRPr lang="pt-BR" sz="1400"/>
          </a:p>
          <a:p>
            <a:pPr algn="ctr"/>
            <a:r>
              <a:rPr lang="pt-BR" sz="1400"/>
              <a:t>Luthold RV, Fernandes GR, Franco-de-Moraes AC, Folchetti LG, Ferreira SR.</a:t>
            </a:r>
          </a:p>
          <a:p>
            <a:pPr algn="ctr"/>
            <a:r>
              <a:rPr lang="pt-BR" sz="1400" b="1">
                <a:solidFill>
                  <a:srgbClr val="0000FF"/>
                </a:solidFill>
              </a:rPr>
              <a:t>Metabolism. 2017</a:t>
            </a:r>
            <a:r>
              <a:rPr lang="pt-BR" sz="1400"/>
              <a:t> Apr;69:76-86. doi: 10.1016/j.metabol.2017.01.007. Epub 2017 Jan 13.</a:t>
            </a:r>
          </a:p>
        </p:txBody>
      </p:sp>
      <p:sp>
        <p:nvSpPr>
          <p:cNvPr id="87044" name="Text Box 4"/>
          <p:cNvSpPr txBox="1">
            <a:spLocks noChangeArrowheads="1"/>
          </p:cNvSpPr>
          <p:nvPr/>
        </p:nvSpPr>
        <p:spPr bwMode="auto">
          <a:xfrm>
            <a:off x="257175" y="123825"/>
            <a:ext cx="8718550" cy="641350"/>
          </a:xfrm>
          <a:prstGeom prst="rect">
            <a:avLst/>
          </a:prstGeom>
          <a:noFill/>
          <a:ln w="9525">
            <a:noFill/>
            <a:miter lim="800000"/>
            <a:headEnd/>
            <a:tailEnd/>
          </a:ln>
        </p:spPr>
        <p:txBody>
          <a:bodyPr wrap="none">
            <a:spAutoFit/>
          </a:bodyPr>
          <a:lstStyle/>
          <a:p>
            <a:pPr algn="ctr"/>
            <a:r>
              <a:rPr lang="pt-BR" b="1">
                <a:solidFill>
                  <a:srgbClr val="0000FF"/>
                </a:solidFill>
              </a:rPr>
              <a:t>Interrações da microbiota intestinal com o papel imunomodulador da Vitamina</a:t>
            </a:r>
          </a:p>
          <a:p>
            <a:pPr algn="ctr"/>
            <a:r>
              <a:rPr lang="pt-BR" b="1">
                <a:solidFill>
                  <a:srgbClr val="0000FF"/>
                </a:solidFill>
              </a:rPr>
              <a:t>D em indivíduos normais</a:t>
            </a:r>
          </a:p>
        </p:txBody>
      </p:sp>
    </p:spTree>
  </p:cSld>
  <p:clrMapOvr>
    <a:masterClrMapping/>
  </p:clrMapOvr>
  <p:transition spd="slow">
    <p:push dir="u"/>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body" idx="4294967295"/>
          </p:nvPr>
        </p:nvSpPr>
        <p:spPr/>
        <p:txBody>
          <a:bodyPr/>
          <a:lstStyle/>
          <a:p>
            <a:pPr eaLnBrk="1" hangingPunct="1"/>
            <a:r>
              <a:rPr lang="pt-BR" smtClean="0"/>
              <a:t>Assim este autores brasileiros concluíram que </a:t>
            </a:r>
            <a:r>
              <a:rPr lang="pt-BR" smtClean="0">
                <a:solidFill>
                  <a:srgbClr val="0000FF"/>
                </a:solidFill>
              </a:rPr>
              <a:t>o papel da Vitamina D na manutenção da homeostase imune parece ocorrer em parte pela interração com a microbiota intestinal.</a:t>
            </a:r>
          </a:p>
          <a:p>
            <a:pPr eaLnBrk="1" hangingPunct="1"/>
            <a:r>
              <a:rPr lang="pt-BR" smtClean="0"/>
              <a:t>Mais estudos com desenho apropriado sçao desejados para validação desta hipótese.</a:t>
            </a:r>
          </a:p>
        </p:txBody>
      </p:sp>
    </p:spTree>
  </p:cSld>
  <p:clrMapOvr>
    <a:masterClrMapping/>
  </p:clrMapOvr>
  <p:transition spd="slow">
    <p:push dir="u"/>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body" idx="4294967295"/>
          </p:nvPr>
        </p:nvSpPr>
        <p:spPr>
          <a:xfrm>
            <a:off x="395288" y="2066925"/>
            <a:ext cx="7467600" cy="3656013"/>
          </a:xfrm>
        </p:spPr>
        <p:txBody>
          <a:bodyPr/>
          <a:lstStyle/>
          <a:p>
            <a:pPr eaLnBrk="1" hangingPunct="1">
              <a:lnSpc>
                <a:spcPct val="90000"/>
              </a:lnSpc>
            </a:pPr>
            <a:r>
              <a:rPr lang="pt-BR" sz="2000" smtClean="0"/>
              <a:t>Foram estudados </a:t>
            </a:r>
            <a:r>
              <a:rPr lang="pt-BR" sz="2000" b="1" smtClean="0"/>
              <a:t>50 bebês a termo com achados clínicos e laboratoriais da sepse precoce (grupo de estudo) e 50 lactentes saudáveis sem Infecção clínica / laboratorial (grupo controle). </a:t>
            </a:r>
          </a:p>
          <a:p>
            <a:pPr eaLnBrk="1" hangingPunct="1">
              <a:lnSpc>
                <a:spcPct val="90000"/>
              </a:lnSpc>
            </a:pPr>
            <a:r>
              <a:rPr lang="pt-BR" sz="2000" smtClean="0"/>
              <a:t>O sangue foi retirado no momento da admissão durante os 3 primeiros de vida em ambos os grupos para a medição dos níveis de 25-hidroxivitamina D (25-OHD).</a:t>
            </a:r>
          </a:p>
        </p:txBody>
      </p:sp>
      <p:sp>
        <p:nvSpPr>
          <p:cNvPr id="89091" name="Rectangle 3"/>
          <p:cNvSpPr>
            <a:spLocks noChangeArrowheads="1"/>
          </p:cNvSpPr>
          <p:nvPr/>
        </p:nvSpPr>
        <p:spPr bwMode="auto">
          <a:xfrm>
            <a:off x="250825" y="771525"/>
            <a:ext cx="8893175" cy="942975"/>
          </a:xfrm>
          <a:prstGeom prst="rect">
            <a:avLst/>
          </a:prstGeom>
          <a:solidFill>
            <a:srgbClr val="FFFFFF"/>
          </a:solidFill>
          <a:ln w="9525">
            <a:noFill/>
            <a:miter lim="800000"/>
            <a:headEnd/>
            <a:tailEnd/>
          </a:ln>
        </p:spPr>
        <p:txBody>
          <a:bodyPr anchor="ctr">
            <a:spAutoFit/>
          </a:bodyPr>
          <a:lstStyle/>
          <a:p>
            <a:pPr algn="ctr"/>
            <a:r>
              <a:rPr lang="pt-BR" sz="1400">
                <a:hlinkClick r:id="rId2"/>
              </a:rPr>
              <a:t>Lower vitamin D levels are associated with increased risk of early-onset neonatal sepsis in term infants.</a:t>
            </a:r>
            <a:endParaRPr lang="pt-BR" sz="1400"/>
          </a:p>
          <a:p>
            <a:pPr algn="ctr"/>
            <a:r>
              <a:rPr lang="pt-BR" sz="1400"/>
              <a:t>Cetinkaya M, Cekmez F, Buyukkale G, Erener-Ercan T, Demir F, Tunc T, Aydın FN, Aydemir G.</a:t>
            </a:r>
          </a:p>
          <a:p>
            <a:pPr algn="ctr"/>
            <a:r>
              <a:rPr lang="pt-BR" sz="1400" b="1">
                <a:solidFill>
                  <a:srgbClr val="0000FF"/>
                </a:solidFill>
              </a:rPr>
              <a:t>J Perinatol. 2015 Jan;</a:t>
            </a:r>
            <a:r>
              <a:rPr lang="pt-BR" sz="1400"/>
              <a:t>35(1):39-45. doi: 10.1038/jp.2014.146. Epub 2014 Aug 7</a:t>
            </a:r>
          </a:p>
          <a:p>
            <a:pPr algn="ctr"/>
            <a:r>
              <a:rPr lang="pt-BR" sz="1400" b="1">
                <a:solidFill>
                  <a:srgbClr val="0000FF"/>
                </a:solidFill>
              </a:rPr>
              <a:t>Artigo Integral!</a:t>
            </a:r>
          </a:p>
        </p:txBody>
      </p:sp>
      <p:sp>
        <p:nvSpPr>
          <p:cNvPr id="89092" name="Text Box 4"/>
          <p:cNvSpPr txBox="1">
            <a:spLocks noChangeArrowheads="1"/>
          </p:cNvSpPr>
          <p:nvPr/>
        </p:nvSpPr>
        <p:spPr bwMode="auto">
          <a:xfrm>
            <a:off x="755650" y="195263"/>
            <a:ext cx="8007350" cy="641350"/>
          </a:xfrm>
          <a:prstGeom prst="rect">
            <a:avLst/>
          </a:prstGeom>
          <a:noFill/>
          <a:ln w="9525">
            <a:noFill/>
            <a:miter lim="800000"/>
            <a:headEnd/>
            <a:tailEnd/>
          </a:ln>
        </p:spPr>
        <p:txBody>
          <a:bodyPr wrap="none">
            <a:spAutoFit/>
          </a:bodyPr>
          <a:lstStyle/>
          <a:p>
            <a:pPr algn="ctr"/>
            <a:r>
              <a:rPr lang="pt-BR" b="1">
                <a:solidFill>
                  <a:srgbClr val="0000FF"/>
                </a:solidFill>
              </a:rPr>
              <a:t>Menores níveis de Vitamina D são associados com aumento do risco de</a:t>
            </a:r>
          </a:p>
          <a:p>
            <a:pPr algn="ctr"/>
            <a:r>
              <a:rPr lang="pt-BR" b="1">
                <a:solidFill>
                  <a:srgbClr val="0000FF"/>
                </a:solidFill>
              </a:rPr>
              <a:t>sepse precoce nos recém-nascidos a termo</a:t>
            </a:r>
          </a:p>
        </p:txBody>
      </p:sp>
    </p:spTree>
  </p:cSld>
  <p:clrMapOvr>
    <a:masterClrMapping/>
  </p:clrMapOvr>
  <p:transition spd="slow">
    <p:push dir="u"/>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Resultados</a:t>
            </a:r>
          </a:p>
        </p:txBody>
      </p:sp>
      <p:sp>
        <p:nvSpPr>
          <p:cNvPr id="90115" name="Rectangle 3"/>
          <p:cNvSpPr>
            <a:spLocks noGrp="1"/>
          </p:cNvSpPr>
          <p:nvPr>
            <p:ph type="body" idx="4294967295"/>
          </p:nvPr>
        </p:nvSpPr>
        <p:spPr>
          <a:xfrm>
            <a:off x="0" y="1200150"/>
            <a:ext cx="8964613" cy="3394075"/>
          </a:xfrm>
        </p:spPr>
        <p:txBody>
          <a:bodyPr/>
          <a:lstStyle/>
          <a:p>
            <a:pPr eaLnBrk="1" hangingPunct="1"/>
            <a:r>
              <a:rPr lang="pt-BR" smtClean="0"/>
              <a:t>Os níveis de 25-(OH) Vitamina D materna e neonatal (22,2 / 8,6 ng/mL,respectivamente) no grupo de estudo foram significativamente  menores em relação ao grupo controle (36,2 / 19 ng/mL, respectivamente, P&lt; 0,001).</a:t>
            </a:r>
          </a:p>
          <a:p>
            <a:pPr algn="ctr" eaLnBrk="1" hangingPunct="1"/>
            <a:r>
              <a:rPr lang="pt-BR" smtClean="0">
                <a:solidFill>
                  <a:srgbClr val="FF3300"/>
                </a:solidFill>
              </a:rPr>
              <a:t>Severa deficiência de Vitamina D foi significativamente mais frequente no grupo com sepse precoce </a:t>
            </a:r>
          </a:p>
        </p:txBody>
      </p:sp>
    </p:spTree>
  </p:cSld>
  <p:clrMapOvr>
    <a:masterClrMapping/>
  </p:clrMapOvr>
  <p:transition spd="slow">
    <p:push dir="u"/>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3"/>
          <p:cNvSpPr>
            <a:spLocks noGrp="1"/>
          </p:cNvSpPr>
          <p:nvPr>
            <p:ph type="body" idx="4294967295"/>
          </p:nvPr>
        </p:nvSpPr>
        <p:spPr>
          <a:xfrm>
            <a:off x="457200" y="1200150"/>
            <a:ext cx="8435975" cy="3656013"/>
          </a:xfrm>
        </p:spPr>
        <p:txBody>
          <a:bodyPr/>
          <a:lstStyle/>
          <a:p>
            <a:pPr eaLnBrk="1" hangingPunct="1">
              <a:lnSpc>
                <a:spcPct val="90000"/>
              </a:lnSpc>
            </a:pPr>
            <a:r>
              <a:rPr lang="pt-BR" sz="1800" smtClean="0"/>
              <a:t>A vitamina D também tem efeitos imunomoduladores sobre a função imunológica. </a:t>
            </a:r>
          </a:p>
          <a:p>
            <a:pPr eaLnBrk="1" hangingPunct="1">
              <a:lnSpc>
                <a:spcPct val="90000"/>
              </a:lnSpc>
            </a:pPr>
            <a:r>
              <a:rPr lang="pt-BR" sz="1800" smtClean="0"/>
              <a:t>Tem sugerido papel no funcionamento ótimo do sistema imunitário, induzindo peptídios antimicrobianos em células epiteliais, neutrófilos e macrófagos </a:t>
            </a:r>
          </a:p>
          <a:p>
            <a:pPr eaLnBrk="1" hangingPunct="1">
              <a:lnSpc>
                <a:spcPct val="90000"/>
              </a:lnSpc>
            </a:pPr>
            <a:r>
              <a:rPr lang="pt-BR" sz="1800" smtClean="0"/>
              <a:t>Os recém-nascidos são mais suscetíveis a infecções devido os sistemas imunes inatos e adaptáveis não são inteiramente desenvolvidos. </a:t>
            </a:r>
          </a:p>
          <a:p>
            <a:pPr eaLnBrk="1" hangingPunct="1">
              <a:lnSpc>
                <a:spcPct val="90000"/>
              </a:lnSpc>
            </a:pPr>
            <a:r>
              <a:rPr lang="pt-BR" sz="1800" smtClean="0"/>
              <a:t>A relação entre deficiência de vitamina D e infecções do trato respiratório inferior tem sido demonstrada em crianças e recém-nascidos.</a:t>
            </a:r>
          </a:p>
          <a:p>
            <a:pPr eaLnBrk="1" hangingPunct="1">
              <a:lnSpc>
                <a:spcPct val="90000"/>
              </a:lnSpc>
            </a:pPr>
            <a:r>
              <a:rPr lang="pt-BR" sz="1800" smtClean="0"/>
              <a:t>Baixos níveis de 25-hidroxivitamina D (25-OHD) no sangue de cordão  em recém-nascidos a termo saudáveis associaram-se a um risco aumentado de desenvolvimento de infecções respiratórias por vírus sincicial durante a infância.</a:t>
            </a:r>
          </a:p>
        </p:txBody>
      </p:sp>
    </p:spTree>
  </p:cSld>
  <p:clrMapOvr>
    <a:masterClrMapping/>
  </p:clrMapOvr>
  <p:transition spd="slow">
    <p:push dir="u"/>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body" idx="4294967295"/>
          </p:nvPr>
        </p:nvSpPr>
        <p:spPr>
          <a:xfrm>
            <a:off x="0" y="1200150"/>
            <a:ext cx="8964613" cy="3394075"/>
          </a:xfrm>
        </p:spPr>
        <p:txBody>
          <a:bodyPr/>
          <a:lstStyle/>
          <a:p>
            <a:pPr eaLnBrk="1" hangingPunct="1">
              <a:lnSpc>
                <a:spcPct val="80000"/>
              </a:lnSpc>
            </a:pPr>
            <a:r>
              <a:rPr lang="pt-BR" sz="1800" smtClean="0"/>
              <a:t>A Vitamina D do recém-nascido ao nascimento é principalmente dependente do estado de vitamina D da mãe durante a gravidez. </a:t>
            </a:r>
          </a:p>
          <a:p>
            <a:pPr eaLnBrk="1" hangingPunct="1">
              <a:lnSpc>
                <a:spcPct val="80000"/>
              </a:lnSpc>
            </a:pPr>
            <a:r>
              <a:rPr lang="pt-BR" sz="1800" smtClean="0"/>
              <a:t>Novos dados dão suporte  para melhorar os resultados neonatais com a melhora do </a:t>
            </a:r>
            <a:r>
              <a:rPr lang="pt-BR" sz="1800" i="1" smtClean="0"/>
              <a:t>status</a:t>
            </a:r>
            <a:r>
              <a:rPr lang="pt-BR" sz="1800" smtClean="0"/>
              <a:t> de Vitamina D materna. </a:t>
            </a:r>
          </a:p>
          <a:p>
            <a:pPr eaLnBrk="1" hangingPunct="1">
              <a:lnSpc>
                <a:spcPct val="80000"/>
              </a:lnSpc>
            </a:pPr>
            <a:r>
              <a:rPr lang="pt-BR" sz="1800" smtClean="0"/>
              <a:t>Portanto, é importante estabelecer a quantidade ótima de ingestão de vitamina D materna para manter níveis adequados de prevenção de doenças maternas e neonatais..</a:t>
            </a:r>
          </a:p>
          <a:p>
            <a:pPr eaLnBrk="1" hangingPunct="1">
              <a:lnSpc>
                <a:spcPct val="80000"/>
              </a:lnSpc>
            </a:pPr>
            <a:r>
              <a:rPr lang="pt-BR" sz="1800" smtClean="0"/>
              <a:t>Recomendações atuais de </a:t>
            </a:r>
            <a:r>
              <a:rPr lang="pt-BR" sz="1800" smtClean="0">
                <a:solidFill>
                  <a:srgbClr val="0000FF"/>
                </a:solidFill>
              </a:rPr>
              <a:t>ingestão de vitamina D durante a gravidez variam de 400 a 600 UI por dia a 1500 a 2000 UI por dia</a:t>
            </a:r>
            <a:r>
              <a:rPr lang="pt-BR" sz="1800" smtClean="0"/>
              <a:t>, de acordo com o </a:t>
            </a:r>
            <a:r>
              <a:rPr lang="pt-BR" sz="1800" i="1" smtClean="0"/>
              <a:t>Institute of Medicine e Endocrine Society report</a:t>
            </a:r>
            <a:r>
              <a:rPr lang="pt-BR" sz="1800" smtClean="0"/>
              <a:t>, respectivamente</a:t>
            </a:r>
            <a:br>
              <a:rPr lang="pt-BR" sz="1800" smtClean="0"/>
            </a:br>
            <a:endParaRPr lang="pt-BR" sz="1800" smtClean="0"/>
          </a:p>
        </p:txBody>
      </p:sp>
    </p:spTree>
  </p:cSld>
  <p:clrMapOvr>
    <a:masterClrMapping/>
  </p:clrMapOvr>
  <p:transition spd="slow">
    <p:push dir="u"/>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Conclusão</a:t>
            </a:r>
          </a:p>
        </p:txBody>
      </p:sp>
      <p:sp>
        <p:nvSpPr>
          <p:cNvPr id="93187" name="Rectangle 3"/>
          <p:cNvSpPr>
            <a:spLocks noGrp="1"/>
          </p:cNvSpPr>
          <p:nvPr>
            <p:ph type="body" idx="4294967295"/>
          </p:nvPr>
        </p:nvSpPr>
        <p:spPr>
          <a:xfrm>
            <a:off x="457200" y="1200150"/>
            <a:ext cx="8686800" cy="3394075"/>
          </a:xfrm>
        </p:spPr>
        <p:txBody>
          <a:bodyPr/>
          <a:lstStyle/>
          <a:p>
            <a:pPr eaLnBrk="1" hangingPunct="1">
              <a:lnSpc>
                <a:spcPct val="90000"/>
              </a:lnSpc>
            </a:pPr>
            <a:r>
              <a:rPr lang="pt-BR" sz="1800" smtClean="0">
                <a:solidFill>
                  <a:srgbClr val="0000FF"/>
                </a:solidFill>
              </a:rPr>
              <a:t>Menores níveis de 25-OHD materno e neonatal estão associados à sepse precoce. Esses dados sugerem que níveis adequados de suplementação de  Vitamina D durante a gravidez pode ser útil para prevenir sepse precoce  nos  neonatos a termo.</a:t>
            </a:r>
          </a:p>
          <a:p>
            <a:pPr eaLnBrk="1" hangingPunct="1">
              <a:lnSpc>
                <a:spcPct val="90000"/>
              </a:lnSpc>
              <a:buFont typeface="Wingdings" pitchFamily="2" charset="2"/>
              <a:buNone/>
            </a:pPr>
            <a:endParaRPr lang="pt-BR" sz="1800" smtClean="0">
              <a:solidFill>
                <a:srgbClr val="0000FF"/>
              </a:solidFill>
            </a:endParaRPr>
          </a:p>
          <a:p>
            <a:pPr algn="ctr" eaLnBrk="1" hangingPunct="1">
              <a:lnSpc>
                <a:spcPct val="90000"/>
              </a:lnSpc>
              <a:buFont typeface="Wingdings" pitchFamily="2" charset="2"/>
              <a:buNone/>
            </a:pPr>
            <a:r>
              <a:rPr lang="pt-BR" sz="1800" b="1" smtClean="0">
                <a:solidFill>
                  <a:srgbClr val="0000FF"/>
                </a:solidFill>
              </a:rPr>
              <a:t>Após a confirmação desses dados por outros estudos, , a suplementação regular de vitamina D pode ser uma recomendação de rotina para todas as mulheres grávidas para prevenir a sepse precoce grave em seus filhos</a:t>
            </a:r>
          </a:p>
          <a:p>
            <a:pPr algn="ctr" eaLnBrk="1" hangingPunct="1">
              <a:lnSpc>
                <a:spcPct val="90000"/>
              </a:lnSpc>
            </a:pPr>
            <a:endParaRPr lang="pt-BR" sz="1800" b="1" smtClean="0">
              <a:solidFill>
                <a:srgbClr val="0000FF"/>
              </a:solidFill>
            </a:endParaRPr>
          </a:p>
          <a:p>
            <a:pPr eaLnBrk="1" hangingPunct="1">
              <a:lnSpc>
                <a:spcPct val="90000"/>
              </a:lnSpc>
            </a:pPr>
            <a:r>
              <a:rPr lang="pt-BR" sz="1800" smtClean="0"/>
              <a:t>.</a:t>
            </a:r>
          </a:p>
        </p:txBody>
      </p:sp>
    </p:spTree>
  </p:cSld>
  <p:clrMapOvr>
    <a:masterClrMapping/>
  </p:clrMapOvr>
  <p:transition spd="slow">
    <p:push dir="u"/>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         Leite Materno/ Fortificante</a:t>
            </a:r>
          </a:p>
        </p:txBody>
      </p:sp>
      <p:sp>
        <p:nvSpPr>
          <p:cNvPr id="94211" name="Rectangle 3"/>
          <p:cNvSpPr>
            <a:spLocks noGrp="1"/>
          </p:cNvSpPr>
          <p:nvPr>
            <p:ph type="body" idx="4294967295"/>
          </p:nvPr>
        </p:nvSpPr>
        <p:spPr/>
        <p:txBody>
          <a:bodyPr/>
          <a:lstStyle/>
          <a:p>
            <a:pPr algn="ctr" eaLnBrk="1" hangingPunct="1"/>
            <a:r>
              <a:rPr lang="pt-BR" smtClean="0"/>
              <a:t>A quantidade de Vitamina D no Leite materno (LM) varia de 20-40 UI/L . Assim, 1 ml de LM contém </a:t>
            </a:r>
            <a:r>
              <a:rPr lang="pt-BR" smtClean="0">
                <a:solidFill>
                  <a:srgbClr val="0000FF"/>
                </a:solidFill>
              </a:rPr>
              <a:t>0,2-0,40</a:t>
            </a:r>
            <a:r>
              <a:rPr lang="pt-BR" smtClean="0"/>
              <a:t> UI de Vitamina D. </a:t>
            </a:r>
          </a:p>
          <a:p>
            <a:pPr algn="ctr" eaLnBrk="1" hangingPunct="1"/>
            <a:r>
              <a:rPr lang="pt-BR" smtClean="0"/>
              <a:t>Com o uso de fortificante, esta quantidade vai para </a:t>
            </a:r>
            <a:r>
              <a:rPr lang="pt-BR" smtClean="0">
                <a:solidFill>
                  <a:srgbClr val="0000FF"/>
                </a:solidFill>
              </a:rPr>
              <a:t>1,22 UI</a:t>
            </a:r>
          </a:p>
        </p:txBody>
      </p:sp>
    </p:spTree>
  </p:cSld>
  <p:clrMapOvr>
    <a:masterClrMapping/>
  </p:clrMapOvr>
  <p:transition spd="slow">
    <p:push dir="u"/>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body" idx="4294967295"/>
          </p:nvPr>
        </p:nvSpPr>
        <p:spPr/>
        <p:txBody>
          <a:bodyPr/>
          <a:lstStyle/>
          <a:p>
            <a:pPr algn="just" eaLnBrk="1" hangingPunct="1">
              <a:lnSpc>
                <a:spcPct val="80000"/>
              </a:lnSpc>
              <a:buFont typeface="Wingdings" pitchFamily="2" charset="2"/>
              <a:buChar char="§"/>
            </a:pPr>
            <a:r>
              <a:rPr lang="pt-BR" sz="1600" smtClean="0"/>
              <a:t>Embora os </a:t>
            </a:r>
            <a:r>
              <a:rPr lang="pt-BR" sz="1600" smtClean="0">
                <a:solidFill>
                  <a:schemeClr val="accent1"/>
                </a:solidFill>
              </a:rPr>
              <a:t>dados atuais sugiram fortemente uma associação dos níveis de 25-hidroxi vitamina D (25-OHD) circulante com a ocorrência de asma e sibilos na infância</a:t>
            </a:r>
            <a:r>
              <a:rPr lang="pt-BR" sz="1600" smtClean="0"/>
              <a:t> ¹⁵⁻¹⁷ , nenhum estudo , até agora, investigou de forma prospectiva a associação do nível no organismo materno de vitamina D  com o início de morbidades respiratórias neonatais , tais como a Síndrome do desconforto respiratório e Displasia Broncopulmonar (DBP). </a:t>
            </a:r>
          </a:p>
          <a:p>
            <a:pPr algn="just" eaLnBrk="1" hangingPunct="1">
              <a:lnSpc>
                <a:spcPct val="80000"/>
              </a:lnSpc>
              <a:buFont typeface="Wingdings" pitchFamily="2" charset="2"/>
              <a:buChar char="§"/>
            </a:pPr>
            <a:r>
              <a:rPr lang="pt-BR" sz="1600" smtClean="0"/>
              <a:t>Foram incluídos neste estudo prospectivo 132 bebês prematuros ( com </a:t>
            </a:r>
            <a:r>
              <a:rPr lang="pt-BR" sz="1600" smtClean="0">
                <a:solidFill>
                  <a:schemeClr val="accent1"/>
                </a:solidFill>
              </a:rPr>
              <a:t>≤ 32 semanas de gestação)que</a:t>
            </a:r>
            <a:r>
              <a:rPr lang="pt-BR" sz="1600" smtClean="0"/>
              <a:t> foram admitidos na Unidade de Terapia Intensiva Neonatal do Hospital de pesquisa  Kanuni Sultan Suleyman (Turquia) e que foram diagnosticados como tendo síndrome de desconforto respiratório  entre Março de 2012 e Dezembro de 2013 ;Após as exclusões restaram 100 RN (</a:t>
            </a:r>
            <a:r>
              <a:rPr lang="pt-BR" sz="1600" b="1" smtClean="0">
                <a:solidFill>
                  <a:schemeClr val="accent1"/>
                </a:solidFill>
              </a:rPr>
              <a:t>31 desenvolveram DBP e 69 não desenvolveram DBP).</a:t>
            </a:r>
          </a:p>
          <a:p>
            <a:pPr algn="just" eaLnBrk="1" hangingPunct="1">
              <a:lnSpc>
                <a:spcPct val="80000"/>
              </a:lnSpc>
              <a:buFont typeface="Wingdings" pitchFamily="2" charset="2"/>
              <a:buChar char="§"/>
            </a:pPr>
            <a:endParaRPr lang="pt-BR" sz="1600" smtClean="0"/>
          </a:p>
          <a:p>
            <a:pPr algn="ctr" eaLnBrk="1" hangingPunct="1">
              <a:lnSpc>
                <a:spcPct val="80000"/>
              </a:lnSpc>
              <a:buFont typeface="Wingdings" pitchFamily="2" charset="2"/>
              <a:buChar char="§"/>
            </a:pPr>
            <a:r>
              <a:rPr lang="pt-BR" sz="1600" b="1" smtClean="0">
                <a:solidFill>
                  <a:srgbClr val="0000FF"/>
                </a:solidFill>
              </a:rPr>
              <a:t>O objetivo do presente estudo foi investigar a possível associação entre níveis maternos de 25 hidroxi vitamina D e desenvolvimento de displasia broncopulmonar em prematuros.</a:t>
            </a:r>
          </a:p>
          <a:p>
            <a:pPr algn="ctr" eaLnBrk="1" hangingPunct="1">
              <a:lnSpc>
                <a:spcPct val="80000"/>
              </a:lnSpc>
            </a:pPr>
            <a:endParaRPr lang="pt-BR" sz="1600" b="1" smtClean="0">
              <a:solidFill>
                <a:srgbClr val="0000FF"/>
              </a:solidFill>
            </a:endParaRPr>
          </a:p>
        </p:txBody>
      </p:sp>
      <p:graphicFrame>
        <p:nvGraphicFramePr>
          <p:cNvPr id="152591" name="Group 15"/>
          <p:cNvGraphicFramePr>
            <a:graphicFrameLocks noGrp="1"/>
          </p:cNvGraphicFramePr>
          <p:nvPr/>
        </p:nvGraphicFramePr>
        <p:xfrm>
          <a:off x="611188" y="465138"/>
          <a:ext cx="7921625" cy="701675"/>
        </p:xfrm>
        <a:graphic>
          <a:graphicData uri="http://schemas.openxmlformats.org/drawingml/2006/table">
            <a:tbl>
              <a:tblPr/>
              <a:tblGrid>
                <a:gridCol w="2641600"/>
                <a:gridCol w="2638425"/>
                <a:gridCol w="2641600"/>
              </a:tblGrid>
              <a:tr h="5413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Deficiência de Vitamina D materna/neonatal : um fator de risco para a displasia broncopulmonar em prematuros?</a:t>
                      </a:r>
                      <a:endParaRPr kumimoji="0" lang="pt-BR" sz="18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 Çetinkaya, F Çekmez, T Erener-Ercan et al. Apresentação: Haliny Stéphany de Oliveira, Marina Lígia Mota, Huri Pogue, Paulo R. Margotto</a:t>
                      </a:r>
                      <a:endParaRPr kumimoji="0" lang="pt-BR" sz="18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Times New Roman" pitchFamily="18" charset="0"/>
                          <a:cs typeface="Times New Roman" pitchFamily="18" charset="0"/>
                        </a:rPr>
                        <a:t> </a:t>
                      </a:r>
                      <a:r>
                        <a:rPr kumimoji="0" lang="pt-BR" sz="1000" b="0" i="0" u="none" strike="noStrike" cap="none" normalizeH="0" baseline="0" smtClean="0">
                          <a:ln>
                            <a:noFill/>
                          </a:ln>
                          <a:solidFill>
                            <a:srgbClr val="000066"/>
                          </a:solidFill>
                          <a:effectLst/>
                          <a:latin typeface="Times New Roman" pitchFamily="18" charset="0"/>
                          <a:cs typeface="Times New Roman" pitchFamily="18"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95245" name="Picture 13" descr="Clique aqui para ver o artigo">
            <a:hlinkClick r:id="rId2"/>
          </p:cNvPr>
          <p:cNvPicPr>
            <a:picLocks noChangeAspect="1" noChangeArrowheads="1"/>
          </p:cNvPicPr>
          <p:nvPr/>
        </p:nvPicPr>
        <p:blipFill>
          <a:blip r:embed="rId3"/>
          <a:srcRect/>
          <a:stretch>
            <a:fillRect/>
          </a:stretch>
        </p:blipFill>
        <p:spPr bwMode="auto">
          <a:xfrm>
            <a:off x="6227763" y="627063"/>
            <a:ext cx="371475" cy="279400"/>
          </a:xfrm>
          <a:prstGeom prst="rect">
            <a:avLst/>
          </a:prstGeom>
          <a:noFill/>
          <a:ln w="9525">
            <a:noFill/>
            <a:miter lim="800000"/>
            <a:headEnd/>
            <a:tailEnd/>
          </a:ln>
        </p:spPr>
      </p:pic>
      <p:pic>
        <p:nvPicPr>
          <p:cNvPr id="95246" name="Imagem 6"/>
          <p:cNvPicPr>
            <a:picLocks noChangeAspect="1"/>
          </p:cNvPicPr>
          <p:nvPr/>
        </p:nvPicPr>
        <p:blipFill>
          <a:blip r:embed="rId4"/>
          <a:srcRect/>
          <a:stretch>
            <a:fillRect/>
          </a:stretch>
        </p:blipFill>
        <p:spPr bwMode="auto">
          <a:xfrm>
            <a:off x="6877050" y="0"/>
            <a:ext cx="2087563" cy="1168400"/>
          </a:xfrm>
          <a:prstGeom prst="rect">
            <a:avLst/>
          </a:prstGeom>
          <a:noFill/>
          <a:ln w="9525">
            <a:noFill/>
            <a:miter lim="800000"/>
            <a:headEnd/>
            <a:tailEnd/>
          </a:ln>
        </p:spPr>
      </p:pic>
    </p:spTree>
  </p:cSld>
  <p:clrMapOvr>
    <a:masterClrMapping/>
  </p:clrMapOvr>
  <p:transition spd="slow">
    <p:push dir="u"/>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idx="4294967295"/>
          </p:nvPr>
        </p:nvSpPr>
        <p:spPr bwMode="auto">
          <a:xfrm>
            <a:off x="468313" y="-428625"/>
            <a:ext cx="7467600" cy="857250"/>
          </a:xfrm>
          <a:noFill/>
        </p:spPr>
        <p:txBody>
          <a:bodyPr wrap="square" lIns="91440" tIns="45720" rIns="91440" bIns="45720" numCol="1" anchorCtr="0" compatLnSpc="1">
            <a:prstTxWarp prst="textNoShape">
              <a:avLst/>
            </a:prstTxWarp>
          </a:bodyPr>
          <a:lstStyle/>
          <a:p>
            <a:pPr eaLnBrk="1" hangingPunct="1"/>
            <a:r>
              <a:rPr lang="pt-BR" cap="none" smtClean="0"/>
              <a:t>RESULTADOS</a:t>
            </a:r>
          </a:p>
        </p:txBody>
      </p:sp>
      <p:sp>
        <p:nvSpPr>
          <p:cNvPr id="96259" name="Rectangle 3"/>
          <p:cNvSpPr>
            <a:spLocks noGrp="1"/>
          </p:cNvSpPr>
          <p:nvPr>
            <p:ph type="body" idx="4294967295"/>
          </p:nvPr>
        </p:nvSpPr>
        <p:spPr>
          <a:xfrm>
            <a:off x="468313" y="411163"/>
            <a:ext cx="7467600" cy="3656012"/>
          </a:xfrm>
        </p:spPr>
        <p:txBody>
          <a:bodyPr/>
          <a:lstStyle/>
          <a:p>
            <a:pPr algn="just" eaLnBrk="1" hangingPunct="1">
              <a:lnSpc>
                <a:spcPct val="80000"/>
              </a:lnSpc>
              <a:buFont typeface="Wingdings" pitchFamily="2" charset="2"/>
              <a:buChar char="§"/>
            </a:pPr>
            <a:r>
              <a:rPr lang="pt-BR" sz="1400" b="1" smtClean="0">
                <a:solidFill>
                  <a:schemeClr val="accent1"/>
                </a:solidFill>
              </a:rPr>
              <a:t>Todas as crianças (100%) no grupo DBP tinham níveis de 25-OHD  na faixa de deficiência grave (&lt;10 ng ml-¹),</a:t>
            </a:r>
            <a:r>
              <a:rPr lang="pt-BR" sz="1400" smtClean="0"/>
              <a:t> enquanto que apenas 21 dos lactentes (30,4%) no grupo sem DBP tinham níveis de 25-OHD menor que 10 ng ml-¹.</a:t>
            </a:r>
          </a:p>
          <a:p>
            <a:pPr algn="just" eaLnBrk="1" hangingPunct="1">
              <a:lnSpc>
                <a:spcPct val="80000"/>
              </a:lnSpc>
              <a:buFont typeface="Wingdings" pitchFamily="2" charset="2"/>
              <a:buChar char="§"/>
            </a:pPr>
            <a:r>
              <a:rPr lang="pt-BR" sz="1400" smtClean="0"/>
              <a:t> O achado de maior proporção de crianças com níveis de 25-OHD &lt;10 ng ml-¹ no grupo DBP em comparação com os do grupo sem DBP foi estatisticamente significativo (P = 0,0001).</a:t>
            </a:r>
          </a:p>
          <a:p>
            <a:pPr algn="just" eaLnBrk="1" hangingPunct="1">
              <a:lnSpc>
                <a:spcPct val="80000"/>
              </a:lnSpc>
              <a:buFont typeface="Wingdings" pitchFamily="2" charset="2"/>
              <a:buNone/>
            </a:pPr>
            <a:endParaRPr lang="pt-BR" sz="1400" smtClean="0"/>
          </a:p>
          <a:p>
            <a:pPr algn="just" eaLnBrk="1" hangingPunct="1">
              <a:lnSpc>
                <a:spcPct val="80000"/>
              </a:lnSpc>
              <a:buFont typeface="Wingdings" pitchFamily="2" charset="2"/>
              <a:buChar char="§"/>
            </a:pPr>
            <a:r>
              <a:rPr lang="pt-BR" sz="1400" smtClean="0"/>
              <a:t>A maioria dos lactentes (69,6%) no grupo sem DBP tinham níveis de vitamina D na faixa de insuficiência (11 a 32 ng mL-¹).</a:t>
            </a:r>
          </a:p>
          <a:p>
            <a:pPr algn="just" eaLnBrk="1" hangingPunct="1">
              <a:lnSpc>
                <a:spcPct val="80000"/>
              </a:lnSpc>
              <a:buFont typeface="Wingdings" pitchFamily="2" charset="2"/>
              <a:buChar char="§"/>
            </a:pPr>
            <a:endParaRPr lang="pt-BR" sz="1400" smtClean="0"/>
          </a:p>
          <a:p>
            <a:pPr algn="just" eaLnBrk="1" hangingPunct="1">
              <a:lnSpc>
                <a:spcPct val="80000"/>
              </a:lnSpc>
              <a:buFont typeface="Wingdings" pitchFamily="2" charset="2"/>
              <a:buChar char="§"/>
            </a:pPr>
            <a:r>
              <a:rPr lang="pt-BR" sz="1400" smtClean="0"/>
              <a:t>Nenhuma das crianças tinham níveis de 25-OHD adequadas. Dos pacientes com DBP, 96,8% teve nível de vitamina D ≤10 ng ml-¹, enquanto que no grupo controle, 26,1% tinham nível de vitamina D ≤10 ng ml-¹.</a:t>
            </a:r>
          </a:p>
          <a:p>
            <a:pPr algn="ctr" eaLnBrk="1" hangingPunct="1">
              <a:lnSpc>
                <a:spcPct val="80000"/>
              </a:lnSpc>
              <a:buFont typeface="Wingdings" pitchFamily="2" charset="2"/>
              <a:buChar char="§"/>
            </a:pPr>
            <a:r>
              <a:rPr lang="pt-BR" sz="1400" b="1" smtClean="0">
                <a:solidFill>
                  <a:schemeClr val="hlink"/>
                </a:solidFill>
              </a:rPr>
              <a:t>Uma correlação positiva foi detectada entre os níveis de 25-OHD maternos e neonatais, tanto no grupo de DBP (r = 0,727, P = 0,0001) e no grupo não-DBP (r = 0,938, P = 0,0001).</a:t>
            </a:r>
          </a:p>
          <a:p>
            <a:pPr algn="just" eaLnBrk="1" hangingPunct="1">
              <a:lnSpc>
                <a:spcPct val="80000"/>
              </a:lnSpc>
              <a:buFont typeface="Wingdings" pitchFamily="2" charset="2"/>
              <a:buChar char="§"/>
            </a:pPr>
            <a:r>
              <a:rPr lang="pt-BR" sz="1400" smtClean="0">
                <a:solidFill>
                  <a:srgbClr val="0000FF"/>
                </a:solidFill>
              </a:rPr>
              <a:t>Dois estudos randomizados recentes sobre suplementação de vit D durante a gravidez sugerem que:</a:t>
            </a:r>
            <a:r>
              <a:rPr lang="pt-BR" sz="1400" smtClean="0"/>
              <a:t> </a:t>
            </a:r>
          </a:p>
          <a:p>
            <a:pPr algn="just" eaLnBrk="1" hangingPunct="1">
              <a:lnSpc>
                <a:spcPct val="80000"/>
              </a:lnSpc>
              <a:buFont typeface="Wingdings" pitchFamily="2" charset="2"/>
              <a:buNone/>
            </a:pPr>
            <a:endParaRPr lang="en-US" sz="1400" smtClean="0"/>
          </a:p>
          <a:p>
            <a:pPr lvl="1" algn="just" eaLnBrk="1" hangingPunct="1">
              <a:lnSpc>
                <a:spcPct val="80000"/>
              </a:lnSpc>
            </a:pPr>
            <a:r>
              <a:rPr lang="pt-BR" sz="1400" smtClean="0"/>
              <a:t>Suplementação de 4000UI por dia começando na 12a a 16a semana de gestação foi mais seguro; </a:t>
            </a:r>
          </a:p>
          <a:p>
            <a:pPr lvl="1" algn="just" eaLnBrk="1" hangingPunct="1">
              <a:lnSpc>
                <a:spcPct val="80000"/>
              </a:lnSpc>
            </a:pPr>
            <a:r>
              <a:rPr lang="pt-BR" sz="1400" smtClean="0"/>
              <a:t>Pareceu mais efetivo em otimizar concentrações séricas de 25-HVD e, neonatos.</a:t>
            </a:r>
            <a:r>
              <a:rPr lang="pt-BR" sz="1400" baseline="30000" smtClean="0"/>
              <a:t> </a:t>
            </a:r>
          </a:p>
          <a:p>
            <a:pPr algn="ctr" eaLnBrk="1" hangingPunct="1">
              <a:lnSpc>
                <a:spcPct val="80000"/>
              </a:lnSpc>
              <a:buFont typeface="Wingdings" pitchFamily="2" charset="2"/>
              <a:buChar char="§"/>
            </a:pPr>
            <a:endParaRPr lang="pt-BR" sz="1400" b="1" smtClean="0">
              <a:solidFill>
                <a:schemeClr val="hlink"/>
              </a:solidFill>
            </a:endParaRPr>
          </a:p>
          <a:p>
            <a:pPr algn="just" eaLnBrk="1" hangingPunct="1">
              <a:lnSpc>
                <a:spcPct val="80000"/>
              </a:lnSpc>
              <a:buFont typeface="Wingdings" pitchFamily="2" charset="2"/>
              <a:buChar char="§"/>
            </a:pPr>
            <a:endParaRPr lang="pt-BR" sz="1400" b="1" smtClean="0">
              <a:solidFill>
                <a:schemeClr val="hlink"/>
              </a:solidFill>
            </a:endParaRPr>
          </a:p>
          <a:p>
            <a:pPr eaLnBrk="1" hangingPunct="1">
              <a:lnSpc>
                <a:spcPct val="80000"/>
              </a:lnSpc>
            </a:pPr>
            <a:endParaRPr lang="pt-BR" sz="1400" smtClean="0"/>
          </a:p>
        </p:txBody>
      </p:sp>
    </p:spTree>
  </p:cSld>
  <p:clrMapOvr>
    <a:masterClrMapping/>
  </p:clrMapOvr>
  <p:transition spd="slow">
    <p:push dir="u"/>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t>RESULTADOS</a:t>
            </a:r>
          </a:p>
        </p:txBody>
      </p:sp>
      <p:sp>
        <p:nvSpPr>
          <p:cNvPr id="97283" name="Rectangle 3"/>
          <p:cNvSpPr>
            <a:spLocks noGrp="1"/>
          </p:cNvSpPr>
          <p:nvPr>
            <p:ph type="body" idx="4294967295"/>
          </p:nvPr>
        </p:nvSpPr>
        <p:spPr/>
        <p:txBody>
          <a:bodyPr/>
          <a:lstStyle/>
          <a:p>
            <a:pPr eaLnBrk="1" hangingPunct="1"/>
            <a:r>
              <a:rPr lang="pt-BR" smtClean="0">
                <a:solidFill>
                  <a:schemeClr val="accent1"/>
                </a:solidFill>
              </a:rPr>
              <a:t>A cada aumento de 1 ng ml-¹ no nível de vitamina D da mãe e do recém-nascido diminuiu a probabilidade de displasia broncopulmonar em </a:t>
            </a:r>
            <a:r>
              <a:rPr lang="pt-BR" b="1" smtClean="0">
                <a:solidFill>
                  <a:schemeClr val="accent1"/>
                </a:solidFill>
              </a:rPr>
              <a:t>24% </a:t>
            </a:r>
            <a:r>
              <a:rPr lang="pt-BR" smtClean="0">
                <a:solidFill>
                  <a:schemeClr val="accent1"/>
                </a:solidFill>
              </a:rPr>
              <a:t>(odds ratio (OR): 0.76; </a:t>
            </a:r>
            <a:r>
              <a:rPr lang="pt-BR" b="1" smtClean="0">
                <a:solidFill>
                  <a:schemeClr val="accent1"/>
                </a:solidFill>
              </a:rPr>
              <a:t>95% </a:t>
            </a:r>
            <a:r>
              <a:rPr lang="pt-BR" smtClean="0">
                <a:solidFill>
                  <a:schemeClr val="accent1"/>
                </a:solidFill>
              </a:rPr>
              <a:t>intervalo de confiança: 68-86; P&lt;0.001) e </a:t>
            </a:r>
            <a:r>
              <a:rPr lang="pt-BR" b="1" smtClean="0">
                <a:solidFill>
                  <a:schemeClr val="accent1"/>
                </a:solidFill>
              </a:rPr>
              <a:t>39% </a:t>
            </a:r>
            <a:r>
              <a:rPr lang="pt-BR" smtClean="0">
                <a:solidFill>
                  <a:schemeClr val="accent1"/>
                </a:solidFill>
              </a:rPr>
              <a:t>(OR: 0,61; IC 95%: 48-76; P&lt;0.001), respectivamente.</a:t>
            </a:r>
          </a:p>
        </p:txBody>
      </p:sp>
    </p:spTree>
  </p:cSld>
  <p:clrMapOvr>
    <a:masterClrMapping/>
  </p:clrMapOvr>
  <p:transition spd="slow">
    <p:push dir="u"/>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3"/>
          <p:cNvSpPr>
            <a:spLocks noGrp="1"/>
          </p:cNvSpPr>
          <p:nvPr>
            <p:ph type="body" idx="4294967295"/>
          </p:nvPr>
        </p:nvSpPr>
        <p:spPr/>
        <p:txBody>
          <a:bodyPr/>
          <a:lstStyle/>
          <a:p>
            <a:pPr algn="ctr" eaLnBrk="1" hangingPunct="1">
              <a:lnSpc>
                <a:spcPct val="90000"/>
              </a:lnSpc>
              <a:buFont typeface="Wingdings" pitchFamily="2" charset="2"/>
              <a:buNone/>
            </a:pPr>
            <a:r>
              <a:rPr lang="pt-BR" sz="2000" b="1" smtClean="0">
                <a:solidFill>
                  <a:srgbClr val="0000FF"/>
                </a:solidFill>
              </a:rPr>
              <a:t>Estudos em humanos e animais </a:t>
            </a:r>
            <a:r>
              <a:rPr lang="pt-BR" sz="2000" b="1" smtClean="0">
                <a:solidFill>
                  <a:srgbClr val="0000FF"/>
                </a:solidFill>
                <a:sym typeface="Wingdings" pitchFamily="2" charset="2"/>
              </a:rPr>
              <a:t>SUGEREM que a </a:t>
            </a:r>
            <a:r>
              <a:rPr lang="pt-BR" sz="2000" b="1" smtClean="0">
                <a:solidFill>
                  <a:srgbClr val="0000FF"/>
                </a:solidFill>
              </a:rPr>
              <a:t>vitamina D pode ter um papel no desenvolvimento pulmonar</a:t>
            </a:r>
            <a:r>
              <a:rPr lang="pt-BR" sz="2000" smtClean="0"/>
              <a:t>.</a:t>
            </a:r>
          </a:p>
          <a:p>
            <a:pPr algn="just" eaLnBrk="1" hangingPunct="1">
              <a:lnSpc>
                <a:spcPct val="90000"/>
              </a:lnSpc>
              <a:buFont typeface="Wingdings" pitchFamily="2" charset="2"/>
              <a:buChar char="§"/>
            </a:pPr>
            <a:r>
              <a:rPr lang="pt-BR" sz="2000" smtClean="0"/>
              <a:t>3000 genes foram reportados como tendo VDRE (acomplam como elementos de resposta a Vitamina D), maioria envolvidos no desenvolvimento pulmonar;</a:t>
            </a:r>
            <a:r>
              <a:rPr lang="pt-BR" sz="2000" baseline="30000" smtClean="0"/>
              <a:t>23,24</a:t>
            </a:r>
            <a:endParaRPr lang="en-US" sz="2000" baseline="30000" smtClean="0"/>
          </a:p>
          <a:p>
            <a:pPr algn="just" eaLnBrk="1" hangingPunct="1">
              <a:lnSpc>
                <a:spcPct val="90000"/>
              </a:lnSpc>
              <a:buFont typeface="Wingdings" pitchFamily="2" charset="2"/>
              <a:buChar char="§"/>
            </a:pPr>
            <a:r>
              <a:rPr lang="pt-BR" sz="2000" smtClean="0"/>
              <a:t>Genes do mecanismo da vit D fazem </a:t>
            </a:r>
            <a:r>
              <a:rPr lang="pt-BR" sz="2000" i="1" smtClean="0"/>
              <a:t>upregulation </a:t>
            </a:r>
            <a:r>
              <a:rPr lang="pt-BR" sz="2000" smtClean="0"/>
              <a:t>durante estágios pseudoglandulares e saculares do desenvolvimento pulmonar, onde vias aéreas distais e próximas são formadas.</a:t>
            </a:r>
            <a:r>
              <a:rPr lang="pt-BR" sz="2000" baseline="30000" smtClean="0"/>
              <a:t>24</a:t>
            </a:r>
          </a:p>
          <a:p>
            <a:pPr algn="just" eaLnBrk="1" hangingPunct="1">
              <a:lnSpc>
                <a:spcPct val="90000"/>
              </a:lnSpc>
              <a:buFont typeface="Wingdings" pitchFamily="2" charset="2"/>
              <a:buChar char="§"/>
            </a:pPr>
            <a:r>
              <a:rPr lang="pt-BR" sz="2000" smtClean="0"/>
              <a:t>Especula-se que a Vitamina D afeta o desenvolvimento pulmonar por vários mecanismos.</a:t>
            </a:r>
            <a:endParaRPr lang="pt-BR" sz="2000" baseline="30000" smtClean="0"/>
          </a:p>
        </p:txBody>
      </p:sp>
    </p:spTree>
  </p:cSld>
  <p:clrMapOvr>
    <a:masterClrMapping/>
  </p:clrMapOvr>
  <p:transition spd="slow">
    <p:push dir="u"/>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Diagram 5"/>
          <p:cNvPicPr>
            <a:picLocks noChangeArrowheads="1"/>
          </p:cNvPicPr>
          <p:nvPr/>
        </p:nvPicPr>
        <p:blipFill>
          <a:blip r:embed="rId2"/>
          <a:srcRect/>
          <a:stretch>
            <a:fillRect/>
          </a:stretch>
        </p:blipFill>
        <p:spPr bwMode="auto">
          <a:xfrm>
            <a:off x="2154238" y="0"/>
            <a:ext cx="6632575" cy="4146550"/>
          </a:xfrm>
          <a:prstGeom prst="rect">
            <a:avLst/>
          </a:prstGeom>
          <a:noFill/>
          <a:ln w="9525">
            <a:noFill/>
            <a:miter lim="800000"/>
            <a:headEnd/>
            <a:tailEnd/>
          </a:ln>
        </p:spPr>
      </p:pic>
      <p:sp>
        <p:nvSpPr>
          <p:cNvPr id="99331" name="Rectangle 4"/>
          <p:cNvSpPr>
            <a:spLocks noChangeArrowheads="1"/>
          </p:cNvSpPr>
          <p:nvPr/>
        </p:nvSpPr>
        <p:spPr bwMode="auto">
          <a:xfrm>
            <a:off x="5659438" y="2092325"/>
            <a:ext cx="555625" cy="217488"/>
          </a:xfrm>
          <a:prstGeom prst="rect">
            <a:avLst/>
          </a:prstGeom>
          <a:solidFill>
            <a:srgbClr val="0000FF"/>
          </a:solidFill>
          <a:ln w="9525">
            <a:solidFill>
              <a:schemeClr val="tx1"/>
            </a:solidFill>
            <a:miter lim="800000"/>
            <a:headEnd/>
            <a:tailEnd/>
          </a:ln>
        </p:spPr>
        <p:txBody>
          <a:bodyPr wrap="none" lIns="68580" tIns="34290" rIns="68580" bIns="34290" anchor="ctr"/>
          <a:lstStyle/>
          <a:p>
            <a:pPr algn="ctr" defTabSz="685800"/>
            <a:r>
              <a:rPr lang="pt-BR" sz="1200"/>
              <a:t>25-OHD</a:t>
            </a:r>
          </a:p>
        </p:txBody>
      </p:sp>
      <p:sp>
        <p:nvSpPr>
          <p:cNvPr id="99332" name="Rectangle 5"/>
          <p:cNvSpPr>
            <a:spLocks noChangeArrowheads="1"/>
          </p:cNvSpPr>
          <p:nvPr/>
        </p:nvSpPr>
        <p:spPr bwMode="auto">
          <a:xfrm>
            <a:off x="3381375" y="2470150"/>
            <a:ext cx="555625" cy="219075"/>
          </a:xfrm>
          <a:prstGeom prst="rect">
            <a:avLst/>
          </a:prstGeom>
          <a:solidFill>
            <a:srgbClr val="0000FF"/>
          </a:solidFill>
          <a:ln w="9525">
            <a:solidFill>
              <a:schemeClr val="tx1"/>
            </a:solidFill>
            <a:miter lim="800000"/>
            <a:headEnd/>
            <a:tailEnd/>
          </a:ln>
        </p:spPr>
        <p:txBody>
          <a:bodyPr wrap="none" lIns="68580" tIns="34290" rIns="68580" bIns="34290" anchor="ctr"/>
          <a:lstStyle/>
          <a:p>
            <a:pPr algn="ctr" defTabSz="685800"/>
            <a:r>
              <a:rPr lang="pt-BR" sz="1200"/>
              <a:t>25-OHD</a:t>
            </a:r>
          </a:p>
        </p:txBody>
      </p:sp>
    </p:spTree>
  </p:cSld>
  <p:clrMapOvr>
    <a:masterClrMapping/>
  </p:clrMapOvr>
  <p:transition spd="slow">
    <p:push dir="u"/>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p:cNvSpPr>
          <p:nvPr>
            <p:ph type="title" idx="4294967295"/>
          </p:nvPr>
        </p:nvSpPr>
        <p:spPr bwMode="auto">
          <a:xfrm>
            <a:off x="611188" y="-165100"/>
            <a:ext cx="7467600" cy="857250"/>
          </a:xfrm>
          <a:noFill/>
        </p:spPr>
        <p:txBody>
          <a:bodyPr wrap="square" lIns="91440" tIns="45720" rIns="91440" bIns="45720" numCol="1" anchorCtr="0" compatLnSpc="1">
            <a:prstTxWarp prst="textNoShape">
              <a:avLst/>
            </a:prstTxWarp>
          </a:bodyPr>
          <a:lstStyle/>
          <a:p>
            <a:pPr eaLnBrk="1" hangingPunct="1"/>
            <a:r>
              <a:rPr lang="pt-BR" cap="none" smtClean="0"/>
              <a:t>Portanto...</a:t>
            </a:r>
          </a:p>
        </p:txBody>
      </p:sp>
      <p:sp>
        <p:nvSpPr>
          <p:cNvPr id="100355" name="Rectangle 3"/>
          <p:cNvSpPr>
            <a:spLocks noGrp="1"/>
          </p:cNvSpPr>
          <p:nvPr>
            <p:ph type="body" idx="4294967295"/>
          </p:nvPr>
        </p:nvSpPr>
        <p:spPr>
          <a:xfrm>
            <a:off x="468313" y="700088"/>
            <a:ext cx="7786687" cy="3943350"/>
          </a:xfrm>
        </p:spPr>
        <p:txBody>
          <a:bodyPr/>
          <a:lstStyle/>
          <a:p>
            <a:pPr eaLnBrk="1" hangingPunct="1">
              <a:lnSpc>
                <a:spcPct val="80000"/>
              </a:lnSpc>
            </a:pPr>
            <a:r>
              <a:rPr lang="pt-BR" altLang="ja-JP" sz="1200" smtClean="0">
                <a:ea typeface="MS PGothic" pitchFamily="34" charset="-128"/>
              </a:rPr>
              <a:t>Os autores documentaram que uma  dose oral de 3000</a:t>
            </a:r>
            <a:r>
              <a:rPr lang="el-GR" altLang="ja-JP" sz="1200" smtClean="0">
                <a:cs typeface="HG丸ｺﾞｼｯｸM-PRO"/>
              </a:rPr>
              <a:t>μ</a:t>
            </a:r>
            <a:r>
              <a:rPr lang="pt-BR" altLang="ja-JP" sz="1200" smtClean="0">
                <a:ea typeface="MS PGothic" pitchFamily="34" charset="-128"/>
              </a:rPr>
              <a:t>g/mês (120.000UI) de Vitamina D3 (colecalciferol) administrada para a mãe lactante é equivalente a uma dose diária de 10</a:t>
            </a:r>
            <a:r>
              <a:rPr lang="el-GR" altLang="ja-JP" sz="1200" smtClean="0">
                <a:cs typeface="HG丸ｺﾞｼｯｸM-PRO"/>
              </a:rPr>
              <a:t>μ</a:t>
            </a:r>
            <a:r>
              <a:rPr lang="pt-BR" altLang="ja-JP" sz="1200" smtClean="0">
                <a:ea typeface="MS PGothic" pitchFamily="34" charset="-128"/>
              </a:rPr>
              <a:t>g (400 UI) para lactentes em relação ao aumento do nível sério de 25(OH)D e à relevante melhora dos índices biológicos em lactentes com 3,5 meses.Ambos esquemas de dose, quando em comparação à exposição solar isolada, são superiores na manutenção de níveis séricos de 25(OH)D do lactente aos 3,5 meses dentro dos valores de referência, além de promover proteção contra a elevação de fosfatase alcalina e possivelmente contra infecções. O grupo placebo apresentou maiores níveis de fosfatase alcalina e de paratormônio. recém-nascidos que apresentaram hiperbilirrubinemia, s autores mostraram significativamente menores níveis de Vitamina D, assim como em suas mães. Embora o metabolismo da vitamina D e o metabolismo da bilirrubina ocorrem de forma separadas, ambos têm uma via comum no fígado. Em contraste, as alterações no metabolismo ou síntese de cada uma delas  podem ter um impacto sobre o outro produto. Nos </a:t>
            </a:r>
            <a:r>
              <a:rPr lang="pt-BR" altLang="ja-JP" sz="1200" i="1" smtClean="0">
                <a:ea typeface="MS PGothic" pitchFamily="34" charset="-128"/>
              </a:rPr>
              <a:t>links</a:t>
            </a:r>
            <a:r>
              <a:rPr lang="pt-BR" altLang="ja-JP" sz="1200" smtClean="0">
                <a:ea typeface="MS PGothic" pitchFamily="34" charset="-128"/>
              </a:rPr>
              <a:t>, as recomendações da Sociedade de Pediatria (Comitê de Endocrinologia) são para iniciar Vitamina D3 (colecalciferol) logo após o nascimento  e nos prematuros, quando o peso for &gt;1500g (400 UI &lt;1 ano e 600 UI≥1 ano). Estudos epidemiológicos apontam para ações extraesqueléticas da Vitamina D, sugerindo que sua deficiência possa se associar a:alergia alimentar, doença inflamatória intestinal, artrite reumatóide,doença cardiovascular, esquizofrenia, depressão e variadas neoplasias (ex: mama, próstata, pâncreas, cólon). Fort P et al(2016) recomendam para os prematuros extremos doses maiores (800 UI, pelo menos na primeira a segunda semana) às recomendadas pela Academia Americana de Pediatria (200 a 400UI). A Vitamina D é importante para o desenvolvimento pulmonar nos estágios  sacular e alveolar e a desrregulação pode contribuir para o desenvolvimento da displasia broncopulmonar nesses pré-termos extremos (a cada aumento de 1 ng ml-¹ no nível de vitamina D da mãe e do recém-nascido diminuiu a probabilidade de displasia broncopulmonar em 24% (odds ratio -OR-: 0.76; 95% intervalo de confiança: 68-86; P&lt;0.001) e 39% (OR: 0,61; IC 95%: 48-76; P&lt;0.001), respectivamente, segundo estudo de Cetinkaya et al (2014). Nos RN a termo a Vitamina D diminui de forma significativa a sepse precoce, devido aos efeitos imunomoduladores da Vitamina D sobre a função imunológica (Cetinkaya et al, 2015). Mais recentemente, em adultos jovens, autores nacionais (Luthold RV et al, 2017) concluíram que o papel da Vitamina D  na manutenção da homeostase imune parece ocorrer em parte pela interação com a microbiota intestinal (maiores níveis séricos de Vitamina D aumentou no intestino  as bactérias </a:t>
            </a:r>
            <a:r>
              <a:rPr lang="pt-BR" altLang="ja-JP" sz="1200" i="1" smtClean="0">
                <a:ea typeface="MS PGothic" pitchFamily="34" charset="-128"/>
              </a:rPr>
              <a:t>Coprococcus </a:t>
            </a:r>
            <a:r>
              <a:rPr lang="pt-BR" altLang="ja-JP" sz="1200" smtClean="0">
                <a:ea typeface="MS PGothic" pitchFamily="34" charset="-128"/>
              </a:rPr>
              <a:t>e </a:t>
            </a:r>
            <a:r>
              <a:rPr lang="pt-BR" altLang="ja-JP" sz="1200" i="1" smtClean="0">
                <a:ea typeface="MS PGothic" pitchFamily="34" charset="-128"/>
              </a:rPr>
              <a:t>Bidifobacterium</a:t>
            </a:r>
            <a:r>
              <a:rPr lang="pt-BR" altLang="ja-JP" sz="1200" smtClean="0">
                <a:ea typeface="MS PGothic" pitchFamily="34" charset="-128"/>
              </a:rPr>
              <a:t> [benéficas pelos seus efeitos imunológicos e antiinflamatórios].) </a:t>
            </a:r>
            <a:endParaRPr lang="pt-BR" sz="1200" smtClean="0"/>
          </a:p>
        </p:txBody>
      </p:sp>
      <p:sp>
        <p:nvSpPr>
          <p:cNvPr id="100356" name="Text Box 4"/>
          <p:cNvSpPr txBox="1">
            <a:spLocks noChangeArrowheads="1"/>
          </p:cNvSpPr>
          <p:nvPr/>
        </p:nvSpPr>
        <p:spPr bwMode="auto">
          <a:xfrm>
            <a:off x="8135938" y="4929188"/>
            <a:ext cx="1008062" cy="214312"/>
          </a:xfrm>
          <a:prstGeom prst="rect">
            <a:avLst/>
          </a:prstGeom>
          <a:noFill/>
          <a:ln w="9525">
            <a:noFill/>
            <a:miter lim="800000"/>
            <a:headEnd/>
            <a:tailEnd/>
          </a:ln>
        </p:spPr>
        <p:txBody>
          <a:bodyPr wrap="none">
            <a:spAutoFit/>
          </a:bodyPr>
          <a:lstStyle/>
          <a:p>
            <a:r>
              <a:rPr lang="pt-BR" sz="800"/>
              <a:t>Paulo R. Margotto</a:t>
            </a:r>
          </a:p>
        </p:txBody>
      </p:sp>
    </p:spTree>
  </p:cSld>
  <p:clrMapOvr>
    <a:masterClrMapping/>
  </p:clrMapOvr>
  <p:transition spd="slow">
    <p:push dir="u"/>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t>OBRIGADO!</a:t>
            </a:r>
          </a:p>
        </p:txBody>
      </p:sp>
      <p:pic>
        <p:nvPicPr>
          <p:cNvPr id="101379" name="Picture 4" descr="20161115_131140"/>
          <p:cNvPicPr>
            <a:picLocks noChangeAspect="1" noChangeArrowheads="1"/>
          </p:cNvPicPr>
          <p:nvPr/>
        </p:nvPicPr>
        <p:blipFill>
          <a:blip r:embed="rId2">
            <a:lum bright="18000" contrast="36000"/>
          </a:blip>
          <a:srcRect/>
          <a:stretch>
            <a:fillRect/>
          </a:stretch>
        </p:blipFill>
        <p:spPr bwMode="auto">
          <a:xfrm>
            <a:off x="1476375" y="987425"/>
            <a:ext cx="6153150" cy="3462338"/>
          </a:xfrm>
          <a:prstGeom prst="rect">
            <a:avLst/>
          </a:prstGeom>
          <a:noFill/>
          <a:ln w="9525">
            <a:noFill/>
            <a:miter lim="800000"/>
            <a:headEnd/>
            <a:tailEnd/>
          </a:ln>
        </p:spPr>
      </p:pic>
      <p:sp>
        <p:nvSpPr>
          <p:cNvPr id="101380" name="Text Box 5"/>
          <p:cNvSpPr txBox="1">
            <a:spLocks noChangeArrowheads="1"/>
          </p:cNvSpPr>
          <p:nvPr/>
        </p:nvSpPr>
        <p:spPr bwMode="auto">
          <a:xfrm>
            <a:off x="2967038" y="4464050"/>
            <a:ext cx="3028950" cy="641350"/>
          </a:xfrm>
          <a:prstGeom prst="rect">
            <a:avLst/>
          </a:prstGeom>
          <a:noFill/>
          <a:ln w="9525">
            <a:noFill/>
            <a:miter lim="800000"/>
            <a:headEnd/>
            <a:tailEnd/>
          </a:ln>
        </p:spPr>
        <p:txBody>
          <a:bodyPr wrap="none">
            <a:spAutoFit/>
          </a:bodyPr>
          <a:lstStyle/>
          <a:p>
            <a:pPr algn="ctr"/>
            <a:r>
              <a:rPr lang="pt-BR">
                <a:hlinkClick r:id="rId3"/>
              </a:rPr>
              <a:t>pmargotto@gmail.com</a:t>
            </a:r>
            <a:endParaRPr lang="pt-BR"/>
          </a:p>
          <a:p>
            <a:pPr algn="ctr"/>
            <a:r>
              <a:rPr lang="pt-BR">
                <a:hlinkClick r:id="rId4"/>
              </a:rPr>
              <a:t>www.paulomargotto.com.br</a:t>
            </a:r>
            <a:r>
              <a:rPr lang="pt-BR"/>
              <a:t> </a:t>
            </a:r>
          </a:p>
        </p:txBody>
      </p:sp>
    </p:spTree>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Personalizada 104">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F0000"/>
      </a:hlink>
      <a:folHlink>
        <a:srgbClr val="85DFD0"/>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a 104">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F00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Oriel</Template>
  <TotalTime>24946</TotalTime>
  <Words>9258</Words>
  <Application>Microsoft Office PowerPoint</Application>
  <PresentationFormat>Apresentação na tela (16:9)</PresentationFormat>
  <Paragraphs>673</Paragraphs>
  <Slides>89</Slides>
  <Notes>39</Notes>
  <HiddenSlides>0</HiddenSlides>
  <MMClips>0</MMClips>
  <ScaleCrop>false</ScaleCrop>
  <HeadingPairs>
    <vt:vector size="4" baseType="variant">
      <vt:variant>
        <vt:lpstr>Tema</vt:lpstr>
      </vt:variant>
      <vt:variant>
        <vt:i4>1</vt:i4>
      </vt:variant>
      <vt:variant>
        <vt:lpstr>Títulos de slides</vt:lpstr>
      </vt:variant>
      <vt:variant>
        <vt:i4>89</vt:i4>
      </vt:variant>
    </vt:vector>
  </HeadingPairs>
  <TitlesOfParts>
    <vt:vector size="90" baseType="lpstr">
      <vt:lpstr>Balcão Envidraçado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OBRIGADO!</vt:lpstr>
      <vt:lpstr>Apresentação: Hellen Branquinho – R2 Pediatria  Coordenação: Paulo R. Margotto Brasília, 08 de Maio de 2017</vt:lpstr>
      <vt:lpstr>1. Introdução:</vt:lpstr>
      <vt:lpstr>Slide 43</vt:lpstr>
      <vt:lpstr>Slide 44</vt:lpstr>
      <vt:lpstr>Slide 45</vt:lpstr>
      <vt:lpstr>Slide 46</vt:lpstr>
      <vt:lpstr>Slide 47</vt:lpstr>
      <vt:lpstr>Slide 48</vt:lpstr>
      <vt:lpstr>Slide 49</vt:lpstr>
      <vt:lpstr>4. Discussão:</vt:lpstr>
      <vt:lpstr>4. Discussão:</vt:lpstr>
      <vt:lpstr>4. Discussão:</vt:lpstr>
      <vt:lpstr>Slide 53</vt:lpstr>
      <vt:lpstr>5. Conclusão:</vt:lpstr>
      <vt:lpstr>Referências:</vt:lpstr>
      <vt:lpstr>OBRIGADO!</vt:lpstr>
      <vt:lpstr>Nota do Editor do site, Dr. Paulo R. Margotto. Consultem também! Aqui e Agora! Estudando Juntos!</vt:lpstr>
      <vt:lpstr>Hipovitaminose D em pediatria:recomendações para o diagnóstico,tratamento e prevenção  (Dezembro de 2016) </vt:lpstr>
      <vt:lpstr>Fisiologia da Vitamina D</vt:lpstr>
      <vt:lpstr>Fisiologia da Vitamina D</vt:lpstr>
      <vt:lpstr>Como age a Vitamina D?  </vt:lpstr>
      <vt:lpstr>Principais fontes de Vitamina D </vt:lpstr>
      <vt:lpstr>Quais são os principais grupos de risco e principais causas de hipovitaminose D?  </vt:lpstr>
      <vt:lpstr>Quais são os principais grupos de risco e principais causas de hipovitaminose D?  </vt:lpstr>
      <vt:lpstr>Como prevenir a hipovitaminose D?  </vt:lpstr>
      <vt:lpstr>Slide 66</vt:lpstr>
      <vt:lpstr>Slide 67</vt:lpstr>
      <vt:lpstr>Slide 68</vt:lpstr>
      <vt:lpstr>Slide 69</vt:lpstr>
      <vt:lpstr>Slide 70</vt:lpstr>
      <vt:lpstr>Slide 71</vt:lpstr>
      <vt:lpstr>Slide 72</vt:lpstr>
      <vt:lpstr>Slide 73</vt:lpstr>
      <vt:lpstr>Assim, os autores concluem que:</vt:lpstr>
      <vt:lpstr>Slide 75</vt:lpstr>
      <vt:lpstr>Slide 76</vt:lpstr>
      <vt:lpstr>Slide 77</vt:lpstr>
      <vt:lpstr>Resultados</vt:lpstr>
      <vt:lpstr>Slide 79</vt:lpstr>
      <vt:lpstr>Slide 80</vt:lpstr>
      <vt:lpstr>Conclusão</vt:lpstr>
      <vt:lpstr>         Leite Materno/ Fortificante</vt:lpstr>
      <vt:lpstr>Slide 83</vt:lpstr>
      <vt:lpstr>RESULTADOS</vt:lpstr>
      <vt:lpstr>RESULTADOS</vt:lpstr>
      <vt:lpstr>Slide 86</vt:lpstr>
      <vt:lpstr>Slide 87</vt:lpstr>
      <vt:lpstr>Portanto...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MONIQUE</dc:creator>
  <cp:lastModifiedBy>Paulo</cp:lastModifiedBy>
  <cp:revision>185</cp:revision>
  <dcterms:created xsi:type="dcterms:W3CDTF">2015-06-04T00:57:13Z</dcterms:created>
  <dcterms:modified xsi:type="dcterms:W3CDTF">2017-05-15T23:01:21Z</dcterms:modified>
</cp:coreProperties>
</file>