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40"/>
  </p:notesMasterIdLst>
  <p:sldIdLst>
    <p:sldId id="280" r:id="rId2"/>
    <p:sldId id="264" r:id="rId3"/>
    <p:sldId id="265" r:id="rId4"/>
    <p:sldId id="283" r:id="rId5"/>
    <p:sldId id="284" r:id="rId6"/>
    <p:sldId id="285" r:id="rId7"/>
    <p:sldId id="268" r:id="rId8"/>
    <p:sldId id="269" r:id="rId9"/>
    <p:sldId id="291" r:id="rId10"/>
    <p:sldId id="256" r:id="rId11"/>
    <p:sldId id="286" r:id="rId12"/>
    <p:sldId id="287" r:id="rId13"/>
    <p:sldId id="288" r:id="rId14"/>
    <p:sldId id="259" r:id="rId15"/>
    <p:sldId id="263" r:id="rId16"/>
    <p:sldId id="260" r:id="rId17"/>
    <p:sldId id="261" r:id="rId18"/>
    <p:sldId id="262" r:id="rId19"/>
    <p:sldId id="270" r:id="rId20"/>
    <p:sldId id="289" r:id="rId21"/>
    <p:sldId id="271" r:id="rId22"/>
    <p:sldId id="272" r:id="rId23"/>
    <p:sldId id="290" r:id="rId24"/>
    <p:sldId id="292" r:id="rId25"/>
    <p:sldId id="273" r:id="rId26"/>
    <p:sldId id="293" r:id="rId27"/>
    <p:sldId id="294" r:id="rId28"/>
    <p:sldId id="276" r:id="rId29"/>
    <p:sldId id="277" r:id="rId30"/>
    <p:sldId id="295" r:id="rId31"/>
    <p:sldId id="296" r:id="rId32"/>
    <p:sldId id="297" r:id="rId33"/>
    <p:sldId id="298" r:id="rId34"/>
    <p:sldId id="300" r:id="rId35"/>
    <p:sldId id="301" r:id="rId36"/>
    <p:sldId id="302" r:id="rId37"/>
    <p:sldId id="303" r:id="rId38"/>
    <p:sldId id="279" r:id="rId3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00"/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-130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i="0">
                <a:latin typeface="Georgia" pitchFamily="18" charset="0"/>
              </a:defRPr>
            </a:lvl1pPr>
          </a:lstStyle>
          <a:p>
            <a:endParaRPr lang="pt-BR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i="0">
                <a:latin typeface="Georgia" pitchFamily="18" charset="0"/>
              </a:defRPr>
            </a:lvl1pPr>
          </a:lstStyle>
          <a:p>
            <a:fld id="{4AEA4696-1FC1-423B-A808-16BB27FD5A31}" type="datetimeFigureOut">
              <a:rPr lang="pt-BR"/>
              <a:pPr/>
              <a:t>27/08/2015</a:t>
            </a:fld>
            <a:endParaRPr lang="pt-BR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6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i="0">
                <a:latin typeface="Georgia" pitchFamily="18" charset="0"/>
              </a:defRPr>
            </a:lvl1pPr>
          </a:lstStyle>
          <a:p>
            <a:endParaRPr lang="pt-BR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i="0">
                <a:latin typeface="Georgia" pitchFamily="18" charset="0"/>
              </a:defRPr>
            </a:lvl1pPr>
          </a:lstStyle>
          <a:p>
            <a:fld id="{3AA60F37-89F4-4CEA-BAB3-A1469D04771D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4" name="Elipse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5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B68A8-DF89-41D9-9691-E6CD8D254142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16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1A90D52-CBAD-4DCF-B330-6EAE17CD95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D1F07-8E65-4651-8DEA-93176DBA3705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FBDC3-732E-4EC5-B22D-9ECE656D85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1" name="Retângulo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4" name="Elipse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5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" name="Espaço Reservado para Data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34A2A-A3A6-4C5B-8A41-B266B0723600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1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0F9BD29-9D5A-47F7-B6F8-D69E142C6E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" name="Espaço Reservado para Conteúd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75192-D9CD-4E4E-8A78-28850A2ABAAE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7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0CE2D-99D7-443E-B439-297DBA4624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1" name="Retângulo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3" name="Retângulo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4" name="Conector reto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6" name="Elipse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7" name="Elipse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4" name="Espaço Reservado para Conteúd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6" name="Espaço Reservado para Conteúd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3" name="Título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8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55CBD-706E-435B-B769-B494F3ABABA4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19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FA81CDA3-791C-47A8-BB4C-A13DAC296D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DD67A-7801-4283-B15F-8138997ADD36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70D71-66B3-4FB1-AC90-5486BD08F9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8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C163B-D71A-4C26-8CCF-E9FEC6A4CD3D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9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ADDCDDD-3EE2-4E7E-9EC1-BC4860E077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1" name="Retângulo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4" name="Elipse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0" name="Espaço Reservado para Conteúd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6" name="Espaço Reservado para Número de Slid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741A5FD-1C17-445B-BB03-7E4A631960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7" name="Espaço Reservado para Data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F79AC-AAF7-4CD5-B1D4-65124CDA312B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18" name="Espaço Reservado para Rodapé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4" name="Elipse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6" name="Espaço Reservado para Número de Slid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52A5C9-B09F-47F2-AAF1-C8BCC21B76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7" name="Espaço Reservado para Data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81AA2-1671-47B5-9586-5CD524AF1425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18" name="Espaço Reservado para Rodapé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F383D-CAE3-4C5D-9066-D8212DD3489A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FFE9D-4043-44F4-BDDE-4370B749FB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2" name="Elipse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3" name="Espaço Reservado para Número de Slide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7C66B-81BE-40A1-8D5A-0148163692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Data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0E164-D58B-44CD-AC66-EC8071B94874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15" name="Espaço Reservado para Rodapé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i="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FC4209-B069-49B0-9907-FB72EB0C908D}" type="datetimeFigureOut">
              <a:rPr lang="en-US"/>
              <a:pPr>
                <a:defRPr/>
              </a:pPr>
              <a:t>8/27/2015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i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 dirty="0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>
              <a:latin typeface="+mn-lt"/>
              <a:cs typeface="+mn-cs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15" name="Elipse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i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i="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516FDE-37B5-4BFA-BDE8-7B6309FE25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038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39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aulomargotto.com.br/documentos/Suporte-resp-minim-invasivo_2015.do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10636595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0924313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371600" y="3652838"/>
            <a:ext cx="6400800" cy="17526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pt-BR" sz="1400" cap="none" dirty="0" smtClean="0"/>
              <a:t>Apresentação: </a:t>
            </a:r>
            <a:r>
              <a:rPr lang="pt-BR" sz="1400" cap="none" dirty="0" smtClean="0"/>
              <a:t>Aline Camilo</a:t>
            </a:r>
          </a:p>
          <a:p>
            <a:pPr>
              <a:lnSpc>
                <a:spcPct val="90000"/>
              </a:lnSpc>
            </a:pPr>
            <a:r>
              <a:rPr lang="pt-BR" sz="1400" cap="none" dirty="0" smtClean="0"/>
              <a:t>Gustavo Sousa</a:t>
            </a:r>
          </a:p>
          <a:p>
            <a:pPr>
              <a:lnSpc>
                <a:spcPct val="90000"/>
              </a:lnSpc>
            </a:pPr>
            <a:r>
              <a:rPr lang="pt-BR" sz="1400" cap="none" dirty="0" smtClean="0"/>
              <a:t>Iasmin Teles</a:t>
            </a:r>
          </a:p>
          <a:p>
            <a:pPr>
              <a:lnSpc>
                <a:spcPct val="90000"/>
              </a:lnSpc>
            </a:pPr>
            <a:r>
              <a:rPr lang="pt-BR" sz="1400" cap="none" dirty="0" smtClean="0"/>
              <a:t>Coordenação: Paulo R. Margotto</a:t>
            </a:r>
          </a:p>
          <a:p>
            <a:pPr>
              <a:lnSpc>
                <a:spcPct val="90000"/>
              </a:lnSpc>
            </a:pPr>
            <a:r>
              <a:rPr lang="pt-BR" sz="1400" cap="none" dirty="0" smtClean="0"/>
              <a:t>Internato em Pediatria 9Neonatologia) da Faculdade de Medicina da Universidade Católica de Brasília</a:t>
            </a:r>
          </a:p>
          <a:p>
            <a:pPr>
              <a:lnSpc>
                <a:spcPct val="90000"/>
              </a:lnSpc>
            </a:pPr>
            <a:r>
              <a:rPr lang="pt-BR" sz="1400" cap="none" dirty="0" smtClean="0">
                <a:hlinkClick r:id="rId2"/>
              </a:rPr>
              <a:t>www.paulomargotto.com.br</a:t>
            </a:r>
            <a:endParaRPr lang="pt-BR" sz="1400" cap="none" dirty="0" smtClean="0"/>
          </a:p>
          <a:p>
            <a:pPr>
              <a:lnSpc>
                <a:spcPct val="90000"/>
              </a:lnSpc>
            </a:pPr>
            <a:r>
              <a:rPr lang="pt-BR" sz="1400" cap="none" dirty="0" smtClean="0"/>
              <a:t>Brasília, 27 de agosto de 2015</a:t>
            </a:r>
          </a:p>
        </p:txBody>
      </p:sp>
      <p:sp>
        <p:nvSpPr>
          <p:cNvPr id="13315" name="Título 5"/>
          <p:cNvSpPr>
            <a:spLocks noGrp="1"/>
          </p:cNvSpPr>
          <p:nvPr>
            <p:ph type="ctrTitle"/>
          </p:nvPr>
        </p:nvSpPr>
        <p:spPr>
          <a:xfrm>
            <a:off x="885825" y="1465263"/>
            <a:ext cx="7366000" cy="2032000"/>
          </a:xfrm>
          <a:solidFill>
            <a:schemeClr val="bg2"/>
          </a:solidFill>
        </p:spPr>
        <p:txBody>
          <a:bodyPr/>
          <a:lstStyle/>
          <a:p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err="1" smtClean="0">
                <a:solidFill>
                  <a:srgbClr val="0000FF"/>
                </a:solidFill>
              </a:rPr>
              <a:t>Efeitos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da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sincronização</a:t>
            </a:r>
            <a:r>
              <a:rPr lang="en-US" sz="2400" dirty="0" smtClean="0">
                <a:solidFill>
                  <a:srgbClr val="0000FF"/>
                </a:solidFill>
              </a:rPr>
              <a:t>  </a:t>
            </a:r>
            <a:r>
              <a:rPr lang="en-US" sz="2400" dirty="0" err="1" smtClean="0">
                <a:solidFill>
                  <a:srgbClr val="0000FF"/>
                </a:solidFill>
              </a:rPr>
              <a:t>durante</a:t>
            </a:r>
            <a:r>
              <a:rPr lang="en-US" sz="2400" dirty="0" smtClean="0">
                <a:solidFill>
                  <a:srgbClr val="0000FF"/>
                </a:solidFill>
              </a:rPr>
              <a:t> a </a:t>
            </a:r>
            <a:r>
              <a:rPr lang="en-US" sz="2400" dirty="0" err="1" smtClean="0">
                <a:solidFill>
                  <a:srgbClr val="0000FF"/>
                </a:solidFill>
              </a:rPr>
              <a:t>ventilação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não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invasiva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nos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pré-termos</a:t>
            </a:r>
            <a:r>
              <a:rPr lang="en-US" sz="2400" dirty="0" smtClean="0">
                <a:solidFill>
                  <a:srgbClr val="0000FF"/>
                </a:solidFill>
              </a:rPr>
              <a:t> com </a:t>
            </a:r>
            <a:r>
              <a:rPr lang="en-US" sz="2400" dirty="0" err="1" smtClean="0">
                <a:solidFill>
                  <a:srgbClr val="0000FF"/>
                </a:solidFill>
              </a:rPr>
              <a:t>doença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da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membrana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hialina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imediatamente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após</a:t>
            </a:r>
            <a:r>
              <a:rPr lang="en-US" sz="2400" dirty="0" smtClean="0">
                <a:solidFill>
                  <a:srgbClr val="0000FF"/>
                </a:solidFill>
              </a:rPr>
              <a:t> a </a:t>
            </a:r>
            <a:r>
              <a:rPr lang="en-US" sz="2400" dirty="0" err="1" smtClean="0">
                <a:solidFill>
                  <a:srgbClr val="0000FF"/>
                </a:solidFill>
              </a:rPr>
              <a:t>extubação</a:t>
            </a: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1400" i="1" dirty="0" smtClean="0">
                <a:solidFill>
                  <a:schemeClr val="tx1"/>
                </a:solidFill>
              </a:rPr>
              <a:t>Effects of Synchronization during Noninvasive Intermittent Mandatory Ventilation in Preterm Infants with Respiratory Distress Syndrome Immediately after </a:t>
            </a:r>
            <a:r>
              <a:rPr lang="en-US" sz="1400" i="1" dirty="0" err="1" smtClean="0">
                <a:solidFill>
                  <a:schemeClr val="tx1"/>
                </a:solidFill>
              </a:rPr>
              <a:t>Extubation</a:t>
            </a:r>
            <a:r>
              <a:rPr lang="en-US" sz="1400" i="1" dirty="0" smtClean="0">
                <a:solidFill>
                  <a:schemeClr val="tx1"/>
                </a:solidFill>
              </a:rPr>
              <a:t/>
            </a:r>
            <a:br>
              <a:rPr lang="en-US" sz="1400" i="1" dirty="0" smtClean="0">
                <a:solidFill>
                  <a:schemeClr val="tx1"/>
                </a:solidFill>
              </a:rPr>
            </a:br>
            <a:r>
              <a:rPr lang="en-US" sz="1400" i="1" dirty="0" smtClean="0">
                <a:solidFill>
                  <a:schemeClr val="tx1"/>
                </a:solidFill>
              </a:rPr>
              <a:t>Huang Li, </a:t>
            </a:r>
            <a:r>
              <a:rPr lang="en-US" sz="1400" i="1" dirty="0" err="1" smtClean="0">
                <a:solidFill>
                  <a:schemeClr val="tx1"/>
                </a:solidFill>
              </a:rPr>
              <a:t>Mendler</a:t>
            </a:r>
            <a:r>
              <a:rPr lang="en-US" sz="1400" i="1" dirty="0" smtClean="0">
                <a:solidFill>
                  <a:schemeClr val="tx1"/>
                </a:solidFill>
              </a:rPr>
              <a:t> MR, </a:t>
            </a:r>
            <a:r>
              <a:rPr lang="en-US" sz="1400" i="1" dirty="0" err="1" smtClean="0">
                <a:solidFill>
                  <a:schemeClr val="tx1"/>
                </a:solidFill>
              </a:rPr>
              <a:t>Waitz</a:t>
            </a:r>
            <a:r>
              <a:rPr lang="en-US" sz="1400" i="1" dirty="0" smtClean="0">
                <a:solidFill>
                  <a:schemeClr val="tx1"/>
                </a:solidFill>
              </a:rPr>
              <a:t> M et al</a:t>
            </a:r>
            <a:br>
              <a:rPr lang="en-US" sz="1400" i="1" dirty="0" smtClean="0">
                <a:solidFill>
                  <a:schemeClr val="tx1"/>
                </a:solidFill>
              </a:rPr>
            </a:br>
            <a:r>
              <a:rPr lang="en-US" sz="1400" i="1" dirty="0" smtClean="0">
                <a:solidFill>
                  <a:schemeClr val="tx1"/>
                </a:solidFill>
              </a:rPr>
              <a:t>Neonatology 2015;108:108-114</a:t>
            </a:r>
            <a:endParaRPr lang="pt-BR" sz="1400" i="1" dirty="0" smtClean="0">
              <a:solidFill>
                <a:schemeClr val="tx1"/>
              </a:solidFill>
            </a:endParaRPr>
          </a:p>
        </p:txBody>
      </p:sp>
      <p:pic>
        <p:nvPicPr>
          <p:cNvPr id="13320" name="Picture 8" descr="DSC044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23350" cy="1465263"/>
          </a:xfrm>
          <a:prstGeom prst="rect">
            <a:avLst/>
          </a:prstGeom>
          <a:noFill/>
        </p:spPr>
      </p:pic>
      <p:pic>
        <p:nvPicPr>
          <p:cNvPr id="13323" name="Picture 11" descr="DSC044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5825" y="5738813"/>
            <a:ext cx="7661275" cy="1119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Introdução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A taxa de sobrevivência de recém-nascidos de muito baixo peso aumentou, mas ainda existe um grande risco de morbidade, como por exemplo de displasia broncopulmonar.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r>
              <a:rPr lang="pt-BR" smtClean="0"/>
              <a:t>A patogênese da displasia é altamente relacionada à lesão pulmonar e ao uso de ventilação mecânica invasiva</a:t>
            </a:r>
            <a:r>
              <a:rPr lang="pt-BR" baseline="30000" smtClean="0"/>
              <a:t>1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Introdução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Contudo, o uso de ventilação não invasiva vem aumentando em recém-nascidos de muito baixo peso.</a:t>
            </a:r>
          </a:p>
          <a:p>
            <a:r>
              <a:rPr lang="pt-BR" smtClean="0"/>
              <a:t>O uso de ventilação com pressão positiva contínua (CPAP) parece ser benéfica para RN pré-termos extubados.No entanto, a falha tem ocorrido em mais de 1/3</a:t>
            </a:r>
            <a:r>
              <a:rPr lang="pt-BR" baseline="30000" smtClean="0"/>
              <a:t>2</a:t>
            </a:r>
            <a:r>
              <a:rPr lang="pt-BR" smtClean="0"/>
              <a:t>. 	</a:t>
            </a:r>
          </a:p>
          <a:p>
            <a:pPr lvl="1"/>
            <a:r>
              <a:rPr lang="pt-BR" smtClean="0"/>
              <a:t>Ventilação nasal não invasiva pode ser melhor para RN pré-termos do que o CPAP, devido à possibilidade da diminuição do trabalho respiratório</a:t>
            </a:r>
            <a:r>
              <a:rPr lang="pt-BR" sz="2300" baseline="30000" smtClean="0"/>
              <a:t>3,4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O modo sincronizado tem sido utilizado em alguns estudos </a:t>
            </a:r>
            <a:r>
              <a:rPr lang="pt-BR" baseline="30000" smtClean="0"/>
              <a:t>3, 5</a:t>
            </a:r>
            <a:r>
              <a:rPr lang="pt-BR" smtClean="0"/>
              <a:t>, mas não em outros </a:t>
            </a:r>
            <a:r>
              <a:rPr lang="pt-BR" baseline="30000" smtClean="0"/>
              <a:t>6</a:t>
            </a:r>
            <a:r>
              <a:rPr lang="pt-BR" smtClean="0"/>
              <a:t>.</a:t>
            </a:r>
          </a:p>
          <a:p>
            <a:r>
              <a:rPr lang="pt-BR" smtClean="0"/>
              <a:t>Insuflação mecânica invasiva[7 sincronizado aumenta o volume corrente </a:t>
            </a:r>
            <a:r>
              <a:rPr lang="pt-BR" baseline="30000" smtClean="0"/>
              <a:t>8</a:t>
            </a:r>
            <a:r>
              <a:rPr lang="pt-BR" smtClean="0"/>
              <a:t> e melhora as trocas gasosas </a:t>
            </a:r>
            <a:r>
              <a:rPr lang="pt-BR" baseline="30000" smtClean="0"/>
              <a:t>9</a:t>
            </a:r>
            <a:r>
              <a:rPr lang="pt-BR" smtClean="0"/>
              <a:t>. </a:t>
            </a:r>
          </a:p>
          <a:p>
            <a:r>
              <a:rPr lang="pt-BR" smtClean="0"/>
              <a:t>No entanto, existem muito poucos dados disponíveis sobre os efeitos da sincronização nos RN de muito baixo peso em ventilação não-invasiva.</a:t>
            </a:r>
          </a:p>
        </p:txBody>
      </p:sp>
      <p:sp>
        <p:nvSpPr>
          <p:cNvPr id="50180" name="Title 1"/>
          <p:cNvSpPr>
            <a:spLocks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Introdução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300" smtClean="0"/>
              <a:t>Verificou-se que a ventilação nasal sincronizada reduz o esforço respiratório em prematuros estáveis que já foram extubados há algum tempo</a:t>
            </a:r>
            <a:r>
              <a:rPr lang="pt-BR" sz="2300" baseline="30000" smtClean="0"/>
              <a:t>11</a:t>
            </a:r>
            <a:r>
              <a:rPr lang="pt-BR" sz="2300" smtClean="0"/>
              <a:t>. </a:t>
            </a:r>
          </a:p>
          <a:p>
            <a:r>
              <a:rPr lang="pt-BR" sz="2300" smtClean="0"/>
              <a:t>Kiciman et al</a:t>
            </a:r>
            <a:r>
              <a:rPr lang="pt-BR" sz="2300" baseline="30000" smtClean="0"/>
              <a:t>11</a:t>
            </a:r>
            <a:r>
              <a:rPr lang="pt-BR" sz="2300" smtClean="0"/>
              <a:t> constataram que o movimento relativo da parede torácica e do abdômen ocorre mais durante a  ventilação  nasal intermitente sincronizada (S-VNI) em comparação com CPAP nasal. </a:t>
            </a:r>
          </a:p>
          <a:p>
            <a:r>
              <a:rPr lang="pt-BR" sz="2300" smtClean="0"/>
              <a:t>No entanto, os efeitos fisiológicos da sincronização imediatamente após a extubação não foram estudadas em recém-nascidos de muito baixo peso com doença pulmonar residual recuperando-se da doença da membrana hialina.</a:t>
            </a:r>
          </a:p>
        </p:txBody>
      </p:sp>
      <p:sp>
        <p:nvSpPr>
          <p:cNvPr id="51204" name="Title 1"/>
          <p:cNvSpPr>
            <a:spLocks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Introdução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Hipótese dos autores</a:t>
            </a:r>
          </a:p>
        </p:txBody>
      </p:sp>
      <p:sp>
        <p:nvSpPr>
          <p:cNvPr id="5222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sz="2300" smtClean="0">
                <a:solidFill>
                  <a:srgbClr val="0000FF"/>
                </a:solidFill>
              </a:rPr>
              <a:t>A ventilação não invasiva sincronizada  , quando comparada à ventilação não invasiva não sincronizada diminuirá o  esforço respiratório, medido por mudanças na </a:t>
            </a:r>
            <a:r>
              <a:rPr lang="pt-BR" sz="2300" i="1" smtClean="0">
                <a:solidFill>
                  <a:srgbClr val="0000FF"/>
                </a:solidFill>
              </a:rPr>
              <a:t>phasic esophageal pressure</a:t>
            </a:r>
            <a:r>
              <a:rPr lang="pt-BR" sz="2300" smtClean="0">
                <a:solidFill>
                  <a:srgbClr val="0000FF"/>
                </a:solidFill>
              </a:rPr>
              <a:t> (Pe)  melhorará  a troca gasosa em prematuros, imediatamente após a extubação, quando eles estão se recuperando da doença da membrana hialina</a:t>
            </a:r>
          </a:p>
          <a:p>
            <a:pPr algn="ctr"/>
            <a:r>
              <a:rPr lang="pt-BR" sz="2300" smtClean="0">
                <a:solidFill>
                  <a:srgbClr val="0000FF"/>
                </a:solidFill>
              </a:rPr>
              <a:t>Além disso, estudaram-se os efeitos d a ventilação não invasiva sincronizada na oxigenação do tecido cerebral avaliada  por espectroscopia de infravermelho próximo (NIRS)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Materiais e métodos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População</a:t>
            </a:r>
          </a:p>
          <a:p>
            <a:pPr lvl="1"/>
            <a:r>
              <a:rPr lang="pt-BR" smtClean="0"/>
              <a:t>RN com IG&lt;32 semanas e peso&lt;1.5000g; elegíveis para extubação de acordo com a equipe clínica</a:t>
            </a:r>
          </a:p>
          <a:p>
            <a:pPr lvl="1"/>
            <a:r>
              <a:rPr lang="pt-BR" smtClean="0"/>
              <a:t>Critérios de exclusão: anomalias congênitas envolvendo o sistema nervoso central; doença cardíaca, pulmonar ou neuromuscular congênita</a:t>
            </a:r>
          </a:p>
          <a:p>
            <a:pPr lvl="1"/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Materiais e métodos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z="2000" smtClean="0"/>
              <a:t>Todos os RN foram avaliados em posição supina dentro de 24h após a extubação.</a:t>
            </a:r>
          </a:p>
          <a:p>
            <a:r>
              <a:rPr lang="pt-BR" sz="2000" smtClean="0"/>
              <a:t>Frequência respiratória e cardíaca, pressão arterial e saturação parcial de oxigênio foram avaliadas constantemente.</a:t>
            </a:r>
          </a:p>
          <a:p>
            <a:r>
              <a:rPr lang="pt-BR" sz="2000" smtClean="0"/>
              <a:t>Todos valores foram apresentados com média e desvio padrão.</a:t>
            </a:r>
          </a:p>
          <a:p>
            <a:r>
              <a:rPr lang="pt-BR" sz="2000" smtClean="0"/>
              <a:t>Na comparação dos dados foram usados o </a:t>
            </a:r>
            <a:r>
              <a:rPr lang="pt-BR" sz="2000" i="1" smtClean="0"/>
              <a:t>test t</a:t>
            </a:r>
            <a:r>
              <a:rPr lang="pt-BR" sz="2000" smtClean="0"/>
              <a:t> pareado ou Wilcoxon </a:t>
            </a:r>
            <a:r>
              <a:rPr lang="pt-BR" sz="2000" i="1" smtClean="0"/>
              <a:t>test</a:t>
            </a:r>
            <a:r>
              <a:rPr lang="pt-BR" sz="2000" smtClean="0"/>
              <a:t> quando as diferenças não tinham distribuição normal.</a:t>
            </a:r>
          </a:p>
          <a:p>
            <a:r>
              <a:rPr lang="pt-BR" sz="2000" smtClean="0"/>
              <a:t>Software usado: SPSS  versão 19,0.</a:t>
            </a:r>
          </a:p>
          <a:p>
            <a:pPr algn="ctr">
              <a:buFont typeface="Wingdings 2" pitchFamily="18" charset="2"/>
              <a:buNone/>
            </a:pPr>
            <a:r>
              <a:rPr lang="pt-BR" sz="2000" smtClean="0">
                <a:solidFill>
                  <a:srgbClr val="0000FF"/>
                </a:solidFill>
              </a:rPr>
              <a:t>Resultado primário: </a:t>
            </a:r>
            <a:r>
              <a:rPr lang="pt-BR" altLang="ko-KR" sz="2000" i="1" smtClean="0">
                <a:solidFill>
                  <a:srgbClr val="FF00FF"/>
                </a:solidFill>
                <a:ea typeface="Gulim" pitchFamily="34" charset="-127"/>
              </a:rPr>
              <a:t>phasic  esophageal  pressure  deflections (Pe):estimativa do esforço respiratório</a:t>
            </a:r>
            <a:r>
              <a:rPr lang="pt-BR" altLang="ko-KR" sz="2000" smtClean="0">
                <a:solidFill>
                  <a:srgbClr val="FF00FF"/>
                </a:solidFill>
                <a:ea typeface="Gulim" pitchFamily="34" charset="-127"/>
              </a:rPr>
              <a:t>  </a:t>
            </a:r>
          </a:p>
          <a:p>
            <a:pPr algn="ctr">
              <a:buFont typeface="Wingdings 2" pitchFamily="18" charset="2"/>
              <a:buNone/>
            </a:pPr>
            <a:r>
              <a:rPr lang="pt-BR" sz="2000" smtClean="0">
                <a:solidFill>
                  <a:srgbClr val="0000FF"/>
                </a:solidFill>
              </a:rPr>
              <a:t>Chang et al</a:t>
            </a:r>
            <a:r>
              <a:rPr lang="pt-BR" sz="2000" baseline="30000" smtClean="0">
                <a:solidFill>
                  <a:srgbClr val="0000FF"/>
                </a:solidFill>
              </a:rPr>
              <a:t>10</a:t>
            </a:r>
            <a:r>
              <a:rPr lang="pt-BR" sz="2000" smtClean="0">
                <a:solidFill>
                  <a:srgbClr val="0000FF"/>
                </a:solidFill>
              </a:rPr>
              <a:t> demonstraram a diminuição  da Pe em 9,84</a:t>
            </a:r>
            <a:r>
              <a:rPr lang="en-US" sz="2000" smtClean="0">
                <a:solidFill>
                  <a:srgbClr val="0000FF"/>
                </a:solidFill>
              </a:rPr>
              <a:t>±0,97 com frequência do ventilador de 40insuflações/min</a:t>
            </a:r>
          </a:p>
          <a:p>
            <a:pPr algn="ctr">
              <a:buFont typeface="Wingdings 2" pitchFamily="18" charset="2"/>
              <a:buNone/>
            </a:pPr>
            <a:r>
              <a:rPr lang="en-US" sz="2000" smtClean="0">
                <a:solidFill>
                  <a:srgbClr val="0000FF"/>
                </a:solidFill>
              </a:rPr>
              <a:t>Com base nestes dados e com um poder de 80% e significância de 0,05, calculou-se uma amostra de 13 pacientes. Foram estudos 14 pacientes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b="1" smtClean="0">
                <a:solidFill>
                  <a:srgbClr val="0000FF"/>
                </a:solidFill>
              </a:rPr>
              <a:t>Como foi feita a sincronização e o suporte ventilatório</a:t>
            </a:r>
          </a:p>
          <a:p>
            <a:pPr>
              <a:lnSpc>
                <a:spcPct val="90000"/>
              </a:lnSpc>
            </a:pPr>
            <a:r>
              <a:rPr lang="pt-BR" sz="2300" smtClean="0"/>
              <a:t>Sincronização foi realizada através da utilização de uma </a:t>
            </a:r>
            <a:r>
              <a:rPr lang="pt-BR" sz="2300" b="1" smtClean="0">
                <a:solidFill>
                  <a:srgbClr val="0000FF"/>
                </a:solidFill>
              </a:rPr>
              <a:t>cápsula Graseby</a:t>
            </a:r>
            <a:r>
              <a:rPr lang="pt-BR" sz="2300" smtClean="0"/>
              <a:t> (Stephan, Vio Healthcare Ltd., ref. 103560103), o qual foi fixada à parede abdominal anterior próximo da margem costal direito. </a:t>
            </a:r>
          </a:p>
          <a:p>
            <a:pPr>
              <a:lnSpc>
                <a:spcPct val="90000"/>
              </a:lnSpc>
            </a:pPr>
            <a:r>
              <a:rPr lang="pt-BR" sz="2300" smtClean="0"/>
              <a:t>A fração inspirada de oxigênio (FiO</a:t>
            </a:r>
            <a:r>
              <a:rPr lang="pt-BR" sz="2300" baseline="-25000" smtClean="0"/>
              <a:t>2</a:t>
            </a:r>
            <a:r>
              <a:rPr lang="pt-BR" sz="2300" smtClean="0"/>
              <a:t>) foi ajustada para manter a Saturação de oxigênio arterial nos limites de 80-92% (que é a política da Unidade onde o estudo foi realizado)</a:t>
            </a:r>
          </a:p>
          <a:p>
            <a:pPr>
              <a:lnSpc>
                <a:spcPct val="90000"/>
              </a:lnSpc>
            </a:pPr>
            <a:r>
              <a:rPr lang="pt-BR" sz="2300" smtClean="0"/>
              <a:t>Os ajustes do suporte ventilatório IMEDIATAMENTE APÓS A EXTUBAÇÃO foram: FiO</a:t>
            </a:r>
            <a:r>
              <a:rPr lang="pt-BR" sz="2300" baseline="-25000" smtClean="0"/>
              <a:t>2</a:t>
            </a:r>
            <a:r>
              <a:rPr lang="pt-BR" sz="2300" smtClean="0"/>
              <a:t>: 26,7 ± 7,6%, PIP: 13,9 ± 1,9 cm de H</a:t>
            </a:r>
            <a:r>
              <a:rPr lang="pt-BR" sz="2300" baseline="-25000" smtClean="0"/>
              <a:t>2</a:t>
            </a:r>
            <a:r>
              <a:rPr lang="pt-BR" sz="2300" smtClean="0"/>
              <a:t>O, PEEP: 4,9 ± 0,6 cm de H</a:t>
            </a:r>
            <a:r>
              <a:rPr lang="pt-BR" sz="2300" baseline="-25000" smtClean="0"/>
              <a:t>2</a:t>
            </a:r>
            <a:r>
              <a:rPr lang="pt-BR" sz="2300" smtClean="0"/>
              <a:t>O, Ti: 0,3 ± 0,04 s e frequência respiratória (FR): 30 (intervalo 10-50) respirações / min.</a:t>
            </a:r>
          </a:p>
        </p:txBody>
      </p:sp>
      <p:sp>
        <p:nvSpPr>
          <p:cNvPr id="59396" name="Title 1"/>
          <p:cNvSpPr>
            <a:spLocks/>
          </p:cNvSpPr>
          <p:nvPr/>
        </p:nvSpPr>
        <p:spPr bwMode="auto">
          <a:xfrm>
            <a:off x="301625" y="2667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Materiais e métodos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22550"/>
            <a:ext cx="7961313" cy="3565525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pt-BR" sz="1400" cap="none" smtClean="0">
                <a:solidFill>
                  <a:schemeClr val="tx1"/>
                </a:solidFill>
              </a:rPr>
              <a:t>FORAM ANALISADOS 14 PACIENTES (7 para VNI sincronizada e  7 VNI não sincronizada): 1 de julho de 2012 a 30 de junho de 2013 (</a:t>
            </a:r>
            <a:r>
              <a:rPr lang="pt-BR" sz="1400" cap="none" smtClean="0">
                <a:solidFill>
                  <a:srgbClr val="0000FF"/>
                </a:solidFill>
              </a:rPr>
              <a:t>Figura 1</a:t>
            </a:r>
            <a:r>
              <a:rPr lang="pt-BR" sz="1400" cap="none" smtClean="0">
                <a:solidFill>
                  <a:schemeClr val="tx1"/>
                </a:solidFill>
              </a:rPr>
              <a:t>)</a:t>
            </a:r>
          </a:p>
          <a:p>
            <a:pPr algn="l">
              <a:lnSpc>
                <a:spcPct val="90000"/>
              </a:lnSpc>
              <a:buFont typeface="Arial" charset="0"/>
              <a:buNone/>
            </a:pPr>
            <a:r>
              <a:rPr lang="pt-BR" sz="1400" cap="none" smtClean="0">
                <a:solidFill>
                  <a:schemeClr val="tx1"/>
                </a:solidFill>
              </a:rPr>
              <a:t>                                           (9 do sexo masculino)</a:t>
            </a:r>
          </a:p>
          <a:p>
            <a:pPr marL="914400" lvl="1" indent="-457200" algn="l">
              <a:lnSpc>
                <a:spcPct val="90000"/>
              </a:lnSpc>
              <a:buFont typeface="Arial" charset="0"/>
              <a:buChar char="•"/>
            </a:pPr>
            <a:r>
              <a:rPr lang="pt-BR" sz="2000" smtClean="0">
                <a:solidFill>
                  <a:schemeClr val="tx1"/>
                </a:solidFill>
              </a:rPr>
              <a:t>Idade gestacional entre 26.3 +ou- 2.3 semanas</a:t>
            </a:r>
          </a:p>
          <a:p>
            <a:pPr marL="914400" lvl="1" indent="-457200" algn="l">
              <a:lnSpc>
                <a:spcPct val="90000"/>
              </a:lnSpc>
              <a:buFont typeface="Arial" charset="0"/>
              <a:buChar char="•"/>
            </a:pPr>
            <a:r>
              <a:rPr lang="pt-BR" sz="2000" smtClean="0">
                <a:solidFill>
                  <a:schemeClr val="tx1"/>
                </a:solidFill>
              </a:rPr>
              <a:t>Peso ao nascer de 928g (475-1310)</a:t>
            </a:r>
          </a:p>
          <a:p>
            <a:pPr marL="914400" lvl="1" indent="-457200" algn="l">
              <a:lnSpc>
                <a:spcPct val="90000"/>
              </a:lnSpc>
              <a:buFont typeface="Arial" charset="0"/>
              <a:buChar char="•"/>
            </a:pPr>
            <a:r>
              <a:rPr lang="pt-BR" sz="2000" smtClean="0">
                <a:solidFill>
                  <a:schemeClr val="tx1"/>
                </a:solidFill>
              </a:rPr>
              <a:t>Idade pós natal de 6.5 dias (2-43)</a:t>
            </a:r>
          </a:p>
          <a:p>
            <a:pPr marL="914400" lvl="1" indent="-457200" algn="l">
              <a:lnSpc>
                <a:spcPct val="90000"/>
              </a:lnSpc>
              <a:buFont typeface="Arial" charset="0"/>
              <a:buChar char="•"/>
            </a:pPr>
            <a:r>
              <a:rPr lang="pt-BR" sz="2000" smtClean="0">
                <a:solidFill>
                  <a:schemeClr val="tx1"/>
                </a:solidFill>
              </a:rPr>
              <a:t>Peso no momento do estudo de 839g (450-1310) </a:t>
            </a:r>
          </a:p>
          <a:p>
            <a:pPr marL="914400" lvl="1" indent="-457200" algn="l">
              <a:lnSpc>
                <a:spcPct val="90000"/>
              </a:lnSpc>
              <a:buFont typeface="Arial" charset="0"/>
              <a:buChar char="•"/>
            </a:pPr>
            <a:r>
              <a:rPr lang="pt-BR" sz="2000" smtClean="0">
                <a:solidFill>
                  <a:schemeClr val="tx1"/>
                </a:solidFill>
              </a:rPr>
              <a:t>Todas as mães haviam recebido esteróides no pré-natal</a:t>
            </a:r>
          </a:p>
          <a:p>
            <a:pPr marL="914400" lvl="1" indent="-457200" algn="l">
              <a:lnSpc>
                <a:spcPct val="90000"/>
              </a:lnSpc>
              <a:buFont typeface="Arial" charset="0"/>
              <a:buChar char="•"/>
            </a:pPr>
            <a:r>
              <a:rPr lang="pt-BR" sz="2000" smtClean="0">
                <a:solidFill>
                  <a:schemeClr val="tx1"/>
                </a:solidFill>
              </a:rPr>
              <a:t>E todos os neonatos haviam recebido surfactante e cafeína (7,5</a:t>
            </a:r>
            <a:r>
              <a:rPr lang="en-US" sz="2000" smtClean="0">
                <a:solidFill>
                  <a:schemeClr val="tx1"/>
                </a:solidFill>
              </a:rPr>
              <a:t>±2,6mg/kg) endovenosa</a:t>
            </a:r>
          </a:p>
          <a:p>
            <a:pPr marL="914400" lvl="1" indent="-457200" algn="l">
              <a:lnSpc>
                <a:spcPct val="90000"/>
              </a:lnSpc>
              <a:buFont typeface="Arial" charset="0"/>
              <a:buChar char="•"/>
            </a:pPr>
            <a:r>
              <a:rPr lang="en-US" sz="2000" smtClean="0">
                <a:solidFill>
                  <a:schemeClr val="tx1"/>
                </a:solidFill>
              </a:rPr>
              <a:t>Dados demográficos dos grupos estão na </a:t>
            </a:r>
            <a:r>
              <a:rPr lang="en-US" sz="2000" smtClean="0">
                <a:solidFill>
                  <a:srgbClr val="0000FF"/>
                </a:solidFill>
              </a:rPr>
              <a:t>Tabela 1.</a:t>
            </a:r>
          </a:p>
        </p:txBody>
      </p:sp>
      <p:sp>
        <p:nvSpPr>
          <p:cNvPr id="20483" name="Title 1"/>
          <p:cNvSpPr>
            <a:spLocks noGrp="1"/>
          </p:cNvSpPr>
          <p:nvPr>
            <p:ph type="ctrTitle"/>
          </p:nvPr>
        </p:nvSpPr>
        <p:spPr>
          <a:xfrm>
            <a:off x="685800" y="255588"/>
            <a:ext cx="7772400" cy="1470025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8875" y="233363"/>
            <a:ext cx="6827838" cy="5981700"/>
          </a:xfrm>
          <a:prstGeom prst="rect">
            <a:avLst/>
          </a:prstGeom>
          <a:noFill/>
        </p:spPr>
      </p:pic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2613025" y="6092825"/>
            <a:ext cx="247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i="0">
                <a:solidFill>
                  <a:srgbClr val="0000FF"/>
                </a:solidFill>
              </a:rPr>
              <a:t>Figura 1. Participantes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075" y="1524000"/>
            <a:ext cx="8705850" cy="3810000"/>
          </a:xfrm>
          <a:prstGeom prst="rect">
            <a:avLst/>
          </a:prstGeom>
          <a:noFill/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824038" y="5392738"/>
            <a:ext cx="659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i="0">
                <a:solidFill>
                  <a:srgbClr val="0000FF"/>
                </a:solidFill>
              </a:rPr>
              <a:t>Tabela 1.Ddos demográficos dos 14 recém-nascidos do estudo</a:t>
            </a:r>
          </a:p>
        </p:txBody>
      </p:sp>
      <p:sp>
        <p:nvSpPr>
          <p:cNvPr id="54281" name="Title 1"/>
          <p:cNvSpPr>
            <a:spLocks/>
          </p:cNvSpPr>
          <p:nvPr/>
        </p:nvSpPr>
        <p:spPr bwMode="auto">
          <a:xfrm>
            <a:off x="968375" y="-28892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4200" i="0">
                <a:solidFill>
                  <a:schemeClr val="accent1"/>
                </a:solidFill>
                <a:latin typeface="Georgia" pitchFamily="18" charset="0"/>
              </a:rPr>
              <a:t>Resultados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Os ajustes do ventilador foram semelhantes para ambas as fases do estudo e foram escolhidos pela equipe clínica (</a:t>
            </a:r>
            <a:r>
              <a:rPr lang="pt-BR" smtClean="0">
                <a:solidFill>
                  <a:srgbClr val="0000FF"/>
                </a:solidFill>
              </a:rPr>
              <a:t>Tabela 2</a:t>
            </a:r>
            <a:r>
              <a:rPr lang="pt-BR" smtClean="0"/>
              <a:t>).</a:t>
            </a:r>
            <a:r>
              <a:rPr lang="pt-BR" sz="2000" smtClean="0"/>
              <a:t> </a:t>
            </a:r>
          </a:p>
          <a:p>
            <a:pPr>
              <a:lnSpc>
                <a:spcPct val="90000"/>
              </a:lnSpc>
            </a:pPr>
            <a:r>
              <a:rPr lang="pt-BR" smtClean="0"/>
              <a:t>1 neonato obteve falha na extubação devido a suspeita de enterocolite necrosante e após 24h foi reintubado</a:t>
            </a:r>
          </a:p>
          <a:p>
            <a:pPr>
              <a:lnSpc>
                <a:spcPct val="90000"/>
              </a:lnSpc>
            </a:pPr>
            <a:r>
              <a:rPr lang="pt-BR" smtClean="0"/>
              <a:t>5 neonatos foram reintubados após 24h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4 por apnéia por prematuridade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1 por infecção</a:t>
            </a:r>
          </a:p>
          <a:p>
            <a:pPr>
              <a:lnSpc>
                <a:spcPct val="90000"/>
              </a:lnSpc>
            </a:pPr>
            <a:r>
              <a:rPr lang="pt-BR" smtClean="0"/>
              <a:t>Não obteve diferença significante na circunferência abdominal nos 2 modos de ventilação. </a:t>
            </a:r>
            <a:endParaRPr lang="pt-BR" sz="2000" smtClean="0"/>
          </a:p>
        </p:txBody>
      </p:sp>
      <p:sp>
        <p:nvSpPr>
          <p:cNvPr id="55301" name="Title 1"/>
          <p:cNvSpPr>
            <a:spLocks/>
          </p:cNvSpPr>
          <p:nvPr/>
        </p:nvSpPr>
        <p:spPr bwMode="auto">
          <a:xfrm>
            <a:off x="685800" y="-26987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4200" i="0">
                <a:solidFill>
                  <a:schemeClr val="accent1"/>
                </a:solidFill>
                <a:latin typeface="Georgia" pitchFamily="18" charset="0"/>
              </a:rPr>
              <a:t>Resultados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842375" cy="4572000"/>
          </a:xfrm>
        </p:spPr>
        <p:txBody>
          <a:bodyPr/>
          <a:lstStyle/>
          <a:p>
            <a:r>
              <a:rPr lang="pt-BR" smtClean="0"/>
              <a:t>A pressão de deflexão esofagiana-</a:t>
            </a:r>
            <a:r>
              <a:rPr lang="pt-BR" smtClean="0">
                <a:solidFill>
                  <a:srgbClr val="0000FF"/>
                </a:solidFill>
              </a:rPr>
              <a:t>Figura</a:t>
            </a:r>
            <a:r>
              <a:rPr lang="pt-BR" smtClean="0"/>
              <a:t> 2 (que mede o esforço respiratório), respiração espontânea e </a:t>
            </a:r>
            <a:r>
              <a:rPr lang="pt-PT" smtClean="0"/>
              <a:t>PaCO</a:t>
            </a:r>
            <a:r>
              <a:rPr lang="pt-PT" baseline="-25000" smtClean="0"/>
              <a:t>2</a:t>
            </a:r>
            <a:r>
              <a:rPr lang="pt-PT" smtClean="0"/>
              <a:t> diminuíram significativamente, enquanto a PaO</a:t>
            </a:r>
            <a:r>
              <a:rPr lang="pt-PT" baseline="-25000" smtClean="0"/>
              <a:t>2</a:t>
            </a:r>
            <a:r>
              <a:rPr lang="pt-PT" smtClean="0"/>
              <a:t> aumentou significativamente durante a VNI sincronizada em comparação com VNI não sincronizada (</a:t>
            </a:r>
            <a:r>
              <a:rPr lang="pt-PT" smtClean="0">
                <a:solidFill>
                  <a:srgbClr val="0000FF"/>
                </a:solidFill>
              </a:rPr>
              <a:t>Tabela 3</a:t>
            </a:r>
            <a:r>
              <a:rPr lang="pt-PT" smtClean="0"/>
              <a:t>).</a:t>
            </a:r>
            <a:endParaRPr lang="pt-BR" smtClean="0"/>
          </a:p>
          <a:p>
            <a:r>
              <a:rPr lang="pt-BR" smtClean="0"/>
              <a:t> </a:t>
            </a:r>
            <a:r>
              <a:rPr lang="pt-PT" smtClean="0"/>
              <a:t>Não houve outras diferenças significativas nos sinais vitais entre os modos de ventilação, ou seja, Saturação de O2 , Saturação de O2 cerebral, pressão arterial ou episódios de bradicardia e dessaturação (</a:t>
            </a:r>
            <a:r>
              <a:rPr lang="pt-PT" smtClean="0">
                <a:solidFill>
                  <a:srgbClr val="0000FF"/>
                </a:solidFill>
              </a:rPr>
              <a:t>Tabela 4</a:t>
            </a:r>
            <a:r>
              <a:rPr lang="pt-PT" smtClean="0"/>
              <a:t>).</a:t>
            </a:r>
            <a:r>
              <a:rPr lang="pt-BR" smtClean="0"/>
              <a:t> </a:t>
            </a:r>
          </a:p>
        </p:txBody>
      </p:sp>
      <p:sp>
        <p:nvSpPr>
          <p:cNvPr id="24582" name="Title 1"/>
          <p:cNvSpPr>
            <a:spLocks/>
          </p:cNvSpPr>
          <p:nvPr/>
        </p:nvSpPr>
        <p:spPr bwMode="auto">
          <a:xfrm>
            <a:off x="685800" y="-28892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4200" i="0">
                <a:solidFill>
                  <a:schemeClr val="accent1"/>
                </a:solidFill>
                <a:latin typeface="Georgia" pitchFamily="18" charset="0"/>
              </a:rPr>
              <a:t>Resultados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Content Placeholder 9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t="-15089" b="-15089"/>
          <a:stretch>
            <a:fillRect/>
          </a:stretch>
        </p:blipFill>
        <p:spPr>
          <a:xfrm>
            <a:off x="457200" y="903288"/>
            <a:ext cx="8229600" cy="4525962"/>
          </a:xfrm>
        </p:spPr>
      </p:pic>
      <p:sp>
        <p:nvSpPr>
          <p:cNvPr id="21511" name="Title 1"/>
          <p:cNvSpPr>
            <a:spLocks/>
          </p:cNvSpPr>
          <p:nvPr/>
        </p:nvSpPr>
        <p:spPr bwMode="auto">
          <a:xfrm>
            <a:off x="685800" y="-27940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4200" i="0">
                <a:solidFill>
                  <a:schemeClr val="accent1"/>
                </a:solidFill>
                <a:latin typeface="Georgia" pitchFamily="18" charset="0"/>
              </a:rPr>
              <a:t>Resultados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527050" y="5119688"/>
            <a:ext cx="79311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i="0">
                <a:solidFill>
                  <a:srgbClr val="0000FF"/>
                </a:solidFill>
              </a:rPr>
              <a:t>Figura 2:Exemplo de pressão de deflexão esofagiana (Pe) e Pressão média </a:t>
            </a:r>
          </a:p>
          <a:p>
            <a:pPr algn="ctr" defTabSz="914400"/>
            <a:r>
              <a:rPr lang="pt-BR" i="0">
                <a:solidFill>
                  <a:srgbClr val="0000FF"/>
                </a:solidFill>
              </a:rPr>
              <a:t>das vias aéreas (PAW) durante a VNI sincronizada (S-NIMV) e VNI</a:t>
            </a:r>
          </a:p>
          <a:p>
            <a:pPr algn="ctr" defTabSz="914400"/>
            <a:r>
              <a:rPr lang="pt-BR" i="0">
                <a:solidFill>
                  <a:srgbClr val="0000FF"/>
                </a:solidFill>
              </a:rPr>
              <a:t>Não sincronizada (NIMV)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3413" y="1527175"/>
            <a:ext cx="7824787" cy="4572000"/>
          </a:xfrm>
        </p:spPr>
      </p:pic>
      <p:sp>
        <p:nvSpPr>
          <p:cNvPr id="25606" name="Title 1"/>
          <p:cNvSpPr>
            <a:spLocks/>
          </p:cNvSpPr>
          <p:nvPr/>
        </p:nvSpPr>
        <p:spPr bwMode="auto">
          <a:xfrm>
            <a:off x="685800" y="-28892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4200" i="0">
                <a:solidFill>
                  <a:schemeClr val="accent1"/>
                </a:solidFill>
                <a:latin typeface="Georgia" pitchFamily="18" charset="0"/>
              </a:rPr>
              <a:t>Resultados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Resultados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r>
              <a:rPr lang="pt-PT" smtClean="0"/>
              <a:t>Durante VNI sincronizada , 10 crianças não obtiveram nenhum evento de bradicardia grave</a:t>
            </a:r>
            <a:r>
              <a:rPr lang="pt-BR" smtClean="0"/>
              <a:t> </a:t>
            </a:r>
          </a:p>
          <a:p>
            <a:r>
              <a:rPr lang="pt-PT" smtClean="0"/>
              <a:t>Durante a VNI não sincronizada , apenas 5 crianças não obtiveram tais eventos</a:t>
            </a:r>
            <a:r>
              <a:rPr lang="pt-BR" smtClean="0"/>
              <a:t> </a:t>
            </a:r>
          </a:p>
          <a:p>
            <a:r>
              <a:rPr lang="pt-PT" smtClean="0"/>
              <a:t>Pressão das vias aéreas (PAW) obteve resultados significativamente diferentes entre os dois modos</a:t>
            </a:r>
            <a:r>
              <a:rPr lang="pt-BR" smtClean="0"/>
              <a:t>, </a:t>
            </a:r>
            <a:r>
              <a:rPr lang="pt-PT" smtClean="0"/>
              <a:t>embora seja questionável se a pequena diferença observada foi clinicamente relevante</a:t>
            </a:r>
            <a:r>
              <a:rPr lang="pt-BR" smtClean="0"/>
              <a:t> 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pPr>
              <a:buFont typeface="Wingdings 2" pitchFamily="18" charset="2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Resultados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PT" smtClean="0"/>
              <a:t>O ventilador provou dar mais apoio durante o modo sincronizado do que o modo  não sincronizado</a:t>
            </a:r>
            <a:r>
              <a:rPr lang="pt-BR" smtClean="0"/>
              <a:t> avaliado pela maior PAW.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r>
              <a:rPr lang="pt-PT" smtClean="0"/>
              <a:t>A taxa de sincronia foi significativamente maior durante VNI sincronizada  do que durante a VNI não sincronizada.</a:t>
            </a:r>
            <a:endParaRPr lang="pt-BR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Discussão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 Ventilação nasal intermitente sincronizada:</a:t>
            </a:r>
          </a:p>
          <a:p>
            <a:pPr lvl="1"/>
            <a:r>
              <a:rPr lang="pt-BR" smtClean="0"/>
              <a:t> Aumenta o volume corrente</a:t>
            </a:r>
            <a:r>
              <a:rPr lang="pt-BR" baseline="30000" smtClean="0"/>
              <a:t>8,12</a:t>
            </a:r>
            <a:r>
              <a:rPr lang="pt-BR" smtClean="0"/>
              <a:t>;</a:t>
            </a:r>
          </a:p>
          <a:p>
            <a:pPr lvl="1"/>
            <a:r>
              <a:rPr lang="pt-BR" smtClean="0"/>
              <a:t>Melhor as trocas gasosas</a:t>
            </a:r>
            <a:r>
              <a:rPr lang="pt-BR" baseline="30000" smtClean="0"/>
              <a:t>8,12</a:t>
            </a:r>
            <a:r>
              <a:rPr lang="pt-BR" smtClean="0"/>
              <a:t>;</a:t>
            </a:r>
          </a:p>
          <a:p>
            <a:pPr lvl="1"/>
            <a:r>
              <a:rPr lang="pt-BR" smtClean="0"/>
              <a:t> Diminui o trabalho respiratório</a:t>
            </a:r>
            <a:r>
              <a:rPr lang="pt-BR" baseline="30000" smtClean="0"/>
              <a:t>8</a:t>
            </a:r>
            <a:r>
              <a:rPr lang="pt-BR" smtClean="0"/>
              <a:t>; </a:t>
            </a:r>
          </a:p>
          <a:p>
            <a:pPr lvl="1"/>
            <a:r>
              <a:rPr lang="pt-BR" smtClean="0"/>
              <a:t> Diminui as flutuações da pressão arterial</a:t>
            </a:r>
            <a:r>
              <a:rPr lang="pt-BR" baseline="30000" smtClean="0"/>
              <a:t>8</a:t>
            </a:r>
            <a:r>
              <a:rPr lang="pt-BR" smtClean="0"/>
              <a:t>; </a:t>
            </a:r>
          </a:p>
          <a:p>
            <a:pPr lvl="1"/>
            <a:r>
              <a:rPr lang="pt-BR" smtClean="0"/>
              <a:t> Diminui a ocorrência de pneumotórax</a:t>
            </a:r>
            <a:r>
              <a:rPr lang="pt-BR" baseline="30000" smtClean="0"/>
              <a:t>13</a:t>
            </a:r>
            <a:r>
              <a:rPr lang="pt-BR" smtClean="0"/>
              <a:t>;</a:t>
            </a:r>
          </a:p>
          <a:p>
            <a:pPr lvl="1"/>
            <a:r>
              <a:rPr lang="pt-BR" smtClean="0"/>
              <a:t> Diminui a necessidade de agentes sedativos.</a:t>
            </a:r>
          </a:p>
          <a:p>
            <a:r>
              <a:rPr lang="pt-BR" smtClean="0"/>
              <a:t> Os efeitos da sincronização durante ventilação não invasiva dos pré-termos não estão bem estabelecidos</a:t>
            </a:r>
            <a:r>
              <a:rPr lang="pt-BR" sz="2600" baseline="30000" smtClean="0"/>
              <a:t>14,15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Chang et al</a:t>
            </a:r>
            <a:r>
              <a:rPr lang="pt-BR" baseline="30000" smtClean="0"/>
              <a:t>10</a:t>
            </a:r>
            <a:r>
              <a:rPr lang="pt-BR" smtClean="0"/>
              <a:t>mostraram  algumas das vantagens fisiológicas da VNI sincronizada em RN de muito baixo peso estáveis que já haviam estado em CPAP por algum tempo.</a:t>
            </a:r>
          </a:p>
          <a:p>
            <a:r>
              <a:rPr lang="pt-BR" smtClean="0"/>
              <a:t>Até o presente momento não estudos clínicos   comparando VNI sincronizada contra VNI não sincronizada em RN de muito baixo peso se recuperando da doença da membrana hialina, imediatamente após a extubação.</a:t>
            </a:r>
          </a:p>
        </p:txBody>
      </p:sp>
      <p:sp>
        <p:nvSpPr>
          <p:cNvPr id="57348" name="Title 1"/>
          <p:cNvSpPr>
            <a:spLocks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Discussão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Discussão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 O estudo demonstrou que: </a:t>
            </a:r>
          </a:p>
          <a:p>
            <a:pPr lvl="1"/>
            <a:r>
              <a:rPr lang="pt-BR" smtClean="0"/>
              <a:t> a PaO</a:t>
            </a:r>
            <a:r>
              <a:rPr lang="pt-BR" baseline="-25000" smtClean="0"/>
              <a:t>2</a:t>
            </a:r>
            <a:r>
              <a:rPr lang="pt-BR" smtClean="0"/>
              <a:t> transcutânea (TcPO</a:t>
            </a:r>
            <a:r>
              <a:rPr lang="pt-BR" baseline="-25000" smtClean="0"/>
              <a:t>2</a:t>
            </a:r>
            <a:r>
              <a:rPr lang="pt-BR" smtClean="0"/>
              <a:t>) aumenta e a PaCO</a:t>
            </a:r>
            <a:r>
              <a:rPr lang="pt-BR" baseline="-25000" smtClean="0"/>
              <a:t>2 </a:t>
            </a:r>
            <a:r>
              <a:rPr lang="pt-BR" smtClean="0"/>
              <a:t>transcutânea (TcPCO2) diminuem significativamente durante o modo VNI sincronizada em comparação com o modo VNI não sincronizada. </a:t>
            </a:r>
          </a:p>
          <a:p>
            <a:pPr lvl="1"/>
            <a:r>
              <a:rPr lang="pt-BR" smtClean="0"/>
              <a:t> Os pacientes estudados estavam ainda se recuperando da doença da membrana hialina e assim necessitaram de maior suporte respiratório em relação aos pacientes estudos por Chang et al</a:t>
            </a:r>
            <a:r>
              <a:rPr lang="pt-BR" baseline="30000" smtClean="0"/>
              <a:t>10</a:t>
            </a:r>
            <a:r>
              <a:rPr lang="pt-BR" smtClean="0"/>
              <a:t>.</a:t>
            </a:r>
          </a:p>
          <a:p>
            <a:r>
              <a:rPr lang="pt-BR" smtClean="0"/>
              <a:t>  O esforço de respiração espontânea medido pela Pe foram significativamente reduzidos com a VNI sincronizada  em comparação com o VNI não sincronizada. 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Discussão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 A VNI sincronizada diminuiu o trabalho respiratório e pode melhorar a eficiência do suporte respiratório, como relatado por outros estudos</a:t>
            </a:r>
            <a:r>
              <a:rPr lang="pt-BR" baseline="30000" smtClean="0"/>
              <a:t>4,10,16</a:t>
            </a:r>
            <a:r>
              <a:rPr lang="pt-BR" smtClean="0"/>
              <a:t>.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r>
              <a:rPr lang="pt-BR" smtClean="0"/>
              <a:t> O fluxo sincronizado na ventilação nasal intermitente sincronizada com pressão positiva  em comparação com VNI ou CPAP é associado com menos dessaturação e/ou bradicardia e apnéia em pré-termos. 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Além disso, os resultados do presente demonstram que a VNI sincronizada proporcionou pressão média das vias aéreas ligeiramente superior e frequência respiratória espontânea maior do que o modo de VNI não sincronizada, reduzindo o esforço respiratório:</a:t>
            </a:r>
          </a:p>
          <a:p>
            <a:pPr>
              <a:buFont typeface="Wingdings 2" pitchFamily="18" charset="2"/>
              <a:buNone/>
            </a:pPr>
            <a:r>
              <a:rPr lang="pt-BR" smtClean="0"/>
              <a:t>   esta seria benéfico para crianças com aumento do esforço da respiração</a:t>
            </a:r>
          </a:p>
        </p:txBody>
      </p:sp>
      <p:sp>
        <p:nvSpPr>
          <p:cNvPr id="58372" name="Título 1"/>
          <p:cNvSpPr>
            <a:spLocks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Discussão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200" smtClean="0"/>
              <a:t>Apnéia recorrente grave é provavelmente a razão mais comum para o fracasso de extubação</a:t>
            </a:r>
            <a:r>
              <a:rPr lang="pt-BR" sz="2200" baseline="30000" smtClean="0"/>
              <a:t>3</a:t>
            </a:r>
            <a:r>
              <a:rPr lang="pt-BR" sz="2200" smtClean="0"/>
              <a:t>. 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Gizzi et al</a:t>
            </a:r>
            <a:r>
              <a:rPr lang="pt-BR" sz="2200" baseline="30000" smtClean="0"/>
              <a:t>17</a:t>
            </a:r>
            <a:r>
              <a:rPr lang="pt-BR" sz="2200" smtClean="0"/>
              <a:t> relataram recentemente que a VNI sincronizada em relação a VNI não sincronizada ou CPAP associa-se com menos dessaturação e/ou bradicardia e apnéia central nos pré-termos. 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Em contraste, o presente estudo não encontrou significativa diferença nos resultados entre os dois modos de VNI, embora em relação a episódios de bradicardia grave, observou-se uma tendência favorecendo a VNI sincronizada.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Não foram encontradas diferenças significativas na medida da pressão sanguínea nos dois modos, todavia o estudo não pode comprovar as pequenas diferenças hemodinâmicas dos dois grupos.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200" smtClean="0"/>
          </a:p>
          <a:p>
            <a:pPr>
              <a:lnSpc>
                <a:spcPct val="90000"/>
              </a:lnSpc>
            </a:pPr>
            <a:endParaRPr lang="pt-BR" sz="2000" smtClean="0"/>
          </a:p>
        </p:txBody>
      </p:sp>
      <p:sp>
        <p:nvSpPr>
          <p:cNvPr id="60420" name="Título 1"/>
          <p:cNvSpPr>
            <a:spLocks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Discussão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>
          <a:xfrm>
            <a:off x="301625" y="238125"/>
            <a:ext cx="8534400" cy="758825"/>
          </a:xfrm>
        </p:spPr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Discussão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 </a:t>
            </a:r>
            <a:r>
              <a:rPr lang="pt-BR" sz="2000" smtClean="0"/>
              <a:t>Durante o estudo:</a:t>
            </a:r>
          </a:p>
          <a:p>
            <a:pPr lvl="1"/>
            <a:r>
              <a:rPr lang="pt-BR" sz="2000" smtClean="0"/>
              <a:t> VNI sincronizada: 10 pacientes NÃO apresentaram severa bradicardia</a:t>
            </a:r>
          </a:p>
          <a:p>
            <a:pPr lvl="1"/>
            <a:r>
              <a:rPr lang="pt-BR" sz="2000" smtClean="0"/>
              <a:t> VNI não sincronizada: somente 5 pacientes NÃO apresentaram severa  bradicardia.</a:t>
            </a:r>
          </a:p>
          <a:p>
            <a:pPr lvl="1"/>
            <a:r>
              <a:rPr lang="pt-BR" sz="1800" smtClean="0"/>
              <a:t> No presente estudo, a taxa de sincronização foi significativamente maior durante a VNI sincronizada do que a VNI não sincronizada, o que confirma que adequada   sincronia entre o ciclo do ventilador e atividade respiratória espontânea foram alcançados usando a     cápsula de Graseby  e do dispositivo de ventilação. </a:t>
            </a:r>
          </a:p>
          <a:p>
            <a:r>
              <a:rPr lang="pt-BR" sz="2000" smtClean="0"/>
              <a:t>Isto é muito importante, como a maioria dos dispositivos flow-triggered que não pode ser usados em bebês extubados para sincronizar insuflações por causa do grande vazamento uniformemente observada com a ventilação não invasiva</a:t>
            </a:r>
          </a:p>
          <a:p>
            <a:pPr>
              <a:buFont typeface="Wingdings 2" pitchFamily="18" charset="2"/>
              <a:buNone/>
            </a:pPr>
            <a:r>
              <a:rPr lang="pt-BR" sz="2000" smtClean="0"/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000" smtClean="0"/>
              <a:t>Hiperventilação mecânica inadvertida pode levar à a vasoconstrição cerebral com diminuição do fluxo sanguíneo cerebral, resultando em dano cerebral isquêmico</a:t>
            </a:r>
            <a:r>
              <a:rPr lang="pt-BR" sz="2000" baseline="30000" smtClean="0"/>
              <a:t>19</a:t>
            </a:r>
            <a:r>
              <a:rPr lang="pt-BR" sz="2000" smtClean="0"/>
              <a:t>. </a:t>
            </a:r>
          </a:p>
          <a:p>
            <a:r>
              <a:rPr lang="pt-BR" sz="2000" smtClean="0"/>
              <a:t>O padrão variável da velocidade do fluxo sanguíneo cerebral em lactentes imaturos com doença da membrana hialina implica em um elevado risco de desenvolvimento de hemorragia intracraniana</a:t>
            </a:r>
            <a:r>
              <a:rPr lang="pt-BR" sz="2000" baseline="30000" smtClean="0"/>
              <a:t>18</a:t>
            </a:r>
            <a:r>
              <a:rPr lang="pt-BR" sz="2000" smtClean="0"/>
              <a:t>. </a:t>
            </a:r>
          </a:p>
          <a:p>
            <a:r>
              <a:rPr lang="pt-BR" sz="2000" smtClean="0"/>
              <a:t>NIRS foi usado mais recentemente para avaliar a oxigenação cerebral</a:t>
            </a:r>
          </a:p>
          <a:p>
            <a:r>
              <a:rPr lang="pt-BR" sz="2000" smtClean="0"/>
              <a:t>em recém-nascidos pré-termo</a:t>
            </a:r>
            <a:r>
              <a:rPr lang="pt-BR" sz="2000" baseline="30000" smtClean="0"/>
              <a:t>20-22</a:t>
            </a:r>
            <a:r>
              <a:rPr lang="pt-BR" sz="2000" smtClean="0"/>
              <a:t>. </a:t>
            </a:r>
          </a:p>
          <a:p>
            <a:r>
              <a:rPr lang="pt-BR" sz="2000" smtClean="0"/>
              <a:t>A proporção da  hemoglobina oxigenada para hemoglobina total é medida como Saturação de O2 do tecido cerebral</a:t>
            </a:r>
            <a:r>
              <a:rPr lang="pt-BR" sz="2100" baseline="30000" smtClean="0"/>
              <a:t>23</a:t>
            </a:r>
            <a:r>
              <a:rPr lang="pt-BR" sz="2000" smtClean="0"/>
              <a:t>.</a:t>
            </a:r>
          </a:p>
          <a:p>
            <a:r>
              <a:rPr lang="pt-BR" sz="2000" smtClean="0"/>
              <a:t>No pré-termo, a baixa Saturação de O2 no tecido cerebral pode associar-se á ocorrência de hemorragia intraventricular</a:t>
            </a:r>
            <a:r>
              <a:rPr lang="pt-BR" sz="2100" baseline="30000" smtClean="0"/>
              <a:t>24</a:t>
            </a:r>
            <a:r>
              <a:rPr lang="pt-BR" sz="2000" smtClean="0"/>
              <a:t>.</a:t>
            </a:r>
          </a:p>
          <a:p>
            <a:r>
              <a:rPr lang="pt-BR" sz="2000" smtClean="0"/>
              <a:t> </a:t>
            </a:r>
          </a:p>
        </p:txBody>
      </p:sp>
      <p:sp>
        <p:nvSpPr>
          <p:cNvPr id="62468" name="Título 1"/>
          <p:cNvSpPr>
            <a:spLocks/>
          </p:cNvSpPr>
          <p:nvPr/>
        </p:nvSpPr>
        <p:spPr bwMode="auto">
          <a:xfrm>
            <a:off x="301625" y="238125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Discussão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>
          <a:xfrm>
            <a:off x="301625" y="1495425"/>
            <a:ext cx="8534400" cy="45989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500" smtClean="0"/>
              <a:t>No presente estudo, a Saturação de O2 cerebral  esteve  dentro do intervalo para o recém-nascido de muito baixo peso (de 61-84% como relatado  anteriormente por Fuchs et a</a:t>
            </a:r>
            <a:r>
              <a:rPr lang="pt-BR" sz="2500" baseline="30000" smtClean="0"/>
              <a:t>25</a:t>
            </a:r>
            <a:r>
              <a:rPr lang="pt-BR" sz="2500" smtClean="0"/>
              <a:t> e ligeiramente menor do que o intervalo determinada por Lemmers et al</a:t>
            </a:r>
            <a:r>
              <a:rPr lang="pt-BR" sz="2500" baseline="30000" smtClean="0"/>
              <a:t>26</a:t>
            </a:r>
            <a:r>
              <a:rPr lang="pt-BR" sz="2500" smtClean="0"/>
              <a:t>, em uma população semelhante, mas com o uso de um outro dispositivo de NIRS. </a:t>
            </a:r>
          </a:p>
          <a:p>
            <a:pPr>
              <a:lnSpc>
                <a:spcPct val="90000"/>
              </a:lnSpc>
            </a:pPr>
            <a:r>
              <a:rPr lang="pt-BR" sz="2500" smtClean="0"/>
              <a:t>Ainda que a VNI sincronizada forneça melhora da troca gasosa em comparação com a VNI não sincronizada como mostrada no  presente estudo, não houve diferença significativa de Saturação de O2 cerebral entre os dois modos de ventilação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500" smtClean="0"/>
          </a:p>
        </p:txBody>
      </p:sp>
      <p:sp>
        <p:nvSpPr>
          <p:cNvPr id="63492" name="Título 1"/>
          <p:cNvSpPr>
            <a:spLocks/>
          </p:cNvSpPr>
          <p:nvPr/>
        </p:nvSpPr>
        <p:spPr bwMode="auto">
          <a:xfrm>
            <a:off x="301625" y="238125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Discussão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Discussão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31788" y="1341438"/>
            <a:ext cx="8504237" cy="4572000"/>
          </a:xfrm>
        </p:spPr>
        <p:txBody>
          <a:bodyPr/>
          <a:lstStyle/>
          <a:p>
            <a:r>
              <a:rPr lang="pt-BR" smtClean="0"/>
              <a:t> Limitações do estudo:</a:t>
            </a:r>
          </a:p>
          <a:p>
            <a:pPr lvl="1"/>
            <a:r>
              <a:rPr lang="pt-BR" smtClean="0"/>
              <a:t>  A intervenção não foi cega;</a:t>
            </a:r>
          </a:p>
          <a:p>
            <a:pPr lvl="1"/>
            <a:r>
              <a:rPr lang="pt-BR" smtClean="0"/>
              <a:t> Amostragem pequena</a:t>
            </a:r>
          </a:p>
          <a:p>
            <a:pPr lvl="1"/>
            <a:r>
              <a:rPr lang="pt-BR" smtClean="0"/>
              <a:t> Limitação em detectar diferenças fisiológicas entre os dois grupos;</a:t>
            </a:r>
          </a:p>
          <a:p>
            <a:pPr lvl="1"/>
            <a:r>
              <a:rPr lang="pt-BR" smtClean="0"/>
              <a:t> Demonstra apenas os benefícios a curto prazo da SVNI.</a:t>
            </a:r>
          </a:p>
          <a:p>
            <a:pPr lvl="1"/>
            <a:r>
              <a:rPr lang="pt-BR" sz="1800" smtClean="0"/>
              <a:t>Não está esclareci se a observação de curto prazo trará benefícios fisiológicos  relevantes a longo prazo. </a:t>
            </a:r>
          </a:p>
          <a:p>
            <a:r>
              <a:rPr lang="pt-BR" sz="2000" smtClean="0"/>
              <a:t>São necessários estudos randomizados com maior número de recém-nascidos de muito baixo peso, comparando os modos de VNI sincronizada e não sincronizada para detectar diferenças em resultados clinicamente relevantes de longo prazo, tais como a displasia broncopulmonar, retinopatia da prematuridade e neurodesenvolvimento.</a:t>
            </a:r>
            <a:endParaRPr lang="pt-BR" smtClean="0"/>
          </a:p>
          <a:p>
            <a:pPr lvl="1"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pt-BR" smtClean="0"/>
              <a:t> Conclui-se que:</a:t>
            </a:r>
          </a:p>
          <a:p>
            <a:pPr lvl="1"/>
            <a:r>
              <a:rPr lang="pt-BR" smtClean="0"/>
              <a:t> A sincronização durante a ventilação nasal imediatamente após a extubação em neonatos com baixo peso ao nascer em recuperação da doença da membrana hialina  resulta em um suporte respiratório mais eficiente, melhorando a troca gasosa.</a:t>
            </a:r>
          </a:p>
          <a:p>
            <a:pPr lvl="1"/>
            <a:r>
              <a:rPr lang="pt-BR" smtClean="0"/>
              <a:t> Não foi observado efeito significativo na saturação de O</a:t>
            </a:r>
            <a:r>
              <a:rPr lang="pt-BR" baseline="-25000" smtClean="0"/>
              <a:t>2</a:t>
            </a:r>
            <a:r>
              <a:rPr lang="pt-BR" smtClean="0"/>
              <a:t>.</a:t>
            </a:r>
          </a:p>
        </p:txBody>
      </p:sp>
      <p:sp>
        <p:nvSpPr>
          <p:cNvPr id="35846" name="Título 1"/>
          <p:cNvSpPr>
            <a:spLocks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r>
              <a:rPr lang="pt-BR" sz="3300" i="0">
                <a:solidFill>
                  <a:srgbClr val="7B9899"/>
                </a:solidFill>
                <a:latin typeface="Georgia" pitchFamily="18" charset="0"/>
              </a:rPr>
              <a:t>Discussão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30725" cy="4386263"/>
          </a:xfrm>
          <a:prstGeom prst="rect">
            <a:avLst/>
          </a:prstGeom>
          <a:noFill/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30725" y="3705225"/>
            <a:ext cx="4613275" cy="3152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25" y="987425"/>
            <a:ext cx="8794750" cy="5043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0" y="984250"/>
            <a:ext cx="8794750" cy="488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 idx="4294967295"/>
          </p:nvPr>
        </p:nvSpPr>
        <p:spPr>
          <a:xfrm>
            <a:off x="301625" y="393700"/>
            <a:ext cx="8534400" cy="758825"/>
          </a:xfrm>
        </p:spPr>
        <p:txBody>
          <a:bodyPr/>
          <a:lstStyle/>
          <a:p>
            <a:r>
              <a:rPr lang="pt-BR" sz="2900" smtClean="0"/>
              <a:t>Nota do Editor do site, Dr. Paulo R. Margotto</a:t>
            </a:r>
            <a:br>
              <a:rPr lang="pt-BR" sz="2900" smtClean="0"/>
            </a:br>
            <a:r>
              <a:rPr lang="pt-BR" sz="2900" smtClean="0"/>
              <a:t>Consultem também, Aqui e Agora!</a:t>
            </a:r>
          </a:p>
        </p:txBody>
      </p:sp>
      <p:graphicFrame>
        <p:nvGraphicFramePr>
          <p:cNvPr id="71699" name="Group 19"/>
          <p:cNvGraphicFramePr>
            <a:graphicFrameLocks noGrp="1"/>
          </p:cNvGraphicFramePr>
          <p:nvPr/>
        </p:nvGraphicFramePr>
        <p:xfrm>
          <a:off x="661988" y="1712913"/>
          <a:ext cx="7885112" cy="1738312"/>
        </p:xfrm>
        <a:graphic>
          <a:graphicData uri="http://schemas.openxmlformats.org/drawingml/2006/table">
            <a:tbl>
              <a:tblPr/>
              <a:tblGrid>
                <a:gridCol w="7050087"/>
                <a:gridCol w="835025"/>
              </a:tblGrid>
              <a:tr h="162401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Suporte respirat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orgia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rio minimamente invasivo no rec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orgia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de muito baixo peso. Estamos prontos para isto? (Minimally invasive respiratory support in the vlbw infant. Are we ready for it?)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Eduardo Bancalari (Estados Unidos)/ Mats Bennow (Su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orgia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cia). Realizado por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168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32725" y="2833688"/>
            <a:ext cx="528638" cy="428625"/>
          </a:xfrm>
          <a:prstGeom prst="rect">
            <a:avLst/>
          </a:prstGeom>
          <a:noFill/>
        </p:spPr>
      </p:pic>
      <p:pic>
        <p:nvPicPr>
          <p:cNvPr id="71700" name="Picture 20" descr="DSC067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988" y="3451225"/>
            <a:ext cx="3332162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1" name="Picture 21" descr="DSC03742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5"/>
          <a:srcRect/>
          <a:stretch>
            <a:fillRect/>
          </a:stretch>
        </p:blipFill>
        <p:spPr>
          <a:xfrm>
            <a:off x="5224463" y="3455988"/>
            <a:ext cx="3322637" cy="2492375"/>
          </a:xfrm>
          <a:noFill/>
        </p:spPr>
      </p:pic>
      <p:pic>
        <p:nvPicPr>
          <p:cNvPr id="71702" name="Picture 2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65675" y="5948363"/>
            <a:ext cx="3919538" cy="79057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71703" name="Rectangle 23"/>
          <p:cNvSpPr>
            <a:spLocks noChangeArrowheads="1"/>
          </p:cNvSpPr>
          <p:nvPr/>
        </p:nvSpPr>
        <p:spPr bwMode="auto">
          <a:xfrm>
            <a:off x="301625" y="6061075"/>
            <a:ext cx="4097338" cy="67786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altLang="ko-KR" sz="1200">
                <a:ea typeface="Gulim" pitchFamily="34" charset="-127"/>
              </a:rPr>
              <a:t>Miami Neonatology-38th Annual International Conference</a:t>
            </a:r>
            <a:endParaRPr lang="pt-BR" altLang="ko-KR" sz="1200" i="0">
              <a:ea typeface="Gulim" pitchFamily="34" charset="-127"/>
            </a:endParaRPr>
          </a:p>
          <a:p>
            <a:pPr algn="ctr"/>
            <a:r>
              <a:rPr lang="en-US" altLang="ko-KR" sz="1200">
                <a:ea typeface="Gulim" pitchFamily="34" charset="-127"/>
              </a:rPr>
              <a:t>November 12th-15th,2014,Fontainebleau, Miami Beach, Florid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4294967295"/>
          </p:nvPr>
        </p:nvSpPr>
        <p:spPr>
          <a:xfrm>
            <a:off x="301625" y="1524000"/>
            <a:ext cx="8534400" cy="5091113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altLang="ko-KR" sz="1800" b="1" smtClean="0">
                <a:ea typeface="Gulim" pitchFamily="34" charset="-127"/>
              </a:rPr>
              <a:t>                                          A sincronização da VNI é necessária? </a:t>
            </a:r>
            <a:endParaRPr lang="pt-BR" altLang="ko-KR" sz="1800" smtClean="0">
              <a:ea typeface="Gulim" pitchFamily="34" charset="-127"/>
            </a:endParaRPr>
          </a:p>
          <a:p>
            <a:pPr>
              <a:lnSpc>
                <a:spcPct val="80000"/>
              </a:lnSpc>
            </a:pPr>
            <a:r>
              <a:rPr lang="pt-BR" altLang="ko-KR" sz="1800" smtClean="0">
                <a:ea typeface="Gulim" pitchFamily="34" charset="-127"/>
              </a:rPr>
              <a:t>	A maioria dos estudos iniciais  mostrava ser importante para êxito da VNI. Na Europa tem sido usado a Cápsula de Graseby  para sincronização, não sendo usado lamentavelmente nos EUA. Os músculos da via aérea superior são importante para a  estabilidade e patência da vias aéreas superiores e  são ativados durante a inspiração. </a:t>
            </a:r>
          </a:p>
          <a:p>
            <a:pPr>
              <a:lnSpc>
                <a:spcPct val="80000"/>
              </a:lnSpc>
            </a:pPr>
            <a:r>
              <a:rPr lang="pt-BR" altLang="ko-KR" sz="1800" smtClean="0">
                <a:ea typeface="Gulim" pitchFamily="34" charset="-127"/>
              </a:rPr>
              <a:t>	No estudo de Moretti et al (</a:t>
            </a:r>
            <a:r>
              <a:rPr lang="pt-BR" altLang="ko-KR" sz="1800" smtClean="0">
                <a:ea typeface="Gulim" pitchFamily="34" charset="-127"/>
                <a:hlinkClick r:id="rId2"/>
              </a:rPr>
              <a:t>Comparing the effects of nasal synchronized intermittent positive pressure ventilation (nSIPPV) and nasal continuous positive airway pressure (nCPAP) after extubation in very low birth weight infants.</a:t>
            </a:r>
            <a:r>
              <a:rPr lang="pt-BR" altLang="ko-KR" sz="1800" smtClean="0">
                <a:ea typeface="Gulim" pitchFamily="34" charset="-127"/>
              </a:rPr>
              <a:t> </a:t>
            </a:r>
            <a:r>
              <a:rPr lang="it-IT" altLang="ko-KR" sz="1800" smtClean="0">
                <a:ea typeface="Gulim" pitchFamily="34" charset="-127"/>
              </a:rPr>
              <a:t>Moretti C, Gizzi C, Papoff Pet al. </a:t>
            </a:r>
            <a:r>
              <a:rPr lang="pt-BR" altLang="ko-KR" sz="1800" smtClean="0">
                <a:ea typeface="Gulim" pitchFamily="34" charset="-127"/>
              </a:rPr>
              <a:t>Early Hum Dev. 1999 Dec;56(2-3):167-77),  a aplicação da  pressão positiva quando o RN não inspira leva a um mínimo volume corrente. As medidas obtidas durante ambos os modos de ventilação indicaram diferenças significativas entre as duas técnicas. Na verdade, a aplicação de VNI sincronizada foi associada com um aumento estatisticamente significativo do volume corrente (Vt) e volume minuto. Além disso, a </a:t>
            </a:r>
            <a:r>
              <a:rPr lang="pt-BR" altLang="ko-KR" sz="1800" i="1" smtClean="0">
                <a:ea typeface="Gulim" pitchFamily="34" charset="-127"/>
              </a:rPr>
              <a:t>phasic  esophageal  pressure  deflections </a:t>
            </a:r>
            <a:r>
              <a:rPr lang="pt-BR" altLang="ko-KR" sz="1800" smtClean="0">
                <a:ea typeface="Gulim" pitchFamily="34" charset="-127"/>
              </a:rPr>
              <a:t>(estimativa do esforço respiratório</a:t>
            </a:r>
            <a:r>
              <a:rPr lang="pt-BR" altLang="ko-KR" sz="1800" i="1" smtClean="0">
                <a:ea typeface="Gulim" pitchFamily="34" charset="-127"/>
              </a:rPr>
              <a:t>)</a:t>
            </a:r>
            <a:r>
              <a:rPr lang="pt-BR" altLang="ko-KR" sz="1800" smtClean="0">
                <a:ea typeface="Gulim" pitchFamily="34" charset="-127"/>
              </a:rPr>
              <a:t> (Pe), diminuiu em 30% durante a VNI sincronizada (P &lt;0,01).  A PaCO2 transcutânea (TcPCO2) foi significativamente menor durante a VNI sincronizada em relação ao  CPAP nasal  e a frequência respiratória também. </a:t>
            </a:r>
            <a:r>
              <a:rPr lang="pt-BR" altLang="ko-KR" sz="1800" b="1" smtClean="0">
                <a:solidFill>
                  <a:srgbClr val="0000FF"/>
                </a:solidFill>
                <a:ea typeface="Gulim" pitchFamily="34" charset="-127"/>
              </a:rPr>
              <a:t>Estes dados sugerem, portanto, que a VNI sincronizada pode provê maior suporte ventilatório do que o CPAP nasal no período de pós-extubação, com menos esforço inspiratório do paciente. </a:t>
            </a:r>
            <a:endParaRPr lang="pt-BR" sz="1800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ko-KR" b="1" smtClean="0">
                <a:ea typeface="Gulim" pitchFamily="34" charset="-127"/>
              </a:rPr>
              <a:t>Gizzi C</a:t>
            </a:r>
            <a:r>
              <a:rPr lang="pt-BR" altLang="ko-KR" smtClean="0">
                <a:ea typeface="Gulim" pitchFamily="34" charset="-127"/>
              </a:rPr>
              <a:t>, Montecchia F, Panetta V, et al (Arch Dis Child Fetal Neonatal Ed. 2015 Jan;100(1):F17-23), avaliaram se a VNI sincronizada é mais efetiva que a VNI não sincronizada e CPAP nasal no tratamento da apnéia da prematuridade. Os autores relataram  que a  VNI sincronizada parece ser mais efetiva que a VNI não sincronizada e CPAP nasal, reduzindo significativamente a incidência de dessaturações e/ou bradicardias (≤80%) e  bradicardias (≤80 bpm) e  episódios de apnéia central nos pré-termos. </a:t>
            </a:r>
            <a:endParaRPr lang="pt-BR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ko-KR" sz="2300" smtClean="0">
                <a:ea typeface="Gulim" pitchFamily="34" charset="-127"/>
              </a:rPr>
              <a:t>Estudo realizado por nós em RN relativamente estáveis (</a:t>
            </a:r>
            <a:r>
              <a:rPr lang="pt-BR" altLang="ko-KR" sz="2300" smtClean="0">
                <a:ea typeface="Gulim" pitchFamily="34" charset="-127"/>
                <a:hlinkClick r:id="rId2"/>
              </a:rPr>
              <a:t>Effects of synchronization during </a:t>
            </a:r>
            <a:r>
              <a:rPr lang="pt-BR" altLang="ko-KR" sz="2300" b="1" smtClean="0">
                <a:ea typeface="Gulim" pitchFamily="34" charset="-127"/>
                <a:hlinkClick r:id="rId2"/>
              </a:rPr>
              <a:t>nasal</a:t>
            </a:r>
            <a:r>
              <a:rPr lang="pt-BR" altLang="ko-KR" sz="2300" smtClean="0">
                <a:ea typeface="Gulim" pitchFamily="34" charset="-127"/>
                <a:hlinkClick r:id="rId2"/>
              </a:rPr>
              <a:t> </a:t>
            </a:r>
            <a:r>
              <a:rPr lang="pt-BR" altLang="ko-KR" sz="2300" b="1" smtClean="0">
                <a:ea typeface="Gulim" pitchFamily="34" charset="-127"/>
                <a:hlinkClick r:id="rId2"/>
              </a:rPr>
              <a:t>ventilation</a:t>
            </a:r>
            <a:r>
              <a:rPr lang="pt-BR" altLang="ko-KR" sz="2300" smtClean="0">
                <a:ea typeface="Gulim" pitchFamily="34" charset="-127"/>
                <a:hlinkClick r:id="rId2"/>
              </a:rPr>
              <a:t> in clinically stable preterm infants.</a:t>
            </a:r>
            <a:r>
              <a:rPr lang="pt-BR" altLang="ko-KR" sz="2300" smtClean="0">
                <a:ea typeface="Gulim" pitchFamily="34" charset="-127"/>
              </a:rPr>
              <a:t> Chang HY, Claure N, D'ugard C, Torres J, Nwajei P, Bancalari E. Pediatr Res. 2011 Jan;69(1):84-9.) observamos que a pressão inspiratória é significativamente mais baixa com  a VNI sincronizada, </a:t>
            </a:r>
            <a:r>
              <a:rPr lang="pt-BR" altLang="ko-KR" sz="2300" b="1" smtClean="0">
                <a:ea typeface="Gulim" pitchFamily="34" charset="-127"/>
              </a:rPr>
              <a:t>menor esforço respiratório (</a:t>
            </a:r>
            <a:r>
              <a:rPr lang="pt-BR" altLang="ko-KR" sz="2300" i="1" smtClean="0">
                <a:ea typeface="Gulim" pitchFamily="34" charset="-127"/>
              </a:rPr>
              <a:t>Pes peak insp</a:t>
            </a:r>
            <a:r>
              <a:rPr lang="pt-BR" altLang="ko-KR" sz="2300" b="1" smtClean="0">
                <a:ea typeface="Gulim" pitchFamily="34" charset="-127"/>
              </a:rPr>
              <a:t>)</a:t>
            </a:r>
            <a:r>
              <a:rPr lang="pt-BR" altLang="ko-KR" sz="2300" smtClean="0">
                <a:ea typeface="Gulim" pitchFamily="34" charset="-127"/>
              </a:rPr>
              <a:t>, não havendo diferença no volume corrente (Vt), PaCO2 e saturação de Oxigênio (SpO2) (veja a figura a seguir). Neste recém-nascidos que estavam relativamente estáveis a sincronização poderia então fazer diferença, mas ainda não sabemos.</a:t>
            </a:r>
            <a:endParaRPr lang="pt-BR" sz="23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altLang="ko-KR" sz="1400" smtClean="0">
                <a:solidFill>
                  <a:srgbClr val="0000FF"/>
                </a:solidFill>
                <a:ea typeface="Gulim" pitchFamily="34" charset="-127"/>
              </a:rPr>
              <a:t>QUAL A MELHOR MANEIRA DE SINCRONIZAR?    </a:t>
            </a:r>
          </a:p>
          <a:p>
            <a:pPr>
              <a:lnSpc>
                <a:spcPct val="80000"/>
              </a:lnSpc>
            </a:pPr>
            <a:r>
              <a:rPr lang="pt-BR" altLang="ko-KR" sz="1400" smtClean="0">
                <a:ea typeface="Gulim" pitchFamily="34" charset="-127"/>
              </a:rPr>
              <a:t>                                   (Carlos Alberto Zaconeta)</a:t>
            </a:r>
          </a:p>
          <a:p>
            <a:pPr>
              <a:lnSpc>
                <a:spcPct val="80000"/>
              </a:lnSpc>
            </a:pPr>
            <a:r>
              <a:rPr lang="pt-BR" altLang="ko-KR" sz="1400" smtClean="0">
                <a:ea typeface="Gulim" pitchFamily="34" charset="-127"/>
              </a:rPr>
              <a:t>	Em primeiro lugar, não existem ainda trabalhos conclusivos que obriguem a fazer VNI sincronizada. Se você tem aparelho que sincroniza você usa, se o teu ventilador não sincroniza, você usa do mesmo jeito porque é melhor o paciente ficar em VNI não sincronizada do que no mesmo aparelho  intubado e não sincronizado. </a:t>
            </a:r>
          </a:p>
          <a:p>
            <a:pPr>
              <a:lnSpc>
                <a:spcPct val="80000"/>
              </a:lnSpc>
            </a:pPr>
            <a:r>
              <a:rPr lang="pt-BR" altLang="ko-KR" sz="1400" smtClean="0">
                <a:ea typeface="Gulim" pitchFamily="34" charset="-127"/>
              </a:rPr>
              <a:t>	Existem 3 tipos de mecanismos de sincronização: Cápsulas pneumáticas colocadas acima do abdome do paciente (cápsula de Graseby), sensores de fluxo ou sensores de pressão (estes últimos colocados em algum lugar entre a interface com o paciente e o circúito ou em algum lugar do circúito). Lamentavelmente ainda são todos imperfeitos, mais ainda em VNI neonatal pois esta modalidade é muito  empregada nos muito prematuros, abaixo de 1500  gramas e como o grau de expansibilidade torácica e consequentemente o movimento de fluxo e variação de pressão são pequenas, os sensores são pouco eficazes em detectar estas pequenas mudanças. Outro problema é o tempo de resposta entre a detecção, o disparo de um ciclo e o tempo de chegada desse ciclo ao paciente. </a:t>
            </a:r>
          </a:p>
          <a:p>
            <a:pPr>
              <a:lnSpc>
                <a:spcPct val="80000"/>
              </a:lnSpc>
            </a:pPr>
            <a:r>
              <a:rPr lang="pt-BR" altLang="ko-KR" sz="1400" smtClean="0">
                <a:ea typeface="Gulim" pitchFamily="34" charset="-127"/>
              </a:rPr>
              <a:t>	O mais promissor nesse campo é a Ventilação Assistida por Ajuste neural (NAVA) que utiliza a atividade elétrica do diafragma  como sinalizador (precisa de um sensor colocado no esôfago. </a:t>
            </a:r>
          </a:p>
          <a:p>
            <a:pPr>
              <a:lnSpc>
                <a:spcPct val="80000"/>
              </a:lnSpc>
            </a:pPr>
            <a:r>
              <a:rPr lang="pt-BR" altLang="ko-KR" sz="1400" smtClean="0">
                <a:ea typeface="Gulim" pitchFamily="34" charset="-127"/>
              </a:rPr>
              <a:t>	Resumindo, pode usar o seu aparelho de ventilação habitual para fazer VNI, não precisa de cápsula. </a:t>
            </a:r>
          </a:p>
          <a:p>
            <a:pPr>
              <a:lnSpc>
                <a:spcPct val="80000"/>
              </a:lnSpc>
            </a:pPr>
            <a:r>
              <a:rPr lang="pt-BR" altLang="ko-KR" sz="1400" smtClean="0">
                <a:ea typeface="Gulim" pitchFamily="34" charset="-127"/>
              </a:rPr>
              <a:t>	Quanto à </a:t>
            </a:r>
            <a:r>
              <a:rPr lang="pt-BR" altLang="ko-KR" sz="1400" b="1" smtClean="0">
                <a:ea typeface="Gulim" pitchFamily="34" charset="-127"/>
              </a:rPr>
              <a:t>pressão de suporte</a:t>
            </a:r>
            <a:r>
              <a:rPr lang="pt-BR" altLang="ko-KR" sz="1400" smtClean="0">
                <a:ea typeface="Gulim" pitchFamily="34" charset="-127"/>
              </a:rPr>
              <a:t>, nos pacientes intubados esta deve ser regulada de acordo com o volume corrente. No paciente em VNI não temos  experiência. mas indicaria colocaria </a:t>
            </a:r>
            <a:r>
              <a:rPr lang="pt-BR" altLang="ko-KR" sz="1400" b="1" smtClean="0">
                <a:ea typeface="Gulim" pitchFamily="34" charset="-127"/>
              </a:rPr>
              <a:t>2-3 pontos acima da PEEP</a:t>
            </a:r>
            <a:r>
              <a:rPr lang="pt-BR" altLang="ko-KR" sz="1400" smtClean="0">
                <a:ea typeface="Gulim" pitchFamily="34" charset="-127"/>
              </a:rPr>
              <a:t> pois se o paciente esta precisando de pressão de suporte muito elevada, talvez não esteja apto a fazer VNI.</a:t>
            </a:r>
            <a:endParaRPr lang="pt-BR" sz="1400" smtClean="0"/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1204913" y="220663"/>
            <a:ext cx="749776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pt-BR" altLang="ko-KR" sz="2400" b="1" i="0">
                <a:solidFill>
                  <a:srgbClr val="0000FF"/>
                </a:solidFill>
                <a:ea typeface="Gulim" pitchFamily="34" charset="-127"/>
              </a:rPr>
              <a:t>QUAL A MELHOR MANEIRA DE SINCRONIZAR?</a:t>
            </a:r>
            <a:r>
              <a:rPr lang="pt-BR" altLang="ko-KR" sz="2400" b="1" i="0">
                <a:ea typeface="Gulim" pitchFamily="34" charset="-127"/>
              </a:rPr>
              <a:t>    </a:t>
            </a:r>
          </a:p>
        </p:txBody>
      </p:sp>
      <p:sp>
        <p:nvSpPr>
          <p:cNvPr id="76805" name="Rectangle 5"/>
          <p:cNvSpPr>
            <a:spLocks noChangeArrowheads="1"/>
          </p:cNvSpPr>
          <p:nvPr/>
        </p:nvSpPr>
        <p:spPr bwMode="auto">
          <a:xfrm>
            <a:off x="3248025" y="612775"/>
            <a:ext cx="502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altLang="ko-KR" i="0">
                <a:ea typeface="Gulim" pitchFamily="34" charset="-127"/>
              </a:rPr>
              <a:t>Carlos Alberto Zaconeta (HRAS/HMIB/SES/DF)</a:t>
            </a:r>
            <a:endParaRPr lang="pt-BR" i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>
          <a:xfrm>
            <a:off x="-2516188" y="0"/>
            <a:ext cx="8534401" cy="758825"/>
          </a:xfrm>
        </p:spPr>
        <p:txBody>
          <a:bodyPr/>
          <a:lstStyle/>
          <a:p>
            <a:r>
              <a:rPr lang="pt-BR" smtClean="0">
                <a:solidFill>
                  <a:srgbClr val="7B9899"/>
                </a:solidFill>
              </a:rPr>
              <a:t>Obrigado!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355600" y="6300788"/>
            <a:ext cx="803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i="0">
                <a:solidFill>
                  <a:srgbClr val="0000FF"/>
                </a:solidFill>
              </a:rPr>
              <a:t>Ddos Iasmin, Julia, Renata, Gustavo, Mayara, (Dr. Paulo R. Margotto) e Aline</a:t>
            </a:r>
          </a:p>
        </p:txBody>
      </p:sp>
      <p:pic>
        <p:nvPicPr>
          <p:cNvPr id="37897" name="Espaço Reservado para Conteúdo 3" descr="DSC04585.JPG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447675" y="735013"/>
            <a:ext cx="7986713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ívico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ívico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ívico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400</TotalTime>
  <Words>2120</Words>
  <Application>Microsoft Macintosh PowerPoint</Application>
  <PresentationFormat>Apresentação na tela (4:3)</PresentationFormat>
  <Paragraphs>162</Paragraphs>
  <Slides>38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39" baseType="lpstr">
      <vt:lpstr>Cívico</vt:lpstr>
      <vt:lpstr>    Efeitos da sincronização  durante a ventilação não invasiva nos pré-termos com doença da membrana hialina imediatamente após a extubação Effects of Synchronization during Noninvasive Intermittent Mandatory Ventilation in Preterm Infants with Respiratory Distress Syndrome Immediately after Extubation Huang Li, Mendler MR, Waitz M et al Neonatology 2015;108:108-114</vt:lpstr>
      <vt:lpstr>Introdução</vt:lpstr>
      <vt:lpstr>Introdução</vt:lpstr>
      <vt:lpstr>Slide 4</vt:lpstr>
      <vt:lpstr>Slide 5</vt:lpstr>
      <vt:lpstr>Hipótese dos autores</vt:lpstr>
      <vt:lpstr>Materiais e métodos</vt:lpstr>
      <vt:lpstr>Materiais e métodos</vt:lpstr>
      <vt:lpstr>Slide 9</vt:lpstr>
      <vt:lpstr>Resultados</vt:lpstr>
      <vt:lpstr>Slide 11</vt:lpstr>
      <vt:lpstr>Slide 12</vt:lpstr>
      <vt:lpstr>Slide 13</vt:lpstr>
      <vt:lpstr>Slide 14</vt:lpstr>
      <vt:lpstr>Slide 15</vt:lpstr>
      <vt:lpstr>Slide 16</vt:lpstr>
      <vt:lpstr>Resultados</vt:lpstr>
      <vt:lpstr>Resultados</vt:lpstr>
      <vt:lpstr>Discussão</vt:lpstr>
      <vt:lpstr>Slide 20</vt:lpstr>
      <vt:lpstr>Discussão</vt:lpstr>
      <vt:lpstr>Discussão</vt:lpstr>
      <vt:lpstr>Slide 23</vt:lpstr>
      <vt:lpstr>Slide 24</vt:lpstr>
      <vt:lpstr>Discussão</vt:lpstr>
      <vt:lpstr>Slide 26</vt:lpstr>
      <vt:lpstr>Slide 27</vt:lpstr>
      <vt:lpstr>Discussão</vt:lpstr>
      <vt:lpstr>Slide 29</vt:lpstr>
      <vt:lpstr>Slide 30</vt:lpstr>
      <vt:lpstr>Referências</vt:lpstr>
      <vt:lpstr>Slide 32</vt:lpstr>
      <vt:lpstr>Nota do Editor do site, Dr. Paulo R. Margotto Consultem também, Aqui e Agora!</vt:lpstr>
      <vt:lpstr>Slide 34</vt:lpstr>
      <vt:lpstr>Slide 35</vt:lpstr>
      <vt:lpstr>Slide 36</vt:lpstr>
      <vt:lpstr>Slide 37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Resultados</dc:title>
  <dc:creator>Danniel Da Rocha Muniz</dc:creator>
  <cp:lastModifiedBy>Paulo</cp:lastModifiedBy>
  <cp:revision>24</cp:revision>
  <dcterms:created xsi:type="dcterms:W3CDTF">2015-08-23T22:15:38Z</dcterms:created>
  <dcterms:modified xsi:type="dcterms:W3CDTF">2015-08-27T22:27:04Z</dcterms:modified>
</cp:coreProperties>
</file>