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1"/>
  </p:notesMasterIdLst>
  <p:sldIdLst>
    <p:sldId id="316" r:id="rId2"/>
    <p:sldId id="257" r:id="rId3"/>
    <p:sldId id="308" r:id="rId4"/>
    <p:sldId id="282" r:id="rId5"/>
    <p:sldId id="312" r:id="rId6"/>
    <p:sldId id="295" r:id="rId7"/>
    <p:sldId id="314" r:id="rId8"/>
    <p:sldId id="274" r:id="rId9"/>
    <p:sldId id="303" r:id="rId10"/>
    <p:sldId id="276" r:id="rId11"/>
    <p:sldId id="291" r:id="rId12"/>
    <p:sldId id="311" r:id="rId13"/>
    <p:sldId id="258" r:id="rId14"/>
    <p:sldId id="313" r:id="rId15"/>
    <p:sldId id="298" r:id="rId16"/>
    <p:sldId id="300" r:id="rId17"/>
    <p:sldId id="309" r:id="rId18"/>
    <p:sldId id="261" r:id="rId19"/>
    <p:sldId id="263" r:id="rId20"/>
    <p:sldId id="306" r:id="rId21"/>
    <p:sldId id="267" r:id="rId22"/>
    <p:sldId id="269" r:id="rId23"/>
    <p:sldId id="270" r:id="rId24"/>
    <p:sldId id="272" r:id="rId25"/>
    <p:sldId id="271" r:id="rId26"/>
    <p:sldId id="307" r:id="rId27"/>
    <p:sldId id="315" r:id="rId28"/>
    <p:sldId id="304" r:id="rId29"/>
    <p:sldId id="299" r:id="rId30"/>
    <p:sldId id="280" r:id="rId31"/>
    <p:sldId id="281" r:id="rId32"/>
    <p:sldId id="318" r:id="rId33"/>
    <p:sldId id="317" r:id="rId34"/>
    <p:sldId id="290" r:id="rId35"/>
    <p:sldId id="277" r:id="rId36"/>
    <p:sldId id="285" r:id="rId37"/>
    <p:sldId id="279" r:id="rId38"/>
    <p:sldId id="278" r:id="rId39"/>
    <p:sldId id="297" r:id="rId4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624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8" d="100"/>
        <a:sy n="7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0B78DA-D972-45F4-974D-5111789639C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319ACE-793C-4791-8615-91691CF69F1D}">
      <dgm:prSet phldrT="[Text]" custT="1"/>
      <dgm:spPr/>
      <dgm:t>
        <a:bodyPr/>
        <a:lstStyle/>
        <a:p>
          <a:r>
            <a:rPr lang="pt-BR" sz="2000" dirty="0"/>
            <a:t>Redução do crescimento cerebral</a:t>
          </a:r>
          <a:endParaRPr lang="en-US" sz="2000" dirty="0"/>
        </a:p>
      </dgm:t>
    </dgm:pt>
    <dgm:pt modelId="{E750709D-7886-4B6A-9901-EB15D4B48F54}" type="parTrans" cxnId="{50407AEB-48A0-4FB7-9FF5-A49C5FDD9C1B}">
      <dgm:prSet/>
      <dgm:spPr/>
      <dgm:t>
        <a:bodyPr/>
        <a:lstStyle/>
        <a:p>
          <a:endParaRPr lang="en-US"/>
        </a:p>
      </dgm:t>
    </dgm:pt>
    <dgm:pt modelId="{B9C36479-8036-4713-9111-59AF1743DE91}" type="sibTrans" cxnId="{50407AEB-48A0-4FB7-9FF5-A49C5FDD9C1B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DEB0E500-55EB-4B58-A490-23B4CFC04F26}">
      <dgm:prSet phldrT="[Text]" custT="1"/>
      <dgm:spPr/>
      <dgm:t>
        <a:bodyPr/>
        <a:lstStyle/>
        <a:p>
          <a:r>
            <a:rPr lang="pt-BR" sz="1800" dirty="0"/>
            <a:t>Deficit cognitivos e alterações comportamentais</a:t>
          </a:r>
          <a:endParaRPr lang="en-US" sz="1800" dirty="0"/>
        </a:p>
      </dgm:t>
    </dgm:pt>
    <dgm:pt modelId="{620E1BD7-4810-47D0-B0BE-C267BF8B86B5}" type="parTrans" cxnId="{1E351F56-4C00-4925-99A6-44732F75D8A0}">
      <dgm:prSet/>
      <dgm:spPr/>
      <dgm:t>
        <a:bodyPr/>
        <a:lstStyle/>
        <a:p>
          <a:endParaRPr lang="en-US"/>
        </a:p>
      </dgm:t>
    </dgm:pt>
    <dgm:pt modelId="{EA26E7FE-7816-4593-823D-7368E5FFF592}" type="sibTrans" cxnId="{1E351F56-4C00-4925-99A6-44732F75D8A0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C832EEF3-B039-4C66-9A91-972B8EAFACCB}">
      <dgm:prSet phldrT="[Text]" custT="1"/>
      <dgm:spPr/>
      <dgm:t>
        <a:bodyPr/>
        <a:lstStyle/>
        <a:p>
          <a:r>
            <a:rPr lang="pt-BR" sz="1800" dirty="0"/>
            <a:t>Alterações celulares</a:t>
          </a:r>
          <a:endParaRPr lang="en-US" sz="1800" dirty="0"/>
        </a:p>
      </dgm:t>
    </dgm:pt>
    <dgm:pt modelId="{2F0886D6-A76E-4385-9B3B-F65A367D68F7}" type="parTrans" cxnId="{76089358-4CEB-4EAA-B03B-CBF89BA2E059}">
      <dgm:prSet/>
      <dgm:spPr/>
      <dgm:t>
        <a:bodyPr/>
        <a:lstStyle/>
        <a:p>
          <a:endParaRPr lang="en-US"/>
        </a:p>
      </dgm:t>
    </dgm:pt>
    <dgm:pt modelId="{F08DD258-FBF8-4A74-BF3E-B3612E362568}" type="sibTrans" cxnId="{76089358-4CEB-4EAA-B03B-CBF89BA2E059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37F70BA-1A40-4001-A4A7-2E034A21DB64}">
      <dgm:prSet custT="1"/>
      <dgm:spPr/>
      <dgm:t>
        <a:bodyPr/>
        <a:lstStyle/>
        <a:p>
          <a:r>
            <a:rPr lang="pt-BR" sz="1600" dirty="0"/>
            <a:t>Nao existe consenso em relação a seguranca do uso de opióides (FDA)</a:t>
          </a:r>
        </a:p>
      </dgm:t>
    </dgm:pt>
    <dgm:pt modelId="{EB1128CF-13BB-4816-861B-5D0A418A78E3}" type="parTrans" cxnId="{99B97110-3C25-460D-BA6E-89808B84C013}">
      <dgm:prSet/>
      <dgm:spPr/>
      <dgm:t>
        <a:bodyPr/>
        <a:lstStyle/>
        <a:p>
          <a:endParaRPr lang="en-US"/>
        </a:p>
      </dgm:t>
    </dgm:pt>
    <dgm:pt modelId="{BEE2618F-A2FC-4B14-81D9-4BC349C7447D}" type="sibTrans" cxnId="{99B97110-3C25-460D-BA6E-89808B84C013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63D27C51-4984-468C-A65A-F3465D463538}">
      <dgm:prSet custT="1"/>
      <dgm:spPr/>
      <dgm:t>
        <a:bodyPr/>
        <a:lstStyle/>
        <a:p>
          <a:r>
            <a:rPr lang="pt-BR" sz="1600" dirty="0"/>
            <a:t>Falta de conhecimento da farmaconinética e dos efeitos adversos destas drogas</a:t>
          </a:r>
        </a:p>
      </dgm:t>
    </dgm:pt>
    <dgm:pt modelId="{65DBA512-6B39-48CF-9BE0-D1391D17C92E}" type="parTrans" cxnId="{E1598DDA-A5A2-4674-B429-4772B0E64EFC}">
      <dgm:prSet/>
      <dgm:spPr/>
      <dgm:t>
        <a:bodyPr/>
        <a:lstStyle/>
        <a:p>
          <a:endParaRPr lang="en-US"/>
        </a:p>
      </dgm:t>
    </dgm:pt>
    <dgm:pt modelId="{61D23A8A-D104-40A6-BFC8-949EA1B6558C}" type="sibTrans" cxnId="{E1598DDA-A5A2-4674-B429-4772B0E64EFC}">
      <dgm:prSet/>
      <dgm:spPr/>
      <dgm:t>
        <a:bodyPr/>
        <a:lstStyle/>
        <a:p>
          <a:endParaRPr lang="en-US"/>
        </a:p>
      </dgm:t>
    </dgm:pt>
    <dgm:pt modelId="{3FA7A813-CCC6-4924-BDAE-1EA038E9F1F7}">
      <dgm:prSet phldrT="[Text]" custT="1"/>
      <dgm:spPr/>
      <dgm:t>
        <a:bodyPr/>
        <a:lstStyle/>
        <a:p>
          <a:r>
            <a:rPr lang="pt-BR" sz="1800" dirty="0"/>
            <a:t>Apoptose</a:t>
          </a:r>
        </a:p>
        <a:p>
          <a:r>
            <a:rPr lang="pt-BR" sz="1800" dirty="0"/>
            <a:t> neuronal</a:t>
          </a:r>
          <a:endParaRPr lang="en-US" sz="1800" dirty="0"/>
        </a:p>
      </dgm:t>
    </dgm:pt>
    <dgm:pt modelId="{5444E8C9-7711-44E7-8DA2-C16545F4D52F}" type="sibTrans" cxnId="{55665EC6-5104-42A7-8BA2-BE01FD881916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A44BA9EF-78E2-45B5-91A0-D90D2DC3ACCE}" type="parTrans" cxnId="{55665EC6-5104-42A7-8BA2-BE01FD881916}">
      <dgm:prSet/>
      <dgm:spPr/>
      <dgm:t>
        <a:bodyPr/>
        <a:lstStyle/>
        <a:p>
          <a:endParaRPr lang="en-US"/>
        </a:p>
      </dgm:t>
    </dgm:pt>
    <dgm:pt modelId="{17CE6193-62AB-416A-A319-E2F7F35F6302}" type="pres">
      <dgm:prSet presAssocID="{CD0B78DA-D972-45F4-974D-5111789639C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57B510F-524B-4E99-91C5-096A901DA3D3}" type="pres">
      <dgm:prSet presAssocID="{3FA7A813-CCC6-4924-BDAE-1EA038E9F1F7}" presName="node" presStyleLbl="node1" presStyleIdx="0" presStyleCnt="6" custScaleX="278874" custScaleY="104801" custLinFactNeighborX="40195" custLinFactNeighborY="8206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E9254BD-E824-4E53-BEDF-15EB7F87BD2C}" type="pres">
      <dgm:prSet presAssocID="{5444E8C9-7711-44E7-8DA2-C16545F4D52F}" presName="sibTrans" presStyleLbl="sibTrans2D1" presStyleIdx="0" presStyleCnt="5" custScaleX="121698" custScaleY="434669" custLinFactY="84907" custLinFactNeighborX="-4929" custLinFactNeighborY="100000"/>
      <dgm:spPr/>
      <dgm:t>
        <a:bodyPr/>
        <a:lstStyle/>
        <a:p>
          <a:endParaRPr lang="pt-BR"/>
        </a:p>
      </dgm:t>
    </dgm:pt>
    <dgm:pt modelId="{2CC47AC5-6D1E-437F-9BB1-8F169595DA82}" type="pres">
      <dgm:prSet presAssocID="{5444E8C9-7711-44E7-8DA2-C16545F4D52F}" presName="connectorText" presStyleLbl="sibTrans2D1" presStyleIdx="0" presStyleCnt="5"/>
      <dgm:spPr/>
      <dgm:t>
        <a:bodyPr/>
        <a:lstStyle/>
        <a:p>
          <a:endParaRPr lang="pt-BR"/>
        </a:p>
      </dgm:t>
    </dgm:pt>
    <dgm:pt modelId="{56EC10BA-8A00-4770-B1A0-C09417B6022F}" type="pres">
      <dgm:prSet presAssocID="{23319ACE-793C-4791-8615-91691CF69F1D}" presName="node" presStyleLbl="node1" presStyleIdx="1" presStyleCnt="6" custScaleX="328615" custScaleY="133840" custLinFactX="100000" custLinFactNeighborX="184474" custLinFactNeighborY="-283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4E7DF16-0BF9-4511-9551-CB9222698170}" type="pres">
      <dgm:prSet presAssocID="{B9C36479-8036-4713-9111-59AF1743DE91}" presName="sibTrans" presStyleLbl="sibTrans2D1" presStyleIdx="1" presStyleCnt="5" custAng="8232" custScaleX="160816" custScaleY="406713" custLinFactNeighborX="-4651" custLinFactNeighborY="32024"/>
      <dgm:spPr/>
      <dgm:t>
        <a:bodyPr/>
        <a:lstStyle/>
        <a:p>
          <a:endParaRPr lang="pt-BR"/>
        </a:p>
      </dgm:t>
    </dgm:pt>
    <dgm:pt modelId="{992C1B96-55B4-451E-8D63-59DFC1F6D3E9}" type="pres">
      <dgm:prSet presAssocID="{B9C36479-8036-4713-9111-59AF1743DE91}" presName="connectorText" presStyleLbl="sibTrans2D1" presStyleIdx="1" presStyleCnt="5"/>
      <dgm:spPr/>
      <dgm:t>
        <a:bodyPr/>
        <a:lstStyle/>
        <a:p>
          <a:endParaRPr lang="pt-BR"/>
        </a:p>
      </dgm:t>
    </dgm:pt>
    <dgm:pt modelId="{29055BAE-2977-40AC-AF07-92715CB97B6A}" type="pres">
      <dgm:prSet presAssocID="{DEB0E500-55EB-4B58-A490-23B4CFC04F26}" presName="node" presStyleLbl="node1" presStyleIdx="2" presStyleCnt="6" custScaleX="320310" custScaleY="132254" custLinFactX="100000" custLinFactNeighborX="164802" custLinFactNeighborY="-129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3D5A83B-D240-4C16-8963-652853906E33}" type="pres">
      <dgm:prSet presAssocID="{EA26E7FE-7816-4593-823D-7368E5FFF592}" presName="sibTrans" presStyleLbl="sibTrans2D1" presStyleIdx="2" presStyleCnt="5" custAng="10800000" custScaleX="43026" custScaleY="384118" custLinFactNeighborX="-64241" custLinFactNeighborY="-78465"/>
      <dgm:spPr/>
      <dgm:t>
        <a:bodyPr/>
        <a:lstStyle/>
        <a:p>
          <a:endParaRPr lang="pt-BR"/>
        </a:p>
      </dgm:t>
    </dgm:pt>
    <dgm:pt modelId="{57BE6ACD-98A6-4118-9A1E-B871BE8F2EC5}" type="pres">
      <dgm:prSet presAssocID="{EA26E7FE-7816-4593-823D-7368E5FFF592}" presName="connectorText" presStyleLbl="sibTrans2D1" presStyleIdx="2" presStyleCnt="5"/>
      <dgm:spPr/>
      <dgm:t>
        <a:bodyPr/>
        <a:lstStyle/>
        <a:p>
          <a:endParaRPr lang="pt-BR"/>
        </a:p>
      </dgm:t>
    </dgm:pt>
    <dgm:pt modelId="{0AC0957C-5867-4F73-8A3D-181DFEEB0C4F}" type="pres">
      <dgm:prSet presAssocID="{C832EEF3-B039-4C66-9A91-972B8EAFACCB}" presName="node" presStyleLbl="node1" presStyleIdx="3" presStyleCnt="6" custScaleX="327153" custLinFactX="-690824" custLinFactNeighborX="-700000" custLinFactNeighborY="-8074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BFA30E9-287F-4D2E-B8CD-A51123434C69}" type="pres">
      <dgm:prSet presAssocID="{F08DD258-FBF8-4A74-BF3E-B3612E362568}" presName="sibTrans" presStyleLbl="sibTrans2D1" presStyleIdx="3" presStyleCnt="5" custAng="10800000" custFlipHor="1" custScaleX="39174" custScaleY="317654" custLinFactY="595338" custLinFactNeighborX="74274" custLinFactNeighborY="600000"/>
      <dgm:spPr/>
      <dgm:t>
        <a:bodyPr/>
        <a:lstStyle/>
        <a:p>
          <a:endParaRPr lang="pt-BR"/>
        </a:p>
      </dgm:t>
    </dgm:pt>
    <dgm:pt modelId="{853ECE12-E2CB-41D5-AAFF-08AF3496A1C5}" type="pres">
      <dgm:prSet presAssocID="{F08DD258-FBF8-4A74-BF3E-B3612E362568}" presName="connectorText" presStyleLbl="sibTrans2D1" presStyleIdx="3" presStyleCnt="5"/>
      <dgm:spPr/>
      <dgm:t>
        <a:bodyPr/>
        <a:lstStyle/>
        <a:p>
          <a:endParaRPr lang="pt-BR"/>
        </a:p>
      </dgm:t>
    </dgm:pt>
    <dgm:pt modelId="{3D0D3569-0687-4532-B5C1-156976F24823}" type="pres">
      <dgm:prSet presAssocID="{137F70BA-1A40-4001-A4A7-2E034A21DB64}" presName="node" presStyleLbl="node1" presStyleIdx="4" presStyleCnt="6" custScaleX="393611" custLinFactX="64782" custLinFactY="-56678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079624-0B5F-4A5C-A7DC-4AADF49763B2}" type="pres">
      <dgm:prSet presAssocID="{BEE2618F-A2FC-4B14-81D9-4BC349C7447D}" presName="sibTrans" presStyleLbl="sibTrans2D1" presStyleIdx="4" presStyleCnt="5" custAng="10967716" custScaleY="435542" custLinFactNeighborX="5309" custLinFactNeighborY="-36602"/>
      <dgm:spPr/>
      <dgm:t>
        <a:bodyPr/>
        <a:lstStyle/>
        <a:p>
          <a:endParaRPr lang="pt-BR"/>
        </a:p>
      </dgm:t>
    </dgm:pt>
    <dgm:pt modelId="{AB47F81D-5BC6-42CC-B9F1-F854058C593E}" type="pres">
      <dgm:prSet presAssocID="{BEE2618F-A2FC-4B14-81D9-4BC349C7447D}" presName="connectorText" presStyleLbl="sibTrans2D1" presStyleIdx="4" presStyleCnt="5"/>
      <dgm:spPr/>
      <dgm:t>
        <a:bodyPr/>
        <a:lstStyle/>
        <a:p>
          <a:endParaRPr lang="pt-BR"/>
        </a:p>
      </dgm:t>
    </dgm:pt>
    <dgm:pt modelId="{F22ACD03-530F-4C56-B52C-11CBF184FAC1}" type="pres">
      <dgm:prSet presAssocID="{63D27C51-4984-468C-A65A-F3465D463538}" presName="node" presStyleLbl="node1" presStyleIdx="5" presStyleCnt="6" custScaleX="345945" custLinFactX="-200000" custLinFactNeighborX="-214505" custLinFactNeighborY="7264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99A03F4-834E-447D-B28B-865B0E221D70}" type="presOf" srcId="{3FA7A813-CCC6-4924-BDAE-1EA038E9F1F7}" destId="{757B510F-524B-4E99-91C5-096A901DA3D3}" srcOrd="0" destOrd="0" presId="urn:microsoft.com/office/officeart/2005/8/layout/process1"/>
    <dgm:cxn modelId="{3D95722A-1B41-4C8F-A9BA-78F5649C131C}" type="presOf" srcId="{EA26E7FE-7816-4593-823D-7368E5FFF592}" destId="{73D5A83B-D240-4C16-8963-652853906E33}" srcOrd="0" destOrd="0" presId="urn:microsoft.com/office/officeart/2005/8/layout/process1"/>
    <dgm:cxn modelId="{459FC133-2B07-41DB-A624-5061E1501743}" type="presOf" srcId="{23319ACE-793C-4791-8615-91691CF69F1D}" destId="{56EC10BA-8A00-4770-B1A0-C09417B6022F}" srcOrd="0" destOrd="0" presId="urn:microsoft.com/office/officeart/2005/8/layout/process1"/>
    <dgm:cxn modelId="{CFFC3F5F-E512-4DDA-AB51-EDEA9ECEF9D9}" type="presOf" srcId="{5444E8C9-7711-44E7-8DA2-C16545F4D52F}" destId="{2CC47AC5-6D1E-437F-9BB1-8F169595DA82}" srcOrd="1" destOrd="0" presId="urn:microsoft.com/office/officeart/2005/8/layout/process1"/>
    <dgm:cxn modelId="{BA7FD952-CFC0-4240-AB37-C438BAC7E354}" type="presOf" srcId="{F08DD258-FBF8-4A74-BF3E-B3612E362568}" destId="{FBFA30E9-287F-4D2E-B8CD-A51123434C69}" srcOrd="0" destOrd="0" presId="urn:microsoft.com/office/officeart/2005/8/layout/process1"/>
    <dgm:cxn modelId="{C2A900B6-BD2C-46D0-85BD-F642F1ECEF51}" type="presOf" srcId="{C832EEF3-B039-4C66-9A91-972B8EAFACCB}" destId="{0AC0957C-5867-4F73-8A3D-181DFEEB0C4F}" srcOrd="0" destOrd="0" presId="urn:microsoft.com/office/officeart/2005/8/layout/process1"/>
    <dgm:cxn modelId="{F77B7BA5-0BEA-46D4-AE26-FB45E04C4B25}" type="presOf" srcId="{F08DD258-FBF8-4A74-BF3E-B3612E362568}" destId="{853ECE12-E2CB-41D5-AAFF-08AF3496A1C5}" srcOrd="1" destOrd="0" presId="urn:microsoft.com/office/officeart/2005/8/layout/process1"/>
    <dgm:cxn modelId="{16247AB0-B104-43D1-A668-BA90D49EF39F}" type="presOf" srcId="{EA26E7FE-7816-4593-823D-7368E5FFF592}" destId="{57BE6ACD-98A6-4118-9A1E-B871BE8F2EC5}" srcOrd="1" destOrd="0" presId="urn:microsoft.com/office/officeart/2005/8/layout/process1"/>
    <dgm:cxn modelId="{88076828-42FB-4F6B-BC8D-EE5176E8F758}" type="presOf" srcId="{B9C36479-8036-4713-9111-59AF1743DE91}" destId="{992C1B96-55B4-451E-8D63-59DFC1F6D3E9}" srcOrd="1" destOrd="0" presId="urn:microsoft.com/office/officeart/2005/8/layout/process1"/>
    <dgm:cxn modelId="{76089358-4CEB-4EAA-B03B-CBF89BA2E059}" srcId="{CD0B78DA-D972-45F4-974D-5111789639CA}" destId="{C832EEF3-B039-4C66-9A91-972B8EAFACCB}" srcOrd="3" destOrd="0" parTransId="{2F0886D6-A76E-4385-9B3B-F65A367D68F7}" sibTransId="{F08DD258-FBF8-4A74-BF3E-B3612E362568}"/>
    <dgm:cxn modelId="{8293945B-1302-4193-80C7-7C8520CED706}" type="presOf" srcId="{BEE2618F-A2FC-4B14-81D9-4BC349C7447D}" destId="{D3079624-0B5F-4A5C-A7DC-4AADF49763B2}" srcOrd="0" destOrd="0" presId="urn:microsoft.com/office/officeart/2005/8/layout/process1"/>
    <dgm:cxn modelId="{E1598DDA-A5A2-4674-B429-4772B0E64EFC}" srcId="{CD0B78DA-D972-45F4-974D-5111789639CA}" destId="{63D27C51-4984-468C-A65A-F3465D463538}" srcOrd="5" destOrd="0" parTransId="{65DBA512-6B39-48CF-9BE0-D1391D17C92E}" sibTransId="{61D23A8A-D104-40A6-BFC8-949EA1B6558C}"/>
    <dgm:cxn modelId="{BE74B7C9-81BB-4199-952D-22178C3FCECE}" type="presOf" srcId="{DEB0E500-55EB-4B58-A490-23B4CFC04F26}" destId="{29055BAE-2977-40AC-AF07-92715CB97B6A}" srcOrd="0" destOrd="0" presId="urn:microsoft.com/office/officeart/2005/8/layout/process1"/>
    <dgm:cxn modelId="{1E351F56-4C00-4925-99A6-44732F75D8A0}" srcId="{CD0B78DA-D972-45F4-974D-5111789639CA}" destId="{DEB0E500-55EB-4B58-A490-23B4CFC04F26}" srcOrd="2" destOrd="0" parTransId="{620E1BD7-4810-47D0-B0BE-C267BF8B86B5}" sibTransId="{EA26E7FE-7816-4593-823D-7368E5FFF592}"/>
    <dgm:cxn modelId="{EEE5A69C-862F-4D41-98DC-DED81D21B19B}" type="presOf" srcId="{CD0B78DA-D972-45F4-974D-5111789639CA}" destId="{17CE6193-62AB-416A-A319-E2F7F35F6302}" srcOrd="0" destOrd="0" presId="urn:microsoft.com/office/officeart/2005/8/layout/process1"/>
    <dgm:cxn modelId="{55665EC6-5104-42A7-8BA2-BE01FD881916}" srcId="{CD0B78DA-D972-45F4-974D-5111789639CA}" destId="{3FA7A813-CCC6-4924-BDAE-1EA038E9F1F7}" srcOrd="0" destOrd="0" parTransId="{A44BA9EF-78E2-45B5-91A0-D90D2DC3ACCE}" sibTransId="{5444E8C9-7711-44E7-8DA2-C16545F4D52F}"/>
    <dgm:cxn modelId="{326BFD40-5C5A-4CD0-ACD1-59B9E6ECA011}" type="presOf" srcId="{5444E8C9-7711-44E7-8DA2-C16545F4D52F}" destId="{AE9254BD-E824-4E53-BEDF-15EB7F87BD2C}" srcOrd="0" destOrd="0" presId="urn:microsoft.com/office/officeart/2005/8/layout/process1"/>
    <dgm:cxn modelId="{50407AEB-48A0-4FB7-9FF5-A49C5FDD9C1B}" srcId="{CD0B78DA-D972-45F4-974D-5111789639CA}" destId="{23319ACE-793C-4791-8615-91691CF69F1D}" srcOrd="1" destOrd="0" parTransId="{E750709D-7886-4B6A-9901-EB15D4B48F54}" sibTransId="{B9C36479-8036-4713-9111-59AF1743DE91}"/>
    <dgm:cxn modelId="{2DC07512-059B-4606-AEFC-F0D29E5DA999}" type="presOf" srcId="{BEE2618F-A2FC-4B14-81D9-4BC349C7447D}" destId="{AB47F81D-5BC6-42CC-B9F1-F854058C593E}" srcOrd="1" destOrd="0" presId="urn:microsoft.com/office/officeart/2005/8/layout/process1"/>
    <dgm:cxn modelId="{99B97110-3C25-460D-BA6E-89808B84C013}" srcId="{CD0B78DA-D972-45F4-974D-5111789639CA}" destId="{137F70BA-1A40-4001-A4A7-2E034A21DB64}" srcOrd="4" destOrd="0" parTransId="{EB1128CF-13BB-4816-861B-5D0A418A78E3}" sibTransId="{BEE2618F-A2FC-4B14-81D9-4BC349C7447D}"/>
    <dgm:cxn modelId="{D5110103-C0F3-4E6F-BBB5-622ACD406636}" type="presOf" srcId="{B9C36479-8036-4713-9111-59AF1743DE91}" destId="{D4E7DF16-0BF9-4511-9551-CB9222698170}" srcOrd="0" destOrd="0" presId="urn:microsoft.com/office/officeart/2005/8/layout/process1"/>
    <dgm:cxn modelId="{AF3DA022-EBE7-4B89-8AA7-A71AB29626F5}" type="presOf" srcId="{137F70BA-1A40-4001-A4A7-2E034A21DB64}" destId="{3D0D3569-0687-4532-B5C1-156976F24823}" srcOrd="0" destOrd="0" presId="urn:microsoft.com/office/officeart/2005/8/layout/process1"/>
    <dgm:cxn modelId="{BE3C53AC-08DB-4118-AD0A-D77191551252}" type="presOf" srcId="{63D27C51-4984-468C-A65A-F3465D463538}" destId="{F22ACD03-530F-4C56-B52C-11CBF184FAC1}" srcOrd="0" destOrd="0" presId="urn:microsoft.com/office/officeart/2005/8/layout/process1"/>
    <dgm:cxn modelId="{A0DA4ABB-8708-4F19-ACA5-EEFB541F0352}" type="presParOf" srcId="{17CE6193-62AB-416A-A319-E2F7F35F6302}" destId="{757B510F-524B-4E99-91C5-096A901DA3D3}" srcOrd="0" destOrd="0" presId="urn:microsoft.com/office/officeart/2005/8/layout/process1"/>
    <dgm:cxn modelId="{1B22E0A0-650A-47AC-9E71-C16D9ED698B4}" type="presParOf" srcId="{17CE6193-62AB-416A-A319-E2F7F35F6302}" destId="{AE9254BD-E824-4E53-BEDF-15EB7F87BD2C}" srcOrd="1" destOrd="0" presId="urn:microsoft.com/office/officeart/2005/8/layout/process1"/>
    <dgm:cxn modelId="{763F49C4-2551-4159-A679-C24F4CFA80C5}" type="presParOf" srcId="{AE9254BD-E824-4E53-BEDF-15EB7F87BD2C}" destId="{2CC47AC5-6D1E-437F-9BB1-8F169595DA82}" srcOrd="0" destOrd="0" presId="urn:microsoft.com/office/officeart/2005/8/layout/process1"/>
    <dgm:cxn modelId="{F1EFE59E-5560-4B4D-A185-BD32C4CE5B57}" type="presParOf" srcId="{17CE6193-62AB-416A-A319-E2F7F35F6302}" destId="{56EC10BA-8A00-4770-B1A0-C09417B6022F}" srcOrd="2" destOrd="0" presId="urn:microsoft.com/office/officeart/2005/8/layout/process1"/>
    <dgm:cxn modelId="{73C66AB8-8542-4484-AAB9-932F4AEACBFC}" type="presParOf" srcId="{17CE6193-62AB-416A-A319-E2F7F35F6302}" destId="{D4E7DF16-0BF9-4511-9551-CB9222698170}" srcOrd="3" destOrd="0" presId="urn:microsoft.com/office/officeart/2005/8/layout/process1"/>
    <dgm:cxn modelId="{33359E2E-2CF4-4669-9696-F1B0D1AA8357}" type="presParOf" srcId="{D4E7DF16-0BF9-4511-9551-CB9222698170}" destId="{992C1B96-55B4-451E-8D63-59DFC1F6D3E9}" srcOrd="0" destOrd="0" presId="urn:microsoft.com/office/officeart/2005/8/layout/process1"/>
    <dgm:cxn modelId="{737C8968-38A3-4CD6-AC6A-F1C16C4A0887}" type="presParOf" srcId="{17CE6193-62AB-416A-A319-E2F7F35F6302}" destId="{29055BAE-2977-40AC-AF07-92715CB97B6A}" srcOrd="4" destOrd="0" presId="urn:microsoft.com/office/officeart/2005/8/layout/process1"/>
    <dgm:cxn modelId="{CCC533AA-C663-41C1-A8A1-792CD5E6CDCA}" type="presParOf" srcId="{17CE6193-62AB-416A-A319-E2F7F35F6302}" destId="{73D5A83B-D240-4C16-8963-652853906E33}" srcOrd="5" destOrd="0" presId="urn:microsoft.com/office/officeart/2005/8/layout/process1"/>
    <dgm:cxn modelId="{0F9BA152-55D0-470C-B697-FBA0168532F1}" type="presParOf" srcId="{73D5A83B-D240-4C16-8963-652853906E33}" destId="{57BE6ACD-98A6-4118-9A1E-B871BE8F2EC5}" srcOrd="0" destOrd="0" presId="urn:microsoft.com/office/officeart/2005/8/layout/process1"/>
    <dgm:cxn modelId="{CF9BC853-27BE-4D45-8B6B-2A08226865B3}" type="presParOf" srcId="{17CE6193-62AB-416A-A319-E2F7F35F6302}" destId="{0AC0957C-5867-4F73-8A3D-181DFEEB0C4F}" srcOrd="6" destOrd="0" presId="urn:microsoft.com/office/officeart/2005/8/layout/process1"/>
    <dgm:cxn modelId="{11E147B8-B672-4B74-A30F-A4E7CF93CC3D}" type="presParOf" srcId="{17CE6193-62AB-416A-A319-E2F7F35F6302}" destId="{FBFA30E9-287F-4D2E-B8CD-A51123434C69}" srcOrd="7" destOrd="0" presId="urn:microsoft.com/office/officeart/2005/8/layout/process1"/>
    <dgm:cxn modelId="{0AD8D362-BCF1-4CA6-B898-435A6C5176B8}" type="presParOf" srcId="{FBFA30E9-287F-4D2E-B8CD-A51123434C69}" destId="{853ECE12-E2CB-41D5-AAFF-08AF3496A1C5}" srcOrd="0" destOrd="0" presId="urn:microsoft.com/office/officeart/2005/8/layout/process1"/>
    <dgm:cxn modelId="{A88C4ABC-1117-4C5D-8D49-3F3120D20F24}" type="presParOf" srcId="{17CE6193-62AB-416A-A319-E2F7F35F6302}" destId="{3D0D3569-0687-4532-B5C1-156976F24823}" srcOrd="8" destOrd="0" presId="urn:microsoft.com/office/officeart/2005/8/layout/process1"/>
    <dgm:cxn modelId="{248E0295-3C78-414A-9A83-D72F0D87AD8C}" type="presParOf" srcId="{17CE6193-62AB-416A-A319-E2F7F35F6302}" destId="{D3079624-0B5F-4A5C-A7DC-4AADF49763B2}" srcOrd="9" destOrd="0" presId="urn:microsoft.com/office/officeart/2005/8/layout/process1"/>
    <dgm:cxn modelId="{8317BD12-70E7-4697-969E-1EE86F9AE98E}" type="presParOf" srcId="{D3079624-0B5F-4A5C-A7DC-4AADF49763B2}" destId="{AB47F81D-5BC6-42CC-B9F1-F854058C593E}" srcOrd="0" destOrd="0" presId="urn:microsoft.com/office/officeart/2005/8/layout/process1"/>
    <dgm:cxn modelId="{B5A4AA38-87FE-4D5E-A67B-55361A1CA1E4}" type="presParOf" srcId="{17CE6193-62AB-416A-A319-E2F7F35F6302}" destId="{F22ACD03-530F-4C56-B52C-11CBF184FAC1}" srcOrd="10" destOrd="0" presId="urn:microsoft.com/office/officeart/2005/8/layout/process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F7A845-5F94-40D4-9D93-78F8381FFCEC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C065604-A18A-4758-8B8C-218DA8A08333}">
      <dgm:prSet phldrT="[Text]" custT="1"/>
      <dgm:spPr/>
      <dgm:t>
        <a:bodyPr/>
        <a:lstStyle/>
        <a:p>
          <a:r>
            <a:rPr lang="pt-BR" sz="3200" dirty="0"/>
            <a:t>ECR </a:t>
          </a:r>
        </a:p>
        <a:p>
          <a:r>
            <a:rPr lang="pt-BR" sz="3200" dirty="0"/>
            <a:t>71 RNs pós-operatorio</a:t>
          </a:r>
          <a:endParaRPr lang="en-US" sz="3200" dirty="0"/>
        </a:p>
      </dgm:t>
    </dgm:pt>
    <dgm:pt modelId="{6F3EF722-C742-4F42-809C-6213F191B3D5}" type="parTrans" cxnId="{F1B7761D-63F7-40C0-8247-FF88646780DC}">
      <dgm:prSet/>
      <dgm:spPr/>
      <dgm:t>
        <a:bodyPr/>
        <a:lstStyle/>
        <a:p>
          <a:endParaRPr lang="en-US"/>
        </a:p>
      </dgm:t>
    </dgm:pt>
    <dgm:pt modelId="{EF5F4B7E-AFD2-4E7D-B1CC-D017E8C67685}" type="sibTrans" cxnId="{F1B7761D-63F7-40C0-8247-FF88646780DC}">
      <dgm:prSet/>
      <dgm:spPr/>
      <dgm:t>
        <a:bodyPr/>
        <a:lstStyle/>
        <a:p>
          <a:endParaRPr lang="en-US"/>
        </a:p>
      </dgm:t>
    </dgm:pt>
    <dgm:pt modelId="{65FFD3BB-FDE7-4AB2-9A2F-5B137141A25A}">
      <dgm:prSet phldrT="[Text]" custT="1"/>
      <dgm:spPr/>
      <dgm:t>
        <a:bodyPr/>
        <a:lstStyle/>
        <a:p>
          <a:r>
            <a:rPr lang="pt-BR" sz="2400" dirty="0"/>
            <a:t>Paracetamol intermitente </a:t>
          </a:r>
        </a:p>
        <a:p>
          <a:r>
            <a:rPr lang="pt-BR" sz="2400" dirty="0"/>
            <a:t>RN =33 </a:t>
          </a:r>
        </a:p>
        <a:p>
          <a:r>
            <a:rPr lang="en-US" sz="2400" dirty="0"/>
            <a:t>30mh/kg/d</a:t>
          </a:r>
        </a:p>
      </dgm:t>
    </dgm:pt>
    <dgm:pt modelId="{E9B264A1-CB94-458B-8B26-DA3399396D5F}" type="parTrans" cxnId="{3B0DEDB9-ECC1-46A3-A54F-67004FC0BB5E}">
      <dgm:prSet/>
      <dgm:spPr/>
      <dgm:t>
        <a:bodyPr/>
        <a:lstStyle/>
        <a:p>
          <a:endParaRPr lang="en-US"/>
        </a:p>
      </dgm:t>
    </dgm:pt>
    <dgm:pt modelId="{C5E22C82-DDF1-4DAE-A3B5-EA6F52B5C026}" type="sibTrans" cxnId="{3B0DEDB9-ECC1-46A3-A54F-67004FC0BB5E}">
      <dgm:prSet/>
      <dgm:spPr/>
      <dgm:t>
        <a:bodyPr/>
        <a:lstStyle/>
        <a:p>
          <a:endParaRPr lang="en-US"/>
        </a:p>
      </dgm:t>
    </dgm:pt>
    <dgm:pt modelId="{62EB28CA-0838-47C2-BF50-2704C51C089E}">
      <dgm:prSet phldrT="[Text]" custT="1"/>
      <dgm:spPr/>
      <dgm:t>
        <a:bodyPr/>
        <a:lstStyle/>
        <a:p>
          <a:r>
            <a:rPr lang="pt-BR" sz="2400" dirty="0"/>
            <a:t>Morfina continua</a:t>
          </a:r>
        </a:p>
        <a:p>
          <a:r>
            <a:rPr lang="pt-BR" sz="2400" dirty="0"/>
            <a:t> RN = 38</a:t>
          </a:r>
        </a:p>
        <a:p>
          <a:r>
            <a:rPr lang="en-US" sz="2400" dirty="0"/>
            <a:t>2.5 – 5 mcg/kg/h</a:t>
          </a:r>
        </a:p>
      </dgm:t>
    </dgm:pt>
    <dgm:pt modelId="{F03F2AC0-BF10-416D-B3EC-352F589CD6C8}" type="parTrans" cxnId="{65F92BE4-F9C1-4E4A-AEDE-E426E9FB78EF}">
      <dgm:prSet/>
      <dgm:spPr/>
      <dgm:t>
        <a:bodyPr/>
        <a:lstStyle/>
        <a:p>
          <a:endParaRPr lang="en-US"/>
        </a:p>
      </dgm:t>
    </dgm:pt>
    <dgm:pt modelId="{5D3C2459-88F3-4178-8B32-7439EF83D2F2}" type="sibTrans" cxnId="{65F92BE4-F9C1-4E4A-AEDE-E426E9FB78EF}">
      <dgm:prSet/>
      <dgm:spPr/>
      <dgm:t>
        <a:bodyPr/>
        <a:lstStyle/>
        <a:p>
          <a:endParaRPr lang="en-US"/>
        </a:p>
      </dgm:t>
    </dgm:pt>
    <dgm:pt modelId="{F49223D6-B120-4BBA-8C81-F13386875A96}" type="pres">
      <dgm:prSet presAssocID="{70F7A845-5F94-40D4-9D93-78F8381FFC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9F1873F-9775-4105-9F80-BAF363D11FBA}" type="pres">
      <dgm:prSet presAssocID="{5C065604-A18A-4758-8B8C-218DA8A08333}" presName="node" presStyleLbl="node1" presStyleIdx="0" presStyleCnt="3" custScaleX="132458" custScaleY="147326" custRadScaleRad="100263" custRadScaleInc="-691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B4E5206-1DC4-4639-8797-335B4F5F80A5}" type="pres">
      <dgm:prSet presAssocID="{EF5F4B7E-AFD2-4E7D-B1CC-D017E8C67685}" presName="sibTrans" presStyleLbl="sibTrans2D1" presStyleIdx="0" presStyleCnt="3" custScaleX="88725"/>
      <dgm:spPr/>
      <dgm:t>
        <a:bodyPr/>
        <a:lstStyle/>
        <a:p>
          <a:endParaRPr lang="pt-BR"/>
        </a:p>
      </dgm:t>
    </dgm:pt>
    <dgm:pt modelId="{B67FF6D4-907F-488A-BF05-9E5AC0A90CD6}" type="pres">
      <dgm:prSet presAssocID="{EF5F4B7E-AFD2-4E7D-B1CC-D017E8C67685}" presName="connectorText" presStyleLbl="sibTrans2D1" presStyleIdx="0" presStyleCnt="3"/>
      <dgm:spPr/>
      <dgm:t>
        <a:bodyPr/>
        <a:lstStyle/>
        <a:p>
          <a:endParaRPr lang="pt-BR"/>
        </a:p>
      </dgm:t>
    </dgm:pt>
    <dgm:pt modelId="{90EB00CE-258A-40DC-BDF5-51C817F211CB}" type="pres">
      <dgm:prSet presAssocID="{65FFD3BB-FDE7-4AB2-9A2F-5B137141A25A}" presName="node" presStyleLbl="node1" presStyleIdx="1" presStyleCnt="3" custScaleX="198623" custScaleY="134868" custRadScaleRad="140532" custRadScaleInc="-2976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8673035-85C6-4A33-8D9D-F4981D4CC363}" type="pres">
      <dgm:prSet presAssocID="{C5E22C82-DDF1-4DAE-A3B5-EA6F52B5C026}" presName="sibTrans" presStyleLbl="sibTrans2D1" presStyleIdx="1" presStyleCnt="3"/>
      <dgm:spPr/>
      <dgm:t>
        <a:bodyPr/>
        <a:lstStyle/>
        <a:p>
          <a:endParaRPr lang="pt-BR"/>
        </a:p>
      </dgm:t>
    </dgm:pt>
    <dgm:pt modelId="{53C5B609-5E1C-4575-99C3-680F28D25CD6}" type="pres">
      <dgm:prSet presAssocID="{C5E22C82-DDF1-4DAE-A3B5-EA6F52B5C026}" presName="connectorText" presStyleLbl="sibTrans2D1" presStyleIdx="1" presStyleCnt="3"/>
      <dgm:spPr/>
      <dgm:t>
        <a:bodyPr/>
        <a:lstStyle/>
        <a:p>
          <a:endParaRPr lang="pt-BR"/>
        </a:p>
      </dgm:t>
    </dgm:pt>
    <dgm:pt modelId="{5059E5DF-5E52-4204-81FA-2B54DF4D7EA9}" type="pres">
      <dgm:prSet presAssocID="{62EB28CA-0838-47C2-BF50-2704C51C089E}" presName="node" presStyleLbl="node1" presStyleIdx="2" presStyleCnt="3" custScaleX="137243" custScaleY="119415" custRadScaleRad="145968" custRadScaleInc="2964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72F19B1-8F33-4870-A593-50EDF0A242D2}" type="pres">
      <dgm:prSet presAssocID="{5D3C2459-88F3-4178-8B32-7439EF83D2F2}" presName="sibTrans" presStyleLbl="sibTrans2D1" presStyleIdx="2" presStyleCnt="3" custScaleX="73836"/>
      <dgm:spPr/>
      <dgm:t>
        <a:bodyPr/>
        <a:lstStyle/>
        <a:p>
          <a:endParaRPr lang="pt-BR"/>
        </a:p>
      </dgm:t>
    </dgm:pt>
    <dgm:pt modelId="{C92E881B-3275-4B12-A218-05DF46E47B39}" type="pres">
      <dgm:prSet presAssocID="{5D3C2459-88F3-4178-8B32-7439EF83D2F2}" presName="connectorText" presStyleLbl="sibTrans2D1" presStyleIdx="2" presStyleCnt="3"/>
      <dgm:spPr/>
      <dgm:t>
        <a:bodyPr/>
        <a:lstStyle/>
        <a:p>
          <a:endParaRPr lang="pt-BR"/>
        </a:p>
      </dgm:t>
    </dgm:pt>
  </dgm:ptLst>
  <dgm:cxnLst>
    <dgm:cxn modelId="{86ADB39A-3E21-4903-B973-88A0C6A7A3AC}" type="presOf" srcId="{C5E22C82-DDF1-4DAE-A3B5-EA6F52B5C026}" destId="{53C5B609-5E1C-4575-99C3-680F28D25CD6}" srcOrd="1" destOrd="0" presId="urn:microsoft.com/office/officeart/2005/8/layout/cycle7"/>
    <dgm:cxn modelId="{D98CC964-B1E2-4873-8A21-031A1564AA27}" type="presOf" srcId="{65FFD3BB-FDE7-4AB2-9A2F-5B137141A25A}" destId="{90EB00CE-258A-40DC-BDF5-51C817F211CB}" srcOrd="0" destOrd="0" presId="urn:microsoft.com/office/officeart/2005/8/layout/cycle7"/>
    <dgm:cxn modelId="{F1B7761D-63F7-40C0-8247-FF88646780DC}" srcId="{70F7A845-5F94-40D4-9D93-78F8381FFCEC}" destId="{5C065604-A18A-4758-8B8C-218DA8A08333}" srcOrd="0" destOrd="0" parTransId="{6F3EF722-C742-4F42-809C-6213F191B3D5}" sibTransId="{EF5F4B7E-AFD2-4E7D-B1CC-D017E8C67685}"/>
    <dgm:cxn modelId="{7DE60319-BF1A-4A80-B6B3-8DF10CCF7806}" type="presOf" srcId="{C5E22C82-DDF1-4DAE-A3B5-EA6F52B5C026}" destId="{88673035-85C6-4A33-8D9D-F4981D4CC363}" srcOrd="0" destOrd="0" presId="urn:microsoft.com/office/officeart/2005/8/layout/cycle7"/>
    <dgm:cxn modelId="{3B0DEDB9-ECC1-46A3-A54F-67004FC0BB5E}" srcId="{70F7A845-5F94-40D4-9D93-78F8381FFCEC}" destId="{65FFD3BB-FDE7-4AB2-9A2F-5B137141A25A}" srcOrd="1" destOrd="0" parTransId="{E9B264A1-CB94-458B-8B26-DA3399396D5F}" sibTransId="{C5E22C82-DDF1-4DAE-A3B5-EA6F52B5C026}"/>
    <dgm:cxn modelId="{AFA403D6-825A-4000-A7AB-2AC5E2E153B6}" type="presOf" srcId="{5D3C2459-88F3-4178-8B32-7439EF83D2F2}" destId="{C92E881B-3275-4B12-A218-05DF46E47B39}" srcOrd="1" destOrd="0" presId="urn:microsoft.com/office/officeart/2005/8/layout/cycle7"/>
    <dgm:cxn modelId="{6D241DF3-7ADB-4189-A0E2-2904479BA992}" type="presOf" srcId="{5D3C2459-88F3-4178-8B32-7439EF83D2F2}" destId="{072F19B1-8F33-4870-A593-50EDF0A242D2}" srcOrd="0" destOrd="0" presId="urn:microsoft.com/office/officeart/2005/8/layout/cycle7"/>
    <dgm:cxn modelId="{A24ECBBD-C492-45FA-8244-2BD4BB3FB360}" type="presOf" srcId="{70F7A845-5F94-40D4-9D93-78F8381FFCEC}" destId="{F49223D6-B120-4BBA-8C81-F13386875A96}" srcOrd="0" destOrd="0" presId="urn:microsoft.com/office/officeart/2005/8/layout/cycle7"/>
    <dgm:cxn modelId="{2698D130-C7CD-4F65-8684-AE8715405041}" type="presOf" srcId="{5C065604-A18A-4758-8B8C-218DA8A08333}" destId="{19F1873F-9775-4105-9F80-BAF363D11FBA}" srcOrd="0" destOrd="0" presId="urn:microsoft.com/office/officeart/2005/8/layout/cycle7"/>
    <dgm:cxn modelId="{65F92BE4-F9C1-4E4A-AEDE-E426E9FB78EF}" srcId="{70F7A845-5F94-40D4-9D93-78F8381FFCEC}" destId="{62EB28CA-0838-47C2-BF50-2704C51C089E}" srcOrd="2" destOrd="0" parTransId="{F03F2AC0-BF10-416D-B3EC-352F589CD6C8}" sibTransId="{5D3C2459-88F3-4178-8B32-7439EF83D2F2}"/>
    <dgm:cxn modelId="{3F747F83-8CBA-4F1F-B703-3EBC27BBCF7B}" type="presOf" srcId="{EF5F4B7E-AFD2-4E7D-B1CC-D017E8C67685}" destId="{4B4E5206-1DC4-4639-8797-335B4F5F80A5}" srcOrd="0" destOrd="0" presId="urn:microsoft.com/office/officeart/2005/8/layout/cycle7"/>
    <dgm:cxn modelId="{0A22294A-5BEF-48FC-BD83-E8D7CE985058}" type="presOf" srcId="{62EB28CA-0838-47C2-BF50-2704C51C089E}" destId="{5059E5DF-5E52-4204-81FA-2B54DF4D7EA9}" srcOrd="0" destOrd="0" presId="urn:microsoft.com/office/officeart/2005/8/layout/cycle7"/>
    <dgm:cxn modelId="{6EA41B8D-7B87-427A-AA42-AC06693DD6BB}" type="presOf" srcId="{EF5F4B7E-AFD2-4E7D-B1CC-D017E8C67685}" destId="{B67FF6D4-907F-488A-BF05-9E5AC0A90CD6}" srcOrd="1" destOrd="0" presId="urn:microsoft.com/office/officeart/2005/8/layout/cycle7"/>
    <dgm:cxn modelId="{72D28866-7523-4A8E-8DAA-F88547D763AF}" type="presParOf" srcId="{F49223D6-B120-4BBA-8C81-F13386875A96}" destId="{19F1873F-9775-4105-9F80-BAF363D11FBA}" srcOrd="0" destOrd="0" presId="urn:microsoft.com/office/officeart/2005/8/layout/cycle7"/>
    <dgm:cxn modelId="{3AAF710E-03B3-4D3E-A2D8-294B08971104}" type="presParOf" srcId="{F49223D6-B120-4BBA-8C81-F13386875A96}" destId="{4B4E5206-1DC4-4639-8797-335B4F5F80A5}" srcOrd="1" destOrd="0" presId="urn:microsoft.com/office/officeart/2005/8/layout/cycle7"/>
    <dgm:cxn modelId="{9C475D12-A7AC-447D-ABAF-CA2C7D648DFF}" type="presParOf" srcId="{4B4E5206-1DC4-4639-8797-335B4F5F80A5}" destId="{B67FF6D4-907F-488A-BF05-9E5AC0A90CD6}" srcOrd="0" destOrd="0" presId="urn:microsoft.com/office/officeart/2005/8/layout/cycle7"/>
    <dgm:cxn modelId="{C8070577-1C73-43D1-9E88-523CC1A7911C}" type="presParOf" srcId="{F49223D6-B120-4BBA-8C81-F13386875A96}" destId="{90EB00CE-258A-40DC-BDF5-51C817F211CB}" srcOrd="2" destOrd="0" presId="urn:microsoft.com/office/officeart/2005/8/layout/cycle7"/>
    <dgm:cxn modelId="{5C9F5A79-FAAB-43A1-8253-3806A7504A75}" type="presParOf" srcId="{F49223D6-B120-4BBA-8C81-F13386875A96}" destId="{88673035-85C6-4A33-8D9D-F4981D4CC363}" srcOrd="3" destOrd="0" presId="urn:microsoft.com/office/officeart/2005/8/layout/cycle7"/>
    <dgm:cxn modelId="{13500726-01AC-4EE6-B473-8CB1902AF72A}" type="presParOf" srcId="{88673035-85C6-4A33-8D9D-F4981D4CC363}" destId="{53C5B609-5E1C-4575-99C3-680F28D25CD6}" srcOrd="0" destOrd="0" presId="urn:microsoft.com/office/officeart/2005/8/layout/cycle7"/>
    <dgm:cxn modelId="{BC106924-3353-4B00-B0A9-0F76C4F4A753}" type="presParOf" srcId="{F49223D6-B120-4BBA-8C81-F13386875A96}" destId="{5059E5DF-5E52-4204-81FA-2B54DF4D7EA9}" srcOrd="4" destOrd="0" presId="urn:microsoft.com/office/officeart/2005/8/layout/cycle7"/>
    <dgm:cxn modelId="{967E99EC-813E-44C3-8253-EB52ADFD97E7}" type="presParOf" srcId="{F49223D6-B120-4BBA-8C81-F13386875A96}" destId="{072F19B1-8F33-4870-A593-50EDF0A242D2}" srcOrd="5" destOrd="0" presId="urn:microsoft.com/office/officeart/2005/8/layout/cycle7"/>
    <dgm:cxn modelId="{B3B75446-B400-49A3-A8F5-3D5B509072A7}" type="presParOf" srcId="{072F19B1-8F33-4870-A593-50EDF0A242D2}" destId="{C92E881B-3275-4B12-A218-05DF46E47B39}" srcOrd="0" destOrd="0" presId="urn:microsoft.com/office/officeart/2005/8/layout/cycle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28C1A10-F379-4315-96D1-49D63FAA739C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F7232CA-420C-4617-AFBE-A4C1302597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A73AA-762C-4344-98D3-5996DB6DF9D5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49DDF-B5BD-499D-8D2A-B2C4939DE6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39BBC-9BBA-4241-A498-92D1551DE9F4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FA31-3741-4328-9E7C-38DE073408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537D6-CC37-4227-8CF5-A1A45A0B1628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469A9-EA71-439B-B877-6A0E33E2B0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A6C18-DD17-4B64-A7F3-07147376295E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81595-079A-4366-99AF-7D1DD06D5E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878B0-FC8F-408F-B7BE-AEBF1DB70C08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546B6-9115-41F5-95A1-A7DA1CD88C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51F7C-FD45-4C24-8BBD-31E0404B4361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20DBF-4424-41C1-B88F-69E48FF550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A8A8C-A06A-42FA-A19F-621C6D616641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B5EA8-579D-4029-AADB-06AC5FBE45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5CC36957-8D0C-488A-898A-02EFB5D9B53A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E01806-23BB-495D-B5FB-93C161FA70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E89CD-0E51-481D-9886-E0B54B7F94FD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B0C2A-35B0-4B22-A86D-F6B1DB2310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996E8-5A6A-4F57-8262-9EE83710E939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09CF1-8464-4592-BD44-8FC3916A0C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6C444-5913-4F30-ABA4-42F703132ABF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1E209-54B6-4F9E-A2C1-FA175B3F91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49D9032-FB3E-46F1-8E6A-46B623782FB3}" type="datetimeFigureOut">
              <a:rPr lang="en-US"/>
              <a:pPr>
                <a:defRPr/>
              </a:pPr>
              <a:t>7/1/2016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353B41-6211-4A95-A213-B4270921D0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07" r:id="rId2"/>
    <p:sldLayoutId id="2147483713" r:id="rId3"/>
    <p:sldLayoutId id="2147483708" r:id="rId4"/>
    <p:sldLayoutId id="2147483709" r:id="rId5"/>
    <p:sldLayoutId id="2147483710" r:id="rId6"/>
    <p:sldLayoutId id="2147483714" r:id="rId7"/>
    <p:sldLayoutId id="2147483715" r:id="rId8"/>
    <p:sldLayoutId id="2147483716" r:id="rId9"/>
    <p:sldLayoutId id="2147483711" r:id="rId10"/>
    <p:sldLayoutId id="2147483717" r:id="rId11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image002.jpg@01D1C7F6.C698A5F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9" descr="cid:image002.jpg@01D1C7F6.C698A5F0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5725" y="0"/>
            <a:ext cx="4498975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3"/>
          <p:cNvSpPr txBox="1">
            <a:spLocks noChangeArrowheads="1"/>
          </p:cNvSpPr>
          <p:nvPr/>
        </p:nvSpPr>
        <p:spPr bwMode="auto">
          <a:xfrm>
            <a:off x="3521075" y="3906838"/>
            <a:ext cx="7154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200" b="1" dirty="0">
                <a:latin typeface="Calibri" pitchFamily="34" charset="0"/>
              </a:rPr>
              <a:t>USO DE OPIÓIDE NA UTI NEONATAL</a:t>
            </a:r>
            <a:endParaRPr lang="en-US" sz="3200" b="1" dirty="0">
              <a:latin typeface="Calibri" pitchFamily="34" charset="0"/>
            </a:endParaRPr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5437188" y="5227638"/>
            <a:ext cx="2135187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latin typeface="Calibri" pitchFamily="34" charset="0"/>
              </a:rPr>
              <a:t>Jucille Meneses</a:t>
            </a:r>
          </a:p>
          <a:p>
            <a:r>
              <a:rPr lang="pt-BR" sz="2000">
                <a:latin typeface="Calibri" pitchFamily="34" charset="0"/>
              </a:rPr>
              <a:t>    Brasilia - 2016</a:t>
            </a:r>
            <a:endParaRPr lang="en-US" sz="20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828675"/>
            <a:ext cx="7967662" cy="703263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Exposição Repetitiva de Stress e Dor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600" y="1978025"/>
            <a:ext cx="10545763" cy="4387850"/>
          </a:xfrm>
        </p:spPr>
        <p:txBody>
          <a:bodyPr rtlCol="0">
            <a:normAutofit fontScale="92500" lnSpcReduction="20000"/>
          </a:bodyPr>
          <a:lstStyle/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10-14 procedimentos /dia    80% sem analgesia EVIDENCIA RN TEM DOR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DOR INADEQUADAMENTE TRATADA(DOR CRÔNICA)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Diminuição do crescimento cerebral, alterações na organização e conexões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nervosas no cérebro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Desenvolve hipersensibilidade à dor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Altera a neurogênese, memória, dist. comportamentais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Dor repetitiva e precoce – diminui cérebro e crescimento corporal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- disfunção cognitiva e motora ate 18m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- repercussões ate idade escolar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- repercussões no adulto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?????</a:t>
            </a:r>
            <a:endParaRPr lang="pt-BR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sz="3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9220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4"/>
          <p:cNvPicPr>
            <a:picLocks noChangeAspect="1"/>
          </p:cNvPicPr>
          <p:nvPr/>
        </p:nvPicPr>
        <p:blipFill>
          <a:blip r:embed="rId3"/>
          <a:srcRect l="50407" t="23894" r="30647" b="29846"/>
          <a:stretch>
            <a:fillRect/>
          </a:stretch>
        </p:blipFill>
        <p:spPr bwMode="auto">
          <a:xfrm>
            <a:off x="9488488" y="2114550"/>
            <a:ext cx="2436812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Box 5"/>
          <p:cNvSpPr txBox="1">
            <a:spLocks noChangeArrowheads="1"/>
          </p:cNvSpPr>
          <p:nvPr/>
        </p:nvSpPr>
        <p:spPr bwMode="auto">
          <a:xfrm>
            <a:off x="8348663" y="5997575"/>
            <a:ext cx="3060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Grunau RE. Ped Resear, 2014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530225"/>
            <a:ext cx="7491412" cy="798513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Dificuldades</a:t>
            </a:r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US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avalia</a:t>
            </a:r>
            <a:r>
              <a:rPr lang="pt-BR" sz="4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ção da DOR</a:t>
            </a:r>
            <a:endParaRPr lang="en-US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Alterações fisiológicas , comportamentais,hormonais  </a:t>
            </a:r>
          </a:p>
          <a:p>
            <a:r>
              <a:rPr lang="pt-BR" smtClean="0"/>
              <a:t>Dificuldade de avaliar dor, variabilidade interobservador, subjetividade (50 escalas)</a:t>
            </a:r>
          </a:p>
          <a:p>
            <a:r>
              <a:rPr lang="pt-BR" smtClean="0"/>
              <a:t>Não existe </a:t>
            </a:r>
            <a:r>
              <a:rPr lang="pt-BR" b="1" smtClean="0"/>
              <a:t>gold standard </a:t>
            </a:r>
          </a:p>
          <a:p>
            <a:r>
              <a:rPr lang="pt-BR" smtClean="0"/>
              <a:t>RN graves, respostas não captadas da dor</a:t>
            </a:r>
          </a:p>
          <a:p>
            <a:r>
              <a:rPr lang="pt-BR" smtClean="0"/>
              <a:t>RN disfunção neurológica</a:t>
            </a:r>
          </a:p>
          <a:p>
            <a:r>
              <a:rPr lang="pt-BR" smtClean="0"/>
              <a:t>Uso de relaxantes musculares</a:t>
            </a:r>
          </a:p>
          <a:p>
            <a:r>
              <a:rPr lang="pt-BR" smtClean="0"/>
              <a:t>Dor crônica dificil de avaliar (COMFORT)</a:t>
            </a:r>
          </a:p>
          <a:p>
            <a:r>
              <a:rPr lang="pt-BR" smtClean="0"/>
              <a:t>Pouco conhecimento da farmacocinética das drogas</a:t>
            </a:r>
          </a:p>
          <a:p>
            <a:endParaRPr lang="en-US" smtClean="0"/>
          </a:p>
        </p:txBody>
      </p:sp>
      <p:pic>
        <p:nvPicPr>
          <p:cNvPr id="10244" name="Picture 4"/>
          <p:cNvPicPr>
            <a:picLocks noChangeAspect="1"/>
          </p:cNvPicPr>
          <p:nvPr/>
        </p:nvPicPr>
        <p:blipFill>
          <a:blip r:embed="rId2"/>
          <a:srcRect l="36963" t="17548" r="16898" b="23325"/>
          <a:stretch>
            <a:fillRect/>
          </a:stretch>
        </p:blipFill>
        <p:spPr bwMode="auto">
          <a:xfrm>
            <a:off x="6891338" y="2681288"/>
            <a:ext cx="5300662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462156" y="1775791"/>
          <a:ext cx="10080487" cy="473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57463" y="609600"/>
            <a:ext cx="6367462" cy="5238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n-lt"/>
                <a:cs typeface="+mn-cs"/>
              </a:rPr>
              <a:t>OPIOIDE NO TRATAMENTO DA DOR DO RN</a:t>
            </a:r>
            <a:endParaRPr lang="en-US" sz="2800" dirty="0">
              <a:latin typeface="+mn-lt"/>
              <a:cs typeface="+mn-cs"/>
            </a:endParaRPr>
          </a:p>
        </p:txBody>
      </p:sp>
      <p:pic>
        <p:nvPicPr>
          <p:cNvPr id="11268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927100"/>
            <a:ext cx="9115425" cy="809625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Stepwise Interventions 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(prevention and treatment)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1500" y="2152650"/>
            <a:ext cx="533400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97938" y="2828925"/>
            <a:ext cx="2287587" cy="29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Box 4"/>
          <p:cNvSpPr txBox="1">
            <a:spLocks noChangeArrowheads="1"/>
          </p:cNvSpPr>
          <p:nvPr/>
        </p:nvSpPr>
        <p:spPr bwMode="auto">
          <a:xfrm>
            <a:off x="9437688" y="5915025"/>
            <a:ext cx="12588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WHO, 2012</a:t>
            </a:r>
            <a:endParaRPr lang="en-US">
              <a:latin typeface="Calibri" pitchFamily="34" charset="0"/>
            </a:endParaRPr>
          </a:p>
        </p:txBody>
      </p:sp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2797175" y="5961063"/>
            <a:ext cx="39227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AAP Pediatrics, 2016      Anand KJ, 2016</a:t>
            </a:r>
            <a:endParaRPr lang="en-US">
              <a:latin typeface="Calibri" pitchFamily="34" charset="0"/>
            </a:endParaRPr>
          </a:p>
        </p:txBody>
      </p:sp>
      <p:pic>
        <p:nvPicPr>
          <p:cNvPr id="12295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000" y="666750"/>
            <a:ext cx="4778375" cy="969963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Opioid Infusions in the</a:t>
            </a:r>
            <a:b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Neonatal Intensive Care Unit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315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03888" y="239713"/>
            <a:ext cx="3836987" cy="5824537"/>
          </a:xfrm>
        </p:spPr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254000" y="3152775"/>
            <a:ext cx="47783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latin typeface="Calibri" pitchFamily="34" charset="0"/>
              </a:rPr>
              <a:t>110 RN</a:t>
            </a:r>
          </a:p>
          <a:p>
            <a:r>
              <a:rPr lang="en-US" sz="2400">
                <a:latin typeface="Calibri" pitchFamily="34" charset="0"/>
              </a:rPr>
              <a:t>46% - opioide suplementar</a:t>
            </a:r>
          </a:p>
          <a:p>
            <a:r>
              <a:rPr lang="en-US" sz="2400">
                <a:latin typeface="Calibri" pitchFamily="34" charset="0"/>
              </a:rPr>
              <a:t>10% - escala de dor na hora da droga</a:t>
            </a:r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7500938" y="6488113"/>
            <a:ext cx="4391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J Pediatr Pharmacol Ther 2010 Apr;15(2):142</a:t>
            </a:r>
          </a:p>
        </p:txBody>
      </p:sp>
      <p:pic>
        <p:nvPicPr>
          <p:cNvPr id="13318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746750" y="3789363"/>
            <a:ext cx="3694113" cy="49688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955675"/>
            <a:ext cx="2911475" cy="633413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EUROPAIN  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4339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6963" y="2651125"/>
            <a:ext cx="9477375" cy="278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Box 3"/>
          <p:cNvSpPr txBox="1">
            <a:spLocks noChangeArrowheads="1"/>
          </p:cNvSpPr>
          <p:nvPr/>
        </p:nvSpPr>
        <p:spPr bwMode="auto">
          <a:xfrm flipH="1">
            <a:off x="4008438" y="2332038"/>
            <a:ext cx="6556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Total</a:t>
            </a:r>
            <a:endParaRPr lang="en-US">
              <a:latin typeface="Calibri" pitchFamily="34" charset="0"/>
            </a:endParaRPr>
          </a:p>
        </p:txBody>
      </p:sp>
      <p:sp>
        <p:nvSpPr>
          <p:cNvPr id="14341" name="TextBox 4"/>
          <p:cNvSpPr txBox="1">
            <a:spLocks noChangeArrowheads="1"/>
          </p:cNvSpPr>
          <p:nvPr/>
        </p:nvSpPr>
        <p:spPr bwMode="auto">
          <a:xfrm flipH="1">
            <a:off x="5349875" y="2239963"/>
            <a:ext cx="657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VMA</a:t>
            </a:r>
            <a:endParaRPr lang="en-US">
              <a:latin typeface="Calibri" pitchFamily="34" charset="0"/>
            </a:endParaRPr>
          </a:p>
        </p:txBody>
      </p:sp>
      <p:sp>
        <p:nvSpPr>
          <p:cNvPr id="14342" name="TextBox 5"/>
          <p:cNvSpPr txBox="1">
            <a:spLocks noChangeArrowheads="1"/>
          </p:cNvSpPr>
          <p:nvPr/>
        </p:nvSpPr>
        <p:spPr bwMode="auto">
          <a:xfrm flipH="1">
            <a:off x="6886575" y="2198688"/>
            <a:ext cx="6572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NIV</a:t>
            </a:r>
            <a:endParaRPr lang="en-US">
              <a:latin typeface="Calibri" pitchFamily="34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 flipH="1">
            <a:off x="8135938" y="1962150"/>
            <a:ext cx="1193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Ar ambiente</a:t>
            </a:r>
            <a:endParaRPr lang="en-US">
              <a:latin typeface="Calibri" pitchFamily="34" charset="0"/>
            </a:endParaRPr>
          </a:p>
        </p:txBody>
      </p:sp>
      <p:sp>
        <p:nvSpPr>
          <p:cNvPr id="14344" name="TextBox 7"/>
          <p:cNvSpPr txBox="1">
            <a:spLocks noChangeArrowheads="1"/>
          </p:cNvSpPr>
          <p:nvPr/>
        </p:nvSpPr>
        <p:spPr bwMode="auto">
          <a:xfrm>
            <a:off x="8851900" y="6043613"/>
            <a:ext cx="3043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Carbajal R , Lancet Respi, 2015</a:t>
            </a:r>
            <a:endParaRPr lang="en-US"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25563" y="3179763"/>
            <a:ext cx="9048750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11275" y="4368800"/>
            <a:ext cx="9048750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08588" y="4899025"/>
            <a:ext cx="1152525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pic>
        <p:nvPicPr>
          <p:cNvPr id="14348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Rectangle 12"/>
          <p:cNvSpPr>
            <a:spLocks noChangeArrowheads="1"/>
          </p:cNvSpPr>
          <p:nvPr/>
        </p:nvSpPr>
        <p:spPr bwMode="auto">
          <a:xfrm>
            <a:off x="1096963" y="1766888"/>
            <a:ext cx="384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(243 UTI, 8 paises, n=6680, 2012-2013)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8088" y="776288"/>
            <a:ext cx="2351087" cy="811212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Morfina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0450" y="1735138"/>
            <a:ext cx="10542588" cy="4838700"/>
          </a:xfrm>
        </p:spPr>
        <p:txBody>
          <a:bodyPr rtlCol="0">
            <a:normAutofit/>
          </a:bodyPr>
          <a:lstStyle/>
          <a:p>
            <a:pPr marL="91440" indent="-91440" fontAlgn="auto"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Opioide mais pesquisado em RN</a:t>
            </a:r>
          </a:p>
          <a:p>
            <a:pPr marL="91440" indent="-91440" fontAlgn="auto"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Ação em 5 min , pico com 15 min</a:t>
            </a:r>
          </a:p>
          <a:p>
            <a:pPr marL="91440" indent="-91440" fontAlgn="auto"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Metabolizacao hepática.  </a:t>
            </a:r>
          </a:p>
          <a:p>
            <a:pPr marL="91440" indent="-91440" fontAlgn="auto"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NOPAIN (1999, Anand) = ↓desfechos neurológicos adversos(HPIV, LPV, morte) morfina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estudos RNPT  VMA – Simons (2003) e NEOPAIN (2004)Desfechos neurológicos semelhantes</a:t>
            </a:r>
          </a:p>
          <a:p>
            <a:pPr marL="0" indent="0" fontAlgn="auto">
              <a:buFont typeface="Calibri" pitchFamily="34" charset="0"/>
              <a:buNone/>
              <a:defRPr/>
            </a:pP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5364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08088" y="3808413"/>
            <a:ext cx="2116137" cy="768350"/>
          </a:xfrm>
          <a:prstGeom prst="rect">
            <a:avLst/>
          </a:prstGeom>
          <a:solidFill>
            <a:srgbClr val="92D050"/>
          </a:solidFill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dirty="0"/>
              <a:t>Fentanil</a:t>
            </a:r>
            <a:endParaRPr lang="en-US" dirty="0"/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1208088" y="4649788"/>
            <a:ext cx="84058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50 – 100 x mais potente que morfina, analgesia rápida</a:t>
            </a:r>
          </a:p>
          <a:p>
            <a:endParaRPr lang="pt-BR" sz="1400">
              <a:latin typeface="Calibri" pitchFamily="34" charset="0"/>
            </a:endParaRPr>
          </a:p>
          <a:p>
            <a:r>
              <a:rPr lang="pt-BR">
                <a:latin typeface="Calibri" pitchFamily="34" charset="0"/>
              </a:rPr>
              <a:t>Tolerância e Sind Abstinência  &gt; que a morfina</a:t>
            </a:r>
          </a:p>
          <a:p>
            <a:endParaRPr lang="pt-BR" sz="1400">
              <a:latin typeface="Calibri" pitchFamily="34" charset="0"/>
            </a:endParaRPr>
          </a:p>
          <a:p>
            <a:r>
              <a:rPr lang="pt-BR">
                <a:latin typeface="Calibri" pitchFamily="34" charset="0"/>
              </a:rPr>
              <a:t>&lt; efeitos GI e &lt; liberação de histamina do que a M, &gt; rigidez torácica, &gt; retenção urinária</a:t>
            </a:r>
          </a:p>
          <a:p>
            <a:endParaRPr lang="pt-BR" sz="1100">
              <a:latin typeface="Calibri" pitchFamily="34" charset="0"/>
            </a:endParaRPr>
          </a:p>
          <a:p>
            <a:r>
              <a:rPr lang="pt-BR">
                <a:latin typeface="Calibri" pitchFamily="34" charset="0"/>
              </a:rPr>
              <a:t>cirurgias abdominais  -  pressão intra-abdominal↑ - ↓ fluxo hepático -  Clearance ↓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663575"/>
            <a:ext cx="4872037" cy="836613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Fentanil x Morfina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Guinsburg(1998)fentanil ↓ parametros fisiologicos e comportamentais de dor RNPT em VMA </a:t>
            </a:r>
          </a:p>
          <a:p>
            <a:r>
              <a:rPr lang="pt-BR" smtClean="0"/>
              <a:t>Orsini (1996) ECR fentanil x placebo,↓  marcadores de stress, mas ↑ parametros VMA</a:t>
            </a:r>
          </a:p>
          <a:p>
            <a:r>
              <a:rPr lang="pt-BR" smtClean="0"/>
              <a:t>Saarenmaa (1999) ECR fentanil x morfina efeito analgésico semelhante ,</a:t>
            </a:r>
          </a:p>
          <a:p>
            <a:r>
              <a:rPr lang="pt-BR" smtClean="0"/>
              <a:t>                                 redução da motilidade GI foi menos frequente no grupo fentanil</a:t>
            </a:r>
          </a:p>
          <a:p>
            <a:endParaRPr lang="pt-BR" smtClean="0"/>
          </a:p>
          <a:p>
            <a:r>
              <a:rPr lang="pt-BR" smtClean="0"/>
              <a:t>Ancora (2013)Rns com infusão contínua de fentanil &gt; tempo de VMA</a:t>
            </a:r>
          </a:p>
          <a:p>
            <a:endParaRPr lang="pt-BR" smtClean="0"/>
          </a:p>
          <a:p>
            <a:endParaRPr lang="en-US" smtClean="0"/>
          </a:p>
          <a:p>
            <a:endParaRPr lang="en-US" smtClean="0"/>
          </a:p>
        </p:txBody>
      </p:sp>
      <p:pic>
        <p:nvPicPr>
          <p:cNvPr id="16388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663575"/>
            <a:ext cx="3511550" cy="798513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Remifentanil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remifentanil,sulfentanil, alfentanil</a:t>
            </a:r>
          </a:p>
          <a:p>
            <a:r>
              <a:rPr lang="pt-BR" smtClean="0"/>
              <a:t>Duração de ação curta – 3-5min</a:t>
            </a:r>
          </a:p>
          <a:p>
            <a:r>
              <a:rPr lang="pt-BR" smtClean="0"/>
              <a:t>Análogo da fentanila, uso intravenoso</a:t>
            </a:r>
          </a:p>
          <a:p>
            <a:r>
              <a:rPr lang="pt-BR" smtClean="0"/>
              <a:t>Procedimentos rápidos ( intubação seletiva, PICC ,laser para ROP)</a:t>
            </a:r>
          </a:p>
          <a:p>
            <a:r>
              <a:rPr lang="pt-BR" smtClean="0"/>
              <a:t>Alfentanil preço mais accesssivel que remifentanil</a:t>
            </a:r>
          </a:p>
          <a:p>
            <a:endParaRPr lang="pt-BR" smtClean="0"/>
          </a:p>
          <a:p>
            <a:r>
              <a:rPr lang="pt-BR" smtClean="0"/>
              <a:t>Vantagem do remifentanil – metabolizado pelas esterases plasmáticas forma inativa,</a:t>
            </a:r>
          </a:p>
          <a:p>
            <a:r>
              <a:rPr lang="pt-BR" smtClean="0"/>
              <a:t>                                                 -  rapida recuperação</a:t>
            </a:r>
          </a:p>
          <a:p>
            <a:endParaRPr lang="en-US" smtClean="0"/>
          </a:p>
        </p:txBody>
      </p:sp>
      <p:pic>
        <p:nvPicPr>
          <p:cNvPr id="17412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188" y="663575"/>
            <a:ext cx="2535237" cy="947738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Tramadol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92675"/>
          </a:xfrm>
        </p:spPr>
        <p:txBody>
          <a:bodyPr/>
          <a:lstStyle/>
          <a:p>
            <a:r>
              <a:rPr lang="pt-BR" smtClean="0"/>
              <a:t>Análogo da codeina, ↑liberação da serotonina, ↓re-uptake de noraderanalina e serotonina</a:t>
            </a:r>
          </a:p>
          <a:p>
            <a:r>
              <a:rPr lang="pt-BR" smtClean="0"/>
              <a:t>Efeito analgésico menor – vias serotoninérgicas imaturas e atividade do receptor opioide</a:t>
            </a:r>
          </a:p>
          <a:p>
            <a:r>
              <a:rPr lang="pt-BR" smtClean="0"/>
              <a:t>6000vezes &lt; que morfina, dor aguda moderada ou dor crônica,&lt; efeitos adversos, &lt; tolerância</a:t>
            </a:r>
          </a:p>
          <a:p>
            <a:r>
              <a:rPr lang="pt-BR" smtClean="0"/>
              <a:t>1mg/kg intermitente    0.09 – 0.18mg/kg/h- continua</a:t>
            </a:r>
          </a:p>
          <a:p>
            <a:endParaRPr lang="en-US" smtClean="0"/>
          </a:p>
        </p:txBody>
      </p:sp>
      <p:pic>
        <p:nvPicPr>
          <p:cNvPr id="18436" name="Content Placeholder 3"/>
          <p:cNvPicPr>
            <a:picLocks noChangeAspect="1"/>
          </p:cNvPicPr>
          <p:nvPr/>
        </p:nvPicPr>
        <p:blipFill>
          <a:blip r:embed="rId2"/>
          <a:srcRect l="7350" t="17355" r="24338" b="3909"/>
          <a:stretch>
            <a:fillRect/>
          </a:stretch>
        </p:blipFill>
        <p:spPr bwMode="auto">
          <a:xfrm>
            <a:off x="3630613" y="3586163"/>
            <a:ext cx="3751262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455613"/>
            <a:ext cx="2720975" cy="873125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Tramadol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91440" indent="-91440" fontAlgn="auto">
              <a:defRPr/>
            </a:pP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Efﬁcacy of tramadol versus fentanyl for postoperative analgesia in neonates                                                                                                       </a:t>
            </a: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Alencar A 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Arch Dis Child Fetal Neonatal Ed 2012</a:t>
            </a:r>
            <a:endParaRPr lang="pt-B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- efeito analgésico semelhante, avaliado por 2 escalas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- não houve↓ do tempo VMA ou dia para atingir dieta plena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- eventos adversos semelhantes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Tramadol para pos-operatorio de crianças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Cochrane (2015)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- efeito analgésico quando comparado com placebo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- menor necessidade de analgesia (rescue) quando comparado com placebo </a:t>
            </a:r>
          </a:p>
          <a:p>
            <a:pPr marL="0" indent="0" fontAlgn="auto">
              <a:buFont typeface="Calibri" pitchFamily="34" charset="0"/>
              <a:buNone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- sem evidência quando comparado com outros opióides</a:t>
            </a: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9460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2338" y="692150"/>
            <a:ext cx="8531225" cy="7366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Standard of care – Boas Práticas </a:t>
            </a:r>
            <a:r>
              <a:rPr lang="pt-BR" sz="4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Opióides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Analgesia no RN com VMA em dor aguda</a:t>
            </a:r>
          </a:p>
          <a:p>
            <a:r>
              <a:rPr lang="en-US" smtClean="0"/>
              <a:t>Intubação eletiva</a:t>
            </a:r>
          </a:p>
          <a:p>
            <a:r>
              <a:rPr lang="pt-BR" smtClean="0"/>
              <a:t>Analgesia para procedimentos mais invasivos (curativos, PICC, AVC, silo)</a:t>
            </a:r>
            <a:endParaRPr lang="en-US" smtClean="0"/>
          </a:p>
          <a:p>
            <a:r>
              <a:rPr lang="pt-BR" smtClean="0"/>
              <a:t>Analgesia para dor em grandes procedimentos (cirurgias)</a:t>
            </a:r>
          </a:p>
          <a:p>
            <a:r>
              <a:rPr lang="pt-BR" smtClean="0"/>
              <a:t>Analgesia de dor crônica ( ECN)</a:t>
            </a:r>
          </a:p>
          <a:p>
            <a:r>
              <a:rPr lang="pt-BR" smtClean="0"/>
              <a:t>RNs com asfixia perinatal</a:t>
            </a:r>
          </a:p>
          <a:p>
            <a:r>
              <a:rPr lang="pt-BR" smtClean="0"/>
              <a:t>RNs com HPP </a:t>
            </a:r>
          </a:p>
          <a:p>
            <a:r>
              <a:rPr lang="pt-BR" smtClean="0"/>
              <a:t>Poucos ensaios clinicos com uso de opioides em RN</a:t>
            </a:r>
          </a:p>
          <a:p>
            <a:endParaRPr lang="en-US" smtClean="0"/>
          </a:p>
        </p:txBody>
      </p:sp>
      <p:pic>
        <p:nvPicPr>
          <p:cNvPr id="20484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75888" y="0"/>
            <a:ext cx="1916112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8521700" y="5964238"/>
            <a:ext cx="3509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Hall R Anand JK, Clin Perinatol 2014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663575"/>
            <a:ext cx="6243637" cy="7747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Opióide em RN em VMA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25000" lnSpcReduction="20000"/>
          </a:bodyPr>
          <a:lstStyle/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7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Evidencia insuficiente para o uso rotineiro de opióide preemptivo (morfina) para RNPT em VMA</a:t>
            </a:r>
          </a:p>
          <a:p>
            <a:pPr marL="91440" indent="-91440" fontAlgn="auto">
              <a:defRPr/>
            </a:pPr>
            <a:endParaRPr lang="pt-BR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7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Doses intermitentes de anal</a:t>
            </a:r>
            <a:r>
              <a:rPr lang="en-US" sz="7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gésico</a:t>
            </a: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7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quando</a:t>
            </a:r>
            <a:r>
              <a:rPr lang="en-US" sz="7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7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necessário</a:t>
            </a: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7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Agitação (Desconforto) importante – dose baixa de oipoide</a:t>
            </a:r>
          </a:p>
          <a:p>
            <a:pPr marL="91440" indent="-91440" fontAlgn="auto">
              <a:defRPr/>
            </a:pPr>
            <a:endParaRPr lang="pt-BR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7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Fentanyl deve ser usado como dose intermitnte e não contínuo  ( AAP e CPS em 1 estudo Ancora, 2013)</a:t>
            </a:r>
          </a:p>
          <a:p>
            <a:pPr marL="91440" indent="-91440" fontAlgn="auto">
              <a:defRPr/>
            </a:pPr>
            <a:endParaRPr lang="en-US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sz="7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</a:t>
            </a:r>
          </a:p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pic>
        <p:nvPicPr>
          <p:cNvPr id="21508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400" y="536575"/>
            <a:ext cx="8580438" cy="739775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Evaluating patterns of morphine use in a NICU 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2531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04900" y="1736725"/>
            <a:ext cx="5137150" cy="4325938"/>
          </a:xfrm>
        </p:spPr>
      </p:pic>
      <p:sp>
        <p:nvSpPr>
          <p:cNvPr id="22532" name="TextBox 7"/>
          <p:cNvSpPr txBox="1">
            <a:spLocks noChangeArrowheads="1"/>
          </p:cNvSpPr>
          <p:nvPr/>
        </p:nvSpPr>
        <p:spPr bwMode="auto">
          <a:xfrm>
            <a:off x="8461375" y="6488113"/>
            <a:ext cx="3730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Fleishaman R, Jour Neo Perinat , 2013</a:t>
            </a:r>
            <a:endParaRPr lang="en-US">
              <a:latin typeface="Calibri" pitchFamily="34" charset="0"/>
            </a:endParaRPr>
          </a:p>
        </p:txBody>
      </p:sp>
      <p:sp>
        <p:nvSpPr>
          <p:cNvPr id="22533" name="TextBox 8"/>
          <p:cNvSpPr txBox="1">
            <a:spLocks noChangeArrowheads="1"/>
          </p:cNvSpPr>
          <p:nvPr/>
        </p:nvSpPr>
        <p:spPr bwMode="auto">
          <a:xfrm>
            <a:off x="6865938" y="2913063"/>
            <a:ext cx="508793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>
                <a:latin typeface="Calibri" pitchFamily="34" charset="0"/>
              </a:rPr>
              <a:t>Uso de morfina como sedativo ou preemptivo para RNPT em VMA não diminuiu mesmo com recomendações baseadas em evidência</a:t>
            </a:r>
            <a:endParaRPr lang="en-US" sz="2400">
              <a:latin typeface="Calibri" pitchFamily="34" charset="0"/>
            </a:endParaRPr>
          </a:p>
        </p:txBody>
      </p:sp>
      <p:pic>
        <p:nvPicPr>
          <p:cNvPr id="22534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538" y="855663"/>
            <a:ext cx="8323262" cy="649287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Medicação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para </a:t>
            </a:r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Intubação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Eletiva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em</a:t>
            </a:r>
            <a:r>
              <a:rPr 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8538" y="1681163"/>
            <a:ext cx="10058400" cy="4022725"/>
          </a:xfrm>
        </p:spPr>
        <p:txBody>
          <a:bodyPr rtlCol="0">
            <a:normAutofit fontScale="92500" lnSpcReduction="20000"/>
          </a:bodyPr>
          <a:lstStyle/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- 34% dos neoantologista praticam, 44% das unidades tem protocolo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Muniraman H, Am J Perinatol, 2015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pt-BR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Sulfentanil usado na França, alguns com relaxante muscular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Durmmyer X,  Ped Crit Care, 2013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pt-BR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Remifentanil no Canada  observou-se ↑ rigidez torácica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Choong K, Arch Dis Child, 2010</a:t>
            </a:r>
          </a:p>
          <a:p>
            <a:pPr marL="91440" indent="-91440" fontAlgn="auto">
              <a:defRPr/>
            </a:pPr>
            <a:r>
              <a:rPr lang="pt-BR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-Brasil – 32% em 2011, maioria usa fentanyl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         Prestes A, J  Pediatr,2016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3556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163" y="539750"/>
            <a:ext cx="6019800" cy="788988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Associações de Pediatria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6963" y="1846263"/>
            <a:ext cx="2005012" cy="600075"/>
          </a:xfrm>
          <a:solidFill>
            <a:srgbClr val="92D050"/>
          </a:solidFill>
        </p:spPr>
        <p:txBody>
          <a:bodyPr rtlCol="0"/>
          <a:lstStyle/>
          <a:p>
            <a:pPr fontAlgn="auto">
              <a:defRPr/>
            </a:pPr>
            <a:r>
              <a:rPr lang="pt-BR" sz="2800" b="1" dirty="0"/>
              <a:t>AAP    2010</a:t>
            </a:r>
            <a:endParaRPr lang="en-US" sz="2800" b="1" dirty="0"/>
          </a:p>
        </p:txBody>
      </p:sp>
      <p:sp>
        <p:nvSpPr>
          <p:cNvPr id="24580" name="Content Placeholder 3"/>
          <p:cNvSpPr>
            <a:spLocks noGrp="1"/>
          </p:cNvSpPr>
          <p:nvPr>
            <p:ph sz="half" idx="2"/>
          </p:nvPr>
        </p:nvSpPr>
        <p:spPr>
          <a:xfrm>
            <a:off x="1096963" y="2582863"/>
            <a:ext cx="4938712" cy="3378200"/>
          </a:xfrm>
        </p:spPr>
        <p:txBody>
          <a:bodyPr/>
          <a:lstStyle/>
          <a:p>
            <a:r>
              <a:rPr lang="pt-BR" smtClean="0"/>
              <a:t>Analgesia (rápida ação)            </a:t>
            </a:r>
            <a:r>
              <a:rPr lang="pt-BR" b="1" smtClean="0"/>
              <a:t>SEMPRE</a:t>
            </a:r>
          </a:p>
          <a:p>
            <a:r>
              <a:rPr lang="pt-BR" smtClean="0"/>
              <a:t> </a:t>
            </a:r>
          </a:p>
          <a:p>
            <a:r>
              <a:rPr lang="pt-BR" smtClean="0"/>
              <a:t>Sedativos</a:t>
            </a:r>
          </a:p>
          <a:p>
            <a:r>
              <a:rPr lang="pt-BR" smtClean="0"/>
              <a:t>Agentes vagolíticos</a:t>
            </a:r>
          </a:p>
          <a:p>
            <a:r>
              <a:rPr lang="pt-BR" smtClean="0"/>
              <a:t>Relaxantes musculares</a:t>
            </a:r>
          </a:p>
          <a:p>
            <a:endParaRPr 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238" y="1846263"/>
            <a:ext cx="2273300" cy="600075"/>
          </a:xfrm>
          <a:solidFill>
            <a:srgbClr val="92D050"/>
          </a:solidFill>
        </p:spPr>
        <p:txBody>
          <a:bodyPr rtlCol="0"/>
          <a:lstStyle/>
          <a:p>
            <a:pPr fontAlgn="auto">
              <a:defRPr/>
            </a:pPr>
            <a:r>
              <a:rPr lang="pt-BR" sz="2400" b="1" dirty="0"/>
              <a:t>CANADA   2011</a:t>
            </a:r>
            <a:endParaRPr lang="en-US" sz="2400" b="1" dirty="0"/>
          </a:p>
        </p:txBody>
      </p:sp>
      <p:sp>
        <p:nvSpPr>
          <p:cNvPr id="24582" name="Content Placeholder 5"/>
          <p:cNvSpPr>
            <a:spLocks noGrp="1"/>
          </p:cNvSpPr>
          <p:nvPr>
            <p:ph sz="quarter" idx="4"/>
          </p:nvPr>
        </p:nvSpPr>
        <p:spPr>
          <a:xfrm>
            <a:off x="6218238" y="2582863"/>
            <a:ext cx="4937125" cy="3378200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Analgesia (fentanyl) </a:t>
            </a:r>
          </a:p>
          <a:p>
            <a:r>
              <a:rPr lang="pt-BR" smtClean="0"/>
              <a:t>Agentes vagolíticos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Relaxante Muscular </a:t>
            </a:r>
          </a:p>
          <a:p>
            <a:endParaRPr lang="pt-BR" smtClean="0"/>
          </a:p>
          <a:p>
            <a:endParaRPr lang="en-US" smtClean="0"/>
          </a:p>
        </p:txBody>
      </p:sp>
      <p:sp>
        <p:nvSpPr>
          <p:cNvPr id="7" name="Right Brace 6"/>
          <p:cNvSpPr/>
          <p:nvPr/>
        </p:nvSpPr>
        <p:spPr>
          <a:xfrm>
            <a:off x="3554413" y="3538538"/>
            <a:ext cx="768350" cy="12065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>
                <a:solidFill>
                  <a:schemeClr val="tx2">
                    <a:lumMod val="50000"/>
                  </a:schemeClr>
                </a:solidFill>
              </a:ln>
            </a:endParaRPr>
          </a:p>
        </p:txBody>
      </p:sp>
      <p:sp>
        <p:nvSpPr>
          <p:cNvPr id="24584" name="TextBox 7"/>
          <p:cNvSpPr txBox="1">
            <a:spLocks noChangeArrowheads="1"/>
          </p:cNvSpPr>
          <p:nvPr/>
        </p:nvSpPr>
        <p:spPr bwMode="auto">
          <a:xfrm>
            <a:off x="4322763" y="3956050"/>
            <a:ext cx="14398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Calibri" pitchFamily="34" charset="0"/>
              </a:rPr>
              <a:t>CONSIDERAR</a:t>
            </a:r>
            <a:endParaRPr lang="en-US" b="1">
              <a:latin typeface="Calibri" pitchFamily="34" charset="0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8491538" y="2968625"/>
            <a:ext cx="290512" cy="9874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86" name="TextBox 9"/>
          <p:cNvSpPr txBox="1">
            <a:spLocks noChangeArrowheads="1"/>
          </p:cNvSpPr>
          <p:nvPr/>
        </p:nvSpPr>
        <p:spPr bwMode="auto">
          <a:xfrm>
            <a:off x="8966200" y="3241675"/>
            <a:ext cx="10604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latin typeface="Calibri" pitchFamily="34" charset="0"/>
              </a:rPr>
              <a:t>SEMPRE</a:t>
            </a:r>
            <a:endParaRPr lang="en-US" sz="2000" b="1">
              <a:latin typeface="Calibri" pitchFamily="34" charset="0"/>
            </a:endParaRPr>
          </a:p>
        </p:txBody>
      </p:sp>
      <p:sp>
        <p:nvSpPr>
          <p:cNvPr id="11" name="Right Brace 10"/>
          <p:cNvSpPr/>
          <p:nvPr/>
        </p:nvSpPr>
        <p:spPr>
          <a:xfrm>
            <a:off x="8491538" y="4745038"/>
            <a:ext cx="290512" cy="6350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588" name="TextBox 11"/>
          <p:cNvSpPr txBox="1">
            <a:spLocks noChangeArrowheads="1"/>
          </p:cNvSpPr>
          <p:nvPr/>
        </p:nvSpPr>
        <p:spPr bwMode="auto">
          <a:xfrm>
            <a:off x="8966200" y="4878388"/>
            <a:ext cx="20907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libri" pitchFamily="34" charset="0"/>
              </a:rPr>
              <a:t>CONSIDERAR</a:t>
            </a:r>
            <a:endParaRPr lang="en-US" sz="2000" b="1">
              <a:latin typeface="Calibri" pitchFamily="34" charset="0"/>
            </a:endParaRPr>
          </a:p>
        </p:txBody>
      </p:sp>
      <p:sp>
        <p:nvSpPr>
          <p:cNvPr id="14" name="Right Brace 13"/>
          <p:cNvSpPr/>
          <p:nvPr/>
        </p:nvSpPr>
        <p:spPr>
          <a:xfrm>
            <a:off x="3763963" y="2279650"/>
            <a:ext cx="423862" cy="9620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4590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754063"/>
            <a:ext cx="5810250" cy="7239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Analgesia no pós operatorio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Inicia em evitar exames pre-operatório desnecessários</a:t>
            </a:r>
          </a:p>
          <a:p>
            <a:r>
              <a:rPr lang="pt-BR" smtClean="0"/>
              <a:t>Evitar periodo de jejum prolongado</a:t>
            </a:r>
          </a:p>
          <a:p>
            <a:r>
              <a:rPr lang="pt-BR" smtClean="0"/>
              <a:t>Considerar tipo de cirurgia, doença coexistene do pcte, plano terapeutico pos operatório</a:t>
            </a:r>
          </a:p>
          <a:p>
            <a:r>
              <a:rPr lang="pt-BR" smtClean="0"/>
              <a:t>Analgesia sistêmica</a:t>
            </a:r>
          </a:p>
          <a:p>
            <a:r>
              <a:rPr lang="pt-BR" smtClean="0"/>
              <a:t> -  morfina ou  fentanil</a:t>
            </a:r>
          </a:p>
          <a:p>
            <a:r>
              <a:rPr lang="pt-BR" smtClean="0"/>
              <a:t> - infusao continua</a:t>
            </a:r>
          </a:p>
          <a:p>
            <a:r>
              <a:rPr lang="pt-BR" smtClean="0"/>
              <a:t> - doses intermitentes adicionais</a:t>
            </a:r>
          </a:p>
          <a:p>
            <a:r>
              <a:rPr lang="pt-BR" smtClean="0"/>
              <a:t> - meia vida aumentada (1.5 – 3 </a:t>
            </a:r>
            <a:r>
              <a:rPr lang="pt-BR" i="1" smtClean="0"/>
              <a:t>x)</a:t>
            </a:r>
            <a:r>
              <a:rPr lang="pt-BR" smtClean="0"/>
              <a:t>pressao abdominal ↑</a:t>
            </a:r>
          </a:p>
        </p:txBody>
      </p:sp>
      <p:pic>
        <p:nvPicPr>
          <p:cNvPr id="25604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715963"/>
            <a:ext cx="5921375" cy="735012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Acetaminofen - Paracetamol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1096963" y="1816100"/>
            <a:ext cx="9915525" cy="4357688"/>
          </a:xfrm>
        </p:spPr>
        <p:txBody>
          <a:bodyPr/>
          <a:lstStyle/>
          <a:p>
            <a:r>
              <a:rPr lang="pt-BR" smtClean="0"/>
              <a:t>Como analgesico ou aditivo ao opioide no pos-operatório,inibe enzimas COX-2 no cérebro</a:t>
            </a:r>
          </a:p>
          <a:p>
            <a:r>
              <a:rPr lang="pt-BR" smtClean="0"/>
              <a:t>Efeito oral em 30 min – 2horas    Efeito retal mais tardio, mais prolongado   IV melhor</a:t>
            </a:r>
          </a:p>
          <a:p>
            <a:r>
              <a:rPr lang="en-US" smtClean="0"/>
              <a:t>RN tem a imaturidade enzimatica CYP2E1 , envolvida na formacao do NAPQI, metabolico hepatotoxico    Menor hepatoxicidade</a:t>
            </a:r>
          </a:p>
          <a:p>
            <a:r>
              <a:rPr lang="pt-BR" smtClean="0"/>
              <a:t>O clearance é &lt; em RNPT </a:t>
            </a:r>
          </a:p>
          <a:p>
            <a:r>
              <a:rPr lang="pt-BR" smtClean="0"/>
              <a:t>Não induz a hipotermia</a:t>
            </a:r>
            <a:endParaRPr lang="en-US" smtClean="0"/>
          </a:p>
          <a:p>
            <a:r>
              <a:rPr lang="pt-BR" smtClean="0"/>
              <a:t>Oral 15mg/kg  -   retal 20-25 mh/kg   4 x dia  -   IV 20mg/kg e manutenção 10mg/kg 6/6</a:t>
            </a:r>
          </a:p>
          <a:p>
            <a:endParaRPr lang="pt-BR" smtClean="0"/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1588" y="4713288"/>
            <a:ext cx="6294437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/>
          </p:cNvPicPr>
          <p:nvPr/>
        </p:nvPicPr>
        <p:blipFill>
          <a:blip r:embed="rId2"/>
          <a:srcRect l="15167" t="9901" r="15878" b="5797"/>
          <a:stretch>
            <a:fillRect/>
          </a:stretch>
        </p:blipFill>
        <p:spPr bwMode="auto">
          <a:xfrm>
            <a:off x="1762125" y="627063"/>
            <a:ext cx="8388350" cy="540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Box 2"/>
          <p:cNvSpPr txBox="1">
            <a:spLocks noChangeArrowheads="1"/>
          </p:cNvSpPr>
          <p:nvPr/>
        </p:nvSpPr>
        <p:spPr bwMode="auto">
          <a:xfrm>
            <a:off x="238125" y="2770188"/>
            <a:ext cx="1466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FDA &gt; 2 anos </a:t>
            </a:r>
          </a:p>
        </p:txBody>
      </p:sp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10337800" y="2492375"/>
            <a:ext cx="1754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Europa liberado </a:t>
            </a:r>
          </a:p>
          <a:p>
            <a:r>
              <a:rPr lang="en-US" b="1">
                <a:latin typeface="Calibri" pitchFamily="34" charset="0"/>
              </a:rPr>
              <a:t>para neonatal</a:t>
            </a:r>
          </a:p>
        </p:txBody>
      </p:sp>
      <p:pic>
        <p:nvPicPr>
          <p:cNvPr id="27653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3" y="266700"/>
            <a:ext cx="7342187" cy="1062038"/>
          </a:xfrm>
          <a:solidFill>
            <a:srgbClr val="92D050"/>
          </a:solidFill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Intravenous paracetamol reduces morphine requirements in </a:t>
            </a:r>
            <a:b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neonatesand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young infants after major </a:t>
            </a:r>
            <a:r>
              <a:rPr 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noncardiac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surgery: </a:t>
            </a:r>
            <a:b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results of a randomized controlled trial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2117587" y="1812752"/>
          <a:ext cx="9219095" cy="4069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29188" y="5780088"/>
            <a:ext cx="2398712" cy="8302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chemeClr val="bg1"/>
                </a:solidFill>
                <a:latin typeface="+mn-lt"/>
                <a:cs typeface="+mn-cs"/>
              </a:rPr>
              <a:t>Morfina</a:t>
            </a:r>
            <a:r>
              <a:rPr lang="en-US" sz="2400" dirty="0">
                <a:solidFill>
                  <a:schemeClr val="bg1"/>
                </a:solidFill>
                <a:latin typeface="+mn-lt"/>
                <a:cs typeface="+mn-cs"/>
              </a:rPr>
              <a:t> Rescue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bg1"/>
                </a:solidFill>
                <a:latin typeface="+mn-lt"/>
                <a:cs typeface="+mn-cs"/>
              </a:rPr>
              <a:t>10 – 15mcg/kg</a:t>
            </a:r>
          </a:p>
        </p:txBody>
      </p:sp>
      <p:sp>
        <p:nvSpPr>
          <p:cNvPr id="6" name="Up Arrow 5"/>
          <p:cNvSpPr/>
          <p:nvPr/>
        </p:nvSpPr>
        <p:spPr>
          <a:xfrm>
            <a:off x="6043613" y="5260975"/>
            <a:ext cx="250825" cy="39846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8678" name="TextBox 2"/>
          <p:cNvSpPr txBox="1">
            <a:spLocks noChangeArrowheads="1"/>
          </p:cNvSpPr>
          <p:nvPr/>
        </p:nvSpPr>
        <p:spPr bwMode="auto">
          <a:xfrm>
            <a:off x="1285875" y="2478088"/>
            <a:ext cx="2293938" cy="708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Calibri" pitchFamily="34" charset="0"/>
              </a:rPr>
              <a:t>Paracetamol venoso</a:t>
            </a:r>
          </a:p>
          <a:p>
            <a:r>
              <a:rPr lang="en-US" sz="2000">
                <a:latin typeface="Calibri" pitchFamily="34" charset="0"/>
              </a:rPr>
              <a:t>Opiod sparing effect</a:t>
            </a: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9861550" y="5997575"/>
            <a:ext cx="1978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Ceeli I. Jama , 2013</a:t>
            </a:r>
            <a:endParaRPr lang="en-US">
              <a:latin typeface="Calibri" pitchFamily="34" charset="0"/>
            </a:endParaRPr>
          </a:p>
        </p:txBody>
      </p:sp>
      <p:pic>
        <p:nvPicPr>
          <p:cNvPr id="28680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188" y="1039813"/>
            <a:ext cx="7859712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59250" y="3678238"/>
            <a:ext cx="74755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92113" y="1670050"/>
            <a:ext cx="7475537" cy="6889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701" name="TextBox 4"/>
          <p:cNvSpPr txBox="1">
            <a:spLocks noChangeArrowheads="1"/>
          </p:cNvSpPr>
          <p:nvPr/>
        </p:nvSpPr>
        <p:spPr bwMode="auto">
          <a:xfrm flipH="1">
            <a:off x="3597275" y="84138"/>
            <a:ext cx="2147888" cy="646112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latin typeface="Calibri" pitchFamily="34" charset="0"/>
              </a:rPr>
              <a:t>Desfechos</a:t>
            </a:r>
            <a:r>
              <a:rPr lang="en-US">
                <a:latin typeface="Calibri" pitchFamily="34" charset="0"/>
              </a:rPr>
              <a:t> </a:t>
            </a:r>
          </a:p>
        </p:txBody>
      </p:sp>
      <p:sp>
        <p:nvSpPr>
          <p:cNvPr id="29702" name="TextBox 5"/>
          <p:cNvSpPr txBox="1">
            <a:spLocks noChangeArrowheads="1"/>
          </p:cNvSpPr>
          <p:nvPr/>
        </p:nvSpPr>
        <p:spPr bwMode="auto">
          <a:xfrm>
            <a:off x="115888" y="4329113"/>
            <a:ext cx="3825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sem diferenças na escala de dor ou EC</a:t>
            </a:r>
          </a:p>
        </p:txBody>
      </p:sp>
      <p:pic>
        <p:nvPicPr>
          <p:cNvPr id="29703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4" name="Rectangle 7"/>
          <p:cNvSpPr>
            <a:spLocks noChangeArrowheads="1"/>
          </p:cNvSpPr>
          <p:nvPr/>
        </p:nvSpPr>
        <p:spPr bwMode="auto">
          <a:xfrm>
            <a:off x="8089900" y="2076450"/>
            <a:ext cx="36909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A dose total de morfina ↓ em 66%, </a:t>
            </a:r>
          </a:p>
        </p:txBody>
      </p:sp>
      <p:sp>
        <p:nvSpPr>
          <p:cNvPr id="29705" name="TextBox 8"/>
          <p:cNvSpPr txBox="1">
            <a:spLocks noChangeArrowheads="1"/>
          </p:cNvSpPr>
          <p:nvPr/>
        </p:nvSpPr>
        <p:spPr bwMode="auto">
          <a:xfrm>
            <a:off x="10096500" y="6027738"/>
            <a:ext cx="1976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Ceeli I. Jama , 2013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493713"/>
            <a:ext cx="8220075" cy="98425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Intravenous Paracetamol Decreases Requirements </a:t>
            </a:r>
            <a:b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 Morphine in Very Preterm Infants</a:t>
            </a: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1096963" y="2030413"/>
            <a:ext cx="10058400" cy="4022725"/>
          </a:xfrm>
        </p:spPr>
        <p:txBody>
          <a:bodyPr/>
          <a:lstStyle/>
          <a:p>
            <a:r>
              <a:rPr lang="en-US" smtClean="0"/>
              <a:t>Após introdução de paracetamol na UTI (coorte retrospectivo)</a:t>
            </a:r>
          </a:p>
          <a:p>
            <a:r>
              <a:rPr lang="en-US" smtClean="0"/>
              <a:t> Reduziu numero de doses de morfina por paciente =  1.78 vs 4.35, P = .047</a:t>
            </a:r>
          </a:p>
          <a:p>
            <a:r>
              <a:rPr lang="en-US" smtClean="0"/>
              <a:t>Menor dose cumulative de morfina = 0.17 (0.45) mg/kg vs 0.37 (0.96) mg/kg, P = .047</a:t>
            </a:r>
          </a:p>
          <a:p>
            <a:r>
              <a:rPr lang="en-US" smtClean="0"/>
              <a:t>Foram  necessario 17 doses de paracetamol no grupo P para obter este efeito</a:t>
            </a:r>
          </a:p>
          <a:p>
            <a:r>
              <a:rPr lang="en-US" smtClean="0"/>
              <a:t>Nao houve diferenças apneias ou dias de internamento</a:t>
            </a:r>
          </a:p>
          <a:p>
            <a:r>
              <a:rPr lang="en-US" smtClean="0"/>
              <a:t>Nao houve efeitos adversos inclusive hepatotoxicidade</a:t>
            </a:r>
          </a:p>
          <a:p>
            <a:endParaRPr lang="en-US" smtClean="0"/>
          </a:p>
          <a:p>
            <a:endParaRPr lang="en-US" smtClean="0"/>
          </a:p>
        </p:txBody>
      </p:sp>
      <p:sp>
        <p:nvSpPr>
          <p:cNvPr id="30724" name="TextBox 3"/>
          <p:cNvSpPr txBox="1">
            <a:spLocks noChangeArrowheads="1"/>
          </p:cNvSpPr>
          <p:nvPr/>
        </p:nvSpPr>
        <p:spPr bwMode="auto">
          <a:xfrm>
            <a:off x="8137525" y="5868988"/>
            <a:ext cx="277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Harma A , J Pediatrics, 2016</a:t>
            </a:r>
            <a:endParaRPr lang="en-US">
              <a:latin typeface="Calibri" pitchFamily="34" charset="0"/>
            </a:endParaRPr>
          </a:p>
        </p:txBody>
      </p:sp>
      <p:pic>
        <p:nvPicPr>
          <p:cNvPr id="30725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0" y="663575"/>
            <a:ext cx="3276600" cy="7874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Conclusões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91440" indent="-91440" fontAlgn="auto">
              <a:defRPr/>
            </a:pPr>
            <a:r>
              <a:rPr lang="pt-BR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Paracetamol em conjunto com opióide pode ↓ necessidade de opioide</a:t>
            </a:r>
          </a:p>
          <a:p>
            <a:pPr marL="91440" indent="-91440" fontAlgn="auto">
              <a:defRPr/>
            </a:pPr>
            <a:endParaRPr lang="pt-BR" sz="2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deve ser utilizado como analgésico para procedimentos dolorosos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                                               </a:t>
            </a:r>
            <a:r>
              <a:rPr lang="pt-BR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Cochrane, 2015</a:t>
            </a:r>
            <a:endParaRPr lang="en-US" sz="17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Acetoaminofen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gestacao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ou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periodo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neonatal – TDHA e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espectro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autista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sz="26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aos</a:t>
            </a:r>
            <a:r>
              <a:rPr lang="en-US" sz="2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7 e 11</a:t>
            </a:r>
          </a:p>
          <a:p>
            <a:pPr marL="91440" indent="-91440" fontAlgn="auto">
              <a:defRPr/>
            </a:pPr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Jama Pediatrics 2014</a:t>
            </a: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en-US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Exposição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maternal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relação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com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asma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 </a:t>
            </a:r>
            <a:r>
              <a:rPr lang="en-US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dças</a:t>
            </a:r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atópicas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infância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                                              </a:t>
            </a:r>
            <a:r>
              <a:rPr lang="en-US" sz="17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Clin</a:t>
            </a:r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7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Exp</a:t>
            </a:r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7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Aller</a:t>
            </a:r>
            <a:r>
              <a:rPr lang="en-US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2011</a:t>
            </a:r>
          </a:p>
        </p:txBody>
      </p:sp>
      <p:pic>
        <p:nvPicPr>
          <p:cNvPr id="31748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ECN – processo inflamatório importante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Poucos estudos em relação DOR x ECN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Dor crônica ( COMFORT)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Opioides, incerteza da dose, infusão contínua</a:t>
            </a:r>
          </a:p>
          <a:p>
            <a:pPr marL="91440" indent="-91440" fontAlgn="auto">
              <a:defRPr/>
            </a:pP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Krekels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(2014) estabeleceu dose de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5-15mg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/kg/h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pos-operatorio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Todos (n=60) iniciaram morfina e 47% necessitaram fentanil intermitente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Todos utilizaram maior dose do que o estabelecido(Krekels)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Dor crônica subtratada anteriormente ( COMFORT)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Iniciar com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 e aumentar no pós ate 20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Paracetamol adicional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?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779463" y="523875"/>
            <a:ext cx="7285037" cy="954088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latin typeface="Calibri" pitchFamily="34" charset="0"/>
              </a:rPr>
              <a:t>Infants Operated on for Necrotizing Enterocolitis: Towards Evidence-Based Pain Guidelines </a:t>
            </a:r>
          </a:p>
        </p:txBody>
      </p:sp>
      <p:pic>
        <p:nvPicPr>
          <p:cNvPr id="32772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64500" y="2065338"/>
            <a:ext cx="4127500" cy="38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6"/>
          <p:cNvSpPr>
            <a:spLocks noChangeArrowheads="1"/>
          </p:cNvSpPr>
          <p:nvPr/>
        </p:nvSpPr>
        <p:spPr bwMode="auto">
          <a:xfrm>
            <a:off x="8396288" y="6013450"/>
            <a:ext cx="3035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err="1">
                <a:latin typeface="Calibri" pitchFamily="34" charset="0"/>
              </a:rPr>
              <a:t>Meesers</a:t>
            </a:r>
            <a:r>
              <a:rPr lang="en-US" dirty="0">
                <a:latin typeface="Calibri" pitchFamily="34" charset="0"/>
              </a:rPr>
              <a:t> </a:t>
            </a:r>
            <a:r>
              <a:rPr lang="en-US" dirty="0" err="1">
                <a:latin typeface="Calibri" pitchFamily="34" charset="0"/>
              </a:rPr>
              <a:t>NJ,Neonatology</a:t>
            </a:r>
            <a:r>
              <a:rPr lang="en-US" dirty="0">
                <a:latin typeface="Calibri" pitchFamily="34" charset="0"/>
              </a:rPr>
              <a:t> 2016</a:t>
            </a:r>
          </a:p>
        </p:txBody>
      </p:sp>
      <p:pic>
        <p:nvPicPr>
          <p:cNvPr id="32774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6625" y="454025"/>
            <a:ext cx="6711950" cy="1157288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of opioids in asphyxiated term neonates:</a:t>
            </a:r>
            <a:b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effects on neuroimaging and clinical outcome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188" y="1892300"/>
            <a:ext cx="10828337" cy="4024313"/>
          </a:xfrm>
        </p:spPr>
        <p:txBody>
          <a:bodyPr rtlCol="0">
            <a:normAutofit fontScale="25000" lnSpcReduction="20000"/>
          </a:bodyPr>
          <a:lstStyle/>
          <a:p>
            <a:pPr marL="91440" indent="-91440" fontAlgn="auto">
              <a:defRPr/>
            </a:pP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Em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RNs com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asfixia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perinatal que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usaram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opioide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fontAlgn="auto">
              <a:defRPr/>
            </a:pP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apresentaram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1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menor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injuria cerebral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RM </a:t>
            </a:r>
          </a:p>
          <a:p>
            <a:pPr marL="91440" indent="-91440" fontAlgn="auto">
              <a:defRPr/>
            </a:pP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Melhor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função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1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neurológica</a:t>
            </a:r>
            <a:r>
              <a:rPr lang="en-US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 follow-up </a:t>
            </a:r>
          </a:p>
          <a:p>
            <a:pPr marL="91440" indent="-91440" fontAlgn="auto">
              <a:defRPr/>
            </a:pPr>
            <a:endParaRPr lang="pt-BR" sz="1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Clearance de opioides </a:t>
            </a:r>
            <a:r>
              <a:rPr lang="pt-BR" sz="1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REDUZIDA</a:t>
            </a:r>
            <a:r>
              <a:rPr lang="pt-BR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fontAlgn="auto">
              <a:defRPr/>
            </a:pPr>
            <a:r>
              <a:rPr lang="pt-BR" sz="1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 RNs submetidos a hipotermia terapêutica</a:t>
            </a: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                  </a:t>
            </a:r>
          </a:p>
          <a:p>
            <a:pPr marL="91440" indent="-91440" fontAlgn="auto">
              <a:defRPr/>
            </a:pPr>
            <a:endParaRPr lang="pt-BR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marL="91440" indent="-91440" fontAlgn="auto">
              <a:defRPr/>
            </a:pPr>
            <a:r>
              <a:rPr lang="pt-BR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33796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1213" y="2033588"/>
            <a:ext cx="2770187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Rectangle 5"/>
          <p:cNvSpPr>
            <a:spLocks noChangeArrowheads="1"/>
          </p:cNvSpPr>
          <p:nvPr/>
        </p:nvSpPr>
        <p:spPr bwMode="auto">
          <a:xfrm>
            <a:off x="9464675" y="5868988"/>
            <a:ext cx="2484438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latin typeface="Calibri" pitchFamily="34" charset="0"/>
              </a:rPr>
              <a:t>Roka A, Pediatrics , 2008</a:t>
            </a:r>
          </a:p>
          <a:p>
            <a:r>
              <a:rPr lang="pt-BR" sz="1400">
                <a:latin typeface="Calibri" pitchFamily="34" charset="0"/>
              </a:rPr>
              <a:t>Angeles DM Ped Research 2005</a:t>
            </a:r>
            <a:endParaRPr lang="en-US" sz="1400">
              <a:latin typeface="Calibri" pitchFamily="34" charset="0"/>
            </a:endParaRPr>
          </a:p>
          <a:p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874713"/>
            <a:ext cx="7491412" cy="619125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Uso de opioides nos cuidados palliativos 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1096963" y="2278063"/>
            <a:ext cx="10058400" cy="4022725"/>
          </a:xfrm>
        </p:spPr>
        <p:txBody>
          <a:bodyPr/>
          <a:lstStyle/>
          <a:p>
            <a:r>
              <a:rPr lang="pt-BR" sz="2400" smtClean="0"/>
              <a:t>20.000 RNs- 31% recebram analgesia ou sedação paciente terminal</a:t>
            </a:r>
          </a:p>
          <a:p>
            <a:r>
              <a:rPr lang="pt-BR" sz="2400" smtClean="0"/>
              <a:t>87% receberam opioides e 50% receberam diazepinicos</a:t>
            </a:r>
          </a:p>
          <a:p>
            <a:r>
              <a:rPr lang="pt-BR" smtClean="0"/>
              <a:t>                                                                                                                            </a:t>
            </a:r>
            <a:r>
              <a:rPr lang="pt-BR" sz="1600" smtClean="0"/>
              <a:t>Zimmermann KO J Ped ,2015</a:t>
            </a:r>
          </a:p>
          <a:p>
            <a:endParaRPr lang="pt-BR" smtClean="0"/>
          </a:p>
          <a:p>
            <a:r>
              <a:rPr lang="pt-BR" sz="2400" smtClean="0"/>
              <a:t>Fentanyl nasal pode ser uma alternativa</a:t>
            </a:r>
          </a:p>
          <a:p>
            <a:r>
              <a:rPr lang="pt-BR" sz="2400" smtClean="0"/>
              <a:t>                                                                                           </a:t>
            </a:r>
            <a:r>
              <a:rPr lang="pt-BR" smtClean="0"/>
              <a:t>       </a:t>
            </a:r>
            <a:r>
              <a:rPr lang="pt-BR" sz="1600" smtClean="0"/>
              <a:t>Harlos MS J Pain Sympto Manage,2013</a:t>
            </a:r>
            <a:endParaRPr lang="en-US" sz="1600" smtClean="0"/>
          </a:p>
        </p:txBody>
      </p:sp>
      <p:pic>
        <p:nvPicPr>
          <p:cNvPr id="34820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8875" y="754063"/>
            <a:ext cx="4932363" cy="7239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Analgesia peridural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5843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7050" y="2620963"/>
            <a:ext cx="11393488" cy="2892425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4750" y="388938"/>
            <a:ext cx="6827838" cy="1011237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Successful Implementation of a Neonatal </a:t>
            </a:r>
            <a:b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Pain and Sedation Protocol at 2 NICUs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81000" y="1990725"/>
            <a:ext cx="10058400" cy="4024313"/>
          </a:xfrm>
        </p:spPr>
        <p:txBody>
          <a:bodyPr/>
          <a:lstStyle/>
          <a:p>
            <a:r>
              <a:rPr lang="en-US" smtClean="0"/>
              <a:t>Implemenatação de protocol em  2 UTIN em 2 periodos</a:t>
            </a:r>
          </a:p>
          <a:p>
            <a:r>
              <a:rPr lang="en-US" smtClean="0"/>
              <a:t>↑  prescrição de opioide, </a:t>
            </a:r>
          </a:p>
          <a:p>
            <a:r>
              <a:rPr lang="en-US" smtClean="0"/>
              <a:t>↑ dose cumulative de opioide</a:t>
            </a:r>
          </a:p>
          <a:p>
            <a:r>
              <a:rPr lang="pt-BR" smtClean="0"/>
              <a:t> ↑ satisfação da equipe</a:t>
            </a:r>
          </a:p>
          <a:p>
            <a:r>
              <a:rPr lang="pt-BR" smtClean="0"/>
              <a:t> dias de VMA, hospitalização mantido nos 2 periodos</a:t>
            </a:r>
            <a:endParaRPr lang="en-US" smtClean="0"/>
          </a:p>
        </p:txBody>
      </p:sp>
      <p:pic>
        <p:nvPicPr>
          <p:cNvPr id="3686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6650" y="2359025"/>
            <a:ext cx="5886450" cy="3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Rectangle 4"/>
          <p:cNvSpPr>
            <a:spLocks noChangeArrowheads="1"/>
          </p:cNvSpPr>
          <p:nvPr/>
        </p:nvSpPr>
        <p:spPr bwMode="auto">
          <a:xfrm>
            <a:off x="8824913" y="6440488"/>
            <a:ext cx="2744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dvOT37ee2077.I"/>
              </a:rPr>
              <a:t>Deindl P. Pediatrics </a:t>
            </a:r>
            <a:r>
              <a:rPr lang="en-US">
                <a:latin typeface="AdvOTf011d512"/>
              </a:rPr>
              <a:t>2013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6963" y="1012825"/>
            <a:ext cx="5291137" cy="7239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DNPM à longo prazo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Grunau ( 2005,2007) – RN com maior dose cumulativa de morfina, pior desenvolvimento motor aos 8 meses nas que desaparece aos 18 meses</a:t>
            </a:r>
          </a:p>
          <a:p>
            <a:r>
              <a:rPr lang="pt-BR" smtClean="0"/>
              <a:t>EPIPAGE (2008) – nenhuma diferença aos 5 anos</a:t>
            </a:r>
          </a:p>
          <a:p>
            <a:r>
              <a:rPr lang="pt-BR" smtClean="0"/>
              <a:t>Fergusson (2012) – aos 5-7 anos &lt; PC, &gt; problemas comportamentais</a:t>
            </a:r>
          </a:p>
          <a:p>
            <a:r>
              <a:rPr lang="pt-BR" smtClean="0"/>
              <a:t>De Graaf (2011) – do estudo de Simons -  5 anos apenas deficit cognitivo visual no grupo morfina</a:t>
            </a:r>
          </a:p>
          <a:p>
            <a:r>
              <a:rPr lang="pt-BR" smtClean="0"/>
              <a:t>De Graaf (2013) – aos 8 anos esta diferença desapareceu, sugere ate um efeito protetor</a:t>
            </a:r>
          </a:p>
          <a:p>
            <a:r>
              <a:rPr lang="pt-BR" smtClean="0"/>
              <a:t>Valkenburg (2015) – a infusão contínua de morfina</a:t>
            </a:r>
            <a:r>
              <a:rPr lang="en-US" smtClean="0"/>
              <a:t> (10 μg/kg/h) não tem efeito adverso no controle térmico, e sensibilidade dolorosa, dor crônica ou função neurológica aos 8-9 anos</a:t>
            </a:r>
            <a:endParaRPr lang="pt-BR" smtClean="0"/>
          </a:p>
        </p:txBody>
      </p:sp>
      <p:pic>
        <p:nvPicPr>
          <p:cNvPr id="37892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6350" y="0"/>
            <a:ext cx="1979613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3" y="663575"/>
            <a:ext cx="9220200" cy="749300"/>
          </a:xfrm>
          <a:solidFill>
            <a:srgbClr val="92D050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Exposição a </a:t>
            </a:r>
            <a:r>
              <a:rPr lang="pt-BR" sz="4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opióide</a:t>
            </a:r>
            <a:r>
              <a:rPr lang="pt-BR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Neurodesenvolvimento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 rtlCol="0">
            <a:normAutofit lnSpcReduction="10000"/>
          </a:bodyPr>
          <a:lstStyle/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Lammers (2014) – não achou associação entre dose cumulativa de fentanil e Bayley III aos 9 meses de IGC na análise mutivariada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McPherson (2014)-↓ do cerebelo ao termo correlacionado com dose cumulativa de fentanil, sem correlação aos 2 anos com DNPM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Steinhorn R(2015)- alterações de neuroimagem e comportamentais aos 2 anos, não encontardos mais aos 7 anos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Koceck M (2016) –exposição opioide e ND aos 2 anos</a:t>
            </a: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Estes achados se mantiveram  mesmo após ajuste fatores de risco</a:t>
            </a: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8916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2513" y="4318000"/>
            <a:ext cx="7521575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6" descr="sorri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99225" y="263525"/>
            <a:ext cx="4106863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8" descr="happy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752600" y="263525"/>
            <a:ext cx="4572000" cy="2933700"/>
          </a:xfrm>
        </p:spPr>
      </p:pic>
      <p:pic>
        <p:nvPicPr>
          <p:cNvPr id="39940" name="Picture 10" descr="laughi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1752600" y="3275013"/>
            <a:ext cx="4572000" cy="3001962"/>
          </a:xfr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/>
          </p:cNvPicPr>
          <p:nvPr/>
        </p:nvPicPr>
        <p:blipFill>
          <a:blip r:embed="rId2"/>
          <a:srcRect l="44650" t="26520" r="24390" b="21622"/>
          <a:stretch>
            <a:fillRect/>
          </a:stretch>
        </p:blipFill>
        <p:spPr bwMode="auto">
          <a:xfrm>
            <a:off x="3706813" y="2051050"/>
            <a:ext cx="4029075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8763"/>
            <a:ext cx="10515600" cy="13255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ECR morfina (449)  x placebo(449) em RN em VMA</a:t>
            </a:r>
          </a:p>
          <a:p>
            <a:r>
              <a:rPr lang="pt-BR" smtClean="0"/>
              <a:t> Uso continuo de morfina não ↓ injuria neurologica(desfecho primário composto = HIPV, LPV ou morte)</a:t>
            </a:r>
          </a:p>
          <a:p>
            <a:r>
              <a:rPr lang="pt-BR" smtClean="0"/>
              <a:t>Desfecho &gt; no subgrupo morfina de 27-29 sem (hipotensão)</a:t>
            </a:r>
          </a:p>
          <a:p>
            <a:r>
              <a:rPr lang="pt-BR" smtClean="0"/>
              <a:t>Entre os  Rns que nao receberam morfina open-label, desfecho &gt; no grupo de M</a:t>
            </a:r>
          </a:p>
          <a:p>
            <a:r>
              <a:rPr lang="pt-BR" smtClean="0"/>
              <a:t>No grupo P, o subgrupo que recebeu morfina open-labeled, apresentou desfecho &gt; comparado ao subgrupo que não recebeu</a:t>
            </a:r>
          </a:p>
          <a:p>
            <a:r>
              <a:rPr lang="pt-BR" smtClean="0"/>
              <a:t>No grupo M, aqueles que receberam morfina open-label apresentaram &gt; HIPV</a:t>
            </a:r>
            <a:endParaRPr lang="en-US" smtClean="0"/>
          </a:p>
        </p:txBody>
      </p:sp>
      <p:sp>
        <p:nvSpPr>
          <p:cNvPr id="41988" name="Rectangle 3"/>
          <p:cNvSpPr>
            <a:spLocks noChangeArrowheads="1"/>
          </p:cNvSpPr>
          <p:nvPr/>
        </p:nvSpPr>
        <p:spPr bwMode="auto">
          <a:xfrm>
            <a:off x="1676400" y="460375"/>
            <a:ext cx="8839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FranklinGothic-Book"/>
              </a:rPr>
              <a:t>Neurologic Outcomes and Pre-emptive Analgesia in Neonates </a:t>
            </a:r>
            <a:endParaRPr lang="en-US" sz="2400">
              <a:latin typeface="Calibri" pitchFamily="34" charset="0"/>
            </a:endParaRPr>
          </a:p>
        </p:txBody>
      </p:sp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8335963" y="6176963"/>
            <a:ext cx="2287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Anand KJ, Lancet 2003</a:t>
            </a:r>
            <a:endParaRPr lang="en-US">
              <a:latin typeface="Calibri" pitchFamily="34" charset="0"/>
            </a:endParaRPr>
          </a:p>
        </p:txBody>
      </p:sp>
      <p:sp>
        <p:nvSpPr>
          <p:cNvPr id="41990" name="TextBox 5"/>
          <p:cNvSpPr txBox="1">
            <a:spLocks noChangeArrowheads="1"/>
          </p:cNvSpPr>
          <p:nvPr/>
        </p:nvSpPr>
        <p:spPr bwMode="auto">
          <a:xfrm>
            <a:off x="3587750" y="838200"/>
            <a:ext cx="3568700" cy="8302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4800" b="1">
                <a:solidFill>
                  <a:srgbClr val="FFFF00"/>
                </a:solidFill>
                <a:latin typeface="Calibri" pitchFamily="34" charset="0"/>
              </a:rPr>
              <a:t>NeoPain Trial</a:t>
            </a:r>
            <a:endParaRPr lang="en-US" sz="4800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1991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/>
          </p:cNvPicPr>
          <p:nvPr/>
        </p:nvPicPr>
        <p:blipFill>
          <a:blip r:embed="rId2"/>
          <a:srcRect l="38083" t="13632" r="17203" b="24954"/>
          <a:stretch>
            <a:fillRect/>
          </a:stretch>
        </p:blipFill>
        <p:spPr bwMode="auto">
          <a:xfrm>
            <a:off x="0" y="0"/>
            <a:ext cx="9780588" cy="661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Rectangle 3"/>
          <p:cNvSpPr>
            <a:spLocks noChangeArrowheads="1"/>
          </p:cNvSpPr>
          <p:nvPr/>
        </p:nvSpPr>
        <p:spPr bwMode="auto">
          <a:xfrm>
            <a:off x="10080625" y="2582863"/>
            <a:ext cx="21113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ECR morfina (449) placebo(449)</a:t>
            </a:r>
          </a:p>
          <a:p>
            <a:r>
              <a:rPr lang="pt-BR">
                <a:latin typeface="Calibri" pitchFamily="34" charset="0"/>
              </a:rPr>
              <a:t>RNPT em VMA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2375" y="5056188"/>
            <a:ext cx="10515600" cy="1325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Hipotensão                  Eventos Adversos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4035" name="Content Placeholder 14"/>
          <p:cNvPicPr>
            <a:picLocks noGrp="1" noChangeAspect="1"/>
          </p:cNvPicPr>
          <p:nvPr>
            <p:ph idx="1"/>
          </p:nvPr>
        </p:nvPicPr>
        <p:blipFill>
          <a:blip r:embed="rId2"/>
          <a:srcRect l="46841" t="23958" r="17917" b="27310"/>
          <a:stretch>
            <a:fillRect/>
          </a:stretch>
        </p:blipFill>
        <p:spPr>
          <a:xfrm>
            <a:off x="715963" y="2154238"/>
            <a:ext cx="4584700" cy="356552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181225"/>
            <a:ext cx="4462463" cy="340518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"/>
                  <a:lumOff val="95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  <a:ln w="73025">
            <a:solidFill>
              <a:schemeClr val="tx1"/>
            </a:solidFill>
          </a:ln>
          <a:effectLst>
            <a:outerShdw blurRad="50800" dist="50800" dir="5400000" algn="ctr" rotWithShape="0">
              <a:schemeClr val="accent2"/>
            </a:outerShdw>
          </a:effectLst>
        </p:spPr>
      </p:pic>
      <p:sp>
        <p:nvSpPr>
          <p:cNvPr id="3" name="Rectangle 2"/>
          <p:cNvSpPr/>
          <p:nvPr/>
        </p:nvSpPr>
        <p:spPr>
          <a:xfrm flipH="1">
            <a:off x="7686675" y="3684588"/>
            <a:ext cx="211138" cy="8604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H="1">
            <a:off x="7023100" y="4279900"/>
            <a:ext cx="252413" cy="304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 flipH="1">
            <a:off x="8367713" y="4279900"/>
            <a:ext cx="219075" cy="304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 flipH="1">
            <a:off x="8990013" y="3194050"/>
            <a:ext cx="300037" cy="13906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 flipH="1">
            <a:off x="9263063" y="3194050"/>
            <a:ext cx="252412" cy="1390650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 flipH="1">
            <a:off x="8596313" y="4135438"/>
            <a:ext cx="265112" cy="444500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 flipH="1">
            <a:off x="7932738" y="3684588"/>
            <a:ext cx="261937" cy="895350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 flipH="1">
            <a:off x="7253288" y="4135438"/>
            <a:ext cx="260350" cy="449262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045" name="TextBox 15"/>
          <p:cNvSpPr txBox="1">
            <a:spLocks noChangeArrowheads="1"/>
          </p:cNvSpPr>
          <p:nvPr/>
        </p:nvSpPr>
        <p:spPr bwMode="auto">
          <a:xfrm>
            <a:off x="3706813" y="469900"/>
            <a:ext cx="3568700" cy="8302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4800" b="1">
                <a:solidFill>
                  <a:srgbClr val="FFFF00"/>
                </a:solidFill>
                <a:latin typeface="Calibri" pitchFamily="34" charset="0"/>
              </a:rPr>
              <a:t>NeoPain Trial</a:t>
            </a:r>
            <a:endParaRPr lang="en-US" sz="4800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4046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CONCLUSAO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Morfina preemptive não reduziu a frequencia de HIPV severa, LPV ou óbito em RNPT  em VMA </a:t>
            </a:r>
          </a:p>
          <a:p>
            <a:r>
              <a:rPr lang="en-US" smtClean="0"/>
              <a:t>Doses  intermitentes de open-label morfina foram associados com ↑do desfecho composto</a:t>
            </a:r>
          </a:p>
          <a:p>
            <a:r>
              <a:rPr lang="en-US" smtClean="0"/>
              <a:t> O uso de morfina ↓ os sinais de dor mas pode causar eventos adversos</a:t>
            </a:r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8648700" y="3116263"/>
            <a:ext cx="22891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alibri" pitchFamily="34" charset="0"/>
              </a:rPr>
              <a:t>Anand KJ, Lancet 2003</a:t>
            </a:r>
            <a:endParaRPr lang="en-US">
              <a:latin typeface="Calibri" pitchFamily="34" charset="0"/>
            </a:endParaRPr>
          </a:p>
        </p:txBody>
      </p:sp>
      <p:pic>
        <p:nvPicPr>
          <p:cNvPr id="45061" name="Picture 4" descr="http://www.vozdoplanalto.com.br/wp-content/uploads/2012/10/im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12388" y="0"/>
            <a:ext cx="1979612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smtClean="0"/>
              <a:t>Pharmacoepidemiology of opiate use in the neonatal ICU: Increasing cumulative doses and iatrogenic opiate withdrawal.                                                                 </a:t>
            </a:r>
          </a:p>
          <a:p>
            <a:r>
              <a:rPr lang="en-US" smtClean="0"/>
              <a:t>   2003 – 2011 - ↑ dose cumulative de opioide e SAN de 9 – 35%</a:t>
            </a:r>
          </a:p>
          <a:p>
            <a:r>
              <a:rPr lang="en-US" b="1" smtClean="0"/>
              <a:t>                                                                                                                                </a:t>
            </a:r>
            <a:r>
              <a:rPr lang="en-US" sz="1800" smtClean="0"/>
              <a:t>J Opioid Manag , 2015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1667</TotalTime>
  <Words>1861</Words>
  <Application>Microsoft Office PowerPoint</Application>
  <PresentationFormat>Personalizar</PresentationFormat>
  <Paragraphs>299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Retrospect</vt:lpstr>
      <vt:lpstr>Slide 1</vt:lpstr>
      <vt:lpstr> Exposição Repetitiva de Stress e Dor </vt:lpstr>
      <vt:lpstr>Dificuldades na avaliação da DOR</vt:lpstr>
      <vt:lpstr>Slide 4</vt:lpstr>
      <vt:lpstr>Stepwise Interventions (prevention and treatment)</vt:lpstr>
      <vt:lpstr>Opioid Infusions in the  Neonatal Intensive Care Unit</vt:lpstr>
      <vt:lpstr>EUROPAIN  </vt:lpstr>
      <vt:lpstr>Morfina</vt:lpstr>
      <vt:lpstr>Fentanil x Morfina</vt:lpstr>
      <vt:lpstr>Remifentanil</vt:lpstr>
      <vt:lpstr>Tramadol</vt:lpstr>
      <vt:lpstr>Tramadol</vt:lpstr>
      <vt:lpstr>Standard of care – Boas Práticas Opióides</vt:lpstr>
      <vt:lpstr>Opióide em RN em VMA</vt:lpstr>
      <vt:lpstr>Evaluating patterns of morphine use in a NICU </vt:lpstr>
      <vt:lpstr>Medicação para Intubação Eletiva em RN</vt:lpstr>
      <vt:lpstr>Associações de Pediatria</vt:lpstr>
      <vt:lpstr>Analgesia no pós operatorio</vt:lpstr>
      <vt:lpstr>Acetaminofen - Paracetamol</vt:lpstr>
      <vt:lpstr>Slide 20</vt:lpstr>
      <vt:lpstr>Intravenous paracetamol reduces morphine requirements in  neonatesand young infants after major noncardiac surgery:  results of a randomized controlled trial</vt:lpstr>
      <vt:lpstr>Slide 22</vt:lpstr>
      <vt:lpstr>Intravenous Paracetamol Decreases Requirements  of Morphine in Very Preterm Infants</vt:lpstr>
      <vt:lpstr>Conclusões</vt:lpstr>
      <vt:lpstr>Slide 25</vt:lpstr>
      <vt:lpstr>Use of opioids in asphyxiated term neonates:  effects on neuroimaging and clinical outcome.</vt:lpstr>
      <vt:lpstr>Uso de opioides nos cuidados palliativos </vt:lpstr>
      <vt:lpstr>Analgesia peridural</vt:lpstr>
      <vt:lpstr>Successful Implementation of a Neonatal  Pain and Sedation Protocol at 2 NICUs</vt:lpstr>
      <vt:lpstr>DNPM à longo prazo</vt:lpstr>
      <vt:lpstr>Exposição a opióide e Neurodesenvolvimento</vt:lpstr>
      <vt:lpstr>Slide 32</vt:lpstr>
      <vt:lpstr>Slide 33</vt:lpstr>
      <vt:lpstr>Slide 34</vt:lpstr>
      <vt:lpstr>  </vt:lpstr>
      <vt:lpstr>Slide 36</vt:lpstr>
      <vt:lpstr>Hipotensão                  Eventos Adversos</vt:lpstr>
      <vt:lpstr>CONCLUSAO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JUCILLE MENESES</dc:creator>
  <cp:lastModifiedBy>Paulo</cp:lastModifiedBy>
  <cp:revision>139</cp:revision>
  <dcterms:created xsi:type="dcterms:W3CDTF">2016-06-14T18:09:43Z</dcterms:created>
  <dcterms:modified xsi:type="dcterms:W3CDTF">2016-07-02T01:39:46Z</dcterms:modified>
</cp:coreProperties>
</file>