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59"/>
  </p:notesMasterIdLst>
  <p:sldIdLst>
    <p:sldId id="273" r:id="rId2"/>
    <p:sldId id="274" r:id="rId3"/>
    <p:sldId id="277" r:id="rId4"/>
    <p:sldId id="276" r:id="rId5"/>
    <p:sldId id="256" r:id="rId6"/>
    <p:sldId id="263" r:id="rId7"/>
    <p:sldId id="267" r:id="rId8"/>
    <p:sldId id="269" r:id="rId9"/>
    <p:sldId id="270" r:id="rId10"/>
    <p:sldId id="268" r:id="rId11"/>
    <p:sldId id="271" r:id="rId12"/>
    <p:sldId id="272" r:id="rId13"/>
    <p:sldId id="323" r:id="rId14"/>
    <p:sldId id="278" r:id="rId15"/>
    <p:sldId id="279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320" r:id="rId29"/>
    <p:sldId id="299" r:id="rId30"/>
    <p:sldId id="300" r:id="rId31"/>
    <p:sldId id="275" r:id="rId32"/>
    <p:sldId id="321" r:id="rId33"/>
    <p:sldId id="298" r:id="rId34"/>
    <p:sldId id="264" r:id="rId35"/>
    <p:sldId id="301" r:id="rId36"/>
    <p:sldId id="302" r:id="rId37"/>
    <p:sldId id="303" r:id="rId38"/>
    <p:sldId id="304" r:id="rId39"/>
    <p:sldId id="322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24" r:id="rId48"/>
    <p:sldId id="312" r:id="rId49"/>
    <p:sldId id="313" r:id="rId50"/>
    <p:sldId id="314" r:id="rId51"/>
    <p:sldId id="315" r:id="rId52"/>
    <p:sldId id="316" r:id="rId53"/>
    <p:sldId id="317" r:id="rId54"/>
    <p:sldId id="318" r:id="rId55"/>
    <p:sldId id="258" r:id="rId56"/>
    <p:sldId id="319" r:id="rId57"/>
    <p:sldId id="325" r:id="rId5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522" y="-1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E545CAB-27F7-4460-8E5F-08C74080E35A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AABA6A4-166D-4E99-A244-021E599BEC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0B4A899-4895-4FDC-AFFC-68F0B551458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>
              <a:cs typeface="Arial" charset="0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52F185-A258-433E-AE84-DA6BBD83565F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pt-BR">
              <a:cs typeface="Arial" charset="0"/>
            </a:endParaRPr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F7630F-2569-4C30-A288-410B20325DC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pt-BR">
              <a:cs typeface="Arial" charset="0"/>
            </a:endParaRPr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D008F2C-3EFE-42B5-A552-C337DE9F9DA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pt-BR">
              <a:cs typeface="Arial" charset="0"/>
            </a:endParaRPr>
          </a:p>
        </p:txBody>
      </p:sp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B77F49-F782-4B31-82D9-626864FE65C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pt-BR">
              <a:cs typeface="Arial" charset="0"/>
            </a:endParaRPr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2F4D5-A5B7-4F23-B758-349D06A8E95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pt-BR">
              <a:cs typeface="Arial" charset="0"/>
            </a:endParaRPr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55BEE0F-5A16-44D9-B88A-A68B514A4443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pt-BR">
              <a:cs typeface="Arial" charset="0"/>
            </a:endParaRPr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4B14D6-B048-481E-9777-EA72DBDCE089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pt-BR">
              <a:cs typeface="Arial" charset="0"/>
            </a:endParaRPr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7205F2A-D30C-46CF-849F-C1BA2B9B95E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pt-BR">
              <a:cs typeface="Arial" charset="0"/>
            </a:endParaRPr>
          </a:p>
        </p:txBody>
      </p:sp>
      <p:sp>
        <p:nvSpPr>
          <p:cNvPr id="69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333C75-E389-4D35-8297-4F40F180234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pt-BR">
              <a:cs typeface="Arial" charset="0"/>
            </a:endParaRPr>
          </a:p>
        </p:txBody>
      </p:sp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tângulo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tângulo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1" name="Retângulo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tângulo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tângulo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tângulo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5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F63CCC5-E261-4BA2-8BF0-B617CA83C868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6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7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BDEB2B-47E5-4C6E-BA62-4C701F148DB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149B0-8A7D-409B-9F00-B1231494922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D94B5-2E52-4176-8DCD-3407C1103A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13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14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orma livre 12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orma livre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Forma livre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Forma livre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Forma livre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Forma livre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Forma livre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Forma livre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Forma livre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Forma livre 24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7" name="Forma livre 25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Forma livre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Retângulo 6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" name="Retângulo 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Retângulo 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Retângulo 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Retângulo 1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4" name="Retângulo 1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2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C04D8B1-9F42-4C31-B1AB-B389BC5503A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E544AA9-24EA-44BF-8693-A4845E7E70E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74D05DC-F4B8-445A-908C-53BFC839ED8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0F5CB7-7A62-4CCB-9E95-9ACA3F9BF0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24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tângulo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Retângulo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" name="Retângulo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Retângulo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tângulo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2B0B47-1CA0-42B4-B045-3DE27526F636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1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1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F934A2-E3EF-4644-A8F7-4B6DE450631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A0290-3E59-40B7-B03B-49F21495B1C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EE4D0-83D7-4239-AD4C-30FE0688E6F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6752A5D-287F-4D99-8C28-6B6BDA007FD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D94673F-1037-485B-B0DC-E6ED976798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10B09-E725-4F63-8E5D-07FFC5FF0BB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29826-E758-4B1A-97BA-DF8A22BF95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6" name="Conector reto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upo 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ector reto 14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reto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to 16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o 13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ector reto 10"/>
            <p:cNvCxnSpPr/>
            <p:nvPr/>
          </p:nvCxnSpPr>
          <p:spPr>
            <a:xfrm rot="16200000">
              <a:off x="6663593" y="12983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to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ector reto 12"/>
            <p:cNvCxnSpPr/>
            <p:nvPr/>
          </p:nvCxnSpPr>
          <p:spPr>
            <a:xfrm rot="5400000" flipH="1">
              <a:off x="6744513" y="1297400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upo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ector reto 18"/>
            <p:cNvCxnSpPr/>
            <p:nvPr/>
          </p:nvCxnSpPr>
          <p:spPr>
            <a:xfrm rot="16200000">
              <a:off x="6663592" y="12983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20"/>
            <p:cNvCxnSpPr/>
            <p:nvPr/>
          </p:nvCxnSpPr>
          <p:spPr>
            <a:xfrm rot="5400000" flipH="1">
              <a:off x="6744512" y="12973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9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30651C-D34C-468B-BBC2-E9CD9849443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20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55F745C-3BDB-4319-A91C-A08E4003B7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7F041-3CCE-4699-A9D4-DA68392A3D0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B01FA-52A6-4A52-98C1-97E7C4739F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525BE-B140-428D-8E53-573F4F31FE8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3A3B5-A2C4-42B6-B5E3-72122D0191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tângulo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tângulo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tângulo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tângulo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Retângulo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Retângulo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Retângulo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036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3AC21D7-0C4B-4DC3-90E3-533FAC752AD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B34DD76-5697-436F-8F50-A4ECD44E38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39" r:id="rId2"/>
    <p:sldLayoutId id="2147483745" r:id="rId3"/>
    <p:sldLayoutId id="2147483746" r:id="rId4"/>
    <p:sldLayoutId id="2147483747" r:id="rId5"/>
    <p:sldLayoutId id="2147483740" r:id="rId6"/>
    <p:sldLayoutId id="2147483748" r:id="rId7"/>
    <p:sldLayoutId id="2147483741" r:id="rId8"/>
    <p:sldLayoutId id="2147483749" r:id="rId9"/>
    <p:sldLayoutId id="2147483742" r:id="rId10"/>
    <p:sldLayoutId id="21474837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paulomargotto.com.br/documentos/FEBRE%20NO%20RN-2009.doc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1258888" y="4941888"/>
            <a:ext cx="7772400" cy="1508125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algn="ctr" eaLnBrk="1" hangingPunct="1">
              <a:spcBef>
                <a:spcPct val="0"/>
              </a:spcBef>
            </a:pPr>
            <a:r>
              <a:rPr lang="pt-BR" sz="2400" b="1" smtClean="0"/>
              <a:t>Carlos Moreno Zaconeta</a:t>
            </a:r>
          </a:p>
          <a:p>
            <a:pPr algn="ctr" eaLnBrk="1" hangingPunct="1">
              <a:spcBef>
                <a:spcPct val="0"/>
              </a:spcBef>
            </a:pPr>
            <a:r>
              <a:rPr lang="pt-BR" sz="2400" b="1" smtClean="0">
                <a:hlinkClick r:id="rId2"/>
              </a:rPr>
              <a:t>www.paulomargotto.com.br</a:t>
            </a:r>
            <a:endParaRPr lang="pt-BR" sz="2400" b="1" smtClean="0"/>
          </a:p>
          <a:p>
            <a:pPr algn="ctr" eaLnBrk="1" hangingPunct="1">
              <a:spcBef>
                <a:spcPct val="0"/>
              </a:spcBef>
            </a:pPr>
            <a:endParaRPr lang="pt-BR" sz="2400" b="1" smtClean="0"/>
          </a:p>
          <a:p>
            <a:pPr algn="ctr" eaLnBrk="1" hangingPunct="1">
              <a:spcBef>
                <a:spcPct val="0"/>
              </a:spcBef>
            </a:pPr>
            <a:r>
              <a:rPr lang="pt-BR" sz="2400" b="1" smtClean="0"/>
              <a:t>Brasília, 29 de abril de 2014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875" y="115888"/>
            <a:ext cx="4751388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827088" y="3573463"/>
            <a:ext cx="8064500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b="1">
                <a:solidFill>
                  <a:schemeClr val="bg1"/>
                </a:solidFill>
              </a:rPr>
              <a:t>RECÉM-NASCIDO FEBRIL NO CONSULTÓRIO E NO PRONTO SOCORRRO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CONFLITO DE INTERESSES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Não recebo nenhum tipo de financiamento 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Não existe nenhum conflito de interesses.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OBJETIVOS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Discutir uma abordagem racional e organizada do RN febril.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Incrementar a resolutividade dos pediatras  em relação ao RN.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METODOLOGIA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Apresentação de  casos clínicos.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Apresentação de artigos pertinentes.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Discussão “passo a passo” da abordagem do RN febril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1242004ouc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890838"/>
            <a:ext cx="5291138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86288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0"/>
            <a:ext cx="4427537" cy="30686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916113"/>
            <a:ext cx="8429625" cy="227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é responsável por 65% das consultas no Pronto Socorro e 75% das ligações a pediatras fora do horário comercial.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 </a:t>
            </a:r>
          </a:p>
        </p:txBody>
      </p:sp>
      <p:pic>
        <p:nvPicPr>
          <p:cNvPr id="2048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188913"/>
            <a:ext cx="22479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como sintoma isolado não deve ser super valorizada por pais e pediatras. A conduta mais sensata é a observação por alguns dias. </a:t>
            </a:r>
          </a:p>
        </p:txBody>
      </p:sp>
      <p:sp>
        <p:nvSpPr>
          <p:cNvPr id="21506" name="AutoShape 5" descr="data:image/jpeg;base64,/9j/4AAQSkZJRgABAQAAAQABAAD/2wCEAAkGBxMHEhQSEBQQEhMWGRQUFxEWGBUVFhcYFxoYGBYZGBcYHiggGBwlGxQXITEhJSkrLi4uGB8zODMsNygtLisBCgoKDg0OGhAQGjUlICYtLCwsLiwvLDAsLC8vNCwsLCwtLCwsLC8sLCwsLCwvLCwsLCwsLCwsLCwsLCwsLCwsLP/AABEIAOEA4QMBEQACEQEDEQH/xAAbAAEAAgMBAQAAAAAAAAAAAAAABgcDBAUCAf/EAEQQAAIBAQUDBwgIBQMFAQAAAAABAgMEBREhMQYSUQcTQWFxgZEUIjJSobHB0TNCU2JygpKiFRYjQ+GywtIkNJPw8Rf/xAAaAQEAAgMBAAAAAAAAAAAAAAAABAUBAwYC/8QANBEBAAIBAgQCCQQCAgMBAAAAAAECAwQRBRIhMUFREyIyYXGBkbHRFEKh4cHwI1IVNEMz/9oADAMBAAIRAxEAPwC8QAAAAAAAAHxvdzeQHBvPbCyXfinU5yXq01ve3ReJovqcdfFOw8Oz5Ou20e9GbfyjTllQpRj96o3J+EcPeRrayf2wssXBq/8A0t9HDtW2NstP93d6oJR/yaZ1OSfFMpw3TV/bv8XMr3pXr+nWrS7Zy+Zrm9p7yk1wYq9qx9GtKblq2+1tnltiIh8UnHRtGDaGzRvGtQ9CrVj2Tl8z1F7R2lrthx271j6OjZtrrZZtK0pdUkpe82RqMkeKPfh+nt+36O3YeUWrDKtSpzXGGMX4PFG6ust+6EPJwbHPsWmPj1SW7dtrJbcE5ulJ9E1gv1LL2kmmqx29yty8Mz4+sRvHu/CRU5qosYtNPRrNEiJ3QJiYnaXoMAAAAAAAAAAAAAAAAD5KSgsW0ktW8kGYjfpCIX7t5RsWMbOlWnpvY4U13/W7vEiZNXWvSvVa6bhWTJ1yerH8oHe1/wBovZ/1akt37OPmwXcte8g3y3v3ld4NJhwx6tfn4uYa0kAAAAAAAAAAN67L4r3W8aNScfu44xfbF5HumS1PZlpzafFmja9d/v8AVObj5QIV8IWqPNv7SOcH2rWPtJuPVxPS6l1PCLV64p393imtGtGulKEoyi9JJpp9jRMiYnrCmtWaztMbS9mWAAAAAAAAAAAAAObfl+UrkhvVXm/Rgs5S7F8TXky1xxvKRptLkz22p9fBVu0G09e+21J7lLopR0/M/rP2FZlz2yfB02l0OPBG8dZ83ENKYAAAAAAAAAAAAAAAdS47/rXLLGlLzemm84vu6H1o248tsc9EbUaTHnj1o6+fitHZ3aWlfsfN82ol51J69q4ossWauTt3c1q9Fk089esebtG5DAAAAAAAAAACO7V7UwuOO5HCdZrKHRHrl8ukj588Y+kd1hotDbUTvPSv+9lU262Tt83UqycpvVv3LguorLWm07y6fHjrjrFaRtDAeXsAAAAAAAAAAAAAAAAAPdCtKzyU4NxlF4qSyaZmJmJ3hi1YtE1mOiztj9r1emFGvhGt0S0jP5S6ukscGo5/Vt3c3r+HTi9fH7P2/pLiWqgAAAAAAACO7X7SxuOG7DCVaS82Pqr1pfDiR8+eMcbR3WGh0U6i28+zH+7Klr1pWiTnNuUpNtyebbZVzMzO8uprWKxFaxtDwYZAAAAAAAAAAAAAAAAAAAAJ7uaxT4rJoC0NiNqv4mlQrtc8vRl9ol/uX+Sy0+fn9W3f7ub4joPRT6Sns/b+kvJapAAAAAA5u0F8QuSi6s83pGPTKT0Rry5Ix13lI0umtnyckfNTNutk7fUlUqvenJ4t/BcEVFrTad5dfjx1x1ilY6QwHl7AAAAAAAAAAAAAAAAAAAAAAPVGq6MlKLcZJpqS1TRmJ26wxasWjaey39kb/V+Us8FVhgqkevokup4Frgzekr73Ka7STp8nT2Z7fh3jeggAAB8nJQTbySzb6gzEb9IU7tdfjvuu2n/Sh5tNdXTLtb9mBUZ8vpLe51uh0sYMW0957uGaUwAAAAAAB6pUpVmowTlJ6RSbb7kZiN+kMWtFY3mUlu3Ya1WzOajRj994y/TH44EimlyW79Ffm4pgp0r1+CQWbk4pR+lrVZdUVGK9qZvjRV8ZQL8Zv+2sfP8A2G/DYGxx1VWXbN/BI9/pMbRPFtRPl9HypsDY5aKrHsn80x+kxkcW1EeX0c62cnEH9DWmnwmlJeMcDXbRR4SkU41b99foit77LWm6cXOG9Bf3Iecu9arvRGvgvTvCzwa/Dm6RO0+UuKaUwAAAAAAAA6Fw3rK5q0asdFlKPrReq/8Aek2Y8k0tvDRqcFc+OaT8viumyWmNshGpB4xklJPqZcVtFo3hx96TS01t3hmMvAAAh/KNfPkVFUIPz6uOOHRBa+OniRNXk5a8seK24VpvSZPST2r91YFa6QAAAAAAB2Nlbmjflbm51ObSW9hhjKSWqjwZuw44yW2mUTW6mdPj54jf/C2LquahdMcKMIx4y1k+2WrLOmOtPZhy+bU5c073n8N82NAAAAADWIEK2t2Ljak61lio1FnKklhGf4V0S95Dz6aJ9andc6HiU0mKZZ3jz8v6Vq1hrl1Fc6EAAAAAAAAsDkzvn0rLN8Z08f3R9uPiT9Jk/ZPyUXF9N2zR8J/xKfk5RAHxvdzYFKbS3m72tFSp9XFxh+GOS8de8p8t+e8y7HSYIw4a18fH4uYakkAAAAAABtXXbZXbVhWjrBp9q0a702j1S01tFoa82KMuOaT4rvslpjbIQqQeMZxUk+prEuq2i0bw4y9Jpaaz3hmMvDl2zaKy2J4TrU0+Ce8/BGq2ale8pOPR579a1lqR2ysUnhzy74yXwPP6nH5ts8N1Mft+zq2K8KVvWNGpCovutPxRtretu0ouTDkxzteNm0emsAAVjyj3MrHVjXgsI1cpLhNdPevcyt1ePltzR4uk4Tqeek47d47fBDiItgAAAAAAGxd9sld9SFWHpQal28V3rI9VtNZiYeMuOMlJpPivKy2iNrhGpHOMkpLseZdVneN4cVek0tNZ7wymXlwNt7w/h9kqNPCU8Kcfza/txNGovy45TuHYfSZ437R1U+VLrAAAAAAAAABNtkNroXVZp062LcHjTitZKWOMcdFg/eTMGoilJi3yU2u4fbNmi1PHv7nDvzae0Xy2pS3KfRShil3vWRpyZ7379k3TaHFg7RvPnLiJYGlNfQwyWevKzSU6cnCS0ksmjMTMTvDFqxeOW0bwtnYvaB35SfOYKrDBSw0knpLvz8C00+b0levdy3ENJ+nv6vsz2/CREhXgEc5QLOq9iqPpg4TXdJJ+xsj6qN8crDhd+XU19+8fwqMqnVAAAAAAAAFocmt4eU2Z0m86UsF+GWa9u8iy0l96beTmuL4eTNF48Y/lLyWqldcqVt3p0qK6E6j7W91e5lfrLdYq6Dg2L1bZPkgpCXQAAAAAAAAAAAAAABMuS9vyiphpzef6lh8SXo/bn4KjjG3oq/FZpZOcAI/t7VVKw1sfrbkV3zj8MTRqZ2xSn8Mrvqa/P7KgKl1YAAAAAAABKuTe2+T2vm+irGUe+PnL2JkrSW2ybeas4ti5sHN5T/S1Szcwp7bm0eUW2r93dh+lfNsqdTO+SXWcNpy6avv6uCaE4AAAAAAAAAAAAAB9jFzaSTbeSSzb7ECZ26ytfYS4JXPSlOqsKtTBterFaR7dWy002KaV3nvLl+JauM94ivaP5Sckq0Ar3lOvVScLNF6f1J+6K978CBrMnakL7g+CY3yz8I/ygRBXgAAAAAAABvXDaPJLTRnwnHwbwfsZ7xzteJadTTnw2r7pXhiXTi9lGXxW5+vWlxqTf7mUt53tM+92uCvLirHuhqHhtAAAAAAAAAADr7K3VC+bQqNRzjFxk8Y4J5LrTNuHHF78soutz2wYpvXv07pt/wDnVm+0tPjD/gTP0VPOf9+Sm/8AM5v+sfz+XunyeWWOs7RLqcor3RMxo6ecsTxjPPaI+k/l3LruCz3VnRpxUvXfnS8Xmb6YqU7QhZtXmze3Z0zYjAEc2p2qp3LFxg1Os9IaqPXLh2akfNnjHG0d1ho9BfPO89K+f4VPaK8rTKU5tylJ4uT6WVczMzvLqa1ilYrWOkMZhkAAAAAAAAKW7nwz8Abb9Frfx9Fp6Vy/6SVV1Jbzb4tsrHURG0PJgAAAAAAAAAACTcnX/ex/BU9xJ0v/AOiu4r/60/GFslo5YAAAOXf131rwhu0K7occI44/mxTj3GrLS1o2rOyTps2PHbe9OZVt+7N2i6G5VYucW/pY4yX5nqu8rcmG9Osum02tw5ulZ2nycY0pYAAAAAAAAAAdDy58TZzS0eihoTW62utmtvjs+AAAAAAAAAAACQbCWqFjtcZ1JRhHdmt6TwWayN+mtFcm8oPEqWvp5isbzvCzP5gsv29H9SLL01PNzf6TP/0n6PUL9s09K9H9cR6WnmTpc0d6T9G9SqxrLGLjJcU017D3ExPZoms16TD2ZYAPk4qaaaTTyaeaYZiZjrCsNudl1dT5+gsKLeEo+pJ6YfdfsK3U4OT1q9nScO105v8Ajv7X3/tECItQAAAAAAAABt+SPge+Vq9I+XpS5itVjwnNfuZi8bWmGcNubHWfdDVPLYAAAAAAAAAAAAB8wDLNZLVOxS3qU5U5cYtr/wCmazNesPF6VyRteN1jbGbXu8pKhaMOdfoTWSngscGuiWvaWGn1HNPLbu5/iHDoxR6TH28Y8v6TQmKcAwW6yxt1OdOaxjNOL7zzasWjaXvHknHeLx3hRlrs7slSdOWsJSg/ytr4FLaNpmHa47xesWjxjdiMPQAAAAAABhjkBZv8vFl6Fzn6xDdtbP5Nbay4tTX5kn78SHqI2ySt+H35tPX6OIaUwAAAAAAAAAAAAAAAyWau7LOM45OLUl3PEzE7TvDzekXrNZ8V72epz0Yy9ZJ+KxLuJ3jdxNo5bTDIZeQCnduaKo22th07svGKx9pU6mNskut4dbm01XCNCaAAAAAAA3Lns/lVelD1pwXtzPeON7RDVqL8mK1vdK8dxF04veVccqNj3K1KstJR3H2xba9kvYV2sr60WdDwbJvjtTynf6oSQ1wAAAAAAAAAAAAAAAeqdJ1moxzcmopdbyRnbfoxNorG8+C+LJS5iEI+rGMfBYF3WNo2cRe3NaZZTLyAU9tzV5221sOjdj4RWJU6md8kus4bXbTVcE0JwAAAAAACTcnlj8ptkZdFOMpvta3V/q9hJ0td8m/kruK5OTTzHn0/ytktHLI3t/YPLbJNpYyptVF2LKX7W/Aj6qnNj+Cw4Zl9HniJ7T0/CpCqdUAAAAAAAAAJn/INSrZ6dSEsKzjvSpSwSzzST6HhxJn6SZpEx3VH/lqRmmto9XwmEUt1gq3fLdrQnTfWsu56PuItqWr0tCzx5aZI3pO7XPLYAfYRc2kk23olm33AmYiN5WFsRsjKzSVotK3ZLOnSeq+9Lr4In6fTzE81lDxHiFbVnFinp4z/AIhPCcowDDbLTGxwlUm8IxTk32GLWisby946Te0VjvKjLZaHa6k6ktZylN/mbfxKS07zMu1x0ilIrHhGzCYegAAAAAAFl8mNg5mjOs1nUlgvwx/y34Fjo6bVm3m53jGXmyRSPCP5lNCYp3mpBVE4vNNNNdTExuzEzE7wpC+7vd116lJ/Vk918YvOL8ClyU5LTV2enzRmxVvHj9/FonhuAAAAAAAd/Ym6P4raY7yxp0/PnweHorvfuZv0+Pnv7oQeI6j0OGdu89IXAWzk2OvQjaFuzjGa4SSa8GYmInu9Vtas71nZxrRsfYq/9mMfwNx9iyNM6bHPgl14jqa/u+rBDYexR/tyfbOXzMfpcfk9zxTUz4/w61guehd30NKnB+skt7x1NtcdK+zCLl1GXL7dplvHtpAAFd8om0Krf9LSeKTTqST6U8od2GL7iv1Wbf1I+a/4Vo5r/wA1/l+UEIS7AAAAAAAZLLZ5WucacFjKTUUutmYiZnaHm94pWbW7QvK7rJGwUoUo6Qio+HSXVKxWIiHF5ck5LzefFsnprAIPyl3Pz0I2mCzh5s+uL0fc/eQtXj3jnhdcI1PLacU+Pb4q4K90AAAAAAACyeTe1WejRdOM1z8pOU4yyb6Eo46pL3ssdJakV236ue4tTNbJzTHqx2TYmKYAAAAADzVqKknKTUUs23kku0xM7d2YiZnaEB2q25Uk6Vjb4Sr/AAh8yDm1X7afVeaLhfa+b6flAG8SCvQAAAAAAACb8mlz89OVpmvNhjGHXJ6vuWXeTdJj3nnlTcX1PLWMUd56z8FkFg54AAeK9JV4yhJYxknFrinkzExvG0vVbTWYmO8KX2jueVy15U3ju6wl60Xp3rTuKjLjnHbZ1+k1EZ8cX8fH4uWakkAAAAAAB3rr2wtV24JTVSK+rUxll1PHFG+moyV8fqg5uHYMvXbafck9j5R4S+mozi+MGpLweDJNdZHjCuycGtHsW+rp09vLFPWdSPbCXwTNkavGjTwrUx4R9YZf52sP2z/8dX/iZ/VYvP7vH/i9V/1/mPywVtvrHT9F1Z9kGv8AVgeZ1eNsrwnUT32j5uLb+UaTyoUUvvVHj+2PzNVtZP7YTMXBo/8Apb6Ilet9V73f9ao5LojpFdkURb5LX9qVpg02LD7EfloGtvAAAAAAAANq67BO86sKVNYyk8MeC6W+pI9UpN7RWGvNlripN7eC67ssMbtpQpU/RgsO3i31t4suaVitYiHG5stst5vbvLaPTWAAAHE2ruGN+0d3JVI+dCXXwfUzTnxekrt4pmi1c6fJv4T3U9Woys8nCacZReDi9U0VMxMTtLra2i0RMT0eDDIAAAAAAAAAAAAAAAAAAAAAASxyWb4AWvsPs7/B6fOVF/WqJY/cj0R7eP8AgtNNh5I3nvLl+I6z01+Wvsx/PvSgkq0AAAAACI7b7LfxRc9RS56Kzj66X+5e3QiajBz+tXuteHa/0U+jv7P2/pVzW7k8msmusrXSgAAAAAAAAAAAAAAAAAAAAAZWFsJsrzeFptEc9adN9H3pLjwXeT9Ng/fb5KDiWv33xY5+M/4T0nKMAAAAAAAAh+2OyCvPGtQSVbVxySqfKXWRM+n5/Wr3+620HEZxf8eT2ft/SsqtKVGTjJOMk8HF5NPrK6Y26S6OtotG8dnkwyAAAAAAAAAAAAAAAAABLeyWb4AWFsdsZze7XtSz1hRfRwlPr6ifg037r/RQ6/iW++PFPxn8J6TlGAAAAAAAAAAHB2k2XpX4scqdVaVUs+yS+sjRmwVyfFO0muyaedu9fL8Kuvi5q1zS3a0Wl0TWcJdj+GpW5MdqTtLpcGpx5670n5eLnmtvAAAAAAAAAAAAAAANq7buq3nNQowlN9Wi65PRI9Upa87Vhry5qYq8152WbsvsfTufCpUwq1uOHmw/CuPWWWHTRTrPWXN6ziN83q16V+/xSgkq0AAAAAAAAAAAADDarLC2RcKkYzi9YtYoxasWjaXul7UnmrO0oLfvJ9rOyS6+am3+2Xz8SDk0njRdabi/hmj5x+EIt1hqXfLcrQlCXBrXsfSQ7Vms7TC6x5aZI5qTu1zy9gAAAAAAAAABls1nna5KFOMpyf1YrFmYiZnaHm960jmtO0JlcfJ/OthK1S3I/ZxeMn2vRd2JMx6SZ63VGp4vWvTFG8+c9k+u+76V2w3KMIwjwXT1t6t9pOrStY2iFFlzXy25rzvLaPTWAAAAAAAAAAAAAAAAMVps0LXHdqRjOPCSTXtMTWJ6S9Uvak71nZFbz5P7PacXSlOi+C86Hg813Mi30lJ7dFnh4vmr0vG/3Rm37BWqz/R7lZdTUX4S+ZHtpMkduqyxcWwW9rp/vucO03NaLJ9JRqx/K2vFGicd47wm01OG/s2hoyW7riu3I8N0dewAALPTMDcs11V7V9HSqy7Iv3nuMdp7Q1X1GKntWj6u1YdhbXafTjCkuM5Jvwjibq6XJPfoh5OK6enad/h/aS3byeUaODrznVfqrzI/N+JIpo6x7U7q7LxjJbpSNv5lK7FYadgju0oRguEVh48SVWkVjaIVeTLfJO953bJ6awAAAAAAAAAAAAAAAAAAAAAD5IEIvtJoRsqz0ndXF4asr7OgxdmOx6oxV6yLC2YJ+FQ6xMKehLhUz3egwAAAAAAAAAAAA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pic>
        <p:nvPicPr>
          <p:cNvPr id="2150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0"/>
            <a:ext cx="2217737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nas crianças menores de 28 dias indica sempre infecção e necessidade de tratamento com antibióticos.</a:t>
            </a:r>
          </a:p>
        </p:txBody>
      </p:sp>
      <p:pic>
        <p:nvPicPr>
          <p:cNvPr id="22530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0"/>
            <a:ext cx="1958975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desidratação e os distúrbios eletrolíticos dos Recém Nascidos devem ser rapidamente corrigidos . Qualquer demora implica em colocar em risco a vida do RN.</a:t>
            </a:r>
          </a:p>
        </p:txBody>
      </p:sp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0"/>
            <a:ext cx="2027238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tosse como sintoma isolado, não requer internação. A observação por alguns dias ou o tratamento com xaropes  costumam ser suficientes.</a:t>
            </a:r>
          </a:p>
        </p:txBody>
      </p:sp>
      <p:pic>
        <p:nvPicPr>
          <p:cNvPr id="2457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2460625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Recém Nascidos que foram de alta saudáveis e retornam no PS com choque e cianose devem ser submetidos a  ecocardiograma para afastar cardiopatia congênita e posteriormente  receber tratamento com alprostadil.</a:t>
            </a:r>
          </a:p>
        </p:txBody>
      </p:sp>
      <p:sp>
        <p:nvSpPr>
          <p:cNvPr id="25602" name="AutoShape 2" descr="http://www.clker.com/cliparts/q/a/X/p/T/k/number-6-button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sp>
        <p:nvSpPr>
          <p:cNvPr id="25603" name="AutoShape 4" descr="http://www.clker.com/cliparts/q/a/X/p/T/k/number-6-button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pic>
        <p:nvPicPr>
          <p:cNvPr id="2560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0"/>
            <a:ext cx="2141538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52600" y="1905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1676400" y="762000"/>
            <a:ext cx="37195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+mn-cs"/>
              </a:rPr>
              <a:t>CASOS CLINICOS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CASO CLÍNICO 1</a:t>
            </a:r>
          </a:p>
        </p:txBody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RN com 3 dias de vida, consultou no PS por febre de 38</a:t>
            </a:r>
            <a:r>
              <a:rPr lang="en-US" smtClean="0">
                <a:cs typeface="Arial" charset="0"/>
              </a:rPr>
              <a:t>º</a:t>
            </a:r>
            <a:r>
              <a:rPr lang="pt-BR" smtClean="0"/>
              <a:t>C.</a:t>
            </a:r>
          </a:p>
          <a:p>
            <a:pPr eaLnBrk="1" hangingPunct="1"/>
            <a:r>
              <a:rPr lang="pt-BR" smtClean="0"/>
              <a:t>Exame físico normal.</a:t>
            </a:r>
          </a:p>
          <a:p>
            <a:pPr eaLnBrk="1" hangingPunct="1"/>
            <a:r>
              <a:rPr lang="pt-BR" smtClean="0"/>
              <a:t>Foi colhido hemograma completo + PCR.</a:t>
            </a:r>
          </a:p>
          <a:p>
            <a:pPr eaLnBrk="1" hangingPunct="1"/>
            <a:r>
              <a:rPr lang="pt-BR" smtClean="0"/>
              <a:t>Leucócitos 6500 (seg 60% bast 0% linf 30%).  PCR= 0,2</a:t>
            </a:r>
          </a:p>
          <a:p>
            <a:pPr eaLnBrk="1" hangingPunct="1"/>
            <a:r>
              <a:rPr lang="pt-BR" smtClean="0"/>
              <a:t>Alta do PS.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00113" y="1844675"/>
            <a:ext cx="7772400" cy="4870450"/>
          </a:xfrm>
        </p:spPr>
        <p:txBody>
          <a:bodyPr>
            <a:normAutofit fontScale="70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RN retornou após 48 horas, </a:t>
            </a:r>
            <a:r>
              <a:rPr lang="pt-BR" dirty="0" smtClean="0"/>
              <a:t> </a:t>
            </a:r>
            <a:r>
              <a:rPr lang="pt-BR" dirty="0"/>
              <a:t>desidratado, </a:t>
            </a:r>
            <a:r>
              <a:rPr lang="pt-BR" dirty="0" smtClean="0"/>
              <a:t>perdeu 25% do peso de nascimento, enchimento capilar 5 segundos,comatoso.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Colhido novo hemograma + hemocultura</a:t>
            </a:r>
            <a:r>
              <a:rPr lang="pt-BR" dirty="0" smtClean="0"/>
              <a:t>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Hemograma normal. Na: 165 </a:t>
            </a:r>
            <a:r>
              <a:rPr lang="pt-BR" dirty="0" err="1" smtClean="0"/>
              <a:t>mEq</a:t>
            </a:r>
            <a:r>
              <a:rPr lang="pt-BR" dirty="0" smtClean="0"/>
              <a:t>/l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Fez fase rápida de expansão com solução </a:t>
            </a:r>
            <a:r>
              <a:rPr lang="pt-BR" dirty="0" err="1"/>
              <a:t>glico</a:t>
            </a:r>
            <a:r>
              <a:rPr lang="pt-BR" dirty="0"/>
              <a:t> fisiológica </a:t>
            </a:r>
            <a:r>
              <a:rPr lang="pt-BR" dirty="0" smtClean="0"/>
              <a:t>20 </a:t>
            </a:r>
            <a:r>
              <a:rPr lang="pt-BR" dirty="0"/>
              <a:t>ml/Kg e HV 110 ml/kg. </a:t>
            </a:r>
            <a:r>
              <a:rPr lang="pt-BR" dirty="0" err="1" smtClean="0"/>
              <a:t>Ampicilina</a:t>
            </a:r>
            <a:r>
              <a:rPr lang="pt-BR" dirty="0" smtClean="0"/>
              <a:t> + </a:t>
            </a:r>
            <a:r>
              <a:rPr lang="pt-BR" dirty="0" err="1" smtClean="0"/>
              <a:t>gentgamicina</a:t>
            </a:r>
            <a:r>
              <a:rPr lang="pt-BR" dirty="0" smtClean="0"/>
              <a:t>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 </a:t>
            </a:r>
            <a:r>
              <a:rPr lang="pt-BR" dirty="0" smtClean="0"/>
              <a:t>Apresentou  </a:t>
            </a:r>
            <a:r>
              <a:rPr lang="pt-BR" dirty="0"/>
              <a:t>crise convulsiva prolongada </a:t>
            </a:r>
            <a:r>
              <a:rPr lang="pt-BR" dirty="0" smtClean="0"/>
              <a:t>, abaulamento </a:t>
            </a:r>
            <a:r>
              <a:rPr lang="pt-BR" dirty="0" err="1" smtClean="0"/>
              <a:t>fontanelar</a:t>
            </a:r>
            <a:r>
              <a:rPr lang="pt-BR" dirty="0" smtClean="0"/>
              <a:t> e </a:t>
            </a:r>
            <a:r>
              <a:rPr lang="pt-BR" dirty="0"/>
              <a:t>aprofundamento do coma</a:t>
            </a:r>
            <a:r>
              <a:rPr lang="pt-BR" dirty="0" smtClean="0"/>
              <a:t>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Encaminhado à UTIN.</a:t>
            </a: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11188" y="1889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CASO CLÍNICO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18488" cy="185578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200" smtClean="0">
                <a:solidFill>
                  <a:srgbClr val="F273AF"/>
                </a:solidFill>
              </a:rPr>
              <a:t>Fever in healthy asymptomatic newborns during de first days of life</a:t>
            </a:r>
            <a:r>
              <a:rPr lang="pt-BR" sz="3200" smtClean="0">
                <a:solidFill>
                  <a:schemeClr val="folHlink"/>
                </a:solidFill>
              </a:rPr>
              <a:t>.</a:t>
            </a:r>
            <a:br>
              <a:rPr lang="pt-BR" sz="3200" smtClean="0">
                <a:solidFill>
                  <a:schemeClr val="folHlink"/>
                </a:solidFill>
              </a:rPr>
            </a:br>
            <a:r>
              <a:rPr lang="pt-BR" sz="3200" i="1" smtClean="0">
                <a:solidFill>
                  <a:schemeClr val="hlink"/>
                </a:solidFill>
              </a:rPr>
              <a:t>Maayan – Metzger et al. Arch Dis Child Fetal Neonatal ed 2003; 88: F312-F314</a:t>
            </a:r>
            <a:r>
              <a:rPr lang="pt-BR" sz="3200" smtClean="0"/>
              <a:t> </a:t>
            </a:r>
          </a:p>
        </p:txBody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3292475"/>
            <a:ext cx="8229600" cy="3565525"/>
          </a:xfrm>
        </p:spPr>
        <p:txBody>
          <a:bodyPr/>
          <a:lstStyle/>
          <a:p>
            <a:pPr eaLnBrk="1" hangingPunct="1"/>
            <a:r>
              <a:rPr lang="pt-BR" smtClean="0"/>
              <a:t>Estudo caso controle retrospectivo de 122 RNs febris com os respectivos controles.</a:t>
            </a:r>
          </a:p>
          <a:p>
            <a:pPr eaLnBrk="1" hangingPunct="1"/>
            <a:r>
              <a:rPr lang="pt-BR" smtClean="0"/>
              <a:t>RN febril, sem quaisquer sintomas adicionais exceto sinais de desidratação.</a:t>
            </a:r>
          </a:p>
          <a:p>
            <a:pPr eaLnBrk="1" hangingPunct="1"/>
            <a:r>
              <a:rPr lang="pt-BR" smtClean="0"/>
              <a:t>Hemograma, eletrólitos,  líquor, hemocultura e urocultura.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tempo médio de aparecimento da febre foi de 54 horas.</a:t>
            </a:r>
          </a:p>
          <a:p>
            <a:pPr eaLnBrk="1" hangingPunct="1"/>
            <a:r>
              <a:rPr lang="pt-BR" smtClean="0"/>
              <a:t>Nenhum dos casos teve hemograma alterado.</a:t>
            </a:r>
          </a:p>
          <a:p>
            <a:pPr eaLnBrk="1" hangingPunct="1"/>
            <a:r>
              <a:rPr lang="pt-BR" smtClean="0"/>
              <a:t>7 hemoculturas positivas, sendo 7 consideradas contaminação de coleta.</a:t>
            </a:r>
          </a:p>
          <a:p>
            <a:pPr eaLnBrk="1" hangingPunct="1"/>
            <a:r>
              <a:rPr lang="pt-BR" smtClean="0"/>
              <a:t>Apenas uma urocultura (PV) positiva.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febre </a:t>
            </a:r>
            <a:r>
              <a:rPr lang="pt-BR" smtClean="0">
                <a:sym typeface="Symbol" pitchFamily="18" charset="2"/>
              </a:rPr>
              <a:t> 38,5 C esteve mais associada com  do Na e da uréia.</a:t>
            </a:r>
          </a:p>
          <a:p>
            <a:pPr eaLnBrk="1" hangingPunct="1"/>
            <a:r>
              <a:rPr lang="pt-BR" smtClean="0">
                <a:sym typeface="Symbol" pitchFamily="18" charset="2"/>
              </a:rPr>
              <a:t>Os fatores que incrementaram o risco de febre neonatal foram:</a:t>
            </a:r>
          </a:p>
          <a:p>
            <a:pPr lvl="2" eaLnBrk="1" hangingPunct="1"/>
            <a:r>
              <a:rPr lang="pt-BR" smtClean="0">
                <a:sym typeface="Symbol" pitchFamily="18" charset="2"/>
              </a:rPr>
              <a:t>Perda excessiva de peso.</a:t>
            </a:r>
          </a:p>
          <a:p>
            <a:pPr lvl="2" eaLnBrk="1" hangingPunct="1"/>
            <a:r>
              <a:rPr lang="pt-BR" smtClean="0">
                <a:sym typeface="Symbol" pitchFamily="18" charset="2"/>
              </a:rPr>
              <a:t>Aleitamento exclusivo.</a:t>
            </a:r>
          </a:p>
          <a:p>
            <a:pPr lvl="2" eaLnBrk="1" hangingPunct="1"/>
            <a:r>
              <a:rPr lang="pt-BR" smtClean="0">
                <a:sym typeface="Symbol" pitchFamily="18" charset="2"/>
              </a:rPr>
              <a:t>Parto cesárea.</a:t>
            </a:r>
          </a:p>
          <a:p>
            <a:pPr lvl="2" eaLnBrk="1" hangingPunct="1"/>
            <a:r>
              <a:rPr lang="pt-BR" smtClean="0">
                <a:sym typeface="Symbol" pitchFamily="18" charset="2"/>
              </a:rPr>
              <a:t>Elevado peso de nascimento.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2800" smtClean="0">
                <a:solidFill>
                  <a:srgbClr val="F273AF"/>
                </a:solidFill>
              </a:rPr>
              <a:t>Dehydration: the main cause of fever during the first week of life.</a:t>
            </a:r>
            <a:r>
              <a:rPr lang="pt-BR" sz="2800" smtClean="0">
                <a:solidFill>
                  <a:schemeClr val="folHlink"/>
                </a:solidFill>
              </a:rPr>
              <a:t/>
            </a:r>
            <a:br>
              <a:rPr lang="pt-BR" sz="2800" smtClean="0">
                <a:solidFill>
                  <a:schemeClr val="folHlink"/>
                </a:solidFill>
              </a:rPr>
            </a:br>
            <a:r>
              <a:rPr lang="pt-BR" sz="2800" i="1" smtClean="0">
                <a:solidFill>
                  <a:schemeClr val="hlink"/>
                </a:solidFill>
              </a:rPr>
              <a:t>Tiker et al. Arch Dis Child Fetal Neonatal Ed 2004; 89: F373-376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644900"/>
            <a:ext cx="8229600" cy="2486025"/>
          </a:xfrm>
        </p:spPr>
        <p:txBody>
          <a:bodyPr>
            <a:normAutofit lnSpcReduction="1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Estudo retrospectivo dos RN admitidos com febre 1999-2003 </a:t>
            </a:r>
            <a:r>
              <a:rPr lang="pt-BR" dirty="0" err="1"/>
              <a:t>Baskent</a:t>
            </a:r>
            <a:r>
              <a:rPr lang="pt-BR" dirty="0"/>
              <a:t> – Turquia.</a:t>
            </a:r>
          </a:p>
          <a:p>
            <a:pPr marL="411480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pt-BR" dirty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RN &gt; 37 semanas, 1-7 dias de vida, 37,8C, EF normal, </a:t>
            </a:r>
            <a:r>
              <a:rPr lang="pt-BR" u="sng" dirty="0"/>
              <a:t>sem história sugestiva de infecção.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N = 46 RN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95</a:t>
            </a:r>
            <a:r>
              <a:rPr lang="pt-BR" dirty="0"/>
              <a:t>% aleitamento exclusivo.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Tempo médio de aparecimento da febre foi 3,4 dias.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59% tinha perda de peso entre 8-24%.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/>
              <a:t>40% tinha Na </a:t>
            </a:r>
            <a:r>
              <a:rPr lang="pt-BR" dirty="0">
                <a:sym typeface="Symbol" pitchFamily="18" charset="2"/>
              </a:rPr>
              <a:t> 150 </a:t>
            </a:r>
            <a:r>
              <a:rPr lang="pt-BR" dirty="0" err="1">
                <a:sym typeface="Symbol" pitchFamily="18" charset="2"/>
              </a:rPr>
              <a:t>mEq</a:t>
            </a:r>
            <a:r>
              <a:rPr lang="pt-BR" dirty="0">
                <a:sym typeface="Symbol" pitchFamily="18" charset="2"/>
              </a:rPr>
              <a:t>/L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>
                <a:sym typeface="Symbol" pitchFamily="18" charset="2"/>
              </a:rPr>
              <a:t>7 culturas positivas, 5 consideradas contaminação.</a:t>
            </a:r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>
                <a:sym typeface="Symbol" pitchFamily="18" charset="2"/>
              </a:rPr>
              <a:t>A desidratação foi a causa mais </a:t>
            </a:r>
            <a:r>
              <a:rPr lang="pt-BR" dirty="0" err="1">
                <a:sym typeface="Symbol" pitchFamily="18" charset="2"/>
              </a:rPr>
              <a:t>freqüente</a:t>
            </a:r>
            <a:r>
              <a:rPr lang="pt-BR" dirty="0">
                <a:sym typeface="Symbol" pitchFamily="18" charset="2"/>
              </a:rPr>
              <a:t> de febre na primeira semana de vida.</a:t>
            </a:r>
            <a:endParaRPr lang="pt-BR" dirty="0"/>
          </a:p>
          <a:p>
            <a:pPr marL="411480" eaLnBrk="1" fontAlgn="auto" hangingPunct="1">
              <a:lnSpc>
                <a:spcPct val="90000"/>
              </a:lnSpc>
              <a:spcAft>
                <a:spcPts val="0"/>
              </a:spcAft>
              <a:buFont typeface="Wingdings"/>
              <a:buChar char="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NA PRÁTICA, O QUE FAZER?</a:t>
            </a:r>
          </a:p>
        </p:txBody>
      </p:sp>
      <p:pic>
        <p:nvPicPr>
          <p:cNvPr id="35842" name="Picture 3" descr="Salvador 0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1341438"/>
            <a:ext cx="3997325" cy="5327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2"/>
          <p:cNvGrpSpPr>
            <a:grpSpLocks/>
          </p:cNvGrpSpPr>
          <p:nvPr/>
        </p:nvGrpSpPr>
        <p:grpSpPr bwMode="auto">
          <a:xfrm>
            <a:off x="1849438" y="2617788"/>
            <a:ext cx="5446712" cy="1600200"/>
            <a:chOff x="0" y="0"/>
            <a:chExt cx="3431" cy="1008"/>
          </a:xfrm>
        </p:grpSpPr>
        <p:sp>
          <p:nvSpPr>
            <p:cNvPr id="36868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431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endParaRPr lang="pt-BR">
                <a:latin typeface="Corbel" pitchFamily="34" charset="0"/>
              </a:endParaRPr>
            </a:p>
          </p:txBody>
        </p:sp>
        <p:sp>
          <p:nvSpPr>
            <p:cNvPr id="36869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3431" cy="1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pt-BR" sz="1000">
                  <a:latin typeface="Verdana" pitchFamily="34" charset="0"/>
                </a:rPr>
                <a:t>  </a:t>
              </a:r>
              <a:r>
                <a:rPr lang="pt-BR" sz="9900">
                  <a:latin typeface="Verdana" pitchFamily="34" charset="0"/>
                </a:rPr>
                <a:t> </a:t>
              </a:r>
              <a:r>
                <a:rPr lang="pt-BR" sz="1000">
                  <a:latin typeface="Verdana" pitchFamily="34" charset="0"/>
                </a:rPr>
                <a:t>                                                 </a:t>
              </a:r>
            </a:p>
          </p:txBody>
        </p:sp>
      </p:grpSp>
      <p:pic>
        <p:nvPicPr>
          <p:cNvPr id="36866" name="Picture 5" descr="bebe_mamand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420938"/>
            <a:ext cx="5689600" cy="402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6"/>
          <p:cNvSpPr txBox="1">
            <a:spLocks noChangeArrowheads="1"/>
          </p:cNvSpPr>
          <p:nvPr/>
        </p:nvSpPr>
        <p:spPr bwMode="auto">
          <a:xfrm>
            <a:off x="369888" y="692150"/>
            <a:ext cx="877411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 b="1">
                <a:latin typeface="Corbel" pitchFamily="34" charset="0"/>
              </a:rPr>
              <a:t>HISTORIA CLINICA E EXAME FÍSICO </a:t>
            </a:r>
            <a:r>
              <a:rPr lang="pt-BR" sz="3200" b="1" u="sng">
                <a:latin typeface="Corbel" pitchFamily="34" charset="0"/>
              </a:rPr>
              <a:t>COMPLETO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EXAMES COMPLEMENTARES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Glicemia capilar.</a:t>
            </a:r>
          </a:p>
          <a:p>
            <a:pPr eaLnBrk="1" hangingPunct="1"/>
            <a:r>
              <a:rPr lang="pt-BR" smtClean="0"/>
              <a:t>Hemograma completo.</a:t>
            </a:r>
          </a:p>
          <a:p>
            <a:pPr eaLnBrk="1" hangingPunct="1"/>
            <a:r>
              <a:rPr lang="pt-BR" smtClean="0"/>
              <a:t>PCR.</a:t>
            </a:r>
          </a:p>
          <a:p>
            <a:pPr eaLnBrk="1" hangingPunct="1"/>
            <a:r>
              <a:rPr lang="pt-BR" smtClean="0"/>
              <a:t>Na, K, Ca, Mg, uréia e creatinina.</a:t>
            </a:r>
          </a:p>
          <a:p>
            <a:pPr eaLnBrk="1" hangingPunct="1"/>
            <a:r>
              <a:rPr lang="pt-BR" smtClean="0"/>
              <a:t>Bilirrubinas.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TRATAMENTO</a:t>
            </a:r>
          </a:p>
        </p:txBody>
      </p:sp>
      <p:sp>
        <p:nvSpPr>
          <p:cNvPr id="3891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No RN febril, qualquer alteração do exame físico indica internação em UTIN.</a:t>
            </a:r>
          </a:p>
          <a:p>
            <a:pPr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As desidratações muito leves podem ser tratadas por via oral.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TRATAMENTO</a:t>
            </a:r>
          </a:p>
        </p:txBody>
      </p:sp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Se glicemia capilar baixa...</a:t>
            </a:r>
          </a:p>
          <a:p>
            <a:pPr lvl="1" eaLnBrk="1" hangingPunct="1"/>
            <a:r>
              <a:rPr lang="pt-BR" smtClean="0"/>
              <a:t>Internação para tratamento EV.</a:t>
            </a:r>
          </a:p>
          <a:p>
            <a:pPr lvl="1" eaLnBrk="1" hangingPunct="1">
              <a:buFont typeface="Wingdings" pitchFamily="2" charset="2"/>
              <a:buNone/>
            </a:pPr>
            <a:endParaRPr lang="pt-BR" smtClean="0"/>
          </a:p>
          <a:p>
            <a:pPr eaLnBrk="1" hangingPunct="1"/>
            <a:r>
              <a:rPr lang="pt-BR" smtClean="0"/>
              <a:t>Se hemograma alterado...</a:t>
            </a:r>
          </a:p>
          <a:p>
            <a:pPr lvl="1" eaLnBrk="1" hangingPunct="1"/>
            <a:r>
              <a:rPr lang="pt-BR" smtClean="0"/>
              <a:t>Hemocultura + punção lombar</a:t>
            </a:r>
          </a:p>
          <a:p>
            <a:pPr lvl="1" eaLnBrk="1" hangingPunct="1"/>
            <a:r>
              <a:rPr lang="pt-BR" smtClean="0"/>
              <a:t>Ampicilina + gentamicina.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TRATAMENTO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800" smtClean="0"/>
              <a:t>Se desidratação hipernatrémica...</a:t>
            </a:r>
          </a:p>
          <a:p>
            <a:pPr lvl="1" eaLnBrk="1" hangingPunct="1"/>
            <a:r>
              <a:rPr lang="pt-BR" sz="2400" smtClean="0"/>
              <a:t>Apenas caso necessário , o soro fisiológico é a solução de eleição para a expansão inicial (20 ml/Kg).(Barbosa et al. J ped. Vol 75, 1999; Chilton, WMJ Vol 163, 1995)</a:t>
            </a:r>
          </a:p>
          <a:p>
            <a:pPr lvl="1" eaLnBrk="1" hangingPunct="1"/>
            <a:r>
              <a:rPr lang="pt-BR" sz="2400" smtClean="0">
                <a:hlinkClick r:id="rId2" action="ppaction://hlinksldjump"/>
              </a:rPr>
              <a:t>Corrigir a hipernatremia DEVAGAR!!</a:t>
            </a:r>
            <a:endParaRPr lang="pt-BR" sz="2400" smtClean="0"/>
          </a:p>
          <a:p>
            <a:pPr lvl="1" eaLnBrk="1" hangingPunct="1"/>
            <a:r>
              <a:rPr lang="pt-BR" sz="2400" smtClean="0"/>
              <a:t>Dias Vs horas.</a:t>
            </a:r>
          </a:p>
          <a:p>
            <a:pPr lvl="1" eaLnBrk="1" hangingPunct="1"/>
            <a:r>
              <a:rPr lang="pt-BR" sz="2400" smtClean="0"/>
              <a:t> Não reduzir a natremia em mais do que 0,5 mEq/l por hora.</a:t>
            </a:r>
          </a:p>
          <a:p>
            <a:pPr lvl="1" eaLnBrk="1" hangingPunct="1"/>
            <a:r>
              <a:rPr lang="pt-BR" sz="2400" smtClean="0"/>
              <a:t>Após a expansão a HV de manutenção deve ser feita com  Na a 2-3 mEq/100 ml.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800" smtClean="0"/>
              <a:t>As convulsões aparecem mais frequentemente após a instalação do tratamento de correção de hipernatremia (</a:t>
            </a:r>
            <a:r>
              <a:rPr lang="en-US" sz="2800" smtClean="0">
                <a:cs typeface="Arial" charset="0"/>
              </a:rPr>
              <a:t>± 70%)</a:t>
            </a:r>
            <a:r>
              <a:rPr lang="pt-BR" sz="2800" smtClean="0"/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pt-BR" sz="2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412875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0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RN com suspeita de Infecção Bacteriana</a:t>
            </a:r>
          </a:p>
        </p:txBody>
      </p:sp>
      <p:sp>
        <p:nvSpPr>
          <p:cNvPr id="440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628775"/>
            <a:ext cx="7772400" cy="4572000"/>
          </a:xfrm>
        </p:spPr>
        <p:txBody>
          <a:bodyPr/>
          <a:lstStyle/>
          <a:p>
            <a:pPr eaLnBrk="1" hangingPunct="1"/>
            <a:r>
              <a:rPr lang="pt-BR" sz="2100" smtClean="0">
                <a:solidFill>
                  <a:schemeClr val="tx2"/>
                </a:solidFill>
              </a:rPr>
              <a:t>A história pode ou não ser compatível. </a:t>
            </a:r>
          </a:p>
          <a:p>
            <a:pPr eaLnBrk="1" hangingPunct="1"/>
            <a:endParaRPr lang="pt-BR" sz="21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100" smtClean="0">
                <a:solidFill>
                  <a:schemeClr val="tx2"/>
                </a:solidFill>
              </a:rPr>
              <a:t>Pode ser precoce ou tardia.</a:t>
            </a:r>
          </a:p>
          <a:p>
            <a:pPr eaLnBrk="1" hangingPunct="1"/>
            <a:endParaRPr lang="pt-BR" sz="2100" smtClean="0">
              <a:solidFill>
                <a:schemeClr val="tx2"/>
              </a:solidFill>
            </a:endParaRPr>
          </a:p>
          <a:p>
            <a:pPr eaLnBrk="1" hangingPunct="1"/>
            <a:endParaRPr lang="pt-BR" sz="21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100" smtClean="0">
                <a:solidFill>
                  <a:schemeClr val="tx2"/>
                </a:solidFill>
              </a:rPr>
              <a:t>Hemograma, hemocultura, PCR, EAS, Raio x.</a:t>
            </a:r>
          </a:p>
          <a:p>
            <a:pPr eaLnBrk="1" hangingPunct="1"/>
            <a:endParaRPr lang="pt-BR" sz="210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pt-BR" sz="21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100" smtClean="0">
                <a:solidFill>
                  <a:schemeClr val="tx2"/>
                </a:solidFill>
              </a:rPr>
              <a:t>Apatia, hipotonia, choro fraco, enchimento capilar &gt; 3 segundos, desconforto respiratório, apnéias, etc.</a:t>
            </a:r>
          </a:p>
          <a:p>
            <a:pPr eaLnBrk="1" hangingPunct="1">
              <a:buFont typeface="Wingdings" pitchFamily="2" charset="2"/>
              <a:buNone/>
            </a:pPr>
            <a:endParaRPr lang="pt-BR" sz="210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endParaRPr lang="pt-BR" sz="21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100" smtClean="0">
                <a:solidFill>
                  <a:schemeClr val="tx2"/>
                </a:solidFill>
              </a:rPr>
              <a:t>Ampi + genta sempre???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549275"/>
            <a:ext cx="7772400" cy="5807075"/>
          </a:xfrm>
        </p:spPr>
        <p:txBody>
          <a:bodyPr>
            <a:normAutofit lnSpcReduction="1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sz="2800" dirty="0" smtClean="0"/>
              <a:t>Garantir acesso venoso confiável e suporte ventila tório se necessário.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800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sz="2800" dirty="0" smtClean="0"/>
              <a:t>Expansão y drogas vasoativas conforme necessidade.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800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sz="2800" dirty="0" smtClean="0"/>
              <a:t>Se está instável é melhor </a:t>
            </a:r>
            <a:r>
              <a:rPr lang="pt-BR" sz="2800" dirty="0" err="1" smtClean="0"/>
              <a:t>intubar</a:t>
            </a:r>
            <a:r>
              <a:rPr lang="pt-BR" sz="2800" dirty="0" smtClean="0"/>
              <a:t> logo.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800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sz="2800" dirty="0" smtClean="0"/>
              <a:t>Punção lombar se possível.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800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sz="2800" dirty="0" smtClean="0"/>
              <a:t>Se está na dúvida, inicie antibiótico: </a:t>
            </a:r>
            <a:r>
              <a:rPr lang="pt-BR" sz="2800" dirty="0" err="1" smtClean="0"/>
              <a:t>Ampicilina</a:t>
            </a:r>
            <a:r>
              <a:rPr lang="pt-BR" sz="2800" dirty="0" smtClean="0"/>
              <a:t> + Gentamicina.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Espaço Reservado para Conteúdo 7"/>
          <p:cNvSpPr>
            <a:spLocks noGrp="1"/>
          </p:cNvSpPr>
          <p:nvPr>
            <p:ph sz="half" idx="2"/>
          </p:nvPr>
        </p:nvSpPr>
        <p:spPr>
          <a:xfrm>
            <a:off x="4656138" y="1770063"/>
            <a:ext cx="4308475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mtClean="0"/>
              <a:t>Estudo multicêntrico avaliou 2901 hemoculturas positivas.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1º E Coli; 2º Estreptococo ; 3º pneumococo</a:t>
            </a:r>
          </a:p>
          <a:p>
            <a:pPr eaLnBrk="1" hangingPunct="1">
              <a:lnSpc>
                <a:spcPct val="90000"/>
              </a:lnSpc>
            </a:pPr>
            <a:endParaRPr lang="pt-BR" smtClean="0"/>
          </a:p>
          <a:p>
            <a:pPr eaLnBrk="1" hangingPunct="1">
              <a:lnSpc>
                <a:spcPct val="90000"/>
              </a:lnSpc>
            </a:pPr>
            <a:r>
              <a:rPr lang="pt-BR" smtClean="0"/>
              <a:t> Consideraram &lt; de 90 dias sendo pouquíssimos &lt; 7 dias.</a:t>
            </a:r>
          </a:p>
        </p:txBody>
      </p:sp>
      <p:sp>
        <p:nvSpPr>
          <p:cNvPr id="10" name="Espaço Reservado para Conteúdo 9"/>
          <p:cNvSpPr>
            <a:spLocks noGrp="1"/>
          </p:cNvSpPr>
          <p:nvPr>
            <p:ph sz="half" idx="1"/>
          </p:nvPr>
        </p:nvSpPr>
        <p:spPr>
          <a:xfrm>
            <a:off x="465138" y="1770063"/>
            <a:ext cx="4038600" cy="4525962"/>
          </a:xfrm>
        </p:spPr>
        <p:txBody>
          <a:bodyPr>
            <a:normAutofit lnSpcReduction="1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Epidemiology of </a:t>
            </a:r>
            <a:r>
              <a:rPr lang="en-US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Bacteremia</a:t>
            </a:r>
            <a:r>
              <a:rPr lang="en-US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in Febrile Infants in the United States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i="1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i="1" dirty="0" err="1" smtClean="0"/>
              <a:t>Biondi</a:t>
            </a:r>
            <a:r>
              <a:rPr lang="pt-BR" i="1" dirty="0" smtClean="0"/>
              <a:t> e Col. </a:t>
            </a:r>
            <a:r>
              <a:rPr lang="pt-BR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Pediatrics</a:t>
            </a:r>
            <a:r>
              <a:rPr lang="pt-BR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pt-BR" i="1" dirty="0" smtClean="0"/>
              <a:t>2013;132;990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19812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Caso clinico Nº 2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RN com 20 dias de vida chega no consultório para a primeira consulta.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Está com coriza há dois dias.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Hoje começou com tosse frequente.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Exame segmentar normal.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endParaRPr lang="pt-BR" dirty="0" smtClean="0"/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pt-BR" dirty="0" smtClean="0"/>
              <a:t>Alta com orientação de soro nasal e aferição da temperatura 6/6 horas.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Conteúdo 5"/>
          <p:cNvSpPr>
            <a:spLocks noGrp="1"/>
          </p:cNvSpPr>
          <p:nvPr>
            <p:ph idx="1"/>
          </p:nvPr>
        </p:nvSpPr>
        <p:spPr>
          <a:xfrm>
            <a:off x="914400" y="404813"/>
            <a:ext cx="7772400" cy="5951537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O médico liga após 24 horas para a mãe para ter noticias a respeito do bebê.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Mãe refere que o filho teve uma “parada” na mesma  noite, foi levado pelo SAMU de urgência.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Está na UTIN, intubado, com diagnóstico de pneumonia.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 que podia ter sido feito?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22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0688" y="1931988"/>
            <a:ext cx="3222625" cy="299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Pneumonia viral/</a:t>
            </a:r>
            <a:r>
              <a:rPr lang="pt-BR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bronquiolite</a:t>
            </a:r>
            <a:endParaRPr lang="pt-BR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Alguém gripado na família.</a:t>
            </a:r>
          </a:p>
          <a:p>
            <a:pPr eaLnBrk="1" hangingPunct="1">
              <a:buFontTx/>
              <a:buNone/>
            </a:pPr>
            <a:endParaRPr lang="pt-BR" sz="28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Acontece nos meses frios, em surtos epidêmicos</a:t>
            </a:r>
          </a:p>
          <a:p>
            <a:pPr eaLnBrk="1" hangingPunct="1">
              <a:buFontTx/>
              <a:buNone/>
            </a:pPr>
            <a:endParaRPr lang="pt-BR" sz="28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Sintoma gripais: congestão nasal, olhos  pouco vermelhos.</a:t>
            </a:r>
          </a:p>
          <a:p>
            <a:pPr eaLnBrk="1" hangingPunct="1">
              <a:buFontTx/>
              <a:buNone/>
            </a:pPr>
            <a:endParaRPr lang="pt-BR" sz="28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800" smtClean="0">
                <a:solidFill>
                  <a:srgbClr val="FF0000"/>
                </a:solidFill>
              </a:rPr>
              <a:t>RN que tosse é = INTERNAÇAO</a:t>
            </a:r>
          </a:p>
          <a:p>
            <a:pPr eaLnBrk="1" hangingPunct="1"/>
            <a:endParaRPr lang="pt-BR" sz="2800" smtClean="0"/>
          </a:p>
          <a:p>
            <a:pPr eaLnBrk="1" hangingPunct="1">
              <a:buFontTx/>
              <a:buNone/>
            </a:pPr>
            <a:endParaRPr lang="pt-BR" sz="2800" smtClean="0"/>
          </a:p>
        </p:txBody>
      </p:sp>
      <p:pic>
        <p:nvPicPr>
          <p:cNvPr id="5325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4914900"/>
            <a:ext cx="25908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Pneumonia viral/</a:t>
            </a:r>
            <a:r>
              <a:rPr lang="pt-BR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bronquiolite</a:t>
            </a:r>
            <a:endParaRPr lang="pt-BR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Evolui com apnéias, que podem se apresentar antes dos outros sintomas.</a:t>
            </a:r>
          </a:p>
          <a:p>
            <a:pPr eaLnBrk="1" hangingPunct="1">
              <a:buFontTx/>
              <a:buNone/>
            </a:pPr>
            <a:endParaRPr lang="pt-BR" sz="28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Parece uma gripe mas, SUBITAMENTE o pulmão enche de crépitos ou o paciente apresenta apnéia.</a:t>
            </a:r>
          </a:p>
          <a:p>
            <a:pPr eaLnBrk="1" hangingPunct="1">
              <a:buFontTx/>
              <a:buNone/>
            </a:pPr>
            <a:endParaRPr lang="pt-BR" sz="2800" smtClean="0">
              <a:solidFill>
                <a:schemeClr val="tx2"/>
              </a:solidFill>
            </a:endParaRPr>
          </a:p>
          <a:p>
            <a:pPr eaLnBrk="1" hangingPunct="1"/>
            <a:r>
              <a:rPr lang="pt-BR" sz="2800" smtClean="0">
                <a:solidFill>
                  <a:schemeClr val="tx2"/>
                </a:solidFill>
              </a:rPr>
              <a:t>Qualquer sinal de desconforto respiratório é igual a internação.</a:t>
            </a:r>
          </a:p>
          <a:p>
            <a:pPr eaLnBrk="1" hangingPunct="1"/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Pneumonia viral/</a:t>
            </a:r>
            <a:r>
              <a:rPr lang="pt-BR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bronquiolite</a:t>
            </a:r>
            <a:endParaRPr lang="pt-BR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734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Raio X : Variável, pode mostrar condensações com broncograma</a:t>
            </a:r>
          </a:p>
          <a:p>
            <a:pPr eaLnBrk="1" hangingPunct="1"/>
            <a:endParaRPr lang="pt-BR" smtClean="0">
              <a:solidFill>
                <a:schemeClr val="tx2"/>
              </a:solidFill>
            </a:endParaRPr>
          </a:p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Colher hemocultura e punção lombar.</a:t>
            </a:r>
          </a:p>
          <a:p>
            <a:pPr eaLnBrk="1" hangingPunct="1"/>
            <a:endParaRPr lang="pt-BR" smtClean="0">
              <a:solidFill>
                <a:schemeClr val="tx2"/>
              </a:solidFill>
            </a:endParaRPr>
          </a:p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Iniciar Ampicilina + Gentamicina.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Caso clinico Nº3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04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RNT, sem fatores de risco para infecção.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Recebeu  alta com 48 horas em BEG.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Chega no PS às 7 horas da manhã com 4 dias de vida. Letárgico, hipotérmico, cianótico, hipotenso (Choque), respiração irregular. 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Caso clinico Nº3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4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Pediatra intuba, colhe hemograma, PCR, gasometria.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pH: 6,9  PCO2: 35  PO2: 50 HCO3: 5 mEq/l    BE: -19 mEq/l.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Hemograma e PCR normais.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2988" y="0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Caso clinico Nº3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2466" name="Espaço Reservado para Conteúdo 2"/>
          <p:cNvSpPr>
            <a:spLocks noGrp="1"/>
          </p:cNvSpPr>
          <p:nvPr>
            <p:ph idx="1"/>
          </p:nvPr>
        </p:nvSpPr>
        <p:spPr>
          <a:xfrm>
            <a:off x="914400" y="1052513"/>
            <a:ext cx="7772400" cy="530383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2800" smtClean="0"/>
              <a:t>O Pediatra suspeita de choque cardiogênico.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Solicita parecer de cardiologista pediátrico.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Solicita ecocardiograma.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Tenta vaga na regulação o dia inteiro.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A bebê morre as 23 horas.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r>
              <a:rPr lang="pt-BR" sz="2800" smtClean="0"/>
              <a:t>A necropsia confirma coartação de aorta.</a:t>
            </a:r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  <a:p>
            <a:pPr eaLnBrk="1" hangingPunct="1">
              <a:lnSpc>
                <a:spcPct val="90000"/>
              </a:lnSpc>
            </a:pPr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2988" y="549275"/>
            <a:ext cx="77724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O que podia ter sido feito?</a:t>
            </a:r>
            <a:endParaRPr lang="pt-B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349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2492375"/>
            <a:ext cx="5921375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00300" y="1803400"/>
            <a:ext cx="4343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115888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RN com suspeita de cardiopatia</a:t>
            </a:r>
          </a:p>
        </p:txBody>
      </p:sp>
      <p:sp>
        <p:nvSpPr>
          <p:cNvPr id="665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Cardiopatias congênitas acianóticas abrem o quadro como ICC de desenvolvimento progressivo (Taquipnéia, taquicardia e hepatomegalia).</a:t>
            </a:r>
          </a:p>
          <a:p>
            <a:pPr eaLnBrk="1" hangingPunct="1">
              <a:buFontTx/>
              <a:buNone/>
            </a:pPr>
            <a:endParaRPr lang="pt-BR" smtClean="0">
              <a:solidFill>
                <a:schemeClr val="tx2"/>
              </a:solidFill>
            </a:endParaRPr>
          </a:p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Cardiopatias congênitas cianóticas podem se manifestar até com 2-3 semanas de idade. O quadro clinico é de choque, com cianose.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260350"/>
            <a:ext cx="7772400" cy="9144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RN com suspeita de cardiopatia</a:t>
            </a:r>
          </a:p>
        </p:txBody>
      </p:sp>
      <p:sp>
        <p:nvSpPr>
          <p:cNvPr id="686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1784350"/>
            <a:ext cx="8002587" cy="4572000"/>
          </a:xfrm>
        </p:spPr>
        <p:txBody>
          <a:bodyPr/>
          <a:lstStyle/>
          <a:p>
            <a:pPr eaLnBrk="1" hangingPunct="1"/>
            <a:endParaRPr lang="pt-BR" smtClean="0">
              <a:solidFill>
                <a:schemeClr val="tx2"/>
              </a:solidFill>
            </a:endParaRPr>
          </a:p>
          <a:p>
            <a:pPr eaLnBrk="1" hangingPunct="1"/>
            <a:endParaRPr lang="pt-BR" smtClean="0">
              <a:solidFill>
                <a:schemeClr val="tx2"/>
              </a:solidFill>
            </a:endParaRPr>
          </a:p>
          <a:p>
            <a:pPr eaLnBrk="1" hangingPunct="1"/>
            <a:r>
              <a:rPr lang="pt-BR" smtClean="0">
                <a:solidFill>
                  <a:schemeClr val="tx2"/>
                </a:solidFill>
              </a:rPr>
              <a:t>Não demore para intubar pacientes com suspeita de choque séptico ou cardiopatia congênita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Cianose com Rx de tórax “normal”= Alprostadil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968375"/>
            <a:ext cx="6553200" cy="491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é responsável por 65% das consultas nos PS e 75% das ligações a pediatras fora do horário comercial.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mtClean="0"/>
              <a:t> </a:t>
            </a:r>
          </a:p>
        </p:txBody>
      </p:sp>
      <p:pic>
        <p:nvPicPr>
          <p:cNvPr id="72706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188913"/>
            <a:ext cx="22479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288" y="4441825"/>
            <a:ext cx="1763712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como sintoma isolado não deve ser super valorizada por pais e pediatras. A conduta mais sensata é a observação por alguns dias. </a:t>
            </a:r>
          </a:p>
        </p:txBody>
      </p:sp>
      <p:sp>
        <p:nvSpPr>
          <p:cNvPr id="73730" name="AutoShape 5" descr="data:image/jpeg;base64,/9j/4AAQSkZJRgABAQAAAQABAAD/2wCEAAkGBxMHEhQSEBQQEhMWGRQUFxEWGBUVFhcYFxoYGBYZGBcYHiggGBwlGxQXITEhJSkrLi4uGB8zODMsNygtLisBCgoKDg0OGhAQGjUlICYtLCwsLiwvLDAsLC8vNCwsLCwtLCwsLC8sLCwsLCwvLCwsLCwsLCwsLCwsLCwsLCwsLP/AABEIAOEA4QMBEQACEQEDEQH/xAAbAAEAAgMBAQAAAAAAAAAAAAAABgcDBAUCAf/EAEQQAAIBAQUDBwgIBQMFAQAAAAABAgMEBREhMQYSUQcTQWFxgZEUIjJSobHB0TNCU2JygpKiFRYjQ+GywtIkNJPw8Rf/xAAaAQEAAgMBAAAAAAAAAAAAAAAABAUBAwYC/8QANBEBAAIBAgQCCQQCAgMBAAAAAAECAwQRBRIhMUFREyIyYXGBkbHRFEKh4cHwI1IVNEMz/9oADAMBAAIRAxEAPwC8QAAAAAAAAHxvdzeQHBvPbCyXfinU5yXq01ve3ReJovqcdfFOw8Oz5Ou20e9GbfyjTllQpRj96o3J+EcPeRrayf2wssXBq/8A0t9HDtW2NstP93d6oJR/yaZ1OSfFMpw3TV/bv8XMr3pXr+nWrS7Zy+Zrm9p7yk1wYq9qx9GtKblq2+1tnltiIh8UnHRtGDaGzRvGtQ9CrVj2Tl8z1F7R2lrthx271j6OjZtrrZZtK0pdUkpe82RqMkeKPfh+nt+36O3YeUWrDKtSpzXGGMX4PFG6ust+6EPJwbHPsWmPj1SW7dtrJbcE5ulJ9E1gv1LL2kmmqx29yty8Mz4+sRvHu/CRU5qosYtNPRrNEiJ3QJiYnaXoMAAAAAAAAAAAAAAAAD5KSgsW0ktW8kGYjfpCIX7t5RsWMbOlWnpvY4U13/W7vEiZNXWvSvVa6bhWTJ1yerH8oHe1/wBovZ/1akt37OPmwXcte8g3y3v3ld4NJhwx6tfn4uYa0kAAAAAAAAAAN67L4r3W8aNScfu44xfbF5HumS1PZlpzafFmja9d/v8AVObj5QIV8IWqPNv7SOcH2rWPtJuPVxPS6l1PCLV64p393imtGtGulKEoyi9JJpp9jRMiYnrCmtWaztMbS9mWAAAAAAAAAAAAAObfl+UrkhvVXm/Rgs5S7F8TXky1xxvKRptLkz22p9fBVu0G09e+21J7lLopR0/M/rP2FZlz2yfB02l0OPBG8dZ83ENKYAAAAAAAAAAAAAAAdS47/rXLLGlLzemm84vu6H1o248tsc9EbUaTHnj1o6+fitHZ3aWlfsfN82ol51J69q4ossWauTt3c1q9Fk089esebtG5DAAAAAAAAAACO7V7UwuOO5HCdZrKHRHrl8ukj588Y+kd1hotDbUTvPSv+9lU262Tt83UqycpvVv3LguorLWm07y6fHjrjrFaRtDAeXsAAAAAAAAAAAAAAAAAPdCtKzyU4NxlF4qSyaZmJmJ3hi1YtE1mOiztj9r1emFGvhGt0S0jP5S6ukscGo5/Vt3c3r+HTi9fH7P2/pLiWqgAAAAAAACO7X7SxuOG7DCVaS82Pqr1pfDiR8+eMcbR3WGh0U6i28+zH+7Klr1pWiTnNuUpNtyebbZVzMzO8uprWKxFaxtDwYZAAAAAAAAAAAAAAAAAAAAJ7uaxT4rJoC0NiNqv4mlQrtc8vRl9ol/uX+Sy0+fn9W3f7ub4joPRT6Sns/b+kvJapAAAAAA5u0F8QuSi6s83pGPTKT0Rry5Ix13lI0umtnyckfNTNutk7fUlUqvenJ4t/BcEVFrTad5dfjx1x1ilY6QwHl7AAAAAAAAAAAAAAAAAAAAAAPVGq6MlKLcZJpqS1TRmJ26wxasWjaey39kb/V+Us8FVhgqkevokup4Frgzekr73Ka7STp8nT2Z7fh3jeggAAB8nJQTbySzb6gzEb9IU7tdfjvuu2n/Sh5tNdXTLtb9mBUZ8vpLe51uh0sYMW0957uGaUwAAAAAAB6pUpVmowTlJ6RSbb7kZiN+kMWtFY3mUlu3Ya1WzOajRj994y/TH44EimlyW79Ffm4pgp0r1+CQWbk4pR+lrVZdUVGK9qZvjRV8ZQL8Zv+2sfP8A2G/DYGxx1VWXbN/BI9/pMbRPFtRPl9HypsDY5aKrHsn80x+kxkcW1EeX0c62cnEH9DWmnwmlJeMcDXbRR4SkU41b99foit77LWm6cXOG9Bf3Iecu9arvRGvgvTvCzwa/Dm6RO0+UuKaUwAAAAAAAA6Fw3rK5q0asdFlKPrReq/8Aek2Y8k0tvDRqcFc+OaT8viumyWmNshGpB4xklJPqZcVtFo3hx96TS01t3hmMvAAAh/KNfPkVFUIPz6uOOHRBa+OniRNXk5a8seK24VpvSZPST2r91YFa6QAAAAAAB2Nlbmjflbm51ObSW9hhjKSWqjwZuw44yW2mUTW6mdPj54jf/C2LquahdMcKMIx4y1k+2WrLOmOtPZhy+bU5c073n8N82NAAAAADWIEK2t2Ljak61lio1FnKklhGf4V0S95Dz6aJ9andc6HiU0mKZZ3jz8v6Vq1hrl1Fc6EAAAAAAAAsDkzvn0rLN8Z08f3R9uPiT9Jk/ZPyUXF9N2zR8J/xKfk5RAHxvdzYFKbS3m72tFSp9XFxh+GOS8de8p8t+e8y7HSYIw4a18fH4uYakkAAAAAABtXXbZXbVhWjrBp9q0a702j1S01tFoa82KMuOaT4rvslpjbIQqQeMZxUk+prEuq2i0bw4y9Jpaaz3hmMvDl2zaKy2J4TrU0+Ce8/BGq2ale8pOPR579a1lqR2ysUnhzy74yXwPP6nH5ts8N1Mft+zq2K8KVvWNGpCovutPxRtretu0ouTDkxzteNm0emsAAVjyj3MrHVjXgsI1cpLhNdPevcyt1ePltzR4uk4Tqeek47d47fBDiItgAAAAAAGxd9sld9SFWHpQal28V3rI9VtNZiYeMuOMlJpPivKy2iNrhGpHOMkpLseZdVneN4cVek0tNZ7wymXlwNt7w/h9kqNPCU8Kcfza/txNGovy45TuHYfSZ437R1U+VLrAAAAAAAAABNtkNroXVZp062LcHjTitZKWOMcdFg/eTMGoilJi3yU2u4fbNmi1PHv7nDvzae0Xy2pS3KfRShil3vWRpyZ7379k3TaHFg7RvPnLiJYGlNfQwyWevKzSU6cnCS0ksmjMTMTvDFqxeOW0bwtnYvaB35SfOYKrDBSw0knpLvz8C00+b0levdy3ENJ+nv6vsz2/CREhXgEc5QLOq9iqPpg4TXdJJ+xsj6qN8crDhd+XU19+8fwqMqnVAAAAAAAAFocmt4eU2Z0m86UsF+GWa9u8iy0l96beTmuL4eTNF48Y/lLyWqldcqVt3p0qK6E6j7W91e5lfrLdYq6Dg2L1bZPkgpCXQAAAAAAAAAAAAAABMuS9vyiphpzef6lh8SXo/bn4KjjG3oq/FZpZOcAI/t7VVKw1sfrbkV3zj8MTRqZ2xSn8Mrvqa/P7KgKl1YAAAAAAABKuTe2+T2vm+irGUe+PnL2JkrSW2ybeas4ti5sHN5T/S1Szcwp7bm0eUW2r93dh+lfNsqdTO+SXWcNpy6avv6uCaE4AAAAAAAAAAAAAB9jFzaSTbeSSzb7ECZ26ytfYS4JXPSlOqsKtTBterFaR7dWy002KaV3nvLl+JauM94ivaP5Sckq0Ar3lOvVScLNF6f1J+6K978CBrMnakL7g+CY3yz8I/ygRBXgAAAAAAABvXDaPJLTRnwnHwbwfsZ7xzteJadTTnw2r7pXhiXTi9lGXxW5+vWlxqTf7mUt53tM+92uCvLirHuhqHhtAAAAAAAAAADr7K3VC+bQqNRzjFxk8Y4J5LrTNuHHF78soutz2wYpvXv07pt/wDnVm+0tPjD/gTP0VPOf9+Sm/8AM5v+sfz+XunyeWWOs7RLqcor3RMxo6ecsTxjPPaI+k/l3LruCz3VnRpxUvXfnS8Xmb6YqU7QhZtXmze3Z0zYjAEc2p2qp3LFxg1Os9IaqPXLh2akfNnjHG0d1ho9BfPO89K+f4VPaK8rTKU5tylJ4uT6WVczMzvLqa1ilYrWOkMZhkAAAAAAAAKW7nwz8Abb9Frfx9Fp6Vy/6SVV1Jbzb4tsrHURG0PJgAAAAAAAAAACTcnX/ex/BU9xJ0v/AOiu4r/60/GFslo5YAAAOXf131rwhu0K7occI44/mxTj3GrLS1o2rOyTps2PHbe9OZVt+7N2i6G5VYucW/pY4yX5nqu8rcmG9Osum02tw5ulZ2nycY0pYAAAAAAAAAAdDy58TZzS0eihoTW62utmtvjs+AAAAAAAAAAACQbCWqFjtcZ1JRhHdmt6TwWayN+mtFcm8oPEqWvp5isbzvCzP5gsv29H9SLL01PNzf6TP/0n6PUL9s09K9H9cR6WnmTpc0d6T9G9SqxrLGLjJcU017D3ExPZoms16TD2ZYAPk4qaaaTTyaeaYZiZjrCsNudl1dT5+gsKLeEo+pJ6YfdfsK3U4OT1q9nScO105v8Ajv7X3/tECItQAAAAAAAABt+SPge+Vq9I+XpS5itVjwnNfuZi8bWmGcNubHWfdDVPLYAAAAAAAAAAAAB8wDLNZLVOxS3qU5U5cYtr/wCmazNesPF6VyRteN1jbGbXu8pKhaMOdfoTWSngscGuiWvaWGn1HNPLbu5/iHDoxR6TH28Y8v6TQmKcAwW6yxt1OdOaxjNOL7zzasWjaXvHknHeLx3hRlrs7slSdOWsJSg/ytr4FLaNpmHa47xesWjxjdiMPQAAAAAABhjkBZv8vFl6Fzn6xDdtbP5Nbay4tTX5kn78SHqI2ySt+H35tPX6OIaUwAAAAAAAAAAAAAAAyWau7LOM45OLUl3PEzE7TvDzekXrNZ8V72epz0Yy9ZJ+KxLuJ3jdxNo5bTDIZeQCnduaKo22th07svGKx9pU6mNskut4dbm01XCNCaAAAAAAA3Lns/lVelD1pwXtzPeON7RDVqL8mK1vdK8dxF04veVccqNj3K1KstJR3H2xba9kvYV2sr60WdDwbJvjtTynf6oSQ1wAAAAAAAAAAAAAAAeqdJ1moxzcmopdbyRnbfoxNorG8+C+LJS5iEI+rGMfBYF3WNo2cRe3NaZZTLyAU9tzV5221sOjdj4RWJU6md8kus4bXbTVcE0JwAAAAAACTcnlj8ptkZdFOMpvta3V/q9hJ0td8m/kruK5OTTzHn0/ytktHLI3t/YPLbJNpYyptVF2LKX7W/Aj6qnNj+Cw4Zl9HniJ7T0/CpCqdUAAAAAAAAAJn/INSrZ6dSEsKzjvSpSwSzzST6HhxJn6SZpEx3VH/lqRmmto9XwmEUt1gq3fLdrQnTfWsu56PuItqWr0tCzx5aZI3pO7XPLYAfYRc2kk23olm33AmYiN5WFsRsjKzSVotK3ZLOnSeq+9Lr4In6fTzE81lDxHiFbVnFinp4z/AIhPCcowDDbLTGxwlUm8IxTk32GLWisby946Te0VjvKjLZaHa6k6ktZylN/mbfxKS07zMu1x0ilIrHhGzCYegAAAAAAFl8mNg5mjOs1nUlgvwx/y34Fjo6bVm3m53jGXmyRSPCP5lNCYp3mpBVE4vNNNNdTExuzEzE7wpC+7vd116lJ/Vk918YvOL8ClyU5LTV2enzRmxVvHj9/FonhuAAAAAAAd/Ym6P4raY7yxp0/PnweHorvfuZv0+Pnv7oQeI6j0OGdu89IXAWzk2OvQjaFuzjGa4SSa8GYmInu9Vtas71nZxrRsfYq/9mMfwNx9iyNM6bHPgl14jqa/u+rBDYexR/tyfbOXzMfpcfk9zxTUz4/w61guehd30NKnB+skt7x1NtcdK+zCLl1GXL7dplvHtpAAFd8om0Krf9LSeKTTqST6U8od2GL7iv1Wbf1I+a/4Vo5r/wA1/l+UEIS7AAAAAAAZLLZ5WucacFjKTUUutmYiZnaHm94pWbW7QvK7rJGwUoUo6Qio+HSXVKxWIiHF5ck5LzefFsnprAIPyl3Pz0I2mCzh5s+uL0fc/eQtXj3jnhdcI1PLacU+Pb4q4K90AAAAAAACyeTe1WejRdOM1z8pOU4yyb6Eo46pL3ssdJakV236ue4tTNbJzTHqx2TYmKYAAAAADzVqKknKTUUs23kku0xM7d2YiZnaEB2q25Uk6Vjb4Sr/AAh8yDm1X7afVeaLhfa+b6flAG8SCvQAAAAAAACb8mlz89OVpmvNhjGHXJ6vuWXeTdJj3nnlTcX1PLWMUd56z8FkFg54AAeK9JV4yhJYxknFrinkzExvG0vVbTWYmO8KX2jueVy15U3ju6wl60Xp3rTuKjLjnHbZ1+k1EZ8cX8fH4uWakkAAAAAAB3rr2wtV24JTVSK+rUxll1PHFG+moyV8fqg5uHYMvXbafck9j5R4S+mozi+MGpLweDJNdZHjCuycGtHsW+rp09vLFPWdSPbCXwTNkavGjTwrUx4R9YZf52sP2z/8dX/iZ/VYvP7vH/i9V/1/mPywVtvrHT9F1Z9kGv8AVgeZ1eNsrwnUT32j5uLb+UaTyoUUvvVHj+2PzNVtZP7YTMXBo/8Apb6Ilet9V73f9ao5LojpFdkURb5LX9qVpg02LD7EfloGtvAAAAAAAANq67BO86sKVNYyk8MeC6W+pI9UpN7RWGvNlripN7eC67ssMbtpQpU/RgsO3i31t4suaVitYiHG5stst5vbvLaPTWAAAHE2ruGN+0d3JVI+dCXXwfUzTnxekrt4pmi1c6fJv4T3U9Woys8nCacZReDi9U0VMxMTtLra2i0RMT0eDDIAAAAAAAAAAAAAAAAAAAAAASxyWb4AWvsPs7/B6fOVF/WqJY/cj0R7eP8AgtNNh5I3nvLl+I6z01+Wvsx/PvSgkq0AAAAACI7b7LfxRc9RS56Kzj66X+5e3QiajBz+tXuteHa/0U+jv7P2/pVzW7k8msmusrXSgAAAAAAAAAAAAAAAAAAAAAZWFsJsrzeFptEc9adN9H3pLjwXeT9Ng/fb5KDiWv33xY5+M/4T0nKMAAAAAAAAh+2OyCvPGtQSVbVxySqfKXWRM+n5/Wr3+620HEZxf8eT2ft/SsqtKVGTjJOMk8HF5NPrK6Y26S6OtotG8dnkwyAAAAAAAAAAAAAAAAABLeyWb4AWFsdsZze7XtSz1hRfRwlPr6ifg037r/RQ6/iW++PFPxn8J6TlGAAAAAAAAAAHB2k2XpX4scqdVaVUs+yS+sjRmwVyfFO0muyaedu9fL8Kuvi5q1zS3a0Wl0TWcJdj+GpW5MdqTtLpcGpx5670n5eLnmtvAAAAAAAAAAAAAAANq7buq3nNQowlN9Wi65PRI9Upa87Vhry5qYq8152WbsvsfTufCpUwq1uOHmw/CuPWWWHTRTrPWXN6ziN83q16V+/xSgkq0AAAAAAAAAAAADDarLC2RcKkYzi9YtYoxasWjaXul7UnmrO0oLfvJ9rOyS6+am3+2Xz8SDk0njRdabi/hmj5x+EIt1hqXfLcrQlCXBrXsfSQ7Vms7TC6x5aZI5qTu1zy9gAAAAAAAAABls1nna5KFOMpyf1YrFmYiZnaHm960jmtO0JlcfJ/OthK1S3I/ZxeMn2vRd2JMx6SZ63VGp4vWvTFG8+c9k+u+76V2w3KMIwjwXT1t6t9pOrStY2iFFlzXy25rzvLaPTWAAAAAAAAAAAAAAAAMVps0LXHdqRjOPCSTXtMTWJ6S9Uvak71nZFbz5P7PacXSlOi+C86Hg813Mi30lJ7dFnh4vmr0vG/3Rm37BWqz/R7lZdTUX4S+ZHtpMkduqyxcWwW9rp/vucO03NaLJ9JRqx/K2vFGicd47wm01OG/s2hoyW7riu3I8N0dewAALPTMDcs11V7V9HSqy7Iv3nuMdp7Q1X1GKntWj6u1YdhbXafTjCkuM5Jvwjibq6XJPfoh5OK6enad/h/aS3byeUaODrznVfqrzI/N+JIpo6x7U7q7LxjJbpSNv5lK7FYadgju0oRguEVh48SVWkVjaIVeTLfJO953bJ6awAAAAAAAAAAAAAAAAAAAAAD5IEIvtJoRsqz0ndXF4asr7OgxdmOx6oxV6yLC2YJ+FQ6xMKehLhUz3egwAAAAAAAAAAAAB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pic>
        <p:nvPicPr>
          <p:cNvPr id="73731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3" y="0"/>
            <a:ext cx="2217737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25" y="5045075"/>
            <a:ext cx="17303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febre nas crianças menores de 28 dias indica sempre infecção e necessidade de tratamento com antibióticos.</a:t>
            </a:r>
          </a:p>
        </p:txBody>
      </p:sp>
      <p:pic>
        <p:nvPicPr>
          <p:cNvPr id="74754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0"/>
            <a:ext cx="1958975" cy="195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7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25" y="5045075"/>
            <a:ext cx="17303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desidratação e os distúrbios eletrolíticos dos Recém Nascidos devem ser rapidamente corrigidos . Qualquer demora implica em colocar em risco a vida do RN.</a:t>
            </a:r>
          </a:p>
        </p:txBody>
      </p:sp>
      <p:pic>
        <p:nvPicPr>
          <p:cNvPr id="7577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0"/>
            <a:ext cx="2027238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25" y="5045075"/>
            <a:ext cx="17303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tosse como sintoma isolado, não requer internação. A observação por alguns dias ou o tratamento com xaropes  costumam ser suficientes.</a:t>
            </a:r>
          </a:p>
        </p:txBody>
      </p:sp>
      <p:pic>
        <p:nvPicPr>
          <p:cNvPr id="7680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2460625" cy="246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25" y="5045075"/>
            <a:ext cx="17303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Recém Nascidos que foram de alta saudáveis e retornam no PS com choque e cianose devem ser submetidos a  ecocardiograma para afastar cardiopatia congênita e posteriormente  receber tratamento com alprostadil.</a:t>
            </a:r>
          </a:p>
        </p:txBody>
      </p:sp>
      <p:sp>
        <p:nvSpPr>
          <p:cNvPr id="77826" name="AutoShape 2" descr="http://www.clker.com/cliparts/q/a/X/p/T/k/number-6-button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sp>
        <p:nvSpPr>
          <p:cNvPr id="77827" name="AutoShape 4" descr="http://www.clker.com/cliparts/q/a/X/p/T/k/number-6-button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>
              <a:latin typeface="Corbel" pitchFamily="34" charset="0"/>
            </a:endParaRPr>
          </a:p>
        </p:txBody>
      </p:sp>
      <p:pic>
        <p:nvPicPr>
          <p:cNvPr id="7782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0"/>
            <a:ext cx="2141538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13625" y="5045075"/>
            <a:ext cx="1730375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4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188" y="1298575"/>
            <a:ext cx="8937625" cy="425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2" descr="Mvc_010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4" name="Text Box 3"/>
          <p:cNvSpPr txBox="1">
            <a:spLocks noChangeArrowheads="1"/>
          </p:cNvSpPr>
          <p:nvPr/>
        </p:nvSpPr>
        <p:spPr bwMode="auto">
          <a:xfrm>
            <a:off x="3200400" y="457200"/>
            <a:ext cx="4432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Corbel" pitchFamily="34" charset="0"/>
              </a:rPr>
              <a:t>A TIA GLADYS... MINHA MINHA PEDIATRA!!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1916113"/>
            <a:ext cx="4751388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898" name="Retângulo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7588" y="517525"/>
            <a:ext cx="6937375" cy="178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CaixaDeTexto 3"/>
          <p:cNvSpPr txBox="1">
            <a:spLocks noChangeArrowheads="1"/>
          </p:cNvSpPr>
          <p:nvPr/>
        </p:nvSpPr>
        <p:spPr bwMode="auto">
          <a:xfrm>
            <a:off x="5003800" y="5805488"/>
            <a:ext cx="398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>
                <a:latin typeface="Corbel" pitchFamily="34" charset="0"/>
              </a:rPr>
              <a:t>zaconeta@uol.com.br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lang="pt-BR" sz="3600" smtClean="0"/>
              <a:t>Nota do Editor do site, Dr. Paulo R. Margotto</a:t>
            </a:r>
            <a:br>
              <a:rPr lang="pt-BR" sz="3600" smtClean="0"/>
            </a:br>
            <a:r>
              <a:rPr lang="pt-BR" sz="3600" smtClean="0"/>
              <a:t>Consultem também:</a:t>
            </a:r>
          </a:p>
        </p:txBody>
      </p:sp>
      <p:sp>
        <p:nvSpPr>
          <p:cNvPr id="81922" name="Rectangle 3"/>
          <p:cNvSpPr>
            <a:spLocks noGrp="1"/>
          </p:cNvSpPr>
          <p:nvPr>
            <p:ph type="body" idx="4294967295"/>
          </p:nvPr>
        </p:nvSpPr>
        <p:spPr>
          <a:xfrm>
            <a:off x="900113" y="4221163"/>
            <a:ext cx="7772400" cy="4572000"/>
          </a:xfrm>
        </p:spPr>
        <p:txBody>
          <a:bodyPr/>
          <a:lstStyle/>
          <a:p>
            <a:pPr eaLnBrk="1" hangingPunct="1"/>
            <a:r>
              <a:rPr lang="pt-BR" smtClean="0"/>
              <a:t>Capítulo do livro Assistência ao Recém-Nascido de Risco, Editado por Paulo R. Margotto, ESCS, Brasília, 3ª Edição, 2013</a:t>
            </a:r>
          </a:p>
        </p:txBody>
      </p:sp>
      <p:graphicFrame>
        <p:nvGraphicFramePr>
          <p:cNvPr id="88081" name="Group 17"/>
          <p:cNvGraphicFramePr>
            <a:graphicFrameLocks noGrp="1"/>
          </p:cNvGraphicFramePr>
          <p:nvPr/>
        </p:nvGraphicFramePr>
        <p:xfrm>
          <a:off x="1258888" y="3141663"/>
          <a:ext cx="6408737" cy="822325"/>
        </p:xfrm>
        <a:graphic>
          <a:graphicData uri="http://schemas.openxmlformats.org/drawingml/2006/table">
            <a:tbl>
              <a:tblPr/>
              <a:tblGrid>
                <a:gridCol w="5005387"/>
                <a:gridCol w="1403350"/>
              </a:tblGrid>
              <a:tr h="577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Abordagem do rec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rbel"/>
                          <a:cs typeface="Arial" charset="0"/>
                        </a:rPr>
                        <a:t>é</a:t>
                      </a:r>
                      <a:r>
                        <a:rPr kumimoji="0" lang="pt-B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m-nascido febril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/>
                      </a:r>
                      <a:b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</a:b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Autor(es): Carlos Alberto Zaconeta, Paulo R. Margotto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cs typeface="Arial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cs typeface="Arial" charset="0"/>
                        </a:rPr>
                        <a:t>       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81926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34290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7" name="Picture 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2781300"/>
            <a:ext cx="1165225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ô">
  <a:themeElements>
    <a:clrScheme name="Metrô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ô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ô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798</TotalTime>
  <Words>1539</Words>
  <Application>Microsoft Office PowerPoint</Application>
  <PresentationFormat>Apresentação na tela (4:3)</PresentationFormat>
  <Paragraphs>264</Paragraphs>
  <Slides>57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57</vt:i4>
      </vt:variant>
    </vt:vector>
  </HeadingPairs>
  <TitlesOfParts>
    <vt:vector size="58" baseType="lpstr">
      <vt:lpstr>Metrô</vt:lpstr>
      <vt:lpstr>Slide 1</vt:lpstr>
      <vt:lpstr>CONFLITO DE INTERESSES</vt:lpstr>
      <vt:lpstr>OBJETIVOS</vt:lpstr>
      <vt:lpstr>METODOLOGIA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CASO CLÍNICO 1</vt:lpstr>
      <vt:lpstr>Slide 15</vt:lpstr>
      <vt:lpstr>Fever in healthy asymptomatic newborns during de first days of life. Maayan – Metzger et al. Arch Dis Child Fetal Neonatal ed 2003; 88: F312-F314 </vt:lpstr>
      <vt:lpstr>Slide 17</vt:lpstr>
      <vt:lpstr>Slide 18</vt:lpstr>
      <vt:lpstr>Dehydration: the main cause of fever during the first week of life. Tiker et al. Arch Dis Child Fetal Neonatal Ed 2004; 89: F373-376</vt:lpstr>
      <vt:lpstr>Slide 20</vt:lpstr>
      <vt:lpstr>NA PRÁTICA, O QUE FAZER?</vt:lpstr>
      <vt:lpstr>Slide 22</vt:lpstr>
      <vt:lpstr>EXAMES COMPLEMENTARES</vt:lpstr>
      <vt:lpstr>TRATAMENTO</vt:lpstr>
      <vt:lpstr>TRATAMENTO</vt:lpstr>
      <vt:lpstr>TRATAMENTO</vt:lpstr>
      <vt:lpstr>Slide 27</vt:lpstr>
      <vt:lpstr>Slide 28</vt:lpstr>
      <vt:lpstr>RN com suspeita de Infecção Bacteriana</vt:lpstr>
      <vt:lpstr>Slide 30</vt:lpstr>
      <vt:lpstr>Slide 31</vt:lpstr>
      <vt:lpstr>Slide 32</vt:lpstr>
      <vt:lpstr>Caso clinico Nº 2</vt:lpstr>
      <vt:lpstr>Slide 34</vt:lpstr>
      <vt:lpstr>O que podia ter sido feito?</vt:lpstr>
      <vt:lpstr>Pneumonia viral/bronquiolite</vt:lpstr>
      <vt:lpstr>Pneumonia viral/bronquiolite</vt:lpstr>
      <vt:lpstr>Pneumonia viral/bronquiolite</vt:lpstr>
      <vt:lpstr>Slide 39</vt:lpstr>
      <vt:lpstr>Caso clinico Nº3</vt:lpstr>
      <vt:lpstr>Caso clinico Nº3</vt:lpstr>
      <vt:lpstr>Caso clinico Nº3</vt:lpstr>
      <vt:lpstr>O que podia ter sido feito?</vt:lpstr>
      <vt:lpstr>Slide 44</vt:lpstr>
      <vt:lpstr>RN com suspeita de cardiopatia</vt:lpstr>
      <vt:lpstr>RN com suspeita de cardiopatia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Nota do Editor do site, Dr. Paulo R. Margotto Consultem também: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Zaconeta</dc:creator>
  <cp:lastModifiedBy>Paulo</cp:lastModifiedBy>
  <cp:revision>37</cp:revision>
  <dcterms:created xsi:type="dcterms:W3CDTF">2014-04-23T23:49:56Z</dcterms:created>
  <dcterms:modified xsi:type="dcterms:W3CDTF">2014-05-01T12:36:52Z</dcterms:modified>
</cp:coreProperties>
</file>