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5"/>
  </p:notesMasterIdLst>
  <p:sldIdLst>
    <p:sldId id="256" r:id="rId2"/>
    <p:sldId id="267" r:id="rId3"/>
    <p:sldId id="268" r:id="rId4"/>
    <p:sldId id="269" r:id="rId5"/>
    <p:sldId id="270" r:id="rId6"/>
    <p:sldId id="272" r:id="rId7"/>
    <p:sldId id="257" r:id="rId8"/>
    <p:sldId id="258" r:id="rId9"/>
    <p:sldId id="259" r:id="rId10"/>
    <p:sldId id="260" r:id="rId11"/>
    <p:sldId id="261" r:id="rId12"/>
    <p:sldId id="262" r:id="rId13"/>
    <p:sldId id="263" r:id="rId14"/>
    <p:sldId id="264" r:id="rId15"/>
    <p:sldId id="265" r:id="rId16"/>
    <p:sldId id="266" r:id="rId17"/>
    <p:sldId id="271" r:id="rId18"/>
    <p:sldId id="284" r:id="rId19"/>
    <p:sldId id="283" r:id="rId20"/>
    <p:sldId id="285" r:id="rId21"/>
    <p:sldId id="286" r:id="rId22"/>
    <p:sldId id="287" r:id="rId23"/>
    <p:sldId id="288" r:id="rId24"/>
    <p:sldId id="273" r:id="rId25"/>
    <p:sldId id="274" r:id="rId26"/>
    <p:sldId id="275" r:id="rId27"/>
    <p:sldId id="276" r:id="rId28"/>
    <p:sldId id="277" r:id="rId29"/>
    <p:sldId id="278" r:id="rId30"/>
    <p:sldId id="279" r:id="rId31"/>
    <p:sldId id="280" r:id="rId32"/>
    <p:sldId id="281" r:id="rId33"/>
    <p:sldId id="282" r:id="rId34"/>
    <p:sldId id="292" r:id="rId35"/>
    <p:sldId id="293" r:id="rId36"/>
    <p:sldId id="289" r:id="rId37"/>
    <p:sldId id="291" r:id="rId38"/>
    <p:sldId id="294" r:id="rId39"/>
    <p:sldId id="296" r:id="rId40"/>
    <p:sldId id="297" r:id="rId41"/>
    <p:sldId id="298" r:id="rId42"/>
    <p:sldId id="300" r:id="rId43"/>
    <p:sldId id="301" r:id="rId44"/>
    <p:sldId id="302" r:id="rId45"/>
    <p:sldId id="303" r:id="rId46"/>
    <p:sldId id="304" r:id="rId47"/>
    <p:sldId id="306" r:id="rId48"/>
    <p:sldId id="312" r:id="rId49"/>
    <p:sldId id="313" r:id="rId50"/>
    <p:sldId id="305" r:id="rId51"/>
    <p:sldId id="314" r:id="rId52"/>
    <p:sldId id="315" r:id="rId53"/>
    <p:sldId id="316" r:id="rId54"/>
    <p:sldId id="318" r:id="rId55"/>
    <p:sldId id="319" r:id="rId56"/>
    <p:sldId id="320" r:id="rId57"/>
    <p:sldId id="321" r:id="rId58"/>
    <p:sldId id="299" r:id="rId59"/>
    <p:sldId id="307" r:id="rId60"/>
    <p:sldId id="308" r:id="rId61"/>
    <p:sldId id="309" r:id="rId62"/>
    <p:sldId id="323" r:id="rId63"/>
    <p:sldId id="322" r:id="rId64"/>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9999FF"/>
    <a:srgbClr val="FF3300"/>
    <a:srgbClr val="0000FF"/>
    <a:srgbClr val="FF66FF"/>
    <a:srgbClr val="CC99FF"/>
    <a:srgbClr val="CC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88" d="100"/>
          <a:sy n="88" d="100"/>
        </p:scale>
        <p:origin x="-1195"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BF3E52D-DB71-44F4-B8BD-FFABEA30ED68}" type="datetimeFigureOut">
              <a:rPr lang="en-US"/>
              <a:pPr>
                <a:defRPr/>
              </a:pPr>
              <a:t>3/23/2018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7501D23-5DB6-4EBA-8417-3ABB7A7B1A09}" type="slidenum">
              <a:rPr lang="en-US"/>
              <a:pPr>
                <a:defRPr/>
              </a:pPr>
              <a:t>‹nº›</a:t>
            </a:fld>
            <a:endParaRPr lang="en-US"/>
          </a:p>
        </p:txBody>
      </p:sp>
    </p:spTree>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8D1B14-4A40-4D0D-8B10-426F5015E5E8}" type="slidenum">
              <a:rPr lang="en-US"/>
              <a:pPr fontAlgn="base">
                <a:spcBef>
                  <a:spcPct val="0"/>
                </a:spcBef>
                <a:spcAft>
                  <a:spcPct val="0"/>
                </a:spcAft>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x-non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19BC43B-86AE-4FAC-856A-825B022966FA}" type="datetimeFigureOut">
              <a:rPr lang="en-US"/>
              <a:pPr>
                <a:defRPr/>
              </a:pPr>
              <a:t>3/23/2018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7E283F6-2862-4B75-B9A2-934CFE2310A9}"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F356D7D-902E-4583-9C5C-135EED858BE8}" type="datetimeFigureOut">
              <a:rPr lang="en-US"/>
              <a:pPr>
                <a:defRPr/>
              </a:pPr>
              <a:t>3/23/2018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F429E0-7678-4879-AC3E-99FC789F8812}"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x-non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315FEDC-D4D4-4D25-A56D-DD7F528172ED}" type="datetimeFigureOut">
              <a:rPr lang="en-US"/>
              <a:pPr>
                <a:defRPr/>
              </a:pPr>
              <a:t>3/23/2018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7E3AD5-8C3D-408C-8EBF-E889F136FC9C}"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5BBBD8A-DA0E-4396-98B0-2D37A7423B5E}" type="datetimeFigureOut">
              <a:rPr lang="en-US"/>
              <a:pPr>
                <a:defRPr/>
              </a:pPr>
              <a:t>3/23/2018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C29AA8A-A9B0-4294-971A-988B6759C109}"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x-non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2930F41-DFEC-46C8-A4B7-12FDAB7B424C}" type="datetimeFigureOut">
              <a:rPr lang="en-US"/>
              <a:pPr>
                <a:defRPr/>
              </a:pPr>
              <a:t>3/23/2018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DE8833D-AC47-43B2-B0E2-CE1C2FAA7FB6}"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4C38AFD-EDA4-426B-80A6-544EEF88CD57}" type="datetimeFigureOut">
              <a:rPr lang="en-US"/>
              <a:pPr>
                <a:defRPr/>
              </a:pPr>
              <a:t>3/23/2018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9006E9A-3BC9-47A6-A5B0-EA886635C7D5}"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C5D8B0D-6734-4053-9193-4D6DA1588A8B}" type="datetimeFigureOut">
              <a:rPr lang="en-US"/>
              <a:pPr>
                <a:defRPr/>
              </a:pPr>
              <a:t>3/23/2018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F097CA5-0ADB-4327-9CCC-E4490A2B3528}"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DDFD23-A7B6-4A34-B0AD-1536911332B7}" type="datetimeFigureOut">
              <a:rPr lang="en-US"/>
              <a:pPr>
                <a:defRPr/>
              </a:pPr>
              <a:t>3/23/2018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251E70-69D6-45AA-8E05-3016829723A0}"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013046D-929E-42F3-AD7D-31BA3AE1F2B4}" type="datetimeFigureOut">
              <a:rPr lang="en-US"/>
              <a:pPr>
                <a:defRPr/>
              </a:pPr>
              <a:t>3/23/2018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28D8B09-1E22-4063-9AD6-2A74FE48C000}"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BD3ECC-CC5B-44BF-A3BC-061954B1304A}" type="datetimeFigureOut">
              <a:rPr lang="en-US"/>
              <a:pPr>
                <a:defRPr/>
              </a:pPr>
              <a:t>3/23/2018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3FB36CA-26D1-4384-AF54-0781829D467D}"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BBA2E12-A620-4ECC-BE3E-685DC2A8231F}" type="datetimeFigureOut">
              <a:rPr lang="en-US"/>
              <a:pPr>
                <a:defRPr/>
              </a:pPr>
              <a:t>3/23/2018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5289AE4-F250-432D-9CF2-8B3891411BDB}"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E6706CB-377C-4A0F-9A0F-2AC1AEFDBF6B}" type="datetimeFigureOut">
              <a:rPr lang="en-US"/>
              <a:pPr>
                <a:defRPr/>
              </a:pPr>
              <a:t>3/23/2018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F21C59B-04BC-4982-8FDB-4A83E1120424}"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204652" TargetMode="External"/><Relationship Id="rId7"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ncbi.nlm.nih.gov/pubmed?linkname=pubmed_pubmed&amp;from_uid=2920465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randomizer.or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6158" TargetMode="External"/><Relationship Id="rId2" Type="http://schemas.openxmlformats.org/officeDocument/2006/relationships/hyperlink" Target="http://paulomargotto.com.br/recem-nascido-com-liquido-meconial-o-pediatra-deve-aspirar-a-traqueia/" TargetMode="External"/><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ncbi.nlm.nih.gov/pubmed/22245921"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aspiracao-endotraqueal-para-neonato-com-liquido-amniotico-tinto-de-meconio-ensaio-randomizado-e-controlado/" TargetMode="External"/><Relationship Id="rId2" Type="http://schemas.openxmlformats.org/officeDocument/2006/relationships/hyperlink" Target="http://paulomargotto.com.br/documentos/6153" TargetMode="External"/><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paulomargotto.com.br/documentos/6165" TargetMode="External"/><Relationship Id="rId2" Type="http://schemas.openxmlformats.org/officeDocument/2006/relationships/hyperlink" Target="http://paulomargotto.com.br/sindrome-de-aspiracao-de-meconio-qual-e-a-melhor-estrategia-na-sala-de-parto/" TargetMode="External"/><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18950794"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41045" TargetMode="External"/><Relationship Id="rId2" Type="http://schemas.openxmlformats.org/officeDocument/2006/relationships/hyperlink" Target="https://www.ncbi.nlm.nih.gov/pubmed/29341045"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sbp.com/"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ncbi.nlm.nih.gov/pubmed?linkname=pubmed_pubmed&amp;from_uid=28658507" TargetMode="External"/><Relationship Id="rId2" Type="http://schemas.openxmlformats.org/officeDocument/2006/relationships/hyperlink" Target="https://www.ncbi.nlm.nih.gov/pubmed/28658507"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paulomargotto.com.br/documentos/6158" TargetMode="External"/><Relationship Id="rId2" Type="http://schemas.openxmlformats.org/officeDocument/2006/relationships/hyperlink" Target="http://paulomargotto.com.br/recem-nascido-com-liquido-meconial-o-pediatra-deve-aspirar-a-traqueia/" TargetMode="External"/><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12.png"/></Relationships>
</file>

<file path=ppt/slides/_rels/slide55.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paulomargotto.com.br/causas-do-desconfoto-respiratorio-no-recem-nascido/"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paulomargotto.com.br/documentos/6174"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paulomargotto.com.br/documentos/6184" TargetMode="External"/><Relationship Id="rId2" Type="http://schemas.openxmlformats.org/officeDocument/2006/relationships/hyperlink" Target="http://paulomargotto.com.br/reanimacao-neonatal/"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7.xml.rels><?xml version="1.0" encoding="UTF-8" standalone="yes"?>
<Relationships xmlns="http://schemas.openxmlformats.org/package/2006/relationships"><Relationship Id="rId3" Type="http://schemas.openxmlformats.org/officeDocument/2006/relationships/hyperlink" Target="http://paulomargotto.com.br/documentos/6167" TargetMode="External"/><Relationship Id="rId2" Type="http://schemas.openxmlformats.org/officeDocument/2006/relationships/hyperlink" Target="http://paulomargotto.com.br/cpap-nasal-3/" TargetMode="External"/><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12.png"/></Relationships>
</file>

<file path=ppt/slides/_rels/slide5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ncbi.nlm.nih.gov/pubmed/19057606" TargetMode="Externa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5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0075" y="3055938"/>
            <a:ext cx="7991475" cy="1752600"/>
          </a:xfrm>
        </p:spPr>
        <p:txBody>
          <a:bodyPr>
            <a:normAutofit/>
          </a:bodyPr>
          <a:lstStyle/>
          <a:p>
            <a:pPr>
              <a:lnSpc>
                <a:spcPct val="90000"/>
              </a:lnSpc>
            </a:pPr>
            <a:r>
              <a:rPr lang="en-US" sz="1700" smtClean="0">
                <a:solidFill>
                  <a:srgbClr val="000000"/>
                </a:solidFill>
              </a:rPr>
              <a:t>Apresentação: Ana Paula Rocha, Julia Beluco , Mariana Akaishi</a:t>
            </a:r>
          </a:p>
          <a:p>
            <a:pPr>
              <a:lnSpc>
                <a:spcPct val="90000"/>
              </a:lnSpc>
            </a:pPr>
            <a:r>
              <a:rPr lang="en-US" sz="1700" smtClean="0">
                <a:solidFill>
                  <a:srgbClr val="000000"/>
                </a:solidFill>
              </a:rPr>
              <a:t>Faculdade de Medicina da Universidade Católica de Brasília-6ª Série</a:t>
            </a:r>
          </a:p>
          <a:p>
            <a:pPr>
              <a:lnSpc>
                <a:spcPct val="90000"/>
              </a:lnSpc>
            </a:pPr>
            <a:r>
              <a:rPr lang="en-US" sz="1700" smtClean="0">
                <a:solidFill>
                  <a:srgbClr val="000000"/>
                </a:solidFill>
              </a:rPr>
              <a:t>Unidade de Neonatologia do Hospital Materno Infantil de Brasília/SES/DF</a:t>
            </a:r>
          </a:p>
          <a:p>
            <a:pPr>
              <a:lnSpc>
                <a:spcPct val="90000"/>
              </a:lnSpc>
            </a:pPr>
            <a:r>
              <a:rPr lang="en-US" sz="1700" smtClean="0">
                <a:solidFill>
                  <a:srgbClr val="000000"/>
                </a:solidFill>
              </a:rPr>
              <a:t>Coordenação: Paulo R. Margotto</a:t>
            </a:r>
          </a:p>
          <a:p>
            <a:pPr>
              <a:lnSpc>
                <a:spcPct val="90000"/>
              </a:lnSpc>
            </a:pPr>
            <a:r>
              <a:rPr lang="en-US" sz="1700" smtClean="0">
                <a:solidFill>
                  <a:srgbClr val="000000"/>
                </a:solidFill>
                <a:hlinkClick r:id="rId2"/>
              </a:rPr>
              <a:t>www.paulomargotto.com.br</a:t>
            </a:r>
            <a:endParaRPr lang="en-US" sz="1700" smtClean="0">
              <a:solidFill>
                <a:srgbClr val="000000"/>
              </a:solidFill>
            </a:endParaRPr>
          </a:p>
          <a:p>
            <a:pPr>
              <a:lnSpc>
                <a:spcPct val="90000"/>
              </a:lnSpc>
            </a:pPr>
            <a:r>
              <a:rPr lang="en-US" sz="1700" smtClean="0">
                <a:solidFill>
                  <a:srgbClr val="000000"/>
                </a:solidFill>
              </a:rPr>
              <a:t>Brasília, 24 de março de 2018</a:t>
            </a:r>
          </a:p>
          <a:p>
            <a:pPr>
              <a:lnSpc>
                <a:spcPct val="90000"/>
              </a:lnSpc>
            </a:pPr>
            <a:endParaRPr lang="en-US" sz="1700" smtClean="0">
              <a:solidFill>
                <a:srgbClr val="000000"/>
              </a:solidFill>
            </a:endParaRPr>
          </a:p>
        </p:txBody>
      </p:sp>
      <p:sp>
        <p:nvSpPr>
          <p:cNvPr id="2052" name="Rectangle 4"/>
          <p:cNvSpPr>
            <a:spLocks noChangeArrowheads="1"/>
          </p:cNvSpPr>
          <p:nvPr/>
        </p:nvSpPr>
        <p:spPr bwMode="auto">
          <a:xfrm>
            <a:off x="0" y="2238375"/>
            <a:ext cx="9144000" cy="638175"/>
          </a:xfrm>
          <a:prstGeom prst="rect">
            <a:avLst/>
          </a:prstGeom>
          <a:solidFill>
            <a:srgbClr val="FFFFFF"/>
          </a:solidFill>
          <a:ln w="9525">
            <a:noFill/>
            <a:miter lim="800000"/>
            <a:headEnd/>
            <a:tailEnd/>
          </a:ln>
          <a:effectLst/>
        </p:spPr>
        <p:txBody>
          <a:bodyPr lIns="0" tIns="0" rIns="71415" bIns="0" anchor="ctr">
            <a:spAutoFit/>
          </a:bodyPr>
          <a:lstStyle/>
          <a:p>
            <a:pPr algn="ctr"/>
            <a:r>
              <a:rPr lang="en-US" sz="1400">
                <a:hlinkClick r:id="rId3"/>
              </a:rPr>
              <a:t>Effect of Nasal Continuous Positive Airway Pressure on Infants With Meconium Aspiration Syndrome: A Randomized Clinical Trial.</a:t>
            </a:r>
            <a:r>
              <a:rPr lang="en-US" sz="1400"/>
              <a:t>Pandita A, Murki S, Oleti TP, Tandur B, Kiran S, Narkhede S, Prajapati A.JAMA Pediatr. 2018 Feb 1;172(2):161-165. doi: 10.1001/jamapediatrics.2017.3873.PMID: 29204652 </a:t>
            </a:r>
            <a:r>
              <a:rPr lang="en-US" sz="1400" u="sng">
                <a:hlinkClick r:id="rId4"/>
              </a:rPr>
              <a:t>Similar articles</a:t>
            </a:r>
            <a:endParaRPr lang="en-US" sz="1400" u="sng"/>
          </a:p>
        </p:txBody>
      </p:sp>
      <p:sp>
        <p:nvSpPr>
          <p:cNvPr id="2054" name="Text Box 6"/>
          <p:cNvSpPr txBox="1">
            <a:spLocks noChangeArrowheads="1"/>
          </p:cNvSpPr>
          <p:nvPr/>
        </p:nvSpPr>
        <p:spPr bwMode="auto">
          <a:xfrm>
            <a:off x="-38100" y="1325563"/>
            <a:ext cx="9182100" cy="701675"/>
          </a:xfrm>
          <a:prstGeom prst="rect">
            <a:avLst/>
          </a:prstGeom>
          <a:noFill/>
          <a:ln w="9525">
            <a:noFill/>
            <a:miter lim="800000"/>
            <a:headEnd/>
            <a:tailEnd/>
          </a:ln>
          <a:effectLst/>
        </p:spPr>
        <p:txBody>
          <a:bodyPr wrap="none">
            <a:spAutoFit/>
          </a:bodyPr>
          <a:lstStyle/>
          <a:p>
            <a:pPr algn="ctr" defTabSz="914400"/>
            <a:r>
              <a:rPr lang="pt-BR" sz="2000" b="1">
                <a:solidFill>
                  <a:srgbClr val="0000FF"/>
                </a:solidFill>
                <a:latin typeface="Times New Roman" pitchFamily="18" charset="0"/>
              </a:rPr>
              <a:t>Efeito da pressão positiva contínua nas vias aéreas nas </a:t>
            </a:r>
          </a:p>
          <a:p>
            <a:pPr algn="ctr" defTabSz="914400"/>
            <a:r>
              <a:rPr lang="pt-BR" sz="2000" b="1">
                <a:solidFill>
                  <a:srgbClr val="0000FF"/>
                </a:solidFill>
                <a:latin typeface="Times New Roman" pitchFamily="18" charset="0"/>
              </a:rPr>
              <a:t>               crianças com síndrome de aspiração meconial: ensaio clinico randomizado</a:t>
            </a:r>
          </a:p>
        </p:txBody>
      </p:sp>
      <p:pic>
        <p:nvPicPr>
          <p:cNvPr id="2057" name="Picture 9"/>
          <p:cNvPicPr>
            <a:picLocks noChangeAspect="1" noChangeArrowheads="1"/>
          </p:cNvPicPr>
          <p:nvPr/>
        </p:nvPicPr>
        <p:blipFill>
          <a:blip r:embed="rId5"/>
          <a:srcRect/>
          <a:stretch>
            <a:fillRect/>
          </a:stretch>
        </p:blipFill>
        <p:spPr bwMode="auto">
          <a:xfrm>
            <a:off x="0" y="0"/>
            <a:ext cx="9144000" cy="1171575"/>
          </a:xfrm>
          <a:prstGeom prst="rect">
            <a:avLst/>
          </a:prstGeom>
          <a:noFill/>
          <a:ln w="38100">
            <a:solidFill>
              <a:schemeClr val="hlink"/>
            </a:solidFill>
            <a:miter lim="800000"/>
            <a:headEnd/>
            <a:tailEnd/>
          </a:ln>
        </p:spPr>
      </p:pic>
      <p:pic>
        <p:nvPicPr>
          <p:cNvPr id="2058" name="Picture 8"/>
          <p:cNvPicPr>
            <a:picLocks noChangeAspect="1" noChangeArrowheads="1"/>
          </p:cNvPicPr>
          <p:nvPr/>
        </p:nvPicPr>
        <p:blipFill>
          <a:blip r:embed="rId6">
            <a:lum bright="12000"/>
          </a:blip>
          <a:srcRect/>
          <a:stretch>
            <a:fillRect/>
          </a:stretch>
        </p:blipFill>
        <p:spPr bwMode="auto">
          <a:xfrm>
            <a:off x="114300" y="3941763"/>
            <a:ext cx="1993900" cy="2792412"/>
          </a:xfrm>
          <a:prstGeom prst="rect">
            <a:avLst/>
          </a:prstGeom>
          <a:noFill/>
          <a:ln w="38100">
            <a:solidFill>
              <a:schemeClr val="hlink"/>
            </a:solidFill>
            <a:miter lim="800000"/>
            <a:headEnd/>
            <a:tailEnd/>
          </a:ln>
        </p:spPr>
      </p:pic>
      <p:pic>
        <p:nvPicPr>
          <p:cNvPr id="2061" name="Picture 13"/>
          <p:cNvPicPr>
            <a:picLocks noChangeAspect="1" noChangeArrowheads="1"/>
          </p:cNvPicPr>
          <p:nvPr/>
        </p:nvPicPr>
        <p:blipFill>
          <a:blip r:embed="rId7"/>
          <a:srcRect/>
          <a:stretch>
            <a:fillRect/>
          </a:stretch>
        </p:blipFill>
        <p:spPr bwMode="auto">
          <a:xfrm>
            <a:off x="3408363" y="4803775"/>
            <a:ext cx="3771900" cy="1792288"/>
          </a:xfrm>
          <a:prstGeom prst="rect">
            <a:avLst/>
          </a:prstGeom>
          <a:noFill/>
          <a:ln w="9525">
            <a:noFill/>
            <a:miter lim="800000"/>
            <a:headEnd/>
            <a:tailEnd/>
          </a:ln>
          <a:effectLst/>
        </p:spPr>
      </p:pic>
      <p:sp>
        <p:nvSpPr>
          <p:cNvPr id="2062" name="Text Box 14"/>
          <p:cNvSpPr txBox="1">
            <a:spLocks noChangeArrowheads="1"/>
          </p:cNvSpPr>
          <p:nvPr/>
        </p:nvSpPr>
        <p:spPr bwMode="auto">
          <a:xfrm>
            <a:off x="4100513" y="6583363"/>
            <a:ext cx="3079750" cy="274637"/>
          </a:xfrm>
          <a:prstGeom prst="rect">
            <a:avLst/>
          </a:prstGeom>
          <a:noFill/>
          <a:ln w="9525">
            <a:noFill/>
            <a:miter lim="800000"/>
            <a:headEnd/>
            <a:tailEnd/>
          </a:ln>
          <a:effectLst/>
        </p:spPr>
        <p:txBody>
          <a:bodyPr wrap="none">
            <a:spAutoFit/>
          </a:bodyPr>
          <a:lstStyle/>
          <a:p>
            <a:pPr defTabSz="914400"/>
            <a:r>
              <a:rPr lang="pt-BR" sz="1200">
                <a:solidFill>
                  <a:srgbClr val="0000FF"/>
                </a:solidFill>
              </a:rPr>
              <a:t>Unidade de Neonatologia do HMIB: 2 eras!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en-US" smtClean="0">
                <a:solidFill>
                  <a:srgbClr val="FF66FF"/>
                </a:solidFill>
              </a:rPr>
              <a:t>Introdução</a:t>
            </a:r>
          </a:p>
        </p:txBody>
      </p:sp>
      <p:sp>
        <p:nvSpPr>
          <p:cNvPr id="3075" name="Content Placeholder 2"/>
          <p:cNvSpPr>
            <a:spLocks noGrp="1"/>
          </p:cNvSpPr>
          <p:nvPr>
            <p:ph idx="1"/>
          </p:nvPr>
        </p:nvSpPr>
        <p:spPr>
          <a:xfrm>
            <a:off x="457200" y="1600200"/>
            <a:ext cx="8545513" cy="4525963"/>
          </a:xfrm>
        </p:spPr>
        <p:txBody>
          <a:bodyPr/>
          <a:lstStyle/>
          <a:p>
            <a:r>
              <a:rPr lang="en-US" sz="2600" smtClean="0"/>
              <a:t>A  presença de mecônio no líquido amniótico (</a:t>
            </a:r>
            <a:r>
              <a:rPr lang="en-US" sz="2600" i="1" smtClean="0"/>
              <a:t>Meconium staining of amniotic fluid-</a:t>
            </a:r>
            <a:r>
              <a:rPr lang="en-US" sz="2600" smtClean="0"/>
              <a:t>MSAF) ocorre em 10% a 15% dos partos</a:t>
            </a:r>
          </a:p>
          <a:p>
            <a:r>
              <a:rPr lang="en-US" sz="2600" smtClean="0"/>
              <a:t>Bebês nascidos com MSAF são 100 vezes mais propensos a  ​desenvolver  angústia respiratória  quando comparados a bebês nascidos através de líquido amniótico claro.</a:t>
            </a:r>
          </a:p>
          <a:p>
            <a:endParaRPr lang="en-US" sz="2600" smtClean="0"/>
          </a:p>
          <a:p>
            <a:r>
              <a:rPr lang="en-US" sz="2600" smtClean="0"/>
              <a:t> Cerca de 1,5% a 8,0% dos bebês nascidos de MSAF desenvolvem Síndrome da Aspiração Meconial (</a:t>
            </a:r>
            <a:r>
              <a:rPr lang="en-US" sz="2600" i="1" smtClean="0"/>
              <a:t>Meconium aspiration syndrome-</a:t>
            </a:r>
            <a:r>
              <a:rPr lang="en-US" sz="2600" smtClean="0"/>
              <a:t>MAS) ¹</a:t>
            </a:r>
            <a:r>
              <a:rPr lang="en-US" sz="2600" baseline="30000" smtClean="0"/>
              <a:t>,</a:t>
            </a:r>
            <a:r>
              <a:rPr lang="en-US" sz="2600" smtClean="0"/>
              <a:t> ².</a:t>
            </a:r>
          </a:p>
          <a:p>
            <a:endParaRPr lang="en-US" smtClean="0"/>
          </a:p>
          <a:p>
            <a:endParaRPr lang="en-U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smtClean="0">
                <a:solidFill>
                  <a:srgbClr val="FF66FF"/>
                </a:solidFill>
              </a:rPr>
              <a:t>Introdução</a:t>
            </a:r>
          </a:p>
        </p:txBody>
      </p:sp>
      <p:sp>
        <p:nvSpPr>
          <p:cNvPr id="3" name="Content Placeholder 2"/>
          <p:cNvSpPr>
            <a:spLocks noGrp="1"/>
          </p:cNvSpPr>
          <p:nvPr>
            <p:ph idx="1"/>
          </p:nvPr>
        </p:nvSpPr>
        <p:spPr/>
        <p:txBody>
          <a:bodyPr>
            <a:normAutofit/>
          </a:bodyPr>
          <a:lstStyle/>
          <a:p>
            <a:r>
              <a:rPr lang="en-US" sz="2800" smtClean="0"/>
              <a:t>30% a 50% dos bebês com MAS apresentam MAS severo, definido como a necessidade de ventilação mecânica (</a:t>
            </a:r>
            <a:r>
              <a:rPr lang="en-US" sz="2800" i="1" smtClean="0"/>
              <a:t>Mechanical ventilation-MV</a:t>
            </a:r>
            <a:r>
              <a:rPr lang="en-US" sz="2800" smtClean="0"/>
              <a:t>) </a:t>
            </a:r>
            <a:r>
              <a:rPr lang="en-US" sz="2800" baseline="30000" smtClean="0"/>
              <a:t>3,5</a:t>
            </a:r>
            <a:r>
              <a:rPr lang="en-US" sz="2800" smtClean="0"/>
              <a:t>.</a:t>
            </a:r>
            <a:r>
              <a:rPr lang="en-US" sz="2800" baseline="30000" smtClean="0"/>
              <a:t> </a:t>
            </a:r>
          </a:p>
          <a:p>
            <a:r>
              <a:rPr lang="pt-BR" smtClean="0"/>
              <a:t>São desconhecidos os melhores métodos de</a:t>
            </a:r>
          </a:p>
          <a:p>
            <a:pPr>
              <a:buFont typeface="Arial" pitchFamily="34" charset="0"/>
              <a:buNone/>
            </a:pPr>
            <a:r>
              <a:rPr lang="pt-BR" smtClean="0"/>
              <a:t>    fornecer suporte respiratório a crianças com MAS</a:t>
            </a:r>
            <a:r>
              <a:rPr lang="pt-BR" baseline="30000" smtClean="0"/>
              <a:t>6,7</a:t>
            </a:r>
            <a:r>
              <a:rPr lang="pt-BR" smtClean="0"/>
              <a:t>.</a:t>
            </a:r>
          </a:p>
          <a:p>
            <a:pPr>
              <a:buFont typeface="Arial" pitchFamily="34" charset="0"/>
              <a:buNone/>
            </a:pPr>
            <a:endParaRPr lang="en-US" sz="2800" baseline="30000" smtClean="0"/>
          </a:p>
          <a:p>
            <a:pPr algn="ctr">
              <a:buFont typeface="Arial" pitchFamily="34" charset="0"/>
              <a:buNone/>
            </a:pPr>
            <a:r>
              <a:rPr lang="en-US" sz="2800" smtClean="0">
                <a:solidFill>
                  <a:srgbClr val="FF3300"/>
                </a:solidFill>
              </a:rPr>
              <a:t>Embora a ventilação seja uma medida salva-vidas, a ventilação em si resulta em lesão pulmonar.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smtClean="0">
                <a:solidFill>
                  <a:srgbClr val="FF66FF"/>
                </a:solidFill>
              </a:rPr>
              <a:t>Introdução</a:t>
            </a:r>
          </a:p>
        </p:txBody>
      </p:sp>
      <p:sp>
        <p:nvSpPr>
          <p:cNvPr id="5123" name="Content Placeholder 2"/>
          <p:cNvSpPr>
            <a:spLocks noGrp="1"/>
          </p:cNvSpPr>
          <p:nvPr>
            <p:ph idx="1"/>
          </p:nvPr>
        </p:nvSpPr>
        <p:spPr/>
        <p:txBody>
          <a:bodyPr/>
          <a:lstStyle/>
          <a:p>
            <a:r>
              <a:rPr lang="en-US" sz="2800" smtClean="0"/>
              <a:t>A necessidade de MV se traduz em hospitalizações prolongadas, sobrecarga do Sistema de Saúde e aumento do custo do tratamento </a:t>
            </a:r>
            <a:r>
              <a:rPr lang="en-US" sz="2800" baseline="30000" smtClean="0"/>
              <a:t>8,9. </a:t>
            </a:r>
          </a:p>
          <a:p>
            <a:endParaRPr lang="en-US" sz="2800" smtClean="0"/>
          </a:p>
          <a:p>
            <a:r>
              <a:rPr lang="en-US" sz="2800" smtClean="0"/>
              <a:t>Pressão positiva nasal contínua nas vias aéreas (NCPAP) como terapia respiratória primária na MAS não foi estudada extensivamente.</a:t>
            </a:r>
          </a:p>
          <a:p>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solidFill>
                  <a:srgbClr val="FF66FF"/>
                </a:solidFill>
              </a:rPr>
              <a:t>Introdução</a:t>
            </a:r>
          </a:p>
        </p:txBody>
      </p:sp>
      <p:sp>
        <p:nvSpPr>
          <p:cNvPr id="6147" name="Content Placeholder 2"/>
          <p:cNvSpPr>
            <a:spLocks noGrp="1"/>
          </p:cNvSpPr>
          <p:nvPr>
            <p:ph idx="1"/>
          </p:nvPr>
        </p:nvSpPr>
        <p:spPr/>
        <p:txBody>
          <a:bodyPr/>
          <a:lstStyle/>
          <a:p>
            <a:r>
              <a:rPr lang="en-US" sz="2800" smtClean="0"/>
              <a:t>Quando é usado NCPAP em recém-nascidos (RN) com MAS, pode resolver atelectasias, por expandir parcialmente  as pequenas vias aéreas obstruídas e estabilizar o colapso terminal aumentando a troca de oxigênio.</a:t>
            </a:r>
          </a:p>
          <a:p>
            <a:endParaRPr lang="en-US" sz="2800" smtClean="0"/>
          </a:p>
          <a:p>
            <a:r>
              <a:rPr lang="en-US" sz="2800" smtClean="0"/>
              <a:t> NCPAP  pode ser usada como substituto ou como ponte para MV na MAS.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solidFill>
                  <a:srgbClr val="FF66FF"/>
                </a:solidFill>
              </a:rPr>
              <a:t>Objetivo</a:t>
            </a:r>
          </a:p>
        </p:txBody>
      </p:sp>
      <p:sp>
        <p:nvSpPr>
          <p:cNvPr id="7171" name="Content Placeholder 2"/>
          <p:cNvSpPr>
            <a:spLocks noGrp="1"/>
          </p:cNvSpPr>
          <p:nvPr>
            <p:ph idx="1"/>
          </p:nvPr>
        </p:nvSpPr>
        <p:spPr>
          <a:xfrm>
            <a:off x="746125" y="2497138"/>
            <a:ext cx="7940675" cy="2225675"/>
          </a:xfrm>
          <a:ln w="57150" cap="flat">
            <a:solidFill>
              <a:srgbClr val="FF66FF"/>
            </a:solidFill>
            <a:prstDash val="sysDot"/>
          </a:ln>
        </p:spPr>
        <p:txBody>
          <a:bodyPr/>
          <a:lstStyle/>
          <a:p>
            <a:pPr algn="ctr">
              <a:buFont typeface="Arial" pitchFamily="34" charset="0"/>
              <a:buNone/>
            </a:pPr>
            <a:r>
              <a:rPr lang="en-US" sz="2800" smtClean="0">
                <a:solidFill>
                  <a:srgbClr val="0000FF"/>
                </a:solidFill>
              </a:rPr>
              <a:t>Estudo multicêntrico randomizado para avaliar a eficácia do uso de NCPAP em comparação com cuidado padrão (5-10 L / min capacete de oxigênio) na redução da necessidade subseqüente de VM em recém-nascidos com MAS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solidFill>
                  <a:srgbClr val="FF66FF"/>
                </a:solidFill>
              </a:rPr>
              <a:t>Métodos</a:t>
            </a:r>
          </a:p>
        </p:txBody>
      </p:sp>
      <p:sp>
        <p:nvSpPr>
          <p:cNvPr id="3" name="Content Placeholder 2"/>
          <p:cNvSpPr>
            <a:spLocks noGrp="1"/>
          </p:cNvSpPr>
          <p:nvPr>
            <p:ph idx="1"/>
          </p:nvPr>
        </p:nvSpPr>
        <p:spPr/>
        <p:txBody>
          <a:bodyPr>
            <a:normAutofit/>
          </a:bodyPr>
          <a:lstStyle/>
          <a:p>
            <a:pPr marL="0" indent="0">
              <a:buFont typeface="Arial" pitchFamily="34" charset="0"/>
              <a:buNone/>
            </a:pPr>
            <a:r>
              <a:rPr lang="en-US" smtClean="0"/>
              <a:t>Modelo do estudo:</a:t>
            </a:r>
          </a:p>
          <a:p>
            <a:pPr lvl="1">
              <a:buFont typeface="Arial" pitchFamily="34" charset="0"/>
              <a:buChar char="•"/>
            </a:pPr>
            <a:r>
              <a:rPr lang="en-US" smtClean="0"/>
              <a:t>Ensaio clínico randomizado em 3 Unidades de UTI Neonatais privadas na Índia.</a:t>
            </a:r>
          </a:p>
          <a:p>
            <a:pPr lvl="1">
              <a:buFont typeface="Arial" pitchFamily="34" charset="0"/>
              <a:buChar char="•"/>
            </a:pPr>
            <a:r>
              <a:rPr lang="en-US" smtClean="0"/>
              <a:t>Realizado em 5 de agosto de 2014 a 26 de maio de 2016.</a:t>
            </a:r>
          </a:p>
          <a:p>
            <a:pPr marL="0" indent="0"/>
            <a:endParaRPr 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solidFill>
                  <a:srgbClr val="FF66FF"/>
                </a:solidFill>
              </a:rPr>
              <a:t>Métodos</a:t>
            </a:r>
          </a:p>
        </p:txBody>
      </p:sp>
      <p:sp>
        <p:nvSpPr>
          <p:cNvPr id="3" name="Content Placeholder 2"/>
          <p:cNvSpPr>
            <a:spLocks noGrp="1"/>
          </p:cNvSpPr>
          <p:nvPr>
            <p:ph idx="1"/>
          </p:nvPr>
        </p:nvSpPr>
        <p:spPr>
          <a:xfrm>
            <a:off x="457200" y="1600200"/>
            <a:ext cx="8229600" cy="4870450"/>
          </a:xfrm>
        </p:spPr>
        <p:txBody>
          <a:bodyPr rtlCol="0">
            <a:normAutofit fontScale="62500" lnSpcReduction="20000"/>
          </a:bodyPr>
          <a:lstStyle/>
          <a:p>
            <a:pPr marL="0" indent="0" fontAlgn="auto">
              <a:spcAft>
                <a:spcPts val="0"/>
              </a:spcAft>
              <a:buFont typeface="Arial"/>
              <a:buNone/>
              <a:defRPr/>
            </a:pPr>
            <a:r>
              <a:rPr lang="en-US" sz="5100" dirty="0" err="1" smtClean="0"/>
              <a:t>População</a:t>
            </a:r>
            <a:r>
              <a:rPr lang="en-US" sz="5100" dirty="0" smtClean="0"/>
              <a:t> de </a:t>
            </a:r>
            <a:r>
              <a:rPr lang="en-US" sz="5100" dirty="0" err="1" smtClean="0"/>
              <a:t>estudo</a:t>
            </a:r>
            <a:r>
              <a:rPr lang="en-US" sz="5100" dirty="0" smtClean="0"/>
              <a:t>:</a:t>
            </a:r>
          </a:p>
          <a:p>
            <a:pPr lvl="1" fontAlgn="auto">
              <a:spcAft>
                <a:spcPts val="0"/>
              </a:spcAft>
              <a:buFont typeface="Arial"/>
              <a:buChar char="•"/>
              <a:defRPr/>
            </a:pPr>
            <a:endParaRPr lang="en-US" dirty="0" smtClean="0"/>
          </a:p>
          <a:p>
            <a:pPr lvl="1" fontAlgn="auto">
              <a:spcAft>
                <a:spcPts val="0"/>
              </a:spcAft>
              <a:buFont typeface="Arial"/>
              <a:buChar char="•"/>
              <a:defRPr/>
            </a:pPr>
            <a:r>
              <a:rPr lang="en-US" sz="3800" dirty="0" smtClean="0"/>
              <a:t>RN com </a:t>
            </a:r>
            <a:r>
              <a:rPr lang="en-US" sz="3800" dirty="0" err="1" smtClean="0"/>
              <a:t>idade</a:t>
            </a:r>
            <a:r>
              <a:rPr lang="en-US" sz="3800" dirty="0" smtClean="0"/>
              <a:t> </a:t>
            </a:r>
            <a:r>
              <a:rPr lang="en-US" sz="3800" dirty="0" err="1" smtClean="0"/>
              <a:t>gestacional</a:t>
            </a:r>
            <a:r>
              <a:rPr lang="en-US" sz="3800" dirty="0" smtClean="0"/>
              <a:t> </a:t>
            </a:r>
            <a:r>
              <a:rPr lang="en-US" sz="3800" dirty="0" err="1" smtClean="0"/>
              <a:t>maior</a:t>
            </a:r>
            <a:r>
              <a:rPr lang="en-US" sz="3800" dirty="0" smtClean="0"/>
              <a:t> </a:t>
            </a:r>
            <a:r>
              <a:rPr lang="en-US" sz="3800" dirty="0" err="1" smtClean="0"/>
              <a:t>que</a:t>
            </a:r>
            <a:r>
              <a:rPr lang="en-US" sz="3800" dirty="0" smtClean="0"/>
              <a:t> 35 </a:t>
            </a:r>
            <a:r>
              <a:rPr lang="en-US" sz="3800" dirty="0" err="1" smtClean="0"/>
              <a:t>semanas</a:t>
            </a:r>
            <a:r>
              <a:rPr lang="en-US" sz="3800" dirty="0" smtClean="0"/>
              <a:t> e o peso </a:t>
            </a:r>
            <a:r>
              <a:rPr lang="en-US" sz="3800" dirty="0" err="1" smtClean="0"/>
              <a:t>ao</a:t>
            </a:r>
            <a:r>
              <a:rPr lang="en-US" sz="3800" dirty="0" smtClean="0"/>
              <a:t> </a:t>
            </a:r>
            <a:r>
              <a:rPr lang="en-US" sz="3800" dirty="0" err="1" smtClean="0"/>
              <a:t>nascer</a:t>
            </a:r>
            <a:r>
              <a:rPr lang="en-US" sz="3800" dirty="0" smtClean="0"/>
              <a:t> </a:t>
            </a:r>
            <a:r>
              <a:rPr lang="en-US" sz="3800" dirty="0" err="1" smtClean="0"/>
              <a:t>maior</a:t>
            </a:r>
            <a:r>
              <a:rPr lang="en-US" sz="3800" dirty="0" smtClean="0"/>
              <a:t> </a:t>
            </a:r>
            <a:r>
              <a:rPr lang="en-US" sz="3800" dirty="0" err="1" smtClean="0">
                <a:solidFill>
                  <a:srgbClr val="000000"/>
                </a:solidFill>
              </a:rPr>
              <a:t>que</a:t>
            </a:r>
            <a:r>
              <a:rPr lang="en-US" sz="3800" dirty="0" smtClean="0">
                <a:solidFill>
                  <a:srgbClr val="000000"/>
                </a:solidFill>
              </a:rPr>
              <a:t> 2000 g;</a:t>
            </a:r>
          </a:p>
          <a:p>
            <a:pPr lvl="1" fontAlgn="auto">
              <a:spcAft>
                <a:spcPts val="0"/>
              </a:spcAft>
              <a:buFont typeface="Arial"/>
              <a:buChar char="•"/>
              <a:defRPr/>
            </a:pPr>
            <a:r>
              <a:rPr lang="en-US" sz="3800" dirty="0" err="1" smtClean="0"/>
              <a:t>Nascidos</a:t>
            </a:r>
            <a:r>
              <a:rPr lang="en-US" sz="3800" dirty="0" smtClean="0"/>
              <a:t> com MSAF;</a:t>
            </a:r>
          </a:p>
          <a:p>
            <a:pPr lvl="1" fontAlgn="auto">
              <a:spcAft>
                <a:spcPts val="0"/>
              </a:spcAft>
              <a:buFont typeface="Arial"/>
              <a:buChar char="•"/>
              <a:defRPr/>
            </a:pPr>
            <a:r>
              <a:rPr lang="en-US" sz="3800" dirty="0" err="1" smtClean="0"/>
              <a:t>Dificuldade</a:t>
            </a:r>
            <a:r>
              <a:rPr lang="en-US" sz="3800" dirty="0" smtClean="0"/>
              <a:t> </a:t>
            </a:r>
            <a:r>
              <a:rPr lang="en-US" sz="3800" dirty="0" err="1" smtClean="0"/>
              <a:t>respiratória</a:t>
            </a:r>
            <a:r>
              <a:rPr lang="en-US" sz="3800" dirty="0" smtClean="0"/>
              <a:t> (</a:t>
            </a:r>
            <a:r>
              <a:rPr lang="en-US" sz="3800" dirty="0" err="1" smtClean="0"/>
              <a:t>Downe</a:t>
            </a:r>
            <a:r>
              <a:rPr lang="en-US" sz="3800" dirty="0" smtClean="0"/>
              <a:t> &gt;4* e SpO2 </a:t>
            </a:r>
            <a:r>
              <a:rPr lang="en-US" sz="3800" dirty="0" err="1" smtClean="0"/>
              <a:t>capilar</a:t>
            </a:r>
            <a:r>
              <a:rPr lang="en-US" sz="3800" dirty="0" smtClean="0"/>
              <a:t> &lt;90% no </a:t>
            </a:r>
            <a:r>
              <a:rPr lang="en-US" sz="3800" dirty="0" err="1" smtClean="0"/>
              <a:t>ar</a:t>
            </a:r>
            <a:r>
              <a:rPr lang="en-US" sz="3800" dirty="0" smtClean="0"/>
              <a:t> </a:t>
            </a:r>
            <a:r>
              <a:rPr lang="en-US" sz="3800" dirty="0" err="1" smtClean="0"/>
              <a:t>ambiente</a:t>
            </a:r>
            <a:r>
              <a:rPr lang="en-US" sz="3800" dirty="0" smtClean="0"/>
              <a:t>);</a:t>
            </a:r>
          </a:p>
          <a:p>
            <a:pPr lvl="1" fontAlgn="auto">
              <a:spcAft>
                <a:spcPts val="0"/>
              </a:spcAft>
              <a:buFont typeface="Arial"/>
              <a:buChar char="•"/>
              <a:defRPr/>
            </a:pPr>
            <a:r>
              <a:rPr lang="en-US" sz="3800" dirty="0" err="1" smtClean="0"/>
              <a:t>Radiografia</a:t>
            </a:r>
            <a:r>
              <a:rPr lang="en-US" sz="3800" dirty="0" smtClean="0"/>
              <a:t> de </a:t>
            </a:r>
            <a:r>
              <a:rPr lang="en-US" sz="3800" dirty="0" err="1" smtClean="0"/>
              <a:t>tórax</a:t>
            </a:r>
            <a:r>
              <a:rPr lang="en-US" sz="3800" dirty="0" smtClean="0"/>
              <a:t> </a:t>
            </a:r>
            <a:r>
              <a:rPr lang="en-US" sz="3800" dirty="0" err="1" smtClean="0"/>
              <a:t>sugestivo</a:t>
            </a:r>
            <a:r>
              <a:rPr lang="en-US" sz="3800" dirty="0" smtClean="0"/>
              <a:t> de MAS (</a:t>
            </a:r>
            <a:r>
              <a:rPr lang="en-US" sz="3800" dirty="0" err="1" smtClean="0"/>
              <a:t>hiperinsuflação</a:t>
            </a:r>
            <a:r>
              <a:rPr lang="en-US" sz="3800" dirty="0" smtClean="0"/>
              <a:t> com </a:t>
            </a:r>
            <a:r>
              <a:rPr lang="en-US" sz="3800" dirty="0" err="1" smtClean="0"/>
              <a:t>opacidade</a:t>
            </a:r>
            <a:r>
              <a:rPr lang="en-US" sz="3800" dirty="0" smtClean="0"/>
              <a:t> </a:t>
            </a:r>
            <a:r>
              <a:rPr lang="en-US" sz="3800" dirty="0" err="1" smtClean="0"/>
              <a:t>não</a:t>
            </a:r>
            <a:r>
              <a:rPr lang="en-US" sz="3800" dirty="0" smtClean="0"/>
              <a:t> </a:t>
            </a:r>
            <a:r>
              <a:rPr lang="en-US" sz="3800" dirty="0" err="1" smtClean="0"/>
              <a:t>homogênea</a:t>
            </a:r>
            <a:r>
              <a:rPr lang="en-US" sz="3800" dirty="0" smtClean="0"/>
              <a:t> </a:t>
            </a:r>
            <a:r>
              <a:rPr lang="en-US" sz="3800" dirty="0" err="1" smtClean="0"/>
              <a:t>difusa</a:t>
            </a:r>
            <a:r>
              <a:rPr lang="en-US" sz="3800" dirty="0" smtClean="0"/>
              <a:t>, </a:t>
            </a:r>
            <a:r>
              <a:rPr lang="en-US" sz="3800" dirty="0" err="1" smtClean="0"/>
              <a:t>padrão</a:t>
            </a:r>
            <a:r>
              <a:rPr lang="en-US" sz="3800" dirty="0" smtClean="0"/>
              <a:t> </a:t>
            </a:r>
            <a:r>
              <a:rPr lang="en-US" sz="3800" dirty="0" err="1" smtClean="0"/>
              <a:t>reticulonodular</a:t>
            </a:r>
            <a:r>
              <a:rPr lang="en-US" sz="3800" dirty="0" smtClean="0"/>
              <a:t> </a:t>
            </a:r>
            <a:r>
              <a:rPr lang="en-US" sz="3800" dirty="0" err="1" smtClean="0"/>
              <a:t>ou</a:t>
            </a:r>
            <a:r>
              <a:rPr lang="en-US" sz="3800" dirty="0" smtClean="0"/>
              <a:t> </a:t>
            </a:r>
            <a:r>
              <a:rPr lang="en-US" sz="3800" dirty="0" err="1" smtClean="0"/>
              <a:t>pulmões</a:t>
            </a:r>
            <a:r>
              <a:rPr lang="en-US" sz="3800" dirty="0" smtClean="0"/>
              <a:t> de </a:t>
            </a:r>
            <a:r>
              <a:rPr lang="en-US" sz="3800" dirty="0" err="1" smtClean="0"/>
              <a:t>baixo</a:t>
            </a:r>
            <a:r>
              <a:rPr lang="en-US" sz="3800" dirty="0" smtClean="0"/>
              <a:t> volume com </a:t>
            </a:r>
            <a:r>
              <a:rPr lang="en-US" sz="3800" dirty="0" err="1" smtClean="0"/>
              <a:t>reticulogranulosidade</a:t>
            </a:r>
            <a:r>
              <a:rPr lang="en-US" sz="3800" dirty="0" smtClean="0"/>
              <a:t> e </a:t>
            </a:r>
            <a:r>
              <a:rPr lang="en-US" sz="3800" dirty="0" err="1" smtClean="0"/>
              <a:t>broncograma</a:t>
            </a:r>
            <a:r>
              <a:rPr lang="en-US" sz="3800" dirty="0" smtClean="0"/>
              <a:t> </a:t>
            </a:r>
            <a:r>
              <a:rPr lang="en-US" sz="3800" dirty="0" err="1" smtClean="0"/>
              <a:t>aéreo</a:t>
            </a:r>
            <a:r>
              <a:rPr lang="en-US" sz="3800" dirty="0" smtClean="0"/>
              <a:t>)</a:t>
            </a:r>
          </a:p>
          <a:p>
            <a:pPr marL="457200" lvl="1" indent="0" fontAlgn="auto">
              <a:spcAft>
                <a:spcPts val="0"/>
              </a:spcAft>
              <a:buFont typeface="Arial"/>
              <a:buNone/>
              <a:defRPr/>
            </a:pPr>
            <a:endParaRPr lang="en-US" sz="2000" dirty="0" smtClean="0"/>
          </a:p>
          <a:p>
            <a:pPr marL="457200" lvl="1" indent="0" fontAlgn="auto">
              <a:spcAft>
                <a:spcPts val="0"/>
              </a:spcAft>
              <a:buFont typeface="Arial"/>
              <a:buNone/>
              <a:defRPr/>
            </a:pPr>
            <a:r>
              <a:rPr lang="en-US" sz="2000" dirty="0" smtClean="0"/>
              <a:t>*Score Downe</a:t>
            </a:r>
            <a:r>
              <a:rPr lang="en-US" sz="2000" baseline="30000" dirty="0" smtClean="0"/>
              <a:t>10 </a:t>
            </a:r>
            <a:r>
              <a:rPr lang="en-US" sz="2000" dirty="0" err="1" smtClean="0"/>
              <a:t>para</a:t>
            </a:r>
            <a:r>
              <a:rPr lang="en-US" sz="2000" dirty="0" smtClean="0"/>
              <a:t> </a:t>
            </a:r>
            <a:r>
              <a:rPr lang="en-US" sz="2000" dirty="0" err="1" smtClean="0"/>
              <a:t>avaliar</a:t>
            </a:r>
            <a:r>
              <a:rPr lang="en-US" sz="2000" dirty="0" smtClean="0"/>
              <a:t> a </a:t>
            </a:r>
            <a:r>
              <a:rPr lang="en-US" sz="2000" dirty="0" err="1" smtClean="0"/>
              <a:t>insuficiência</a:t>
            </a:r>
            <a:r>
              <a:rPr lang="en-US" sz="2000" dirty="0" smtClean="0"/>
              <a:t> </a:t>
            </a:r>
            <a:r>
              <a:rPr lang="en-US" sz="2000" dirty="0" err="1" smtClean="0"/>
              <a:t>respiratória</a:t>
            </a:r>
            <a:endParaRPr lang="en-US" sz="2200" dirty="0" smtClean="0"/>
          </a:p>
          <a:p>
            <a:pPr marL="457200" lvl="1" indent="0" fontAlgn="auto">
              <a:spcAft>
                <a:spcPts val="0"/>
              </a:spcAft>
              <a:buFont typeface="Arial"/>
              <a:buNone/>
              <a:defRPr/>
            </a:pPr>
            <a:endParaRPr lang="en-US" sz="1900" dirty="0" smtClean="0"/>
          </a:p>
          <a:p>
            <a:pPr lvl="1" fontAlgn="auto">
              <a:spcAft>
                <a:spcPts val="0"/>
              </a:spcAft>
              <a:buFont typeface="Arial"/>
              <a:buChar char="–"/>
              <a:defRPr/>
            </a:pPr>
            <a:endParaRPr lang="en-US" dirty="0" smtClean="0"/>
          </a:p>
        </p:txBody>
      </p:sp>
      <p:pic>
        <p:nvPicPr>
          <p:cNvPr id="9221" name="Picture 5" descr="An external file that holds a picture, illustration, etc.&#10;Object name is bumc0022-0128-f01.jpg"/>
          <p:cNvPicPr>
            <a:picLocks noChangeAspect="1" noChangeArrowheads="1"/>
          </p:cNvPicPr>
          <p:nvPr/>
        </p:nvPicPr>
        <p:blipFill>
          <a:blip r:embed="rId2"/>
          <a:srcRect/>
          <a:stretch>
            <a:fillRect/>
          </a:stretch>
        </p:blipFill>
        <p:spPr bwMode="auto">
          <a:xfrm>
            <a:off x="7173913" y="5284788"/>
            <a:ext cx="1970087" cy="1573212"/>
          </a:xfrm>
          <a:prstGeom prst="rect">
            <a:avLst/>
          </a:prstGeom>
          <a:noFill/>
          <a:ln w="38100">
            <a:solidFill>
              <a:srgbClr val="FF3300"/>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solidFill>
                  <a:srgbClr val="FF66FF"/>
                </a:solidFill>
              </a:rPr>
              <a:t>Métodos</a:t>
            </a:r>
          </a:p>
        </p:txBody>
      </p:sp>
      <p:sp>
        <p:nvSpPr>
          <p:cNvPr id="10243" name="Content Placeholder 2"/>
          <p:cNvSpPr>
            <a:spLocks noGrp="1"/>
          </p:cNvSpPr>
          <p:nvPr>
            <p:ph idx="1"/>
          </p:nvPr>
        </p:nvSpPr>
        <p:spPr/>
        <p:txBody>
          <a:bodyPr/>
          <a:lstStyle/>
          <a:p>
            <a:pPr marL="0" indent="0">
              <a:buFont typeface="Arial" pitchFamily="34" charset="0"/>
              <a:buNone/>
            </a:pPr>
            <a:r>
              <a:rPr lang="en-US" smtClean="0"/>
              <a:t>Critérios de exclusão:</a:t>
            </a:r>
          </a:p>
          <a:p>
            <a:pPr lvl="1">
              <a:buFont typeface="Arial" pitchFamily="34" charset="0"/>
              <a:buChar char="•"/>
            </a:pPr>
            <a:endParaRPr lang="en-US" smtClean="0"/>
          </a:p>
          <a:p>
            <a:pPr lvl="1">
              <a:buFont typeface="Arial" pitchFamily="34" charset="0"/>
              <a:buChar char="•"/>
            </a:pPr>
            <a:r>
              <a:rPr lang="en-US" smtClean="0"/>
              <a:t>Intubação na admissão;</a:t>
            </a:r>
          </a:p>
          <a:p>
            <a:pPr lvl="1">
              <a:buFont typeface="Arial" pitchFamily="34" charset="0"/>
              <a:buChar char="•"/>
            </a:pPr>
            <a:r>
              <a:rPr lang="en-US" smtClean="0"/>
              <a:t>Asfixia grave (Apgar de 5 minutos &lt;3 e pH do sangue do cordão umbilical &lt;7);</a:t>
            </a:r>
          </a:p>
          <a:p>
            <a:pPr lvl="1">
              <a:buFont typeface="Arial" pitchFamily="34" charset="0"/>
              <a:buChar char="•"/>
            </a:pPr>
            <a:r>
              <a:rPr lang="en-US" smtClean="0"/>
              <a:t>Pneumotórax e/ou vazamento de ar (pela radiografia de tórax);</a:t>
            </a:r>
          </a:p>
          <a:p>
            <a:pPr lvl="1">
              <a:buFont typeface="Arial" pitchFamily="34" charset="0"/>
              <a:buChar char="•"/>
            </a:pPr>
            <a:r>
              <a:rPr lang="en-US" smtClean="0"/>
              <a:t>Malformações importantes</a:t>
            </a:r>
          </a:p>
          <a:p>
            <a:pPr lvl="1"/>
            <a:endParaRPr lang="en-US"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Métodos</a:t>
            </a:r>
          </a:p>
        </p:txBody>
      </p:sp>
      <p:sp>
        <p:nvSpPr>
          <p:cNvPr id="11267" name="Content Placeholder 2"/>
          <p:cNvSpPr>
            <a:spLocks noGrp="1"/>
          </p:cNvSpPr>
          <p:nvPr>
            <p:ph idx="1"/>
          </p:nvPr>
        </p:nvSpPr>
        <p:spPr/>
        <p:txBody>
          <a:bodyPr/>
          <a:lstStyle/>
          <a:p>
            <a:pPr marL="0" indent="0">
              <a:buFont typeface="Arial" pitchFamily="34" charset="0"/>
              <a:buNone/>
            </a:pPr>
            <a:r>
              <a:rPr lang="en-US" smtClean="0"/>
              <a:t>Randomização</a:t>
            </a:r>
          </a:p>
          <a:p>
            <a:pPr lvl="1">
              <a:buFont typeface="Arial" pitchFamily="34" charset="0"/>
              <a:buChar char="•"/>
            </a:pPr>
            <a:r>
              <a:rPr lang="en-US" smtClean="0"/>
              <a:t>Os neonatos elegíveis foram randomizados para NCPAP ou cuidados padrão na proporção de 1 a 1 em blocos aleatórios e permutados de 2 ou 4</a:t>
            </a:r>
          </a:p>
          <a:p>
            <a:pPr lvl="1">
              <a:buFont typeface="Arial" pitchFamily="34" charset="0"/>
              <a:buChar char="•"/>
            </a:pPr>
            <a:r>
              <a:rPr lang="en-US" smtClean="0"/>
              <a:t>Os número aleatórios foram gerados pelo site </a:t>
            </a:r>
            <a:r>
              <a:rPr lang="en-US" smtClean="0">
                <a:hlinkClick r:id="rId2"/>
              </a:rPr>
              <a:t>https://www.randomizer.org/</a:t>
            </a:r>
            <a:endParaRPr lang="en-US" smtClean="0"/>
          </a:p>
          <a:p>
            <a:pPr lvl="1">
              <a:buFont typeface="Arial" pitchFamily="34" charset="0"/>
              <a:buChar char="•"/>
            </a:pPr>
            <a:r>
              <a:rPr lang="en-US" smtClean="0"/>
              <a:t>As atribuições de cada número foram colocadas em um envelope selado numerados e abertos após o consentimentos dos pais.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solidFill>
                  <a:srgbClr val="FF66FF"/>
                </a:solidFill>
              </a:rPr>
              <a:t>Métodos</a:t>
            </a:r>
          </a:p>
        </p:txBody>
      </p:sp>
      <p:sp>
        <p:nvSpPr>
          <p:cNvPr id="3" name="Content Placeholder 2"/>
          <p:cNvSpPr>
            <a:spLocks noGrp="1"/>
          </p:cNvSpPr>
          <p:nvPr>
            <p:ph idx="1"/>
          </p:nvPr>
        </p:nvSpPr>
        <p:spPr/>
        <p:txBody>
          <a:bodyPr>
            <a:normAutofit/>
          </a:bodyPr>
          <a:lstStyle/>
          <a:p>
            <a:pPr marL="0" indent="0">
              <a:lnSpc>
                <a:spcPct val="90000"/>
              </a:lnSpc>
              <a:buFont typeface="Arial" pitchFamily="34" charset="0"/>
              <a:buNone/>
            </a:pPr>
            <a:r>
              <a:rPr lang="en-US" sz="2700" smtClean="0">
                <a:solidFill>
                  <a:srgbClr val="0000FF"/>
                </a:solidFill>
              </a:rPr>
              <a:t>Grupo NCPAP:</a:t>
            </a:r>
          </a:p>
          <a:p>
            <a:pPr lvl="1">
              <a:lnSpc>
                <a:spcPct val="90000"/>
              </a:lnSpc>
              <a:buFont typeface="Arial" pitchFamily="34" charset="0"/>
              <a:buChar char="•"/>
            </a:pPr>
            <a:r>
              <a:rPr lang="en-US" sz="2400" b="1" smtClean="0"/>
              <a:t>Iniciaram com 5 cm de água com pressão positiva contínua e FiO2 de 90% a 95%.</a:t>
            </a:r>
          </a:p>
          <a:p>
            <a:pPr lvl="1">
              <a:lnSpc>
                <a:spcPct val="90000"/>
              </a:lnSpc>
              <a:buFont typeface="Arial" pitchFamily="34" charset="0"/>
              <a:buChar char="•"/>
            </a:pPr>
            <a:r>
              <a:rPr lang="en-US" sz="2400" smtClean="0"/>
              <a:t>Desmame de NCPAP quando saturação de Oxigênio (SpO2) maior 90%, FiO2 inferior a 0,25 e distúrbio respiratório passivo (FR &lt;60 irm, sem retrações e estertores).</a:t>
            </a:r>
          </a:p>
          <a:p>
            <a:pPr lvl="1">
              <a:lnSpc>
                <a:spcPct val="90000"/>
              </a:lnSpc>
              <a:buFont typeface="Arial" pitchFamily="34" charset="0"/>
              <a:buChar char="•"/>
            </a:pPr>
            <a:r>
              <a:rPr lang="en-US" sz="2400" smtClean="0"/>
              <a:t>Após o desmame, caso fosse necessário, oxigenioterapia com capacete ou cateter nasal</a:t>
            </a:r>
          </a:p>
          <a:p>
            <a:pPr lvl="1">
              <a:lnSpc>
                <a:spcPct val="90000"/>
              </a:lnSpc>
              <a:buFont typeface="Arial" pitchFamily="34" charset="0"/>
              <a:buChar char="•"/>
            </a:pPr>
            <a:r>
              <a:rPr lang="en-US" sz="2400" smtClean="0"/>
              <a:t>A falha de NCPAP foi considerado com SpO2 inferior a 90% na pressão máxima de 6 cm de água e FiO2 de 1,0</a:t>
            </a:r>
          </a:p>
          <a:p>
            <a:pPr lvl="1">
              <a:lnSpc>
                <a:spcPct val="90000"/>
              </a:lnSpc>
              <a:buFont typeface="Arial" pitchFamily="34" charset="0"/>
              <a:buChar char="•"/>
            </a:pPr>
            <a:r>
              <a:rPr lang="en-US" sz="2400" smtClean="0"/>
              <a:t>Todos os neonatos com falha de NCPAP foram intubados e colocamos em MV.</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solidFill>
                  <a:srgbClr val="FF66FF"/>
                </a:solidFill>
              </a:rPr>
              <a:t>Métodos</a:t>
            </a:r>
          </a:p>
        </p:txBody>
      </p:sp>
      <p:sp>
        <p:nvSpPr>
          <p:cNvPr id="13315" name="Content Placeholder 2"/>
          <p:cNvSpPr>
            <a:spLocks noGrp="1"/>
          </p:cNvSpPr>
          <p:nvPr>
            <p:ph idx="1"/>
          </p:nvPr>
        </p:nvSpPr>
        <p:spPr/>
        <p:txBody>
          <a:bodyPr/>
          <a:lstStyle/>
          <a:p>
            <a:pPr marL="0" indent="0">
              <a:buFont typeface="Arial" pitchFamily="34" charset="0"/>
              <a:buNone/>
            </a:pPr>
            <a:r>
              <a:rPr lang="en-US" smtClean="0">
                <a:solidFill>
                  <a:srgbClr val="0000FF"/>
                </a:solidFill>
              </a:rPr>
              <a:t>Grupo de cuidados padrão</a:t>
            </a:r>
            <a:r>
              <a:rPr lang="en-US" smtClean="0"/>
              <a:t>:</a:t>
            </a:r>
          </a:p>
          <a:p>
            <a:pPr lvl="1">
              <a:buFont typeface="Arial" pitchFamily="34" charset="0"/>
              <a:buChar char="•"/>
            </a:pPr>
            <a:r>
              <a:rPr lang="en-US" smtClean="0"/>
              <a:t>Iniciados com oxigenioterapia em capacete em 5 a 10L/min.</a:t>
            </a:r>
          </a:p>
          <a:p>
            <a:pPr lvl="1">
              <a:buFont typeface="Arial" pitchFamily="34" charset="0"/>
              <a:buChar char="•"/>
            </a:pPr>
            <a:r>
              <a:rPr lang="en-US" smtClean="0"/>
              <a:t>Os RN que não responderam ao oxigênio (SpO2 &lt; 90% por mais de 15 minutos na FiO2 de 1,0) foram submetidos a NCPAP ou VM.</a:t>
            </a:r>
          </a:p>
          <a:p>
            <a:pPr lvl="1">
              <a:buFont typeface="Arial" pitchFamily="34" charset="0"/>
              <a:buChar char="•"/>
            </a:pPr>
            <a:r>
              <a:rPr lang="en-US" smtClean="0"/>
              <a:t>Após extubação ou desmame de NCPAP, o oxigênio, se necessário, foi administrado com capacete ou cateter nasal.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solidFill>
                  <a:srgbClr val="FF66FF"/>
                </a:solidFill>
              </a:rPr>
              <a:t>Métodos</a:t>
            </a:r>
          </a:p>
        </p:txBody>
      </p:sp>
      <p:sp>
        <p:nvSpPr>
          <p:cNvPr id="14339" name="Content Placeholder 2"/>
          <p:cNvSpPr>
            <a:spLocks noGrp="1"/>
          </p:cNvSpPr>
          <p:nvPr>
            <p:ph idx="1"/>
          </p:nvPr>
        </p:nvSpPr>
        <p:spPr/>
        <p:txBody>
          <a:bodyPr/>
          <a:lstStyle/>
          <a:p>
            <a:r>
              <a:rPr lang="en-US" sz="2800" smtClean="0"/>
              <a:t>Qualquer RN com choque persistente(inotrópico &gt;10µg/kg/min), PaCO2 &gt; 60 mmHg, pH&lt; 7,20 ou novo pneumotórax com instabilidade hemodinâmica foi submetido a MV independentemente do grupo.</a:t>
            </a:r>
          </a:p>
          <a:p>
            <a:r>
              <a:rPr lang="en-US" sz="2800" smtClean="0"/>
              <a:t>Os RN foram monitorizados usando sinais vitais, pontuação de Downe e ecocardiograma.</a:t>
            </a:r>
          </a:p>
          <a:p>
            <a:r>
              <a:rPr lang="en-US" sz="2800" smtClean="0"/>
              <a:t>Surfactante foi administrado em RN que necessitaram de VM (FiO2 &gt; 0,50 por mais de 2 horas) e naqueles com pulmão de baixo volume na radiografia de tórax (&lt;7 espaços intercostais posteriores).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solidFill>
                  <a:srgbClr val="FF66FF"/>
                </a:solidFill>
              </a:rPr>
              <a:t>Métodos</a:t>
            </a:r>
          </a:p>
        </p:txBody>
      </p:sp>
      <p:sp>
        <p:nvSpPr>
          <p:cNvPr id="15363" name="Content Placeholder 2"/>
          <p:cNvSpPr>
            <a:spLocks noGrp="1"/>
          </p:cNvSpPr>
          <p:nvPr>
            <p:ph idx="1"/>
          </p:nvPr>
        </p:nvSpPr>
        <p:spPr/>
        <p:txBody>
          <a:bodyPr/>
          <a:lstStyle/>
          <a:p>
            <a:r>
              <a:rPr lang="en-US" smtClean="0"/>
              <a:t>RN com diagnóstico de hipertensão pulmonar receberam inotrópicos, NCPAP ou MV e/ou sildenafil.</a:t>
            </a:r>
          </a:p>
          <a:p>
            <a:r>
              <a:rPr lang="en-US" smtClean="0"/>
              <a:t>O óxido nítrico inalado não foi utilizado.</a:t>
            </a:r>
          </a:p>
          <a:p>
            <a:r>
              <a:rPr lang="en-US" smtClean="0"/>
              <a:t>RN em choque foram definidos com a presença de características clínicas e uso de dopamina ou dobutamina em dose maior que 10 </a:t>
            </a:r>
            <a:r>
              <a:rPr lang="el-GR" smtClean="0"/>
              <a:t>μg/kg/min. </a:t>
            </a:r>
          </a:p>
          <a:p>
            <a:endParaRPr lang="en-US"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solidFill>
                  <a:srgbClr val="FF66FF"/>
                </a:solidFill>
              </a:rPr>
              <a:t>Métodos</a:t>
            </a:r>
          </a:p>
        </p:txBody>
      </p:sp>
      <p:sp>
        <p:nvSpPr>
          <p:cNvPr id="16387" name="Content Placeholder 2"/>
          <p:cNvSpPr>
            <a:spLocks noGrp="1"/>
          </p:cNvSpPr>
          <p:nvPr>
            <p:ph idx="1"/>
          </p:nvPr>
        </p:nvSpPr>
        <p:spPr/>
        <p:txBody>
          <a:bodyPr/>
          <a:lstStyle/>
          <a:p>
            <a:pPr marL="0" indent="0">
              <a:buFont typeface="Arial" pitchFamily="34" charset="0"/>
              <a:buNone/>
            </a:pPr>
            <a:r>
              <a:rPr lang="en-US" smtClean="0">
                <a:solidFill>
                  <a:srgbClr val="0000FF"/>
                </a:solidFill>
              </a:rPr>
              <a:t>Desfechos:</a:t>
            </a:r>
          </a:p>
          <a:p>
            <a:pPr lvl="1">
              <a:buFont typeface="Arial" pitchFamily="34" charset="0"/>
              <a:buChar char="•"/>
            </a:pPr>
            <a:r>
              <a:rPr lang="en-US" b="1" smtClean="0">
                <a:solidFill>
                  <a:srgbClr val="0000FF"/>
                </a:solidFill>
              </a:rPr>
              <a:t>O desfecho primário</a:t>
            </a:r>
            <a:r>
              <a:rPr lang="en-US" b="1" smtClean="0"/>
              <a:t> foi a necessidade de MV nos primeiros 7 dias de vida.</a:t>
            </a:r>
          </a:p>
          <a:p>
            <a:pPr lvl="1">
              <a:buFont typeface="Arial" pitchFamily="34" charset="0"/>
              <a:buChar char="•"/>
            </a:pPr>
            <a:r>
              <a:rPr lang="en-US" b="1" smtClean="0">
                <a:solidFill>
                  <a:srgbClr val="0000FF"/>
                </a:solidFill>
              </a:rPr>
              <a:t>Os desfechos secundários</a:t>
            </a:r>
            <a:r>
              <a:rPr lang="en-US" b="1" smtClean="0"/>
              <a:t> foram a morte, o pneumotórax, a necessidade de surfactante, hipertensão pulmonar, sepse, duração do oxigênio e duração da internação hospitalar.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solidFill>
                  <a:srgbClr val="FF66FF"/>
                </a:solidFill>
              </a:rPr>
              <a:t>Métodos</a:t>
            </a:r>
          </a:p>
        </p:txBody>
      </p:sp>
      <p:sp>
        <p:nvSpPr>
          <p:cNvPr id="3" name="Content Placeholder 2"/>
          <p:cNvSpPr>
            <a:spLocks noGrp="1"/>
          </p:cNvSpPr>
          <p:nvPr>
            <p:ph idx="1"/>
          </p:nvPr>
        </p:nvSpPr>
        <p:spPr/>
        <p:txBody>
          <a:bodyPr>
            <a:normAutofit/>
          </a:bodyPr>
          <a:lstStyle/>
          <a:p>
            <a:pPr marL="0" indent="0">
              <a:lnSpc>
                <a:spcPct val="80000"/>
              </a:lnSpc>
              <a:buFont typeface="Arial" pitchFamily="34" charset="0"/>
              <a:buNone/>
            </a:pPr>
            <a:r>
              <a:rPr lang="en-US" sz="2500" smtClean="0"/>
              <a:t>Análise estatística:</a:t>
            </a:r>
          </a:p>
          <a:p>
            <a:pPr lvl="1">
              <a:lnSpc>
                <a:spcPct val="80000"/>
              </a:lnSpc>
              <a:buFont typeface="Arial" pitchFamily="34" charset="0"/>
              <a:buChar char="•"/>
            </a:pPr>
            <a:r>
              <a:rPr lang="en-US" sz="2200" smtClean="0"/>
              <a:t>Com base na evidência disponível, assumindo  uma incidência de 30% de MV no grupo de cuidados padrão</a:t>
            </a:r>
            <a:r>
              <a:rPr lang="en-US" sz="2200" baseline="30000" smtClean="0"/>
              <a:t>3,4</a:t>
            </a:r>
            <a:r>
              <a:rPr lang="en-US" sz="2200" smtClean="0"/>
              <a:t> e uma redução de 20% no os autores calcularam uma com amostra de </a:t>
            </a:r>
            <a:r>
              <a:rPr lang="en-US" sz="2200" b="1" smtClean="0">
                <a:solidFill>
                  <a:srgbClr val="0000FF"/>
                </a:solidFill>
              </a:rPr>
              <a:t>66 RN em cada grupo</a:t>
            </a:r>
            <a:r>
              <a:rPr lang="en-US" sz="2200" smtClean="0"/>
              <a:t> com um erro </a:t>
            </a:r>
            <a:r>
              <a:rPr lang="el-GR" sz="2200" smtClean="0"/>
              <a:t>α de 0,05 e uma potência de 80%.</a:t>
            </a:r>
          </a:p>
          <a:p>
            <a:pPr lvl="1">
              <a:lnSpc>
                <a:spcPct val="80000"/>
              </a:lnSpc>
              <a:buFont typeface="Arial" pitchFamily="34" charset="0"/>
              <a:buChar char="•"/>
            </a:pPr>
            <a:r>
              <a:rPr lang="el-GR" sz="2200" smtClean="0"/>
              <a:t>A comparação entre os grupos para variáveis discretas</a:t>
            </a:r>
            <a:r>
              <a:rPr lang="pt-BR" sz="2200" smtClean="0"/>
              <a:t> </a:t>
            </a:r>
            <a:r>
              <a:rPr lang="el-GR" sz="2200" smtClean="0"/>
              <a:t>foi feita usando ajuste de regressão logística para o </a:t>
            </a:r>
            <a:r>
              <a:rPr lang="pt-BR" sz="2200" smtClean="0"/>
              <a:t>C</a:t>
            </a:r>
            <a:r>
              <a:rPr lang="el-GR" sz="2200" smtClean="0"/>
              <a:t>entro</a:t>
            </a:r>
            <a:r>
              <a:rPr lang="pt-BR" sz="2200" smtClean="0"/>
              <a:t> envolvido</a:t>
            </a:r>
            <a:r>
              <a:rPr lang="el-GR" sz="2200" smtClean="0"/>
              <a:t>.</a:t>
            </a:r>
          </a:p>
          <a:p>
            <a:pPr lvl="1">
              <a:lnSpc>
                <a:spcPct val="80000"/>
              </a:lnSpc>
              <a:buFont typeface="Arial" pitchFamily="34" charset="0"/>
              <a:buChar char="•"/>
            </a:pPr>
            <a:r>
              <a:rPr lang="el-GR" sz="2200" smtClean="0"/>
              <a:t>Para as variáveis contínuas (duração de oxigênio e internação hospitalar) a normalidade foi alcançada pela transformação logarítimica. </a:t>
            </a:r>
          </a:p>
          <a:p>
            <a:pPr lvl="1">
              <a:lnSpc>
                <a:spcPct val="80000"/>
              </a:lnSpc>
              <a:buFont typeface="Arial" pitchFamily="34" charset="0"/>
              <a:buChar char="•"/>
            </a:pPr>
            <a:r>
              <a:rPr lang="el-GR" sz="2200" smtClean="0"/>
              <a:t>Para estimativas comparativas, realizou-se uma regressão linear. O coeficiente e seu intervalo de confiança de 95% foram exponencialiados para obter a redução percentual na variável dependente entre os 2 grupos ajustados para o </a:t>
            </a:r>
            <a:r>
              <a:rPr lang="pt-BR" sz="2200" smtClean="0"/>
              <a:t>C</a:t>
            </a:r>
            <a:r>
              <a:rPr lang="el-GR" sz="2200" smtClean="0"/>
              <a:t>entro.</a:t>
            </a:r>
          </a:p>
          <a:p>
            <a:pPr lvl="1">
              <a:lnSpc>
                <a:spcPct val="80000"/>
              </a:lnSpc>
            </a:pPr>
            <a:endParaRPr lang="el-GR" sz="2200" smtClean="0"/>
          </a:p>
          <a:p>
            <a:pPr lvl="1">
              <a:lnSpc>
                <a:spcPct val="80000"/>
              </a:lnSpc>
            </a:pPr>
            <a:endParaRPr lang="el-GR" sz="2200" smtClean="0"/>
          </a:p>
          <a:p>
            <a:pPr lvl="1">
              <a:lnSpc>
                <a:spcPct val="80000"/>
              </a:lnSpc>
            </a:pPr>
            <a:endParaRPr lang="en-US" sz="22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mtClean="0">
                <a:solidFill>
                  <a:srgbClr val="FF66FF"/>
                </a:solidFill>
              </a:rPr>
              <a:t>Resultados</a:t>
            </a:r>
          </a:p>
        </p:txBody>
      </p:sp>
      <p:sp>
        <p:nvSpPr>
          <p:cNvPr id="18435" name="Content Placeholder 2"/>
          <p:cNvSpPr>
            <a:spLocks noGrp="1"/>
          </p:cNvSpPr>
          <p:nvPr>
            <p:ph idx="1"/>
          </p:nvPr>
        </p:nvSpPr>
        <p:spPr/>
        <p:txBody>
          <a:bodyPr/>
          <a:lstStyle/>
          <a:p>
            <a:r>
              <a:rPr lang="en-US" sz="2800" smtClean="0"/>
              <a:t>Durante o estudo, 149 recém-nascidos foram cotados para elegibilidade, 14 foram excluídos. </a:t>
            </a:r>
          </a:p>
          <a:p>
            <a:pPr algn="ctr">
              <a:buFont typeface="Arial" pitchFamily="34" charset="0"/>
              <a:buNone/>
            </a:pPr>
            <a:r>
              <a:rPr lang="en-US" sz="2800" b="1" smtClean="0">
                <a:solidFill>
                  <a:srgbClr val="0000FF"/>
                </a:solidFill>
              </a:rPr>
              <a:t>Ao final 67 RN foram randomizados para NCPAP e 68 para o grupo de cuidados padrão.</a:t>
            </a:r>
          </a:p>
          <a:p>
            <a:r>
              <a:rPr lang="pt-BR" sz="2800" smtClean="0"/>
              <a:t>Ambos os grupos foram comparáveis para todas as variáveis basais, incluindo gestação, peso ao nascer, sexo, restrição de crescimento, mediana, pontuação de Apgar aos 1 e 5 minutos e características maternas</a:t>
            </a:r>
            <a:endParaRPr lang="en-US" sz="2800" smtClean="0"/>
          </a:p>
          <a:p>
            <a:pPr>
              <a:buFont typeface="Arial" pitchFamily="34" charset="0"/>
              <a:buNone/>
            </a:pPr>
            <a:r>
              <a:rPr lang="en-US" sz="2800" smtClean="0"/>
              <a:t>                                              (</a:t>
            </a:r>
            <a:r>
              <a:rPr lang="en-US" sz="2800" smtClean="0">
                <a:solidFill>
                  <a:srgbClr val="0000FF"/>
                </a:solidFill>
              </a:rPr>
              <a:t>Figura 1</a:t>
            </a:r>
            <a:r>
              <a:rPr lang="en-US" sz="2800" smtClean="0"/>
              <a:t>) (</a:t>
            </a:r>
            <a:r>
              <a:rPr lang="en-US" sz="2800" smtClean="0">
                <a:solidFill>
                  <a:srgbClr val="0000FF"/>
                </a:solidFill>
              </a:rPr>
              <a:t>Tabela 1</a:t>
            </a:r>
            <a:r>
              <a:rPr lang="en-US" sz="2800" smtClean="0"/>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solidFill>
                  <a:srgbClr val="FF66FF"/>
                </a:solidFill>
              </a:rPr>
              <a:t>Resultados</a:t>
            </a:r>
          </a:p>
        </p:txBody>
      </p:sp>
      <p:pic>
        <p:nvPicPr>
          <p:cNvPr id="20485" name="Picture 5" descr="Imagem2"/>
          <p:cNvPicPr>
            <a:picLocks noChangeAspect="1" noChangeArrowheads="1"/>
          </p:cNvPicPr>
          <p:nvPr/>
        </p:nvPicPr>
        <p:blipFill>
          <a:blip r:embed="rId2"/>
          <a:srcRect/>
          <a:stretch>
            <a:fillRect/>
          </a:stretch>
        </p:blipFill>
        <p:spPr bwMode="auto">
          <a:xfrm>
            <a:off x="1798638" y="1662113"/>
            <a:ext cx="5048250" cy="470535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solidFill>
                  <a:srgbClr val="FF66FF"/>
                </a:solidFill>
              </a:rPr>
              <a:t>Resultados</a:t>
            </a:r>
          </a:p>
        </p:txBody>
      </p:sp>
      <p:sp>
        <p:nvSpPr>
          <p:cNvPr id="19461" name="Rectangle 5"/>
          <p:cNvSpPr>
            <a:spLocks noChangeArrowheads="1"/>
          </p:cNvSpPr>
          <p:nvPr/>
        </p:nvSpPr>
        <p:spPr bwMode="auto">
          <a:xfrm>
            <a:off x="5156200" y="1704975"/>
            <a:ext cx="3987800" cy="2219325"/>
          </a:xfrm>
          <a:prstGeom prst="rect">
            <a:avLst/>
          </a:prstGeom>
          <a:noFill/>
          <a:ln w="9525">
            <a:noFill/>
            <a:miter lim="800000"/>
            <a:headEnd/>
            <a:tailEnd/>
          </a:ln>
          <a:effectLst/>
        </p:spPr>
        <p:txBody>
          <a:bodyPr>
            <a:spAutoFit/>
          </a:bodyPr>
          <a:lstStyle/>
          <a:p>
            <a:pPr algn="ctr" defTabSz="914400"/>
            <a:r>
              <a:rPr lang="pt-BR" sz="1400"/>
              <a:t>A proporção de lactentes vigorosos ao nascer foi comparável entre os 2 grupos. A idade média (desvio padrão) pós-natal na</a:t>
            </a:r>
          </a:p>
          <a:p>
            <a:pPr algn="ctr" defTabSz="914400"/>
            <a:r>
              <a:rPr lang="pt-BR" sz="1400"/>
              <a:t>randomização foi de 1,2 (1,0) horas em ambos os grupos. pH arterial , excesso de base e gravidade da dificuldade respiratória (mediana [faixa interquartil] pontuação Downe 6 [5-7]</a:t>
            </a:r>
          </a:p>
          <a:p>
            <a:pPr algn="ctr" defTabSz="914400"/>
            <a:r>
              <a:rPr lang="pt-BR" sz="1400"/>
              <a:t>vs 5 [5-7]; P = 0,76) na randomização foram semelhantes entre os grupos </a:t>
            </a:r>
          </a:p>
          <a:p>
            <a:pPr algn="ctr" defTabSz="914400"/>
            <a:r>
              <a:rPr lang="pt-BR" sz="1400"/>
              <a:t>(NCPAP e cuidados padrão), respectivamente</a:t>
            </a:r>
          </a:p>
        </p:txBody>
      </p:sp>
      <p:pic>
        <p:nvPicPr>
          <p:cNvPr id="19462" name="Picture 6" descr="Imagem3"/>
          <p:cNvPicPr>
            <a:picLocks noChangeAspect="1" noChangeArrowheads="1"/>
          </p:cNvPicPr>
          <p:nvPr/>
        </p:nvPicPr>
        <p:blipFill>
          <a:blip r:embed="rId2"/>
          <a:srcRect/>
          <a:stretch>
            <a:fillRect/>
          </a:stretch>
        </p:blipFill>
        <p:spPr bwMode="auto">
          <a:xfrm>
            <a:off x="53975" y="981075"/>
            <a:ext cx="5102225" cy="54260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solidFill>
                  <a:srgbClr val="FF66FF"/>
                </a:solidFill>
              </a:rPr>
              <a:t>Resultados</a:t>
            </a:r>
          </a:p>
        </p:txBody>
      </p:sp>
      <p:sp>
        <p:nvSpPr>
          <p:cNvPr id="3" name="Content Placeholder 2"/>
          <p:cNvSpPr>
            <a:spLocks noGrp="1"/>
          </p:cNvSpPr>
          <p:nvPr>
            <p:ph idx="1"/>
          </p:nvPr>
        </p:nvSpPr>
        <p:spPr/>
        <p:txBody>
          <a:bodyPr>
            <a:normAutofit/>
          </a:bodyPr>
          <a:lstStyle/>
          <a:p>
            <a:pPr marL="0" indent="0">
              <a:lnSpc>
                <a:spcPct val="90000"/>
              </a:lnSpc>
              <a:buFont typeface="Arial" pitchFamily="34" charset="0"/>
              <a:buNone/>
            </a:pPr>
            <a:r>
              <a:rPr lang="en-US" smtClean="0">
                <a:solidFill>
                  <a:srgbClr val="0000FF"/>
                </a:solidFill>
              </a:rPr>
              <a:t>Desfecho primário:</a:t>
            </a:r>
          </a:p>
          <a:p>
            <a:pPr marL="0" indent="0">
              <a:lnSpc>
                <a:spcPct val="90000"/>
              </a:lnSpc>
              <a:buFont typeface="Arial" pitchFamily="34" charset="0"/>
              <a:buNone/>
            </a:pPr>
            <a:endParaRPr lang="en-US" smtClean="0">
              <a:solidFill>
                <a:srgbClr val="0000FF"/>
              </a:solidFill>
            </a:endParaRPr>
          </a:p>
          <a:p>
            <a:pPr marL="0" indent="0">
              <a:lnSpc>
                <a:spcPct val="90000"/>
              </a:lnSpc>
            </a:pPr>
            <a:r>
              <a:rPr lang="en-US" sz="2600" smtClean="0">
                <a:solidFill>
                  <a:srgbClr val="0000FF"/>
                </a:solidFill>
              </a:rPr>
              <a:t>A necessidade de ventilação mecânica nos primeiros 7 dias foi significativamente menor nos recém-nascidos do grupo NCPAP (2[3%] vs 17 [25%]; </a:t>
            </a:r>
          </a:p>
          <a:p>
            <a:pPr marL="0" indent="0">
              <a:lnSpc>
                <a:spcPct val="90000"/>
              </a:lnSpc>
              <a:buFont typeface="Arial" pitchFamily="34" charset="0"/>
              <a:buNone/>
            </a:pPr>
            <a:r>
              <a:rPr lang="en-US" sz="2600" smtClean="0"/>
              <a:t>           </a:t>
            </a:r>
            <a:r>
              <a:rPr lang="en-US" sz="2600" b="1" smtClean="0">
                <a:solidFill>
                  <a:srgbClr val="FF66FF"/>
                </a:solidFill>
              </a:rPr>
              <a:t>odds ratio,0.09; 95% CI, 0.02-0.43); P=.002).</a:t>
            </a:r>
          </a:p>
          <a:p>
            <a:pPr marL="0" indent="0">
              <a:lnSpc>
                <a:spcPct val="90000"/>
              </a:lnSpc>
              <a:buFont typeface="Arial" pitchFamily="34" charset="0"/>
              <a:buNone/>
            </a:pPr>
            <a:r>
              <a:rPr lang="en-US" sz="2600" b="1" smtClean="0">
                <a:solidFill>
                  <a:srgbClr val="FF3300"/>
                </a:solidFill>
              </a:rPr>
              <a:t>                                                 </a:t>
            </a:r>
            <a:r>
              <a:rPr lang="en-US" sz="2600" b="1" smtClean="0">
                <a:solidFill>
                  <a:srgbClr val="0000FF"/>
                </a:solidFill>
              </a:rPr>
              <a:t>(Tabela 2)</a:t>
            </a:r>
          </a:p>
          <a:p>
            <a:pPr marL="0" indent="0">
              <a:lnSpc>
                <a:spcPct val="90000"/>
              </a:lnSpc>
            </a:pPr>
            <a:endParaRPr lang="en-US" sz="2600" smtClean="0">
              <a:solidFill>
                <a:srgbClr val="0000FF"/>
              </a:solidFill>
            </a:endParaRPr>
          </a:p>
          <a:p>
            <a:pPr marL="0" indent="0">
              <a:lnSpc>
                <a:spcPct val="90000"/>
              </a:lnSpc>
            </a:pPr>
            <a:r>
              <a:rPr lang="en-US" sz="2600" b="1" smtClean="0">
                <a:solidFill>
                  <a:srgbClr val="0000FF"/>
                </a:solidFill>
              </a:rPr>
              <a:t>Para cada 5 RN com MAS que iniciaram NCPAP de forma precoce, 1 evitou ventilação mecânica quando comparado aos RN que iniciaram capacete</a:t>
            </a:r>
            <a:r>
              <a:rPr lang="en-US" sz="2600" smtClean="0"/>
              <a:t> (diferença de risco de 22%; número necessário para tratamento:4,5)</a:t>
            </a:r>
          </a:p>
          <a:p>
            <a:pPr marL="0" indent="0">
              <a:lnSpc>
                <a:spcPct val="90000"/>
              </a:lnSpc>
            </a:pPr>
            <a:endParaRPr lang="en-US"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296863"/>
            <a:ext cx="8229600" cy="1143001"/>
          </a:xfrm>
        </p:spPr>
        <p:txBody>
          <a:bodyPr/>
          <a:lstStyle/>
          <a:p>
            <a:r>
              <a:rPr lang="en-US" smtClean="0">
                <a:solidFill>
                  <a:srgbClr val="FF66FF"/>
                </a:solidFill>
              </a:rPr>
              <a:t>Resultados</a:t>
            </a:r>
          </a:p>
        </p:txBody>
      </p:sp>
      <p:sp>
        <p:nvSpPr>
          <p:cNvPr id="3" name="Content Placeholder 2"/>
          <p:cNvSpPr>
            <a:spLocks noGrp="1"/>
          </p:cNvSpPr>
          <p:nvPr>
            <p:ph idx="1"/>
          </p:nvPr>
        </p:nvSpPr>
        <p:spPr/>
        <p:txBody>
          <a:bodyPr>
            <a:normAutofit/>
          </a:bodyPr>
          <a:lstStyle/>
          <a:p>
            <a:pPr marL="0" indent="0">
              <a:lnSpc>
                <a:spcPct val="90000"/>
              </a:lnSpc>
              <a:buFont typeface="Arial" pitchFamily="34" charset="0"/>
              <a:buNone/>
            </a:pPr>
            <a:r>
              <a:rPr lang="en-US" smtClean="0">
                <a:solidFill>
                  <a:srgbClr val="0000FF"/>
                </a:solidFill>
              </a:rPr>
              <a:t>Desfecho primário: </a:t>
            </a:r>
          </a:p>
          <a:p>
            <a:pPr marL="0" indent="0">
              <a:lnSpc>
                <a:spcPct val="90000"/>
              </a:lnSpc>
            </a:pPr>
            <a:r>
              <a:rPr lang="en-US" sz="2400" b="1" smtClean="0"/>
              <a:t>No grupo </a:t>
            </a:r>
            <a:r>
              <a:rPr lang="en-US" sz="2400" b="1" smtClean="0">
                <a:solidFill>
                  <a:srgbClr val="000000"/>
                </a:solidFill>
              </a:rPr>
              <a:t>NCPAP</a:t>
            </a:r>
            <a:r>
              <a:rPr lang="en-US" sz="2400" smtClean="0">
                <a:solidFill>
                  <a:srgbClr val="000000"/>
                </a:solidFill>
              </a:rPr>
              <a:t>: 2 RN </a:t>
            </a:r>
            <a:r>
              <a:rPr lang="en-US" sz="2400" smtClean="0"/>
              <a:t>foram submetidos a ventilação mecânica durante o estudo (01 por necessidade de aumento de oxigênio e outro por pneumotórax).</a:t>
            </a:r>
          </a:p>
          <a:p>
            <a:pPr marL="0" indent="0">
              <a:lnSpc>
                <a:spcPct val="90000"/>
              </a:lnSpc>
            </a:pPr>
            <a:endParaRPr lang="en-US" sz="2400" smtClean="0"/>
          </a:p>
          <a:p>
            <a:pPr marL="0" indent="0">
              <a:lnSpc>
                <a:spcPct val="90000"/>
              </a:lnSpc>
            </a:pPr>
            <a:r>
              <a:rPr lang="en-US" sz="2400" b="1" smtClean="0"/>
              <a:t>No grupo tratamento padrão</a:t>
            </a:r>
            <a:r>
              <a:rPr lang="en-US" sz="2400" smtClean="0"/>
              <a:t>: </a:t>
            </a:r>
            <a:r>
              <a:rPr lang="en-US" sz="2400" smtClean="0">
                <a:solidFill>
                  <a:srgbClr val="FF3300"/>
                </a:solidFill>
              </a:rPr>
              <a:t>17 pacientes foram realocados para o NCPAP, e 15 necessitaram posteriormente de ventilação mecânica</a:t>
            </a:r>
            <a:r>
              <a:rPr lang="en-US" sz="2400" smtClean="0"/>
              <a:t> (sendo 11 pacientes por necessidade de aumento de oxigênio e 6 por sepse). E 4 RN tiveram necessidade de ventilação de alta frequência por falha na ventilação convencional.</a:t>
            </a:r>
          </a:p>
          <a:p>
            <a:pPr marL="0" indent="0"/>
            <a:r>
              <a:rPr lang="pt-BR" sz="2400" smtClean="0"/>
              <a:t>Entre os bebês com falha no capacete de oxigênio (n = 19), a idade média (desvio padrão) de mudança para NCPAP ou MV foi 4,5 (5,0) horas de nascimento e para ventilação no grupo NCPAP (n = 2) foi de 7,5 (6,0) horas de nascimento</a:t>
            </a:r>
            <a:endParaRPr lang="en-US" sz="2400" smtClean="0"/>
          </a:p>
          <a:p>
            <a:pPr marL="0" indent="0" algn="ctr">
              <a:lnSpc>
                <a:spcPct val="90000"/>
              </a:lnSpc>
            </a:pPr>
            <a:r>
              <a:rPr lang="en-US" sz="2400" b="1" smtClean="0">
                <a:solidFill>
                  <a:srgbClr val="0000FF"/>
                </a:solidFill>
              </a:rPr>
              <a:t>NENHUM DOS RN DO GRUPO CPAP NECESSITOU DE VENTILAÇÃO DE ALTA FREQUÊNCIA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solidFill>
                  <a:srgbClr val="FF66FF"/>
                </a:solidFill>
              </a:rPr>
              <a:t>Resultados</a:t>
            </a:r>
          </a:p>
        </p:txBody>
      </p:sp>
      <p:sp>
        <p:nvSpPr>
          <p:cNvPr id="3" name="Content Placeholder 2"/>
          <p:cNvSpPr>
            <a:spLocks noGrp="1"/>
          </p:cNvSpPr>
          <p:nvPr>
            <p:ph idx="1"/>
          </p:nvPr>
        </p:nvSpPr>
        <p:spPr>
          <a:xfrm>
            <a:off x="320675" y="1600200"/>
            <a:ext cx="8366125" cy="4976813"/>
          </a:xfrm>
        </p:spPr>
        <p:txBody>
          <a:bodyPr>
            <a:normAutofit/>
          </a:bodyPr>
          <a:lstStyle/>
          <a:p>
            <a:pPr marL="0" indent="0">
              <a:lnSpc>
                <a:spcPct val="80000"/>
              </a:lnSpc>
              <a:buFont typeface="Arial" pitchFamily="34" charset="0"/>
              <a:buNone/>
            </a:pPr>
            <a:r>
              <a:rPr lang="en-US" smtClean="0">
                <a:solidFill>
                  <a:srgbClr val="0000FF"/>
                </a:solidFill>
              </a:rPr>
              <a:t>Desfecho secundário:</a:t>
            </a:r>
          </a:p>
          <a:p>
            <a:pPr marL="0" indent="0">
              <a:lnSpc>
                <a:spcPct val="80000"/>
              </a:lnSpc>
            </a:pPr>
            <a:endParaRPr lang="en-US" sz="2000" smtClean="0"/>
          </a:p>
          <a:p>
            <a:pPr marL="0" indent="0">
              <a:lnSpc>
                <a:spcPct val="80000"/>
              </a:lnSpc>
            </a:pPr>
            <a:r>
              <a:rPr lang="en-US" sz="2400" smtClean="0"/>
              <a:t> </a:t>
            </a:r>
            <a:r>
              <a:rPr lang="en-US" sz="2400" smtClean="0">
                <a:solidFill>
                  <a:srgbClr val="000000"/>
                </a:solidFill>
              </a:rPr>
              <a:t>1 paciente do grupo tratamento padrão morreu de hemorragia pulmonar maciça, secundária àsepse e coagulação intravascular disseminada.</a:t>
            </a:r>
          </a:p>
          <a:p>
            <a:pPr marL="0" indent="0">
              <a:lnSpc>
                <a:spcPct val="80000"/>
              </a:lnSpc>
              <a:buFont typeface="Arial" pitchFamily="34" charset="0"/>
              <a:buNone/>
            </a:pPr>
            <a:r>
              <a:rPr lang="en-US" sz="2400" smtClean="0">
                <a:solidFill>
                  <a:srgbClr val="000000"/>
                </a:solidFill>
              </a:rPr>
              <a:t> </a:t>
            </a:r>
          </a:p>
          <a:p>
            <a:pPr marL="0" indent="0">
              <a:lnSpc>
                <a:spcPct val="80000"/>
              </a:lnSpc>
            </a:pPr>
            <a:r>
              <a:rPr lang="en-US" sz="2400" smtClean="0">
                <a:solidFill>
                  <a:srgbClr val="000000"/>
                </a:solidFill>
              </a:rPr>
              <a:t>1 RN do grupo NCPAP precisou de ventilação mecânica por pneumotórax.</a:t>
            </a:r>
          </a:p>
          <a:p>
            <a:pPr marL="0" indent="0">
              <a:lnSpc>
                <a:spcPct val="80000"/>
              </a:lnSpc>
            </a:pPr>
            <a:endParaRPr lang="en-US" sz="2400" smtClean="0">
              <a:solidFill>
                <a:srgbClr val="000000"/>
              </a:solidFill>
            </a:endParaRPr>
          </a:p>
          <a:p>
            <a:pPr marL="0" indent="0">
              <a:lnSpc>
                <a:spcPct val="80000"/>
              </a:lnSpc>
            </a:pPr>
            <a:r>
              <a:rPr lang="en-US" sz="2400" smtClean="0">
                <a:solidFill>
                  <a:srgbClr val="000000"/>
                </a:solidFill>
              </a:rPr>
              <a:t>Mais recém-nascidos do grupo tratamento padrão fizeram uso de surfactante e tiveram cultura positiva para sepse.</a:t>
            </a:r>
          </a:p>
          <a:p>
            <a:pPr marL="0" indent="0">
              <a:lnSpc>
                <a:spcPct val="80000"/>
              </a:lnSpc>
            </a:pPr>
            <a:endParaRPr lang="en-US" sz="2400" smtClean="0">
              <a:solidFill>
                <a:srgbClr val="000000"/>
              </a:solidFill>
            </a:endParaRPr>
          </a:p>
          <a:p>
            <a:pPr marL="0" indent="0">
              <a:lnSpc>
                <a:spcPct val="80000"/>
              </a:lnSpc>
            </a:pPr>
            <a:r>
              <a:rPr lang="en-US" sz="2400" smtClean="0">
                <a:solidFill>
                  <a:srgbClr val="000000"/>
                </a:solidFill>
              </a:rPr>
              <a:t>O uso de oxigênio foi significantemente maior no grupo tratamento padrão.</a:t>
            </a:r>
          </a:p>
        </p:txBody>
      </p:sp>
      <p:sp>
        <p:nvSpPr>
          <p:cNvPr id="2"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4"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5"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6"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7"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8"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
        <p:nvSpPr>
          <p:cNvPr id="9" name="Content Placeholder 2"/>
          <p:cNvSpPr>
            <a:spLocks/>
          </p:cNvSpPr>
          <p:nvPr/>
        </p:nvSpPr>
        <p:spPr bwMode="auto">
          <a:xfrm>
            <a:off x="320675" y="1600200"/>
            <a:ext cx="8366125" cy="4976813"/>
          </a:xfrm>
          <a:prstGeom prst="rect">
            <a:avLst/>
          </a:prstGeom>
          <a:noFill/>
          <a:ln w="9525">
            <a:noFill/>
            <a:miter lim="800000"/>
            <a:headEnd/>
            <a:tailEnd/>
          </a:ln>
        </p:spPr>
        <p:txBody>
          <a:bodyPr/>
          <a:lstStyle/>
          <a:p>
            <a:pPr>
              <a:lnSpc>
                <a:spcPct val="80000"/>
              </a:lnSpc>
              <a:spcBef>
                <a:spcPct val="20000"/>
              </a:spcBef>
              <a:buFont typeface="Arial" pitchFamily="34" charset="0"/>
              <a:buNone/>
            </a:pPr>
            <a:r>
              <a:rPr lang="en-US" sz="3200">
                <a:solidFill>
                  <a:srgbClr val="0000FF"/>
                </a:solidFill>
                <a:latin typeface="Calibri" pitchFamily="34" charset="0"/>
              </a:rPr>
              <a:t>Desfecho secundário:</a:t>
            </a:r>
          </a:p>
          <a:p>
            <a:pPr>
              <a:lnSpc>
                <a:spcPct val="80000"/>
              </a:lnSpc>
              <a:spcBef>
                <a:spcPct val="20000"/>
              </a:spcBef>
              <a:buFont typeface="Arial" pitchFamily="34" charset="0"/>
              <a:buChar char="•"/>
            </a:pPr>
            <a:endParaRPr lang="en-US" sz="2000">
              <a:latin typeface="Calibri" pitchFamily="34" charset="0"/>
            </a:endParaRPr>
          </a:p>
          <a:p>
            <a:pPr>
              <a:lnSpc>
                <a:spcPct val="80000"/>
              </a:lnSpc>
              <a:spcBef>
                <a:spcPct val="20000"/>
              </a:spcBef>
              <a:buFont typeface="Arial" pitchFamily="34" charset="0"/>
              <a:buChar char="•"/>
            </a:pPr>
            <a:r>
              <a:rPr lang="en-US" sz="2400">
                <a:latin typeface="Calibri" pitchFamily="34" charset="0"/>
              </a:rPr>
              <a:t> </a:t>
            </a:r>
            <a:r>
              <a:rPr lang="en-US" sz="2400">
                <a:solidFill>
                  <a:srgbClr val="000000"/>
                </a:solidFill>
                <a:latin typeface="Calibri" pitchFamily="34" charset="0"/>
              </a:rPr>
              <a:t>1 paciente do grupo tratamento padrão morreu de hemorragia pulmonar maciça, secundária à sepse e coagulação intravascular disseminada.</a:t>
            </a:r>
          </a:p>
          <a:p>
            <a:pPr>
              <a:lnSpc>
                <a:spcPct val="80000"/>
              </a:lnSpc>
              <a:spcBef>
                <a:spcPct val="20000"/>
              </a:spcBef>
              <a:buFont typeface="Arial" pitchFamily="34" charset="0"/>
              <a:buNone/>
            </a:pPr>
            <a:r>
              <a:rPr lang="en-US" sz="2400">
                <a:solidFill>
                  <a:srgbClr val="000000"/>
                </a:solidFill>
                <a:latin typeface="Calibri" pitchFamily="34" charset="0"/>
              </a:rPr>
              <a:t> </a:t>
            </a:r>
          </a:p>
          <a:p>
            <a:pPr>
              <a:lnSpc>
                <a:spcPct val="80000"/>
              </a:lnSpc>
              <a:spcBef>
                <a:spcPct val="20000"/>
              </a:spcBef>
              <a:buFont typeface="Arial" pitchFamily="34" charset="0"/>
              <a:buChar char="•"/>
            </a:pPr>
            <a:r>
              <a:rPr lang="en-US" sz="2400">
                <a:solidFill>
                  <a:srgbClr val="000000"/>
                </a:solidFill>
                <a:latin typeface="Calibri" pitchFamily="34" charset="0"/>
              </a:rPr>
              <a:t>1 RN do grupo NCPAP precisou de ventilação mecânica por pneumotórax.</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Mais recém-nascidos do grupo tratamento padrão fizeram uso de surfactante e tiveram cultura positiva para sepse.</a:t>
            </a:r>
          </a:p>
          <a:p>
            <a:pPr>
              <a:lnSpc>
                <a:spcPct val="80000"/>
              </a:lnSpc>
              <a:spcBef>
                <a:spcPct val="20000"/>
              </a:spcBef>
              <a:buFont typeface="Arial" pitchFamily="34" charset="0"/>
              <a:buChar char="•"/>
            </a:pPr>
            <a:endParaRPr lang="en-US" sz="2400">
              <a:solidFill>
                <a:srgbClr val="000000"/>
              </a:solidFill>
              <a:latin typeface="Calibri" pitchFamily="34" charset="0"/>
            </a:endParaRPr>
          </a:p>
          <a:p>
            <a:pPr>
              <a:lnSpc>
                <a:spcPct val="80000"/>
              </a:lnSpc>
              <a:spcBef>
                <a:spcPct val="20000"/>
              </a:spcBef>
              <a:buFont typeface="Arial" pitchFamily="34" charset="0"/>
              <a:buChar char="•"/>
            </a:pPr>
            <a:r>
              <a:rPr lang="en-US" sz="2400">
                <a:solidFill>
                  <a:srgbClr val="000000"/>
                </a:solidFill>
                <a:latin typeface="Calibri" pitchFamily="34" charset="0"/>
              </a:rPr>
              <a:t>O uso de oxigênio foi significantemente maior no grupo tratamento padrão.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solidFill>
                  <a:srgbClr val="FF66FF"/>
                </a:solidFill>
              </a:rPr>
              <a:t>Resultados</a:t>
            </a:r>
          </a:p>
        </p:txBody>
      </p:sp>
      <p:pic>
        <p:nvPicPr>
          <p:cNvPr id="24579" name="Picture 5" descr="Captura de Tela 2018-03-06 às 14.56.00.png"/>
          <p:cNvPicPr>
            <a:picLocks noChangeAspect="1"/>
          </p:cNvPicPr>
          <p:nvPr/>
        </p:nvPicPr>
        <p:blipFill>
          <a:blip r:embed="rId2"/>
          <a:srcRect/>
          <a:stretch>
            <a:fillRect/>
          </a:stretch>
        </p:blipFill>
        <p:spPr bwMode="auto">
          <a:xfrm>
            <a:off x="1014413" y="1185863"/>
            <a:ext cx="6794500" cy="3022600"/>
          </a:xfrm>
          <a:prstGeom prst="rect">
            <a:avLst/>
          </a:prstGeom>
          <a:noFill/>
          <a:ln w="19050">
            <a:solidFill>
              <a:srgbClr val="0000FF"/>
            </a:solidFill>
            <a:miter lim="800000"/>
            <a:headEnd/>
            <a:tailEnd/>
          </a:ln>
        </p:spPr>
      </p:pic>
      <p:pic>
        <p:nvPicPr>
          <p:cNvPr id="24580" name="Picture 6" descr="Captura de Tela 2018-03-06 às 14.57.52.png"/>
          <p:cNvPicPr>
            <a:picLocks noChangeAspect="1"/>
          </p:cNvPicPr>
          <p:nvPr/>
        </p:nvPicPr>
        <p:blipFill>
          <a:blip r:embed="rId3"/>
          <a:srcRect/>
          <a:stretch>
            <a:fillRect/>
          </a:stretch>
        </p:blipFill>
        <p:spPr bwMode="auto">
          <a:xfrm>
            <a:off x="7124700" y="4598988"/>
            <a:ext cx="2019300" cy="2259012"/>
          </a:xfrm>
          <a:prstGeom prst="rect">
            <a:avLst/>
          </a:prstGeom>
          <a:noFill/>
          <a:ln w="9525">
            <a:noFill/>
            <a:miter lim="800000"/>
            <a:headEnd/>
            <a:tailEnd/>
          </a:ln>
        </p:spPr>
      </p:pic>
      <p:sp>
        <p:nvSpPr>
          <p:cNvPr id="24582" name="Line 6"/>
          <p:cNvSpPr>
            <a:spLocks noChangeShapeType="1"/>
          </p:cNvSpPr>
          <p:nvPr/>
        </p:nvSpPr>
        <p:spPr bwMode="auto">
          <a:xfrm>
            <a:off x="701675" y="1855788"/>
            <a:ext cx="479425" cy="301625"/>
          </a:xfrm>
          <a:prstGeom prst="line">
            <a:avLst/>
          </a:prstGeom>
          <a:noFill/>
          <a:ln w="57150">
            <a:solidFill>
              <a:srgbClr val="FF66FF"/>
            </a:solidFill>
            <a:round/>
            <a:headEnd/>
            <a:tailEnd type="triangle" w="med" len="med"/>
          </a:ln>
          <a:effectLst/>
        </p:spPr>
        <p:txBody>
          <a:bodyPr/>
          <a:lstStyle/>
          <a:p>
            <a:endParaRPr lang="pt-BR"/>
          </a:p>
        </p:txBody>
      </p:sp>
      <p:sp>
        <p:nvSpPr>
          <p:cNvPr id="24584" name="Line 8"/>
          <p:cNvSpPr>
            <a:spLocks noChangeShapeType="1"/>
          </p:cNvSpPr>
          <p:nvPr/>
        </p:nvSpPr>
        <p:spPr bwMode="auto">
          <a:xfrm>
            <a:off x="677863" y="2373313"/>
            <a:ext cx="479425" cy="301625"/>
          </a:xfrm>
          <a:prstGeom prst="line">
            <a:avLst/>
          </a:prstGeom>
          <a:noFill/>
          <a:ln w="57150">
            <a:solidFill>
              <a:srgbClr val="FF66FF"/>
            </a:solidFill>
            <a:round/>
            <a:headEnd/>
            <a:tailEnd type="triangle" w="med" len="med"/>
          </a:ln>
          <a:effectLst/>
        </p:spPr>
        <p:txBody>
          <a:bodyPr/>
          <a:lstStyle/>
          <a:p>
            <a:endParaRPr lang="pt-BR"/>
          </a:p>
        </p:txBody>
      </p:sp>
      <p:sp>
        <p:nvSpPr>
          <p:cNvPr id="24585" name="Line 9"/>
          <p:cNvSpPr>
            <a:spLocks noChangeShapeType="1"/>
          </p:cNvSpPr>
          <p:nvPr/>
        </p:nvSpPr>
        <p:spPr bwMode="auto">
          <a:xfrm>
            <a:off x="701675" y="2589213"/>
            <a:ext cx="479425" cy="301625"/>
          </a:xfrm>
          <a:prstGeom prst="line">
            <a:avLst/>
          </a:prstGeom>
          <a:noFill/>
          <a:ln w="57150">
            <a:solidFill>
              <a:srgbClr val="FF66FF"/>
            </a:solidFill>
            <a:round/>
            <a:headEnd/>
            <a:tailEnd type="triangle" w="med" len="med"/>
          </a:ln>
          <a:effectLst/>
        </p:spPr>
        <p:txBody>
          <a:bodyPr/>
          <a:lstStyle/>
          <a:p>
            <a:endParaRPr lang="pt-BR"/>
          </a:p>
        </p:txBody>
      </p:sp>
      <p:pic>
        <p:nvPicPr>
          <p:cNvPr id="24586" name="Picture 6" descr="Captura de Tela 2018-03-06 às 14.57.52.png"/>
          <p:cNvPicPr>
            <a:picLocks noChangeAspect="1"/>
          </p:cNvPicPr>
          <p:nvPr/>
        </p:nvPicPr>
        <p:blipFill>
          <a:blip r:embed="rId3"/>
          <a:srcRect/>
          <a:stretch>
            <a:fillRect/>
          </a:stretch>
        </p:blipFill>
        <p:spPr bwMode="auto">
          <a:xfrm>
            <a:off x="7124700" y="4598988"/>
            <a:ext cx="2019300" cy="2259012"/>
          </a:xfrm>
          <a:prstGeom prst="rect">
            <a:avLst/>
          </a:prstGeom>
          <a:noFill/>
          <a:ln w="9525">
            <a:noFill/>
            <a:miter lim="800000"/>
            <a:headEnd/>
            <a:tailEnd/>
          </a:ln>
        </p:spPr>
      </p:pic>
      <p:pic>
        <p:nvPicPr>
          <p:cNvPr id="24587" name="Picture 6" descr="Captura de Tela 2018-03-06 às 14.57.52.png"/>
          <p:cNvPicPr>
            <a:picLocks noChangeAspect="1"/>
          </p:cNvPicPr>
          <p:nvPr/>
        </p:nvPicPr>
        <p:blipFill>
          <a:blip r:embed="rId3"/>
          <a:srcRect/>
          <a:stretch>
            <a:fillRect/>
          </a:stretch>
        </p:blipFill>
        <p:spPr bwMode="auto">
          <a:xfrm>
            <a:off x="3306763" y="4376738"/>
            <a:ext cx="2019300" cy="225901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500" smtClean="0"/>
              <a:t> Neste ensaio foram randomizados neonatos com MAS para NCPAP ou que necessitaram de oxigênio na admissão na Unidade de Terapia Intensiva Neonatal.</a:t>
            </a:r>
          </a:p>
          <a:p>
            <a:pPr>
              <a:lnSpc>
                <a:spcPct val="80000"/>
              </a:lnSpc>
            </a:pPr>
            <a:endParaRPr lang="en-US" sz="2500" smtClean="0"/>
          </a:p>
          <a:p>
            <a:pPr>
              <a:lnSpc>
                <a:spcPct val="80000"/>
              </a:lnSpc>
            </a:pPr>
            <a:r>
              <a:rPr lang="en-US" sz="2500" smtClean="0"/>
              <a:t> A idade média (desvio padrão) do início de NCPAP foi de 1,2 (1,0) horas após o nascimento.</a:t>
            </a:r>
          </a:p>
          <a:p>
            <a:pPr>
              <a:lnSpc>
                <a:spcPct val="80000"/>
              </a:lnSpc>
            </a:pPr>
            <a:endParaRPr lang="en-US" sz="2500" smtClean="0"/>
          </a:p>
          <a:p>
            <a:pPr>
              <a:lnSpc>
                <a:spcPct val="80000"/>
              </a:lnSpc>
            </a:pPr>
            <a:r>
              <a:rPr lang="en-US" sz="2500" smtClean="0"/>
              <a:t> O início precoce de NCPAP reduziu a necessidade subsequente de MV.</a:t>
            </a:r>
          </a:p>
          <a:p>
            <a:pPr>
              <a:lnSpc>
                <a:spcPct val="80000"/>
              </a:lnSpc>
            </a:pPr>
            <a:endParaRPr lang="en-US" sz="2500" smtClean="0"/>
          </a:p>
          <a:p>
            <a:pPr>
              <a:lnSpc>
                <a:spcPct val="80000"/>
              </a:lnSpc>
            </a:pPr>
            <a:r>
              <a:rPr lang="en-US" sz="2500" smtClean="0"/>
              <a:t>Muitos estudos recentes relatam uso limitado de NCPAP para recém-nascidos com MAS.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200" smtClean="0"/>
              <a:t>No estudo sobre a administração na Sala de Parto em recém- nascidos com MSAF severa, entre os 62 recém nascidos com MAS, apenas 6 crianças (10%) receberam NCPAP </a:t>
            </a:r>
            <a:r>
              <a:rPr lang="en-US" sz="2200" baseline="30000" smtClean="0"/>
              <a:t>11</a:t>
            </a:r>
          </a:p>
          <a:p>
            <a:pPr>
              <a:lnSpc>
                <a:spcPct val="80000"/>
              </a:lnSpc>
            </a:pPr>
            <a:endParaRPr lang="en-US" sz="2200" smtClean="0"/>
          </a:p>
          <a:p>
            <a:pPr>
              <a:lnSpc>
                <a:spcPct val="80000"/>
              </a:lnSpc>
            </a:pPr>
            <a:r>
              <a:rPr lang="en-US" sz="2200" smtClean="0"/>
              <a:t>Em um ensaio sobre a sucção orofaríngea no parto cefálico com MSAF, Vain et al </a:t>
            </a:r>
            <a:r>
              <a:rPr lang="en-US" sz="2200" baseline="30000" smtClean="0"/>
              <a:t>12</a:t>
            </a:r>
            <a:r>
              <a:rPr lang="en-US" sz="2200" smtClean="0"/>
              <a:t> não relataram o uso de NCPAP para MAS</a:t>
            </a:r>
          </a:p>
          <a:p>
            <a:pPr>
              <a:lnSpc>
                <a:spcPct val="80000"/>
              </a:lnSpc>
            </a:pPr>
            <a:endParaRPr lang="en-US" sz="2200" smtClean="0"/>
          </a:p>
          <a:p>
            <a:pPr>
              <a:lnSpc>
                <a:spcPct val="80000"/>
              </a:lnSpc>
            </a:pPr>
            <a:r>
              <a:rPr lang="en-US" sz="2200" smtClean="0"/>
              <a:t> Ao compreender a fisiopatologia da MAS,  o início precoce de NCPAP  melhoraria a capacidade residual funcional levando ao melhor recrutamento de alvéolos; prevenção da deficiência secundária de surfactante e abriria as vias aéreas (evita a atelectasia) ,evitando assim o desenvolvimento subseqüente de hipoxia, acidose e hipertensão pulmonar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400" smtClean="0"/>
              <a:t>Tudo isso pode ter contribuído para a necessidade reduzida de MV no grupo com NCPAP precoce.</a:t>
            </a:r>
          </a:p>
          <a:p>
            <a:pPr>
              <a:lnSpc>
                <a:spcPct val="80000"/>
              </a:lnSpc>
            </a:pPr>
            <a:endParaRPr lang="en-US" sz="2400" smtClean="0"/>
          </a:p>
          <a:p>
            <a:pPr>
              <a:lnSpc>
                <a:spcPct val="80000"/>
              </a:lnSpc>
            </a:pPr>
            <a:r>
              <a:rPr lang="en-US" sz="2400" smtClean="0"/>
              <a:t> No entanto, pode-se argumentar que quase 75% dos recém-nascidos com MAS não exigiriam nenhum suporte respiratório além do oxigênio, assim no grupo de cuidados padrão.</a:t>
            </a:r>
          </a:p>
          <a:p>
            <a:pPr>
              <a:lnSpc>
                <a:spcPct val="80000"/>
              </a:lnSpc>
            </a:pPr>
            <a:r>
              <a:rPr lang="en-US" sz="2400" smtClean="0"/>
              <a:t>O aumento ou o excesso do uso de NCPAP é aceitável para evitar que menos RN vão à MV, especialmente em Regiões de recursos limitados.</a:t>
            </a:r>
          </a:p>
          <a:p>
            <a:pPr>
              <a:lnSpc>
                <a:spcPct val="80000"/>
              </a:lnSpc>
            </a:pPr>
            <a:endParaRPr lang="en-US" sz="2400" smtClean="0"/>
          </a:p>
          <a:p>
            <a:pPr>
              <a:lnSpc>
                <a:spcPct val="80000"/>
              </a:lnSpc>
            </a:pPr>
            <a:r>
              <a:rPr lang="en-US" sz="2400" smtClean="0"/>
              <a:t> A necessidade reduzida de MV no grupo NCPAP em comparação com a observação piloto¹³ pode ser devido ao uso precoce de NCPAP em lactentes com MAS</a:t>
            </a:r>
          </a:p>
          <a:p>
            <a:pPr>
              <a:lnSpc>
                <a:spcPct val="80000"/>
              </a:lnSpc>
            </a:pPr>
            <a:endParaRPr lang="en-US" sz="2400" smtClean="0"/>
          </a:p>
          <a:p>
            <a:pPr>
              <a:lnSpc>
                <a:spcPct val="80000"/>
              </a:lnSpc>
            </a:pPr>
            <a:r>
              <a:rPr lang="en-US" sz="2400" smtClean="0"/>
              <a:t> A necessidade de surfactante foi maior no grupo padrão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700" smtClean="0"/>
              <a:t> </a:t>
            </a:r>
            <a:r>
              <a:rPr lang="en-US" sz="2700" smtClean="0">
                <a:solidFill>
                  <a:srgbClr val="FF3300"/>
                </a:solidFill>
              </a:rPr>
              <a:t>O atraso no início de NCPAP pode ter resultado em deficiência de surfactante, dificuldade respiratória persistente e / ou aumento no trabalho de respiração, e pode ser o motivo de maior uso de surfactante neste grupo.</a:t>
            </a:r>
          </a:p>
          <a:p>
            <a:pPr>
              <a:lnSpc>
                <a:spcPct val="80000"/>
              </a:lnSpc>
            </a:pPr>
            <a:endParaRPr lang="en-US" sz="2700" smtClean="0">
              <a:solidFill>
                <a:srgbClr val="FF3300"/>
              </a:solidFill>
            </a:endParaRPr>
          </a:p>
          <a:p>
            <a:pPr>
              <a:lnSpc>
                <a:spcPct val="80000"/>
              </a:lnSpc>
            </a:pPr>
            <a:r>
              <a:rPr lang="en-US" sz="2700" smtClean="0"/>
              <a:t> </a:t>
            </a:r>
            <a:r>
              <a:rPr lang="en-US" sz="2700" smtClean="0">
                <a:solidFill>
                  <a:srgbClr val="FF3300"/>
                </a:solidFill>
              </a:rPr>
              <a:t>Maior necessidade de MV e prolongado tempo hospitalar no grupo de cuidados padrão pode ser o motivo para aumentada incidência de sepse.</a:t>
            </a:r>
          </a:p>
          <a:p>
            <a:pPr>
              <a:lnSpc>
                <a:spcPct val="80000"/>
              </a:lnSpc>
            </a:pPr>
            <a:endParaRPr lang="en-US" sz="2700" smtClean="0">
              <a:solidFill>
                <a:srgbClr val="FF3300"/>
              </a:solidFill>
            </a:endParaRPr>
          </a:p>
          <a:p>
            <a:pPr>
              <a:lnSpc>
                <a:spcPct val="80000"/>
              </a:lnSpc>
            </a:pPr>
            <a:r>
              <a:rPr lang="en-US" sz="2700" smtClean="0"/>
              <a:t>A incidência relatada sobre o uso de NCPAP ou MV para recém nascidos com MAS varia de 30% a 50% </a:t>
            </a:r>
            <a:r>
              <a:rPr lang="en-US" sz="2700" baseline="30000" smtClean="0"/>
              <a:t>3-5</a:t>
            </a:r>
            <a:r>
              <a:rPr lang="en-US" sz="2700" smtClean="0"/>
              <a:t>.</a:t>
            </a:r>
            <a:endParaRPr lang="en-US" sz="2700" baseline="300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500" smtClean="0"/>
              <a:t>No ensaio de   Vain et al </a:t>
            </a:r>
            <a:r>
              <a:rPr lang="en-US" sz="2500" baseline="30000" smtClean="0"/>
              <a:t>12</a:t>
            </a:r>
            <a:r>
              <a:rPr lang="en-US" sz="2500" smtClean="0"/>
              <a:t>, entre os 99 lactentes com MAS, 42 lactentes (42%) exigiram VM, e para Wiswell et al </a:t>
            </a:r>
            <a:r>
              <a:rPr lang="en-US" sz="2500" baseline="30000" smtClean="0"/>
              <a:t>11</a:t>
            </a:r>
            <a:r>
              <a:rPr lang="en-US" sz="2500" smtClean="0"/>
              <a:t>, a incidência de MV foi de 39% (24 de 62 crianças com MAS).</a:t>
            </a:r>
          </a:p>
          <a:p>
            <a:pPr>
              <a:lnSpc>
                <a:spcPct val="80000"/>
              </a:lnSpc>
            </a:pPr>
            <a:endParaRPr lang="en-US" sz="2500" smtClean="0"/>
          </a:p>
          <a:p>
            <a:pPr>
              <a:lnSpc>
                <a:spcPct val="80000"/>
              </a:lnSpc>
            </a:pPr>
            <a:r>
              <a:rPr lang="en-US" sz="2500" smtClean="0"/>
              <a:t>A menor necessidade de MV no grupo de cuidados padrão no presente ensaio (25%) pode ser explicado pela exclusão de crianças com asfixia e inclusão de bebês predominantemente nascidos no Serviço (90%).</a:t>
            </a:r>
          </a:p>
          <a:p>
            <a:pPr>
              <a:lnSpc>
                <a:spcPct val="80000"/>
              </a:lnSpc>
            </a:pPr>
            <a:endParaRPr lang="en-US" sz="2500" smtClean="0"/>
          </a:p>
          <a:p>
            <a:pPr algn="ctr">
              <a:lnSpc>
                <a:spcPct val="80000"/>
              </a:lnSpc>
              <a:buFont typeface="Arial" pitchFamily="34" charset="0"/>
              <a:buNone/>
            </a:pPr>
            <a:r>
              <a:rPr lang="en-US" sz="2500" smtClean="0"/>
              <a:t> </a:t>
            </a:r>
            <a:r>
              <a:rPr lang="en-US" sz="2500" b="1" smtClean="0">
                <a:solidFill>
                  <a:srgbClr val="0000FF"/>
                </a:solidFill>
              </a:rPr>
              <a:t>Reduzir a necessidade de MV em recém-nascidos com MAS tem  importância significativa, especialmente em países de média e baixa renda.</a:t>
            </a:r>
          </a:p>
          <a:p>
            <a:pPr algn="ctr">
              <a:lnSpc>
                <a:spcPct val="80000"/>
              </a:lnSpc>
            </a:pPr>
            <a:endParaRPr lang="en-US" sz="2500" b="1" smtClean="0">
              <a:solidFill>
                <a:srgbClr val="0000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90000"/>
              </a:lnSpc>
            </a:pPr>
            <a:r>
              <a:rPr lang="en-US" smtClean="0"/>
              <a:t>- A asfixia perinatal e MAS são os principais motivos para a MV nesses países de baixa renda </a:t>
            </a:r>
            <a:r>
              <a:rPr lang="en-US" baseline="30000" smtClean="0"/>
              <a:t>14</a:t>
            </a:r>
            <a:r>
              <a:rPr lang="en-US" smtClean="0"/>
              <a:t>.</a:t>
            </a:r>
            <a:endParaRPr lang="en-US" baseline="30000" smtClean="0"/>
          </a:p>
          <a:p>
            <a:pPr>
              <a:lnSpc>
                <a:spcPct val="90000"/>
              </a:lnSpc>
            </a:pPr>
            <a:endParaRPr lang="en-US" smtClean="0"/>
          </a:p>
          <a:p>
            <a:pPr>
              <a:lnSpc>
                <a:spcPct val="90000"/>
              </a:lnSpc>
            </a:pPr>
            <a:r>
              <a:rPr lang="en-US" smtClean="0"/>
              <a:t>- </a:t>
            </a:r>
            <a:r>
              <a:rPr lang="en-US" smtClean="0">
                <a:solidFill>
                  <a:srgbClr val="FF3300"/>
                </a:solidFill>
              </a:rPr>
              <a:t>Alta mortalidade</a:t>
            </a:r>
            <a:r>
              <a:rPr lang="en-US" smtClean="0"/>
              <a:t> (aproximadamente 40%), </a:t>
            </a:r>
            <a:r>
              <a:rPr lang="en-US" smtClean="0">
                <a:solidFill>
                  <a:srgbClr val="FF3300"/>
                </a:solidFill>
              </a:rPr>
              <a:t>alta incidência de sepse e a indisponibilidade de serviços de ventilação</a:t>
            </a:r>
            <a:r>
              <a:rPr lang="en-US" smtClean="0"/>
              <a:t> de qualidade são os principais </a:t>
            </a:r>
            <a:r>
              <a:rPr lang="en-US" smtClean="0">
                <a:solidFill>
                  <a:srgbClr val="FF3300"/>
                </a:solidFill>
              </a:rPr>
              <a:t>entraves  para o uso de MV nos países em desenvolvimento </a:t>
            </a:r>
            <a:r>
              <a:rPr lang="en-US" baseline="30000" smtClean="0">
                <a:solidFill>
                  <a:srgbClr val="FF3300"/>
                </a:solidFill>
              </a:rPr>
              <a:t>15,16</a:t>
            </a:r>
            <a:r>
              <a:rPr lang="en-US" smtClean="0">
                <a:solidFill>
                  <a:srgbClr val="FF3300"/>
                </a:solidFill>
              </a:rPr>
              <a:t>.</a:t>
            </a:r>
            <a:endParaRPr lang="en-US" baseline="30000" smtClean="0">
              <a:solidFill>
                <a:srgbClr val="FF33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700" smtClean="0"/>
              <a:t>Quando aplicado precocemente, NCPAP é uma opção segura para gerenciar lactentes com MAS , para impedir transferências para níveis já sobrecarregados III e / ou Centros de Cuidados Terciários e também reduzir o custo de atendimento </a:t>
            </a:r>
            <a:r>
              <a:rPr lang="en-US" sz="2700" baseline="30000" smtClean="0"/>
              <a:t>17</a:t>
            </a:r>
            <a:r>
              <a:rPr lang="en-US" sz="2700" smtClean="0"/>
              <a:t>.</a:t>
            </a:r>
            <a:endParaRPr lang="en-US" sz="2700" baseline="30000" smtClean="0"/>
          </a:p>
          <a:p>
            <a:pPr>
              <a:lnSpc>
                <a:spcPct val="80000"/>
              </a:lnSpc>
            </a:pPr>
            <a:endParaRPr lang="en-US" sz="2700" smtClean="0"/>
          </a:p>
          <a:p>
            <a:pPr algn="ctr">
              <a:lnSpc>
                <a:spcPct val="80000"/>
              </a:lnSpc>
              <a:buFont typeface="Arial" pitchFamily="34" charset="0"/>
              <a:buNone/>
            </a:pPr>
            <a:r>
              <a:rPr lang="en-US" sz="2700" smtClean="0"/>
              <a:t> </a:t>
            </a:r>
            <a:r>
              <a:rPr lang="en-US" sz="2700" smtClean="0">
                <a:solidFill>
                  <a:srgbClr val="FF3300"/>
                </a:solidFill>
              </a:rPr>
              <a:t>No entanto, a dependência de dispositivos NCPAP importados, a falta de um interface ideal, falta de disponibilidade de fornecimento de ar ou oxigênio 24 horas, falta de conhecimento e experiência entre médicos, enfermagem inadequadamente treinados, são os principais desafios </a:t>
            </a:r>
            <a:r>
              <a:rPr lang="en-US" sz="2700" baseline="30000" smtClean="0">
                <a:solidFill>
                  <a:srgbClr val="FF3300"/>
                </a:solidFill>
              </a:rPr>
              <a:t>18</a:t>
            </a:r>
            <a:r>
              <a:rPr lang="en-US" sz="2700" smtClean="0">
                <a:solidFill>
                  <a:srgbClr val="FF3300"/>
                </a:solidFill>
              </a:rPr>
              <a:t>.</a:t>
            </a:r>
            <a:endParaRPr lang="en-US" sz="2700" baseline="30000" smtClean="0">
              <a:solidFill>
                <a:srgbClr val="FF33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mtClean="0">
                <a:solidFill>
                  <a:srgbClr val="FF66FF"/>
                </a:solidFill>
              </a:rPr>
              <a:t>Discussão</a:t>
            </a:r>
          </a:p>
        </p:txBody>
      </p:sp>
      <p:sp>
        <p:nvSpPr>
          <p:cNvPr id="3" name="Content Placeholder 2"/>
          <p:cNvSpPr>
            <a:spLocks noGrp="1"/>
          </p:cNvSpPr>
          <p:nvPr>
            <p:ph idx="1"/>
          </p:nvPr>
        </p:nvSpPr>
        <p:spPr/>
        <p:txBody>
          <a:bodyPr>
            <a:normAutofit/>
          </a:bodyPr>
          <a:lstStyle/>
          <a:p>
            <a:pPr>
              <a:lnSpc>
                <a:spcPct val="80000"/>
              </a:lnSpc>
            </a:pPr>
            <a:r>
              <a:rPr lang="en-US" sz="2700" smtClean="0"/>
              <a:t>Exclusão de lactentes com asfixia perinatal grave e a preponderância de recém-nascidos do Serviço pode ser motivo de menor mortalidade na presente  coorte de estudo em comparação com a relatada por outras.</a:t>
            </a:r>
          </a:p>
          <a:p>
            <a:pPr>
              <a:lnSpc>
                <a:spcPct val="80000"/>
              </a:lnSpc>
            </a:pPr>
            <a:endParaRPr lang="en-US" sz="2700" smtClean="0"/>
          </a:p>
          <a:p>
            <a:pPr>
              <a:lnSpc>
                <a:spcPct val="80000"/>
              </a:lnSpc>
            </a:pPr>
            <a:r>
              <a:rPr lang="en-US" sz="2700" smtClean="0"/>
              <a:t> Embora 1 bebê no grupo NCPAP tivesse pneumotórax, a incidência global de pneumotórax neste grupo é inferior ao relatado por outros.</a:t>
            </a:r>
          </a:p>
          <a:p>
            <a:pPr>
              <a:lnSpc>
                <a:spcPct val="80000"/>
              </a:lnSpc>
            </a:pPr>
            <a:endParaRPr lang="en-US" sz="2700" smtClean="0"/>
          </a:p>
          <a:p>
            <a:pPr>
              <a:lnSpc>
                <a:spcPct val="80000"/>
              </a:lnSpc>
            </a:pPr>
            <a:r>
              <a:rPr lang="en-US" sz="2700" smtClean="0"/>
              <a:t> Vain et al</a:t>
            </a:r>
            <a:r>
              <a:rPr lang="en-US" sz="2700" baseline="30000" smtClean="0"/>
              <a:t>12</a:t>
            </a:r>
            <a:r>
              <a:rPr lang="en-US" sz="2700" smtClean="0"/>
              <a:t> relataram 6%(6 de seus 99 pacientes) e Bhat e Rao</a:t>
            </a:r>
            <a:r>
              <a:rPr lang="en-US" sz="2700" baseline="30000" smtClean="0"/>
              <a:t>19</a:t>
            </a:r>
            <a:r>
              <a:rPr lang="en-US" sz="2700" smtClean="0"/>
              <a:t> relataram incidência de 27% pneumotórax em seus pacientes.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solidFill>
                  <a:srgbClr val="FF66FF"/>
                </a:solidFill>
              </a:rPr>
              <a:t>Pontos fortes e limitações</a:t>
            </a:r>
          </a:p>
        </p:txBody>
      </p:sp>
      <p:sp>
        <p:nvSpPr>
          <p:cNvPr id="3" name="Content Placeholder 2"/>
          <p:cNvSpPr>
            <a:spLocks noGrp="1"/>
          </p:cNvSpPr>
          <p:nvPr>
            <p:ph idx="1"/>
          </p:nvPr>
        </p:nvSpPr>
        <p:spPr/>
        <p:txBody>
          <a:bodyPr>
            <a:normAutofit/>
          </a:bodyPr>
          <a:lstStyle/>
          <a:p>
            <a:pPr marL="0" indent="0">
              <a:lnSpc>
                <a:spcPct val="80000"/>
              </a:lnSpc>
              <a:buFont typeface="Arial" pitchFamily="34" charset="0"/>
              <a:buNone/>
            </a:pPr>
            <a:r>
              <a:rPr lang="en-US" sz="3000" smtClean="0">
                <a:solidFill>
                  <a:srgbClr val="FF66FF"/>
                </a:solidFill>
              </a:rPr>
              <a:t>Pontos fortes do estudo: </a:t>
            </a:r>
          </a:p>
          <a:p>
            <a:pPr marL="0" indent="0">
              <a:lnSpc>
                <a:spcPct val="80000"/>
              </a:lnSpc>
            </a:pPr>
            <a:r>
              <a:rPr lang="en-US" sz="3000" smtClean="0"/>
              <a:t>Amostra relativamente grande, inscrição multicêntrica, predominância de recém-nascidos e critérios padronizados para  gerenciamento respiratório.</a:t>
            </a:r>
          </a:p>
          <a:p>
            <a:pPr marL="0" indent="0">
              <a:lnSpc>
                <a:spcPct val="80000"/>
              </a:lnSpc>
            </a:pPr>
            <a:endParaRPr lang="en-US" sz="3000" smtClean="0"/>
          </a:p>
          <a:p>
            <a:pPr marL="0" indent="0">
              <a:lnSpc>
                <a:spcPct val="80000"/>
              </a:lnSpc>
              <a:buFont typeface="Arial" pitchFamily="34" charset="0"/>
              <a:buNone/>
            </a:pPr>
            <a:r>
              <a:rPr lang="en-US" sz="3000" smtClean="0">
                <a:solidFill>
                  <a:srgbClr val="FF3300"/>
                </a:solidFill>
              </a:rPr>
              <a:t>Principais limitações deste estudo</a:t>
            </a:r>
            <a:r>
              <a:rPr lang="en-US" sz="3000" smtClean="0"/>
              <a:t>:</a:t>
            </a:r>
          </a:p>
          <a:p>
            <a:pPr marL="0" indent="0">
              <a:lnSpc>
                <a:spcPct val="80000"/>
              </a:lnSpc>
            </a:pPr>
            <a:r>
              <a:rPr lang="en-US" sz="3000" smtClean="0"/>
              <a:t>Iniciação de NCPAP ou MV a critério da gestão clínica, incapacidade de intervenção cega  e uso de curto prazo.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solidFill>
                  <a:srgbClr val="FF66FF"/>
                </a:solidFill>
              </a:rPr>
              <a:t>Conclusão</a:t>
            </a:r>
          </a:p>
        </p:txBody>
      </p:sp>
      <p:sp>
        <p:nvSpPr>
          <p:cNvPr id="34819" name="Content Placeholder 2"/>
          <p:cNvSpPr>
            <a:spLocks noGrp="1"/>
          </p:cNvSpPr>
          <p:nvPr>
            <p:ph idx="1"/>
          </p:nvPr>
        </p:nvSpPr>
        <p:spPr>
          <a:ln w="38100">
            <a:solidFill>
              <a:srgbClr val="FF66FF"/>
            </a:solidFill>
          </a:ln>
        </p:spPr>
        <p:txBody>
          <a:bodyPr/>
          <a:lstStyle/>
          <a:p>
            <a:r>
              <a:rPr lang="en-US" smtClean="0">
                <a:solidFill>
                  <a:srgbClr val="0000FF"/>
                </a:solidFill>
              </a:rPr>
              <a:t>Iniciar precocemente NCPAP em comparação com o oxigênio por capacete nos neonatos com MAS reduz a necessidade subsequente de ventilação mecânica.</a:t>
            </a:r>
          </a:p>
          <a:p>
            <a:endParaRPr lang="en-US" smtClean="0">
              <a:solidFill>
                <a:srgbClr val="0000FF"/>
              </a:solidFill>
            </a:endParaRPr>
          </a:p>
          <a:p>
            <a:r>
              <a:rPr lang="en-US" smtClean="0">
                <a:solidFill>
                  <a:srgbClr val="0000FF"/>
                </a:solidFill>
              </a:rPr>
              <a:t>Para cada 5 recém-nascidos com MAS iniciado em NCPAP, 1 recém-nascido está protegido contra a ventilação mecânica.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Imagem4"/>
          <p:cNvPicPr>
            <a:picLocks noChangeAspect="1" noChangeArrowheads="1"/>
          </p:cNvPicPr>
          <p:nvPr/>
        </p:nvPicPr>
        <p:blipFill>
          <a:blip r:embed="rId2"/>
          <a:srcRect/>
          <a:stretch>
            <a:fillRect/>
          </a:stretch>
        </p:blipFill>
        <p:spPr bwMode="auto">
          <a:xfrm>
            <a:off x="2032000" y="149225"/>
            <a:ext cx="5081588" cy="6559550"/>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457200" y="3021013"/>
            <a:ext cx="8229600" cy="3836987"/>
          </a:xfrm>
          <a:solidFill>
            <a:srgbClr val="9999FF"/>
          </a:solidFill>
        </p:spPr>
        <p:txBody>
          <a:bodyPr/>
          <a:lstStyle/>
          <a:p>
            <a:pPr algn="ctr">
              <a:lnSpc>
                <a:spcPct val="90000"/>
              </a:lnSpc>
              <a:buFont typeface="Arial" pitchFamily="34" charset="0"/>
              <a:buNone/>
            </a:pPr>
            <a:r>
              <a:rPr lang="pt-BR" smtClean="0">
                <a:solidFill>
                  <a:srgbClr val="0000FF"/>
                </a:solidFill>
              </a:rPr>
              <a:t>Pontos chave</a:t>
            </a:r>
          </a:p>
          <a:p>
            <a:pPr>
              <a:lnSpc>
                <a:spcPct val="90000"/>
              </a:lnSpc>
            </a:pPr>
            <a:r>
              <a:rPr lang="pt-BR" sz="1800" b="1" smtClean="0">
                <a:solidFill>
                  <a:srgbClr val="0000FF"/>
                </a:solidFill>
              </a:rPr>
              <a:t>Questão</a:t>
            </a:r>
            <a:r>
              <a:rPr lang="pt-BR" sz="1800" smtClean="0"/>
              <a:t>: O uso precoce da pressão nasal contínua positiva nas vias aéreas no curso da  síndrome de aspiração do mecônio, reduz a necessidade subsequente de ventilação mecânica em recém-nascidos?</a:t>
            </a:r>
          </a:p>
          <a:p>
            <a:pPr>
              <a:lnSpc>
                <a:spcPct val="90000"/>
              </a:lnSpc>
            </a:pPr>
            <a:r>
              <a:rPr lang="pt-BR" sz="1800" b="1" smtClean="0">
                <a:solidFill>
                  <a:srgbClr val="0000FF"/>
                </a:solidFill>
              </a:rPr>
              <a:t>Conclusões</a:t>
            </a:r>
            <a:r>
              <a:rPr lang="pt-BR" sz="1800" smtClean="0"/>
              <a:t> : Neste ensaio clínico randomizado que incluiu 135 crianças com síndrome de aspiração meconial moderada ou grave, 2 crianças (3%) com pressão nasal contínua positiva nas vias aéreas exigiu ventilação mecânica subseqüente nos primeiros 7 dias de vida versus 17 crianças (25%) que foram apoiadas com oxigênio no capacete, uma diferença significante.</a:t>
            </a:r>
          </a:p>
          <a:p>
            <a:pPr>
              <a:lnSpc>
                <a:spcPct val="90000"/>
              </a:lnSpc>
            </a:pPr>
            <a:r>
              <a:rPr lang="pt-BR" sz="1800" b="1" smtClean="0">
                <a:solidFill>
                  <a:srgbClr val="0000FF"/>
                </a:solidFill>
              </a:rPr>
              <a:t>Significado</a:t>
            </a:r>
            <a:r>
              <a:rPr lang="pt-BR" sz="1800" smtClean="0"/>
              <a:t> Existe uma possibilidade de redução da necessidade de ventilação mecânica subsequente se crianças com síndrome de aspiração de mecônio grave é inicialmente submetida à pressão positiva contínua nasal das vias aéreas no lugar do oxigênio no capacete</a:t>
            </a:r>
          </a:p>
        </p:txBody>
      </p:sp>
      <p:pic>
        <p:nvPicPr>
          <p:cNvPr id="54277" name="Picture 5" descr="Imagem5"/>
          <p:cNvPicPr>
            <a:picLocks noChangeAspect="1" noChangeArrowheads="1"/>
          </p:cNvPicPr>
          <p:nvPr/>
        </p:nvPicPr>
        <p:blipFill>
          <a:blip r:embed="rId2"/>
          <a:srcRect/>
          <a:stretch>
            <a:fillRect/>
          </a:stretch>
        </p:blipFill>
        <p:spPr bwMode="auto">
          <a:xfrm>
            <a:off x="2768600" y="68263"/>
            <a:ext cx="3838575" cy="295275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solidFill>
                  <a:srgbClr val="FF66FF"/>
                </a:solidFill>
              </a:rPr>
              <a:t>Referências</a:t>
            </a:r>
          </a:p>
        </p:txBody>
      </p:sp>
      <p:sp>
        <p:nvSpPr>
          <p:cNvPr id="3" name="Content Placeholder 2"/>
          <p:cNvSpPr>
            <a:spLocks noGrp="1"/>
          </p:cNvSpPr>
          <p:nvPr>
            <p:ph idx="1"/>
          </p:nvPr>
        </p:nvSpPr>
        <p:spPr/>
        <p:txBody>
          <a:bodyPr rtlCol="0">
            <a:normAutofit fontScale="47500" lnSpcReduction="20000"/>
          </a:bodyPr>
          <a:lstStyle/>
          <a:p>
            <a:pPr marL="0" indent="0" fontAlgn="auto">
              <a:spcAft>
                <a:spcPts val="0"/>
              </a:spcAft>
              <a:buFont typeface="Arial"/>
              <a:buNone/>
              <a:defRPr/>
            </a:pPr>
            <a:r>
              <a:rPr lang="en-US" b="1" dirty="0"/>
              <a:t>1</a:t>
            </a:r>
            <a:r>
              <a:rPr lang="en-US" dirty="0"/>
              <a:t>. </a:t>
            </a:r>
            <a:r>
              <a:rPr lang="en-US" dirty="0" err="1"/>
              <a:t>YoderBA,KirschEA,BarthWH,GordonMC</a:t>
            </a:r>
            <a:r>
              <a:rPr lang="en-US" dirty="0"/>
              <a:t>. Changing obstetric practices associated with decreasing incidence of meconium aspiration syndrome. </a:t>
            </a:r>
            <a:r>
              <a:rPr lang="en-US" i="1" dirty="0" err="1"/>
              <a:t>Obstet</a:t>
            </a:r>
            <a:r>
              <a:rPr lang="en-US" i="1" dirty="0"/>
              <a:t> Gynecol</a:t>
            </a:r>
            <a:r>
              <a:rPr lang="en-US" dirty="0"/>
              <a:t>. 2002;99(5, </a:t>
            </a:r>
            <a:r>
              <a:rPr lang="en-US" dirty="0" err="1"/>
              <a:t>pt</a:t>
            </a:r>
            <a:r>
              <a:rPr lang="en-US" dirty="0"/>
              <a:t> 1):731-739. </a:t>
            </a:r>
          </a:p>
          <a:p>
            <a:pPr marL="0" indent="0" fontAlgn="auto">
              <a:spcAft>
                <a:spcPts val="0"/>
              </a:spcAft>
              <a:buFont typeface="Arial"/>
              <a:buNone/>
              <a:defRPr/>
            </a:pPr>
            <a:r>
              <a:rPr lang="en-US" b="1" dirty="0"/>
              <a:t>2</a:t>
            </a:r>
            <a:r>
              <a:rPr lang="en-US" dirty="0"/>
              <a:t>. </a:t>
            </a:r>
            <a:r>
              <a:rPr lang="en-US" dirty="0" err="1"/>
              <a:t>FischerC,RybakowskiC,FerdynusC,SagotP</a:t>
            </a:r>
            <a:r>
              <a:rPr lang="en-US" dirty="0"/>
              <a:t>, </a:t>
            </a:r>
            <a:r>
              <a:rPr lang="en-US" dirty="0" err="1"/>
              <a:t>Gouyon</a:t>
            </a:r>
            <a:r>
              <a:rPr lang="en-US" dirty="0"/>
              <a:t> JB. A population-based study of meconium aspiration syndrome in neonates born between 37 and 43 weeks of gestation. </a:t>
            </a:r>
            <a:r>
              <a:rPr lang="en-US" i="1" dirty="0" err="1"/>
              <a:t>Int</a:t>
            </a:r>
            <a:r>
              <a:rPr lang="en-US" i="1" dirty="0"/>
              <a:t> J </a:t>
            </a:r>
            <a:r>
              <a:rPr lang="en-US" i="1" dirty="0" err="1"/>
              <a:t>Pediatr</a:t>
            </a:r>
            <a:r>
              <a:rPr lang="en-US" dirty="0"/>
              <a:t>. 2012; e321545 </a:t>
            </a:r>
          </a:p>
          <a:p>
            <a:pPr marL="0" indent="0" fontAlgn="auto">
              <a:spcAft>
                <a:spcPts val="0"/>
              </a:spcAft>
              <a:buFont typeface="Arial"/>
              <a:buNone/>
              <a:defRPr/>
            </a:pPr>
            <a:r>
              <a:rPr lang="en-US" b="1" dirty="0"/>
              <a:t>3</a:t>
            </a:r>
            <a:r>
              <a:rPr lang="en-US" dirty="0"/>
              <a:t>. </a:t>
            </a:r>
            <a:r>
              <a:rPr lang="en-US" dirty="0" err="1"/>
              <a:t>SinghBS,ClarkRH,PowersRJ,SpitzerAR</a:t>
            </a:r>
            <a:r>
              <a:rPr lang="en-US" dirty="0"/>
              <a:t>. Meconium aspiration syndrome remains a </a:t>
            </a:r>
          </a:p>
          <a:p>
            <a:pPr marL="0" indent="0" fontAlgn="auto">
              <a:spcAft>
                <a:spcPts val="0"/>
              </a:spcAft>
              <a:buFont typeface="Arial"/>
              <a:buNone/>
              <a:defRPr/>
            </a:pPr>
            <a:r>
              <a:rPr lang="en-US" dirty="0"/>
              <a:t>significant problem in the NICU: outcomes and treatment patterns in term neonates admitted for intensive care during a ten-year period. </a:t>
            </a:r>
            <a:r>
              <a:rPr lang="en-US" i="1" dirty="0"/>
              <a:t>J </a:t>
            </a:r>
            <a:r>
              <a:rPr lang="en-US" i="1" dirty="0" err="1"/>
              <a:t>Perinatol</a:t>
            </a:r>
            <a:r>
              <a:rPr lang="en-US" dirty="0"/>
              <a:t>. 2009;29(7):497-503. </a:t>
            </a:r>
          </a:p>
          <a:p>
            <a:pPr marL="0" indent="0" fontAlgn="auto">
              <a:spcAft>
                <a:spcPts val="0"/>
              </a:spcAft>
              <a:buFont typeface="Arial"/>
              <a:buNone/>
              <a:defRPr/>
            </a:pPr>
            <a:r>
              <a:rPr lang="en-US" b="1" dirty="0"/>
              <a:t>4</a:t>
            </a:r>
            <a:r>
              <a:rPr lang="en-US" dirty="0"/>
              <a:t>. </a:t>
            </a:r>
            <a:r>
              <a:rPr lang="en-US" dirty="0" err="1"/>
              <a:t>HernándezC,LittleBB,DaxJS,GilstrapLCIII</a:t>
            </a:r>
            <a:r>
              <a:rPr lang="en-US" dirty="0"/>
              <a:t>, Rosenfeld CR. Prediction of the severity of meconium aspiration syndrome. </a:t>
            </a:r>
            <a:r>
              <a:rPr lang="en-US" i="1" dirty="0"/>
              <a:t>Am J </a:t>
            </a:r>
            <a:r>
              <a:rPr lang="en-US" i="1" dirty="0" err="1"/>
              <a:t>Obstet</a:t>
            </a:r>
            <a:r>
              <a:rPr lang="en-US" i="1" dirty="0"/>
              <a:t> Gynecol</a:t>
            </a:r>
            <a:r>
              <a:rPr lang="en-US" dirty="0"/>
              <a:t>. 1993;169(1):61-70. </a:t>
            </a:r>
          </a:p>
          <a:p>
            <a:pPr marL="0" indent="0" fontAlgn="auto">
              <a:spcAft>
                <a:spcPts val="0"/>
              </a:spcAft>
              <a:buFont typeface="Arial"/>
              <a:buNone/>
              <a:defRPr/>
            </a:pPr>
            <a:r>
              <a:rPr lang="en-US" b="1" dirty="0"/>
              <a:t>5</a:t>
            </a:r>
            <a:r>
              <a:rPr lang="en-US" dirty="0"/>
              <a:t>. </a:t>
            </a:r>
            <a:r>
              <a:rPr lang="en-US" dirty="0" err="1"/>
              <a:t>WiswellTE,TuggleJM,TurnerBS.Meconium</a:t>
            </a:r>
            <a:r>
              <a:rPr lang="en-US" dirty="0"/>
              <a:t> aspiration syndrome: have we made a difference? </a:t>
            </a:r>
            <a:r>
              <a:rPr lang="en-US" i="1" dirty="0"/>
              <a:t>Pediatrics</a:t>
            </a:r>
            <a:r>
              <a:rPr lang="en-US" dirty="0"/>
              <a:t>. 1990;85(5):715-721. </a:t>
            </a:r>
          </a:p>
          <a:p>
            <a:pPr marL="0" indent="0" fontAlgn="auto">
              <a:spcAft>
                <a:spcPts val="0"/>
              </a:spcAft>
              <a:buFont typeface="Arial"/>
              <a:buNone/>
              <a:defRPr/>
            </a:pPr>
            <a:r>
              <a:rPr lang="en-US" b="1" dirty="0"/>
              <a:t>6</a:t>
            </a:r>
            <a:r>
              <a:rPr lang="en-US" dirty="0"/>
              <a:t>. </a:t>
            </a:r>
            <a:r>
              <a:rPr lang="en-US" dirty="0" err="1"/>
              <a:t>Dargaville</a:t>
            </a:r>
            <a:r>
              <a:rPr lang="en-US" dirty="0"/>
              <a:t> PA. Respiratory support in meconium aspiration syndrome: a practical guide. </a:t>
            </a:r>
            <a:r>
              <a:rPr lang="en-US" i="1" dirty="0" err="1"/>
              <a:t>Int</a:t>
            </a:r>
            <a:r>
              <a:rPr lang="en-US" i="1" dirty="0"/>
              <a:t> J </a:t>
            </a:r>
            <a:r>
              <a:rPr lang="en-US" i="1" dirty="0" err="1"/>
              <a:t>Pediatr</a:t>
            </a:r>
            <a:r>
              <a:rPr lang="en-US" dirty="0"/>
              <a:t>. 2012;e965159. </a:t>
            </a:r>
          </a:p>
          <a:p>
            <a:pPr marL="0" indent="0" fontAlgn="auto">
              <a:spcAft>
                <a:spcPts val="0"/>
              </a:spcAft>
              <a:buFont typeface="Arial"/>
              <a:buNone/>
              <a:defRPr/>
            </a:pPr>
            <a:r>
              <a:rPr lang="en-US" b="1" dirty="0"/>
              <a:t>7</a:t>
            </a:r>
            <a:r>
              <a:rPr lang="en-US" dirty="0"/>
              <a:t>. </a:t>
            </a:r>
            <a:r>
              <a:rPr lang="en-US" dirty="0" err="1"/>
              <a:t>RamsdenCA,ReynoldsEO.Ventilatorsettings</a:t>
            </a:r>
            <a:r>
              <a:rPr lang="en-US" dirty="0"/>
              <a:t> for newborn infants. </a:t>
            </a:r>
            <a:r>
              <a:rPr lang="en-US" i="1" dirty="0"/>
              <a:t>Arch Dis Child</a:t>
            </a:r>
            <a:r>
              <a:rPr lang="en-US" dirty="0"/>
              <a:t>. 1987;62(5):529- 538. </a:t>
            </a:r>
          </a:p>
          <a:p>
            <a:pPr marL="0" indent="0" fontAlgn="auto">
              <a:spcAft>
                <a:spcPts val="0"/>
              </a:spcAft>
              <a:buFont typeface="Arial"/>
              <a:buNone/>
              <a:defRPr/>
            </a:pPr>
            <a:r>
              <a:rPr lang="en-US" b="1" dirty="0"/>
              <a:t>8</a:t>
            </a:r>
            <a:r>
              <a:rPr lang="en-US" dirty="0"/>
              <a:t>. </a:t>
            </a:r>
            <a:r>
              <a:rPr lang="en-US" dirty="0" err="1"/>
              <a:t>MaiyaPP,VishwanathD,HegdeS,etal</a:t>
            </a:r>
            <a:r>
              <a:rPr lang="en-US" dirty="0"/>
              <a:t>. Mechanical ventilation of newborns: experience from a level II NICU. </a:t>
            </a:r>
            <a:r>
              <a:rPr lang="en-US" i="1" dirty="0"/>
              <a:t>Indian </a:t>
            </a:r>
            <a:r>
              <a:rPr lang="en-US" i="1" dirty="0" err="1"/>
              <a:t>Pediatr</a:t>
            </a:r>
            <a:r>
              <a:rPr lang="en-US" dirty="0"/>
              <a:t>. 1995;32(12): 1275-1280. </a:t>
            </a:r>
          </a:p>
          <a:p>
            <a:pPr marL="0" indent="0" fontAlgn="auto">
              <a:spcAft>
                <a:spcPts val="0"/>
              </a:spcAft>
              <a:buFont typeface="Arial"/>
              <a:buNone/>
              <a:defRPr/>
            </a:pPr>
            <a:r>
              <a:rPr lang="en-US" b="1" dirty="0"/>
              <a:t>9</a:t>
            </a:r>
            <a:r>
              <a:rPr lang="en-US" dirty="0"/>
              <a:t>. </a:t>
            </a:r>
            <a:r>
              <a:rPr lang="en-US" dirty="0" err="1"/>
              <a:t>RiyasPK,VijayakumarKM,KulkarniML</a:t>
            </a:r>
            <a:r>
              <a:rPr lang="en-US" dirty="0"/>
              <a:t>. Neonatal mechanical ventilation. </a:t>
            </a:r>
            <a:r>
              <a:rPr lang="en-US" i="1" dirty="0"/>
              <a:t>Indian J </a:t>
            </a:r>
            <a:r>
              <a:rPr lang="en-US" i="1" dirty="0" err="1"/>
              <a:t>Pediatr</a:t>
            </a:r>
            <a:r>
              <a:rPr lang="en-US" dirty="0"/>
              <a:t>. 2003;70(7):537-540. </a:t>
            </a:r>
          </a:p>
          <a:p>
            <a:pPr marL="0" indent="0" fontAlgn="auto">
              <a:spcAft>
                <a:spcPts val="0"/>
              </a:spcAft>
              <a:buFont typeface="Arial"/>
              <a:buNone/>
              <a:defRPr/>
            </a:pP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solidFill>
                  <a:srgbClr val="FF66FF"/>
                </a:solidFill>
              </a:rPr>
              <a:t>Referências</a:t>
            </a:r>
          </a:p>
        </p:txBody>
      </p:sp>
      <p:sp>
        <p:nvSpPr>
          <p:cNvPr id="3" name="Content Placeholder 2"/>
          <p:cNvSpPr>
            <a:spLocks noGrp="1"/>
          </p:cNvSpPr>
          <p:nvPr>
            <p:ph idx="1"/>
          </p:nvPr>
        </p:nvSpPr>
        <p:spPr/>
        <p:txBody>
          <a:bodyPr rtlCol="0">
            <a:normAutofit fontScale="40000" lnSpcReduction="20000"/>
          </a:bodyPr>
          <a:lstStyle/>
          <a:p>
            <a:pPr marL="0" indent="0" fontAlgn="auto">
              <a:spcAft>
                <a:spcPts val="0"/>
              </a:spcAft>
              <a:buFont typeface="Arial"/>
              <a:buNone/>
              <a:defRPr/>
            </a:pPr>
            <a:r>
              <a:rPr lang="en-US" b="1" dirty="0" smtClean="0"/>
              <a:t>10</a:t>
            </a:r>
            <a:r>
              <a:rPr lang="en-US" dirty="0"/>
              <a:t>. </a:t>
            </a:r>
            <a:r>
              <a:rPr lang="en-US" dirty="0" err="1"/>
              <a:t>WoodDW,DownesJJ,LecksHI.Aclinical</a:t>
            </a:r>
            <a:r>
              <a:rPr lang="en-US" dirty="0"/>
              <a:t> scoring system for the diagnosis of respiratory failure: preliminary report on childhood status </a:t>
            </a:r>
            <a:r>
              <a:rPr lang="en-US" dirty="0" err="1"/>
              <a:t>asthmaticus</a:t>
            </a:r>
            <a:r>
              <a:rPr lang="en-US" dirty="0"/>
              <a:t>. </a:t>
            </a:r>
            <a:r>
              <a:rPr lang="en-US" i="1" dirty="0"/>
              <a:t>Am J Dis Child. </a:t>
            </a:r>
            <a:r>
              <a:rPr lang="en-US" dirty="0"/>
              <a:t>1972;123(3):227–228. </a:t>
            </a:r>
          </a:p>
          <a:p>
            <a:pPr marL="0" indent="0" fontAlgn="auto">
              <a:spcAft>
                <a:spcPts val="0"/>
              </a:spcAft>
              <a:buFont typeface="Arial"/>
              <a:buNone/>
              <a:defRPr/>
            </a:pPr>
            <a:r>
              <a:rPr lang="en-US" b="1" dirty="0"/>
              <a:t>11</a:t>
            </a:r>
            <a:r>
              <a:rPr lang="en-US" dirty="0"/>
              <a:t>. </a:t>
            </a:r>
            <a:r>
              <a:rPr lang="en-US" dirty="0" err="1"/>
              <a:t>WiswellTE,GannonCM,JacobJ,etal.Delivery</a:t>
            </a:r>
            <a:r>
              <a:rPr lang="en-US" dirty="0"/>
              <a:t> room management of the apparently vigorous meconium-stained neonate: results of the multicenter, international collaborative trial. </a:t>
            </a:r>
            <a:r>
              <a:rPr lang="en-US" i="1" dirty="0"/>
              <a:t>Pediatrics</a:t>
            </a:r>
            <a:r>
              <a:rPr lang="en-US" dirty="0"/>
              <a:t>. 2000;105(1, </a:t>
            </a:r>
            <a:r>
              <a:rPr lang="en-US" dirty="0" err="1"/>
              <a:t>pt</a:t>
            </a:r>
            <a:r>
              <a:rPr lang="en-US" dirty="0"/>
              <a:t> 1):1-7. </a:t>
            </a:r>
          </a:p>
          <a:p>
            <a:pPr marL="0" indent="0" fontAlgn="auto">
              <a:spcAft>
                <a:spcPts val="0"/>
              </a:spcAft>
              <a:buFont typeface="Arial"/>
              <a:buNone/>
              <a:defRPr/>
            </a:pPr>
            <a:r>
              <a:rPr lang="en-US" b="1" dirty="0"/>
              <a:t>12</a:t>
            </a:r>
            <a:r>
              <a:rPr lang="en-US" dirty="0"/>
              <a:t>. </a:t>
            </a:r>
            <a:r>
              <a:rPr lang="en-US" dirty="0" err="1"/>
              <a:t>VainNE,SzyldEG,PrudentLM,WiswellTE</a:t>
            </a:r>
            <a:r>
              <a:rPr lang="en-US" dirty="0"/>
              <a:t>, Aguilar AM, </a:t>
            </a:r>
            <a:r>
              <a:rPr lang="en-US" dirty="0" err="1"/>
              <a:t>Vivas</a:t>
            </a:r>
            <a:r>
              <a:rPr lang="en-US" dirty="0"/>
              <a:t> NI. </a:t>
            </a:r>
            <a:r>
              <a:rPr lang="en-US" dirty="0" err="1"/>
              <a:t>Oropharyngeal</a:t>
            </a:r>
            <a:r>
              <a:rPr lang="en-US" dirty="0"/>
              <a:t> and nasopharyngeal suctioning of meconium-stained neonates before delivery of their shoulders: </a:t>
            </a:r>
            <a:r>
              <a:rPr lang="en-US" dirty="0" err="1"/>
              <a:t>multicentre</a:t>
            </a:r>
            <a:r>
              <a:rPr lang="en-US" dirty="0"/>
              <a:t>, </a:t>
            </a:r>
            <a:r>
              <a:rPr lang="en-US" dirty="0" err="1"/>
              <a:t>randomised</a:t>
            </a:r>
            <a:r>
              <a:rPr lang="en-US" dirty="0"/>
              <a:t> controlled trial. </a:t>
            </a:r>
            <a:r>
              <a:rPr lang="en-US" i="1" dirty="0"/>
              <a:t>Lancet</a:t>
            </a:r>
            <a:r>
              <a:rPr lang="en-US" dirty="0"/>
              <a:t>. 2004;364(9434):597-602. </a:t>
            </a:r>
          </a:p>
          <a:p>
            <a:pPr marL="0" indent="0" fontAlgn="auto">
              <a:spcAft>
                <a:spcPts val="0"/>
              </a:spcAft>
              <a:buFont typeface="Arial"/>
              <a:buNone/>
              <a:defRPr/>
            </a:pPr>
            <a:r>
              <a:rPr lang="en-US" b="1" dirty="0"/>
              <a:t>13</a:t>
            </a:r>
            <a:r>
              <a:rPr lang="en-US" dirty="0"/>
              <a:t>. </a:t>
            </a:r>
            <a:r>
              <a:rPr lang="en-US" dirty="0" err="1"/>
              <a:t>BhagwatP,MurkiS,MehtaA,OletiT</a:t>
            </a:r>
            <a:r>
              <a:rPr lang="en-US" dirty="0"/>
              <a:t>, </a:t>
            </a:r>
            <a:r>
              <a:rPr lang="en-US" dirty="0" err="1"/>
              <a:t>Gannavaram</a:t>
            </a:r>
            <a:r>
              <a:rPr lang="en-US" dirty="0"/>
              <a:t> D. Continuous positive airway pressure in meconium aspiration syndrome: an observational study. </a:t>
            </a:r>
            <a:r>
              <a:rPr lang="en-US" i="1" dirty="0"/>
              <a:t>J </a:t>
            </a:r>
            <a:r>
              <a:rPr lang="en-US" i="1" dirty="0" err="1"/>
              <a:t>Clin</a:t>
            </a:r>
            <a:r>
              <a:rPr lang="en-US" i="1" dirty="0"/>
              <a:t> </a:t>
            </a:r>
            <a:r>
              <a:rPr lang="en-US" i="1" dirty="0" err="1"/>
              <a:t>Neonatol</a:t>
            </a:r>
            <a:r>
              <a:rPr lang="en-US" dirty="0"/>
              <a:t>. 2015;4(2):96. </a:t>
            </a:r>
          </a:p>
          <a:p>
            <a:pPr marL="0" indent="0" fontAlgn="auto">
              <a:spcAft>
                <a:spcPts val="0"/>
              </a:spcAft>
              <a:buFont typeface="Arial"/>
              <a:buNone/>
              <a:defRPr/>
            </a:pPr>
            <a:r>
              <a:rPr lang="en-US" b="1" dirty="0"/>
              <a:t>14</a:t>
            </a:r>
            <a:r>
              <a:rPr lang="en-US" dirty="0"/>
              <a:t>. </a:t>
            </a:r>
            <a:r>
              <a:rPr lang="en-US" dirty="0" err="1"/>
              <a:t>AnantharajA,BhatBV.Outcomeofneonates</a:t>
            </a:r>
            <a:r>
              <a:rPr lang="en-US" dirty="0"/>
              <a:t> requiring assisted ventilation. </a:t>
            </a:r>
            <a:r>
              <a:rPr lang="en-US" i="1" dirty="0"/>
              <a:t>Turk J </a:t>
            </a:r>
            <a:r>
              <a:rPr lang="en-US" i="1" dirty="0" err="1"/>
              <a:t>Pediatr</a:t>
            </a:r>
            <a:r>
              <a:rPr lang="en-US" dirty="0"/>
              <a:t>. 2011; 53(5):547-553. </a:t>
            </a:r>
          </a:p>
          <a:p>
            <a:pPr marL="0" indent="0" fontAlgn="auto">
              <a:spcAft>
                <a:spcPts val="0"/>
              </a:spcAft>
              <a:buFont typeface="Arial"/>
              <a:buNone/>
              <a:defRPr/>
            </a:pPr>
            <a:r>
              <a:rPr lang="en-US" b="1" dirty="0"/>
              <a:t>15</a:t>
            </a:r>
            <a:r>
              <a:rPr lang="en-US" dirty="0"/>
              <a:t>. </a:t>
            </a:r>
            <a:r>
              <a:rPr lang="en-US" dirty="0" err="1"/>
              <a:t>IqbalQ,YounusMM,AhmedA,etal.Neonatal</a:t>
            </a:r>
            <a:r>
              <a:rPr lang="en-US" dirty="0"/>
              <a:t> mechanical ventilation: indications and outcome. </a:t>
            </a:r>
            <a:r>
              <a:rPr lang="en-US" i="1" dirty="0"/>
              <a:t>Indian J </a:t>
            </a:r>
            <a:r>
              <a:rPr lang="en-US" i="1" dirty="0" err="1"/>
              <a:t>Crit</a:t>
            </a:r>
            <a:r>
              <a:rPr lang="en-US" i="1" dirty="0"/>
              <a:t> Care Med</a:t>
            </a:r>
            <a:r>
              <a:rPr lang="en-US" dirty="0"/>
              <a:t>. 2015;19(9):523-527. </a:t>
            </a:r>
          </a:p>
          <a:p>
            <a:pPr marL="0" indent="0" fontAlgn="auto">
              <a:spcAft>
                <a:spcPts val="0"/>
              </a:spcAft>
              <a:buFont typeface="Arial"/>
              <a:buNone/>
              <a:defRPr/>
            </a:pPr>
            <a:r>
              <a:rPr lang="en-US" b="1" dirty="0"/>
              <a:t>16</a:t>
            </a:r>
            <a:r>
              <a:rPr lang="en-US" dirty="0"/>
              <a:t>. </a:t>
            </a:r>
            <a:r>
              <a:rPr lang="en-US" dirty="0" err="1"/>
              <a:t>SundaramV,ChirlaD,PanigrahyN,KumarP</a:t>
            </a:r>
            <a:r>
              <a:rPr lang="en-US" dirty="0"/>
              <a:t>. Current status of NICUs in India: a nationwide survey and the way forward. </a:t>
            </a:r>
            <a:r>
              <a:rPr lang="en-US" i="1" dirty="0"/>
              <a:t>Indian J </a:t>
            </a:r>
            <a:r>
              <a:rPr lang="en-US" i="1" dirty="0" err="1"/>
              <a:t>Pediatr</a:t>
            </a:r>
            <a:r>
              <a:rPr lang="en-US" dirty="0"/>
              <a:t>. 2014; 81(11):1198-1204. </a:t>
            </a:r>
          </a:p>
          <a:p>
            <a:pPr marL="0" indent="0" fontAlgn="auto">
              <a:spcAft>
                <a:spcPts val="0"/>
              </a:spcAft>
              <a:buFont typeface="Arial"/>
              <a:buNone/>
              <a:defRPr/>
            </a:pPr>
            <a:r>
              <a:rPr lang="en-US" b="1" dirty="0"/>
              <a:t>17</a:t>
            </a:r>
            <a:r>
              <a:rPr lang="en-US" dirty="0"/>
              <a:t>. </a:t>
            </a:r>
            <a:r>
              <a:rPr lang="en-US" dirty="0" err="1"/>
              <a:t>KiranS,MurkiS,PratapOT,KandrajuH,Reddy</a:t>
            </a:r>
            <a:r>
              <a:rPr lang="en-US" dirty="0"/>
              <a:t> A. Nasal continuous positive airway pressure therapy in a non-tertiary neonatal unit: reduced need for up-transfers. </a:t>
            </a:r>
            <a:r>
              <a:rPr lang="en-US" i="1" dirty="0"/>
              <a:t>Indian J </a:t>
            </a:r>
            <a:r>
              <a:rPr lang="en-US" i="1" dirty="0" err="1"/>
              <a:t>Pediatr</a:t>
            </a:r>
            <a:r>
              <a:rPr lang="en-US" dirty="0"/>
              <a:t>. 2015;82(2): 126-130. </a:t>
            </a:r>
          </a:p>
          <a:p>
            <a:pPr marL="0" indent="0" fontAlgn="auto">
              <a:spcAft>
                <a:spcPts val="0"/>
              </a:spcAft>
              <a:buFont typeface="Arial"/>
              <a:buNone/>
              <a:defRPr/>
            </a:pPr>
            <a:r>
              <a:rPr lang="en-US" b="1" dirty="0"/>
              <a:t>18</a:t>
            </a:r>
            <a:r>
              <a:rPr lang="en-US" dirty="0"/>
              <a:t>. </a:t>
            </a:r>
            <a:r>
              <a:rPr lang="en-US" dirty="0" err="1"/>
              <a:t>KarthikNageshN,RazakA.Currentstatusof</a:t>
            </a:r>
            <a:r>
              <a:rPr lang="en-US" dirty="0"/>
              <a:t> neonatal intensive care in India. </a:t>
            </a:r>
            <a:r>
              <a:rPr lang="en-US" i="1" dirty="0"/>
              <a:t>Arch Dis Child Fetal Neonatal Ed</a:t>
            </a:r>
            <a:r>
              <a:rPr lang="en-US" dirty="0"/>
              <a:t>. 2016;101(3):F260-F265. </a:t>
            </a:r>
          </a:p>
          <a:p>
            <a:pPr marL="0" indent="0" fontAlgn="auto">
              <a:spcAft>
                <a:spcPts val="0"/>
              </a:spcAft>
              <a:buFont typeface="Arial"/>
              <a:buNone/>
              <a:defRPr/>
            </a:pPr>
            <a:r>
              <a:rPr lang="en-US" b="1" dirty="0"/>
              <a:t>19</a:t>
            </a:r>
            <a:r>
              <a:rPr lang="en-US" dirty="0"/>
              <a:t>. </a:t>
            </a:r>
            <a:r>
              <a:rPr lang="en-US" dirty="0" err="1"/>
              <a:t>BhatRY,RaoA.Meconium-stainedamniotic</a:t>
            </a:r>
            <a:r>
              <a:rPr lang="en-US" dirty="0"/>
              <a:t> fluid and meconium aspiration syndrome:</a:t>
            </a:r>
            <a:br>
              <a:rPr lang="en-US" dirty="0"/>
            </a:br>
            <a:r>
              <a:rPr lang="en-US" dirty="0"/>
              <a:t>a prospective study. </a:t>
            </a:r>
            <a:r>
              <a:rPr lang="en-US" i="1" dirty="0"/>
              <a:t>Ann Trop </a:t>
            </a:r>
            <a:r>
              <a:rPr lang="en-US" i="1" dirty="0" err="1"/>
              <a:t>Paediatr</a:t>
            </a:r>
            <a:r>
              <a:rPr lang="en-US" dirty="0"/>
              <a:t>. 2008;28 (3):199-203. </a:t>
            </a:r>
          </a:p>
          <a:p>
            <a:pPr marL="0" indent="0" fontAlgn="auto">
              <a:spcAft>
                <a:spcPts val="0"/>
              </a:spcAft>
              <a:buFont typeface="Arial"/>
              <a:buNone/>
              <a:defRPr/>
            </a:pP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p:txBody>
          <a:bodyPr/>
          <a:lstStyle/>
          <a:p>
            <a:r>
              <a:rPr lang="pt-BR" sz="3200" smtClean="0">
                <a:solidFill>
                  <a:srgbClr val="0000FF"/>
                </a:solidFill>
              </a:rPr>
              <a:t>Nota do Editor do site, Dr. Paulo R. Margotto. Consultem também! Aqui e Agora!Estudando Juntos!</a:t>
            </a:r>
          </a:p>
        </p:txBody>
      </p:sp>
      <p:sp>
        <p:nvSpPr>
          <p:cNvPr id="55299" name="Rectangle 3"/>
          <p:cNvSpPr>
            <a:spLocks noGrp="1"/>
          </p:cNvSpPr>
          <p:nvPr>
            <p:ph type="body" idx="1"/>
          </p:nvPr>
        </p:nvSpPr>
        <p:spPr/>
        <p:txBody>
          <a:bodyPr/>
          <a:lstStyle/>
          <a:p>
            <a:r>
              <a:rPr lang="pt-BR" smtClean="0">
                <a:solidFill>
                  <a:srgbClr val="FF66FF"/>
                </a:solidFill>
              </a:rPr>
              <a:t>Vamos fazer uma </a:t>
            </a:r>
            <a:r>
              <a:rPr lang="pt-BR" b="1" smtClean="0">
                <a:solidFill>
                  <a:srgbClr val="0000FF"/>
                </a:solidFill>
              </a:rPr>
              <a:t>Trajetória do Saber</a:t>
            </a:r>
            <a:r>
              <a:rPr lang="pt-BR" smtClean="0">
                <a:solidFill>
                  <a:srgbClr val="FF66FF"/>
                </a:solidFill>
              </a:rPr>
              <a:t> quanto à conduta na Sala de Parto no bebê que se apresenta banhado ou impregnado de mecônio...</a:t>
            </a:r>
          </a:p>
        </p:txBody>
      </p:sp>
      <p:pic>
        <p:nvPicPr>
          <p:cNvPr id="55300" name="Picture 4" descr="Miami"/>
          <p:cNvPicPr>
            <a:picLocks noChangeAspect="1" noChangeArrowheads="1"/>
          </p:cNvPicPr>
          <p:nvPr/>
        </p:nvPicPr>
        <p:blipFill>
          <a:blip r:embed="rId2">
            <a:lum bright="6000" contrast="12000"/>
          </a:blip>
          <a:srcRect/>
          <a:stretch>
            <a:fillRect/>
          </a:stretch>
        </p:blipFill>
        <p:spPr bwMode="auto">
          <a:xfrm>
            <a:off x="931863" y="3529013"/>
            <a:ext cx="4133850" cy="3100387"/>
          </a:xfrm>
          <a:prstGeom prst="rect">
            <a:avLst/>
          </a:prstGeom>
          <a:noFill/>
          <a:ln w="9525">
            <a:noFill/>
            <a:miter lim="800000"/>
            <a:headEnd/>
            <a:tailEnd/>
          </a:ln>
        </p:spPr>
      </p:pic>
      <p:sp>
        <p:nvSpPr>
          <p:cNvPr id="55301" name="Text Box 5"/>
          <p:cNvSpPr txBox="1">
            <a:spLocks noChangeArrowheads="1"/>
          </p:cNvSpPr>
          <p:nvPr/>
        </p:nvSpPr>
        <p:spPr bwMode="auto">
          <a:xfrm>
            <a:off x="5065713" y="5988050"/>
            <a:ext cx="2549525" cy="641350"/>
          </a:xfrm>
          <a:prstGeom prst="rect">
            <a:avLst/>
          </a:prstGeom>
          <a:noFill/>
          <a:ln w="9525">
            <a:noFill/>
            <a:miter lim="800000"/>
            <a:headEnd/>
            <a:tailEnd/>
          </a:ln>
          <a:effectLst/>
        </p:spPr>
        <p:txBody>
          <a:bodyPr wrap="none">
            <a:spAutoFit/>
          </a:bodyPr>
          <a:lstStyle/>
          <a:p>
            <a:pPr defTabSz="914400"/>
            <a:r>
              <a:rPr lang="pt-BR">
                <a:solidFill>
                  <a:srgbClr val="0000FF"/>
                </a:solidFill>
              </a:rPr>
              <a:t>Dr. Paulo R. Margotto</a:t>
            </a:r>
          </a:p>
          <a:p>
            <a:pPr defTabSz="914400"/>
            <a:r>
              <a:rPr lang="pt-BR">
                <a:hlinkClick r:id="rId3"/>
              </a:rPr>
              <a:t>pmargotto@gmail.com</a:t>
            </a:r>
            <a:r>
              <a:rPr lang="pt-BR"/>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519113" y="2332038"/>
            <a:ext cx="8229600" cy="4525962"/>
          </a:xfrm>
        </p:spPr>
        <p:txBody>
          <a:bodyPr/>
          <a:lstStyle/>
          <a:p>
            <a:pPr>
              <a:lnSpc>
                <a:spcPct val="80000"/>
              </a:lnSpc>
            </a:pPr>
            <a:r>
              <a:rPr lang="pt-BR" sz="2000" b="1" smtClean="0"/>
              <a:t>350 AC, Aristóteles descreveu pela primeira vez o líquido amniótico meconiado (LAM) e ele chamou </a:t>
            </a:r>
            <a:r>
              <a:rPr lang="pt-BR" sz="2000" b="1" i="1" smtClean="0"/>
              <a:t>meconium arion</a:t>
            </a:r>
            <a:r>
              <a:rPr lang="pt-BR" sz="2000" b="1" smtClean="0"/>
              <a:t>, tipo ópio, pois se acreditava que o líquido amniótico meconiado fazia com que os bebês dormissem. Em 1600, LAM foi reconhecido como sinal de morte fetal eminente. Em 1818, foi descrita a aspiração intrauterina e a síndrome de aspiração de mecônio e desde 1918 estamos tentando descobrir uma forma de evitar a síndrome de aspiração meconial (SAM), sem muito sucesso. Em 1954, o papel crítico da hipoxia foi reconhecido na passagem de mecônio pelo feto. Entre 1959-1960, o Instituto Nacional de Saúde (</a:t>
            </a:r>
            <a:r>
              <a:rPr lang="pt-BR" sz="2000" b="1" i="1" smtClean="0"/>
              <a:t>The National Institute of Health</a:t>
            </a:r>
            <a:r>
              <a:rPr lang="pt-BR" sz="2000" b="1" smtClean="0"/>
              <a:t>) dos Estados Unidos publicou o trabalho perinatal colaborativo e há muitas informações provenientes deste estudo, incluindo as implicações do uso de 100% de O2 por período curto de tempo no período neonatal imediato. Quarenta e duas mil crianças foram seguidas, 10% destas crianças nasceram com LAM e a taxa de morte foi duas  vezes maior em relação aos que nasceram sem LAM. Havia 9% de incidência de SAM neste grupo e a taxa de mortalidade era muito alta para estes bebês. Crianças com transtornos neurológicos graves tinham 2x mais chance de nascer com LAM</a:t>
            </a:r>
            <a:r>
              <a:rPr lang="pt-BR" sz="2000" smtClean="0"/>
              <a:t> </a:t>
            </a:r>
          </a:p>
        </p:txBody>
      </p:sp>
      <p:sp>
        <p:nvSpPr>
          <p:cNvPr id="57348" name="Rectangle 4"/>
          <p:cNvSpPr>
            <a:spLocks noChangeArrowheads="1"/>
          </p:cNvSpPr>
          <p:nvPr/>
        </p:nvSpPr>
        <p:spPr bwMode="auto">
          <a:xfrm>
            <a:off x="-209550" y="136525"/>
            <a:ext cx="8958263" cy="1844675"/>
          </a:xfrm>
          <a:prstGeom prst="rect">
            <a:avLst/>
          </a:prstGeom>
          <a:noFill/>
          <a:ln w="9525">
            <a:noFill/>
            <a:miter lim="800000"/>
            <a:headEnd/>
            <a:tailEnd/>
          </a:ln>
          <a:effectLst/>
        </p:spPr>
        <p:txBody>
          <a:bodyPr tIns="126960" bIns="25392" anchor="ctr">
            <a:spAutoFit/>
          </a:bodyPr>
          <a:lstStyle/>
          <a:p>
            <a:pPr algn="ctr"/>
            <a:r>
              <a:rPr lang="en-US" sz="2200" b="1">
                <a:solidFill>
                  <a:srgbClr val="072A4D"/>
                </a:solidFill>
                <a:latin typeface="Lato" pitchFamily="34" charset="0"/>
                <a:hlinkClick r:id="rId2"/>
              </a:rPr>
              <a:t>REC</a:t>
            </a:r>
            <a:r>
              <a:rPr lang="en-US" sz="2200" b="1">
                <a:solidFill>
                  <a:srgbClr val="072A4D"/>
                </a:solidFill>
                <a:latin typeface="Calibri"/>
                <a:hlinkClick r:id="rId2"/>
              </a:rPr>
              <a:t>É</a:t>
            </a:r>
            <a:r>
              <a:rPr lang="en-US" sz="2200" b="1">
                <a:solidFill>
                  <a:srgbClr val="072A4D"/>
                </a:solidFill>
                <a:latin typeface="Lato" pitchFamily="34" charset="0"/>
                <a:hlinkClick r:id="rId2"/>
              </a:rPr>
              <a:t>M-NASCIDO COM L</a:t>
            </a:r>
            <a:r>
              <a:rPr lang="en-US" sz="2200" b="1">
                <a:solidFill>
                  <a:srgbClr val="072A4D"/>
                </a:solidFill>
                <a:latin typeface="Calibri"/>
                <a:hlinkClick r:id="rId2"/>
              </a:rPr>
              <a:t>Í</a:t>
            </a:r>
            <a:r>
              <a:rPr lang="en-US" sz="2200" b="1">
                <a:solidFill>
                  <a:srgbClr val="072A4D"/>
                </a:solidFill>
                <a:latin typeface="Lato" pitchFamily="34" charset="0"/>
                <a:hlinkClick r:id="rId2"/>
              </a:rPr>
              <a:t>QUIDO MECONIAL: O PEDIATRA DEVE ASPIRAR A TRAQU</a:t>
            </a:r>
            <a:r>
              <a:rPr lang="en-US" sz="2200" b="1">
                <a:solidFill>
                  <a:srgbClr val="072A4D"/>
                </a:solidFill>
                <a:latin typeface="Calibri"/>
                <a:hlinkClick r:id="rId2"/>
              </a:rPr>
              <a:t>É</a:t>
            </a:r>
            <a:r>
              <a:rPr lang="en-US" sz="2200" b="1">
                <a:solidFill>
                  <a:srgbClr val="072A4D"/>
                </a:solidFill>
                <a:latin typeface="Lato" pitchFamily="34" charset="0"/>
                <a:hlinkClick r:id="rId2"/>
              </a:rPr>
              <a:t>IA?</a:t>
            </a:r>
            <a:endParaRPr lang="en-US" sz="2200" b="1">
              <a:solidFill>
                <a:srgbClr val="072A4D"/>
              </a:solidFill>
              <a:latin typeface="Lato" pitchFamily="34" charset="0"/>
            </a:endParaRPr>
          </a:p>
          <a:p>
            <a:pPr algn="ctr" eaLnBrk="0" hangingPunct="0"/>
            <a:r>
              <a:rPr lang="en-US" sz="600" u="sng">
                <a:solidFill>
                  <a:srgbClr val="78909C"/>
                </a:solidFill>
                <a:hlinkClick r:id="rId3" tooltip="Manuseio_RN_Sala-Parto_2015"/>
              </a:rPr>
              <a:t>  </a:t>
            </a:r>
            <a:r>
              <a:rPr lang="en-US" sz="2800" u="sng">
                <a:solidFill>
                  <a:srgbClr val="78909C"/>
                </a:solidFill>
                <a:latin typeface="Calibri"/>
              </a:rPr>
              <a:t> </a:t>
            </a:r>
            <a:r>
              <a:rPr lang="en-US" sz="600" u="sng">
                <a:solidFill>
                  <a:srgbClr val="78909C"/>
                </a:solidFill>
                <a:latin typeface="Calibri"/>
              </a:rPr>
              <a:t>               </a:t>
            </a:r>
            <a:r>
              <a:rPr lang="en-US">
                <a:latin typeface="Calibri" pitchFamily="34" charset="0"/>
              </a:rPr>
              <a:t/>
            </a:r>
            <a:br>
              <a:rPr lang="en-US">
                <a:latin typeface="Calibri" pitchFamily="34" charset="0"/>
              </a:rPr>
            </a:br>
            <a:r>
              <a:rPr lang="en-US" sz="1300" u="sng">
                <a:solidFill>
                  <a:srgbClr val="424242"/>
                </a:solidFill>
                <a:latin typeface="Source Sans Pro"/>
              </a:rPr>
              <a:t>David W. Boyle (EUA).</a:t>
            </a:r>
            <a:r>
              <a:rPr lang="en-US" sz="1300" u="sng">
                <a:solidFill>
                  <a:srgbClr val="424242"/>
                </a:solidFill>
                <a:latin typeface="Calibri"/>
              </a:rPr>
              <a:t> </a:t>
            </a:r>
            <a:r>
              <a:rPr lang="en-US" sz="1300" u="sng">
                <a:solidFill>
                  <a:srgbClr val="424242"/>
                </a:solidFill>
                <a:latin typeface="Source Sans Pro"/>
              </a:rPr>
              <a:t>5</a:t>
            </a:r>
            <a:r>
              <a:rPr lang="en-US" sz="1300" u="sng">
                <a:solidFill>
                  <a:srgbClr val="424242"/>
                </a:solidFill>
                <a:latin typeface="Calibri"/>
              </a:rPr>
              <a:t>º</a:t>
            </a:r>
            <a:r>
              <a:rPr lang="en-US" sz="1300" u="sng">
                <a:solidFill>
                  <a:srgbClr val="424242"/>
                </a:solidFill>
                <a:latin typeface="Source Sans Pro"/>
              </a:rPr>
              <a:t> Simp</a:t>
            </a:r>
            <a:r>
              <a:rPr lang="en-US" sz="1300" u="sng">
                <a:solidFill>
                  <a:srgbClr val="424242"/>
                </a:solidFill>
                <a:latin typeface="Calibri"/>
              </a:rPr>
              <a:t>ó</a:t>
            </a:r>
            <a:r>
              <a:rPr lang="en-US" sz="1300" u="sng">
                <a:solidFill>
                  <a:srgbClr val="424242"/>
                </a:solidFill>
                <a:latin typeface="Source Sans Pro"/>
              </a:rPr>
              <a:t>sio Internacional de Reanima</a:t>
            </a:r>
            <a:r>
              <a:rPr lang="en-US" sz="1300" u="sng">
                <a:solidFill>
                  <a:srgbClr val="424242"/>
                </a:solidFill>
                <a:latin typeface="Calibri"/>
              </a:rPr>
              <a:t>ç</a:t>
            </a:r>
            <a:r>
              <a:rPr lang="en-US" sz="1300" u="sng">
                <a:solidFill>
                  <a:srgbClr val="424242"/>
                </a:solidFill>
                <a:latin typeface="Source Sans Pro"/>
              </a:rPr>
              <a:t>ão Neonatal Gramado, Rio Grande do Sul, 27 a 29 de mar</a:t>
            </a:r>
            <a:r>
              <a:rPr lang="en-US" sz="1300" u="sng">
                <a:solidFill>
                  <a:srgbClr val="424242"/>
                </a:solidFill>
                <a:latin typeface="Calibri"/>
              </a:rPr>
              <a:t>ç</a:t>
            </a:r>
            <a:r>
              <a:rPr lang="en-US" sz="1300" u="sng">
                <a:solidFill>
                  <a:srgbClr val="424242"/>
                </a:solidFill>
                <a:latin typeface="Source Sans Pro"/>
              </a:rPr>
              <a:t>o de 2014.</a:t>
            </a:r>
            <a:r>
              <a:rPr lang="en-US" sz="1300" u="sng">
                <a:solidFill>
                  <a:srgbClr val="424242"/>
                </a:solidFill>
                <a:latin typeface="Calibri"/>
              </a:rPr>
              <a:t> </a:t>
            </a:r>
            <a:r>
              <a:rPr lang="en-US" sz="1300" u="sng">
                <a:solidFill>
                  <a:srgbClr val="424242"/>
                </a:solidFill>
                <a:latin typeface="Source Sans Pro"/>
              </a:rPr>
              <a:t>Realizado por Paulo R. Margotto, Professor do Curso de Medicina (6</a:t>
            </a:r>
            <a:r>
              <a:rPr lang="en-US" sz="1300" u="sng">
                <a:solidFill>
                  <a:srgbClr val="424242"/>
                </a:solidFill>
                <a:latin typeface="Calibri"/>
              </a:rPr>
              <a:t>ª</a:t>
            </a:r>
            <a:r>
              <a:rPr lang="en-US" sz="1300" u="sng">
                <a:solidFill>
                  <a:srgbClr val="424242"/>
                </a:solidFill>
                <a:latin typeface="Source Sans Pro"/>
              </a:rPr>
              <a:t> S</a:t>
            </a:r>
            <a:r>
              <a:rPr lang="en-US" sz="1300" u="sng">
                <a:solidFill>
                  <a:srgbClr val="424242"/>
                </a:solidFill>
                <a:latin typeface="Calibri"/>
              </a:rPr>
              <a:t>é</a:t>
            </a:r>
            <a:r>
              <a:rPr lang="en-US" sz="1300" u="sng">
                <a:solidFill>
                  <a:srgbClr val="424242"/>
                </a:solidFill>
                <a:latin typeface="Source Sans Pro"/>
              </a:rPr>
              <a:t>rie) </a:t>
            </a:r>
            <a:r>
              <a:rPr lang="en-US" sz="1300" u="sng">
                <a:solidFill>
                  <a:srgbClr val="424242"/>
                </a:solidFill>
                <a:latin typeface="Calibri"/>
              </a:rPr>
              <a:t> </a:t>
            </a:r>
            <a:r>
              <a:rPr lang="en-US" sz="1300" u="sng">
                <a:solidFill>
                  <a:srgbClr val="424242"/>
                </a:solidFill>
                <a:latin typeface="Source Sans Pro"/>
              </a:rPr>
              <a:t>da Universidade Cat</a:t>
            </a:r>
            <a:r>
              <a:rPr lang="en-US" sz="1300" u="sng">
                <a:solidFill>
                  <a:srgbClr val="424242"/>
                </a:solidFill>
                <a:latin typeface="Calibri"/>
              </a:rPr>
              <a:t>ó</a:t>
            </a:r>
            <a:r>
              <a:rPr lang="en-US" sz="1300" u="sng">
                <a:solidFill>
                  <a:srgbClr val="424242"/>
                </a:solidFill>
                <a:latin typeface="Source Sans Pro"/>
              </a:rPr>
              <a:t>lica de Bras</a:t>
            </a:r>
            <a:r>
              <a:rPr lang="en-US" sz="1300" u="sng">
                <a:solidFill>
                  <a:srgbClr val="424242"/>
                </a:solidFill>
                <a:latin typeface="Calibri"/>
              </a:rPr>
              <a:t>í</a:t>
            </a:r>
            <a:r>
              <a:rPr lang="en-US" sz="1300" u="sng">
                <a:solidFill>
                  <a:srgbClr val="424242"/>
                </a:solidFill>
                <a:latin typeface="Source Sans Pro"/>
              </a:rPr>
              <a:t>lia.</a:t>
            </a:r>
            <a:r>
              <a:rPr lang="en-US" sz="1300" u="sng">
                <a:solidFill>
                  <a:srgbClr val="424242"/>
                </a:solidFill>
                <a:latin typeface="Calibri"/>
              </a:rPr>
              <a:t> </a:t>
            </a:r>
            <a:r>
              <a:rPr lang="en-US" sz="1300" u="sng">
                <a:solidFill>
                  <a:srgbClr val="424242"/>
                </a:solidFill>
                <a:latin typeface="Source Sans Pro"/>
              </a:rPr>
              <a:t> </a:t>
            </a:r>
            <a:r>
              <a:rPr lang="en-US" sz="1300" u="sng">
                <a:solidFill>
                  <a:srgbClr val="424242"/>
                </a:solidFill>
                <a:latin typeface="Calibri"/>
              </a:rPr>
              <a:t> </a:t>
            </a:r>
            <a:endParaRPr lang="en-US" u="sng">
              <a:solidFill>
                <a:srgbClr val="78909C"/>
              </a:solidFill>
              <a:latin typeface="Calibri" pitchFamily="34" charset="0"/>
            </a:endParaRPr>
          </a:p>
        </p:txBody>
      </p:sp>
      <p:pic>
        <p:nvPicPr>
          <p:cNvPr id="57349" name="Picture 5" descr="doc">
            <a:hlinkClick r:id="rId3" tooltip="Manuseio_RN_Sala-Parto_2015"/>
          </p:cNvPr>
          <p:cNvPicPr>
            <a:picLocks noChangeAspect="1" noChangeArrowheads="1"/>
          </p:cNvPicPr>
          <p:nvPr/>
        </p:nvPicPr>
        <p:blipFill>
          <a:blip r:embed="rId4"/>
          <a:srcRect/>
          <a:stretch>
            <a:fillRect/>
          </a:stretch>
        </p:blipFill>
        <p:spPr bwMode="auto">
          <a:xfrm>
            <a:off x="6288088" y="668338"/>
            <a:ext cx="457200" cy="457200"/>
          </a:xfrm>
          <a:prstGeom prst="rect">
            <a:avLst/>
          </a:prstGeom>
          <a:noFill/>
        </p:spPr>
      </p:pic>
      <p:sp>
        <p:nvSpPr>
          <p:cNvPr id="57350" name="Oval 6"/>
          <p:cNvSpPr>
            <a:spLocks noChangeArrowheads="1"/>
          </p:cNvSpPr>
          <p:nvPr/>
        </p:nvSpPr>
        <p:spPr bwMode="auto">
          <a:xfrm>
            <a:off x="519113" y="668338"/>
            <a:ext cx="1319212" cy="658812"/>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1400">
                <a:solidFill>
                  <a:srgbClr val="FFFF00"/>
                </a:solidFill>
              </a:rPr>
              <a:t>Em 2014...</a:t>
            </a:r>
          </a:p>
        </p:txBody>
      </p:sp>
      <p:sp>
        <p:nvSpPr>
          <p:cNvPr id="57351" name="Text Box 7"/>
          <p:cNvSpPr txBox="1">
            <a:spLocks noChangeArrowheads="1"/>
          </p:cNvSpPr>
          <p:nvPr/>
        </p:nvSpPr>
        <p:spPr bwMode="auto">
          <a:xfrm>
            <a:off x="3200400" y="1981200"/>
            <a:ext cx="2390775" cy="304800"/>
          </a:xfrm>
          <a:prstGeom prst="rect">
            <a:avLst/>
          </a:prstGeom>
          <a:noFill/>
          <a:ln w="9525">
            <a:noFill/>
            <a:miter lim="800000"/>
            <a:headEnd/>
            <a:tailEnd/>
          </a:ln>
          <a:effectLst/>
        </p:spPr>
        <p:txBody>
          <a:bodyPr wrap="none">
            <a:spAutoFit/>
          </a:bodyPr>
          <a:lstStyle/>
          <a:p>
            <a:r>
              <a:rPr lang="pt-BR" sz="1400">
                <a:hlinkClick r:id="rId5"/>
              </a:rPr>
              <a:t>www.paulomargotto.com.br</a:t>
            </a:r>
            <a:r>
              <a:rPr lang="pt-BR" sz="1400"/>
              <a:t> </a:t>
            </a:r>
          </a:p>
        </p:txBody>
      </p:sp>
      <p:sp>
        <p:nvSpPr>
          <p:cNvPr id="57353" name="AutoShape 9"/>
          <p:cNvSpPr>
            <a:spLocks noChangeArrowheads="1"/>
          </p:cNvSpPr>
          <p:nvPr/>
        </p:nvSpPr>
        <p:spPr bwMode="auto">
          <a:xfrm>
            <a:off x="8464550" y="638968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pPr>
              <a:lnSpc>
                <a:spcPct val="80000"/>
              </a:lnSpc>
            </a:pPr>
            <a:r>
              <a:rPr lang="pt-BR" sz="2000" smtClean="0"/>
              <a:t>Algo muito importante. </a:t>
            </a:r>
            <a:r>
              <a:rPr lang="pt-BR" sz="2000" b="1" smtClean="0"/>
              <a:t>A ASPIRAÇÃO TRAQUEAL PODE POSTERGAR O INÍCIO DA REANIMAÇÃO QUE É TÃO NECESSÁRIA</a:t>
            </a:r>
            <a:r>
              <a:rPr lang="pt-BR" sz="2000" smtClean="0"/>
              <a:t>. Finalmente, a intubação traqueal associa-se à morbidade, especialmente se temos um Residente que leva 3 minutos para intubar um RN. A aspiração traqueal requer a locação de recursos significativos e treinamento para termos alguém presente na Sala de Parto que possa realizar uma reanimação  completa no caso de LAM. Há necessidade também de ter alguém na Sala de Parto capaz de intubar   o RN e requer muita treinamento e recursos. Muitos destes RN deprimidos que nascem com LAM não recebem aspiração traqueal porque as pessoas não sabem fazer. Além do mais não mais intubamos muitos  RN na Sala de Parto. Muitos residentes fazem curso e recebem pouco treinamento.</a:t>
            </a:r>
            <a:endParaRPr lang="pt-BR" sz="2000" b="1" smtClean="0"/>
          </a:p>
          <a:p>
            <a:pPr>
              <a:lnSpc>
                <a:spcPct val="80000"/>
              </a:lnSpc>
            </a:pPr>
            <a:r>
              <a:rPr lang="pt-BR" sz="2000" b="1" smtClean="0"/>
              <a:t>SERÁ QUE HÁ EVIDÊNCIA QUE NOS AJUDA A DECIDIR COMO FAZER O MANEJO DOS RECÉM-NASCIDOS NÃO VIGOROSOS?  DEVEMOS CONTINUAR ASPIRANDO A  TRAQUÉIA NESTES RECÉM-NASCIDOS?</a:t>
            </a:r>
          </a:p>
        </p:txBody>
      </p:sp>
      <p:sp>
        <p:nvSpPr>
          <p:cNvPr id="58372" name="AutoShape 4"/>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nSpc>
                <a:spcPct val="80000"/>
              </a:lnSpc>
            </a:pPr>
            <a:r>
              <a:rPr lang="pt-BR" sz="2000" smtClean="0"/>
              <a:t>Depois do artigo Lacunas do Conhecimento, de  Perlman J et al, em 2012 (</a:t>
            </a:r>
            <a:r>
              <a:rPr lang="pt-BR" sz="2000" smtClean="0">
                <a:hlinkClick r:id="rId2"/>
              </a:rPr>
              <a:t>Neonatal resuscitation: in pursuit of evidence gaps in knowledge.</a:t>
            </a:r>
            <a:r>
              <a:rPr lang="pt-BR" sz="2000" smtClean="0"/>
              <a:t> Perlman J, Kattwinkel J, Wyllie J et al. Resuscitation. 2012 May;83(5):545-50),  montamos um grupo para </a:t>
            </a:r>
            <a:r>
              <a:rPr lang="pt-BR" sz="2000" b="1" smtClean="0"/>
              <a:t>estudarmos o tratamento na Sala de Parto de RN não vigorosos</a:t>
            </a:r>
            <a:r>
              <a:rPr lang="pt-BR" sz="2000" smtClean="0"/>
              <a:t>.O grupo controle seria o que se faz hoje de acordo com as diretrizes e o grupo tratado seria reanimação imediata sem  aspirar a traquéia na Sala de Parto (braço da intervenção). Este Estudo Piloto está pronto antes de um estudo futuro controlado multinacional para testar se a Reanimação Imediata no RN a termo não vigoroso de rotina não afeta de forma ADVERSA a SAM e suas complicações. O que falta é dinheiro e até o momento, não temos verbas nenhuma nem para o estudo piloto. O Dr. Wiswell levou 12 anos para  mostrar a não necessidade de aspirar todo RN não vigorosos com LAM. Quanto ao consentimento informado: em discussão a sua necessidade. Começamos este projeto em 2012 e estamos ainda trabalhando. Esta é a situação que nos encontramos em 2014 e a história vai continuar...</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body" idx="1"/>
          </p:nvPr>
        </p:nvSpPr>
        <p:spPr>
          <a:xfrm>
            <a:off x="431800" y="2224088"/>
            <a:ext cx="8229600" cy="4525962"/>
          </a:xfrm>
        </p:spPr>
        <p:txBody>
          <a:bodyPr/>
          <a:lstStyle/>
          <a:p>
            <a:r>
              <a:rPr lang="pt-BR" sz="2800" smtClean="0"/>
              <a:t>Durante o período do estudo, 16.116 bebês nasceram na instituição, dos quais 1.271 (7,8%) nasceram através MSAF. Entre estes 48 teve MSAF inesperado (43 vigorosos, 5 não-vigorosos), e não foram randomizados. </a:t>
            </a:r>
          </a:p>
          <a:p>
            <a:r>
              <a:rPr lang="pt-BR" sz="2800" smtClean="0"/>
              <a:t>Dos 1.223 lactentes com MSAF, 1.115 eram elegíveis e 993 eram vigorosos e, consequentemente, a sua randomização foi descartada; 122 RN ERAM NÃO VIGOROSOS e foram randomizados para aspiração 61 RN) e não aspiração(61 RN) </a:t>
            </a:r>
          </a:p>
        </p:txBody>
      </p:sp>
      <p:sp>
        <p:nvSpPr>
          <p:cNvPr id="61447" name="AutoShape 7" descr="ppt">
            <a:hlinkClick r:id="rId2" tooltip="Aspirac_Traqueal_SAM_2015"/>
          </p:cNvPr>
          <p:cNvSpPr>
            <a:spLocks noChangeAspect="1" noChangeArrowheads="1"/>
          </p:cNvSpPr>
          <p:nvPr/>
        </p:nvSpPr>
        <p:spPr bwMode="auto">
          <a:xfrm>
            <a:off x="-4435475" y="3167063"/>
            <a:ext cx="304800" cy="304800"/>
          </a:xfrm>
          <a:prstGeom prst="rect">
            <a:avLst/>
          </a:prstGeom>
          <a:noFill/>
        </p:spPr>
        <p:txBody>
          <a:bodyPr/>
          <a:lstStyle/>
          <a:p>
            <a:endParaRPr lang="pt-BR"/>
          </a:p>
        </p:txBody>
      </p:sp>
      <p:sp>
        <p:nvSpPr>
          <p:cNvPr id="61448" name="Oval 8"/>
          <p:cNvSpPr>
            <a:spLocks noChangeArrowheads="1"/>
          </p:cNvSpPr>
          <p:nvPr/>
        </p:nvSpPr>
        <p:spPr bwMode="auto">
          <a:xfrm>
            <a:off x="195263" y="773113"/>
            <a:ext cx="1150937" cy="438150"/>
          </a:xfrm>
          <a:prstGeom prst="ellipse">
            <a:avLst/>
          </a:prstGeom>
          <a:solidFill>
            <a:schemeClr val="accent1"/>
          </a:solidFill>
          <a:ln w="9525">
            <a:solidFill>
              <a:schemeClr val="tx1"/>
            </a:solidFill>
            <a:round/>
            <a:headEnd/>
            <a:tailEnd/>
          </a:ln>
          <a:effectLst/>
        </p:spPr>
        <p:txBody>
          <a:bodyPr wrap="none" anchor="ctr"/>
          <a:lstStyle/>
          <a:p>
            <a:pPr algn="ctr"/>
            <a:r>
              <a:rPr lang="pt-BR" sz="1400">
                <a:solidFill>
                  <a:srgbClr val="FFFF00"/>
                </a:solidFill>
              </a:rPr>
              <a:t>Em 2015...</a:t>
            </a:r>
          </a:p>
        </p:txBody>
      </p:sp>
      <p:sp>
        <p:nvSpPr>
          <p:cNvPr id="61449" name="Rectangle 9"/>
          <p:cNvSpPr>
            <a:spLocks noChangeArrowheads="1"/>
          </p:cNvSpPr>
          <p:nvPr/>
        </p:nvSpPr>
        <p:spPr bwMode="auto">
          <a:xfrm>
            <a:off x="1346200" y="0"/>
            <a:ext cx="7797800" cy="1249363"/>
          </a:xfrm>
          <a:prstGeom prst="rect">
            <a:avLst/>
          </a:prstGeom>
          <a:solidFill>
            <a:srgbClr val="FFFFFF"/>
          </a:solidFill>
          <a:ln w="9525">
            <a:noFill/>
            <a:miter lim="800000"/>
            <a:headEnd/>
            <a:tailEnd/>
          </a:ln>
          <a:effectLst/>
        </p:spPr>
        <p:txBody>
          <a:bodyPr tIns="126960" bIns="25392" anchor="ctr">
            <a:spAutoFit/>
          </a:bodyPr>
          <a:lstStyle/>
          <a:p>
            <a:r>
              <a:rPr lang="en-US" sz="2200" b="1">
                <a:solidFill>
                  <a:srgbClr val="072A4D"/>
                </a:solidFill>
                <a:latin typeface="Lato" pitchFamily="34" charset="0"/>
                <a:hlinkClick r:id="rId3"/>
              </a:rPr>
              <a:t>Aspira</a:t>
            </a:r>
            <a:r>
              <a:rPr lang="en-US" sz="2200" b="1">
                <a:solidFill>
                  <a:srgbClr val="072A4D"/>
                </a:solidFill>
                <a:latin typeface="Calibri"/>
                <a:hlinkClick r:id="rId3"/>
              </a:rPr>
              <a:t>ç</a:t>
            </a:r>
            <a:r>
              <a:rPr lang="en-US" sz="2200" b="1">
                <a:solidFill>
                  <a:srgbClr val="072A4D"/>
                </a:solidFill>
                <a:latin typeface="Lato" pitchFamily="34" charset="0"/>
                <a:hlinkClick r:id="rId3"/>
              </a:rPr>
              <a:t>ão endotraqueal para neonato com l</a:t>
            </a:r>
            <a:r>
              <a:rPr lang="en-US" sz="2200" b="1">
                <a:solidFill>
                  <a:srgbClr val="072A4D"/>
                </a:solidFill>
                <a:latin typeface="Calibri"/>
                <a:hlinkClick r:id="rId3"/>
              </a:rPr>
              <a:t>í</a:t>
            </a:r>
            <a:r>
              <a:rPr lang="en-US" sz="2200" b="1">
                <a:solidFill>
                  <a:srgbClr val="072A4D"/>
                </a:solidFill>
                <a:latin typeface="Lato" pitchFamily="34" charset="0"/>
                <a:hlinkClick r:id="rId3"/>
              </a:rPr>
              <a:t>quido amni</a:t>
            </a:r>
            <a:r>
              <a:rPr lang="en-US" sz="2200" b="1">
                <a:solidFill>
                  <a:srgbClr val="072A4D"/>
                </a:solidFill>
                <a:latin typeface="Calibri"/>
                <a:hlinkClick r:id="rId3"/>
              </a:rPr>
              <a:t>ó</a:t>
            </a:r>
            <a:r>
              <a:rPr lang="en-US" sz="2200" b="1">
                <a:solidFill>
                  <a:srgbClr val="072A4D"/>
                </a:solidFill>
                <a:latin typeface="Lato" pitchFamily="34" charset="0"/>
                <a:hlinkClick r:id="rId3"/>
              </a:rPr>
              <a:t>tico tinto de mecônio: Ensaio randomizado e controlado</a:t>
            </a:r>
            <a:endParaRPr lang="en-US" sz="2200" b="1">
              <a:solidFill>
                <a:srgbClr val="072A4D"/>
              </a:solidFill>
              <a:latin typeface="Lato" pitchFamily="34" charset="0"/>
            </a:endParaRPr>
          </a:p>
          <a:p>
            <a:pPr eaLnBrk="0" hangingPunct="0"/>
            <a:r>
              <a:rPr lang="en-US" sz="1300" u="sng">
                <a:solidFill>
                  <a:srgbClr val="78909C"/>
                </a:solidFill>
                <a:latin typeface="Source Sans Pro"/>
                <a:hlinkClick r:id="rId2" tooltip="Aspirac_Traqueal_SAM_2015"/>
              </a:rPr>
              <a:t>  </a:t>
            </a:r>
            <a:r>
              <a:rPr lang="en-US" sz="2800" u="sng">
                <a:solidFill>
                  <a:srgbClr val="78909C"/>
                </a:solidFill>
                <a:latin typeface="Calibri"/>
              </a:rPr>
              <a:t> </a:t>
            </a:r>
            <a:r>
              <a:rPr lang="en-US" sz="1300" u="sng">
                <a:solidFill>
                  <a:srgbClr val="78909C"/>
                </a:solidFill>
                <a:latin typeface="Calibri"/>
              </a:rPr>
              <a:t>        </a:t>
            </a:r>
            <a:endParaRPr lang="en-US" sz="1300" u="sng">
              <a:solidFill>
                <a:srgbClr val="78909C"/>
              </a:solidFill>
              <a:latin typeface="Source Sans Pro"/>
            </a:endParaRPr>
          </a:p>
        </p:txBody>
      </p:sp>
      <p:pic>
        <p:nvPicPr>
          <p:cNvPr id="61450" name="Picture 10" descr="ppt">
            <a:hlinkClick r:id="rId2" tooltip="Aspirac_Traqueal_SAM_2015"/>
          </p:cNvPr>
          <p:cNvPicPr>
            <a:picLocks noChangeAspect="1" noChangeArrowheads="1"/>
          </p:cNvPicPr>
          <p:nvPr/>
        </p:nvPicPr>
        <p:blipFill>
          <a:blip r:embed="rId4"/>
          <a:srcRect/>
          <a:stretch>
            <a:fillRect/>
          </a:stretch>
        </p:blipFill>
        <p:spPr bwMode="auto">
          <a:xfrm>
            <a:off x="8004175" y="544513"/>
            <a:ext cx="457200" cy="457200"/>
          </a:xfrm>
          <a:prstGeom prst="rect">
            <a:avLst/>
          </a:prstGeom>
          <a:noFill/>
        </p:spPr>
      </p:pic>
      <p:sp>
        <p:nvSpPr>
          <p:cNvPr id="61451" name="Rectangle 11"/>
          <p:cNvSpPr>
            <a:spLocks noChangeArrowheads="1"/>
          </p:cNvSpPr>
          <p:nvPr/>
        </p:nvSpPr>
        <p:spPr bwMode="auto">
          <a:xfrm>
            <a:off x="954088" y="1211263"/>
            <a:ext cx="7727950" cy="366712"/>
          </a:xfrm>
          <a:prstGeom prst="rect">
            <a:avLst/>
          </a:prstGeom>
          <a:solidFill>
            <a:srgbClr val="FFFFFF"/>
          </a:solidFill>
          <a:ln w="9525">
            <a:noFill/>
            <a:miter lim="800000"/>
            <a:headEnd/>
            <a:tailEnd/>
          </a:ln>
          <a:effectLst/>
        </p:spPr>
        <p:txBody>
          <a:bodyPr wrap="none" anchor="ctr">
            <a:spAutoFit/>
          </a:bodyPr>
          <a:lstStyle/>
          <a:p>
            <a:r>
              <a:rPr lang="en-US" b="1"/>
              <a:t>   Chettri</a:t>
            </a:r>
            <a:r>
              <a:rPr lang="en-US"/>
              <a:t> S, Adhisivam B, Bhat BV.J Pediatr. 2015 May;166(5):1208-1213 </a:t>
            </a:r>
          </a:p>
        </p:txBody>
      </p:sp>
      <p:sp>
        <p:nvSpPr>
          <p:cNvPr id="61452" name="Text Box 12"/>
          <p:cNvSpPr txBox="1">
            <a:spLocks noChangeArrowheads="1"/>
          </p:cNvSpPr>
          <p:nvPr/>
        </p:nvSpPr>
        <p:spPr bwMode="auto">
          <a:xfrm>
            <a:off x="3200400" y="1577975"/>
            <a:ext cx="2390775" cy="304800"/>
          </a:xfrm>
          <a:prstGeom prst="rect">
            <a:avLst/>
          </a:prstGeom>
          <a:noFill/>
          <a:ln w="9525">
            <a:noFill/>
            <a:miter lim="800000"/>
            <a:headEnd/>
            <a:tailEnd/>
          </a:ln>
          <a:effectLst/>
        </p:spPr>
        <p:txBody>
          <a:bodyPr wrap="none">
            <a:spAutoFit/>
          </a:bodyPr>
          <a:lstStyle/>
          <a:p>
            <a:r>
              <a:rPr lang="pt-BR" sz="1400">
                <a:hlinkClick r:id="rId5"/>
              </a:rPr>
              <a:t>www.paulomargotto.com.br</a:t>
            </a:r>
            <a:r>
              <a:rPr lang="pt-BR" sz="1400"/>
              <a:t> </a:t>
            </a:r>
          </a:p>
        </p:txBody>
      </p:sp>
      <p:sp>
        <p:nvSpPr>
          <p:cNvPr id="61453" name="AutoShape 13"/>
          <p:cNvSpPr>
            <a:spLocks noChangeArrowheads="1"/>
          </p:cNvSpPr>
          <p:nvPr/>
        </p:nvSpPr>
        <p:spPr bwMode="auto">
          <a:xfrm>
            <a:off x="8177213" y="6292850"/>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p:txBody>
          <a:bodyPr/>
          <a:lstStyle/>
          <a:p>
            <a:pPr>
              <a:lnSpc>
                <a:spcPct val="90000"/>
              </a:lnSpc>
            </a:pPr>
            <a:r>
              <a:rPr lang="pt-BR" sz="2400" b="1" smtClean="0"/>
              <a:t>Aspiração endotraqueal não reduziu significativamente o risco do síndrome de aspiração meconial (MAS) em bebês nascidos com líquido amniótico tinto de mecônio (MSAF), mesmo os não vigorosos.</a:t>
            </a:r>
          </a:p>
          <a:p>
            <a:pPr>
              <a:lnSpc>
                <a:spcPct val="90000"/>
              </a:lnSpc>
            </a:pPr>
            <a:r>
              <a:rPr lang="pt-BR" sz="2400" smtClean="0"/>
              <a:t> O principal motivo pelo qual a aspiração endotraqueal é incapaz de reduzir o risco significativo de MAS pode ser porque </a:t>
            </a:r>
            <a:r>
              <a:rPr lang="pt-BR" sz="2400" b="1" smtClean="0"/>
              <a:t>a passagem de mecônio e aspiração ocorra ainda no útero e a aspiração traqueal é improvável, pois já está no pulmão desde o nascimento22.</a:t>
            </a:r>
            <a:endParaRPr lang="pt-BR" sz="2400" smtClean="0"/>
          </a:p>
          <a:p>
            <a:pPr>
              <a:lnSpc>
                <a:spcPct val="90000"/>
              </a:lnSpc>
            </a:pPr>
            <a:r>
              <a:rPr lang="pt-BR" sz="2400" smtClean="0"/>
              <a:t>Além disso, outros mecanismos incluindo inibição do surfactante23, pneumonite química24, hipertensão pulmonar persistente do recém-nascido25 e infecção secundária26 podem contribuir para MAS.</a:t>
            </a:r>
          </a:p>
        </p:txBody>
      </p:sp>
      <p:sp>
        <p:nvSpPr>
          <p:cNvPr id="62468" name="AutoShape 4"/>
          <p:cNvSpPr>
            <a:spLocks noChangeArrowheads="1"/>
          </p:cNvSpPr>
          <p:nvPr/>
        </p:nvSpPr>
        <p:spPr bwMode="auto">
          <a:xfrm>
            <a:off x="8278813" y="6126163"/>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p:txBody>
          <a:bodyPr/>
          <a:lstStyle/>
          <a:p>
            <a:r>
              <a:rPr lang="pt-BR" sz="2800" b="1" smtClean="0"/>
              <a:t>O presente estudo  relata que a aspiração endotraqueal em neonatos não vigorosos não reduziu de forma significativa o risco de SAM ou sua morbidade associada; </a:t>
            </a:r>
            <a:endParaRPr lang="pt-BR" sz="2800" smtClean="0"/>
          </a:p>
          <a:p>
            <a:r>
              <a:rPr lang="pt-BR" sz="2800" b="1" smtClean="0"/>
              <a:t>Não houve nenhuma vantagem no que se refere à redução da gravidade da MAS, pneumonia secundária / sepse, duração e gravidade do choque, necessidade e duração da ventilação mecânica, e em resultado do desenvolvimento neurológico aos 9 meses de idade.</a:t>
            </a:r>
          </a:p>
        </p:txBody>
      </p:sp>
      <p:sp>
        <p:nvSpPr>
          <p:cNvPr id="63492" name="AutoShape 4"/>
          <p:cNvSpPr>
            <a:spLocks noChangeArrowheads="1"/>
          </p:cNvSpPr>
          <p:nvPr/>
        </p:nvSpPr>
        <p:spPr bwMode="auto">
          <a:xfrm>
            <a:off x="8402638" y="6126163"/>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647700" y="862013"/>
            <a:ext cx="8229600" cy="4525962"/>
          </a:xfrm>
        </p:spPr>
        <p:txBody>
          <a:bodyPr/>
          <a:lstStyle/>
          <a:p>
            <a:r>
              <a:rPr lang="pt-BR" smtClean="0"/>
              <a:t>Portanto,  a prática atual de aspiração endotraqueal de rotina para recém-nascidos não-vigorosas nascidos através MSAF deve ser avaliada.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0" y="2051050"/>
            <a:ext cx="9210675" cy="5356225"/>
          </a:xfrm>
        </p:spPr>
        <p:txBody>
          <a:bodyPr/>
          <a:lstStyle/>
          <a:p>
            <a:pPr algn="ctr">
              <a:lnSpc>
                <a:spcPct val="80000"/>
              </a:lnSpc>
              <a:buFont typeface="Arial" pitchFamily="34" charset="0"/>
              <a:buNone/>
            </a:pPr>
            <a:endParaRPr lang="pt-BR" altLang="ko-KR" sz="700" smtClean="0">
              <a:ea typeface="Gulim" pitchFamily="34" charset="-127"/>
            </a:endParaRPr>
          </a:p>
          <a:p>
            <a:pPr algn="ctr">
              <a:lnSpc>
                <a:spcPct val="80000"/>
              </a:lnSpc>
              <a:buFont typeface="Arial" pitchFamily="34" charset="0"/>
              <a:buNone/>
            </a:pPr>
            <a:endParaRPr lang="pt-BR" altLang="ko-KR" sz="700" smtClean="0">
              <a:ea typeface="Gulim" pitchFamily="34" charset="-127"/>
            </a:endParaRPr>
          </a:p>
          <a:p>
            <a:pPr>
              <a:lnSpc>
                <a:spcPct val="80000"/>
              </a:lnSpc>
            </a:pPr>
            <a:r>
              <a:rPr lang="pt-BR" altLang="ja-JP" sz="1600" smtClean="0"/>
              <a:t>Agora, quantas destas mortes são por Aspiração de Mecônio? No Brasil, </a:t>
            </a:r>
            <a:r>
              <a:rPr lang="pt-BR" altLang="ja-JP" sz="1600" b="1" smtClean="0"/>
              <a:t>entre 2005 a 2010 </a:t>
            </a:r>
            <a:r>
              <a:rPr lang="pt-BR" altLang="ja-JP" sz="1600" smtClean="0"/>
              <a:t>ocorreram </a:t>
            </a:r>
            <a:r>
              <a:rPr lang="pt-BR" altLang="ja-JP" sz="1600" b="1" smtClean="0"/>
              <a:t>5209 óbitos associados com a SAM</a:t>
            </a:r>
            <a:r>
              <a:rPr lang="pt-BR" altLang="ja-JP" sz="1600" smtClean="0"/>
              <a:t> (4076 [78%] tinham peso ≥2500g), mantendo-se </a:t>
            </a:r>
            <a:r>
              <a:rPr lang="pt-BR" altLang="ja-JP" sz="1600" b="1" smtClean="0"/>
              <a:t>500/ano.</a:t>
            </a:r>
            <a:endParaRPr lang="pt-BR" altLang="ja-JP" sz="1600" smtClean="0"/>
          </a:p>
          <a:p>
            <a:pPr>
              <a:lnSpc>
                <a:spcPct val="80000"/>
              </a:lnSpc>
            </a:pPr>
            <a:r>
              <a:rPr lang="pt-BR" altLang="ja-JP" sz="1600" smtClean="0"/>
              <a:t>	A taxa de mortalidade precoce associada a SAM não caiu: </a:t>
            </a:r>
            <a:r>
              <a:rPr lang="pt-BR" altLang="ja-JP" sz="1600" b="1" smtClean="0"/>
              <a:t>0,26-0,25/1000 nascidos vivos  com peso ao nascer ≥ 2500g (2-3/10.000 nascidos vivos</a:t>
            </a:r>
            <a:r>
              <a:rPr lang="pt-BR" altLang="ja-JP" sz="1600" smtClean="0"/>
              <a:t>). A maior mortalidade ocorreu nas Regiões Norte e Nordeste. </a:t>
            </a:r>
            <a:endParaRPr lang="pt-BR" altLang="ja-JP" sz="1600" b="1" smtClean="0"/>
          </a:p>
          <a:p>
            <a:pPr>
              <a:lnSpc>
                <a:spcPct val="80000"/>
              </a:lnSpc>
            </a:pPr>
            <a:r>
              <a:rPr lang="pt-BR" altLang="ja-JP" sz="1600" b="1" smtClean="0"/>
              <a:t>Isto equivale a 25 vezes o achado no estudo populacional da Austrália/Nova Zelândia de 15 anos atrás</a:t>
            </a:r>
            <a:endParaRPr lang="pt-BR" altLang="ko-KR" sz="1600" smtClean="0">
              <a:ea typeface="Gulim" pitchFamily="34" charset="-127"/>
            </a:endParaRPr>
          </a:p>
          <a:p>
            <a:pPr>
              <a:lnSpc>
                <a:spcPct val="80000"/>
              </a:lnSpc>
            </a:pPr>
            <a:r>
              <a:rPr lang="pt-BR" altLang="ko-KR" sz="1600" smtClean="0">
                <a:ea typeface="Gulim" pitchFamily="34" charset="-127"/>
              </a:rPr>
              <a:t>	Destes RN que morreram precocemente (nos primeiros 6 dias), 100% nasceram nos Hospitais, a cesariana foi realizada em 50%,  80% morreram nas primeiras 24 horas, 90% nos Hospitais do Sistema Único de Saúde e 70%, fora das Capitais.</a:t>
            </a:r>
          </a:p>
          <a:p>
            <a:pPr>
              <a:lnSpc>
                <a:spcPct val="80000"/>
              </a:lnSpc>
            </a:pPr>
            <a:r>
              <a:rPr lang="pt-BR" altLang="ko-KR" sz="1600" smtClean="0">
                <a:ea typeface="Gulim" pitchFamily="34" charset="-127"/>
              </a:rPr>
              <a:t>	No Estado de São Paulo, entre 2001 e 2011 ocorreram 1396 óbitos com SAM entre 0-6 dias de vida e 189 óbitos com SAM entre 7-27 dias. A maioria realizou pré-natal (60%) e foi submetida à cesariana (60%). Entre 2003 e 2010, a morte por asfixia perinatal caiu no Brasil, no entanto, a morte por SAM permaneceu constante, sendo mais alta no Norte e Nordeste.</a:t>
            </a:r>
          </a:p>
          <a:p>
            <a:pPr>
              <a:lnSpc>
                <a:spcPct val="80000"/>
              </a:lnSpc>
            </a:pPr>
            <a:r>
              <a:rPr lang="pt-BR" altLang="ko-KR" sz="1600" smtClean="0">
                <a:ea typeface="Gulim" pitchFamily="34" charset="-127"/>
              </a:rPr>
              <a:t>	As elevadas taxas de mortes associadas à SAM não parecem relacionarem-se à disponibilidade de cesariana para os conceptos em sofrimento fetal ou a possibilidade de cuidados hospitalar destes RN. Os dados apontam para falha importante na Organização dos Cuidados Neonatais. </a:t>
            </a:r>
            <a:r>
              <a:rPr lang="pt-BR" altLang="ko-KR" sz="1600" b="1" smtClean="0">
                <a:ea typeface="Gulim" pitchFamily="34" charset="-127"/>
              </a:rPr>
              <a:t>A cesariana está ocorrendo ou em excesso ou muito tarde. Deve ser realizada na hora certa e em quem precisa. É de extrema importância  a monitorização fetal. O partograma pode mudar a necessidade de ventilação por pressão positiva na asfixia. A Enfermeira obstétrica tem fundamental papel. </a:t>
            </a:r>
          </a:p>
          <a:p>
            <a:pPr>
              <a:lnSpc>
                <a:spcPct val="80000"/>
              </a:lnSpc>
            </a:pPr>
            <a:r>
              <a:rPr lang="pt-BR" altLang="ko-KR" sz="1600" b="1" smtClean="0">
                <a:ea typeface="Gulim" pitchFamily="34" charset="-127"/>
              </a:rPr>
              <a:t>A questão do mecônio é uma questão perinatal!</a:t>
            </a:r>
            <a:endParaRPr lang="pt-BR" altLang="ko-KR" sz="1600" smtClean="0">
              <a:ea typeface="Gulim" pitchFamily="34" charset="-127"/>
            </a:endParaRPr>
          </a:p>
          <a:p>
            <a:pPr>
              <a:lnSpc>
                <a:spcPct val="80000"/>
              </a:lnSpc>
              <a:buFont typeface="Arial" pitchFamily="34" charset="0"/>
              <a:buNone/>
            </a:pPr>
            <a:r>
              <a:rPr lang="pt-BR" altLang="ko-KR" sz="1600" smtClean="0">
                <a:ea typeface="Gulim" pitchFamily="34" charset="-127"/>
              </a:rPr>
              <a:t>	Estas mortes ocorreram em RN de mães primigestas que realizaram pré-natal e portanto, bebês com risco teoricamente baixo.</a:t>
            </a:r>
          </a:p>
          <a:p>
            <a:pPr>
              <a:lnSpc>
                <a:spcPct val="80000"/>
              </a:lnSpc>
            </a:pPr>
            <a:endParaRPr lang="pt-BR" sz="1600" smtClean="0"/>
          </a:p>
        </p:txBody>
      </p:sp>
      <p:sp>
        <p:nvSpPr>
          <p:cNvPr id="65544" name="Oval 8"/>
          <p:cNvSpPr>
            <a:spLocks noChangeArrowheads="1"/>
          </p:cNvSpPr>
          <p:nvPr/>
        </p:nvSpPr>
        <p:spPr bwMode="auto">
          <a:xfrm>
            <a:off x="284163" y="709613"/>
            <a:ext cx="1062037" cy="501650"/>
          </a:xfrm>
          <a:prstGeom prst="ellipse">
            <a:avLst/>
          </a:prstGeom>
          <a:solidFill>
            <a:schemeClr val="accent1"/>
          </a:solidFill>
          <a:ln w="9525">
            <a:solidFill>
              <a:schemeClr val="tx1"/>
            </a:solidFill>
            <a:round/>
            <a:headEnd/>
            <a:tailEnd/>
          </a:ln>
          <a:effectLst/>
        </p:spPr>
        <p:txBody>
          <a:bodyPr wrap="none" anchor="ctr"/>
          <a:lstStyle/>
          <a:p>
            <a:pPr algn="ctr"/>
            <a:r>
              <a:rPr lang="pt-BR" sz="1400">
                <a:solidFill>
                  <a:srgbClr val="FFFF00"/>
                </a:solidFill>
              </a:rPr>
              <a:t>Em 2016...</a:t>
            </a:r>
          </a:p>
        </p:txBody>
      </p:sp>
      <p:sp>
        <p:nvSpPr>
          <p:cNvPr id="65545" name="Rectangle 9"/>
          <p:cNvSpPr>
            <a:spLocks noChangeArrowheads="1"/>
          </p:cNvSpPr>
          <p:nvPr/>
        </p:nvSpPr>
        <p:spPr bwMode="auto">
          <a:xfrm>
            <a:off x="66675" y="174625"/>
            <a:ext cx="9077325" cy="1068388"/>
          </a:xfrm>
          <a:prstGeom prst="rect">
            <a:avLst/>
          </a:prstGeom>
          <a:solidFill>
            <a:srgbClr val="FFFFFF"/>
          </a:solidFill>
          <a:ln w="9525">
            <a:noFill/>
            <a:miter lim="800000"/>
            <a:headEnd/>
            <a:tailEnd/>
          </a:ln>
          <a:effectLst/>
        </p:spPr>
        <p:txBody>
          <a:bodyPr tIns="126960" bIns="25392" anchor="ctr">
            <a:spAutoFit/>
          </a:bodyPr>
          <a:lstStyle/>
          <a:p>
            <a:pPr algn="ctr"/>
            <a:r>
              <a:rPr lang="en-US" sz="1600" b="1">
                <a:solidFill>
                  <a:srgbClr val="072A4D"/>
                </a:solidFill>
                <a:latin typeface="Lato" pitchFamily="34" charset="0"/>
                <a:hlinkClick r:id="rId2"/>
              </a:rPr>
              <a:t>S</a:t>
            </a:r>
            <a:r>
              <a:rPr lang="en-US" sz="1600" b="1">
                <a:solidFill>
                  <a:srgbClr val="072A4D"/>
                </a:solidFill>
                <a:latin typeface="Calibri"/>
                <a:hlinkClick r:id="rId2"/>
              </a:rPr>
              <a:t>Í</a:t>
            </a:r>
            <a:r>
              <a:rPr lang="en-US" sz="1600" b="1">
                <a:solidFill>
                  <a:srgbClr val="072A4D"/>
                </a:solidFill>
                <a:latin typeface="Lato" pitchFamily="34" charset="0"/>
                <a:hlinkClick r:id="rId2"/>
              </a:rPr>
              <a:t>NDROME DE ASPIRA</a:t>
            </a:r>
            <a:r>
              <a:rPr lang="en-US" sz="1600" b="1">
                <a:solidFill>
                  <a:srgbClr val="072A4D"/>
                </a:solidFill>
                <a:latin typeface="Calibri"/>
                <a:hlinkClick r:id="rId2"/>
              </a:rPr>
              <a:t>Ç</a:t>
            </a:r>
            <a:r>
              <a:rPr lang="en-US" sz="1600" b="1">
                <a:solidFill>
                  <a:srgbClr val="072A4D"/>
                </a:solidFill>
                <a:latin typeface="Lato" pitchFamily="34" charset="0"/>
                <a:hlinkClick r:id="rId2"/>
              </a:rPr>
              <a:t>ÃO DE MECÔNIO: QUAL </a:t>
            </a:r>
            <a:r>
              <a:rPr lang="en-US" sz="1600" b="1">
                <a:solidFill>
                  <a:srgbClr val="072A4D"/>
                </a:solidFill>
                <a:latin typeface="Calibri"/>
                <a:hlinkClick r:id="rId2"/>
              </a:rPr>
              <a:t>É</a:t>
            </a:r>
            <a:r>
              <a:rPr lang="en-US" sz="1600" b="1">
                <a:solidFill>
                  <a:srgbClr val="072A4D"/>
                </a:solidFill>
                <a:latin typeface="Lato" pitchFamily="34" charset="0"/>
                <a:hlinkClick r:id="rId2"/>
              </a:rPr>
              <a:t> A MELHOR ESTRAT</a:t>
            </a:r>
            <a:r>
              <a:rPr lang="en-US" sz="1600" b="1">
                <a:solidFill>
                  <a:srgbClr val="072A4D"/>
                </a:solidFill>
                <a:latin typeface="Calibri"/>
                <a:hlinkClick r:id="rId2"/>
              </a:rPr>
              <a:t>É</a:t>
            </a:r>
            <a:r>
              <a:rPr lang="en-US" sz="1600" b="1">
                <a:solidFill>
                  <a:srgbClr val="072A4D"/>
                </a:solidFill>
                <a:latin typeface="Lato" pitchFamily="34" charset="0"/>
                <a:hlinkClick r:id="rId2"/>
              </a:rPr>
              <a:t>GIA NA SALA DE PARTO</a:t>
            </a:r>
            <a:endParaRPr lang="en-US" sz="1600" b="1">
              <a:solidFill>
                <a:srgbClr val="072A4D"/>
              </a:solidFill>
              <a:latin typeface="Lato" pitchFamily="34" charset="0"/>
            </a:endParaRPr>
          </a:p>
          <a:p>
            <a:pPr eaLnBrk="0" hangingPunct="0"/>
            <a:r>
              <a:rPr lang="en-US" sz="1300" u="sng">
                <a:solidFill>
                  <a:srgbClr val="78909C"/>
                </a:solidFill>
                <a:latin typeface="Source Sans Pro"/>
                <a:hlinkClick r:id="rId3" tooltip="SAM_Melhor-Estrategia_2016"/>
              </a:rPr>
              <a:t>  </a:t>
            </a:r>
            <a:r>
              <a:rPr lang="en-US" sz="2800" u="sng">
                <a:solidFill>
                  <a:srgbClr val="78909C"/>
                </a:solidFill>
                <a:latin typeface="Calibri"/>
              </a:rPr>
              <a:t> </a:t>
            </a:r>
            <a:r>
              <a:rPr lang="en-US" sz="1300" u="sng">
                <a:solidFill>
                  <a:srgbClr val="78909C"/>
                </a:solidFill>
                <a:latin typeface="Calibri"/>
              </a:rPr>
              <a:t>        </a:t>
            </a:r>
            <a:endParaRPr lang="en-US" sz="1300" u="sng">
              <a:solidFill>
                <a:srgbClr val="78909C"/>
              </a:solidFill>
              <a:latin typeface="Source Sans Pro"/>
            </a:endParaRPr>
          </a:p>
        </p:txBody>
      </p:sp>
      <p:pic>
        <p:nvPicPr>
          <p:cNvPr id="65546" name="Picture 10" descr="doc">
            <a:hlinkClick r:id="rId3" tooltip="SAM_Melhor-Estrategia_2016"/>
          </p:cNvPr>
          <p:cNvPicPr>
            <a:picLocks noChangeAspect="1" noChangeArrowheads="1"/>
          </p:cNvPicPr>
          <p:nvPr/>
        </p:nvPicPr>
        <p:blipFill>
          <a:blip r:embed="rId4"/>
          <a:srcRect/>
          <a:stretch>
            <a:fillRect/>
          </a:stretch>
        </p:blipFill>
        <p:spPr bwMode="auto">
          <a:xfrm>
            <a:off x="8359775" y="663575"/>
            <a:ext cx="457200" cy="457200"/>
          </a:xfrm>
          <a:prstGeom prst="rect">
            <a:avLst/>
          </a:prstGeom>
          <a:noFill/>
        </p:spPr>
      </p:pic>
      <p:sp>
        <p:nvSpPr>
          <p:cNvPr id="65547" name="Rectangle 11"/>
          <p:cNvSpPr>
            <a:spLocks noChangeArrowheads="1"/>
          </p:cNvSpPr>
          <p:nvPr/>
        </p:nvSpPr>
        <p:spPr bwMode="auto">
          <a:xfrm>
            <a:off x="284163" y="1335088"/>
            <a:ext cx="8750300" cy="915987"/>
          </a:xfrm>
          <a:prstGeom prst="rect">
            <a:avLst/>
          </a:prstGeom>
          <a:solidFill>
            <a:srgbClr val="FFFFFF"/>
          </a:solidFill>
          <a:ln w="9525">
            <a:noFill/>
            <a:miter lim="800000"/>
            <a:headEnd/>
            <a:tailEnd/>
          </a:ln>
          <a:effectLst/>
        </p:spPr>
        <p:txBody>
          <a:bodyPr anchor="ctr">
            <a:spAutoFit/>
          </a:bodyPr>
          <a:lstStyle/>
          <a:p>
            <a:pPr algn="ctr"/>
            <a:r>
              <a:rPr lang="en-US" b="1"/>
              <a:t>Mortalidade Neonatal Precoce por Síndrome de Aspiração de Mecônio no Brasil</a:t>
            </a:r>
            <a:endParaRPr lang="en-US"/>
          </a:p>
          <a:p>
            <a:pPr algn="ctr"/>
            <a:r>
              <a:rPr lang="en-US"/>
              <a:t>Ruth Guinsburg (SP)</a:t>
            </a:r>
          </a:p>
        </p:txBody>
      </p:sp>
      <p:sp>
        <p:nvSpPr>
          <p:cNvPr id="65548" name="Rectangle 12"/>
          <p:cNvSpPr>
            <a:spLocks noChangeArrowheads="1"/>
          </p:cNvSpPr>
          <p:nvPr/>
        </p:nvSpPr>
        <p:spPr bwMode="auto">
          <a:xfrm>
            <a:off x="2239963" y="665163"/>
            <a:ext cx="4273550" cy="730250"/>
          </a:xfrm>
          <a:prstGeom prst="rect">
            <a:avLst/>
          </a:prstGeom>
          <a:noFill/>
          <a:ln w="9525">
            <a:noFill/>
            <a:miter lim="800000"/>
            <a:headEnd/>
            <a:tailEnd/>
          </a:ln>
          <a:effectLst/>
        </p:spPr>
        <p:txBody>
          <a:bodyPr wrap="none" anchor="ctr">
            <a:spAutoFit/>
          </a:bodyPr>
          <a:lstStyle/>
          <a:p>
            <a:pPr algn="ctr"/>
            <a:r>
              <a:rPr lang="pt-BR" altLang="ko-KR" sz="1400">
                <a:ea typeface="Gulim" pitchFamily="34" charset="-127"/>
              </a:rPr>
              <a:t>6o Simpósio Internacional de Reanimação Neonatal</a:t>
            </a:r>
          </a:p>
          <a:p>
            <a:pPr algn="ctr"/>
            <a:r>
              <a:rPr lang="pt-BR" altLang="ko-KR" sz="1400">
                <a:ea typeface="Gulim" pitchFamily="34" charset="-127"/>
              </a:rPr>
              <a:t>14-16 de abril de 2016, Minas </a:t>
            </a:r>
          </a:p>
          <a:p>
            <a:pPr algn="ctr"/>
            <a:r>
              <a:rPr lang="pt-BR" altLang="ko-KR" sz="1400">
                <a:ea typeface="Gulim" pitchFamily="34" charset="-127"/>
              </a:rPr>
              <a:t>Centro, Belo Horizonte, MG</a:t>
            </a:r>
          </a:p>
        </p:txBody>
      </p:sp>
      <p:sp>
        <p:nvSpPr>
          <p:cNvPr id="65549" name="Oval 13"/>
          <p:cNvSpPr>
            <a:spLocks noChangeArrowheads="1"/>
          </p:cNvSpPr>
          <p:nvPr/>
        </p:nvSpPr>
        <p:spPr bwMode="auto">
          <a:xfrm>
            <a:off x="195263" y="773113"/>
            <a:ext cx="1150937" cy="438150"/>
          </a:xfrm>
          <a:prstGeom prst="ellipse">
            <a:avLst/>
          </a:prstGeom>
          <a:solidFill>
            <a:schemeClr val="accent1"/>
          </a:solidFill>
          <a:ln w="9525">
            <a:solidFill>
              <a:schemeClr val="tx1"/>
            </a:solidFill>
            <a:round/>
            <a:headEnd/>
            <a:tailEnd/>
          </a:ln>
          <a:effectLst/>
        </p:spPr>
        <p:txBody>
          <a:bodyPr wrap="none" anchor="ctr"/>
          <a:lstStyle/>
          <a:p>
            <a:pPr algn="ctr"/>
            <a:r>
              <a:rPr lang="pt-BR" sz="1400">
                <a:solidFill>
                  <a:srgbClr val="FFFF00"/>
                </a:solidFill>
              </a:rPr>
              <a:t>Em 2016...</a:t>
            </a:r>
          </a:p>
        </p:txBody>
      </p:sp>
      <p:sp>
        <p:nvSpPr>
          <p:cNvPr id="65550" name="Text Box 14"/>
          <p:cNvSpPr txBox="1">
            <a:spLocks noChangeArrowheads="1"/>
          </p:cNvSpPr>
          <p:nvPr/>
        </p:nvSpPr>
        <p:spPr bwMode="auto">
          <a:xfrm>
            <a:off x="5591175" y="1090613"/>
            <a:ext cx="2390775" cy="304800"/>
          </a:xfrm>
          <a:prstGeom prst="rect">
            <a:avLst/>
          </a:prstGeom>
          <a:noFill/>
          <a:ln w="9525">
            <a:noFill/>
            <a:miter lim="800000"/>
            <a:headEnd/>
            <a:tailEnd/>
          </a:ln>
          <a:effectLst/>
        </p:spPr>
        <p:txBody>
          <a:bodyPr wrap="none">
            <a:spAutoFit/>
          </a:bodyPr>
          <a:lstStyle/>
          <a:p>
            <a:pPr defTabSz="914400"/>
            <a:r>
              <a:rPr lang="pt-BR" sz="1400">
                <a:hlinkClick r:id="rId5"/>
              </a:rPr>
              <a:t>www.paulomargotto.com.br</a:t>
            </a:r>
            <a:r>
              <a:rPr lang="pt-BR" sz="1400"/>
              <a:t> </a:t>
            </a:r>
          </a:p>
        </p:txBody>
      </p:sp>
      <p:sp>
        <p:nvSpPr>
          <p:cNvPr id="65551" name="AutoShape 15"/>
          <p:cNvSpPr>
            <a:spLocks noChangeArrowheads="1"/>
          </p:cNvSpPr>
          <p:nvPr/>
        </p:nvSpPr>
        <p:spPr bwMode="auto">
          <a:xfrm>
            <a:off x="8466138" y="6505575"/>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a:xfrm>
            <a:off x="457200" y="0"/>
            <a:ext cx="8229600" cy="4525963"/>
          </a:xfrm>
        </p:spPr>
        <p:txBody>
          <a:bodyPr/>
          <a:lstStyle/>
          <a:p>
            <a:r>
              <a:rPr lang="pt-BR" altLang="ko-KR" smtClean="0">
                <a:ea typeface="Gulim" pitchFamily="34" charset="-127"/>
              </a:rPr>
              <a:t>Neste contexto, perguntamos ao Dr. Perlman</a:t>
            </a:r>
            <a:endParaRPr lang="pt-BR" smtClean="0"/>
          </a:p>
        </p:txBody>
      </p:sp>
      <p:pic>
        <p:nvPicPr>
          <p:cNvPr id="67588" name="Picture 4"/>
          <p:cNvPicPr>
            <a:picLocks noChangeAspect="1" noChangeArrowheads="1"/>
          </p:cNvPicPr>
          <p:nvPr/>
        </p:nvPicPr>
        <p:blipFill>
          <a:blip r:embed="rId2"/>
          <a:srcRect/>
          <a:stretch>
            <a:fillRect/>
          </a:stretch>
        </p:blipFill>
        <p:spPr bwMode="auto">
          <a:xfrm>
            <a:off x="1995488" y="595313"/>
            <a:ext cx="5395912" cy="1281112"/>
          </a:xfrm>
          <a:prstGeom prst="rect">
            <a:avLst/>
          </a:prstGeom>
          <a:noFill/>
          <a:ln w="9525">
            <a:noFill/>
            <a:miter lim="800000"/>
            <a:headEnd/>
            <a:tailEnd/>
          </a:ln>
        </p:spPr>
      </p:pic>
      <p:sp>
        <p:nvSpPr>
          <p:cNvPr id="67589" name="Rectangle 5"/>
          <p:cNvSpPr>
            <a:spLocks noChangeArrowheads="1"/>
          </p:cNvSpPr>
          <p:nvPr/>
        </p:nvSpPr>
        <p:spPr bwMode="auto">
          <a:xfrm>
            <a:off x="346075" y="1876425"/>
            <a:ext cx="8709025" cy="1190625"/>
          </a:xfrm>
          <a:prstGeom prst="rect">
            <a:avLst/>
          </a:prstGeom>
          <a:noFill/>
          <a:ln w="9525">
            <a:noFill/>
            <a:miter lim="800000"/>
            <a:headEnd/>
            <a:tailEnd/>
          </a:ln>
          <a:effectLst/>
        </p:spPr>
        <p:txBody>
          <a:bodyPr anchor="ctr">
            <a:spAutoFit/>
          </a:bodyPr>
          <a:lstStyle/>
          <a:p>
            <a:pPr algn="ctr"/>
            <a:r>
              <a:rPr lang="pt-BR" altLang="ko-KR" b="1">
                <a:ea typeface="Gulim" pitchFamily="34" charset="-127"/>
              </a:rPr>
              <a:t>-RN não vigoroso com líquido amniótico meconial: aspirar ou não a traquéia sob visualização direta?</a:t>
            </a:r>
            <a:endParaRPr lang="pt-BR" altLang="ko-KR">
              <a:ea typeface="Gulim" pitchFamily="34" charset="-127"/>
            </a:endParaRPr>
          </a:p>
          <a:p>
            <a:pPr algn="ctr"/>
            <a:r>
              <a:rPr lang="pt-BR" altLang="ko-KR">
                <a:ea typeface="Gulim" pitchFamily="34" charset="-127"/>
              </a:rPr>
              <a:t>Jeffrey M. Perlman (EUA)</a:t>
            </a:r>
          </a:p>
          <a:p>
            <a:pPr algn="ctr"/>
            <a:endParaRPr lang="pt-BR" altLang="ko-KR">
              <a:ea typeface="Gulim" pitchFamily="34" charset="-127"/>
            </a:endParaRPr>
          </a:p>
        </p:txBody>
      </p:sp>
      <p:sp>
        <p:nvSpPr>
          <p:cNvPr id="67590" name="Rectangle 6"/>
          <p:cNvSpPr>
            <a:spLocks noChangeArrowheads="1"/>
          </p:cNvSpPr>
          <p:nvPr/>
        </p:nvSpPr>
        <p:spPr bwMode="auto">
          <a:xfrm>
            <a:off x="0" y="3255963"/>
            <a:ext cx="9055100" cy="3282950"/>
          </a:xfrm>
          <a:prstGeom prst="rect">
            <a:avLst/>
          </a:prstGeom>
          <a:solidFill>
            <a:srgbClr val="FFFFFF"/>
          </a:solidFill>
          <a:ln w="9525">
            <a:noFill/>
            <a:miter lim="800000"/>
            <a:headEnd/>
            <a:tailEnd/>
          </a:ln>
          <a:effectLst/>
        </p:spPr>
        <p:txBody>
          <a:bodyPr anchor="ctr">
            <a:spAutoFit/>
          </a:bodyPr>
          <a:lstStyle/>
          <a:p>
            <a:pPr algn="ctr"/>
            <a:r>
              <a:rPr lang="pt-BR" altLang="ja-JP" sz="1400" b="1"/>
              <a:t>Conheça a história para você não entrar em apuros: anormalidades na frequência cardíaca fetal, presença de mecônio espesso precoce, presença de corioamnionite.</a:t>
            </a:r>
            <a:r>
              <a:rPr lang="pt-BR" altLang="ja-JP" sz="1400"/>
              <a:t> Se mecônio espesso presente, talvez a aspiração traqueal deverá ser necessária; se RN for  deprimido, acessamos a área da glote usando o laringoscópio e se mecônio  presente abaixo das cordas vocais, aspiramos. Se não for capaz de intubar,  inicie a ventilação após limpeza da orofaríngeo. A incidência de SAM no Cornell foi de 0,09 (2011), 0,18 (2012), 0,07 (2013), 0.07% em 2014 em comparação com  metanálises de Zhang x, Kramer S (1995-2001):0,18% (</a:t>
            </a:r>
            <a:r>
              <a:rPr lang="pt-BR" altLang="ja-JP" sz="1400">
                <a:hlinkClick r:id="rId3"/>
              </a:rPr>
              <a:t>Variations in mortality and morbidity by gestational age among infants born at term.</a:t>
            </a:r>
            <a:r>
              <a:rPr lang="pt-BR" altLang="ja-JP" sz="1400"/>
              <a:t> </a:t>
            </a:r>
            <a:r>
              <a:rPr lang="pt-BR" altLang="ja-JP" sz="1400" b="1"/>
              <a:t>Zhang X</a:t>
            </a:r>
            <a:r>
              <a:rPr lang="pt-BR" altLang="ja-JP" sz="1400"/>
              <a:t>, Kramer MS. J Pediatr. 2009 Mar;154(3):358-62, 362.e1).  Ou seja, é um evento muito raro em um ambiente com recursos. </a:t>
            </a:r>
          </a:p>
          <a:p>
            <a:pPr algn="ctr"/>
            <a:r>
              <a:rPr lang="pt-BR" altLang="ko-KR" sz="1400">
                <a:ea typeface="Gulim" pitchFamily="34" charset="-127"/>
              </a:rPr>
              <a:t>	Concluindo, a nossa incidência de SAM é um evento incomum devido provavelmente ao agressivo manuseio obstétrico, o que não ocorre em outras Regiões com limitados recursos. </a:t>
            </a:r>
            <a:r>
              <a:rPr lang="pt-BR" altLang="ko-KR" sz="1400" b="1">
                <a:ea typeface="Gulim" pitchFamily="34" charset="-127"/>
              </a:rPr>
              <a:t>Nesta situação, adotar uma estratégia de risco estratificada. Estar  preparado para intubação é uma abordagem pragmática no manuseio destes recém-nascidos</a:t>
            </a:r>
            <a:endParaRPr lang="pt-BR" altLang="ko-KR" sz="1400">
              <a:ea typeface="Gulim" pitchFamily="34" charset="-127"/>
            </a:endParaRPr>
          </a:p>
          <a:p>
            <a:pPr algn="ctr"/>
            <a:r>
              <a:rPr lang="pt-BR" altLang="ko-KR" sz="1400" b="1">
                <a:ea typeface="Gulim" pitchFamily="34" charset="-127"/>
              </a:rPr>
              <a:t>A grande mortalidade por SAM aqui no Brasil precisa de um estudo randomizado para verificar a atuação mais agressiva do obstetra, a identificação do tipo de mecônio (fino, espesso), a gravidade da asfixia ao nascer.</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457200" y="1982788"/>
            <a:ext cx="8229600" cy="5075237"/>
          </a:xfrm>
        </p:spPr>
        <p:txBody>
          <a:bodyPr/>
          <a:lstStyle/>
          <a:p>
            <a:pPr>
              <a:lnSpc>
                <a:spcPct val="80000"/>
              </a:lnSpc>
            </a:pPr>
            <a:r>
              <a:rPr lang="pt-BR" sz="1700" smtClean="0"/>
              <a:t>À luz dos estudos clínicos e translacionais disponíveis, a falta de evidências em apoio à aspiração traqueal e defesa da política de "não causar danos", o Programa de Reanimação Neonatal (PNR)  recomenda iniciar a ventilação dentro do primeiro minuto de vida em lactentes que não estão respirando ou que apresentem respiração ineficaz.</a:t>
            </a:r>
          </a:p>
          <a:p>
            <a:pPr>
              <a:lnSpc>
                <a:spcPct val="80000"/>
              </a:lnSpc>
            </a:pPr>
            <a:r>
              <a:rPr lang="pt-BR" sz="1700" smtClean="0"/>
              <a:t>Iniciação imediata da reanimação e ventilação do pulmão dos deprimidos e recém-nascido comprometido deve anteceder a aspiração traqueal de mecônio</a:t>
            </a:r>
          </a:p>
          <a:p>
            <a:pPr>
              <a:lnSpc>
                <a:spcPct val="80000"/>
              </a:lnSpc>
            </a:pPr>
            <a:r>
              <a:rPr lang="pt-BR" sz="1700" smtClean="0"/>
              <a:t> Existe uma definitiva necessidade de um  estudo randomizado multicêntrico bem projetado que avalie a aspiração traqueal em lactentes não vigorosos nascidos com liquido tinto de mecônio. </a:t>
            </a:r>
          </a:p>
          <a:p>
            <a:pPr>
              <a:lnSpc>
                <a:spcPct val="80000"/>
              </a:lnSpc>
            </a:pPr>
            <a:r>
              <a:rPr lang="pt-BR" sz="1700" smtClean="0"/>
              <a:t>No entanto, será um estudo desafiador para conduzir e completar.</a:t>
            </a:r>
          </a:p>
          <a:p>
            <a:pPr>
              <a:lnSpc>
                <a:spcPct val="80000"/>
              </a:lnSpc>
            </a:pPr>
            <a:r>
              <a:rPr lang="pt-BR" sz="1700" smtClean="0"/>
              <a:t>A melhor evidência disponível até o momento é apoiar as atuais orientações do PNR. </a:t>
            </a:r>
          </a:p>
          <a:p>
            <a:pPr>
              <a:lnSpc>
                <a:spcPct val="80000"/>
              </a:lnSpc>
            </a:pPr>
            <a:r>
              <a:rPr lang="pt-BR" sz="1700" smtClean="0"/>
              <a:t>É animador notar que intervenções menos agressivas ao bebê nascido com líquido amniótico tinto de mecônio ao longo dos anos está associada a um declínio constante na freqüência de uso de ECMO (oxigenação por membrana extracorpórea) para a Síndrome de Aspiração Meconial (SAM)e nenhuma mudança na mortalidade (</a:t>
            </a:r>
            <a:r>
              <a:rPr lang="pt-BR" sz="1700" smtClean="0">
                <a:solidFill>
                  <a:srgbClr val="0000FF"/>
                </a:solidFill>
              </a:rPr>
              <a:t>Figura a seguir</a:t>
            </a:r>
            <a:r>
              <a:rPr lang="pt-BR" sz="1700" smtClean="0"/>
              <a:t>) </a:t>
            </a:r>
          </a:p>
          <a:p>
            <a:pPr>
              <a:lnSpc>
                <a:spcPct val="80000"/>
              </a:lnSpc>
            </a:pPr>
            <a:r>
              <a:rPr lang="pt-BR" sz="1700" smtClean="0"/>
              <a:t>Os autores reconhecem que a redução na posmaturidade e melhorias na Terapia Intensiva Neonatal contribuíram para a redução da incidência da SAM e complicações da SAM, mas a revisão das práticas de reanimação pode também ter desempenhado um papel nesta redução.</a:t>
            </a:r>
          </a:p>
        </p:txBody>
      </p:sp>
      <p:sp>
        <p:nvSpPr>
          <p:cNvPr id="74756" name="Rectangle 4"/>
          <p:cNvSpPr>
            <a:spLocks noChangeArrowheads="1"/>
          </p:cNvSpPr>
          <p:nvPr/>
        </p:nvSpPr>
        <p:spPr bwMode="auto">
          <a:xfrm>
            <a:off x="647700" y="954088"/>
            <a:ext cx="8039100" cy="638175"/>
          </a:xfrm>
          <a:prstGeom prst="rect">
            <a:avLst/>
          </a:prstGeom>
          <a:solidFill>
            <a:srgbClr val="FFFFFF"/>
          </a:solidFill>
          <a:ln w="9525">
            <a:noFill/>
            <a:miter lim="800000"/>
            <a:headEnd/>
            <a:tailEnd/>
          </a:ln>
          <a:effectLst/>
        </p:spPr>
        <p:txBody>
          <a:bodyPr lIns="0" tIns="0" rIns="71415" bIns="0" anchor="ctr">
            <a:spAutoFit/>
          </a:bodyPr>
          <a:lstStyle/>
          <a:p>
            <a:pPr algn="ctr"/>
            <a:r>
              <a:rPr lang="en-US" sz="1400">
                <a:hlinkClick r:id="rId2"/>
              </a:rPr>
              <a:t>Approach to Infants Born Through Meconium Stained Amniotic Fluid: Evolution Based on Evidence?</a:t>
            </a:r>
            <a:r>
              <a:rPr lang="en-US" sz="1400"/>
              <a:t>Rawat M, Nangia S, Chandrasekharan P, Lakshminrusimha S.Am J Perinatol. 2018 Jan 16. doi: 10.1055/s-0037-1620269. [Epub ahead of print]PMID: 29341045 </a:t>
            </a:r>
            <a:r>
              <a:rPr lang="en-US" sz="1400" u="sng">
                <a:hlinkClick r:id="rId3"/>
              </a:rPr>
              <a:t>Similar articles</a:t>
            </a:r>
            <a:endParaRPr lang="en-US" sz="1400" u="sng"/>
          </a:p>
        </p:txBody>
      </p:sp>
      <p:sp>
        <p:nvSpPr>
          <p:cNvPr id="74758" name="Rectangle 6"/>
          <p:cNvSpPr>
            <a:spLocks noChangeArrowheads="1"/>
          </p:cNvSpPr>
          <p:nvPr/>
        </p:nvSpPr>
        <p:spPr bwMode="auto">
          <a:xfrm>
            <a:off x="0" y="228600"/>
            <a:ext cx="9020175" cy="641350"/>
          </a:xfrm>
          <a:prstGeom prst="rect">
            <a:avLst/>
          </a:prstGeom>
          <a:noFill/>
          <a:ln w="9525">
            <a:noFill/>
            <a:miter lim="800000"/>
            <a:headEnd/>
            <a:tailEnd/>
          </a:ln>
          <a:effectLst/>
        </p:spPr>
        <p:txBody>
          <a:bodyPr>
            <a:spAutoFit/>
          </a:bodyPr>
          <a:lstStyle/>
          <a:p>
            <a:pPr algn="ctr" defTabSz="914400"/>
            <a:r>
              <a:rPr lang="pt-BR" b="1">
                <a:solidFill>
                  <a:srgbClr val="FF66FF"/>
                </a:solidFill>
              </a:rPr>
              <a:t>Abordagem para bebês nascidos através de líquido amniótico manchado de mecônio: evolução baseada em evidências?</a:t>
            </a:r>
          </a:p>
        </p:txBody>
      </p:sp>
      <p:sp>
        <p:nvSpPr>
          <p:cNvPr id="74759" name="AutoShape 7"/>
          <p:cNvSpPr>
            <a:spLocks noChangeArrowheads="1"/>
          </p:cNvSpPr>
          <p:nvPr/>
        </p:nvSpPr>
        <p:spPr bwMode="auto">
          <a:xfrm>
            <a:off x="8402638" y="6318250"/>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1" name="Text Box 5"/>
          <p:cNvSpPr txBox="1">
            <a:spLocks noChangeArrowheads="1"/>
          </p:cNvSpPr>
          <p:nvPr/>
        </p:nvSpPr>
        <p:spPr bwMode="auto">
          <a:xfrm>
            <a:off x="0" y="192088"/>
            <a:ext cx="9074150" cy="1004887"/>
          </a:xfrm>
          <a:prstGeom prst="rect">
            <a:avLst/>
          </a:prstGeom>
          <a:noFill/>
          <a:ln w="9525">
            <a:noFill/>
            <a:miter lim="800000"/>
            <a:headEnd/>
            <a:tailEnd/>
          </a:ln>
          <a:effectLst/>
        </p:spPr>
        <p:txBody>
          <a:bodyPr>
            <a:spAutoFit/>
          </a:bodyPr>
          <a:lstStyle/>
          <a:p>
            <a:pPr algn="ctr" defTabSz="914400"/>
            <a:r>
              <a:rPr lang="pt-BR" sz="1200">
                <a:solidFill>
                  <a:srgbClr val="0000FF"/>
                </a:solidFill>
              </a:rPr>
              <a:t>Tendências internacionais no uso de oxigenação por membrana extracorpórea (ECMO) por ano para aspiração de mecônio (MAS) e mortalidade entre 1987 e 2014. O número de utilizações de ECMO diminuiu constantemente desde 1992, sem aumento da mortalidade. Embora as diretrizes de reanimação  neonatal tenham recomendado menos intervenções para uma criança nascida por meio de amniótico tinto com mecônio.Mudanças salientes nas diretrizes e ano de implementação também são mostradas. Dados cedidos: Registro ELSO.</a:t>
            </a:r>
          </a:p>
        </p:txBody>
      </p:sp>
      <p:pic>
        <p:nvPicPr>
          <p:cNvPr id="75782" name="Picture 6" descr="Imagem6"/>
          <p:cNvPicPr>
            <a:picLocks noChangeAspect="1" noChangeArrowheads="1"/>
          </p:cNvPicPr>
          <p:nvPr/>
        </p:nvPicPr>
        <p:blipFill>
          <a:blip r:embed="rId2"/>
          <a:srcRect/>
          <a:stretch>
            <a:fillRect/>
          </a:stretch>
        </p:blipFill>
        <p:spPr bwMode="auto">
          <a:xfrm>
            <a:off x="842963" y="1196975"/>
            <a:ext cx="7386637" cy="5337175"/>
          </a:xfrm>
          <a:prstGeom prst="rect">
            <a:avLst/>
          </a:prstGeom>
          <a:noFill/>
        </p:spPr>
      </p:pic>
      <p:sp>
        <p:nvSpPr>
          <p:cNvPr id="75783" name="AutoShape 7"/>
          <p:cNvSpPr>
            <a:spLocks noChangeArrowheads="1"/>
          </p:cNvSpPr>
          <p:nvPr/>
        </p:nvSpPr>
        <p:spPr bwMode="auto">
          <a:xfrm>
            <a:off x="8402638" y="6181725"/>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p:txBody>
          <a:bodyPr/>
          <a:lstStyle/>
          <a:p>
            <a:pPr marL="838200" indent="-838200"/>
            <a:r>
              <a:rPr lang="pt-PT" sz="1800" smtClean="0">
                <a:solidFill>
                  <a:srgbClr val="FF66FF"/>
                </a:solidFill>
              </a:rPr>
              <a:t>Reanimação do recém nascido &gt; 34 semanas em sala de parto: Diretrizes 2016 da Sociedade Brasileira de Pediatria. Available from: http:// </a:t>
            </a:r>
            <a:r>
              <a:rPr lang="pt-PT" sz="1800" u="sng" smtClean="0">
                <a:solidFill>
                  <a:srgbClr val="FF66FF"/>
                </a:solidFill>
                <a:hlinkClick r:id="rId2"/>
              </a:rPr>
              <a:t>www.sbp.com</a:t>
            </a:r>
            <a:r>
              <a:rPr lang="pt-PT" sz="1800" u="sng" smtClean="0">
                <a:solidFill>
                  <a:srgbClr val="FF66FF"/>
                </a:solidFill>
              </a:rPr>
              <a:t>.br/reanimacao</a:t>
            </a:r>
            <a:r>
              <a:rPr lang="pt-PT" sz="1800" smtClean="0">
                <a:solidFill>
                  <a:srgbClr val="FF66FF"/>
                </a:solidFill>
              </a:rPr>
              <a:t/>
            </a:r>
            <a:br>
              <a:rPr lang="pt-PT" sz="1800" smtClean="0">
                <a:solidFill>
                  <a:srgbClr val="FF66FF"/>
                </a:solidFill>
              </a:rPr>
            </a:br>
            <a:r>
              <a:rPr lang="pt-PT" sz="1800" smtClean="0">
                <a:solidFill>
                  <a:srgbClr val="FF66FF"/>
                </a:solidFill>
              </a:rPr>
              <a:t> Reanimação do recém nascido &lt; 34 semanas em sala de parto: Diretrizes 2016 da Sociedade Brasileira de Pediatria. Available from: http://</a:t>
            </a:r>
            <a:r>
              <a:rPr lang="pt-PT" sz="1800" smtClean="0"/>
              <a:t> </a:t>
            </a:r>
            <a:r>
              <a:rPr lang="pt-PT" sz="1800" u="sng" smtClean="0">
                <a:hlinkClick r:id="rId2"/>
              </a:rPr>
              <a:t>www.sbp.com</a:t>
            </a:r>
            <a:r>
              <a:rPr lang="pt-PT" sz="1800" u="sng" smtClean="0"/>
              <a:t>.br/reanimacao</a:t>
            </a:r>
            <a:endParaRPr lang="pt-BR" sz="1800" u="sng" smtClean="0"/>
          </a:p>
        </p:txBody>
      </p:sp>
      <p:sp>
        <p:nvSpPr>
          <p:cNvPr id="66563" name="Rectangle 3"/>
          <p:cNvSpPr>
            <a:spLocks noGrp="1"/>
          </p:cNvSpPr>
          <p:nvPr>
            <p:ph type="body" idx="1"/>
          </p:nvPr>
        </p:nvSpPr>
        <p:spPr>
          <a:xfrm>
            <a:off x="0" y="1795463"/>
            <a:ext cx="8983663" cy="5062537"/>
          </a:xfrm>
        </p:spPr>
        <p:txBody>
          <a:bodyPr/>
          <a:lstStyle/>
          <a:p>
            <a:pPr>
              <a:lnSpc>
                <a:spcPct val="80000"/>
              </a:lnSpc>
              <a:buFont typeface="Arial" pitchFamily="34" charset="0"/>
              <a:buNone/>
            </a:pPr>
            <a:r>
              <a:rPr lang="pt-PT" sz="1400" b="1" smtClean="0"/>
              <a:t>                                                                     </a:t>
            </a:r>
            <a:r>
              <a:rPr lang="pt-PT" sz="1400" b="1" smtClean="0">
                <a:solidFill>
                  <a:srgbClr val="FF3300"/>
                </a:solidFill>
              </a:rPr>
              <a:t>L</a:t>
            </a:r>
            <a:r>
              <a:rPr lang="pt-BR" sz="1400" b="1" smtClean="0">
                <a:solidFill>
                  <a:srgbClr val="FF3300"/>
                </a:solidFill>
              </a:rPr>
              <a:t>Í</a:t>
            </a:r>
            <a:r>
              <a:rPr lang="pt-PT" sz="1400" b="1" smtClean="0">
                <a:solidFill>
                  <a:srgbClr val="FF3300"/>
                </a:solidFill>
              </a:rPr>
              <a:t>QUIDO AMNI</a:t>
            </a:r>
            <a:r>
              <a:rPr lang="pt-BR" sz="1400" b="1" smtClean="0">
                <a:solidFill>
                  <a:srgbClr val="FF3300"/>
                </a:solidFill>
              </a:rPr>
              <a:t>Ó</a:t>
            </a:r>
            <a:r>
              <a:rPr lang="pt-PT" sz="1400" b="1" smtClean="0">
                <a:solidFill>
                  <a:srgbClr val="FF3300"/>
                </a:solidFill>
              </a:rPr>
              <a:t>TICO MECONIAL</a:t>
            </a:r>
          </a:p>
          <a:p>
            <a:pPr>
              <a:lnSpc>
                <a:spcPct val="80000"/>
              </a:lnSpc>
            </a:pPr>
            <a:r>
              <a:rPr lang="pt-PT" sz="1400" smtClean="0">
                <a:latin typeface="Times New Roman" pitchFamily="18" charset="0"/>
              </a:rPr>
              <a:t>A presença de l</a:t>
            </a:r>
            <a:r>
              <a:rPr lang="pt-BR" sz="1400" smtClean="0">
                <a:latin typeface="Times New Roman" pitchFamily="18" charset="0"/>
              </a:rPr>
              <a:t>í</a:t>
            </a:r>
            <a:r>
              <a:rPr lang="pt-PT" sz="1400" smtClean="0">
                <a:latin typeface="Times New Roman" pitchFamily="18" charset="0"/>
              </a:rPr>
              <a:t>quido amni</a:t>
            </a:r>
            <a:r>
              <a:rPr lang="pt-BR" sz="1400" smtClean="0">
                <a:latin typeface="Times New Roman" pitchFamily="18" charset="0"/>
              </a:rPr>
              <a:t>ó</a:t>
            </a:r>
            <a:r>
              <a:rPr lang="pt-PT" sz="1400" smtClean="0">
                <a:latin typeface="Times New Roman" pitchFamily="18" charset="0"/>
              </a:rPr>
              <a:t>tico meconial pode ser indicativo de algum grau de sofrimento fetal, a equipe de reanimação deve contar com o pediatra para pronto atendimento na Sala de Parto e que este seja apto a realizar intubação traqueal se este procedimento for necessário. </a:t>
            </a:r>
          </a:p>
          <a:p>
            <a:pPr>
              <a:lnSpc>
                <a:spcPct val="80000"/>
              </a:lnSpc>
            </a:pPr>
            <a:r>
              <a:rPr lang="pt-PT" sz="1400" smtClean="0">
                <a:latin typeface="Times New Roman" pitchFamily="18" charset="0"/>
              </a:rPr>
              <a:t>Independente da viscosidade do l</a:t>
            </a:r>
            <a:r>
              <a:rPr lang="pt-BR" sz="1400" smtClean="0">
                <a:latin typeface="Times New Roman" pitchFamily="18" charset="0"/>
              </a:rPr>
              <a:t>í</a:t>
            </a:r>
            <a:r>
              <a:rPr lang="pt-PT" sz="1400" smtClean="0">
                <a:latin typeface="Times New Roman" pitchFamily="18" charset="0"/>
              </a:rPr>
              <a:t>quido amni</a:t>
            </a:r>
            <a:r>
              <a:rPr lang="pt-BR" sz="1400" smtClean="0">
                <a:latin typeface="Times New Roman" pitchFamily="18" charset="0"/>
              </a:rPr>
              <a:t>ó</a:t>
            </a:r>
            <a:r>
              <a:rPr lang="pt-PT" sz="1400" smtClean="0">
                <a:latin typeface="Times New Roman" pitchFamily="18" charset="0"/>
              </a:rPr>
              <a:t>tico, a aspiração de vias a</a:t>
            </a:r>
            <a:r>
              <a:rPr lang="pt-BR" sz="1400" smtClean="0">
                <a:latin typeface="Times New Roman" pitchFamily="18" charset="0"/>
              </a:rPr>
              <a:t>é</a:t>
            </a:r>
            <a:r>
              <a:rPr lang="pt-PT" sz="1400" smtClean="0">
                <a:latin typeface="Times New Roman" pitchFamily="18" charset="0"/>
              </a:rPr>
              <a:t>reas do RN logo após desprendimento cefálico pelo obstetra est</a:t>
            </a:r>
            <a:r>
              <a:rPr lang="pt-BR" sz="1400" smtClean="0">
                <a:latin typeface="Times New Roman" pitchFamily="18" charset="0"/>
              </a:rPr>
              <a:t>á</a:t>
            </a:r>
            <a:r>
              <a:rPr lang="pt-PT" sz="1400" smtClean="0">
                <a:latin typeface="Times New Roman" pitchFamily="18" charset="0"/>
              </a:rPr>
              <a:t> contra indicada. </a:t>
            </a:r>
          </a:p>
          <a:p>
            <a:pPr>
              <a:lnSpc>
                <a:spcPct val="80000"/>
              </a:lnSpc>
            </a:pPr>
            <a:r>
              <a:rPr lang="pt-PT" sz="1400" smtClean="0">
                <a:latin typeface="Times New Roman" pitchFamily="18" charset="0"/>
              </a:rPr>
              <a:t>Beb</a:t>
            </a:r>
            <a:r>
              <a:rPr lang="pt-BR" sz="1400" smtClean="0">
                <a:latin typeface="Times New Roman" pitchFamily="18" charset="0"/>
              </a:rPr>
              <a:t>ê</a:t>
            </a:r>
            <a:r>
              <a:rPr lang="pt-PT" sz="1400" smtClean="0">
                <a:latin typeface="Times New Roman" pitchFamily="18" charset="0"/>
              </a:rPr>
              <a:t>s a termo que nascem banhados em mecônio com boa vitalidade deverão permanecer no contato pele a pele com a </a:t>
            </a:r>
            <a:r>
              <a:rPr lang="pt-BR" sz="1400" smtClean="0">
                <a:latin typeface="Times New Roman" pitchFamily="18" charset="0"/>
              </a:rPr>
              <a:t>m</a:t>
            </a:r>
            <a:r>
              <a:rPr lang="pt-PT" sz="1400" smtClean="0">
                <a:latin typeface="Times New Roman" pitchFamily="18" charset="0"/>
              </a:rPr>
              <a:t>ã</a:t>
            </a:r>
            <a:r>
              <a:rPr lang="pt-BR" sz="1400" smtClean="0">
                <a:latin typeface="Times New Roman" pitchFamily="18" charset="0"/>
              </a:rPr>
              <a:t>e</a:t>
            </a:r>
            <a:r>
              <a:rPr lang="pt-PT" sz="1400" smtClean="0">
                <a:latin typeface="Times New Roman" pitchFamily="18" charset="0"/>
              </a:rPr>
              <a:t> após o clampeamento do cordão. </a:t>
            </a:r>
          </a:p>
          <a:p>
            <a:pPr>
              <a:lnSpc>
                <a:spcPct val="80000"/>
              </a:lnSpc>
            </a:pPr>
            <a:r>
              <a:rPr lang="pt-PT" sz="1400" smtClean="0">
                <a:latin typeface="Times New Roman" pitchFamily="18" charset="0"/>
              </a:rPr>
              <a:t>Pr</a:t>
            </a:r>
            <a:r>
              <a:rPr lang="pt-BR" sz="1400" smtClean="0">
                <a:latin typeface="Times New Roman" pitchFamily="18" charset="0"/>
              </a:rPr>
              <a:t>é</a:t>
            </a:r>
            <a:r>
              <a:rPr lang="pt-PT" sz="1400" smtClean="0">
                <a:latin typeface="Times New Roman" pitchFamily="18" charset="0"/>
              </a:rPr>
              <a:t>-termos tardios e p</a:t>
            </a:r>
            <a:r>
              <a:rPr lang="pt-BR" sz="1400" smtClean="0">
                <a:latin typeface="Times New Roman" pitchFamily="18" charset="0"/>
              </a:rPr>
              <a:t>ó</a:t>
            </a:r>
            <a:r>
              <a:rPr lang="pt-PT" sz="1400" smtClean="0">
                <a:latin typeface="Times New Roman" pitchFamily="18" charset="0"/>
              </a:rPr>
              <a:t>s-termos independente da vitalidade ao nascimento, deverão ser encaminhados a mesa de reanimação para realização de passos iniciais e avaliação de respiração e FC. O tempo de clampeamento do cordão obedece as condições de nascimento (boa vitalidade 1 a 3 minutos e vitalidade ruim clampeamento imediato). </a:t>
            </a:r>
          </a:p>
          <a:p>
            <a:pPr>
              <a:lnSpc>
                <a:spcPct val="80000"/>
              </a:lnSpc>
            </a:pPr>
            <a:r>
              <a:rPr lang="pt-PT" sz="1400" smtClean="0">
                <a:latin typeface="Times New Roman" pitchFamily="18" charset="0"/>
              </a:rPr>
              <a:t>Beb</a:t>
            </a:r>
            <a:r>
              <a:rPr lang="pt-BR" sz="1400" smtClean="0">
                <a:latin typeface="Times New Roman" pitchFamily="18" charset="0"/>
              </a:rPr>
              <a:t>ê</a:t>
            </a:r>
            <a:r>
              <a:rPr lang="pt-PT" sz="1400" smtClean="0">
                <a:latin typeface="Times New Roman" pitchFamily="18" charset="0"/>
              </a:rPr>
              <a:t>s banhados em mecônio que nascem com vitalidade ruim (com apneia ou </a:t>
            </a:r>
            <a:r>
              <a:rPr lang="pt-PT" sz="1400" i="1" smtClean="0">
                <a:latin typeface="Times New Roman" pitchFamily="18" charset="0"/>
              </a:rPr>
              <a:t>gasping,</a:t>
            </a:r>
            <a:r>
              <a:rPr lang="pt-PT" sz="1400" smtClean="0">
                <a:latin typeface="Times New Roman" pitchFamily="18" charset="0"/>
              </a:rPr>
              <a:t> hipot</a:t>
            </a:r>
            <a:r>
              <a:rPr lang="pt-BR" sz="1400" smtClean="0">
                <a:latin typeface="Times New Roman" pitchFamily="18" charset="0"/>
              </a:rPr>
              <a:t>ô</a:t>
            </a:r>
            <a:r>
              <a:rPr lang="pt-PT" sz="1400" smtClean="0">
                <a:latin typeface="Times New Roman" pitchFamily="18" charset="0"/>
              </a:rPr>
              <a:t>nico) devem realizar o clampeamento imediato e serem levados a mesa de reanimação, iniciado imediatamente passos iniciais incluindo obrigatoriamente a aspiração das vias aéreas superiores. </a:t>
            </a:r>
          </a:p>
          <a:p>
            <a:pPr>
              <a:lnSpc>
                <a:spcPct val="80000"/>
              </a:lnSpc>
            </a:pPr>
            <a:r>
              <a:rPr lang="pt-PT" sz="1400" smtClean="0">
                <a:latin typeface="Times New Roman" pitchFamily="18" charset="0"/>
              </a:rPr>
              <a:t>Se após os cuidados e avaliaçã</a:t>
            </a:r>
            <a:r>
              <a:rPr lang="pt-BR" sz="1400" smtClean="0">
                <a:latin typeface="Times New Roman" pitchFamily="18" charset="0"/>
              </a:rPr>
              <a:t>o</a:t>
            </a:r>
            <a:r>
              <a:rPr lang="pt-PT" sz="1400" smtClean="0">
                <a:latin typeface="Times New Roman" pitchFamily="18" charset="0"/>
              </a:rPr>
              <a:t> inicial apresentarem FC &gt;100 bpm e respiração regular, retornar para mãe coberto com campos secos e aquecidos e manter o contato pele a pele. Nos casos de respiração inadequada e FC &lt; 100 bpm inicia-se a VPP no primeiro minuto de vida. </a:t>
            </a:r>
          </a:p>
          <a:p>
            <a:pPr>
              <a:lnSpc>
                <a:spcPct val="80000"/>
              </a:lnSpc>
            </a:pPr>
            <a:r>
              <a:rPr lang="pt-PT" sz="1400" b="1" smtClean="0">
                <a:solidFill>
                  <a:srgbClr val="0000FF"/>
                </a:solidFill>
                <a:latin typeface="Times New Roman" pitchFamily="18" charset="0"/>
              </a:rPr>
              <a:t>A aspiração traqueal sob visualização direta não est</a:t>
            </a:r>
            <a:r>
              <a:rPr lang="pt-BR" sz="1400" b="1" smtClean="0">
                <a:solidFill>
                  <a:srgbClr val="0000FF"/>
                </a:solidFill>
                <a:latin typeface="Times New Roman" pitchFamily="18" charset="0"/>
              </a:rPr>
              <a:t>á</a:t>
            </a:r>
            <a:r>
              <a:rPr lang="pt-PT" sz="1400" b="1" smtClean="0">
                <a:solidFill>
                  <a:srgbClr val="0000FF"/>
                </a:solidFill>
                <a:latin typeface="Times New Roman" pitchFamily="18" charset="0"/>
              </a:rPr>
              <a:t> indicada de modo rotineiro no recém nascido banhado de mecônio na Sala de Parto, sendo esta a recomendação oficial da SBP. Embora existam ainda poucas evid</a:t>
            </a:r>
            <a:r>
              <a:rPr lang="pt-BR" sz="1400" b="1" smtClean="0">
                <a:solidFill>
                  <a:srgbClr val="0000FF"/>
                </a:solidFill>
                <a:latin typeface="Times New Roman" pitchFamily="18" charset="0"/>
              </a:rPr>
              <a:t>ê</a:t>
            </a:r>
            <a:r>
              <a:rPr lang="pt-PT" sz="1400" b="1" smtClean="0">
                <a:solidFill>
                  <a:srgbClr val="0000FF"/>
                </a:solidFill>
                <a:latin typeface="Times New Roman" pitchFamily="18" charset="0"/>
              </a:rPr>
              <a:t>ncias a respeito, o retardo na reanimação propriamente dita, devido dificuldades técnicas na entubaçã</a:t>
            </a:r>
            <a:r>
              <a:rPr lang="pt-BR" sz="1400" b="1" smtClean="0">
                <a:solidFill>
                  <a:srgbClr val="0000FF"/>
                </a:solidFill>
                <a:latin typeface="Times New Roman" pitchFamily="18" charset="0"/>
              </a:rPr>
              <a:t>o</a:t>
            </a:r>
            <a:r>
              <a:rPr lang="pt-PT" sz="1400" b="1" smtClean="0">
                <a:solidFill>
                  <a:srgbClr val="0000FF"/>
                </a:solidFill>
                <a:latin typeface="Times New Roman" pitchFamily="18" charset="0"/>
              </a:rPr>
              <a:t>, no uso correto do conector de mecônio e na repetiçã</a:t>
            </a:r>
            <a:r>
              <a:rPr lang="pt-BR" sz="1400" b="1" smtClean="0">
                <a:solidFill>
                  <a:srgbClr val="0000FF"/>
                </a:solidFill>
                <a:latin typeface="Times New Roman" pitchFamily="18" charset="0"/>
              </a:rPr>
              <a:t>o</a:t>
            </a:r>
            <a:r>
              <a:rPr lang="pt-PT" sz="1400" b="1" smtClean="0">
                <a:solidFill>
                  <a:srgbClr val="0000FF"/>
                </a:solidFill>
                <a:latin typeface="Times New Roman" pitchFamily="18" charset="0"/>
              </a:rPr>
              <a:t> da manobra de aspiraçã</a:t>
            </a:r>
            <a:r>
              <a:rPr lang="pt-BR" sz="1400" b="1" smtClean="0">
                <a:solidFill>
                  <a:srgbClr val="0000FF"/>
                </a:solidFill>
                <a:latin typeface="Times New Roman" pitchFamily="18" charset="0"/>
              </a:rPr>
              <a:t>o</a:t>
            </a:r>
            <a:r>
              <a:rPr lang="pt-PT" sz="1400" b="1" smtClean="0">
                <a:solidFill>
                  <a:srgbClr val="0000FF"/>
                </a:solidFill>
                <a:latin typeface="Times New Roman" pitchFamily="18" charset="0"/>
              </a:rPr>
              <a:t> traqueal, levam a atraso no inicio da VPP. Al</a:t>
            </a:r>
            <a:r>
              <a:rPr lang="pt-BR" sz="1400" b="1" smtClean="0">
                <a:solidFill>
                  <a:srgbClr val="0000FF"/>
                </a:solidFill>
                <a:latin typeface="Times New Roman" pitchFamily="18" charset="0"/>
              </a:rPr>
              <a:t>é</a:t>
            </a:r>
            <a:r>
              <a:rPr lang="pt-PT" sz="1400" b="1" smtClean="0">
                <a:solidFill>
                  <a:srgbClr val="0000FF"/>
                </a:solidFill>
                <a:latin typeface="Times New Roman" pitchFamily="18" charset="0"/>
              </a:rPr>
              <a:t>m disso, observa-se que em beb</a:t>
            </a:r>
            <a:r>
              <a:rPr lang="pt-BR" sz="1400" b="1" smtClean="0">
                <a:solidFill>
                  <a:srgbClr val="0000FF"/>
                </a:solidFill>
                <a:latin typeface="Times New Roman" pitchFamily="18" charset="0"/>
              </a:rPr>
              <a:t>ê</a:t>
            </a:r>
            <a:r>
              <a:rPr lang="pt-PT" sz="1400" b="1" smtClean="0">
                <a:solidFill>
                  <a:srgbClr val="0000FF"/>
                </a:solidFill>
                <a:latin typeface="Times New Roman" pitchFamily="18" charset="0"/>
              </a:rPr>
              <a:t>s asfixiados graves a aspiração de mecônio provavelmente j</a:t>
            </a:r>
            <a:r>
              <a:rPr lang="pt-BR" sz="1400" b="1" smtClean="0">
                <a:solidFill>
                  <a:srgbClr val="0000FF"/>
                </a:solidFill>
                <a:latin typeface="Times New Roman" pitchFamily="18" charset="0"/>
              </a:rPr>
              <a:t>á</a:t>
            </a:r>
            <a:r>
              <a:rPr lang="pt-PT" sz="1400" b="1" smtClean="0">
                <a:solidFill>
                  <a:srgbClr val="0000FF"/>
                </a:solidFill>
                <a:latin typeface="Times New Roman" pitchFamily="18" charset="0"/>
              </a:rPr>
              <a:t> havia ocorrido intraútero e o retardo no inicio de VPP será mais prejudicial do que a não realização da aspiração traqueal sob visualização direta. </a:t>
            </a:r>
          </a:p>
          <a:p>
            <a:pPr>
              <a:lnSpc>
                <a:spcPct val="80000"/>
              </a:lnSpc>
            </a:pPr>
            <a:r>
              <a:rPr lang="pt-PT" sz="1400" b="1" smtClean="0">
                <a:solidFill>
                  <a:srgbClr val="0000FF"/>
                </a:solidFill>
                <a:latin typeface="Times New Roman" pitchFamily="18" charset="0"/>
              </a:rPr>
              <a:t>Apesar de necessidade de maior evid</a:t>
            </a:r>
            <a:r>
              <a:rPr lang="pt-BR" sz="1400" b="1" smtClean="0">
                <a:solidFill>
                  <a:srgbClr val="0000FF"/>
                </a:solidFill>
                <a:latin typeface="Times New Roman" pitchFamily="18" charset="0"/>
              </a:rPr>
              <a:t>ê</a:t>
            </a:r>
            <a:r>
              <a:rPr lang="pt-PT" sz="1400" b="1" smtClean="0">
                <a:solidFill>
                  <a:srgbClr val="0000FF"/>
                </a:solidFill>
                <a:latin typeface="Times New Roman" pitchFamily="18" charset="0"/>
              </a:rPr>
              <a:t>ncia cient</a:t>
            </a:r>
            <a:r>
              <a:rPr lang="pt-BR" sz="1400" b="1" smtClean="0">
                <a:solidFill>
                  <a:srgbClr val="0000FF"/>
                </a:solidFill>
                <a:latin typeface="Times New Roman" pitchFamily="18" charset="0"/>
              </a:rPr>
              <a:t>í</a:t>
            </a:r>
            <a:r>
              <a:rPr lang="pt-PT" sz="1400" b="1" smtClean="0">
                <a:solidFill>
                  <a:srgbClr val="0000FF"/>
                </a:solidFill>
                <a:latin typeface="Times New Roman" pitchFamily="18" charset="0"/>
              </a:rPr>
              <a:t>fica a respeito dessa pr</a:t>
            </a:r>
            <a:r>
              <a:rPr lang="pt-BR" sz="1400" b="1" smtClean="0">
                <a:solidFill>
                  <a:srgbClr val="0000FF"/>
                </a:solidFill>
                <a:latin typeface="Times New Roman" pitchFamily="18" charset="0"/>
              </a:rPr>
              <a:t>á</a:t>
            </a:r>
            <a:r>
              <a:rPr lang="pt-PT" sz="1400" b="1" smtClean="0">
                <a:solidFill>
                  <a:srgbClr val="0000FF"/>
                </a:solidFill>
                <a:latin typeface="Times New Roman" pitchFamily="18" charset="0"/>
              </a:rPr>
              <a:t>tica, enfatiza-se, atualmente o inicio rápido da VPP em todo RN banhado em mecônio que não apresenta respiração regular ou est</a:t>
            </a:r>
            <a:r>
              <a:rPr lang="pt-BR" sz="1400" b="1" smtClean="0">
                <a:solidFill>
                  <a:srgbClr val="0000FF"/>
                </a:solidFill>
                <a:latin typeface="Times New Roman" pitchFamily="18" charset="0"/>
              </a:rPr>
              <a:t>á</a:t>
            </a:r>
            <a:r>
              <a:rPr lang="pt-PT" sz="1400" b="1" smtClean="0">
                <a:solidFill>
                  <a:srgbClr val="0000FF"/>
                </a:solidFill>
                <a:latin typeface="Times New Roman" pitchFamily="18" charset="0"/>
              </a:rPr>
              <a:t> bradic</a:t>
            </a:r>
            <a:r>
              <a:rPr lang="pt-BR" sz="1400" b="1" smtClean="0">
                <a:solidFill>
                  <a:srgbClr val="0000FF"/>
                </a:solidFill>
                <a:latin typeface="Times New Roman" pitchFamily="18" charset="0"/>
              </a:rPr>
              <a:t>á</a:t>
            </a:r>
            <a:r>
              <a:rPr lang="pt-PT" sz="1400" b="1" smtClean="0">
                <a:solidFill>
                  <a:srgbClr val="0000FF"/>
                </a:solidFill>
                <a:latin typeface="Times New Roman" pitchFamily="18" charset="0"/>
              </a:rPr>
              <a:t>rdico no primeiro minuto de vida. </a:t>
            </a:r>
            <a:endParaRPr lang="pt-BR" sz="1400" b="1" smtClean="0">
              <a:solidFill>
                <a:srgbClr val="0000FF"/>
              </a:solidFill>
              <a:latin typeface="Times New Roman" pitchFamily="18" charset="0"/>
            </a:endParaRPr>
          </a:p>
        </p:txBody>
      </p:sp>
      <p:sp>
        <p:nvSpPr>
          <p:cNvPr id="66564" name="Oval 4"/>
          <p:cNvSpPr>
            <a:spLocks noChangeArrowheads="1"/>
          </p:cNvSpPr>
          <p:nvPr/>
        </p:nvSpPr>
        <p:spPr bwMode="auto">
          <a:xfrm>
            <a:off x="185738" y="620713"/>
            <a:ext cx="1376362"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Em 2016</a:t>
            </a:r>
          </a:p>
          <a:p>
            <a:pPr algn="ctr" defTabSz="914400"/>
            <a:r>
              <a:rPr lang="pt-BR">
                <a:solidFill>
                  <a:srgbClr val="FFFF00"/>
                </a:solidFill>
              </a:rPr>
              <a:t>SBP</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a:xfrm>
            <a:off x="244475" y="1860550"/>
            <a:ext cx="8545513" cy="4525963"/>
          </a:xfrm>
        </p:spPr>
        <p:txBody>
          <a:bodyPr/>
          <a:lstStyle/>
          <a:p>
            <a:pPr>
              <a:lnSpc>
                <a:spcPct val="90000"/>
              </a:lnSpc>
            </a:pPr>
            <a:r>
              <a:rPr lang="pt-BR" sz="2400" smtClean="0"/>
              <a:t>OBJETIVOS:</a:t>
            </a:r>
          </a:p>
          <a:p>
            <a:pPr>
              <a:lnSpc>
                <a:spcPct val="90000"/>
              </a:lnSpc>
            </a:pPr>
            <a:r>
              <a:rPr lang="pt-BR" sz="2400" smtClean="0"/>
              <a:t>Esta revisão foi conduzida para avaliar a eficácia e segurança dos antibióticos para: </a:t>
            </a:r>
          </a:p>
          <a:p>
            <a:pPr>
              <a:lnSpc>
                <a:spcPct val="90000"/>
              </a:lnSpc>
            </a:pPr>
            <a:r>
              <a:rPr lang="pt-BR" sz="2400" smtClean="0"/>
              <a:t>1. prevenção de infecção, morbidade e mortalidade entre bebês nascidos através de líquido amniótico meconial (MSAF) que são assintomáticos ao nascimento; e</a:t>
            </a:r>
          </a:p>
          <a:p>
            <a:pPr>
              <a:lnSpc>
                <a:spcPct val="90000"/>
              </a:lnSpc>
            </a:pPr>
            <a:r>
              <a:rPr lang="pt-BR" sz="2400" smtClean="0"/>
              <a:t>2. Prevenção de infecção, morbidade e mortalidade entre bebês nascidos através do MSAF que apresentam sinais e sintomas compatíveis com síndrome de aspiração de mecônio (SAM).</a:t>
            </a:r>
          </a:p>
          <a:p>
            <a:pPr>
              <a:lnSpc>
                <a:spcPct val="90000"/>
              </a:lnSpc>
              <a:buFont typeface="Arial" pitchFamily="34" charset="0"/>
              <a:buNone/>
            </a:pPr>
            <a:r>
              <a:rPr lang="pt-BR" sz="2400" b="1" smtClean="0">
                <a:solidFill>
                  <a:srgbClr val="0000FF"/>
                </a:solidFill>
              </a:rPr>
              <a:t>O desfecho primário foi o risco de sepse neonatal precoce e tardia</a:t>
            </a:r>
          </a:p>
        </p:txBody>
      </p:sp>
      <p:sp>
        <p:nvSpPr>
          <p:cNvPr id="76808" name="Rectangle 8"/>
          <p:cNvSpPr>
            <a:spLocks noChangeArrowheads="1"/>
          </p:cNvSpPr>
          <p:nvPr/>
        </p:nvSpPr>
        <p:spPr bwMode="auto">
          <a:xfrm>
            <a:off x="457200" y="917575"/>
            <a:ext cx="7750175" cy="942975"/>
          </a:xfrm>
          <a:prstGeom prst="rect">
            <a:avLst/>
          </a:prstGeom>
          <a:noFill/>
          <a:ln w="9525">
            <a:noFill/>
            <a:miter lim="800000"/>
            <a:headEnd/>
            <a:tailEnd/>
          </a:ln>
          <a:effectLst/>
        </p:spPr>
        <p:txBody>
          <a:bodyPr>
            <a:spAutoFit/>
          </a:bodyPr>
          <a:lstStyle/>
          <a:p>
            <a:pPr defTabSz="914400"/>
            <a:r>
              <a:rPr lang="pt-BR" sz="1400"/>
              <a:t>               </a:t>
            </a:r>
            <a:r>
              <a:rPr lang="pt-BR" sz="1400">
                <a:hlinkClick r:id="rId2"/>
              </a:rPr>
              <a:t>Antibiotics for neonates born through meconium-stained amniotic fluid.</a:t>
            </a:r>
            <a:endParaRPr lang="pt-BR" sz="1400"/>
          </a:p>
          <a:p>
            <a:pPr defTabSz="914400"/>
            <a:r>
              <a:rPr lang="pt-BR" sz="1400"/>
              <a:t>Kelly LE, Shivananda S, Murthy P, Srinivasjois R, Shah PS.Cochrane Database Syst Rev. 2017 Jun 28;6:CD006183. doi:10.1002/14651858.CD006183.pub2. Review.PMID:28658507. </a:t>
            </a:r>
            <a:r>
              <a:rPr lang="pt-BR" sz="1400" u="sng">
                <a:hlinkClick r:id="rId3"/>
              </a:rPr>
              <a:t>Similar articles</a:t>
            </a:r>
            <a:endParaRPr lang="pt-BR" sz="1400" u="sng"/>
          </a:p>
        </p:txBody>
      </p:sp>
      <p:sp>
        <p:nvSpPr>
          <p:cNvPr id="76809" name="Text Box 9"/>
          <p:cNvSpPr txBox="1">
            <a:spLocks noChangeArrowheads="1"/>
          </p:cNvSpPr>
          <p:nvPr/>
        </p:nvSpPr>
        <p:spPr bwMode="auto">
          <a:xfrm>
            <a:off x="244475" y="273050"/>
            <a:ext cx="8439150" cy="366713"/>
          </a:xfrm>
          <a:prstGeom prst="rect">
            <a:avLst/>
          </a:prstGeom>
          <a:noFill/>
          <a:ln w="9525">
            <a:noFill/>
            <a:miter lim="800000"/>
            <a:headEnd/>
            <a:tailEnd/>
          </a:ln>
          <a:effectLst/>
        </p:spPr>
        <p:txBody>
          <a:bodyPr wrap="none">
            <a:spAutoFit/>
          </a:bodyPr>
          <a:lstStyle/>
          <a:p>
            <a:pPr defTabSz="914400"/>
            <a:r>
              <a:rPr lang="pt-BR" b="1">
                <a:solidFill>
                  <a:srgbClr val="FF66FF"/>
                </a:solidFill>
              </a:rPr>
              <a:t>Antibióticos para neonatos nascido com líquido amniótico tinto de mecônio</a:t>
            </a:r>
          </a:p>
        </p:txBody>
      </p:sp>
      <p:sp>
        <p:nvSpPr>
          <p:cNvPr id="76810" name="AutoShape 10"/>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p:txBody>
          <a:bodyPr/>
          <a:lstStyle/>
          <a:p>
            <a:pPr>
              <a:lnSpc>
                <a:spcPct val="90000"/>
              </a:lnSpc>
            </a:pPr>
            <a:r>
              <a:rPr lang="pt-BR" sz="2400" smtClean="0"/>
              <a:t>Os antibióticos não diminuíram o risco de sepse em neonatos com diagnóstico de SAM (RR: 1,54, intervalo de confiança de 95% (IC) 0,27 a 8,96)  nem em neonatos assintomáticos expostos ao mecônio no líquido amniótico (RR 0,76, IC 95% 0,25 a 2,34).</a:t>
            </a:r>
          </a:p>
          <a:p>
            <a:pPr>
              <a:lnSpc>
                <a:spcPct val="90000"/>
              </a:lnSpc>
            </a:pPr>
            <a:r>
              <a:rPr lang="pt-BR" sz="2400" smtClean="0"/>
              <a:t>Os resultados não mostram diferenças significativas na mortalidade ou duração da internação hospitalar entre os grupos que receberam antibióticos e os grupos controle de neonatos sintomáticos e assintomáticos. </a:t>
            </a:r>
          </a:p>
          <a:p>
            <a:pPr>
              <a:lnSpc>
                <a:spcPct val="90000"/>
              </a:lnSpc>
            </a:pPr>
            <a:r>
              <a:rPr lang="pt-BR" sz="2400" smtClean="0"/>
              <a:t>Um estudo em neonatos assintomáticos relatou uma redução significativa no tempo de ventilação mecânica para o grupo controle em comparação com o grupo de antibióticos. </a:t>
            </a:r>
          </a:p>
        </p:txBody>
      </p:sp>
      <p:sp>
        <p:nvSpPr>
          <p:cNvPr id="77828" name="AutoShape 4"/>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p:txBody>
          <a:bodyPr/>
          <a:lstStyle/>
          <a:p>
            <a:r>
              <a:rPr lang="pt-BR" smtClean="0">
                <a:solidFill>
                  <a:srgbClr val="0000FF"/>
                </a:solidFill>
              </a:rPr>
              <a:t>Conclusões dos autores</a:t>
            </a:r>
          </a:p>
        </p:txBody>
      </p:sp>
      <p:sp>
        <p:nvSpPr>
          <p:cNvPr id="78851" name="Rectangle 3"/>
          <p:cNvSpPr>
            <a:spLocks noGrp="1"/>
          </p:cNvSpPr>
          <p:nvPr>
            <p:ph type="body" idx="1"/>
          </p:nvPr>
        </p:nvSpPr>
        <p:spPr/>
        <p:txBody>
          <a:bodyPr/>
          <a:lstStyle/>
          <a:p>
            <a:r>
              <a:rPr lang="pt-BR" sz="2800" smtClean="0"/>
              <a:t>Após a revisão das evidências disponíveis, não foram encontradas  diferenças nas taxas de infecção após o tratamento com antibióticos entre recém-nascidos nascidos através de líquido com mecônio e aqueles com síndrome de aspiração de mecônio. </a:t>
            </a:r>
          </a:p>
          <a:p>
            <a:r>
              <a:rPr lang="pt-BR" sz="2800" smtClean="0"/>
              <a:t>A qualidade geral da evidência é baixa devido ao pequeno número de estudos incluídos.</a:t>
            </a:r>
          </a:p>
          <a:p>
            <a:r>
              <a:rPr lang="pt-BR" sz="2800" smtClean="0"/>
              <a:t> Estudos bem controlados de poder adequado são necessários.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body" idx="1"/>
          </p:nvPr>
        </p:nvSpPr>
        <p:spPr>
          <a:xfrm>
            <a:off x="519113" y="2332038"/>
            <a:ext cx="8229600" cy="4525962"/>
          </a:xfrm>
        </p:spPr>
        <p:txBody>
          <a:bodyPr/>
          <a:lstStyle/>
          <a:p>
            <a:pPr>
              <a:buFont typeface="Arial" pitchFamily="34" charset="0"/>
              <a:buNone/>
            </a:pPr>
            <a:r>
              <a:rPr lang="pt-BR" sz="2800" smtClean="0">
                <a:solidFill>
                  <a:srgbClr val="0000FF"/>
                </a:solidFill>
              </a:rPr>
              <a:t>Perguntamos ao Dr. David W. Boyle sobre o uso de antibióticos na Síndrome de Aspiração meconial:</a:t>
            </a:r>
          </a:p>
          <a:p>
            <a:r>
              <a:rPr lang="pt-BR" sz="2800" smtClean="0"/>
              <a:t>na presença de um RX anormal, é difícil avaliar se o RN está ou não infectado. Havendo história de corioamnionite, ou numa situação em que não se detectou uma causa boa para a passagem de mecônio até prova ao contrário, parto do suposto que tenha infecção (usar 3 dias, 5 dias, 7 dias, não saberia dizer). </a:t>
            </a:r>
          </a:p>
        </p:txBody>
      </p:sp>
      <p:sp>
        <p:nvSpPr>
          <p:cNvPr id="80899" name="Rectangle 3"/>
          <p:cNvSpPr>
            <a:spLocks noChangeArrowheads="1"/>
          </p:cNvSpPr>
          <p:nvPr/>
        </p:nvSpPr>
        <p:spPr bwMode="auto">
          <a:xfrm>
            <a:off x="185738" y="136525"/>
            <a:ext cx="8958262" cy="1844675"/>
          </a:xfrm>
          <a:prstGeom prst="rect">
            <a:avLst/>
          </a:prstGeom>
          <a:noFill/>
          <a:ln w="9525">
            <a:noFill/>
            <a:miter lim="800000"/>
            <a:headEnd/>
            <a:tailEnd/>
          </a:ln>
          <a:effectLst/>
        </p:spPr>
        <p:txBody>
          <a:bodyPr tIns="126960" bIns="25392" anchor="ctr">
            <a:spAutoFit/>
          </a:bodyPr>
          <a:lstStyle/>
          <a:p>
            <a:pPr algn="ctr"/>
            <a:r>
              <a:rPr lang="en-US" sz="2200" b="1">
                <a:solidFill>
                  <a:srgbClr val="072A4D"/>
                </a:solidFill>
                <a:latin typeface="Lato" pitchFamily="34" charset="0"/>
                <a:hlinkClick r:id="rId2"/>
              </a:rPr>
              <a:t>REC</a:t>
            </a:r>
            <a:r>
              <a:rPr lang="en-US" sz="2200" b="1">
                <a:solidFill>
                  <a:srgbClr val="072A4D"/>
                </a:solidFill>
                <a:latin typeface="Calibri"/>
                <a:hlinkClick r:id="rId2"/>
              </a:rPr>
              <a:t>É</a:t>
            </a:r>
            <a:r>
              <a:rPr lang="en-US" sz="2200" b="1">
                <a:solidFill>
                  <a:srgbClr val="072A4D"/>
                </a:solidFill>
                <a:latin typeface="Lato" pitchFamily="34" charset="0"/>
                <a:hlinkClick r:id="rId2"/>
              </a:rPr>
              <a:t>M-NASCIDO COM L</a:t>
            </a:r>
            <a:r>
              <a:rPr lang="en-US" sz="2200" b="1">
                <a:solidFill>
                  <a:srgbClr val="072A4D"/>
                </a:solidFill>
                <a:latin typeface="Calibri"/>
                <a:hlinkClick r:id="rId2"/>
              </a:rPr>
              <a:t>Í</a:t>
            </a:r>
            <a:r>
              <a:rPr lang="en-US" sz="2200" b="1">
                <a:solidFill>
                  <a:srgbClr val="072A4D"/>
                </a:solidFill>
                <a:latin typeface="Lato" pitchFamily="34" charset="0"/>
                <a:hlinkClick r:id="rId2"/>
              </a:rPr>
              <a:t>QUIDO MECONIAL: O PEDIATRA DEVE ASPIRAR A TRAQU</a:t>
            </a:r>
            <a:r>
              <a:rPr lang="en-US" sz="2200" b="1">
                <a:solidFill>
                  <a:srgbClr val="072A4D"/>
                </a:solidFill>
                <a:latin typeface="Calibri"/>
                <a:hlinkClick r:id="rId2"/>
              </a:rPr>
              <a:t>É</a:t>
            </a:r>
            <a:r>
              <a:rPr lang="en-US" sz="2200" b="1">
                <a:solidFill>
                  <a:srgbClr val="072A4D"/>
                </a:solidFill>
                <a:latin typeface="Lato" pitchFamily="34" charset="0"/>
                <a:hlinkClick r:id="rId2"/>
              </a:rPr>
              <a:t>IA?</a:t>
            </a:r>
            <a:endParaRPr lang="en-US" sz="2200" b="1">
              <a:solidFill>
                <a:srgbClr val="072A4D"/>
              </a:solidFill>
              <a:latin typeface="Lato" pitchFamily="34" charset="0"/>
            </a:endParaRPr>
          </a:p>
          <a:p>
            <a:pPr algn="ctr" eaLnBrk="0" hangingPunct="0"/>
            <a:r>
              <a:rPr lang="en-US" sz="600" u="sng">
                <a:solidFill>
                  <a:srgbClr val="78909C"/>
                </a:solidFill>
                <a:hlinkClick r:id="rId3" tooltip="Manuseio_RN_Sala-Parto_2015"/>
              </a:rPr>
              <a:t>  </a:t>
            </a:r>
            <a:r>
              <a:rPr lang="en-US" sz="2800" u="sng">
                <a:solidFill>
                  <a:srgbClr val="78909C"/>
                </a:solidFill>
                <a:latin typeface="Calibri"/>
              </a:rPr>
              <a:t> </a:t>
            </a:r>
            <a:r>
              <a:rPr lang="en-US" sz="600" u="sng">
                <a:solidFill>
                  <a:srgbClr val="78909C"/>
                </a:solidFill>
                <a:latin typeface="Calibri"/>
              </a:rPr>
              <a:t>               </a:t>
            </a:r>
            <a:r>
              <a:rPr lang="en-US">
                <a:latin typeface="Calibri" pitchFamily="34" charset="0"/>
              </a:rPr>
              <a:t/>
            </a:r>
            <a:br>
              <a:rPr lang="en-US">
                <a:latin typeface="Calibri" pitchFamily="34" charset="0"/>
              </a:rPr>
            </a:br>
            <a:r>
              <a:rPr lang="en-US" sz="1300" u="sng">
                <a:solidFill>
                  <a:srgbClr val="424242"/>
                </a:solidFill>
                <a:latin typeface="Source Sans Pro"/>
              </a:rPr>
              <a:t>David W. Boyle (EUA).</a:t>
            </a:r>
            <a:r>
              <a:rPr lang="en-US" sz="1300" u="sng">
                <a:solidFill>
                  <a:srgbClr val="424242"/>
                </a:solidFill>
                <a:latin typeface="Calibri"/>
              </a:rPr>
              <a:t> </a:t>
            </a:r>
            <a:r>
              <a:rPr lang="en-US" sz="1300" u="sng">
                <a:solidFill>
                  <a:srgbClr val="424242"/>
                </a:solidFill>
                <a:latin typeface="Source Sans Pro"/>
              </a:rPr>
              <a:t>5</a:t>
            </a:r>
            <a:r>
              <a:rPr lang="en-US" sz="1300" u="sng">
                <a:solidFill>
                  <a:srgbClr val="424242"/>
                </a:solidFill>
                <a:latin typeface="Calibri"/>
              </a:rPr>
              <a:t>º</a:t>
            </a:r>
            <a:r>
              <a:rPr lang="en-US" sz="1300" u="sng">
                <a:solidFill>
                  <a:srgbClr val="424242"/>
                </a:solidFill>
                <a:latin typeface="Source Sans Pro"/>
              </a:rPr>
              <a:t> Simp</a:t>
            </a:r>
            <a:r>
              <a:rPr lang="en-US" sz="1300" u="sng">
                <a:solidFill>
                  <a:srgbClr val="424242"/>
                </a:solidFill>
                <a:latin typeface="Calibri"/>
              </a:rPr>
              <a:t>ó</a:t>
            </a:r>
            <a:r>
              <a:rPr lang="en-US" sz="1300" u="sng">
                <a:solidFill>
                  <a:srgbClr val="424242"/>
                </a:solidFill>
                <a:latin typeface="Source Sans Pro"/>
              </a:rPr>
              <a:t>sio Internacional de Reanima</a:t>
            </a:r>
            <a:r>
              <a:rPr lang="en-US" sz="1300" u="sng">
                <a:solidFill>
                  <a:srgbClr val="424242"/>
                </a:solidFill>
                <a:latin typeface="Calibri"/>
              </a:rPr>
              <a:t>ç</a:t>
            </a:r>
            <a:r>
              <a:rPr lang="en-US" sz="1300" u="sng">
                <a:solidFill>
                  <a:srgbClr val="424242"/>
                </a:solidFill>
                <a:latin typeface="Source Sans Pro"/>
              </a:rPr>
              <a:t>ão Neonatal Gramado, Rio Grande do Sul, 27 a 29 de mar</a:t>
            </a:r>
            <a:r>
              <a:rPr lang="en-US" sz="1300" u="sng">
                <a:solidFill>
                  <a:srgbClr val="424242"/>
                </a:solidFill>
                <a:latin typeface="Calibri"/>
              </a:rPr>
              <a:t>ç</a:t>
            </a:r>
            <a:r>
              <a:rPr lang="en-US" sz="1300" u="sng">
                <a:solidFill>
                  <a:srgbClr val="424242"/>
                </a:solidFill>
                <a:latin typeface="Source Sans Pro"/>
              </a:rPr>
              <a:t>o de 2014.</a:t>
            </a:r>
            <a:r>
              <a:rPr lang="en-US" sz="1300" u="sng">
                <a:solidFill>
                  <a:srgbClr val="424242"/>
                </a:solidFill>
                <a:latin typeface="Calibri"/>
              </a:rPr>
              <a:t> </a:t>
            </a:r>
            <a:r>
              <a:rPr lang="en-US" sz="1300" u="sng">
                <a:solidFill>
                  <a:srgbClr val="424242"/>
                </a:solidFill>
                <a:latin typeface="Source Sans Pro"/>
              </a:rPr>
              <a:t>Realizado por Paulo R. Margotto, Professor do Curso de Medicina (6</a:t>
            </a:r>
            <a:r>
              <a:rPr lang="en-US" sz="1300" u="sng">
                <a:solidFill>
                  <a:srgbClr val="424242"/>
                </a:solidFill>
                <a:latin typeface="Calibri"/>
              </a:rPr>
              <a:t>ª</a:t>
            </a:r>
            <a:r>
              <a:rPr lang="en-US" sz="1300" u="sng">
                <a:solidFill>
                  <a:srgbClr val="424242"/>
                </a:solidFill>
                <a:latin typeface="Source Sans Pro"/>
              </a:rPr>
              <a:t> S</a:t>
            </a:r>
            <a:r>
              <a:rPr lang="en-US" sz="1300" u="sng">
                <a:solidFill>
                  <a:srgbClr val="424242"/>
                </a:solidFill>
                <a:latin typeface="Calibri"/>
              </a:rPr>
              <a:t>é</a:t>
            </a:r>
            <a:r>
              <a:rPr lang="en-US" sz="1300" u="sng">
                <a:solidFill>
                  <a:srgbClr val="424242"/>
                </a:solidFill>
                <a:latin typeface="Source Sans Pro"/>
              </a:rPr>
              <a:t>rie) </a:t>
            </a:r>
            <a:r>
              <a:rPr lang="en-US" sz="1300" u="sng">
                <a:solidFill>
                  <a:srgbClr val="424242"/>
                </a:solidFill>
                <a:latin typeface="Calibri"/>
              </a:rPr>
              <a:t> </a:t>
            </a:r>
            <a:r>
              <a:rPr lang="en-US" sz="1300" u="sng">
                <a:solidFill>
                  <a:srgbClr val="424242"/>
                </a:solidFill>
                <a:latin typeface="Source Sans Pro"/>
              </a:rPr>
              <a:t>da Universidade Cat</a:t>
            </a:r>
            <a:r>
              <a:rPr lang="en-US" sz="1300" u="sng">
                <a:solidFill>
                  <a:srgbClr val="424242"/>
                </a:solidFill>
                <a:latin typeface="Calibri"/>
              </a:rPr>
              <a:t>ó</a:t>
            </a:r>
            <a:r>
              <a:rPr lang="en-US" sz="1300" u="sng">
                <a:solidFill>
                  <a:srgbClr val="424242"/>
                </a:solidFill>
                <a:latin typeface="Source Sans Pro"/>
              </a:rPr>
              <a:t>lica de Bras</a:t>
            </a:r>
            <a:r>
              <a:rPr lang="en-US" sz="1300" u="sng">
                <a:solidFill>
                  <a:srgbClr val="424242"/>
                </a:solidFill>
                <a:latin typeface="Calibri"/>
              </a:rPr>
              <a:t>í</a:t>
            </a:r>
            <a:r>
              <a:rPr lang="en-US" sz="1300" u="sng">
                <a:solidFill>
                  <a:srgbClr val="424242"/>
                </a:solidFill>
                <a:latin typeface="Source Sans Pro"/>
              </a:rPr>
              <a:t>lia.</a:t>
            </a:r>
            <a:r>
              <a:rPr lang="en-US" sz="1300" u="sng">
                <a:solidFill>
                  <a:srgbClr val="424242"/>
                </a:solidFill>
                <a:latin typeface="Calibri"/>
              </a:rPr>
              <a:t> </a:t>
            </a:r>
            <a:r>
              <a:rPr lang="en-US" sz="1300" u="sng">
                <a:solidFill>
                  <a:srgbClr val="424242"/>
                </a:solidFill>
                <a:latin typeface="Source Sans Pro"/>
              </a:rPr>
              <a:t> </a:t>
            </a:r>
            <a:r>
              <a:rPr lang="en-US" sz="1300" u="sng">
                <a:solidFill>
                  <a:srgbClr val="424242"/>
                </a:solidFill>
                <a:latin typeface="Calibri"/>
              </a:rPr>
              <a:t> </a:t>
            </a:r>
            <a:endParaRPr lang="en-US" u="sng">
              <a:solidFill>
                <a:srgbClr val="78909C"/>
              </a:solidFill>
              <a:latin typeface="Calibri" pitchFamily="34" charset="0"/>
            </a:endParaRPr>
          </a:p>
        </p:txBody>
      </p:sp>
      <p:pic>
        <p:nvPicPr>
          <p:cNvPr id="80900" name="Picture 4" descr="doc">
            <a:hlinkClick r:id="rId3" tooltip="Manuseio_RN_Sala-Parto_2015"/>
          </p:cNvPr>
          <p:cNvPicPr>
            <a:picLocks noChangeAspect="1" noChangeArrowheads="1"/>
          </p:cNvPicPr>
          <p:nvPr/>
        </p:nvPicPr>
        <p:blipFill>
          <a:blip r:embed="rId4"/>
          <a:srcRect/>
          <a:stretch>
            <a:fillRect/>
          </a:stretch>
        </p:blipFill>
        <p:spPr bwMode="auto">
          <a:xfrm>
            <a:off x="6288088" y="668338"/>
            <a:ext cx="457200" cy="457200"/>
          </a:xfrm>
          <a:prstGeom prst="rect">
            <a:avLst/>
          </a:prstGeom>
          <a:noFill/>
        </p:spPr>
      </p:pic>
      <p:sp>
        <p:nvSpPr>
          <p:cNvPr id="80901" name="Oval 5"/>
          <p:cNvSpPr>
            <a:spLocks noChangeArrowheads="1"/>
          </p:cNvSpPr>
          <p:nvPr/>
        </p:nvSpPr>
        <p:spPr bwMode="auto">
          <a:xfrm>
            <a:off x="519113" y="668338"/>
            <a:ext cx="1319212" cy="658812"/>
          </a:xfrm>
          <a:prstGeom prst="ellipse">
            <a:avLst/>
          </a:prstGeom>
          <a:solidFill>
            <a:schemeClr val="accent1"/>
          </a:solidFill>
          <a:ln w="9525">
            <a:solidFill>
              <a:schemeClr val="tx1"/>
            </a:solidFill>
            <a:round/>
            <a:headEnd/>
            <a:tailEnd/>
          </a:ln>
          <a:effectLst/>
        </p:spPr>
        <p:txBody>
          <a:bodyPr wrap="none" anchor="ctr"/>
          <a:lstStyle/>
          <a:p>
            <a:pPr algn="ctr"/>
            <a:r>
              <a:rPr lang="pt-BR" sz="1400">
                <a:solidFill>
                  <a:srgbClr val="FFFF00"/>
                </a:solidFill>
              </a:rPr>
              <a:t>Em 2014...</a:t>
            </a:r>
          </a:p>
        </p:txBody>
      </p:sp>
      <p:sp>
        <p:nvSpPr>
          <p:cNvPr id="80902" name="Text Box 6"/>
          <p:cNvSpPr txBox="1">
            <a:spLocks noChangeArrowheads="1"/>
          </p:cNvSpPr>
          <p:nvPr/>
        </p:nvSpPr>
        <p:spPr bwMode="auto">
          <a:xfrm>
            <a:off x="3200400" y="1981200"/>
            <a:ext cx="2390775" cy="304800"/>
          </a:xfrm>
          <a:prstGeom prst="rect">
            <a:avLst/>
          </a:prstGeom>
          <a:noFill/>
          <a:ln w="9525">
            <a:noFill/>
            <a:miter lim="800000"/>
            <a:headEnd/>
            <a:tailEnd/>
          </a:ln>
          <a:effectLst/>
        </p:spPr>
        <p:txBody>
          <a:bodyPr wrap="none">
            <a:spAutoFit/>
          </a:bodyPr>
          <a:lstStyle/>
          <a:p>
            <a:r>
              <a:rPr lang="pt-BR" sz="1400">
                <a:hlinkClick r:id="rId5"/>
              </a:rPr>
              <a:t>www.paulomargotto.com.br</a:t>
            </a:r>
            <a:r>
              <a:rPr lang="pt-BR" sz="1400"/>
              <a:t>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a:xfrm>
            <a:off x="457200" y="900113"/>
            <a:ext cx="8229600" cy="4525962"/>
          </a:xfrm>
        </p:spPr>
        <p:txBody>
          <a:bodyPr/>
          <a:lstStyle/>
          <a:p>
            <a:pPr>
              <a:lnSpc>
                <a:spcPct val="90000"/>
              </a:lnSpc>
            </a:pPr>
            <a:r>
              <a:rPr lang="pt-BR" sz="1800" smtClean="0"/>
              <a:t>A presença de líquido amniótico tinto de mecônio é um sinal potencialmente sério de comprometimento fetal e está associado com aumento da mortalidade perinatal.</a:t>
            </a:r>
          </a:p>
          <a:p>
            <a:pPr>
              <a:lnSpc>
                <a:spcPct val="90000"/>
              </a:lnSpc>
            </a:pPr>
            <a:r>
              <a:rPr lang="pt-BR" sz="1800" smtClean="0"/>
              <a:t>	Muitos autores acreditam que a causa da passagem de mecônio para o líquido amniótico (LA) seja devido à hipoxia que leva ao relaxamento do esfíncter anal.</a:t>
            </a:r>
          </a:p>
          <a:p>
            <a:pPr>
              <a:lnSpc>
                <a:spcPct val="90000"/>
              </a:lnSpc>
            </a:pPr>
            <a:r>
              <a:rPr lang="pt-BR" sz="1800" smtClean="0"/>
              <a:t>	O comprometimento do bem estar fetal pode levar ao LA tinto de mecônio e este comprometimento pode ser devido à infecção, evidenciado pela </a:t>
            </a:r>
            <a:r>
              <a:rPr lang="pt-BR" sz="1800" b="1" smtClean="0">
                <a:solidFill>
                  <a:srgbClr val="FF3300"/>
                </a:solidFill>
              </a:rPr>
              <a:t>corioamnionite</a:t>
            </a:r>
            <a:r>
              <a:rPr lang="pt-BR" sz="1800" smtClean="0"/>
              <a:t>. A infecção poderia aumentar a sensibilidade a hipoxia e poderia ser um fator contribuinte de sofrimento fetal durante o trabalho de parto.</a:t>
            </a:r>
          </a:p>
          <a:p>
            <a:pPr>
              <a:lnSpc>
                <a:spcPct val="90000"/>
              </a:lnSpc>
            </a:pPr>
            <a:r>
              <a:rPr lang="pt-BR" sz="1800" smtClean="0"/>
              <a:t>Rao e cl recentemente relataram incidência de líquido amniótico (LA) tinto de mecônio significativamente maior no grupo com </a:t>
            </a:r>
            <a:r>
              <a:rPr lang="pt-BR" sz="1800" b="1" smtClean="0">
                <a:solidFill>
                  <a:srgbClr val="FF3300"/>
                </a:solidFill>
              </a:rPr>
              <a:t>corioamnionite aguda/funisite</a:t>
            </a:r>
            <a:r>
              <a:rPr lang="pt-BR" sz="1800" smtClean="0"/>
              <a:t>, independente do sofrimento fetal como fator de risco. </a:t>
            </a:r>
          </a:p>
          <a:p>
            <a:pPr>
              <a:lnSpc>
                <a:spcPct val="90000"/>
              </a:lnSpc>
            </a:pPr>
            <a:r>
              <a:rPr lang="pt-BR" sz="1800" smtClean="0"/>
              <a:t>O mesmo foi observado quanto à admissão na UTI Neonatal, desconforto respiratório, síndrome de aspiração meconial e sepse (o risco de sepse neonatal foi 6 vezes maior nos RN com síndrome de aspiração meconial grave, segundo Ghidini e Spong ).</a:t>
            </a:r>
          </a:p>
          <a:p>
            <a:pPr>
              <a:lnSpc>
                <a:spcPct val="90000"/>
              </a:lnSpc>
            </a:pPr>
            <a:r>
              <a:rPr lang="pt-BR" sz="1800" smtClean="0"/>
              <a:t> Assim, os autores alertam que a presença de mecônio no LA deveria alertar ao médico o potencial para a infecção (isto não implica que todo bebê com LA tinto de mecônio esteja infectado).</a:t>
            </a:r>
          </a:p>
          <a:p>
            <a:pPr algn="ctr">
              <a:lnSpc>
                <a:spcPct val="90000"/>
              </a:lnSpc>
              <a:buFont typeface="Arial" pitchFamily="34" charset="0"/>
              <a:buNone/>
            </a:pPr>
            <a:r>
              <a:rPr lang="pt-BR" sz="2400" b="1" smtClean="0">
                <a:solidFill>
                  <a:srgbClr val="0000FF"/>
                </a:solidFill>
              </a:rPr>
              <a:t>Quando decidir usar antibiótico nestes bebês deveria levar em consideração estes cenários. </a:t>
            </a:r>
            <a:endParaRPr lang="pt-BR" sz="1800" b="1" smtClean="0">
              <a:solidFill>
                <a:srgbClr val="0000FF"/>
              </a:solidFill>
            </a:endParaRPr>
          </a:p>
          <a:p>
            <a:pPr algn="ctr">
              <a:lnSpc>
                <a:spcPct val="90000"/>
              </a:lnSpc>
            </a:pPr>
            <a:endParaRPr lang="pt-BR" sz="1800" b="1" smtClean="0">
              <a:solidFill>
                <a:srgbClr val="0000FF"/>
              </a:solidFill>
            </a:endParaRPr>
          </a:p>
        </p:txBody>
      </p:sp>
      <p:sp>
        <p:nvSpPr>
          <p:cNvPr id="81925" name="Rectangle 5"/>
          <p:cNvSpPr>
            <a:spLocks noChangeArrowheads="1"/>
          </p:cNvSpPr>
          <p:nvPr/>
        </p:nvSpPr>
        <p:spPr bwMode="auto">
          <a:xfrm>
            <a:off x="688975" y="-7938"/>
            <a:ext cx="8170863" cy="930276"/>
          </a:xfrm>
          <a:prstGeom prst="rect">
            <a:avLst/>
          </a:prstGeom>
          <a:solidFill>
            <a:srgbClr val="FFFFFF"/>
          </a:solidFill>
          <a:ln w="9525">
            <a:noFill/>
            <a:miter lim="800000"/>
            <a:headEnd/>
            <a:tailEnd/>
          </a:ln>
          <a:effectLst/>
        </p:spPr>
        <p:txBody>
          <a:bodyPr tIns="126960" bIns="25392" anchor="ctr">
            <a:spAutoFit/>
          </a:bodyPr>
          <a:lstStyle/>
          <a:p>
            <a:r>
              <a:rPr lang="en-US" sz="2200" b="1" u="sng">
                <a:solidFill>
                  <a:srgbClr val="072A4D"/>
                </a:solidFill>
                <a:latin typeface="Lato" pitchFamily="34" charset="0"/>
                <a:hlinkClick r:id="rId2"/>
              </a:rPr>
              <a:t>Causas do desconforto respirat</a:t>
            </a:r>
            <a:r>
              <a:rPr lang="en-US" sz="2200" b="1" u="sng">
                <a:solidFill>
                  <a:srgbClr val="072A4D"/>
                </a:solidFill>
                <a:latin typeface="Calibri"/>
                <a:hlinkClick r:id="rId2"/>
              </a:rPr>
              <a:t>ó</a:t>
            </a:r>
            <a:r>
              <a:rPr lang="en-US" sz="2200" b="1" u="sng">
                <a:solidFill>
                  <a:srgbClr val="072A4D"/>
                </a:solidFill>
                <a:latin typeface="Lato" pitchFamily="34" charset="0"/>
                <a:hlinkClick r:id="rId2"/>
              </a:rPr>
              <a:t>rio no rec</a:t>
            </a:r>
            <a:r>
              <a:rPr lang="en-US" sz="2200" b="1" u="sng">
                <a:solidFill>
                  <a:srgbClr val="072A4D"/>
                </a:solidFill>
                <a:latin typeface="Calibri"/>
                <a:hlinkClick r:id="rId2"/>
              </a:rPr>
              <a:t>é</a:t>
            </a:r>
            <a:r>
              <a:rPr lang="en-US" sz="2200" b="1" u="sng">
                <a:solidFill>
                  <a:srgbClr val="072A4D"/>
                </a:solidFill>
                <a:latin typeface="Lato" pitchFamily="34" charset="0"/>
                <a:hlinkClick r:id="rId2"/>
              </a:rPr>
              <a:t>m-nascido</a:t>
            </a:r>
            <a:endParaRPr lang="en-US" sz="2200" b="1" u="sng">
              <a:solidFill>
                <a:srgbClr val="072A4D"/>
              </a:solidFill>
              <a:latin typeface="Lato" pitchFamily="34" charset="0"/>
            </a:endParaRPr>
          </a:p>
          <a:p>
            <a:r>
              <a:rPr lang="en-US" sz="1600">
                <a:solidFill>
                  <a:srgbClr val="072A4D"/>
                </a:solidFill>
                <a:latin typeface="Lato" pitchFamily="34" charset="0"/>
              </a:rPr>
              <a:t>Autor: Paulo R. Margotto</a:t>
            </a:r>
          </a:p>
          <a:p>
            <a:pPr eaLnBrk="0" hangingPunct="0"/>
            <a:r>
              <a:rPr lang="en-US" sz="1300" u="sng">
                <a:solidFill>
                  <a:srgbClr val="78909C"/>
                </a:solidFill>
                <a:latin typeface="Source Sans Pro"/>
                <a:hlinkClick r:id="rId3"/>
              </a:rPr>
              <a:t>www.paulomargotto.com.br</a:t>
            </a:r>
            <a:r>
              <a:rPr lang="en-US" sz="1300" u="sng">
                <a:solidFill>
                  <a:srgbClr val="78909C"/>
                </a:solidFill>
                <a:latin typeface="Source Sans Pro"/>
              </a:rPr>
              <a:t> </a:t>
            </a:r>
          </a:p>
        </p:txBody>
      </p:sp>
      <p:pic>
        <p:nvPicPr>
          <p:cNvPr id="81926" name="Picture 6" descr="doc">
            <a:hlinkClick r:id="rId4" tooltip="NOVO-CAUSAS DOS DISTÚRBIOS RESPIRATÓRIOS NOS RECÉM"/>
          </p:cNvPr>
          <p:cNvPicPr>
            <a:picLocks noChangeAspect="1" noChangeArrowheads="1"/>
          </p:cNvPicPr>
          <p:nvPr/>
        </p:nvPicPr>
        <p:blipFill>
          <a:blip r:embed="rId5"/>
          <a:srcRect/>
          <a:stretch>
            <a:fillRect/>
          </a:stretch>
        </p:blipFill>
        <p:spPr bwMode="auto">
          <a:xfrm>
            <a:off x="7431088" y="155575"/>
            <a:ext cx="457200" cy="457200"/>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1"/>
          </p:nvPr>
        </p:nvSpPr>
        <p:spPr>
          <a:xfrm>
            <a:off x="457200" y="1417638"/>
            <a:ext cx="8229600" cy="4525962"/>
          </a:xfrm>
        </p:spPr>
        <p:txBody>
          <a:bodyPr/>
          <a:lstStyle/>
          <a:p>
            <a:pPr>
              <a:lnSpc>
                <a:spcPct val="80000"/>
              </a:lnSpc>
            </a:pPr>
            <a:r>
              <a:rPr lang="pt-PT" sz="1600" smtClean="0"/>
              <a:t>A presença de l</a:t>
            </a:r>
            <a:r>
              <a:rPr lang="pt-BR" sz="1600" smtClean="0"/>
              <a:t>í</a:t>
            </a:r>
            <a:r>
              <a:rPr lang="pt-PT" sz="1600" smtClean="0"/>
              <a:t>quido amni</a:t>
            </a:r>
            <a:r>
              <a:rPr lang="pt-BR" sz="1600" smtClean="0"/>
              <a:t>ó</a:t>
            </a:r>
            <a:r>
              <a:rPr lang="pt-PT" sz="1600" smtClean="0"/>
              <a:t>tico meconial pode ser indicativo de algum grau de sofrimento fetal, a equipe de reanimação deve contar com o pediatra para pronto atendimento na Sala de Parto e que este seja apto a realizar intubação traqueal se este procedimento for necessário. </a:t>
            </a:r>
          </a:p>
          <a:p>
            <a:pPr>
              <a:lnSpc>
                <a:spcPct val="80000"/>
              </a:lnSpc>
            </a:pPr>
            <a:r>
              <a:rPr lang="pt-PT" sz="1600" smtClean="0"/>
              <a:t>Independente da viscosidade do l</a:t>
            </a:r>
            <a:r>
              <a:rPr lang="pt-BR" sz="1600" smtClean="0"/>
              <a:t>í</a:t>
            </a:r>
            <a:r>
              <a:rPr lang="pt-PT" sz="1600" smtClean="0"/>
              <a:t>quido amni</a:t>
            </a:r>
            <a:r>
              <a:rPr lang="pt-BR" sz="1600" smtClean="0"/>
              <a:t>ó</a:t>
            </a:r>
            <a:r>
              <a:rPr lang="pt-PT" sz="1600" smtClean="0"/>
              <a:t>tico, a aspiração de vias a</a:t>
            </a:r>
            <a:r>
              <a:rPr lang="pt-BR" sz="1600" smtClean="0"/>
              <a:t>é</a:t>
            </a:r>
            <a:r>
              <a:rPr lang="pt-PT" sz="1600" smtClean="0"/>
              <a:t>reas do RN logo após desprendimento cefálico pelo obstetra est</a:t>
            </a:r>
            <a:r>
              <a:rPr lang="pt-BR" sz="1600" smtClean="0"/>
              <a:t>á</a:t>
            </a:r>
            <a:r>
              <a:rPr lang="pt-PT" sz="1600" smtClean="0"/>
              <a:t> contra indicada. </a:t>
            </a:r>
          </a:p>
          <a:p>
            <a:pPr>
              <a:lnSpc>
                <a:spcPct val="80000"/>
              </a:lnSpc>
            </a:pPr>
            <a:r>
              <a:rPr lang="pt-PT" sz="1600" smtClean="0"/>
              <a:t>Beb</a:t>
            </a:r>
            <a:r>
              <a:rPr lang="pt-BR" sz="1600" smtClean="0"/>
              <a:t>ê</a:t>
            </a:r>
            <a:r>
              <a:rPr lang="pt-PT" sz="1600" smtClean="0"/>
              <a:t>s a termo que nascem banhados em mecônio com boa vitalidade deverão permanecer no contato pele a pele com a </a:t>
            </a:r>
            <a:r>
              <a:rPr lang="pt-BR" sz="1600" smtClean="0"/>
              <a:t>m</a:t>
            </a:r>
            <a:r>
              <a:rPr lang="pt-PT" sz="1600" smtClean="0"/>
              <a:t>ã</a:t>
            </a:r>
            <a:r>
              <a:rPr lang="pt-BR" sz="1600" smtClean="0"/>
              <a:t>e</a:t>
            </a:r>
            <a:r>
              <a:rPr lang="pt-PT" sz="1600" smtClean="0"/>
              <a:t> após o clampeamento do cordão. </a:t>
            </a:r>
          </a:p>
          <a:p>
            <a:pPr>
              <a:lnSpc>
                <a:spcPct val="80000"/>
              </a:lnSpc>
            </a:pPr>
            <a:r>
              <a:rPr lang="pt-PT" sz="1600" smtClean="0"/>
              <a:t>Pr</a:t>
            </a:r>
            <a:r>
              <a:rPr lang="pt-BR" sz="1600" smtClean="0"/>
              <a:t>é</a:t>
            </a:r>
            <a:r>
              <a:rPr lang="pt-PT" sz="1600" smtClean="0"/>
              <a:t>-termos tardios e p</a:t>
            </a:r>
            <a:r>
              <a:rPr lang="pt-BR" sz="1600" smtClean="0"/>
              <a:t>ó</a:t>
            </a:r>
            <a:r>
              <a:rPr lang="pt-PT" sz="1600" smtClean="0"/>
              <a:t>s-termos independente da vitalidade ao nascimento, deverão ser encaminhados a mesa de reanimação para realização de passos iniciais e avaliação de respiração e FC. O tempo de clampeamento do cordão obedece as condições de nascimento (boa vitalidade 1 a 3 minutos e vitalidade ruim clampeamento imediato). </a:t>
            </a:r>
          </a:p>
          <a:p>
            <a:pPr>
              <a:lnSpc>
                <a:spcPct val="80000"/>
              </a:lnSpc>
            </a:pPr>
            <a:r>
              <a:rPr lang="pt-PT" sz="1600" smtClean="0"/>
              <a:t>Beb</a:t>
            </a:r>
            <a:r>
              <a:rPr lang="pt-BR" sz="1600" smtClean="0"/>
              <a:t>ê</a:t>
            </a:r>
            <a:r>
              <a:rPr lang="pt-PT" sz="1600" smtClean="0"/>
              <a:t>s banhados em mecônio que nascem com vitalidade ruim (com apneia ou </a:t>
            </a:r>
            <a:r>
              <a:rPr lang="pt-PT" sz="1600" i="1" smtClean="0"/>
              <a:t>gasping,</a:t>
            </a:r>
            <a:r>
              <a:rPr lang="pt-PT" sz="1600" smtClean="0"/>
              <a:t> hipot</a:t>
            </a:r>
            <a:r>
              <a:rPr lang="pt-BR" sz="1600" smtClean="0"/>
              <a:t>ô</a:t>
            </a:r>
            <a:r>
              <a:rPr lang="pt-PT" sz="1600" smtClean="0"/>
              <a:t>nico) devem realizar o clampeamento imediato e serem levados a mesa de reanimação, iniciado imediatamente passos iniciais incluindo obrigatoriamente a aspiração das vias aéreas superiores.</a:t>
            </a:r>
          </a:p>
          <a:p>
            <a:pPr>
              <a:lnSpc>
                <a:spcPct val="80000"/>
              </a:lnSpc>
            </a:pPr>
            <a:endParaRPr lang="pt-PT" sz="1600" smtClean="0"/>
          </a:p>
          <a:p>
            <a:pPr algn="ctr">
              <a:lnSpc>
                <a:spcPct val="80000"/>
              </a:lnSpc>
              <a:buFont typeface="Arial" pitchFamily="34" charset="0"/>
              <a:buNone/>
            </a:pPr>
            <a:r>
              <a:rPr lang="pt-PT" sz="1600" smtClean="0"/>
              <a:t> </a:t>
            </a:r>
            <a:r>
              <a:rPr lang="pt-PT" sz="1600" b="1" smtClean="0">
                <a:solidFill>
                  <a:srgbClr val="0000FF"/>
                </a:solidFill>
              </a:rPr>
              <a:t>A aspiração traqueal sob visualização direta não est</a:t>
            </a:r>
            <a:r>
              <a:rPr lang="en-US" sz="1600" b="1" smtClean="0">
                <a:solidFill>
                  <a:srgbClr val="0000FF"/>
                </a:solidFill>
              </a:rPr>
              <a:t>á</a:t>
            </a:r>
            <a:r>
              <a:rPr lang="pt-PT" sz="1600" b="1" smtClean="0">
                <a:solidFill>
                  <a:srgbClr val="0000FF"/>
                </a:solidFill>
              </a:rPr>
              <a:t> indicada de modo rotineiro no recém nascido banhado de mecônio na Sala de Parto</a:t>
            </a:r>
            <a:r>
              <a:rPr lang="pt-BR" sz="1600" b="1" smtClean="0">
                <a:solidFill>
                  <a:srgbClr val="0000FF"/>
                </a:solidFill>
              </a:rPr>
              <a:t> </a:t>
            </a:r>
          </a:p>
        </p:txBody>
      </p:sp>
      <p:sp>
        <p:nvSpPr>
          <p:cNvPr id="82947" name="Rectangle 3"/>
          <p:cNvSpPr>
            <a:spLocks noChangeArrowheads="1"/>
          </p:cNvSpPr>
          <p:nvPr/>
        </p:nvSpPr>
        <p:spPr bwMode="auto">
          <a:xfrm>
            <a:off x="1055688" y="379413"/>
            <a:ext cx="6518275" cy="685800"/>
          </a:xfrm>
          <a:prstGeom prst="rect">
            <a:avLst/>
          </a:prstGeom>
          <a:noFill/>
          <a:ln w="9525">
            <a:noFill/>
            <a:miter lim="800000"/>
            <a:headEnd/>
            <a:tailEnd/>
          </a:ln>
          <a:effectLst/>
        </p:spPr>
        <p:txBody>
          <a:bodyPr wrap="none" tIns="126960" bIns="25392" anchor="ctr">
            <a:spAutoFit/>
          </a:bodyPr>
          <a:lstStyle/>
          <a:p>
            <a:pPr algn="ctr"/>
            <a:r>
              <a:rPr lang="en-US" sz="2200" b="1">
                <a:solidFill>
                  <a:srgbClr val="072A4D"/>
                </a:solidFill>
                <a:latin typeface="Lato" pitchFamily="34" charset="0"/>
                <a:hlinkClick r:id="rId2"/>
              </a:rPr>
              <a:t>Reanima</a:t>
            </a:r>
            <a:r>
              <a:rPr lang="en-US" sz="2200" b="1">
                <a:solidFill>
                  <a:srgbClr val="072A4D"/>
                </a:solidFill>
                <a:latin typeface="Calibri"/>
                <a:hlinkClick r:id="rId2"/>
              </a:rPr>
              <a:t>ç</a:t>
            </a:r>
            <a:r>
              <a:rPr lang="en-US" sz="2200" b="1">
                <a:solidFill>
                  <a:srgbClr val="072A4D"/>
                </a:solidFill>
                <a:latin typeface="Lato" pitchFamily="34" charset="0"/>
                <a:hlinkClick r:id="rId2"/>
              </a:rPr>
              <a:t>ão Neonatal</a:t>
            </a:r>
            <a:endParaRPr lang="en-US" u="sng">
              <a:solidFill>
                <a:srgbClr val="78909C"/>
              </a:solidFill>
              <a:latin typeface="Calibri" pitchFamily="34" charset="0"/>
            </a:endParaRPr>
          </a:p>
          <a:p>
            <a:pPr algn="ctr" eaLnBrk="0" hangingPunct="0"/>
            <a:r>
              <a:rPr lang="en-US" sz="1300" u="sng">
                <a:solidFill>
                  <a:srgbClr val="424242"/>
                </a:solidFill>
                <a:latin typeface="Source Sans Pro"/>
              </a:rPr>
              <a:t>Autores:</a:t>
            </a:r>
            <a:r>
              <a:rPr lang="en-US" sz="1300" u="sng">
                <a:solidFill>
                  <a:srgbClr val="424242"/>
                </a:solidFill>
                <a:latin typeface="Calibri"/>
              </a:rPr>
              <a:t> </a:t>
            </a:r>
            <a:r>
              <a:rPr lang="en-US" sz="1300" u="sng">
                <a:solidFill>
                  <a:srgbClr val="424242"/>
                </a:solidFill>
                <a:latin typeface="Source Sans Pro"/>
              </a:rPr>
              <a:t>Virginia Lira da Concei</a:t>
            </a:r>
            <a:r>
              <a:rPr lang="en-US" sz="1300" u="sng">
                <a:solidFill>
                  <a:srgbClr val="424242"/>
                </a:solidFill>
                <a:latin typeface="Calibri"/>
              </a:rPr>
              <a:t>ç</a:t>
            </a:r>
            <a:r>
              <a:rPr lang="en-US" sz="1300" u="sng">
                <a:solidFill>
                  <a:srgbClr val="424242"/>
                </a:solidFill>
                <a:latin typeface="Source Sans Pro"/>
              </a:rPr>
              <a:t>ão, Paulo R. Margotto, Jefferson Guimarães Resende</a:t>
            </a:r>
            <a:endParaRPr lang="en-US" u="sng">
              <a:solidFill>
                <a:srgbClr val="78909C"/>
              </a:solidFill>
              <a:latin typeface="Calibri" pitchFamily="34" charset="0"/>
            </a:endParaRPr>
          </a:p>
        </p:txBody>
      </p:sp>
      <p:pic>
        <p:nvPicPr>
          <p:cNvPr id="82948" name="Picture 4" descr="doc">
            <a:hlinkClick r:id="rId3" tooltip="NOVO-Reanimação Neonatal"/>
          </p:cNvPr>
          <p:cNvPicPr>
            <a:picLocks noChangeAspect="1" noChangeArrowheads="1"/>
          </p:cNvPicPr>
          <p:nvPr/>
        </p:nvPicPr>
        <p:blipFill>
          <a:blip r:embed="rId4"/>
          <a:srcRect/>
          <a:stretch>
            <a:fillRect/>
          </a:stretch>
        </p:blipFill>
        <p:spPr bwMode="auto">
          <a:xfrm>
            <a:off x="7573963" y="608013"/>
            <a:ext cx="457200" cy="457200"/>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1"/>
          </p:nvPr>
        </p:nvSpPr>
        <p:spPr/>
        <p:txBody>
          <a:bodyPr/>
          <a:lstStyle/>
          <a:p>
            <a:pPr>
              <a:lnSpc>
                <a:spcPct val="90000"/>
              </a:lnSpc>
            </a:pPr>
            <a:r>
              <a:rPr lang="pt-BR" sz="2800" b="1" smtClean="0"/>
              <a:t>INDICAÇÕES DE CPAP NASAL</a:t>
            </a:r>
            <a:r>
              <a:rPr lang="pt-BR" sz="2800" smtClean="0"/>
              <a:t>: Insuficiência respiratória do prematuro extremo, doença da membrana hialina, taquipnéia transitória do recém-nascido (TTRN), </a:t>
            </a:r>
            <a:r>
              <a:rPr lang="pt-BR" sz="2800" b="1" smtClean="0">
                <a:solidFill>
                  <a:srgbClr val="0000FF"/>
                </a:solidFill>
              </a:rPr>
              <a:t>Síndrome de aspiração de mecônio (a primeira escolha é CPAP NASAL</a:t>
            </a:r>
            <a:r>
              <a:rPr lang="pt-BR" sz="2800" smtClean="0"/>
              <a:t>), pneumonia, cardiopatia, apnéia da prematuridade, no desmame da ventilação mecânica e em praticamente todas as causas pulmonares de desconforto respiratório neonatal, incluindo pós operatório de hérnia diafragmática, de cardiopatia congênita e de defeitos de fechamento da parede abdominal.</a:t>
            </a:r>
          </a:p>
        </p:txBody>
      </p:sp>
      <p:sp>
        <p:nvSpPr>
          <p:cNvPr id="83971" name="Rectangle 3"/>
          <p:cNvSpPr>
            <a:spLocks noChangeArrowheads="1"/>
          </p:cNvSpPr>
          <p:nvPr/>
        </p:nvSpPr>
        <p:spPr bwMode="auto">
          <a:xfrm>
            <a:off x="763588" y="561975"/>
            <a:ext cx="7626350" cy="685800"/>
          </a:xfrm>
          <a:prstGeom prst="rect">
            <a:avLst/>
          </a:prstGeom>
          <a:noFill/>
          <a:ln w="9525">
            <a:noFill/>
            <a:miter lim="800000"/>
            <a:headEnd/>
            <a:tailEnd/>
          </a:ln>
          <a:effectLst/>
        </p:spPr>
        <p:txBody>
          <a:bodyPr tIns="126960" bIns="25392" anchor="ctr">
            <a:spAutoFit/>
          </a:bodyPr>
          <a:lstStyle/>
          <a:p>
            <a:pPr algn="ctr"/>
            <a:r>
              <a:rPr lang="en-US" sz="2200" b="1">
                <a:solidFill>
                  <a:srgbClr val="072A4D"/>
                </a:solidFill>
                <a:latin typeface="Lato" pitchFamily="34" charset="0"/>
                <a:hlinkClick r:id="rId2"/>
              </a:rPr>
              <a:t>CPAP NASAL</a:t>
            </a:r>
            <a:r>
              <a:rPr lang="en-US" sz="2200" b="1">
                <a:solidFill>
                  <a:srgbClr val="0000FF"/>
                </a:solidFill>
                <a:latin typeface="Lato" pitchFamily="34" charset="0"/>
              </a:rPr>
              <a:t>-2018 </a:t>
            </a:r>
            <a:endParaRPr lang="en-US" u="sng">
              <a:solidFill>
                <a:srgbClr val="0000FF"/>
              </a:solidFill>
              <a:latin typeface="Calibri" pitchFamily="34" charset="0"/>
            </a:endParaRPr>
          </a:p>
          <a:p>
            <a:pPr algn="ctr" eaLnBrk="0" hangingPunct="0"/>
            <a:r>
              <a:rPr lang="en-US" sz="1300" u="sng">
                <a:solidFill>
                  <a:srgbClr val="424242"/>
                </a:solidFill>
                <a:latin typeface="Calibri"/>
              </a:rPr>
              <a:t> </a:t>
            </a:r>
            <a:r>
              <a:rPr lang="en-US" sz="1300" u="sng">
                <a:solidFill>
                  <a:srgbClr val="424242"/>
                </a:solidFill>
                <a:latin typeface="Source Sans Pro"/>
              </a:rPr>
              <a:t> Autor: Carlos Alberto Moreno</a:t>
            </a:r>
            <a:r>
              <a:rPr lang="en-US" sz="1300" u="sng">
                <a:solidFill>
                  <a:srgbClr val="424242"/>
                </a:solidFill>
                <a:latin typeface="Calibri"/>
              </a:rPr>
              <a:t> </a:t>
            </a:r>
            <a:r>
              <a:rPr lang="en-US" sz="1300" u="sng">
                <a:solidFill>
                  <a:srgbClr val="424242"/>
                </a:solidFill>
                <a:latin typeface="Source Sans Pro"/>
              </a:rPr>
              <a:t> Zaconeta</a:t>
            </a:r>
            <a:r>
              <a:rPr lang="en-US" sz="1300" u="sng">
                <a:solidFill>
                  <a:srgbClr val="424242"/>
                </a:solidFill>
                <a:latin typeface="Calibri"/>
              </a:rPr>
              <a:t> </a:t>
            </a:r>
            <a:endParaRPr lang="en-US" u="sng">
              <a:solidFill>
                <a:srgbClr val="78909C"/>
              </a:solidFill>
              <a:latin typeface="Calibri" pitchFamily="34" charset="0"/>
            </a:endParaRPr>
          </a:p>
        </p:txBody>
      </p:sp>
      <p:pic>
        <p:nvPicPr>
          <p:cNvPr id="83972" name="Picture 4" descr="doc">
            <a:hlinkClick r:id="rId3" tooltip="NOVO-CAPITULO CPAP NASAL"/>
          </p:cNvPr>
          <p:cNvPicPr>
            <a:picLocks noChangeAspect="1" noChangeArrowheads="1"/>
          </p:cNvPicPr>
          <p:nvPr/>
        </p:nvPicPr>
        <p:blipFill>
          <a:blip r:embed="rId4"/>
          <a:srcRect/>
          <a:stretch>
            <a:fillRect/>
          </a:stretch>
        </p:blipFill>
        <p:spPr bwMode="auto">
          <a:xfrm>
            <a:off x="6248400" y="790575"/>
            <a:ext cx="457200" cy="457200"/>
          </a:xfrm>
          <a:prstGeom prst="rect">
            <a:avLst/>
          </a:prstGeom>
          <a:noFill/>
        </p:spPr>
      </p:pic>
      <p:sp>
        <p:nvSpPr>
          <p:cNvPr id="83973" name="Text Box 5"/>
          <p:cNvSpPr txBox="1">
            <a:spLocks noChangeArrowheads="1"/>
          </p:cNvSpPr>
          <p:nvPr/>
        </p:nvSpPr>
        <p:spPr bwMode="auto">
          <a:xfrm>
            <a:off x="3413125" y="1247775"/>
            <a:ext cx="2390775" cy="304800"/>
          </a:xfrm>
          <a:prstGeom prst="rect">
            <a:avLst/>
          </a:prstGeom>
          <a:noFill/>
          <a:ln w="9525">
            <a:noFill/>
            <a:miter lim="800000"/>
            <a:headEnd/>
            <a:tailEnd/>
          </a:ln>
          <a:effectLst/>
        </p:spPr>
        <p:txBody>
          <a:bodyPr wrap="none">
            <a:spAutoFit/>
          </a:bodyPr>
          <a:lstStyle/>
          <a:p>
            <a:r>
              <a:rPr lang="pt-BR" sz="1400">
                <a:hlinkClick r:id="rId5"/>
              </a:rPr>
              <a:t>www.paulomargotto.com.br</a:t>
            </a:r>
            <a:r>
              <a:rPr lang="pt-BR" sz="1400"/>
              <a:t>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a:xfrm>
            <a:off x="457200" y="709613"/>
            <a:ext cx="8229600" cy="1143000"/>
          </a:xfrm>
        </p:spPr>
        <p:txBody>
          <a:bodyPr/>
          <a:lstStyle/>
          <a:p>
            <a:r>
              <a:rPr lang="pt-BR" altLang="ko-KR" sz="1800" b="1" smtClean="0">
                <a:solidFill>
                  <a:srgbClr val="FF66FF"/>
                </a:solidFill>
                <a:ea typeface="Gulim" pitchFamily="34" charset="-127"/>
              </a:rPr>
              <a:t>Agora vejam fotos históricas dos personagens na  Trajetória do Saber sobre a Conduta Atual no Recém-Nascido  com Liquido Tinto de Mecônio</a:t>
            </a:r>
            <a:br>
              <a:rPr lang="pt-BR" altLang="ko-KR" sz="1800" b="1" smtClean="0">
                <a:solidFill>
                  <a:srgbClr val="FF66FF"/>
                </a:solidFill>
                <a:ea typeface="Gulim" pitchFamily="34" charset="-127"/>
              </a:rPr>
            </a:br>
            <a:r>
              <a:rPr lang="pt-BR" altLang="ko-KR" sz="1800" smtClean="0">
                <a:ea typeface="Gulim" pitchFamily="34" charset="-127"/>
              </a:rPr>
              <a:t/>
            </a:r>
            <a:br>
              <a:rPr lang="pt-BR" altLang="ko-KR" sz="1800" smtClean="0">
                <a:ea typeface="Gulim" pitchFamily="34" charset="-127"/>
              </a:rPr>
            </a:br>
            <a:r>
              <a:rPr lang="en-US" altLang="ja-JP" sz="2000" b="1" smtClean="0">
                <a:hlinkClick r:id="rId2"/>
              </a:rPr>
              <a:t>Delivery room</a:t>
            </a:r>
            <a:r>
              <a:rPr lang="en-US" altLang="ja-JP" sz="2000" smtClean="0">
                <a:hlinkClick r:id="rId2"/>
              </a:rPr>
              <a:t> </a:t>
            </a:r>
            <a:r>
              <a:rPr lang="en-US" altLang="ja-JP" sz="2000" b="1" smtClean="0">
                <a:hlinkClick r:id="rId2"/>
              </a:rPr>
              <a:t>management</a:t>
            </a:r>
            <a:r>
              <a:rPr lang="en-US" altLang="ja-JP" sz="2000" smtClean="0">
                <a:hlinkClick r:id="rId2"/>
              </a:rPr>
              <a:t> of the </a:t>
            </a:r>
            <a:r>
              <a:rPr lang="en-US" altLang="ja-JP" sz="2000" b="1" smtClean="0">
                <a:hlinkClick r:id="rId2"/>
              </a:rPr>
              <a:t>meconium-stained</a:t>
            </a:r>
            <a:r>
              <a:rPr lang="en-US" altLang="ja-JP" sz="2000" smtClean="0">
                <a:hlinkClick r:id="rId2"/>
              </a:rPr>
              <a:t> </a:t>
            </a:r>
            <a:r>
              <a:rPr lang="en-US" altLang="ja-JP" sz="2000" b="1" smtClean="0">
                <a:hlinkClick r:id="rId2"/>
              </a:rPr>
              <a:t>newborn</a:t>
            </a:r>
            <a:r>
              <a:rPr lang="en-US" altLang="ja-JP" sz="2000" smtClean="0">
                <a:hlinkClick r:id="rId2"/>
              </a:rPr>
              <a:t>.</a:t>
            </a:r>
            <a:r>
              <a:rPr lang="en-US" altLang="ja-JP" sz="2000" smtClean="0"/>
              <a:t/>
            </a:r>
            <a:br>
              <a:rPr lang="en-US" altLang="ja-JP" sz="2000" smtClean="0"/>
            </a:br>
            <a:r>
              <a:rPr lang="en-US" altLang="ja-JP" sz="2000" smtClean="0"/>
              <a:t>Wiswell TE. J Perinatol. 2008 Dec;28 Suppl 3:S19-26</a:t>
            </a:r>
            <a:r>
              <a:rPr lang="en-US" altLang="ja-JP" sz="2000" b="1" smtClean="0"/>
              <a:t/>
            </a:r>
            <a:br>
              <a:rPr lang="en-US" altLang="ja-JP" sz="2000" b="1" smtClean="0"/>
            </a:br>
            <a:r>
              <a:rPr lang="en-US" altLang="ja-JP" sz="2000" b="1" smtClean="0">
                <a:solidFill>
                  <a:srgbClr val="0000FF"/>
                </a:solidFill>
              </a:rPr>
              <a:t>Artigo Integral!</a:t>
            </a:r>
            <a:endParaRPr lang="pt-BR" sz="2000" b="1" smtClean="0">
              <a:solidFill>
                <a:srgbClr val="0000FF"/>
              </a:solidFill>
            </a:endParaRPr>
          </a:p>
        </p:txBody>
      </p:sp>
      <p:sp>
        <p:nvSpPr>
          <p:cNvPr id="60424" name="Rectangle 8"/>
          <p:cNvSpPr>
            <a:spLocks noChangeArrowheads="1"/>
          </p:cNvSpPr>
          <p:nvPr/>
        </p:nvSpPr>
        <p:spPr bwMode="auto">
          <a:xfrm>
            <a:off x="1144588" y="5651500"/>
            <a:ext cx="2470150" cy="641350"/>
          </a:xfrm>
          <a:prstGeom prst="rect">
            <a:avLst/>
          </a:prstGeom>
          <a:noFill/>
          <a:ln w="9525">
            <a:noFill/>
            <a:miter lim="800000"/>
            <a:headEnd/>
            <a:tailEnd/>
          </a:ln>
          <a:effectLst/>
        </p:spPr>
        <p:txBody>
          <a:bodyPr wrap="none" anchor="ctr">
            <a:spAutoFit/>
          </a:bodyPr>
          <a:lstStyle/>
          <a:p>
            <a:pPr>
              <a:tabLst>
                <a:tab pos="1646238" algn="l"/>
              </a:tabLst>
            </a:pPr>
            <a:r>
              <a:rPr lang="en-US" altLang="ko-KR">
                <a:ea typeface="Gulim" pitchFamily="34" charset="-127"/>
              </a:rPr>
              <a:t>Dr George A Gregory	</a:t>
            </a:r>
            <a:endParaRPr lang="pt-BR" altLang="ko-KR">
              <a:ea typeface="Gulim" pitchFamily="34" charset="-127"/>
            </a:endParaRPr>
          </a:p>
          <a:p>
            <a:pPr eaLnBrk="0" hangingPunct="0">
              <a:tabLst>
                <a:tab pos="1646238" algn="l"/>
              </a:tabLst>
            </a:pPr>
            <a:endParaRPr lang="pt-BR" altLang="ko-KR">
              <a:latin typeface="Calibri" pitchFamily="34" charset="0"/>
              <a:ea typeface="Gulim" pitchFamily="34" charset="-127"/>
            </a:endParaRPr>
          </a:p>
        </p:txBody>
      </p:sp>
      <p:sp>
        <p:nvSpPr>
          <p:cNvPr id="60428" name="Text Box 12"/>
          <p:cNvSpPr txBox="1">
            <a:spLocks noChangeArrowheads="1"/>
          </p:cNvSpPr>
          <p:nvPr/>
        </p:nvSpPr>
        <p:spPr bwMode="auto">
          <a:xfrm>
            <a:off x="5099050" y="5651500"/>
            <a:ext cx="1949450" cy="366713"/>
          </a:xfrm>
          <a:prstGeom prst="rect">
            <a:avLst/>
          </a:prstGeom>
          <a:noFill/>
          <a:ln w="9525">
            <a:noFill/>
            <a:miter lim="800000"/>
            <a:headEnd/>
            <a:tailEnd/>
          </a:ln>
          <a:effectLst/>
        </p:spPr>
        <p:txBody>
          <a:bodyPr wrap="none">
            <a:spAutoFit/>
          </a:bodyPr>
          <a:lstStyle/>
          <a:p>
            <a:pPr defTabSz="914400"/>
            <a:r>
              <a:rPr lang="pt-BR"/>
              <a:t>Dra. Pauline Ting</a:t>
            </a:r>
          </a:p>
        </p:txBody>
      </p:sp>
      <p:pic>
        <p:nvPicPr>
          <p:cNvPr id="60430" name="Picture 14" descr="Imagem7"/>
          <p:cNvPicPr>
            <a:picLocks noChangeAspect="1" noChangeArrowheads="1"/>
          </p:cNvPicPr>
          <p:nvPr/>
        </p:nvPicPr>
        <p:blipFill>
          <a:blip r:embed="rId3"/>
          <a:srcRect/>
          <a:stretch>
            <a:fillRect/>
          </a:stretch>
        </p:blipFill>
        <p:spPr bwMode="auto">
          <a:xfrm>
            <a:off x="857250" y="2232025"/>
            <a:ext cx="2476500" cy="3419475"/>
          </a:xfrm>
          <a:prstGeom prst="rect">
            <a:avLst/>
          </a:prstGeom>
          <a:noFill/>
        </p:spPr>
      </p:pic>
      <p:pic>
        <p:nvPicPr>
          <p:cNvPr id="60431" name="Picture 15" descr="Imagem8"/>
          <p:cNvPicPr>
            <a:picLocks noChangeAspect="1" noChangeArrowheads="1"/>
          </p:cNvPicPr>
          <p:nvPr/>
        </p:nvPicPr>
        <p:blipFill>
          <a:blip r:embed="rId4"/>
          <a:srcRect/>
          <a:stretch>
            <a:fillRect/>
          </a:stretch>
        </p:blipFill>
        <p:spPr bwMode="auto">
          <a:xfrm>
            <a:off x="4572000" y="2365375"/>
            <a:ext cx="2857500" cy="3286125"/>
          </a:xfrm>
          <a:prstGeom prst="rect">
            <a:avLst/>
          </a:prstGeom>
          <a:noFill/>
        </p:spPr>
      </p:pic>
      <p:sp>
        <p:nvSpPr>
          <p:cNvPr id="60432" name="AutoShape 16"/>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40" name="Text Box 8"/>
          <p:cNvSpPr txBox="1">
            <a:spLocks noChangeArrowheads="1"/>
          </p:cNvSpPr>
          <p:nvPr/>
        </p:nvSpPr>
        <p:spPr bwMode="auto">
          <a:xfrm>
            <a:off x="5432425" y="5416550"/>
            <a:ext cx="2241550" cy="366713"/>
          </a:xfrm>
          <a:prstGeom prst="rect">
            <a:avLst/>
          </a:prstGeom>
          <a:noFill/>
          <a:ln w="9525">
            <a:noFill/>
            <a:miter lim="800000"/>
            <a:headEnd/>
            <a:tailEnd/>
          </a:ln>
          <a:effectLst/>
        </p:spPr>
        <p:txBody>
          <a:bodyPr wrap="none">
            <a:spAutoFit/>
          </a:bodyPr>
          <a:lstStyle/>
          <a:p>
            <a:pPr defTabSz="914400"/>
            <a:r>
              <a:rPr lang="pt-BR"/>
              <a:t>Dra. Nehama Linder</a:t>
            </a:r>
          </a:p>
        </p:txBody>
      </p:sp>
      <p:sp>
        <p:nvSpPr>
          <p:cNvPr id="69641" name="Text Box 9"/>
          <p:cNvSpPr txBox="1">
            <a:spLocks noChangeArrowheads="1"/>
          </p:cNvSpPr>
          <p:nvPr/>
        </p:nvSpPr>
        <p:spPr bwMode="auto">
          <a:xfrm>
            <a:off x="750888" y="5422900"/>
            <a:ext cx="2127250" cy="366713"/>
          </a:xfrm>
          <a:prstGeom prst="rect">
            <a:avLst/>
          </a:prstGeom>
          <a:noFill/>
          <a:ln w="9525">
            <a:noFill/>
            <a:miter lim="800000"/>
            <a:headEnd/>
            <a:tailEnd/>
          </a:ln>
          <a:effectLst/>
        </p:spPr>
        <p:txBody>
          <a:bodyPr wrap="none">
            <a:spAutoFit/>
          </a:bodyPr>
          <a:lstStyle/>
          <a:p>
            <a:pPr defTabSz="914400"/>
            <a:r>
              <a:rPr lang="pt-BR"/>
              <a:t>Dra. Bonita Carson</a:t>
            </a:r>
          </a:p>
        </p:txBody>
      </p:sp>
      <p:pic>
        <p:nvPicPr>
          <p:cNvPr id="69643" name="Picture 11" descr="Imagem9"/>
          <p:cNvPicPr>
            <a:picLocks noChangeAspect="1" noChangeArrowheads="1"/>
          </p:cNvPicPr>
          <p:nvPr/>
        </p:nvPicPr>
        <p:blipFill>
          <a:blip r:embed="rId2"/>
          <a:srcRect/>
          <a:stretch>
            <a:fillRect/>
          </a:stretch>
        </p:blipFill>
        <p:spPr bwMode="auto">
          <a:xfrm>
            <a:off x="750888" y="2136775"/>
            <a:ext cx="2466975" cy="3286125"/>
          </a:xfrm>
          <a:prstGeom prst="rect">
            <a:avLst/>
          </a:prstGeom>
          <a:noFill/>
        </p:spPr>
      </p:pic>
      <p:pic>
        <p:nvPicPr>
          <p:cNvPr id="69645" name="Picture 13" descr="Imagem11"/>
          <p:cNvPicPr>
            <a:picLocks noChangeAspect="1" noChangeArrowheads="1"/>
          </p:cNvPicPr>
          <p:nvPr/>
        </p:nvPicPr>
        <p:blipFill>
          <a:blip r:embed="rId3"/>
          <a:srcRect/>
          <a:stretch>
            <a:fillRect/>
          </a:stretch>
        </p:blipFill>
        <p:spPr bwMode="auto">
          <a:xfrm>
            <a:off x="4941888" y="2330450"/>
            <a:ext cx="3219450" cy="3086100"/>
          </a:xfrm>
          <a:prstGeom prst="rect">
            <a:avLst/>
          </a:prstGeom>
          <a:noFill/>
        </p:spPr>
      </p:pic>
      <p:sp>
        <p:nvSpPr>
          <p:cNvPr id="69646" name="AutoShape 14"/>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3" name="Rectangle 7"/>
          <p:cNvSpPr>
            <a:spLocks noChangeArrowheads="1"/>
          </p:cNvSpPr>
          <p:nvPr/>
        </p:nvSpPr>
        <p:spPr bwMode="auto">
          <a:xfrm>
            <a:off x="877888" y="4994275"/>
            <a:ext cx="2190750" cy="366713"/>
          </a:xfrm>
          <a:prstGeom prst="rect">
            <a:avLst/>
          </a:prstGeom>
          <a:noFill/>
          <a:ln w="9525">
            <a:noFill/>
            <a:miter lim="800000"/>
            <a:headEnd/>
            <a:tailEnd/>
          </a:ln>
          <a:effectLst/>
        </p:spPr>
        <p:txBody>
          <a:bodyPr wrap="none" anchor="ctr">
            <a:spAutoFit/>
          </a:bodyPr>
          <a:lstStyle/>
          <a:p>
            <a:r>
              <a:rPr lang="en-US" altLang="ko-KR">
                <a:ea typeface="Gulim" pitchFamily="34" charset="-127"/>
              </a:rPr>
              <a:t>Dr. Horatio Falciglia</a:t>
            </a:r>
          </a:p>
        </p:txBody>
      </p:sp>
      <p:sp>
        <p:nvSpPr>
          <p:cNvPr id="70664" name="Rectangle 8"/>
          <p:cNvSpPr>
            <a:spLocks noChangeArrowheads="1"/>
          </p:cNvSpPr>
          <p:nvPr/>
        </p:nvSpPr>
        <p:spPr bwMode="auto">
          <a:xfrm>
            <a:off x="4246563" y="4092575"/>
            <a:ext cx="3651250" cy="641350"/>
          </a:xfrm>
          <a:prstGeom prst="rect">
            <a:avLst/>
          </a:prstGeom>
          <a:noFill/>
          <a:ln w="9525">
            <a:noFill/>
            <a:miter lim="800000"/>
            <a:headEnd/>
            <a:tailEnd/>
          </a:ln>
          <a:effectLst/>
        </p:spPr>
        <p:txBody>
          <a:bodyPr wrap="none" anchor="ctr">
            <a:spAutoFit/>
          </a:bodyPr>
          <a:lstStyle/>
          <a:p>
            <a:r>
              <a:rPr lang="en-US" altLang="ko-KR">
                <a:ea typeface="Gulim" pitchFamily="34" charset="-127"/>
              </a:rPr>
              <a:t>Drs. Nestor Vain and Luis Prudent</a:t>
            </a:r>
            <a:endParaRPr lang="pt-BR" altLang="ko-KR">
              <a:ea typeface="Gulim" pitchFamily="34" charset="-127"/>
            </a:endParaRPr>
          </a:p>
          <a:p>
            <a:pPr eaLnBrk="0" hangingPunct="0"/>
            <a:endParaRPr lang="pt-BR" altLang="ko-KR">
              <a:latin typeface="Calibri" pitchFamily="34" charset="0"/>
              <a:ea typeface="Gulim" pitchFamily="34" charset="-127"/>
            </a:endParaRPr>
          </a:p>
        </p:txBody>
      </p:sp>
      <p:pic>
        <p:nvPicPr>
          <p:cNvPr id="70666" name="Picture 10" descr="Imagem12"/>
          <p:cNvPicPr>
            <a:picLocks noChangeAspect="1" noChangeArrowheads="1"/>
          </p:cNvPicPr>
          <p:nvPr/>
        </p:nvPicPr>
        <p:blipFill>
          <a:blip r:embed="rId2"/>
          <a:srcRect/>
          <a:stretch>
            <a:fillRect/>
          </a:stretch>
        </p:blipFill>
        <p:spPr bwMode="auto">
          <a:xfrm>
            <a:off x="642938" y="469900"/>
            <a:ext cx="3009900" cy="4524375"/>
          </a:xfrm>
          <a:prstGeom prst="rect">
            <a:avLst/>
          </a:prstGeom>
          <a:noFill/>
        </p:spPr>
      </p:pic>
      <p:pic>
        <p:nvPicPr>
          <p:cNvPr id="70667" name="Picture 11" descr="Imagem13"/>
          <p:cNvPicPr>
            <a:picLocks noChangeAspect="1" noChangeArrowheads="1"/>
          </p:cNvPicPr>
          <p:nvPr/>
        </p:nvPicPr>
        <p:blipFill>
          <a:blip r:embed="rId3"/>
          <a:srcRect/>
          <a:stretch>
            <a:fillRect/>
          </a:stretch>
        </p:blipFill>
        <p:spPr bwMode="auto">
          <a:xfrm>
            <a:off x="4741863" y="1349375"/>
            <a:ext cx="3317875" cy="2743200"/>
          </a:xfrm>
          <a:prstGeom prst="rect">
            <a:avLst/>
          </a:prstGeom>
          <a:noFill/>
        </p:spPr>
      </p:pic>
      <p:sp>
        <p:nvSpPr>
          <p:cNvPr id="70668" name="AutoShape 12"/>
          <p:cNvSpPr>
            <a:spLocks noChangeArrowheads="1"/>
          </p:cNvSpPr>
          <p:nvPr/>
        </p:nvSpPr>
        <p:spPr bwMode="auto">
          <a:xfrm>
            <a:off x="8118475" y="5697538"/>
            <a:ext cx="568325" cy="3524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66FF"/>
          </a:solidFill>
          <a:ln w="57150">
            <a:solidFill>
              <a:srgbClr val="0000FF"/>
            </a:solidFill>
            <a:miter lim="800000"/>
            <a:headEnd/>
            <a:tailEnd/>
          </a:ln>
          <a:effectLst/>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6" name="Rectangle 6"/>
          <p:cNvSpPr>
            <a:spLocks noChangeArrowheads="1"/>
          </p:cNvSpPr>
          <p:nvPr/>
        </p:nvSpPr>
        <p:spPr bwMode="auto">
          <a:xfrm>
            <a:off x="2762250" y="5465763"/>
            <a:ext cx="5810250" cy="366712"/>
          </a:xfrm>
          <a:prstGeom prst="rect">
            <a:avLst/>
          </a:prstGeom>
          <a:noFill/>
          <a:ln w="9525">
            <a:noFill/>
            <a:miter lim="800000"/>
            <a:headEnd/>
            <a:tailEnd/>
          </a:ln>
          <a:effectLst/>
        </p:spPr>
        <p:txBody>
          <a:bodyPr wrap="none" anchor="ctr">
            <a:spAutoFit/>
          </a:bodyPr>
          <a:lstStyle/>
          <a:p>
            <a:r>
              <a:rPr lang="pt-BR" altLang="ko-KR">
                <a:ea typeface="Gulim" pitchFamily="34" charset="-127"/>
              </a:rPr>
              <a:t>Sucção do tubo endotraqueal diretamente  com a boca </a:t>
            </a:r>
          </a:p>
        </p:txBody>
      </p:sp>
      <p:sp>
        <p:nvSpPr>
          <p:cNvPr id="71687" name="Rectangle 7"/>
          <p:cNvSpPr>
            <a:spLocks noChangeArrowheads="1"/>
          </p:cNvSpPr>
          <p:nvPr/>
        </p:nvSpPr>
        <p:spPr bwMode="auto">
          <a:xfrm>
            <a:off x="546100" y="3514725"/>
            <a:ext cx="2216150" cy="366713"/>
          </a:xfrm>
          <a:prstGeom prst="rect">
            <a:avLst/>
          </a:prstGeom>
          <a:noFill/>
          <a:ln w="9525">
            <a:noFill/>
            <a:miter lim="800000"/>
            <a:headEnd/>
            <a:tailEnd/>
          </a:ln>
          <a:effectLst/>
        </p:spPr>
        <p:txBody>
          <a:bodyPr wrap="none" anchor="ctr">
            <a:spAutoFit/>
          </a:bodyPr>
          <a:lstStyle/>
          <a:p>
            <a:pPr algn="r"/>
            <a:r>
              <a:rPr lang="en-US" altLang="ko-KR">
                <a:ea typeface="Gulim" pitchFamily="34" charset="-127"/>
              </a:rPr>
              <a:t>Dr. Thomas Wiswell</a:t>
            </a:r>
          </a:p>
        </p:txBody>
      </p:sp>
      <p:pic>
        <p:nvPicPr>
          <p:cNvPr id="71689" name="Picture 9" descr="Imagem14"/>
          <p:cNvPicPr>
            <a:picLocks noChangeAspect="1" noChangeArrowheads="1"/>
          </p:cNvPicPr>
          <p:nvPr/>
        </p:nvPicPr>
        <p:blipFill>
          <a:blip r:embed="rId2"/>
          <a:srcRect/>
          <a:stretch>
            <a:fillRect/>
          </a:stretch>
        </p:blipFill>
        <p:spPr bwMode="auto">
          <a:xfrm>
            <a:off x="161925" y="342900"/>
            <a:ext cx="2800350" cy="3171825"/>
          </a:xfrm>
          <a:prstGeom prst="rect">
            <a:avLst/>
          </a:prstGeom>
          <a:noFill/>
        </p:spPr>
      </p:pic>
      <p:pic>
        <p:nvPicPr>
          <p:cNvPr id="71690" name="Picture 10" descr="Imagem15"/>
          <p:cNvPicPr>
            <a:picLocks noChangeAspect="1" noChangeArrowheads="1"/>
          </p:cNvPicPr>
          <p:nvPr/>
        </p:nvPicPr>
        <p:blipFill>
          <a:blip r:embed="rId3"/>
          <a:srcRect/>
          <a:stretch>
            <a:fillRect/>
          </a:stretch>
        </p:blipFill>
        <p:spPr bwMode="auto">
          <a:xfrm>
            <a:off x="4113213" y="2633663"/>
            <a:ext cx="3756025" cy="2832100"/>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a:xfrm>
            <a:off x="457200" y="0"/>
            <a:ext cx="8229600" cy="1143000"/>
          </a:xfrm>
        </p:spPr>
        <p:txBody>
          <a:bodyPr/>
          <a:lstStyle/>
          <a:p>
            <a:r>
              <a:rPr lang="pt-BR" smtClean="0">
                <a:solidFill>
                  <a:srgbClr val="0000FF"/>
                </a:solidFill>
              </a:rPr>
              <a:t>Portanto, em resumo....</a:t>
            </a:r>
          </a:p>
        </p:txBody>
      </p:sp>
      <p:sp>
        <p:nvSpPr>
          <p:cNvPr id="88067" name="Rectangle 3"/>
          <p:cNvSpPr>
            <a:spLocks noGrp="1"/>
          </p:cNvSpPr>
          <p:nvPr>
            <p:ph type="body" idx="1"/>
          </p:nvPr>
        </p:nvSpPr>
        <p:spPr>
          <a:xfrm>
            <a:off x="257175" y="1119188"/>
            <a:ext cx="8429625" cy="5610225"/>
          </a:xfrm>
          <a:ln w="38100">
            <a:solidFill>
              <a:srgbClr val="CC00CC"/>
            </a:solidFill>
          </a:ln>
        </p:spPr>
        <p:txBody>
          <a:bodyPr/>
          <a:lstStyle/>
          <a:p>
            <a:pPr>
              <a:lnSpc>
                <a:spcPct val="80000"/>
              </a:lnSpc>
              <a:buFont typeface="Arial" pitchFamily="34" charset="0"/>
              <a:buNone/>
            </a:pPr>
            <a:r>
              <a:rPr lang="pt-BR" sz="1000" smtClean="0"/>
              <a:t>          </a:t>
            </a:r>
            <a:r>
              <a:rPr lang="pt-BR" sz="1400" smtClean="0"/>
              <a:t>A   presença de mecônio no líquido amniótico  ocorre em 10% a 15% dos partos, dos quais cerca de 1,5% a 8% apresentam  Síndrome de Aspiração Meconial (SAM) e destes, 30-50% apresentam SAM severa com necessidade de ventilação mecânica (VM).É conhecido de todos que a VM por si causa lesão pulmonar, além de hospitalizações prolongadas, sobrecarga do Sistema de Saúde e aumento do custo do tratamento. Devido o uso de CPAP nasal (NCPAP) poder resolver atelectasias, por expandir parcialmente  as pequenas vias aéreas obstruídas e estabilizar o colapso terminal, aumentando a troca de oxigênio e prevenindo a deficiência secundária de surfactante, pode vir a ser usado como substituto ou como ponte para a VM na SAM. O presente estudo avaliou a eficácia do uso de NCPAP (5 cmH20, com FiO2 de 90-95%)em 66 RN em comparação com cuidado padrão (5-10 L / min - capacete de oxigênio)em 68 RN,  na redução da necessidade subseqüente de VM em recém-nascidos com SAM em 3 Unidade privadas na Índia. Os autores relataram que  a necessidade de ventilação mecânica (VM) nos primeiros 7 dias foi significativamente menor nos recém-nascidos do grupo NCPAP (2[3%] vs 17 [25%]: </a:t>
            </a:r>
            <a:r>
              <a:rPr lang="pt-BR" sz="1400" b="1" smtClean="0"/>
              <a:t>odds ratio,0.09; 95% CI, 0.02-0.43); P=.002).Para cada 5 RN com SAM que iniciaram NCPAP de forma precoce, 1 evitou ventilação mecânica quando comparado aos RN que iniciaram capacete</a:t>
            </a:r>
            <a:r>
              <a:rPr lang="pt-BR" sz="1400" smtClean="0"/>
              <a:t> (</a:t>
            </a:r>
            <a:r>
              <a:rPr lang="pt-BR" sz="1400" b="1" smtClean="0"/>
              <a:t>número necessário para tratamento:4,5). </a:t>
            </a:r>
            <a:r>
              <a:rPr lang="pt-BR" sz="1400" smtClean="0"/>
              <a:t>Nenhum dos RN do grupo CPAP necessitou de ventilação de alta frequência, além de apresentarem significantemente menos sepse, menor necessidade de surfactante.Reduzir a necessidade de VM em recém-nascidos com SAM tem  importância significativa, especialmente em países de média e baixa renda. A asfixia perinatal e a SAM são os principais motivos para a VM nesses países de baixa renda. A alta mortalidade (aproximadamente 40%), alta incidência de sepse e a indisponibilidade de Serviços de Ventilação de qualidade são os principais entraves  para o uso de VM nos países em desenvolvimento. Nos </a:t>
            </a:r>
            <a:r>
              <a:rPr lang="pt-BR" sz="1400" i="1" smtClean="0"/>
              <a:t>links, </a:t>
            </a:r>
            <a:r>
              <a:rPr lang="pt-BR" sz="1400" smtClean="0"/>
              <a:t>a nova orientação para os RN não vigorosos com líquido amniótico meconial (após aspiração obrigatória  das vias aéreas iniciar a ventilação por pressão positiva-VPP [</a:t>
            </a:r>
            <a:r>
              <a:rPr lang="pt-PT" sz="1400" smtClean="0"/>
              <a:t>em beb</a:t>
            </a:r>
            <a:r>
              <a:rPr lang="pt-BR" sz="1400" smtClean="0"/>
              <a:t>ê</a:t>
            </a:r>
            <a:r>
              <a:rPr lang="pt-PT" sz="1400" smtClean="0"/>
              <a:t>s asfixiados graves a aspiração de mecônio provavelmente j</a:t>
            </a:r>
            <a:r>
              <a:rPr lang="pt-BR" sz="1400" smtClean="0"/>
              <a:t>á</a:t>
            </a:r>
            <a:r>
              <a:rPr lang="pt-PT" sz="1400" smtClean="0"/>
              <a:t> havia ocorrido intraútero e o retardo no inicio de VPP será mais prejudicial do que a não realização da aspiração traqueal sob visualização direta]), o uso de antibiótico na SAM (o</a:t>
            </a:r>
            <a:r>
              <a:rPr lang="pt-BR" sz="1400" smtClean="0"/>
              <a:t>s antibióticos não diminuíram o risco de sepse em neonatos com diagnóstico de e nem em neonatos assintomáticos expostos ao mecônio no líquido amniótico;os resultados não mostram diferenças significativas na mortalidade ou duração da internação hospitalar entre os grupos que receberam antibióticos e os grupos controle de neonatos sintomáticos e assintomáticos; na presença de corioamnionite, ou numa situação em que não se detectou uma causa boa para a passagem de mecônio até prova ao contrário, parte-se do suposto que tenha infecção; ou seja  isto não implica que todo bebê com líquido amniótico tinto de mecônio esteja infectado) </a:t>
            </a:r>
          </a:p>
        </p:txBody>
      </p:sp>
      <p:sp>
        <p:nvSpPr>
          <p:cNvPr id="88068" name="Text Box 4"/>
          <p:cNvSpPr txBox="1">
            <a:spLocks noChangeArrowheads="1"/>
          </p:cNvSpPr>
          <p:nvPr/>
        </p:nvSpPr>
        <p:spPr bwMode="auto">
          <a:xfrm>
            <a:off x="7302500" y="6189663"/>
            <a:ext cx="1104900" cy="228600"/>
          </a:xfrm>
          <a:prstGeom prst="rect">
            <a:avLst/>
          </a:prstGeom>
          <a:noFill/>
          <a:ln w="9525">
            <a:noFill/>
            <a:miter lim="800000"/>
            <a:headEnd/>
            <a:tailEnd/>
          </a:ln>
          <a:effectLst/>
        </p:spPr>
        <p:txBody>
          <a:bodyPr wrap="none">
            <a:spAutoFit/>
          </a:bodyPr>
          <a:lstStyle/>
          <a:p>
            <a:pPr defTabSz="914400"/>
            <a:r>
              <a:rPr lang="pt-BR" sz="900"/>
              <a:t>Paulo R. Margotto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3" descr="20180301_094457.jpg"/>
          <p:cNvPicPr>
            <a:picLocks noChangeAspect="1"/>
          </p:cNvPicPr>
          <p:nvPr/>
        </p:nvPicPr>
        <p:blipFill>
          <a:blip r:embed="rId2">
            <a:lum bright="12000" contrast="12000"/>
          </a:blip>
          <a:srcRect/>
          <a:stretch>
            <a:fillRect/>
          </a:stretch>
        </p:blipFill>
        <p:spPr bwMode="auto">
          <a:xfrm>
            <a:off x="492125" y="989013"/>
            <a:ext cx="8507413" cy="4784725"/>
          </a:xfrm>
          <a:prstGeom prst="rect">
            <a:avLst/>
          </a:prstGeom>
          <a:noFill/>
          <a:ln w="9525">
            <a:noFill/>
            <a:miter lim="800000"/>
            <a:headEnd/>
            <a:tailEnd/>
          </a:ln>
        </p:spPr>
      </p:pic>
      <p:sp>
        <p:nvSpPr>
          <p:cNvPr id="87043" name="Text Box 3"/>
          <p:cNvSpPr txBox="1">
            <a:spLocks noChangeArrowheads="1"/>
          </p:cNvSpPr>
          <p:nvPr/>
        </p:nvSpPr>
        <p:spPr bwMode="auto">
          <a:xfrm>
            <a:off x="636588" y="5783263"/>
            <a:ext cx="8362950" cy="915987"/>
          </a:xfrm>
          <a:prstGeom prst="rect">
            <a:avLst/>
          </a:prstGeom>
          <a:noFill/>
          <a:ln w="9525">
            <a:noFill/>
            <a:miter lim="800000"/>
            <a:headEnd/>
            <a:tailEnd/>
          </a:ln>
          <a:effectLst/>
        </p:spPr>
        <p:txBody>
          <a:bodyPr wrap="none">
            <a:spAutoFit/>
          </a:bodyPr>
          <a:lstStyle/>
          <a:p>
            <a:pPr algn="ctr"/>
            <a:r>
              <a:rPr lang="pt-BR" b="1">
                <a:solidFill>
                  <a:srgbClr val="0000FF"/>
                </a:solidFill>
              </a:rPr>
              <a:t>Ddos Ana, Júlia, Fernanda, (Dr. Paulo R. Margotto), Mariana, Luana e Victor</a:t>
            </a:r>
          </a:p>
          <a:p>
            <a:pPr algn="ctr"/>
            <a:r>
              <a:rPr lang="pt-BR" b="1">
                <a:solidFill>
                  <a:srgbClr val="FF66FF"/>
                </a:solidFill>
              </a:rPr>
              <a:t>Faculdade de Medicina da Universidade Católica de Brasília</a:t>
            </a:r>
          </a:p>
          <a:p>
            <a:pPr algn="ctr"/>
            <a:r>
              <a:rPr lang="pt-BR" b="1">
                <a:solidFill>
                  <a:srgbClr val="FF66FF"/>
                </a:solidFill>
              </a:rPr>
              <a:t>Unidade de Neonatologia do HMIB/SES/DF</a:t>
            </a:r>
          </a:p>
        </p:txBody>
      </p:sp>
      <p:sp>
        <p:nvSpPr>
          <p:cNvPr id="87044" name="Text Box 4"/>
          <p:cNvSpPr txBox="1">
            <a:spLocks noChangeArrowheads="1"/>
          </p:cNvSpPr>
          <p:nvPr/>
        </p:nvSpPr>
        <p:spPr bwMode="auto">
          <a:xfrm>
            <a:off x="492125" y="506413"/>
            <a:ext cx="1909763" cy="457200"/>
          </a:xfrm>
          <a:prstGeom prst="rect">
            <a:avLst/>
          </a:prstGeom>
          <a:noFill/>
          <a:ln w="9525">
            <a:noFill/>
            <a:miter lim="800000"/>
            <a:headEnd/>
            <a:tailEnd/>
          </a:ln>
          <a:effectLst/>
        </p:spPr>
        <p:txBody>
          <a:bodyPr wrap="none">
            <a:spAutoFit/>
          </a:bodyPr>
          <a:lstStyle/>
          <a:p>
            <a:r>
              <a:rPr lang="pt-BR" sz="2400">
                <a:solidFill>
                  <a:srgbClr val="0000FF"/>
                </a:solidFill>
              </a:rPr>
              <a:t>OBRIGADO!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1201</TotalTime>
  <Words>6938</Words>
  <Application>Microsoft Office PowerPoint</Application>
  <PresentationFormat>Apresentação na tela (4:3)</PresentationFormat>
  <Paragraphs>406</Paragraphs>
  <Slides>63</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63</vt:i4>
      </vt:variant>
    </vt:vector>
  </HeadingPairs>
  <TitlesOfParts>
    <vt:vector size="71" baseType="lpstr">
      <vt:lpstr>Calibri</vt:lpstr>
      <vt:lpstr>Arial</vt:lpstr>
      <vt:lpstr>Times New Roman</vt:lpstr>
      <vt:lpstr>Lato</vt:lpstr>
      <vt:lpstr>Source Sans Pro</vt:lpstr>
      <vt:lpstr>Gulim</vt:lpstr>
      <vt:lpstr>MS PGothic</vt:lpstr>
      <vt:lpstr>Office Theme</vt:lpstr>
      <vt:lpstr>Slide 1</vt:lpstr>
      <vt:lpstr>Introdução</vt:lpstr>
      <vt:lpstr>Introdução</vt:lpstr>
      <vt:lpstr>Introdução</vt:lpstr>
      <vt:lpstr>Introdução</vt:lpstr>
      <vt:lpstr>Objetivo</vt:lpstr>
      <vt:lpstr>Métodos</vt:lpstr>
      <vt:lpstr>Métodos</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Pontos fortes e limitações</vt:lpstr>
      <vt:lpstr>Conclusão</vt:lpstr>
      <vt:lpstr>Slide 34</vt:lpstr>
      <vt:lpstr>Slide 35</vt:lpstr>
      <vt:lpstr>Referências</vt:lpstr>
      <vt:lpstr>Referências</vt:lpstr>
      <vt:lpstr>Nota do Editor do site, Dr. Paulo R. Margotto. Consultem também! Aqui e Agora!Estudando Juntos!</vt:lpstr>
      <vt:lpstr>Slide 39</vt:lpstr>
      <vt:lpstr>Slide 40</vt:lpstr>
      <vt:lpstr>Slide 41</vt:lpstr>
      <vt:lpstr>Slide 42</vt:lpstr>
      <vt:lpstr>Slide 43</vt:lpstr>
      <vt:lpstr>Slide 44</vt:lpstr>
      <vt:lpstr>Slide 45</vt:lpstr>
      <vt:lpstr>Slide 46</vt:lpstr>
      <vt:lpstr>Slide 47</vt:lpstr>
      <vt:lpstr>Slide 48</vt:lpstr>
      <vt:lpstr>Slide 49</vt:lpstr>
      <vt:lpstr>Reanimação do recém nascido &gt; 34 semanas em sala de parto: Diretrizes 2016 da Sociedade Brasileira de Pediatria. Available from: http:// www.sbp.com.br/reanimacao  Reanimação do recém nascido &lt; 34 semanas em sala de parto: Diretrizes 2016 da Sociedade Brasileira de Pediatria. Available from: http:// www.sbp.com.br/reanimacao</vt:lpstr>
      <vt:lpstr>Slide 51</vt:lpstr>
      <vt:lpstr>Slide 52</vt:lpstr>
      <vt:lpstr>Conclusões dos autores</vt:lpstr>
      <vt:lpstr>Slide 54</vt:lpstr>
      <vt:lpstr>Slide 55</vt:lpstr>
      <vt:lpstr>Slide 56</vt:lpstr>
      <vt:lpstr>Slide 57</vt:lpstr>
      <vt:lpstr>Agora vejam fotos históricas dos personagens na  Trajetória do Saber sobre a Conduta Atual no Recém-Nascido  com Liquido Tinto de Mecônio  Delivery room management of the meconium-stained newborn. Wiswell TE. J Perinatol. 2008 Dec;28 Suppl 3:S19-26 Artigo Integral!</vt:lpstr>
      <vt:lpstr>Slide 59</vt:lpstr>
      <vt:lpstr>Slide 60</vt:lpstr>
      <vt:lpstr>Slide 61</vt:lpstr>
      <vt:lpstr>Portanto, em resumo....</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Mariana Akaishi</dc:creator>
  <cp:lastModifiedBy>Paulo</cp:lastModifiedBy>
  <cp:revision>42</cp:revision>
  <dcterms:created xsi:type="dcterms:W3CDTF">2018-03-05T02:05:29Z</dcterms:created>
  <dcterms:modified xsi:type="dcterms:W3CDTF">2018-03-23T12:01:09Z</dcterms:modified>
</cp:coreProperties>
</file>