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slides/slide94.xml" ContentType="application/vnd.openxmlformats-officedocument.presentationml.slide+xml"/>
  <Override PartName="/ppt/notesSlides/notesSlide2.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63.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slides/slide99.xml" ContentType="application/vnd.openxmlformats-officedocument.presentationml.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Layouts/slideLayout7.xml" ContentType="application/vnd.openxmlformats-officedocument.presentationml.slideLayout+xml"/>
  <Override PartName="/ppt/notesSlides/notesSlide3.xml" ContentType="application/vnd.openxmlformats-officedocument.presentationml.notesSlide+xml"/>
  <Default Extension="png" ContentType="image/png"/>
  <Default Extension="bin" ContentType="application/vnd.openxmlformats-officedocument.oleObject"/>
  <Override PartName="/ppt/notesSlides/notesSlide68.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39.xml" ContentType="application/vnd.openxmlformats-officedocument.presentationml.notesSlide+xml"/>
  <Override PartName="/ppt/notesSlides/notesSlide57.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Default Extension="emf" ContentType="image/x-emf"/>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46.xml" ContentType="application/vnd.openxmlformats-officedocument.presentationml.notesSlide+xml"/>
  <Override PartName="/ppt/notesSlides/notesSlide64.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slideLayouts/slideLayout14.xml" ContentType="application/vnd.openxmlformats-officedocument.presentationml.slideLayout+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53.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42.xml" ContentType="application/vnd.openxmlformats-officedocument.presentationml.notesSlide+xml"/>
  <Override PartName="/ppt/notesSlides/notesSlide60.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Default Extension="vml" ContentType="application/vnd.openxmlformats-officedocument.vmlDrawing"/>
  <Override PartName="/ppt/slides/slide89.xml" ContentType="application/vnd.openxmlformats-officedocument.presentationml.slide+xml"/>
  <Override PartName="/ppt/slides/slide108.xml" ContentType="application/vnd.openxmlformats-officedocument.presentationml.slide+xml"/>
  <Override PartName="/ppt/slides/slide49.xml" ContentType="application/vnd.openxmlformats-officedocument.presentationml.slide+xml"/>
  <Override PartName="/ppt/slides/slide78.xml" ContentType="application/vnd.openxmlformats-officedocument.presentationml.slide+xml"/>
  <Override PartName="/ppt/slides/slide96.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notesSlides/notesSlide69.xml" ContentType="application/vnd.openxmlformats-officedocument.presentationml.notesSlid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Override PartName="/ppt/notesSlides/notesSlide18.xml" ContentType="application/vnd.openxmlformats-officedocument.presentationml.notesSlide+xml"/>
  <Default Extension="xls" ContentType="application/vnd.ms-excel"/>
  <Override PartName="/ppt/notesSlides/notesSlide36.xml" ContentType="application/vnd.openxmlformats-officedocument.presentationml.notesSlide+xml"/>
  <Override PartName="/ppt/notesSlides/notesSlide65.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slides/slide79.xml" ContentType="application/vnd.openxmlformats-officedocument.presentationml.slide+xml"/>
  <Override PartName="/ppt/slides/slide109.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notesSlides/notesSlide37.xml" ContentType="application/vnd.openxmlformats-officedocument.presentationml.notesSlide+xml"/>
  <Override PartName="/ppt/notesSlides/notesSlide55.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slides/slide98.xml" ContentType="application/vnd.openxmlformats-officedocument.presentationml.slide+xml"/>
  <Override PartName="/ppt/notesSlides/notesSlide6.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s/slide106.xml" ContentType="application/vnd.openxmlformats-officedocument.presentationml.slide+xml"/>
  <Override PartName="/ppt/slides/slide29.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notesSlides/notesSlide67.xml" ContentType="application/vnd.openxmlformats-officedocument.presentationml.notesSlid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slides/slide32.xml" ContentType="application/vnd.openxmlformats-officedocument.presentationml.slide+xml"/>
  <Override PartName="/ppt/notesSlides/notesSlide34.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3"/>
  </p:notesMasterIdLst>
  <p:handoutMasterIdLst>
    <p:handoutMasterId r:id="rId114"/>
  </p:handoutMasterIdLst>
  <p:sldIdLst>
    <p:sldId id="439" r:id="rId2"/>
    <p:sldId id="258" r:id="rId3"/>
    <p:sldId id="259" r:id="rId4"/>
    <p:sldId id="260" r:id="rId5"/>
    <p:sldId id="261" r:id="rId6"/>
    <p:sldId id="262" r:id="rId7"/>
    <p:sldId id="263" r:id="rId8"/>
    <p:sldId id="264" r:id="rId9"/>
    <p:sldId id="265" r:id="rId10"/>
    <p:sldId id="417" r:id="rId11"/>
    <p:sldId id="319" r:id="rId12"/>
    <p:sldId id="267" r:id="rId13"/>
    <p:sldId id="268" r:id="rId14"/>
    <p:sldId id="269" r:id="rId15"/>
    <p:sldId id="487" r:id="rId16"/>
    <p:sldId id="511" r:id="rId17"/>
    <p:sldId id="270" r:id="rId18"/>
    <p:sldId id="271" r:id="rId19"/>
    <p:sldId id="488" r:id="rId20"/>
    <p:sldId id="489" r:id="rId21"/>
    <p:sldId id="276" r:id="rId22"/>
    <p:sldId id="465" r:id="rId23"/>
    <p:sldId id="466" r:id="rId24"/>
    <p:sldId id="467" r:id="rId25"/>
    <p:sldId id="468" r:id="rId26"/>
    <p:sldId id="469" r:id="rId27"/>
    <p:sldId id="470" r:id="rId28"/>
    <p:sldId id="471" r:id="rId29"/>
    <p:sldId id="472" r:id="rId30"/>
    <p:sldId id="473" r:id="rId31"/>
    <p:sldId id="474" r:id="rId32"/>
    <p:sldId id="277" r:id="rId33"/>
    <p:sldId id="278" r:id="rId34"/>
    <p:sldId id="281" r:id="rId35"/>
    <p:sldId id="349" r:id="rId36"/>
    <p:sldId id="351" r:id="rId37"/>
    <p:sldId id="353" r:id="rId38"/>
    <p:sldId id="355" r:id="rId39"/>
    <p:sldId id="357" r:id="rId40"/>
    <p:sldId id="283" r:id="rId41"/>
    <p:sldId id="461" r:id="rId42"/>
    <p:sldId id="460" r:id="rId43"/>
    <p:sldId id="513" r:id="rId44"/>
    <p:sldId id="514" r:id="rId45"/>
    <p:sldId id="515" r:id="rId46"/>
    <p:sldId id="516" r:id="rId47"/>
    <p:sldId id="517" r:id="rId48"/>
    <p:sldId id="480" r:id="rId49"/>
    <p:sldId id="286" r:id="rId50"/>
    <p:sldId id="337" r:id="rId51"/>
    <p:sldId id="453" r:id="rId52"/>
    <p:sldId id="344" r:id="rId53"/>
    <p:sldId id="504" r:id="rId54"/>
    <p:sldId id="359" r:id="rId55"/>
    <p:sldId id="369" r:id="rId56"/>
    <p:sldId id="375" r:id="rId57"/>
    <p:sldId id="475" r:id="rId58"/>
    <p:sldId id="377" r:id="rId59"/>
    <p:sldId id="379" r:id="rId60"/>
    <p:sldId id="317" r:id="rId61"/>
    <p:sldId id="385" r:id="rId62"/>
    <p:sldId id="381" r:id="rId63"/>
    <p:sldId id="462" r:id="rId64"/>
    <p:sldId id="463" r:id="rId65"/>
    <p:sldId id="464" r:id="rId66"/>
    <p:sldId id="383" r:id="rId67"/>
    <p:sldId id="312" r:id="rId68"/>
    <p:sldId id="315" r:id="rId69"/>
    <p:sldId id="322" r:id="rId70"/>
    <p:sldId id="476" r:id="rId71"/>
    <p:sldId id="477" r:id="rId72"/>
    <p:sldId id="481" r:id="rId73"/>
    <p:sldId id="387" r:id="rId74"/>
    <p:sldId id="326" r:id="rId75"/>
    <p:sldId id="327" r:id="rId76"/>
    <p:sldId id="328" r:id="rId77"/>
    <p:sldId id="341" r:id="rId78"/>
    <p:sldId id="343" r:id="rId79"/>
    <p:sldId id="494" r:id="rId80"/>
    <p:sldId id="495" r:id="rId81"/>
    <p:sldId id="496" r:id="rId82"/>
    <p:sldId id="497" r:id="rId83"/>
    <p:sldId id="498" r:id="rId84"/>
    <p:sldId id="447" r:id="rId85"/>
    <p:sldId id="444" r:id="rId86"/>
    <p:sldId id="445" r:id="rId87"/>
    <p:sldId id="446" r:id="rId88"/>
    <p:sldId id="522" r:id="rId89"/>
    <p:sldId id="519" r:id="rId90"/>
    <p:sldId id="523" r:id="rId91"/>
    <p:sldId id="524" r:id="rId92"/>
    <p:sldId id="525" r:id="rId93"/>
    <p:sldId id="419" r:id="rId94"/>
    <p:sldId id="454" r:id="rId95"/>
    <p:sldId id="457" r:id="rId96"/>
    <p:sldId id="455" r:id="rId97"/>
    <p:sldId id="458" r:id="rId98"/>
    <p:sldId id="459" r:id="rId99"/>
    <p:sldId id="456" r:id="rId100"/>
    <p:sldId id="505" r:id="rId101"/>
    <p:sldId id="506" r:id="rId102"/>
    <p:sldId id="518" r:id="rId103"/>
    <p:sldId id="507" r:id="rId104"/>
    <p:sldId id="426" r:id="rId105"/>
    <p:sldId id="428" r:id="rId106"/>
    <p:sldId id="430" r:id="rId107"/>
    <p:sldId id="433" r:id="rId108"/>
    <p:sldId id="435" r:id="rId109"/>
    <p:sldId id="437" r:id="rId110"/>
    <p:sldId id="399" r:id="rId111"/>
    <p:sldId id="405" r:id="rId112"/>
  </p:sldIdLst>
  <p:sldSz cx="9144000" cy="6858000" type="screen4x3"/>
  <p:notesSz cx="6858000" cy="9144000"/>
  <p:defaultTextStyle>
    <a:defPPr>
      <a:defRPr lang="pt-BR"/>
    </a:defPPr>
    <a:lvl1pPr algn="l" rtl="0" fontAlgn="base">
      <a:spcBef>
        <a:spcPct val="0"/>
      </a:spcBef>
      <a:spcAft>
        <a:spcPct val="0"/>
      </a:spcAft>
      <a:defRPr sz="1400" u="sng" kern="1200">
        <a:solidFill>
          <a:schemeClr val="tx1"/>
        </a:solidFill>
        <a:latin typeface="Times New Roman" pitchFamily="18" charset="0"/>
        <a:ea typeface="+mn-ea"/>
        <a:cs typeface="+mn-cs"/>
      </a:defRPr>
    </a:lvl1pPr>
    <a:lvl2pPr marL="457200" algn="l" rtl="0" fontAlgn="base">
      <a:spcBef>
        <a:spcPct val="0"/>
      </a:spcBef>
      <a:spcAft>
        <a:spcPct val="0"/>
      </a:spcAft>
      <a:defRPr sz="1400" u="sng" kern="1200">
        <a:solidFill>
          <a:schemeClr val="tx1"/>
        </a:solidFill>
        <a:latin typeface="Times New Roman" pitchFamily="18" charset="0"/>
        <a:ea typeface="+mn-ea"/>
        <a:cs typeface="+mn-cs"/>
      </a:defRPr>
    </a:lvl2pPr>
    <a:lvl3pPr marL="914400" algn="l" rtl="0" fontAlgn="base">
      <a:spcBef>
        <a:spcPct val="0"/>
      </a:spcBef>
      <a:spcAft>
        <a:spcPct val="0"/>
      </a:spcAft>
      <a:defRPr sz="1400" u="sng" kern="1200">
        <a:solidFill>
          <a:schemeClr val="tx1"/>
        </a:solidFill>
        <a:latin typeface="Times New Roman" pitchFamily="18" charset="0"/>
        <a:ea typeface="+mn-ea"/>
        <a:cs typeface="+mn-cs"/>
      </a:defRPr>
    </a:lvl3pPr>
    <a:lvl4pPr marL="1371600" algn="l" rtl="0" fontAlgn="base">
      <a:spcBef>
        <a:spcPct val="0"/>
      </a:spcBef>
      <a:spcAft>
        <a:spcPct val="0"/>
      </a:spcAft>
      <a:defRPr sz="1400" u="sng" kern="1200">
        <a:solidFill>
          <a:schemeClr val="tx1"/>
        </a:solidFill>
        <a:latin typeface="Times New Roman" pitchFamily="18" charset="0"/>
        <a:ea typeface="+mn-ea"/>
        <a:cs typeface="+mn-cs"/>
      </a:defRPr>
    </a:lvl4pPr>
    <a:lvl5pPr marL="1828800" algn="l" rtl="0" fontAlgn="base">
      <a:spcBef>
        <a:spcPct val="0"/>
      </a:spcBef>
      <a:spcAft>
        <a:spcPct val="0"/>
      </a:spcAft>
      <a:defRPr sz="1400" u="sng" kern="1200">
        <a:solidFill>
          <a:schemeClr val="tx1"/>
        </a:solidFill>
        <a:latin typeface="Times New Roman" pitchFamily="18" charset="0"/>
        <a:ea typeface="+mn-ea"/>
        <a:cs typeface="+mn-cs"/>
      </a:defRPr>
    </a:lvl5pPr>
    <a:lvl6pPr marL="2286000" algn="l" defTabSz="914400" rtl="0" eaLnBrk="1" latinLnBrk="0" hangingPunct="1">
      <a:defRPr sz="1400" u="sng" kern="1200">
        <a:solidFill>
          <a:schemeClr val="tx1"/>
        </a:solidFill>
        <a:latin typeface="Times New Roman" pitchFamily="18" charset="0"/>
        <a:ea typeface="+mn-ea"/>
        <a:cs typeface="+mn-cs"/>
      </a:defRPr>
    </a:lvl6pPr>
    <a:lvl7pPr marL="2743200" algn="l" defTabSz="914400" rtl="0" eaLnBrk="1" latinLnBrk="0" hangingPunct="1">
      <a:defRPr sz="1400" u="sng" kern="1200">
        <a:solidFill>
          <a:schemeClr val="tx1"/>
        </a:solidFill>
        <a:latin typeface="Times New Roman" pitchFamily="18" charset="0"/>
        <a:ea typeface="+mn-ea"/>
        <a:cs typeface="+mn-cs"/>
      </a:defRPr>
    </a:lvl7pPr>
    <a:lvl8pPr marL="3200400" algn="l" defTabSz="914400" rtl="0" eaLnBrk="1" latinLnBrk="0" hangingPunct="1">
      <a:defRPr sz="1400" u="sng" kern="1200">
        <a:solidFill>
          <a:schemeClr val="tx1"/>
        </a:solidFill>
        <a:latin typeface="Times New Roman" pitchFamily="18" charset="0"/>
        <a:ea typeface="+mn-ea"/>
        <a:cs typeface="+mn-cs"/>
      </a:defRPr>
    </a:lvl8pPr>
    <a:lvl9pPr marL="3657600" algn="l" defTabSz="914400" rtl="0" eaLnBrk="1" latinLnBrk="0" hangingPunct="1">
      <a:defRPr sz="1400" u="sng"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CC33"/>
    <a:srgbClr val="FFFFCC"/>
    <a:srgbClr val="666633"/>
    <a:srgbClr val="FF0000"/>
    <a:srgbClr val="FFFF66"/>
    <a:srgbClr val="FF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6344" autoAdjust="0"/>
    <p:restoredTop sz="94712" autoAdjust="0"/>
  </p:normalViewPr>
  <p:slideViewPr>
    <p:cSldViewPr>
      <p:cViewPr>
        <p:scale>
          <a:sx n="66" d="100"/>
          <a:sy n="66" d="100"/>
        </p:scale>
        <p:origin x="-1776" y="-336"/>
      </p:cViewPr>
      <p:guideLst>
        <p:guide orient="horz" pos="2160"/>
        <p:guide pos="2880"/>
      </p:guideLst>
    </p:cSldViewPr>
  </p:slideViewPr>
  <p:outlineViewPr>
    <p:cViewPr>
      <p:scale>
        <a:sx n="50" d="100"/>
        <a:sy n="50"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 r:id="rId21" collapse="1"/>
      <p:sld r:id="rId22" collapse="1"/>
      <p:sld r:id="rId23" collapse="1"/>
      <p:sld r:id="rId24" collapse="1"/>
      <p:sld r:id="rId25" collapse="1"/>
      <p:sld r:id="rId26" collapse="1"/>
      <p:sld r:id="rId27" collapse="1"/>
      <p:sld r:id="rId28" collapse="1"/>
      <p:sld r:id="rId29" collapse="1"/>
      <p:sld r:id="rId30" collapse="1"/>
      <p:sld r:id="rId31" collapse="1"/>
    </p:sldLst>
  </p:outlineViewPr>
  <p:notesTextViewPr>
    <p:cViewPr>
      <p:scale>
        <a:sx n="100" d="100"/>
        <a:sy n="100" d="100"/>
      </p:scale>
      <p:origin x="0" y="0"/>
    </p:cViewPr>
  </p:notesTextViewPr>
  <p:sorterViewPr>
    <p:cViewPr>
      <p:scale>
        <a:sx n="66" d="100"/>
        <a:sy n="66" d="100"/>
      </p:scale>
      <p:origin x="0" y="22440"/>
    </p:cViewPr>
  </p:sorterViewPr>
  <p:notesViewPr>
    <p:cSldViewPr>
      <p:cViewPr varScale="1">
        <p:scale>
          <a:sx n="73" d="100"/>
          <a:sy n="73" d="100"/>
        </p:scale>
        <p:origin x="-2124" y="-90"/>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theme" Target="theme/theme1.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slide" Target="slides/slide109.xml"/><Relationship Id="rId115"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notesMaster" Target="notesMasters/notesMaster1.xml"/><Relationship Id="rId11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handoutMaster" Target="handoutMasters/handout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s>
</file>

<file path=ppt/_rels/viewProps.xml.rels><?xml version="1.0" encoding="UTF-8" standalone="yes"?>
<Relationships xmlns="http://schemas.openxmlformats.org/package/2006/relationships"><Relationship Id="rId8" Type="http://schemas.openxmlformats.org/officeDocument/2006/relationships/slide" Target="slides/slide9.xml"/><Relationship Id="rId13" Type="http://schemas.openxmlformats.org/officeDocument/2006/relationships/slide" Target="slides/slide18.xml"/><Relationship Id="rId18" Type="http://schemas.openxmlformats.org/officeDocument/2006/relationships/slide" Target="slides/slide40.xml"/><Relationship Id="rId26" Type="http://schemas.openxmlformats.org/officeDocument/2006/relationships/slide" Target="slides/slide78.xml"/><Relationship Id="rId3" Type="http://schemas.openxmlformats.org/officeDocument/2006/relationships/slide" Target="slides/slide4.xml"/><Relationship Id="rId21" Type="http://schemas.openxmlformats.org/officeDocument/2006/relationships/slide" Target="slides/slide60.xml"/><Relationship Id="rId7" Type="http://schemas.openxmlformats.org/officeDocument/2006/relationships/slide" Target="slides/slide8.xml"/><Relationship Id="rId12" Type="http://schemas.openxmlformats.org/officeDocument/2006/relationships/slide" Target="slides/slide17.xml"/><Relationship Id="rId17" Type="http://schemas.openxmlformats.org/officeDocument/2006/relationships/slide" Target="slides/slide34.xml"/><Relationship Id="rId25" Type="http://schemas.openxmlformats.org/officeDocument/2006/relationships/slide" Target="slides/slide77.xml"/><Relationship Id="rId2" Type="http://schemas.openxmlformats.org/officeDocument/2006/relationships/slide" Target="slides/slide3.xml"/><Relationship Id="rId16" Type="http://schemas.openxmlformats.org/officeDocument/2006/relationships/slide" Target="slides/slide33.xml"/><Relationship Id="rId20" Type="http://schemas.openxmlformats.org/officeDocument/2006/relationships/slide" Target="slides/slide50.xml"/><Relationship Id="rId29" Type="http://schemas.openxmlformats.org/officeDocument/2006/relationships/slide" Target="slides/slide106.xml"/><Relationship Id="rId1" Type="http://schemas.openxmlformats.org/officeDocument/2006/relationships/slide" Target="slides/slide2.xml"/><Relationship Id="rId6" Type="http://schemas.openxmlformats.org/officeDocument/2006/relationships/slide" Target="slides/slide7.xml"/><Relationship Id="rId11" Type="http://schemas.openxmlformats.org/officeDocument/2006/relationships/slide" Target="slides/slide14.xml"/><Relationship Id="rId24" Type="http://schemas.openxmlformats.org/officeDocument/2006/relationships/slide" Target="slides/slide68.xml"/><Relationship Id="rId5" Type="http://schemas.openxmlformats.org/officeDocument/2006/relationships/slide" Target="slides/slide6.xml"/><Relationship Id="rId15" Type="http://schemas.openxmlformats.org/officeDocument/2006/relationships/slide" Target="slides/slide32.xml"/><Relationship Id="rId23" Type="http://schemas.openxmlformats.org/officeDocument/2006/relationships/slide" Target="slides/slide67.xml"/><Relationship Id="rId28" Type="http://schemas.openxmlformats.org/officeDocument/2006/relationships/slide" Target="slides/slide105.xml"/><Relationship Id="rId10" Type="http://schemas.openxmlformats.org/officeDocument/2006/relationships/slide" Target="slides/slide13.xml"/><Relationship Id="rId19" Type="http://schemas.openxmlformats.org/officeDocument/2006/relationships/slide" Target="slides/slide49.xml"/><Relationship Id="rId31" Type="http://schemas.openxmlformats.org/officeDocument/2006/relationships/slide" Target="slides/slide109.xml"/><Relationship Id="rId4" Type="http://schemas.openxmlformats.org/officeDocument/2006/relationships/slide" Target="slides/slide5.xml"/><Relationship Id="rId9" Type="http://schemas.openxmlformats.org/officeDocument/2006/relationships/slide" Target="slides/slide12.xml"/><Relationship Id="rId14" Type="http://schemas.openxmlformats.org/officeDocument/2006/relationships/slide" Target="slides/slide21.xml"/><Relationship Id="rId22" Type="http://schemas.openxmlformats.org/officeDocument/2006/relationships/slide" Target="slides/slide61.xml"/><Relationship Id="rId27" Type="http://schemas.openxmlformats.org/officeDocument/2006/relationships/slide" Target="slides/slide104.xml"/><Relationship Id="rId30" Type="http://schemas.openxmlformats.org/officeDocument/2006/relationships/slide" Target="slides/slide10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4.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5.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u="none"/>
            </a:lvl1pPr>
          </a:lstStyle>
          <a:p>
            <a:pPr>
              <a:defRPr/>
            </a:pPr>
            <a:endParaRPr lang="pt-BR"/>
          </a:p>
        </p:txBody>
      </p:sp>
      <p:sp>
        <p:nvSpPr>
          <p:cNvPr id="81923"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u="none"/>
            </a:lvl1pPr>
          </a:lstStyle>
          <a:p>
            <a:pPr>
              <a:defRPr/>
            </a:pPr>
            <a:endParaRPr lang="pt-BR"/>
          </a:p>
        </p:txBody>
      </p:sp>
      <p:sp>
        <p:nvSpPr>
          <p:cNvPr id="81924"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u="none"/>
            </a:lvl1pPr>
          </a:lstStyle>
          <a:p>
            <a:pPr>
              <a:defRPr/>
            </a:pPr>
            <a:endParaRPr lang="pt-BR"/>
          </a:p>
        </p:txBody>
      </p:sp>
      <p:sp>
        <p:nvSpPr>
          <p:cNvPr id="81925"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u="none"/>
            </a:lvl1pPr>
          </a:lstStyle>
          <a:p>
            <a:pPr>
              <a:defRPr/>
            </a:pPr>
            <a:fld id="{BE3DD03A-A725-42B9-8B20-85581A06395D}" type="slidenum">
              <a:rPr lang="pt-BR"/>
              <a:pPr>
                <a:defRPr/>
              </a:pPr>
              <a:t>‹nº›</a:t>
            </a:fld>
            <a:endParaRPr lang="pt-B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312822C3-F0E0-4CDF-9A7D-73E17060F101}" type="datetimeFigureOut">
              <a:rPr lang="pt-BR"/>
              <a:pPr>
                <a:defRPr/>
              </a:pPr>
              <a:t>10/09/2015</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smtClean="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B5BE0354-79A8-4A9C-9FD3-A0D4E35C5AB2}"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697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698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9C5A9D8-FD04-4D01-9A57-7D6BB889AABA}" type="slidenum">
              <a:rPr lang="pt-BR" smtClean="0"/>
              <a:pPr/>
              <a:t>1</a:t>
            </a:fld>
            <a:endParaRPr lang="pt-B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005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005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887B272-42B3-4302-A632-C0C0B34C90A2}" type="slidenum">
              <a:rPr lang="pt-BR" smtClean="0"/>
              <a:pPr/>
              <a:t>2</a:t>
            </a:fld>
            <a:endParaRPr lang="pt-B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107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107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E5B9C59-2DAC-4DA8-A10B-4D2E0AA5212D}" type="slidenum">
              <a:rPr lang="pt-BR" smtClean="0"/>
              <a:pPr/>
              <a:t>3</a:t>
            </a:fld>
            <a:endParaRPr lang="pt-B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209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210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5895093-35C5-4981-ABCA-188139DC0156}" type="slidenum">
              <a:rPr lang="pt-BR" smtClean="0"/>
              <a:pPr/>
              <a:t>4</a:t>
            </a:fld>
            <a:endParaRPr lang="pt-B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312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312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49192BB-326A-442E-911B-AF4B6E56065C}" type="slidenum">
              <a:rPr lang="pt-BR" smtClean="0"/>
              <a:pPr/>
              <a:t>5</a:t>
            </a:fld>
            <a:endParaRPr lang="pt-BR"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414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414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451CCD9-F8B7-4754-B03E-217C4ABCF242}" type="slidenum">
              <a:rPr lang="pt-BR" smtClean="0"/>
              <a:pPr/>
              <a:t>6</a:t>
            </a:fld>
            <a:endParaRPr lang="pt-BR"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517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517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EE7E287-CCAA-4E46-85D8-F5976C8E0AE6}" type="slidenum">
              <a:rPr lang="pt-BR" smtClean="0"/>
              <a:pPr/>
              <a:t>7</a:t>
            </a:fld>
            <a:endParaRPr lang="pt-BR"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619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619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26885EF-6547-4B4F-8477-22C7129CD1A8}" type="slidenum">
              <a:rPr lang="pt-BR" smtClean="0"/>
              <a:pPr/>
              <a:t>8</a:t>
            </a:fld>
            <a:endParaRPr lang="pt-BR"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72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722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BE160DC-D84F-4A66-BAA1-61CA882001E4}" type="slidenum">
              <a:rPr lang="pt-BR" smtClean="0"/>
              <a:pPr/>
              <a:t>9</a:t>
            </a:fld>
            <a:endParaRPr lang="pt-BR"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824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824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E539893-4CD2-482C-B535-88850024C787}" type="slidenum">
              <a:rPr lang="pt-BR" smtClean="0"/>
              <a:pPr/>
              <a:t>10</a:t>
            </a:fld>
            <a:endParaRPr lang="pt-BR"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926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926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D061559-8A39-461A-AB3D-B34777E43D92}" type="slidenum">
              <a:rPr lang="pt-BR" smtClean="0"/>
              <a:pPr/>
              <a:t>11</a:t>
            </a:fld>
            <a:endParaRPr lang="pt-BR"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4029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4029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CEFBB52-A1A4-498A-B9B2-3A99C701E886}" type="slidenum">
              <a:rPr lang="pt-BR" smtClean="0"/>
              <a:pPr/>
              <a:t>12</a:t>
            </a:fld>
            <a:endParaRPr lang="pt-BR"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4131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4131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01D903A-E491-47F2-9A0F-2582C3051D98}" type="slidenum">
              <a:rPr lang="pt-BR" smtClean="0"/>
              <a:pPr/>
              <a:t>13</a:t>
            </a:fld>
            <a:endParaRPr lang="pt-BR"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423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4234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E0F3BA5-C1AC-47B8-8AA7-5C96B5C0962D}" type="slidenum">
              <a:rPr lang="pt-BR" smtClean="0"/>
              <a:pPr/>
              <a:t>14</a:t>
            </a:fld>
            <a:endParaRPr lang="pt-BR"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4336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4336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7AC1733-FD31-4D9C-82B2-7E2CC51FBE72}" type="slidenum">
              <a:rPr lang="pt-BR" smtClean="0"/>
              <a:pPr/>
              <a:t>17</a:t>
            </a:fld>
            <a:endParaRPr lang="pt-BR"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4438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4438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4C724C1-198E-493A-BE1C-3512F46A769D}" type="slidenum">
              <a:rPr lang="pt-BR" smtClean="0"/>
              <a:pPr/>
              <a:t>18</a:t>
            </a:fld>
            <a:endParaRPr lang="pt-BR"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4950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4950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D62A37F-7F53-4822-A0E0-410525A045FF}" type="slidenum">
              <a:rPr lang="pt-BR" smtClean="0"/>
              <a:pPr/>
              <a:t>21</a:t>
            </a:fld>
            <a:endParaRPr lang="pt-BR"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5053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5053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F3ED288-A5C5-4774-8CAD-A9DB46DDFB61}" type="slidenum">
              <a:rPr lang="pt-BR" smtClean="0"/>
              <a:pPr/>
              <a:t>32</a:t>
            </a:fld>
            <a:endParaRPr lang="pt-BR"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5155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5155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B6651BA-162D-4D23-A776-A16FCDA8E3BA}" type="slidenum">
              <a:rPr lang="pt-BR" smtClean="0"/>
              <a:pPr/>
              <a:t>33</a:t>
            </a:fld>
            <a:endParaRPr lang="pt-BR"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5360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5360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483DCDC-D670-427B-B1D4-2BC99CC90CF9}" type="slidenum">
              <a:rPr lang="pt-BR" smtClean="0"/>
              <a:pPr/>
              <a:t>34</a:t>
            </a:fld>
            <a:endParaRPr lang="pt-BR"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5462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5462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E7597A1-02C8-42D2-94DB-7D3C80F08745}" type="slidenum">
              <a:rPr lang="pt-BR" smtClean="0"/>
              <a:pPr/>
              <a:t>35</a:t>
            </a:fld>
            <a:endParaRPr lang="pt-BR"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5565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5565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9CF17DE-91EA-4F0C-BD44-E94E502BA596}" type="slidenum">
              <a:rPr lang="pt-BR" smtClean="0"/>
              <a:pPr/>
              <a:t>36</a:t>
            </a:fld>
            <a:endParaRPr lang="pt-BR"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5667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5667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433A814-46DB-4E04-BE60-F2FDDD16BBC7}" type="slidenum">
              <a:rPr lang="pt-BR" smtClean="0"/>
              <a:pPr/>
              <a:t>37</a:t>
            </a:fld>
            <a:endParaRPr lang="pt-BR"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5769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5770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CC13696-481C-4D7A-8C9A-DD0E6F36DF5B}" type="slidenum">
              <a:rPr lang="pt-BR" smtClean="0"/>
              <a:pPr/>
              <a:t>38</a:t>
            </a:fld>
            <a:endParaRPr lang="pt-BR"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5872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5872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13D4EF2-2AFC-4C6C-97F1-C5045775DEBD}" type="slidenum">
              <a:rPr lang="pt-BR" smtClean="0"/>
              <a:pPr/>
              <a:t>39</a:t>
            </a:fld>
            <a:endParaRPr lang="pt-BR"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5974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5974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F1EFBF0-17A7-4512-93E7-C2E091400EEB}" type="slidenum">
              <a:rPr lang="pt-BR" smtClean="0"/>
              <a:pPr/>
              <a:t>40</a:t>
            </a:fld>
            <a:endParaRPr lang="pt-BR"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6077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6077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7E4AB15-7801-4B15-82F3-8676E10FF830}" type="slidenum">
              <a:rPr lang="pt-BR" smtClean="0"/>
              <a:pPr/>
              <a:t>41</a:t>
            </a:fld>
            <a:endParaRPr lang="pt-BR"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6179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6179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7FF7E13-882C-4286-81B5-B14F1913E750}" type="slidenum">
              <a:rPr lang="pt-BR" smtClean="0"/>
              <a:pPr/>
              <a:t>42</a:t>
            </a:fld>
            <a:endParaRPr lang="pt-BR"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628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Neste tabela mostra  que todos os trabalhos apresentaram significado estatístico entre HC +envolvimento fetal com NEC</a:t>
            </a:r>
          </a:p>
        </p:txBody>
      </p:sp>
      <p:sp>
        <p:nvSpPr>
          <p:cNvPr id="16282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EF7C5E0-8243-496C-B576-5EA15A3676E2}" type="slidenum">
              <a:rPr lang="pt-BR" sz="1200" u="none">
                <a:latin typeface="Calibri" pitchFamily="34" charset="0"/>
              </a:rPr>
              <a:pPr algn="r"/>
              <a:t>45</a:t>
            </a:fld>
            <a:endParaRPr lang="pt-BR" sz="1200" u="none">
              <a:latin typeface="Calibri"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6384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6384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754E070-84F4-4962-8C5B-A5AD9F6EBC8F}" type="slidenum">
              <a:rPr lang="pt-BR" smtClean="0"/>
              <a:pPr/>
              <a:t>49</a:t>
            </a:fld>
            <a:endParaRPr lang="pt-BR"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6589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6589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1A7C0BC-5D6E-43DA-B41B-05343FFD36AA}" type="slidenum">
              <a:rPr lang="pt-BR" smtClean="0"/>
              <a:pPr/>
              <a:t>50</a:t>
            </a:fld>
            <a:endParaRPr lang="pt-BR"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6691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6691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71C8A62-B092-41C4-9E1C-1C05377603FC}" type="slidenum">
              <a:rPr lang="pt-BR" smtClean="0"/>
              <a:pPr/>
              <a:t>51</a:t>
            </a:fld>
            <a:endParaRPr lang="pt-BR"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679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6794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81772AF-5A90-4DB3-A614-7566931DE9B6}" type="slidenum">
              <a:rPr lang="pt-BR" smtClean="0"/>
              <a:pPr/>
              <a:t>52</a:t>
            </a:fld>
            <a:endParaRPr lang="pt-BR"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6896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6896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93848F5-B12E-4F00-A605-D14405FE3E51}" type="slidenum">
              <a:rPr lang="pt-BR" smtClean="0"/>
              <a:pPr/>
              <a:t>54</a:t>
            </a:fld>
            <a:endParaRPr lang="pt-BR"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6998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6998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5EBDF63-7E0E-47CB-ACCD-90846347B89C}" type="slidenum">
              <a:rPr lang="pt-BR" smtClean="0"/>
              <a:pPr/>
              <a:t>55</a:t>
            </a:fld>
            <a:endParaRPr lang="pt-BR"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7101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7101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5DE518C-6F85-487A-9227-8BADE9623CE2}" type="slidenum">
              <a:rPr lang="pt-BR" smtClean="0"/>
              <a:pPr/>
              <a:t>56</a:t>
            </a:fld>
            <a:endParaRPr lang="pt-BR"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7203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7203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C69C1BD-2122-40A4-AF7D-6344183F2AC3}" type="slidenum">
              <a:rPr lang="pt-BR" smtClean="0"/>
              <a:pPr/>
              <a:t>58</a:t>
            </a:fld>
            <a:endParaRPr lang="pt-BR"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7305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7306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370648B-25EB-40FB-9072-2D9183926BF1}" type="slidenum">
              <a:rPr lang="pt-BR" smtClean="0"/>
              <a:pPr/>
              <a:t>59</a:t>
            </a:fld>
            <a:endParaRPr lang="pt-BR"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7408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7408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5FA28D6-807E-401B-B7BF-7C32B8C266DF}" type="slidenum">
              <a:rPr lang="pt-BR" smtClean="0"/>
              <a:pPr/>
              <a:t>60</a:t>
            </a:fld>
            <a:endParaRPr lang="pt-BR"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7510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7510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E7A66A0-49EA-44DF-A7FB-92EB1EC3DBEA}" type="slidenum">
              <a:rPr lang="pt-BR" smtClean="0"/>
              <a:pPr/>
              <a:t>61</a:t>
            </a:fld>
            <a:endParaRPr lang="pt-BR"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7613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7613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3E7BC70-9440-40FA-A76B-DBA9E41E40DE}" type="slidenum">
              <a:rPr lang="pt-BR" smtClean="0"/>
              <a:pPr/>
              <a:t>62</a:t>
            </a:fld>
            <a:endParaRPr lang="pt-BR"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7715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7715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1576E54-479A-4A22-B5C2-223AF3E5DC27}" type="slidenum">
              <a:rPr lang="pt-BR" smtClean="0"/>
              <a:pPr/>
              <a:t>66</a:t>
            </a:fld>
            <a:endParaRPr lang="pt-BR"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7817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7818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FBC808E-302F-4CF8-8A89-638E3C96CA1A}" type="slidenum">
              <a:rPr lang="pt-BR" smtClean="0"/>
              <a:pPr/>
              <a:t>67</a:t>
            </a:fld>
            <a:endParaRPr lang="pt-BR"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7920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7920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1BB88FD-8205-474D-9D22-65BAAF3EF780}" type="slidenum">
              <a:rPr lang="pt-BR" smtClean="0"/>
              <a:pPr/>
              <a:t>68</a:t>
            </a:fld>
            <a:endParaRPr lang="pt-BR"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8022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8022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B94AA87-A578-4D21-B199-BFC2A2247AE0}" type="slidenum">
              <a:rPr lang="pt-BR" smtClean="0"/>
              <a:pPr/>
              <a:t>69</a:t>
            </a:fld>
            <a:endParaRPr lang="pt-BR"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8227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8227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B5D4DB8-0FA4-473C-ACEF-78C91BB7C7B0}" type="slidenum">
              <a:rPr lang="pt-BR" smtClean="0"/>
              <a:pPr/>
              <a:t>73</a:t>
            </a:fld>
            <a:endParaRPr lang="pt-BR"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8329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8330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4DE577D-04E0-4273-B1D8-2B2DDA2FA288}" type="slidenum">
              <a:rPr lang="pt-BR" smtClean="0"/>
              <a:pPr/>
              <a:t>74</a:t>
            </a:fld>
            <a:endParaRPr lang="pt-BR"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8432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8432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633D6A7-F5CA-49DB-8130-86B9CFEAB274}" type="slidenum">
              <a:rPr lang="pt-BR" smtClean="0"/>
              <a:pPr/>
              <a:t>75</a:t>
            </a:fld>
            <a:endParaRPr lang="pt-BR"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8534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8534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8905F3F-9160-4D7B-A34C-1BA697133308}" type="slidenum">
              <a:rPr lang="pt-BR" smtClean="0"/>
              <a:pPr/>
              <a:t>76</a:t>
            </a:fld>
            <a:endParaRPr lang="pt-BR"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8637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8637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D976E14-0263-49D3-9494-702D3AE28579}" type="slidenum">
              <a:rPr lang="pt-BR" smtClean="0"/>
              <a:pPr/>
              <a:t>77</a:t>
            </a:fld>
            <a:endParaRPr lang="pt-BR"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8739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8739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6BA2A43-CBB7-40A9-925F-FFBFADE3F718}" type="slidenum">
              <a:rPr lang="pt-BR" smtClean="0"/>
              <a:pPr/>
              <a:t>78</a:t>
            </a:fld>
            <a:endParaRPr lang="pt-BR"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884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8842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9B2F8CB-B111-4B9B-9038-43019C23065D}" type="slidenum">
              <a:rPr lang="pt-BR" smtClean="0"/>
              <a:pPr/>
              <a:t>84</a:t>
            </a:fld>
            <a:endParaRPr lang="pt-BR"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8944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8944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E5E6453-FF47-4621-AA76-B27ED0AB3296}" type="slidenum">
              <a:rPr lang="pt-BR" smtClean="0"/>
              <a:pPr/>
              <a:t>85</a:t>
            </a:fld>
            <a:endParaRPr lang="pt-BR"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9046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9046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B5EBBCD-CDCC-46DD-A69F-6758E2C6748A}" type="slidenum">
              <a:rPr lang="pt-BR" smtClean="0"/>
              <a:pPr/>
              <a:t>86</a:t>
            </a:fld>
            <a:endParaRPr lang="pt-BR" smtClean="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9149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9149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6875566-2EB6-45A9-9AF5-D8EB78D322C4}" type="slidenum">
              <a:rPr lang="pt-BR" smtClean="0"/>
              <a:pPr/>
              <a:t>87</a:t>
            </a:fld>
            <a:endParaRPr lang="pt-BR" smtClean="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9251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9251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446E69C-B253-4414-B498-A9B0C46F16B3}" type="slidenum">
              <a:rPr lang="pt-BR" smtClean="0"/>
              <a:pPr/>
              <a:t>94</a:t>
            </a:fld>
            <a:endParaRPr lang="pt-BR" smtClean="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935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9354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BC0A978-D49E-45F6-800A-988238F0DCB7}" type="slidenum">
              <a:rPr lang="pt-BR" smtClean="0"/>
              <a:pPr/>
              <a:t>95</a:t>
            </a:fld>
            <a:endParaRPr lang="pt-BR" smtClean="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9456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9456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6360A44-30FF-4B1C-B2CC-D938891D6CA6}" type="slidenum">
              <a:rPr lang="pt-BR" smtClean="0"/>
              <a:pPr/>
              <a:t>96</a:t>
            </a:fld>
            <a:endParaRPr lang="pt-BR"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9558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9558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C6AF0CA-54B1-4C87-9639-8DEC3CC50D84}" type="slidenum">
              <a:rPr lang="pt-BR" smtClean="0"/>
              <a:pPr/>
              <a:t>97</a:t>
            </a:fld>
            <a:endParaRPr lang="pt-BR" smtClean="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9661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9661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868ADE4-6F89-4FAD-B3E6-2433AC30FDD3}" type="slidenum">
              <a:rPr lang="pt-BR" smtClean="0"/>
              <a:pPr/>
              <a:t>98</a:t>
            </a:fld>
            <a:endParaRPr lang="pt-BR" smtClean="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9763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9763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679843C-432A-4C41-85D3-F980CD155B28}" type="slidenum">
              <a:rPr lang="pt-BR" smtClean="0"/>
              <a:pPr/>
              <a:t>99</a:t>
            </a:fld>
            <a:endParaRPr lang="pt-BR" smtClean="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9865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9866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C1CF3E8-812D-4064-B755-6F78F18200E4}" type="slidenum">
              <a:rPr lang="pt-BR" smtClean="0"/>
              <a:pPr/>
              <a:t>104</a:t>
            </a:fld>
            <a:endParaRPr lang="pt-BR" smtClean="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9968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9968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D623C39-B00A-434E-8760-9A7228FC96F7}" type="slidenum">
              <a:rPr lang="pt-BR" smtClean="0"/>
              <a:pPr/>
              <a:t>105</a:t>
            </a:fld>
            <a:endParaRPr lang="pt-BR" smtClean="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0070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20070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754C251-D90A-4736-97A7-B7AB7C684FE4}" type="slidenum">
              <a:rPr lang="pt-BR" smtClean="0"/>
              <a:pPr/>
              <a:t>106</a:t>
            </a:fld>
            <a:endParaRPr lang="pt-BR" smtClean="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0173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20173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F6BBF15-A1F9-4A73-B4C1-B4A019EA6749}" type="slidenum">
              <a:rPr lang="pt-BR" smtClean="0"/>
              <a:pPr/>
              <a:t>107</a:t>
            </a:fld>
            <a:endParaRPr lang="pt-BR" smtClean="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0275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20275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ADEE163-0555-41C2-89E7-1C7EA8C34FDD}" type="slidenum">
              <a:rPr lang="pt-BR" smtClean="0"/>
              <a:pPr/>
              <a:t>108</a:t>
            </a:fld>
            <a:endParaRPr lang="pt-BR" smtClean="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0377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20378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1FF716C-A979-449A-B84E-5CFCD50163A1}" type="slidenum">
              <a:rPr lang="pt-BR" smtClean="0"/>
              <a:pPr/>
              <a:t>109</a:t>
            </a:fld>
            <a:endParaRPr lang="pt-BR" smtClean="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0480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20480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8DD0459-4636-4493-B1EB-E9865BA0326F}" type="slidenum">
              <a:rPr lang="pt-BR" smtClean="0"/>
              <a:pPr/>
              <a:t>110</a:t>
            </a:fld>
            <a:endParaRPr lang="pt-BR" smtClean="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0582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20582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B9319DD-03D9-48DD-A04E-3A227230203C}" type="slidenum">
              <a:rPr lang="pt-BR" smtClean="0"/>
              <a:pPr/>
              <a:t>111</a:t>
            </a:fld>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pt-BR" smtClean="0"/>
              <a:t>Clique para editar o estilo do subtítulo mestre</a:t>
            </a:r>
            <a:endParaRPr lang="pt-BR"/>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598D16D7-67FF-4BAF-8D32-278659CA11AB}"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03F74D51-7A16-4BE0-A2AD-FD15C0EACDC4}"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t-BR" smtClean="0"/>
              <a:t>Clique para editar os estilos do texto mestre</a:t>
            </a:r>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9C548EFD-0DF4-4180-89CA-85979E58AEBE}"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D00A992C-30A2-4A29-9DE5-BDBA7A7F641A}"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Rectangle 4"/>
          <p:cNvSpPr>
            <a:spLocks noGrp="1" noChangeArrowheads="1"/>
          </p:cNvSpPr>
          <p:nvPr>
            <p:ph type="dt" sz="half" idx="10"/>
          </p:nvPr>
        </p:nvSpPr>
        <p:spPr>
          <a:ln/>
        </p:spPr>
        <p:txBody>
          <a:bodyPr/>
          <a:lstStyle>
            <a:lvl1pPr>
              <a:defRPr/>
            </a:lvl1pPr>
          </a:lstStyle>
          <a:p>
            <a:pPr>
              <a:defRPr/>
            </a:pPr>
            <a:endParaRPr lang="pt-BR"/>
          </a:p>
        </p:txBody>
      </p:sp>
      <p:sp>
        <p:nvSpPr>
          <p:cNvPr id="8" name="Rectangle 5"/>
          <p:cNvSpPr>
            <a:spLocks noGrp="1" noChangeArrowheads="1"/>
          </p:cNvSpPr>
          <p:nvPr>
            <p:ph type="ftr" sz="quarter" idx="11"/>
          </p:nvPr>
        </p:nvSpPr>
        <p:spPr>
          <a:ln/>
        </p:spPr>
        <p:txBody>
          <a:bodyPr/>
          <a:lstStyle>
            <a:lvl1pPr>
              <a:defRPr/>
            </a:lvl1pPr>
          </a:lstStyle>
          <a:p>
            <a:pPr>
              <a:defRPr/>
            </a:pPr>
            <a:endParaRPr lang="pt-BR"/>
          </a:p>
        </p:txBody>
      </p:sp>
      <p:sp>
        <p:nvSpPr>
          <p:cNvPr id="9" name="Rectangle 6"/>
          <p:cNvSpPr>
            <a:spLocks noGrp="1" noChangeArrowheads="1"/>
          </p:cNvSpPr>
          <p:nvPr>
            <p:ph type="sldNum" sz="quarter" idx="12"/>
          </p:nvPr>
        </p:nvSpPr>
        <p:spPr>
          <a:ln/>
        </p:spPr>
        <p:txBody>
          <a:bodyPr/>
          <a:lstStyle>
            <a:lvl1pPr>
              <a:defRPr/>
            </a:lvl1pPr>
          </a:lstStyle>
          <a:p>
            <a:pPr>
              <a:defRPr/>
            </a:pPr>
            <a:fld id="{D769FD70-2A2A-4192-B77C-2FAAC5E84AEB}"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Rectangle 4"/>
          <p:cNvSpPr>
            <a:spLocks noGrp="1" noChangeArrowheads="1"/>
          </p:cNvSpPr>
          <p:nvPr>
            <p:ph type="dt" sz="half" idx="10"/>
          </p:nvPr>
        </p:nvSpPr>
        <p:spPr>
          <a:ln/>
        </p:spPr>
        <p:txBody>
          <a:bodyPr/>
          <a:lstStyle>
            <a:lvl1pPr>
              <a:defRPr/>
            </a:lvl1pPr>
          </a:lstStyle>
          <a:p>
            <a:pPr>
              <a:defRPr/>
            </a:pPr>
            <a:endParaRPr lang="pt-BR"/>
          </a:p>
        </p:txBody>
      </p:sp>
      <p:sp>
        <p:nvSpPr>
          <p:cNvPr id="4" name="Rectangle 5"/>
          <p:cNvSpPr>
            <a:spLocks noGrp="1" noChangeArrowheads="1"/>
          </p:cNvSpPr>
          <p:nvPr>
            <p:ph type="ftr" sz="quarter" idx="11"/>
          </p:nvPr>
        </p:nvSpPr>
        <p:spPr>
          <a:ln/>
        </p:spPr>
        <p:txBody>
          <a:bodyPr/>
          <a:lstStyle>
            <a:lvl1pPr>
              <a:defRPr/>
            </a:lvl1pPr>
          </a:lstStyle>
          <a:p>
            <a:pPr>
              <a:defRPr/>
            </a:pPr>
            <a:endParaRPr lang="pt-BR"/>
          </a:p>
        </p:txBody>
      </p:sp>
      <p:sp>
        <p:nvSpPr>
          <p:cNvPr id="5" name="Rectangle 6"/>
          <p:cNvSpPr>
            <a:spLocks noGrp="1" noChangeArrowheads="1"/>
          </p:cNvSpPr>
          <p:nvPr>
            <p:ph type="sldNum" sz="quarter" idx="12"/>
          </p:nvPr>
        </p:nvSpPr>
        <p:spPr>
          <a:ln/>
        </p:spPr>
        <p:txBody>
          <a:bodyPr/>
          <a:lstStyle>
            <a:lvl1pPr>
              <a:defRPr/>
            </a:lvl1pPr>
          </a:lstStyle>
          <a:p>
            <a:pPr>
              <a:defRPr/>
            </a:pPr>
            <a:fld id="{BF0C2321-5FAA-43EC-A223-395C36830220}"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pt-BR"/>
          </a:p>
        </p:txBody>
      </p:sp>
      <p:sp>
        <p:nvSpPr>
          <p:cNvPr id="3" name="Rectangle 5"/>
          <p:cNvSpPr>
            <a:spLocks noGrp="1" noChangeArrowheads="1"/>
          </p:cNvSpPr>
          <p:nvPr>
            <p:ph type="ftr" sz="quarter" idx="11"/>
          </p:nvPr>
        </p:nvSpPr>
        <p:spPr>
          <a:ln/>
        </p:spPr>
        <p:txBody>
          <a:bodyPr/>
          <a:lstStyle>
            <a:lvl1pPr>
              <a:defRPr/>
            </a:lvl1pPr>
          </a:lstStyle>
          <a:p>
            <a:pPr>
              <a:defRPr/>
            </a:pPr>
            <a:endParaRPr lang="pt-BR"/>
          </a:p>
        </p:txBody>
      </p:sp>
      <p:sp>
        <p:nvSpPr>
          <p:cNvPr id="4" name="Rectangle 6"/>
          <p:cNvSpPr>
            <a:spLocks noGrp="1" noChangeArrowheads="1"/>
          </p:cNvSpPr>
          <p:nvPr>
            <p:ph type="sldNum" sz="quarter" idx="12"/>
          </p:nvPr>
        </p:nvSpPr>
        <p:spPr>
          <a:ln/>
        </p:spPr>
        <p:txBody>
          <a:bodyPr/>
          <a:lstStyle>
            <a:lvl1pPr>
              <a:defRPr/>
            </a:lvl1pPr>
          </a:lstStyle>
          <a:p>
            <a:pPr>
              <a:defRPr/>
            </a:pPr>
            <a:fld id="{BD63B9DE-77B6-45EC-9C3F-CE3C9EF1E467}"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7D6809C5-D254-4B5C-8FD8-A3630904E49F}"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smtClean="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7FFABC7A-7543-401F-93C0-9324C5C4306A}"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ED0A3086-10A2-4CA7-9383-CEA4C280F2E9}"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15100" y="609600"/>
            <a:ext cx="1943100" cy="5486400"/>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685800" y="609600"/>
            <a:ext cx="5676900" cy="5486400"/>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213BF283-2525-44E9-8403-BA6B28B6655D}"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údo">
    <p:spTree>
      <p:nvGrpSpPr>
        <p:cNvPr id="1" name=""/>
        <p:cNvGrpSpPr/>
        <p:nvPr/>
      </p:nvGrpSpPr>
      <p:grpSpPr>
        <a:xfrm>
          <a:off x="0" y="0"/>
          <a:ext cx="0" cy="0"/>
          <a:chOff x="0" y="0"/>
          <a:chExt cx="0" cy="0"/>
        </a:xfrm>
      </p:grpSpPr>
      <p:sp>
        <p:nvSpPr>
          <p:cNvPr id="2" name="Espaço Reservado para Conteúdo 1"/>
          <p:cNvSpPr>
            <a:spLocks noGrp="1"/>
          </p:cNvSpPr>
          <p:nvPr>
            <p:ph/>
          </p:nvPr>
        </p:nvSpPr>
        <p:spPr>
          <a:xfrm>
            <a:off x="685800" y="609600"/>
            <a:ext cx="7772400" cy="54864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3" name="Rectangle 4"/>
          <p:cNvSpPr>
            <a:spLocks noGrp="1" noChangeArrowheads="1"/>
          </p:cNvSpPr>
          <p:nvPr>
            <p:ph type="dt" sz="half" idx="10"/>
          </p:nvPr>
        </p:nvSpPr>
        <p:spPr>
          <a:ln/>
        </p:spPr>
        <p:txBody>
          <a:bodyPr/>
          <a:lstStyle>
            <a:lvl1pPr>
              <a:defRPr/>
            </a:lvl1pPr>
          </a:lstStyle>
          <a:p>
            <a:pPr>
              <a:defRPr/>
            </a:pPr>
            <a:endParaRPr lang="pt-BR"/>
          </a:p>
        </p:txBody>
      </p:sp>
      <p:sp>
        <p:nvSpPr>
          <p:cNvPr id="4" name="Rectangle 5"/>
          <p:cNvSpPr>
            <a:spLocks noGrp="1" noChangeArrowheads="1"/>
          </p:cNvSpPr>
          <p:nvPr>
            <p:ph type="ftr" sz="quarter" idx="11"/>
          </p:nvPr>
        </p:nvSpPr>
        <p:spPr>
          <a:ln/>
        </p:spPr>
        <p:txBody>
          <a:bodyPr/>
          <a:lstStyle>
            <a:lvl1pPr>
              <a:defRPr/>
            </a:lvl1pPr>
          </a:lstStyle>
          <a:p>
            <a:pPr>
              <a:defRPr/>
            </a:pPr>
            <a:endParaRPr lang="pt-BR"/>
          </a:p>
        </p:txBody>
      </p:sp>
      <p:sp>
        <p:nvSpPr>
          <p:cNvPr id="5" name="Rectangle 6"/>
          <p:cNvSpPr>
            <a:spLocks noGrp="1" noChangeArrowheads="1"/>
          </p:cNvSpPr>
          <p:nvPr>
            <p:ph type="sldNum" sz="quarter" idx="12"/>
          </p:nvPr>
        </p:nvSpPr>
        <p:spPr>
          <a:ln/>
        </p:spPr>
        <p:txBody>
          <a:bodyPr/>
          <a:lstStyle>
            <a:lvl1pPr>
              <a:defRPr/>
            </a:lvl1pPr>
          </a:lstStyle>
          <a:p>
            <a:pPr>
              <a:defRPr/>
            </a:pPr>
            <a:fld id="{0C14BCFC-3A7C-4167-A091-9DD0EC6EC7D5}" type="slidenum">
              <a:rPr lang="pt-BR"/>
              <a:pPr>
                <a:defRPr/>
              </a:pPr>
              <a:t>‹nº›</a:t>
            </a:fld>
            <a:endParaRPr lang="pt-B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ítulo, text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685800" y="609600"/>
            <a:ext cx="7772400" cy="1143000"/>
          </a:xfrm>
        </p:spPr>
        <p:txBody>
          <a:bodyPr/>
          <a:lstStyle/>
          <a:p>
            <a:r>
              <a:rPr lang="pt-BR" smtClean="0"/>
              <a:t>Clique para editar o estilo do título mestre</a:t>
            </a:r>
            <a:endParaRPr lang="pt-BR"/>
          </a:p>
        </p:txBody>
      </p:sp>
      <p:sp>
        <p:nvSpPr>
          <p:cNvPr id="3" name="Espaço Reservado para Texto 2"/>
          <p:cNvSpPr>
            <a:spLocks noGrp="1"/>
          </p:cNvSpPr>
          <p:nvPr>
            <p:ph type="body" sz="half" idx="1"/>
          </p:nvPr>
        </p:nvSpPr>
        <p:spPr>
          <a:xfrm>
            <a:off x="685800" y="1981200"/>
            <a:ext cx="3810000" cy="41148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981200"/>
            <a:ext cx="3810000" cy="41148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934114F4-F4DE-41ED-B0BE-34C767521C43}" type="slidenum">
              <a:rPr lang="pt-BR"/>
              <a:pPr>
                <a:defRPr/>
              </a:pPr>
              <a:t>‹nº›</a:t>
            </a:fld>
            <a:endParaRPr lang="pt-B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bl" preserve="1">
  <p:cSld name="Título e tabela">
    <p:spTree>
      <p:nvGrpSpPr>
        <p:cNvPr id="1" name=""/>
        <p:cNvGrpSpPr/>
        <p:nvPr/>
      </p:nvGrpSpPr>
      <p:grpSpPr>
        <a:xfrm>
          <a:off x="0" y="0"/>
          <a:ext cx="0" cy="0"/>
          <a:chOff x="0" y="0"/>
          <a:chExt cx="0" cy="0"/>
        </a:xfrm>
      </p:grpSpPr>
      <p:sp>
        <p:nvSpPr>
          <p:cNvPr id="2" name="Título 1"/>
          <p:cNvSpPr>
            <a:spLocks noGrp="1"/>
          </p:cNvSpPr>
          <p:nvPr>
            <p:ph type="title"/>
          </p:nvPr>
        </p:nvSpPr>
        <p:spPr>
          <a:xfrm>
            <a:off x="685800" y="609600"/>
            <a:ext cx="7772400" cy="1143000"/>
          </a:xfrm>
        </p:spPr>
        <p:txBody>
          <a:bodyPr/>
          <a:lstStyle/>
          <a:p>
            <a:r>
              <a:rPr lang="pt-BR" smtClean="0"/>
              <a:t>Clique para editar o estilo do título mestre</a:t>
            </a:r>
            <a:endParaRPr lang="pt-BR"/>
          </a:p>
        </p:txBody>
      </p:sp>
      <p:sp>
        <p:nvSpPr>
          <p:cNvPr id="3" name="Espaço Reservado para Tabela 2"/>
          <p:cNvSpPr>
            <a:spLocks noGrp="1"/>
          </p:cNvSpPr>
          <p:nvPr>
            <p:ph type="tbl" idx="1"/>
          </p:nvPr>
        </p:nvSpPr>
        <p:spPr>
          <a:xfrm>
            <a:off x="685800" y="1981200"/>
            <a:ext cx="7772400" cy="4114800"/>
          </a:xfrm>
        </p:spPr>
        <p:txBody>
          <a:bodyPr/>
          <a:lstStyle/>
          <a:p>
            <a:pPr lvl="0"/>
            <a:endParaRPr lang="pt-BR"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33ADF652-856D-4359-B509-89547BD5B7C0}"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shadeToTitle="1">
        <a:gradFill rotWithShape="0">
          <a:gsLst>
            <a:gs pos="0">
              <a:srgbClr val="000066"/>
            </a:gs>
            <a:gs pos="100000">
              <a:srgbClr val="000000"/>
            </a:gs>
          </a:gsLst>
          <a:path path="shape">
            <a:fillToRect l="50000" t="50000" r="50000" b="50000"/>
          </a:path>
        </a:gra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3075"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u="none"/>
            </a:lvl1pPr>
          </a:lstStyle>
          <a:p>
            <a:pPr>
              <a:defRPr/>
            </a:pPr>
            <a:endParaRPr lang="pt-B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u="none"/>
            </a:lvl1pPr>
          </a:lstStyle>
          <a:p>
            <a:pPr>
              <a:defRPr/>
            </a:pPr>
            <a:endParaRPr lang="pt-B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u="none"/>
            </a:lvl1pPr>
          </a:lstStyle>
          <a:p>
            <a:pPr>
              <a:defRPr/>
            </a:pPr>
            <a:fld id="{F413F5B4-51C1-4A7A-BB92-4E7EBE83A380}"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62" r:id="rId1"/>
    <p:sldLayoutId id="2147483661" r:id="rId2"/>
    <p:sldLayoutId id="2147483660" r:id="rId3"/>
    <p:sldLayoutId id="2147483659" r:id="rId4"/>
    <p:sldLayoutId id="2147483658" r:id="rId5"/>
    <p:sldLayoutId id="2147483657" r:id="rId6"/>
    <p:sldLayoutId id="2147483656" r:id="rId7"/>
    <p:sldLayoutId id="2147483655" r:id="rId8"/>
    <p:sldLayoutId id="2147483654" r:id="rId9"/>
    <p:sldLayoutId id="2147483653" r:id="rId10"/>
    <p:sldLayoutId id="2147483652" r:id="rId11"/>
    <p:sldLayoutId id="2147483651" r:id="rId12"/>
    <p:sldLayoutId id="2147483650" r:id="rId13"/>
    <p:sldLayoutId id="2147483649"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1.emf"/><Relationship Id="rId7" Type="http://schemas.openxmlformats.org/officeDocument/2006/relationships/hyperlink" Target="http://www.paulomargotto.com.br/"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http://www.paulomargotto.com.br/fotos/Paulo-Unimed.JPG" TargetMode="External"/><Relationship Id="rId5" Type="http://schemas.openxmlformats.org/officeDocument/2006/relationships/image" Target="../media/image3.jpeg"/><Relationship Id="rId10" Type="http://schemas.openxmlformats.org/officeDocument/2006/relationships/image" Target="../media/image5.jpeg"/><Relationship Id="rId4" Type="http://schemas.openxmlformats.org/officeDocument/2006/relationships/image" Target="../media/image2.emf"/><Relationship Id="rId9" Type="http://schemas.openxmlformats.org/officeDocument/2006/relationships/hyperlink" Target="http://www.google.com.br/url?sa=i&amp;rct=j&amp;q=&amp;esrc=s&amp;frm=1&amp;source=images&amp;cd=&amp;cad=rja&amp;docid=zqe8Lf5QOHa1rM&amp;tbnid=tGyzYMpspHhoGM:&amp;ved=0CAUQjRw&amp;url=http://www.supervestibular.com/universidades/universidade-catolica-brasilia---ucb.htm&amp;ei=6x8FU9bAD5G2kAfi5ID4Dg&amp;bvm=bv.61535280,d.eW0&amp;psig=AFQjCNFP_j1KKEktxLkteHqZgxfPUHu4ag&amp;ust=1392931170951850"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www.pubmed.com/" TargetMode="External"/><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hyperlink" Target="http://www.bireme.br/"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www.paulomargotto.com.br/" TargetMode="Externa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hyperlink" Target="http://www.nichd.nih.gov/cochrane/ohlsson5/ohlsson5.htm" TargetMode="External"/><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53.xml.rels><?xml version="1.0" encoding="UTF-8" standalone="yes"?>
<Relationships xmlns="http://schemas.openxmlformats.org/package/2006/relationships"><Relationship Id="rId3" Type="http://schemas.openxmlformats.org/officeDocument/2006/relationships/oleObject" Target="../embeddings/Planilha_do_Microsoft_Office_Excel_97-20031.xls"/><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hyperlink" Target="http://www.braile.com.br/cientifica/pesqcien.htm" TargetMode="External"/><Relationship Id="rId4" Type="http://schemas.openxmlformats.org/officeDocument/2006/relationships/hyperlink" Target="http://www.paulomargotto.com.br/" TargetMode="External"/></Relationships>
</file>

<file path=ppt/slides/_rels/slide5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hyperlink" Target="http://www.pubmed.com/" TargetMode="External"/><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40.jpeg"/></Relationships>
</file>

<file path=ppt/slides/_rels/slide6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hyperlink" Target="http://www.peridicos.capes.gov.br/" TargetMode="External"/><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hyperlink" Target="http://www.cochrane.org/" TargetMode="External"/><Relationship Id="rId2" Type="http://schemas.openxmlformats.org/officeDocument/2006/relationships/notesSlide" Target="../notesSlides/notesSlide46.xml"/><Relationship Id="rId1" Type="http://schemas.openxmlformats.org/officeDocument/2006/relationships/slideLayout" Target="../slideLayouts/slideLayout1.xml"/><Relationship Id="rId5" Type="http://schemas.openxmlformats.org/officeDocument/2006/relationships/image" Target="../media/image53.jpeg"/><Relationship Id="rId4" Type="http://schemas.openxmlformats.org/officeDocument/2006/relationships/hyperlink" Target="http://www.nichd.nih.gov/cochrane" TargetMode="External"/></Relationships>
</file>

<file path=ppt/slides/_rels/slide74.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hyperlink" Target="http://www.nichd.nih.gov/cochrane" TargetMode="External"/><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hyperlink" Target="http://www.paulomargotto.com.br/" TargetMode="Externa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hyperlink" Target="http://www.paulomargotto.com.br/" TargetMode="External"/><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55.xml"/><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3" Type="http://schemas.openxmlformats.org/officeDocument/2006/relationships/hyperlink" Target="http://www.ncbi.nlm.nih.gov/pubmed/22584859" TargetMode="External"/><Relationship Id="rId2" Type="http://schemas.openxmlformats.org/officeDocument/2006/relationships/image" Target="../media/image64.pn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www.paulomargotto.com.br/" TargetMode="External"/><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hyperlink" Target="https://www.google.com.br/url?sa=t&amp;rct=j&amp;q=&amp;esrc=s&amp;source=web&amp;cd=1&amp;cad=rja&amp;uact=8&amp;ved=0CB0QFjAAahUKEwjfkpS80-jHAhULhg0KHR3OAls&amp;url=http://www.scielo.br/pdf/jvb/v9n3/a09v9n3.pdf&amp;usg=AFQjCNFVhLYgtgU71ZGWPB3PF_114VcWyQ&amp;sig2=3O-6el4USa6smVuaHlOiVA" TargetMode="Externa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59.xml"/><Relationship Id="rId1" Type="http://schemas.openxmlformats.org/officeDocument/2006/relationships/slideLayout" Target="../slideLayouts/slideLayout13.xml"/></Relationships>
</file>

<file path=ppt/slides/_rels/slide9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a:xfrm>
            <a:off x="971550" y="1484313"/>
            <a:ext cx="7772400" cy="4114800"/>
          </a:xfrm>
        </p:spPr>
        <p:txBody>
          <a:bodyPr/>
          <a:lstStyle/>
          <a:p>
            <a:pPr algn="ctr" eaLnBrk="1" hangingPunct="1">
              <a:buFontTx/>
              <a:buNone/>
            </a:pPr>
            <a:r>
              <a:rPr lang="pt-BR" b="1" smtClean="0">
                <a:solidFill>
                  <a:srgbClr val="FF9900"/>
                </a:solidFill>
              </a:rPr>
              <a:t>Estratégias de busca </a:t>
            </a:r>
          </a:p>
          <a:p>
            <a:pPr algn="ctr" eaLnBrk="1" hangingPunct="1">
              <a:buFontTx/>
              <a:buNone/>
            </a:pPr>
            <a:r>
              <a:rPr lang="pt-BR" sz="2000" b="1" smtClean="0">
                <a:solidFill>
                  <a:srgbClr val="FFFFCC"/>
                </a:solidFill>
              </a:rPr>
              <a:t>EXERCÍCIO DA MEDICINA BASEADO EM EVIDÊNCIAS</a:t>
            </a:r>
          </a:p>
          <a:p>
            <a:pPr algn="ctr" eaLnBrk="1" hangingPunct="1">
              <a:buFontTx/>
              <a:buNone/>
            </a:pPr>
            <a:r>
              <a:rPr lang="pt-BR" sz="2400" b="1" smtClean="0">
                <a:solidFill>
                  <a:srgbClr val="FF9900"/>
                </a:solidFill>
              </a:rPr>
              <a:t>Paulo R. Margotto</a:t>
            </a:r>
          </a:p>
          <a:p>
            <a:pPr algn="ctr" eaLnBrk="1" hangingPunct="1">
              <a:buFontTx/>
              <a:buNone/>
            </a:pPr>
            <a:endParaRPr lang="pt-BR" sz="2400" b="1" smtClean="0">
              <a:solidFill>
                <a:srgbClr val="FF9900"/>
              </a:solidFill>
            </a:endParaRPr>
          </a:p>
        </p:txBody>
      </p:sp>
      <p:pic>
        <p:nvPicPr>
          <p:cNvPr id="4099" name="Picture 4"/>
          <p:cNvPicPr>
            <a:picLocks noChangeAspect="1" noChangeArrowheads="1"/>
          </p:cNvPicPr>
          <p:nvPr/>
        </p:nvPicPr>
        <p:blipFill>
          <a:blip r:embed="rId3"/>
          <a:srcRect/>
          <a:stretch>
            <a:fillRect/>
          </a:stretch>
        </p:blipFill>
        <p:spPr bwMode="auto">
          <a:xfrm>
            <a:off x="0" y="2492375"/>
            <a:ext cx="2268538" cy="1893888"/>
          </a:xfrm>
          <a:prstGeom prst="rect">
            <a:avLst/>
          </a:prstGeom>
          <a:noFill/>
          <a:ln w="9525">
            <a:noFill/>
            <a:miter lim="800000"/>
            <a:headEnd/>
            <a:tailEnd/>
          </a:ln>
        </p:spPr>
      </p:pic>
      <p:pic>
        <p:nvPicPr>
          <p:cNvPr id="4100" name="Picture 5"/>
          <p:cNvPicPr>
            <a:picLocks noChangeAspect="1" noChangeArrowheads="1"/>
          </p:cNvPicPr>
          <p:nvPr/>
        </p:nvPicPr>
        <p:blipFill>
          <a:blip r:embed="rId4"/>
          <a:srcRect/>
          <a:stretch>
            <a:fillRect/>
          </a:stretch>
        </p:blipFill>
        <p:spPr bwMode="auto">
          <a:xfrm>
            <a:off x="6659563" y="2565400"/>
            <a:ext cx="2484437" cy="2052638"/>
          </a:xfrm>
          <a:prstGeom prst="rect">
            <a:avLst/>
          </a:prstGeom>
          <a:noFill/>
          <a:ln w="9525">
            <a:noFill/>
            <a:miter lim="800000"/>
            <a:headEnd/>
            <a:tailEnd/>
          </a:ln>
        </p:spPr>
      </p:pic>
      <p:pic>
        <p:nvPicPr>
          <p:cNvPr id="4101" name="Picture 6" descr="http://www.paulomargotto.com.br/fotos/Paulo-Unimed.JPG"/>
          <p:cNvPicPr>
            <a:picLocks noChangeAspect="1" noChangeArrowheads="1"/>
          </p:cNvPicPr>
          <p:nvPr/>
        </p:nvPicPr>
        <p:blipFill>
          <a:blip r:embed="rId5" r:link="rId6"/>
          <a:srcRect/>
          <a:stretch>
            <a:fillRect/>
          </a:stretch>
        </p:blipFill>
        <p:spPr bwMode="auto">
          <a:xfrm>
            <a:off x="3059113" y="2781300"/>
            <a:ext cx="2932112" cy="1644650"/>
          </a:xfrm>
          <a:prstGeom prst="rect">
            <a:avLst/>
          </a:prstGeom>
          <a:noFill/>
          <a:ln w="9525">
            <a:noFill/>
            <a:miter lim="800000"/>
            <a:headEnd/>
            <a:tailEnd/>
          </a:ln>
        </p:spPr>
      </p:pic>
      <p:sp>
        <p:nvSpPr>
          <p:cNvPr id="4102" name="Text Box 8"/>
          <p:cNvSpPr txBox="1">
            <a:spLocks noChangeArrowheads="1"/>
          </p:cNvSpPr>
          <p:nvPr/>
        </p:nvSpPr>
        <p:spPr bwMode="auto">
          <a:xfrm>
            <a:off x="3132138" y="6400800"/>
            <a:ext cx="5014912" cy="457200"/>
          </a:xfrm>
          <a:prstGeom prst="rect">
            <a:avLst/>
          </a:prstGeom>
          <a:noFill/>
          <a:ln w="9525">
            <a:noFill/>
            <a:miter lim="800000"/>
            <a:headEnd/>
            <a:tailEnd/>
          </a:ln>
        </p:spPr>
        <p:txBody>
          <a:bodyPr wrap="none">
            <a:spAutoFit/>
          </a:bodyPr>
          <a:lstStyle/>
          <a:p>
            <a:r>
              <a:rPr lang="pt-BR" sz="2400">
                <a:solidFill>
                  <a:srgbClr val="FF9900"/>
                </a:solidFill>
                <a:hlinkClick r:id="rId7"/>
              </a:rPr>
              <a:t>www.paulomargotto.com.br</a:t>
            </a:r>
            <a:r>
              <a:rPr lang="pt-BR" sz="2400">
                <a:solidFill>
                  <a:srgbClr val="FF9900"/>
                </a:solidFill>
              </a:rPr>
              <a:t>    9/9/2015</a:t>
            </a:r>
            <a:endParaRPr lang="pt-BR" sz="2400"/>
          </a:p>
        </p:txBody>
      </p:sp>
      <p:pic>
        <p:nvPicPr>
          <p:cNvPr id="4106" name="Picture 5"/>
          <p:cNvPicPr>
            <a:picLocks noChangeAspect="1" noChangeArrowheads="1"/>
          </p:cNvPicPr>
          <p:nvPr/>
        </p:nvPicPr>
        <p:blipFill>
          <a:blip r:embed="rId8"/>
          <a:srcRect/>
          <a:stretch>
            <a:fillRect/>
          </a:stretch>
        </p:blipFill>
        <p:spPr bwMode="auto">
          <a:xfrm>
            <a:off x="0" y="0"/>
            <a:ext cx="9144000" cy="1412875"/>
          </a:xfrm>
          <a:prstGeom prst="rect">
            <a:avLst/>
          </a:prstGeom>
          <a:noFill/>
          <a:ln w="9525">
            <a:solidFill>
              <a:srgbClr val="FFFF00"/>
            </a:solidFill>
            <a:miter lim="800000"/>
            <a:headEnd/>
            <a:tailEnd/>
          </a:ln>
        </p:spPr>
      </p:pic>
      <p:pic>
        <p:nvPicPr>
          <p:cNvPr id="4107" name="Picture 7" descr="ANd9GcS8wDN0f34vO1R2VUORqcytV7ydgdtTIbRGocbROdvYSdHG3cpWmw">
            <a:hlinkClick r:id="rId9"/>
          </p:cNvPr>
          <p:cNvPicPr>
            <a:picLocks noChangeAspect="1" noChangeArrowheads="1"/>
          </p:cNvPicPr>
          <p:nvPr/>
        </p:nvPicPr>
        <p:blipFill>
          <a:blip r:embed="rId10">
            <a:lum bright="12000"/>
          </a:blip>
          <a:srcRect/>
          <a:stretch>
            <a:fillRect/>
          </a:stretch>
        </p:blipFill>
        <p:spPr bwMode="auto">
          <a:xfrm>
            <a:off x="3563938" y="4508500"/>
            <a:ext cx="2093912" cy="17113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subTitle" idx="1"/>
          </p:nvPr>
        </p:nvSpPr>
        <p:spPr>
          <a:xfrm>
            <a:off x="228600" y="914400"/>
            <a:ext cx="8915400" cy="5715000"/>
          </a:xfrm>
        </p:spPr>
        <p:txBody>
          <a:bodyPr/>
          <a:lstStyle/>
          <a:p>
            <a:pPr eaLnBrk="1" hangingPunct="1">
              <a:lnSpc>
                <a:spcPct val="110000"/>
              </a:lnSpc>
            </a:pPr>
            <a:r>
              <a:rPr lang="pt-BR" sz="2400" smtClean="0">
                <a:solidFill>
                  <a:srgbClr val="FF9900"/>
                </a:solidFill>
                <a:latin typeface="Arial" pitchFamily="34" charset="0"/>
              </a:rPr>
              <a:t>Medicina Baseada em Evidências (MBE)</a:t>
            </a:r>
          </a:p>
          <a:p>
            <a:pPr algn="l" eaLnBrk="1" hangingPunct="1">
              <a:lnSpc>
                <a:spcPct val="110000"/>
              </a:lnSpc>
              <a:buClr>
                <a:srgbClr val="FF0000"/>
              </a:buClr>
              <a:buFont typeface="Wingdings" pitchFamily="2" charset="2"/>
              <a:buChar char="v"/>
            </a:pPr>
            <a:r>
              <a:rPr lang="pt-BR" sz="2400" smtClean="0">
                <a:solidFill>
                  <a:schemeClr val="bg1"/>
                </a:solidFill>
                <a:latin typeface="Arial" pitchFamily="34" charset="0"/>
              </a:rPr>
              <a:t> A prática clínica – privilegia conhecimentos oriundos da experiência clínica individual ou de grandes serviços.</a:t>
            </a:r>
          </a:p>
          <a:p>
            <a:pPr algn="l" eaLnBrk="1" hangingPunct="1">
              <a:lnSpc>
                <a:spcPct val="110000"/>
              </a:lnSpc>
              <a:buClr>
                <a:srgbClr val="FF0000"/>
              </a:buClr>
              <a:buFont typeface="Wingdings" pitchFamily="2" charset="2"/>
              <a:buChar char="v"/>
            </a:pPr>
            <a:r>
              <a:rPr lang="pt-BR" sz="2400" smtClean="0">
                <a:solidFill>
                  <a:schemeClr val="bg1"/>
                </a:solidFill>
                <a:latin typeface="Arial" pitchFamily="34" charset="0"/>
              </a:rPr>
              <a:t> A ênfase do ensino – anatomia, patologia, bioquímica, fisiologia, semiologia clínica</a:t>
            </a:r>
          </a:p>
          <a:p>
            <a:pPr algn="l" eaLnBrk="1" hangingPunct="1">
              <a:lnSpc>
                <a:spcPct val="110000"/>
              </a:lnSpc>
              <a:buClr>
                <a:srgbClr val="FF0000"/>
              </a:buClr>
              <a:buFont typeface="Wingdings" pitchFamily="2" charset="2"/>
              <a:buChar char="v"/>
            </a:pPr>
            <a:r>
              <a:rPr lang="pt-BR" sz="2400" smtClean="0">
                <a:solidFill>
                  <a:schemeClr val="bg1"/>
                </a:solidFill>
                <a:latin typeface="Arial" pitchFamily="34" charset="0"/>
              </a:rPr>
              <a:t> Pouca ênfase ao método e à pesquisa científica na geração de conhecimentos</a:t>
            </a:r>
          </a:p>
          <a:p>
            <a:pPr lvl="1" algn="l" eaLnBrk="1" hangingPunct="1">
              <a:lnSpc>
                <a:spcPct val="110000"/>
              </a:lnSpc>
              <a:buClr>
                <a:srgbClr val="FF0000"/>
              </a:buClr>
              <a:buFont typeface="Wingdings" pitchFamily="2" charset="2"/>
              <a:buChar char="v"/>
            </a:pPr>
            <a:r>
              <a:rPr lang="pt-BR" sz="2400" smtClean="0">
                <a:solidFill>
                  <a:schemeClr val="bg1"/>
                </a:solidFill>
                <a:latin typeface="Arial" pitchFamily="34" charset="0"/>
              </a:rPr>
              <a:t> Testes diagnósticos (sensibilidade, especificidade, VPP, VPN, índice Kappa)</a:t>
            </a:r>
          </a:p>
          <a:p>
            <a:pPr lvl="1" algn="l" eaLnBrk="1" hangingPunct="1">
              <a:lnSpc>
                <a:spcPct val="110000"/>
              </a:lnSpc>
              <a:buClr>
                <a:srgbClr val="FF0000"/>
              </a:buClr>
              <a:buFont typeface="Wingdings" pitchFamily="2" charset="2"/>
              <a:buChar char="v"/>
            </a:pPr>
            <a:r>
              <a:rPr lang="pt-BR" sz="2400" smtClean="0">
                <a:solidFill>
                  <a:schemeClr val="bg1"/>
                </a:solidFill>
                <a:latin typeface="Arial" pitchFamily="34" charset="0"/>
              </a:rPr>
              <a:t> Medidas de associação (RR, OR, RRR, NNT)</a:t>
            </a:r>
          </a:p>
          <a:p>
            <a:pPr lvl="1" eaLnBrk="1" hangingPunct="1">
              <a:lnSpc>
                <a:spcPct val="110000"/>
              </a:lnSpc>
              <a:buClr>
                <a:srgbClr val="FF0000"/>
              </a:buClr>
              <a:buFont typeface="Wingdings" pitchFamily="2" charset="2"/>
              <a:buNone/>
            </a:pPr>
            <a:r>
              <a:rPr lang="pt-BR" sz="2400" smtClean="0">
                <a:solidFill>
                  <a:schemeClr val="bg1"/>
                </a:solidFill>
                <a:latin typeface="Arial" pitchFamily="34" charset="0"/>
              </a:rPr>
              <a:t> Não disponível na maioria das escolas médicas</a:t>
            </a:r>
          </a:p>
        </p:txBody>
      </p:sp>
      <p:sp>
        <p:nvSpPr>
          <p:cNvPr id="7171"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7173" name="Text Box 5"/>
          <p:cNvSpPr txBox="1">
            <a:spLocks noChangeArrowheads="1"/>
          </p:cNvSpPr>
          <p:nvPr/>
        </p:nvSpPr>
        <p:spPr bwMode="auto">
          <a:xfrm>
            <a:off x="5334000" y="6324600"/>
            <a:ext cx="3790950" cy="366713"/>
          </a:xfrm>
          <a:prstGeom prst="rect">
            <a:avLst/>
          </a:prstGeom>
          <a:noFill/>
          <a:ln w="9525">
            <a:noFill/>
            <a:miter lim="800000"/>
            <a:headEnd/>
            <a:tailEnd/>
          </a:ln>
        </p:spPr>
        <p:txBody>
          <a:bodyPr wrap="none">
            <a:spAutoFit/>
          </a:bodyPr>
          <a:lstStyle/>
          <a:p>
            <a:r>
              <a:rPr lang="pt-BR" sz="1800" u="none">
                <a:solidFill>
                  <a:schemeClr val="hlink"/>
                </a:solidFill>
                <a:latin typeface="Arial" pitchFamily="34" charset="0"/>
              </a:rPr>
              <a:t>Leite AJM.J Pediatr (Rio J) 75,2003</a:t>
            </a:r>
          </a:p>
        </p:txBody>
      </p:sp>
      <p:sp>
        <p:nvSpPr>
          <p:cNvPr id="7174" name="Line 8"/>
          <p:cNvSpPr>
            <a:spLocks noChangeShapeType="1"/>
          </p:cNvSpPr>
          <p:nvPr/>
        </p:nvSpPr>
        <p:spPr bwMode="auto">
          <a:xfrm flipV="1">
            <a:off x="1295400" y="5334000"/>
            <a:ext cx="0" cy="533400"/>
          </a:xfrm>
          <a:prstGeom prst="line">
            <a:avLst/>
          </a:prstGeom>
          <a:noFill/>
          <a:ln w="57150">
            <a:solidFill>
              <a:srgbClr val="FF9900"/>
            </a:solidFill>
            <a:round/>
            <a:headEnd/>
            <a:tailEnd type="triangle" w="med" len="med"/>
          </a:ln>
        </p:spPr>
        <p:txBody>
          <a:bodyPr/>
          <a:lstStyle/>
          <a:p>
            <a:endParaRPr lang="pt-B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subTitle" idx="1"/>
          </p:nvPr>
        </p:nvSpPr>
        <p:spPr>
          <a:xfrm>
            <a:off x="228600" y="1066800"/>
            <a:ext cx="8915400" cy="5715000"/>
          </a:xfrm>
        </p:spPr>
        <p:txBody>
          <a:bodyPr/>
          <a:lstStyle/>
          <a:p>
            <a:pPr eaLnBrk="1" hangingPunct="1">
              <a:lnSpc>
                <a:spcPct val="120000"/>
              </a:lnSpc>
            </a:pPr>
            <a:r>
              <a:rPr lang="pt-BR" sz="2400" smtClean="0">
                <a:solidFill>
                  <a:schemeClr val="bg1"/>
                </a:solidFill>
                <a:latin typeface="Arial" pitchFamily="34" charset="0"/>
              </a:rPr>
              <a:t>A experiência marcante dos médicos é não controlada</a:t>
            </a:r>
          </a:p>
          <a:p>
            <a:pPr eaLnBrk="1" hangingPunct="1">
              <a:lnSpc>
                <a:spcPct val="120000"/>
              </a:lnSpc>
            </a:pPr>
            <a:r>
              <a:rPr lang="pt-BR" sz="2200" smtClean="0">
                <a:solidFill>
                  <a:schemeClr val="bg1"/>
                </a:solidFill>
                <a:latin typeface="Arial" pitchFamily="34" charset="0"/>
              </a:rPr>
              <a:t>(não possibilita ou dificulta – comparar cursos alternativos de ação para o mesmo paciente ou pacientes com problemas semelhantes)</a:t>
            </a:r>
          </a:p>
          <a:p>
            <a:pPr algn="l" eaLnBrk="1" hangingPunct="1">
              <a:lnSpc>
                <a:spcPct val="120000"/>
              </a:lnSpc>
              <a:buClr>
                <a:srgbClr val="FF9900"/>
              </a:buClr>
              <a:buFontTx/>
              <a:buChar char="•"/>
            </a:pPr>
            <a:r>
              <a:rPr lang="pt-BR" sz="2200" smtClean="0">
                <a:solidFill>
                  <a:schemeClr val="bg1"/>
                </a:solidFill>
                <a:latin typeface="Arial" pitchFamily="34" charset="0"/>
              </a:rPr>
              <a:t> </a:t>
            </a:r>
            <a:r>
              <a:rPr lang="pt-BR" sz="2400" smtClean="0">
                <a:solidFill>
                  <a:schemeClr val="bg1"/>
                </a:solidFill>
                <a:latin typeface="Arial" pitchFamily="34" charset="0"/>
              </a:rPr>
              <a:t>Sem conhecimento dos pacientes que não retornam ( os que retornam – tendências a observações mais favoráveis – tendenciosas)</a:t>
            </a:r>
          </a:p>
          <a:p>
            <a:pPr algn="l" eaLnBrk="1" hangingPunct="1">
              <a:lnSpc>
                <a:spcPct val="120000"/>
              </a:lnSpc>
              <a:buClr>
                <a:srgbClr val="FF9900"/>
              </a:buClr>
              <a:buFontTx/>
              <a:buChar char="•"/>
            </a:pPr>
            <a:r>
              <a:rPr lang="pt-BR" sz="2400" smtClean="0">
                <a:solidFill>
                  <a:schemeClr val="bg1"/>
                </a:solidFill>
                <a:latin typeface="Arial" pitchFamily="34" charset="0"/>
              </a:rPr>
              <a:t> Os médicos formados neste ambiente: </a:t>
            </a:r>
            <a:r>
              <a:rPr lang="pt-BR" sz="2200" smtClean="0">
                <a:solidFill>
                  <a:schemeClr val="bg1"/>
                </a:solidFill>
                <a:latin typeface="Arial" pitchFamily="34" charset="0"/>
              </a:rPr>
              <a:t>excesso de proposições diagnósticas e terapêuticas</a:t>
            </a:r>
          </a:p>
          <a:p>
            <a:pPr algn="l" eaLnBrk="1" hangingPunct="1">
              <a:lnSpc>
                <a:spcPct val="120000"/>
              </a:lnSpc>
              <a:buClr>
                <a:srgbClr val="FF9900"/>
              </a:buClr>
              <a:buFontTx/>
              <a:buChar char="•"/>
            </a:pPr>
            <a:r>
              <a:rPr lang="pt-BR" sz="2400" smtClean="0">
                <a:solidFill>
                  <a:schemeClr val="bg1"/>
                </a:solidFill>
                <a:latin typeface="Arial" pitchFamily="34" charset="0"/>
              </a:rPr>
              <a:t> Com o controle das fontes de tendenciosidade (se fosse possível) – há necessidade de muito tempo de prática clínica no acúmulo de experiência</a:t>
            </a:r>
          </a:p>
        </p:txBody>
      </p:sp>
      <p:sp>
        <p:nvSpPr>
          <p:cNvPr id="8195"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8197" name="Text Box 5"/>
          <p:cNvSpPr txBox="1">
            <a:spLocks noChangeArrowheads="1"/>
          </p:cNvSpPr>
          <p:nvPr/>
        </p:nvSpPr>
        <p:spPr bwMode="auto">
          <a:xfrm>
            <a:off x="7239000" y="6400800"/>
            <a:ext cx="1835150" cy="366713"/>
          </a:xfrm>
          <a:prstGeom prst="rect">
            <a:avLst/>
          </a:prstGeom>
          <a:noFill/>
          <a:ln w="9525">
            <a:noFill/>
            <a:miter lim="800000"/>
            <a:headEnd/>
            <a:tailEnd/>
          </a:ln>
        </p:spPr>
        <p:txBody>
          <a:bodyPr wrap="none">
            <a:spAutoFit/>
          </a:bodyPr>
          <a:lstStyle/>
          <a:p>
            <a:r>
              <a:rPr lang="pt-BR" sz="1800" u="none">
                <a:solidFill>
                  <a:schemeClr val="hlink"/>
                </a:solidFill>
                <a:latin typeface="Arial" pitchFamily="34" charset="0"/>
              </a:rPr>
              <a:t>Leite AJM, 1999</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subTitle" idx="1"/>
          </p:nvPr>
        </p:nvSpPr>
        <p:spPr>
          <a:xfrm>
            <a:off x="228600" y="1066800"/>
            <a:ext cx="8915400" cy="5715000"/>
          </a:xfrm>
        </p:spPr>
        <p:txBody>
          <a:bodyPr/>
          <a:lstStyle/>
          <a:p>
            <a:pPr eaLnBrk="1" hangingPunct="1">
              <a:lnSpc>
                <a:spcPct val="140000"/>
              </a:lnSpc>
            </a:pPr>
            <a:r>
              <a:rPr lang="pt-BR" sz="2600" smtClean="0">
                <a:solidFill>
                  <a:schemeClr val="bg1"/>
                </a:solidFill>
                <a:latin typeface="Arial" pitchFamily="34" charset="0"/>
              </a:rPr>
              <a:t>A MBE reconhece duas principais fontes de informação:</a:t>
            </a:r>
          </a:p>
          <a:p>
            <a:pPr lvl="4" algn="l" eaLnBrk="1" hangingPunct="1">
              <a:lnSpc>
                <a:spcPct val="140000"/>
              </a:lnSpc>
              <a:buFontTx/>
              <a:buChar char="»"/>
            </a:pPr>
            <a:r>
              <a:rPr lang="pt-BR" sz="2600" smtClean="0">
                <a:solidFill>
                  <a:schemeClr val="bg1"/>
                </a:solidFill>
                <a:latin typeface="Arial" pitchFamily="34" charset="0"/>
              </a:rPr>
              <a:t> Paciente</a:t>
            </a:r>
          </a:p>
          <a:p>
            <a:pPr lvl="4" algn="l" eaLnBrk="1" hangingPunct="1">
              <a:lnSpc>
                <a:spcPct val="140000"/>
              </a:lnSpc>
              <a:buFontTx/>
              <a:buChar char="»"/>
            </a:pPr>
            <a:r>
              <a:rPr lang="pt-BR" sz="2600" smtClean="0">
                <a:solidFill>
                  <a:schemeClr val="bg1"/>
                </a:solidFill>
                <a:latin typeface="Arial" pitchFamily="34" charset="0"/>
              </a:rPr>
              <a:t> Pesquisa clínica epidemiológica</a:t>
            </a:r>
          </a:p>
          <a:p>
            <a:pPr algn="l" eaLnBrk="1" hangingPunct="1">
              <a:lnSpc>
                <a:spcPct val="140000"/>
              </a:lnSpc>
            </a:pPr>
            <a:endParaRPr lang="pt-BR" sz="1600" smtClean="0">
              <a:solidFill>
                <a:schemeClr val="bg1"/>
              </a:solidFill>
              <a:latin typeface="Arial" pitchFamily="34" charset="0"/>
            </a:endParaRPr>
          </a:p>
          <a:p>
            <a:pPr algn="l" eaLnBrk="1" hangingPunct="1">
              <a:lnSpc>
                <a:spcPct val="140000"/>
              </a:lnSpc>
            </a:pPr>
            <a:r>
              <a:rPr lang="pt-BR" sz="2600" smtClean="0">
                <a:solidFill>
                  <a:schemeClr val="bg1"/>
                </a:solidFill>
                <a:latin typeface="Arial" pitchFamily="34" charset="0"/>
              </a:rPr>
              <a:t> </a:t>
            </a:r>
            <a:r>
              <a:rPr lang="pt-BR" sz="2600" smtClean="0">
                <a:solidFill>
                  <a:srgbClr val="FF9900"/>
                </a:solidFill>
                <a:latin typeface="Arial" pitchFamily="34" charset="0"/>
              </a:rPr>
              <a:t>Ênfase:</a:t>
            </a:r>
            <a:r>
              <a:rPr lang="pt-BR" sz="2600" smtClean="0">
                <a:solidFill>
                  <a:schemeClr val="bg1"/>
                </a:solidFill>
                <a:latin typeface="Arial" pitchFamily="34" charset="0"/>
              </a:rPr>
              <a:t> integração da experiência clínica aos princípios fisiopatológicos e à pesquisa clínica – epidemiológica</a:t>
            </a:r>
          </a:p>
          <a:p>
            <a:pPr algn="l" eaLnBrk="1" hangingPunct="1">
              <a:lnSpc>
                <a:spcPct val="140000"/>
              </a:lnSpc>
            </a:pPr>
            <a:endParaRPr lang="pt-BR" sz="1200" smtClean="0">
              <a:solidFill>
                <a:srgbClr val="FF9900"/>
              </a:solidFill>
              <a:latin typeface="Arial" pitchFamily="34" charset="0"/>
            </a:endParaRPr>
          </a:p>
          <a:p>
            <a:pPr algn="l" eaLnBrk="1" hangingPunct="1">
              <a:lnSpc>
                <a:spcPct val="140000"/>
              </a:lnSpc>
            </a:pPr>
            <a:r>
              <a:rPr lang="pt-BR" sz="2600" smtClean="0">
                <a:solidFill>
                  <a:srgbClr val="FF9900"/>
                </a:solidFill>
                <a:latin typeface="Arial" pitchFamily="34" charset="0"/>
              </a:rPr>
              <a:t>Objetivo:</a:t>
            </a:r>
            <a:r>
              <a:rPr lang="pt-BR" sz="2600" smtClean="0">
                <a:solidFill>
                  <a:schemeClr val="bg1"/>
                </a:solidFill>
                <a:latin typeface="Arial" pitchFamily="34" charset="0"/>
              </a:rPr>
              <a:t> avaliação criteriosa das conseqüências das suas ações </a:t>
            </a:r>
          </a:p>
        </p:txBody>
      </p:sp>
      <p:sp>
        <p:nvSpPr>
          <p:cNvPr id="9219"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9221" name="Text Box 5"/>
          <p:cNvSpPr txBox="1">
            <a:spLocks noChangeArrowheads="1"/>
          </p:cNvSpPr>
          <p:nvPr/>
        </p:nvSpPr>
        <p:spPr bwMode="auto">
          <a:xfrm>
            <a:off x="7239000" y="6400800"/>
            <a:ext cx="1835150" cy="366713"/>
          </a:xfrm>
          <a:prstGeom prst="rect">
            <a:avLst/>
          </a:prstGeom>
          <a:noFill/>
          <a:ln w="9525">
            <a:noFill/>
            <a:miter lim="800000"/>
            <a:headEnd/>
            <a:tailEnd/>
          </a:ln>
        </p:spPr>
        <p:txBody>
          <a:bodyPr wrap="none">
            <a:spAutoFit/>
          </a:bodyPr>
          <a:lstStyle/>
          <a:p>
            <a:r>
              <a:rPr lang="pt-BR" sz="1800" u="none">
                <a:solidFill>
                  <a:schemeClr val="hlink"/>
                </a:solidFill>
                <a:latin typeface="Arial" pitchFamily="34" charset="0"/>
              </a:rPr>
              <a:t>Leite AJM, 1999</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subTitle" idx="1"/>
          </p:nvPr>
        </p:nvSpPr>
        <p:spPr>
          <a:xfrm>
            <a:off x="228600" y="836613"/>
            <a:ext cx="8915400" cy="5715000"/>
          </a:xfrm>
        </p:spPr>
        <p:txBody>
          <a:bodyPr/>
          <a:lstStyle/>
          <a:p>
            <a:pPr algn="l" eaLnBrk="1" hangingPunct="1">
              <a:lnSpc>
                <a:spcPct val="140000"/>
              </a:lnSpc>
            </a:pPr>
            <a:r>
              <a:rPr lang="pt-BR" sz="2600" smtClean="0">
                <a:solidFill>
                  <a:schemeClr val="bg1"/>
                </a:solidFill>
                <a:latin typeface="Arial" pitchFamily="34" charset="0"/>
              </a:rPr>
              <a:t>Novo paradigma na prática clínica: decisões com evidência 						da pesquisa clínica </a:t>
            </a:r>
          </a:p>
          <a:p>
            <a:pPr algn="l" eaLnBrk="1" hangingPunct="1">
              <a:lnSpc>
                <a:spcPct val="140000"/>
              </a:lnSpc>
            </a:pPr>
            <a:endParaRPr lang="pt-BR" sz="1600" smtClean="0">
              <a:solidFill>
                <a:schemeClr val="bg1"/>
              </a:solidFill>
              <a:latin typeface="Arial" pitchFamily="34" charset="0"/>
            </a:endParaRPr>
          </a:p>
          <a:p>
            <a:pPr algn="l" eaLnBrk="1" hangingPunct="1">
              <a:lnSpc>
                <a:spcPct val="140000"/>
              </a:lnSpc>
            </a:pPr>
            <a:r>
              <a:rPr lang="pt-BR" sz="2600" smtClean="0">
                <a:solidFill>
                  <a:schemeClr val="bg1"/>
                </a:solidFill>
                <a:latin typeface="Arial" pitchFamily="34" charset="0"/>
              </a:rPr>
              <a:t>MBE – uso consciencioso da melhor evidência na tomada de decisões integrado com experiência</a:t>
            </a:r>
          </a:p>
          <a:p>
            <a:pPr algn="l" eaLnBrk="1" hangingPunct="1">
              <a:lnSpc>
                <a:spcPct val="140000"/>
              </a:lnSpc>
            </a:pPr>
            <a:endParaRPr lang="pt-BR" sz="1200" smtClean="0">
              <a:solidFill>
                <a:schemeClr val="bg1"/>
              </a:solidFill>
              <a:latin typeface="Arial" pitchFamily="34" charset="0"/>
            </a:endParaRPr>
          </a:p>
          <a:p>
            <a:pPr algn="l" eaLnBrk="1" hangingPunct="1">
              <a:lnSpc>
                <a:spcPct val="140000"/>
              </a:lnSpc>
            </a:pPr>
            <a:r>
              <a:rPr lang="pt-BR" sz="2600" smtClean="0">
                <a:solidFill>
                  <a:schemeClr val="bg1"/>
                </a:solidFill>
                <a:latin typeface="Arial" pitchFamily="34" charset="0"/>
              </a:rPr>
              <a:t>Sem a experiência clínica – as práticas correm o risco de ser tiranizadas pelas evidência</a:t>
            </a:r>
          </a:p>
          <a:p>
            <a:pPr eaLnBrk="1" hangingPunct="1">
              <a:lnSpc>
                <a:spcPct val="140000"/>
              </a:lnSpc>
            </a:pPr>
            <a:r>
              <a:rPr lang="pt-BR" sz="2600" b="1" smtClean="0">
                <a:solidFill>
                  <a:srgbClr val="FF9900"/>
                </a:solidFill>
                <a:latin typeface="Arial" pitchFamily="34" charset="0"/>
              </a:rPr>
              <a:t>“A experiência é a capacidade de cometer o erro repetidamente com uma segurança cada vez maior”</a:t>
            </a:r>
          </a:p>
        </p:txBody>
      </p:sp>
      <p:sp>
        <p:nvSpPr>
          <p:cNvPr id="10243"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subTitle" idx="1"/>
          </p:nvPr>
        </p:nvSpPr>
        <p:spPr>
          <a:xfrm>
            <a:off x="228600" y="914400"/>
            <a:ext cx="8915400" cy="5715000"/>
          </a:xfrm>
        </p:spPr>
        <p:txBody>
          <a:bodyPr/>
          <a:lstStyle/>
          <a:p>
            <a:pPr algn="l" eaLnBrk="1" hangingPunct="1">
              <a:lnSpc>
                <a:spcPct val="110000"/>
              </a:lnSpc>
            </a:pPr>
            <a:r>
              <a:rPr lang="pt-BR" sz="2400" smtClean="0">
                <a:solidFill>
                  <a:schemeClr val="bg1"/>
                </a:solidFill>
                <a:latin typeface="Arial" pitchFamily="34" charset="0"/>
              </a:rPr>
              <a:t>A MBE procura responder desafios no exercício da pratica clínica (tomar decisões sobre a saúde dos outros):</a:t>
            </a:r>
          </a:p>
          <a:p>
            <a:pPr lvl="2" algn="l" eaLnBrk="1" hangingPunct="1">
              <a:lnSpc>
                <a:spcPct val="110000"/>
              </a:lnSpc>
              <a:buFontTx/>
              <a:buChar char="•"/>
            </a:pPr>
            <a:r>
              <a:rPr lang="pt-BR" sz="2800" smtClean="0">
                <a:solidFill>
                  <a:schemeClr val="bg1"/>
                </a:solidFill>
                <a:latin typeface="Arial" pitchFamily="34" charset="0"/>
              </a:rPr>
              <a:t> </a:t>
            </a:r>
            <a:r>
              <a:rPr lang="pt-BR" smtClean="0">
                <a:solidFill>
                  <a:schemeClr val="bg1"/>
                </a:solidFill>
                <a:latin typeface="Arial" pitchFamily="34" charset="0"/>
              </a:rPr>
              <a:t>Como se manter atualizado</a:t>
            </a:r>
          </a:p>
          <a:p>
            <a:pPr lvl="2" algn="l" eaLnBrk="1" hangingPunct="1">
              <a:lnSpc>
                <a:spcPct val="110000"/>
              </a:lnSpc>
              <a:buFontTx/>
              <a:buChar char="•"/>
            </a:pPr>
            <a:r>
              <a:rPr lang="pt-BR" smtClean="0">
                <a:solidFill>
                  <a:schemeClr val="bg1"/>
                </a:solidFill>
                <a:latin typeface="Arial" pitchFamily="34" charset="0"/>
              </a:rPr>
              <a:t> Como selecionar as melhores fontes</a:t>
            </a:r>
          </a:p>
          <a:p>
            <a:pPr lvl="2" algn="l" eaLnBrk="1" hangingPunct="1">
              <a:lnSpc>
                <a:spcPct val="110000"/>
              </a:lnSpc>
              <a:buFontTx/>
              <a:buChar char="•"/>
            </a:pPr>
            <a:r>
              <a:rPr lang="pt-BR" smtClean="0">
                <a:solidFill>
                  <a:schemeClr val="bg1"/>
                </a:solidFill>
                <a:latin typeface="Arial" pitchFamily="34" charset="0"/>
              </a:rPr>
              <a:t> Como avaliar criticamente as informações disponíveis</a:t>
            </a:r>
          </a:p>
          <a:p>
            <a:pPr lvl="2" algn="l" eaLnBrk="1" hangingPunct="1">
              <a:lnSpc>
                <a:spcPct val="110000"/>
              </a:lnSpc>
              <a:buFontTx/>
              <a:buChar char="•"/>
            </a:pPr>
            <a:r>
              <a:rPr lang="pt-BR" smtClean="0">
                <a:solidFill>
                  <a:schemeClr val="bg1"/>
                </a:solidFill>
                <a:latin typeface="Arial" pitchFamily="34" charset="0"/>
              </a:rPr>
              <a:t> Como sintetizar as evidências encontradas</a:t>
            </a:r>
          </a:p>
          <a:p>
            <a:pPr lvl="2" algn="l" eaLnBrk="1" hangingPunct="1">
              <a:lnSpc>
                <a:spcPct val="110000"/>
              </a:lnSpc>
              <a:buFontTx/>
              <a:buChar char="•"/>
            </a:pPr>
            <a:r>
              <a:rPr lang="pt-BR" smtClean="0">
                <a:solidFill>
                  <a:schemeClr val="bg1"/>
                </a:solidFill>
                <a:latin typeface="Arial" pitchFamily="34" charset="0"/>
              </a:rPr>
              <a:t> Como integrar a evidência a a experiência clínica no manejo do paciente</a:t>
            </a:r>
          </a:p>
          <a:p>
            <a:pPr lvl="2" algn="l" eaLnBrk="1" hangingPunct="1">
              <a:lnSpc>
                <a:spcPct val="110000"/>
              </a:lnSpc>
              <a:buFontTx/>
              <a:buChar char="•"/>
            </a:pPr>
            <a:r>
              <a:rPr lang="pt-BR" smtClean="0">
                <a:solidFill>
                  <a:schemeClr val="bg1"/>
                </a:solidFill>
                <a:latin typeface="Arial" pitchFamily="34" charset="0"/>
              </a:rPr>
              <a:t> Como reduzir o uso de procedimentos danosos a saúde </a:t>
            </a:r>
          </a:p>
          <a:p>
            <a:pPr lvl="2" algn="l" eaLnBrk="1" hangingPunct="1">
              <a:lnSpc>
                <a:spcPct val="110000"/>
              </a:lnSpc>
              <a:buFontTx/>
              <a:buChar char="•"/>
            </a:pPr>
            <a:r>
              <a:rPr lang="pt-BR" smtClean="0">
                <a:solidFill>
                  <a:schemeClr val="bg1"/>
                </a:solidFill>
                <a:latin typeface="Arial" pitchFamily="34" charset="0"/>
              </a:rPr>
              <a:t> Como dimensionar o caráter científico da prática clínica</a:t>
            </a:r>
          </a:p>
        </p:txBody>
      </p:sp>
      <p:sp>
        <p:nvSpPr>
          <p:cNvPr id="11267"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subTitle" idx="1"/>
          </p:nvPr>
        </p:nvSpPr>
        <p:spPr>
          <a:xfrm>
            <a:off x="228600" y="914400"/>
            <a:ext cx="8915400" cy="5715000"/>
          </a:xfrm>
        </p:spPr>
        <p:txBody>
          <a:bodyPr/>
          <a:lstStyle/>
          <a:p>
            <a:pPr eaLnBrk="1" hangingPunct="1">
              <a:lnSpc>
                <a:spcPct val="110000"/>
              </a:lnSpc>
            </a:pPr>
            <a:r>
              <a:rPr lang="pt-BR" sz="2400" smtClean="0">
                <a:solidFill>
                  <a:schemeClr val="bg1"/>
                </a:solidFill>
                <a:latin typeface="Arial" pitchFamily="34" charset="0"/>
              </a:rPr>
              <a:t>No exercício da prática clínica exige cada vez mais:</a:t>
            </a:r>
            <a:endParaRPr lang="pt-BR" smtClean="0">
              <a:solidFill>
                <a:schemeClr val="bg1"/>
              </a:solidFill>
              <a:latin typeface="Arial" pitchFamily="34" charset="0"/>
            </a:endParaRPr>
          </a:p>
        </p:txBody>
      </p:sp>
      <p:sp>
        <p:nvSpPr>
          <p:cNvPr id="12291"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12293" name="Text Box 5"/>
          <p:cNvSpPr txBox="1">
            <a:spLocks noChangeArrowheads="1"/>
          </p:cNvSpPr>
          <p:nvPr/>
        </p:nvSpPr>
        <p:spPr bwMode="auto">
          <a:xfrm>
            <a:off x="1443038" y="1676400"/>
            <a:ext cx="6018212" cy="528638"/>
          </a:xfrm>
          <a:prstGeom prst="rect">
            <a:avLst/>
          </a:prstGeom>
          <a:gradFill rotWithShape="0">
            <a:gsLst>
              <a:gs pos="0">
                <a:srgbClr val="666633"/>
              </a:gs>
              <a:gs pos="100000">
                <a:srgbClr val="000000"/>
              </a:gs>
            </a:gsLst>
            <a:path path="shape">
              <a:fillToRect l="50000" t="50000" r="50000" b="50000"/>
            </a:path>
          </a:gradFill>
          <a:ln w="9525">
            <a:solidFill>
              <a:srgbClr val="FF9900"/>
            </a:solidFill>
            <a:miter lim="800000"/>
            <a:headEnd/>
            <a:tailEnd/>
          </a:ln>
        </p:spPr>
        <p:txBody>
          <a:bodyPr wrap="none">
            <a:spAutoFit/>
          </a:bodyPr>
          <a:lstStyle/>
          <a:p>
            <a:pPr algn="ctr"/>
            <a:r>
              <a:rPr lang="pt-BR" sz="2800" u="none">
                <a:solidFill>
                  <a:schemeClr val="bg1"/>
                </a:solidFill>
                <a:latin typeface="Arial" pitchFamily="34" charset="0"/>
              </a:rPr>
              <a:t>Conhecimento da experiência clínica</a:t>
            </a:r>
          </a:p>
        </p:txBody>
      </p:sp>
      <p:sp>
        <p:nvSpPr>
          <p:cNvPr id="12294" name="Text Box 7"/>
          <p:cNvSpPr txBox="1">
            <a:spLocks noChangeArrowheads="1"/>
          </p:cNvSpPr>
          <p:nvPr/>
        </p:nvSpPr>
        <p:spPr bwMode="auto">
          <a:xfrm>
            <a:off x="381000" y="3733800"/>
            <a:ext cx="8458200" cy="1382713"/>
          </a:xfrm>
          <a:prstGeom prst="rect">
            <a:avLst/>
          </a:prstGeom>
          <a:gradFill rotWithShape="0">
            <a:gsLst>
              <a:gs pos="0">
                <a:srgbClr val="666633"/>
              </a:gs>
              <a:gs pos="100000">
                <a:srgbClr val="000000"/>
              </a:gs>
            </a:gsLst>
            <a:path path="shape">
              <a:fillToRect l="50000" t="50000" r="50000" b="50000"/>
            </a:path>
          </a:gradFill>
          <a:ln w="9525">
            <a:solidFill>
              <a:srgbClr val="FF9900"/>
            </a:solidFill>
            <a:miter lim="800000"/>
            <a:headEnd/>
            <a:tailEnd/>
          </a:ln>
        </p:spPr>
        <p:txBody>
          <a:bodyPr>
            <a:spAutoFit/>
          </a:bodyPr>
          <a:lstStyle/>
          <a:p>
            <a:pPr algn="ctr"/>
            <a:r>
              <a:rPr lang="pt-BR" sz="2800" u="none">
                <a:solidFill>
                  <a:schemeClr val="bg1"/>
                </a:solidFill>
                <a:latin typeface="Arial" pitchFamily="34" charset="0"/>
              </a:rPr>
              <a:t>Capacidade de avaliar criticamente </a:t>
            </a:r>
          </a:p>
          <a:p>
            <a:pPr algn="ctr"/>
            <a:r>
              <a:rPr lang="pt-BR" sz="2800" u="none">
                <a:solidFill>
                  <a:schemeClr val="bg1"/>
                </a:solidFill>
                <a:latin typeface="Arial" pitchFamily="34" charset="0"/>
              </a:rPr>
              <a:t>as melhores evidências</a:t>
            </a:r>
          </a:p>
          <a:p>
            <a:pPr algn="ctr"/>
            <a:r>
              <a:rPr lang="pt-BR" sz="2800" u="none">
                <a:solidFill>
                  <a:schemeClr val="bg1"/>
                </a:solidFill>
                <a:latin typeface="Arial" pitchFamily="34" charset="0"/>
              </a:rPr>
              <a:t>disponíveis da pesquisa clínica</a:t>
            </a:r>
          </a:p>
        </p:txBody>
      </p:sp>
      <p:sp>
        <p:nvSpPr>
          <p:cNvPr id="12295" name="Line 8"/>
          <p:cNvSpPr>
            <a:spLocks noChangeShapeType="1"/>
          </p:cNvSpPr>
          <p:nvPr/>
        </p:nvSpPr>
        <p:spPr bwMode="auto">
          <a:xfrm>
            <a:off x="4495800" y="2590800"/>
            <a:ext cx="0" cy="762000"/>
          </a:xfrm>
          <a:prstGeom prst="line">
            <a:avLst/>
          </a:prstGeom>
          <a:noFill/>
          <a:ln w="38100">
            <a:solidFill>
              <a:schemeClr val="bg1"/>
            </a:solidFill>
            <a:round/>
            <a:headEnd/>
            <a:tailEnd/>
          </a:ln>
        </p:spPr>
        <p:txBody>
          <a:bodyPr/>
          <a:lstStyle/>
          <a:p>
            <a:endParaRPr lang="pt-BR"/>
          </a:p>
        </p:txBody>
      </p:sp>
      <p:sp>
        <p:nvSpPr>
          <p:cNvPr id="12296" name="Line 9"/>
          <p:cNvSpPr>
            <a:spLocks noChangeShapeType="1"/>
          </p:cNvSpPr>
          <p:nvPr/>
        </p:nvSpPr>
        <p:spPr bwMode="auto">
          <a:xfrm>
            <a:off x="4038600" y="2971800"/>
            <a:ext cx="990600" cy="0"/>
          </a:xfrm>
          <a:prstGeom prst="line">
            <a:avLst/>
          </a:prstGeom>
          <a:noFill/>
          <a:ln w="38100">
            <a:solidFill>
              <a:schemeClr val="bg1"/>
            </a:solidFill>
            <a:round/>
            <a:headEnd/>
            <a:tailEnd/>
          </a:ln>
        </p:spPr>
        <p:txBody>
          <a:bodyPr/>
          <a:lstStyle/>
          <a:p>
            <a:endParaRPr lang="pt-B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subTitle" idx="1"/>
          </p:nvPr>
        </p:nvSpPr>
        <p:spPr>
          <a:xfrm>
            <a:off x="228600" y="685800"/>
            <a:ext cx="8915400" cy="5715000"/>
          </a:xfrm>
        </p:spPr>
        <p:txBody>
          <a:bodyPr/>
          <a:lstStyle/>
          <a:p>
            <a:pPr eaLnBrk="1" hangingPunct="1">
              <a:lnSpc>
                <a:spcPct val="110000"/>
              </a:lnSpc>
            </a:pPr>
            <a:r>
              <a:rPr lang="pt-BR" sz="2600" smtClean="0">
                <a:solidFill>
                  <a:srgbClr val="FF9900"/>
                </a:solidFill>
                <a:latin typeface="Arial" pitchFamily="34" charset="0"/>
              </a:rPr>
              <a:t>Passos no aprendizado da MBE  </a:t>
            </a:r>
          </a:p>
          <a:p>
            <a:pPr eaLnBrk="1" hangingPunct="1">
              <a:lnSpc>
                <a:spcPct val="110000"/>
              </a:lnSpc>
            </a:pPr>
            <a:endParaRPr lang="pt-BR" sz="1600" smtClean="0">
              <a:solidFill>
                <a:srgbClr val="FF9900"/>
              </a:solidFill>
              <a:latin typeface="Arial" pitchFamily="34" charset="0"/>
            </a:endParaRPr>
          </a:p>
          <a:p>
            <a:pPr algn="l" eaLnBrk="1" hangingPunct="1">
              <a:buFontTx/>
              <a:buChar char="•"/>
            </a:pPr>
            <a:r>
              <a:rPr lang="pt-BR" sz="2400" smtClean="0">
                <a:solidFill>
                  <a:schemeClr val="bg1"/>
                </a:solidFill>
                <a:latin typeface="Arial" pitchFamily="34" charset="0"/>
              </a:rPr>
              <a:t> </a:t>
            </a:r>
            <a:r>
              <a:rPr lang="pt-BR" sz="2500" smtClean="0">
                <a:solidFill>
                  <a:schemeClr val="bg1"/>
                </a:solidFill>
                <a:latin typeface="Arial" pitchFamily="34" charset="0"/>
              </a:rPr>
              <a:t>Reconhecer a necessidade da informação e colocá-la em forma de uma questão clínica respondível?</a:t>
            </a:r>
          </a:p>
          <a:p>
            <a:pPr eaLnBrk="1" hangingPunct="1">
              <a:lnSpc>
                <a:spcPct val="90000"/>
              </a:lnSpc>
            </a:pPr>
            <a:r>
              <a:rPr lang="pt-BR" sz="2500" smtClean="0">
                <a:solidFill>
                  <a:schemeClr val="bg1"/>
                </a:solidFill>
                <a:latin typeface="Arial" pitchFamily="34" charset="0"/>
              </a:rPr>
              <a:t>O que é ? O que são ?</a:t>
            </a:r>
          </a:p>
          <a:p>
            <a:pPr lvl="2" algn="l" eaLnBrk="1" hangingPunct="1">
              <a:lnSpc>
                <a:spcPct val="90000"/>
              </a:lnSpc>
              <a:buFontTx/>
              <a:buChar char="•"/>
            </a:pPr>
            <a:r>
              <a:rPr lang="pt-BR" sz="2500" smtClean="0">
                <a:solidFill>
                  <a:schemeClr val="bg1"/>
                </a:solidFill>
                <a:latin typeface="Arial" pitchFamily="34" charset="0"/>
              </a:rPr>
              <a:t> </a:t>
            </a:r>
            <a:r>
              <a:rPr lang="pt-BR" sz="2500" smtClean="0">
                <a:solidFill>
                  <a:srgbClr val="FF9900"/>
                </a:solidFill>
                <a:latin typeface="Arial" pitchFamily="34" charset="0"/>
              </a:rPr>
              <a:t>Ex.: O que é anemia da prematuridade?</a:t>
            </a:r>
          </a:p>
          <a:p>
            <a:pPr eaLnBrk="1" hangingPunct="1">
              <a:lnSpc>
                <a:spcPct val="90000"/>
              </a:lnSpc>
            </a:pPr>
            <a:r>
              <a:rPr lang="pt-BR" sz="2500" smtClean="0">
                <a:solidFill>
                  <a:schemeClr val="bg1"/>
                </a:solidFill>
                <a:latin typeface="Arial" pitchFamily="34" charset="0"/>
              </a:rPr>
              <a:t>(os livros textos são fontes efetivas de informação passada)</a:t>
            </a:r>
          </a:p>
          <a:p>
            <a:pPr algn="l" eaLnBrk="1" hangingPunct="1">
              <a:lnSpc>
                <a:spcPct val="90000"/>
              </a:lnSpc>
              <a:buFontTx/>
              <a:buChar char="•"/>
            </a:pPr>
            <a:r>
              <a:rPr lang="pt-BR" sz="2500" smtClean="0">
                <a:solidFill>
                  <a:schemeClr val="bg1"/>
                </a:solidFill>
                <a:latin typeface="Arial" pitchFamily="34" charset="0"/>
              </a:rPr>
              <a:t> Deve este prematuro com anemia da prematuridade receber ferro após a alta da UTI?</a:t>
            </a:r>
          </a:p>
          <a:p>
            <a:pPr algn="l" eaLnBrk="1" hangingPunct="1">
              <a:lnSpc>
                <a:spcPct val="90000"/>
              </a:lnSpc>
              <a:buFontTx/>
              <a:buChar char="•"/>
            </a:pPr>
            <a:r>
              <a:rPr lang="pt-BR" sz="2500" smtClean="0">
                <a:solidFill>
                  <a:schemeClr val="bg1"/>
                </a:solidFill>
                <a:latin typeface="Arial" pitchFamily="34" charset="0"/>
              </a:rPr>
              <a:t> Entre os RN de 25 sem de gestação com anemia da prematuridade, administração de ferro na dose de 4mg/Kg versus 2mg/Kg prescrito na alta diminui a incidência de anemia aos 6 meses de idade corrigida?</a:t>
            </a:r>
          </a:p>
          <a:p>
            <a:pPr algn="l" eaLnBrk="1" hangingPunct="1">
              <a:lnSpc>
                <a:spcPct val="110000"/>
              </a:lnSpc>
              <a:buFontTx/>
              <a:buChar char="•"/>
            </a:pPr>
            <a:endParaRPr lang="pt-BR" sz="2500" smtClean="0">
              <a:solidFill>
                <a:schemeClr val="bg1"/>
              </a:solidFill>
              <a:latin typeface="Arial" pitchFamily="34" charset="0"/>
            </a:endParaRPr>
          </a:p>
        </p:txBody>
      </p:sp>
      <p:sp>
        <p:nvSpPr>
          <p:cNvPr id="13315"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13317" name="Text Box 6"/>
          <p:cNvSpPr txBox="1">
            <a:spLocks noChangeArrowheads="1"/>
          </p:cNvSpPr>
          <p:nvPr/>
        </p:nvSpPr>
        <p:spPr bwMode="auto">
          <a:xfrm>
            <a:off x="4648200" y="6400800"/>
            <a:ext cx="4527550" cy="366713"/>
          </a:xfrm>
          <a:prstGeom prst="rect">
            <a:avLst/>
          </a:prstGeom>
          <a:noFill/>
          <a:ln w="9525">
            <a:noFill/>
            <a:miter lim="800000"/>
            <a:headEnd/>
            <a:tailEnd/>
          </a:ln>
        </p:spPr>
        <p:txBody>
          <a:bodyPr wrap="none">
            <a:spAutoFit/>
          </a:bodyPr>
          <a:lstStyle/>
          <a:p>
            <a:r>
              <a:rPr lang="pt-BR" sz="1800" u="none">
                <a:solidFill>
                  <a:schemeClr val="hlink"/>
                </a:solidFill>
                <a:latin typeface="Arial" pitchFamily="34" charset="0"/>
              </a:rPr>
              <a:t>Bradt P, Moyer V (Clin Perinatal, (30) 2003</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subTitle" idx="1"/>
          </p:nvPr>
        </p:nvSpPr>
        <p:spPr>
          <a:xfrm>
            <a:off x="228600" y="1412875"/>
            <a:ext cx="8915400" cy="5715000"/>
          </a:xfrm>
        </p:spPr>
        <p:txBody>
          <a:bodyPr/>
          <a:lstStyle/>
          <a:p>
            <a:pPr eaLnBrk="1" hangingPunct="1">
              <a:lnSpc>
                <a:spcPct val="110000"/>
              </a:lnSpc>
            </a:pPr>
            <a:r>
              <a:rPr lang="pt-BR" sz="2800" smtClean="0">
                <a:solidFill>
                  <a:srgbClr val="FF9900"/>
                </a:solidFill>
                <a:latin typeface="Arial" pitchFamily="34" charset="0"/>
              </a:rPr>
              <a:t>Passos no aprendizado da MBE  </a:t>
            </a:r>
          </a:p>
          <a:p>
            <a:pPr eaLnBrk="1" hangingPunct="1">
              <a:lnSpc>
                <a:spcPct val="110000"/>
              </a:lnSpc>
            </a:pPr>
            <a:endParaRPr lang="pt-BR" sz="2600" smtClean="0">
              <a:solidFill>
                <a:srgbClr val="FF9900"/>
              </a:solidFill>
              <a:latin typeface="Arial" pitchFamily="34" charset="0"/>
            </a:endParaRPr>
          </a:p>
          <a:p>
            <a:pPr algn="l" eaLnBrk="1" hangingPunct="1">
              <a:lnSpc>
                <a:spcPct val="130000"/>
              </a:lnSpc>
              <a:buFontTx/>
              <a:buChar char="•"/>
            </a:pPr>
            <a:r>
              <a:rPr lang="pt-BR" sz="2600" smtClean="0">
                <a:solidFill>
                  <a:schemeClr val="bg1"/>
                </a:solidFill>
                <a:latin typeface="Arial" pitchFamily="34" charset="0"/>
              </a:rPr>
              <a:t> Obter a informação com a máxima eficiência</a:t>
            </a:r>
          </a:p>
          <a:p>
            <a:pPr algn="l" eaLnBrk="1" hangingPunct="1">
              <a:lnSpc>
                <a:spcPct val="130000"/>
              </a:lnSpc>
              <a:buFontTx/>
              <a:buChar char="•"/>
            </a:pPr>
            <a:r>
              <a:rPr lang="pt-BR" sz="2600" smtClean="0">
                <a:solidFill>
                  <a:schemeClr val="bg1"/>
                </a:solidFill>
                <a:latin typeface="Arial" pitchFamily="34" charset="0"/>
              </a:rPr>
              <a:t> Estratégia poderosa: busca eletrônica</a:t>
            </a:r>
          </a:p>
          <a:p>
            <a:pPr lvl="1" algn="l" eaLnBrk="1" hangingPunct="1">
              <a:lnSpc>
                <a:spcPct val="130000"/>
              </a:lnSpc>
              <a:buFontTx/>
              <a:buChar char="–"/>
            </a:pPr>
            <a:r>
              <a:rPr lang="pt-BR" sz="2600" smtClean="0">
                <a:solidFill>
                  <a:schemeClr val="bg1"/>
                </a:solidFill>
                <a:latin typeface="Arial" pitchFamily="34" charset="0"/>
              </a:rPr>
              <a:t> </a:t>
            </a:r>
            <a:r>
              <a:rPr lang="pt-BR" sz="2600" smtClean="0">
                <a:solidFill>
                  <a:schemeClr val="bg1"/>
                </a:solidFill>
                <a:latin typeface="Arial" pitchFamily="34" charset="0"/>
                <a:hlinkClick r:id="rId3"/>
              </a:rPr>
              <a:t>www.pubmed.com</a:t>
            </a:r>
            <a:r>
              <a:rPr lang="pt-BR" sz="2600" smtClean="0">
                <a:solidFill>
                  <a:schemeClr val="bg1"/>
                </a:solidFill>
                <a:latin typeface="Arial" pitchFamily="34" charset="0"/>
              </a:rPr>
              <a:t> (MEDLINE)</a:t>
            </a:r>
          </a:p>
        </p:txBody>
      </p:sp>
      <p:sp>
        <p:nvSpPr>
          <p:cNvPr id="14339"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14341" name="Text Box 5"/>
          <p:cNvSpPr txBox="1">
            <a:spLocks noChangeArrowheads="1"/>
          </p:cNvSpPr>
          <p:nvPr/>
        </p:nvSpPr>
        <p:spPr bwMode="auto">
          <a:xfrm>
            <a:off x="4648200" y="6400800"/>
            <a:ext cx="4527550" cy="366713"/>
          </a:xfrm>
          <a:prstGeom prst="rect">
            <a:avLst/>
          </a:prstGeom>
          <a:noFill/>
          <a:ln w="9525">
            <a:noFill/>
            <a:miter lim="800000"/>
            <a:headEnd/>
            <a:tailEnd/>
          </a:ln>
        </p:spPr>
        <p:txBody>
          <a:bodyPr wrap="none">
            <a:spAutoFit/>
          </a:bodyPr>
          <a:lstStyle/>
          <a:p>
            <a:r>
              <a:rPr lang="pt-BR" sz="1800" u="none">
                <a:solidFill>
                  <a:schemeClr val="hlink"/>
                </a:solidFill>
                <a:latin typeface="Arial" pitchFamily="34" charset="0"/>
              </a:rPr>
              <a:t>Bradt P, Moyer V (Clin Perinatal, (30) 2003</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827088" y="836613"/>
            <a:ext cx="6626225" cy="1041400"/>
          </a:xfrm>
        </p:spPr>
        <p:txBody>
          <a:bodyPr/>
          <a:lstStyle/>
          <a:p>
            <a:pPr defTabSz="762000" eaLnBrk="1" hangingPunct="1"/>
            <a:r>
              <a:rPr lang="pt-BR" sz="4000" smtClean="0">
                <a:solidFill>
                  <a:srgbClr val="FFFF00"/>
                </a:solidFill>
              </a:rPr>
              <a:t>Explosão da Informação Médica</a:t>
            </a:r>
            <a:endParaRPr lang="pt-BR" b="1" smtClean="0">
              <a:solidFill>
                <a:schemeClr val="bg1"/>
              </a:solidFill>
            </a:endParaRPr>
          </a:p>
        </p:txBody>
      </p:sp>
      <p:sp>
        <p:nvSpPr>
          <p:cNvPr id="194563" name="Rectangle 3"/>
          <p:cNvSpPr>
            <a:spLocks noGrp="1" noChangeArrowheads="1"/>
          </p:cNvSpPr>
          <p:nvPr>
            <p:ph type="body" idx="1"/>
          </p:nvPr>
        </p:nvSpPr>
        <p:spPr>
          <a:xfrm>
            <a:off x="611188" y="1916113"/>
            <a:ext cx="8110537" cy="3798887"/>
          </a:xfrm>
        </p:spPr>
        <p:txBody>
          <a:bodyPr/>
          <a:lstStyle/>
          <a:p>
            <a:pPr marL="285750" indent="-285750" defTabSz="762000" eaLnBrk="1" hangingPunct="1">
              <a:lnSpc>
                <a:spcPct val="90000"/>
              </a:lnSpc>
            </a:pPr>
            <a:r>
              <a:rPr lang="pt-BR" smtClean="0">
                <a:solidFill>
                  <a:srgbClr val="FF9900"/>
                </a:solidFill>
              </a:rPr>
              <a:t>Literatura biomédica se expande a uma taxa de 6%-7% ao ano</a:t>
            </a:r>
          </a:p>
          <a:p>
            <a:pPr marL="285750" indent="-285750" defTabSz="762000" eaLnBrk="1" hangingPunct="1">
              <a:lnSpc>
                <a:spcPct val="90000"/>
              </a:lnSpc>
            </a:pPr>
            <a:r>
              <a:rPr lang="pt-BR" smtClean="0">
                <a:solidFill>
                  <a:srgbClr val="FF9900"/>
                </a:solidFill>
              </a:rPr>
              <a:t>Dobra a cada 10-12 anos</a:t>
            </a:r>
          </a:p>
          <a:p>
            <a:pPr marL="285750" indent="-285750" defTabSz="762000" eaLnBrk="1" hangingPunct="1">
              <a:lnSpc>
                <a:spcPct val="90000"/>
              </a:lnSpc>
            </a:pPr>
            <a:r>
              <a:rPr lang="pt-BR" smtClean="0">
                <a:solidFill>
                  <a:srgbClr val="FF9900"/>
                </a:solidFill>
              </a:rPr>
              <a:t>25.000 periódicos em 1996                </a:t>
            </a:r>
          </a:p>
          <a:p>
            <a:pPr marL="762000" lvl="1" defTabSz="762000" eaLnBrk="1" hangingPunct="1">
              <a:lnSpc>
                <a:spcPct val="90000"/>
              </a:lnSpc>
              <a:buFontTx/>
              <a:buNone/>
            </a:pPr>
            <a:r>
              <a:rPr lang="pt-BR" smtClean="0">
                <a:solidFill>
                  <a:srgbClr val="FF9900"/>
                </a:solidFill>
              </a:rPr>
              <a:t>(há 10 anos eram 14.000)</a:t>
            </a:r>
          </a:p>
          <a:p>
            <a:pPr marL="285750" indent="-285750" defTabSz="762000" eaLnBrk="1" hangingPunct="1">
              <a:lnSpc>
                <a:spcPct val="90000"/>
              </a:lnSpc>
            </a:pPr>
            <a:r>
              <a:rPr lang="pt-BR" smtClean="0">
                <a:solidFill>
                  <a:srgbClr val="FF9900"/>
                </a:solidFill>
              </a:rPr>
              <a:t>33.000 artigos indexados/mês no Medline</a:t>
            </a:r>
          </a:p>
          <a:p>
            <a:pPr marL="285750" indent="-285750" defTabSz="762000" eaLnBrk="1" hangingPunct="1">
              <a:lnSpc>
                <a:spcPct val="90000"/>
              </a:lnSpc>
            </a:pPr>
            <a:endParaRPr lang="pt-BR" smtClean="0">
              <a:solidFill>
                <a:srgbClr val="FF9900"/>
              </a:solidFill>
            </a:endParaRPr>
          </a:p>
          <a:p>
            <a:pPr marL="285750" indent="-285750" defTabSz="762000" eaLnBrk="1" hangingPunct="1">
              <a:lnSpc>
                <a:spcPct val="90000"/>
              </a:lnSpc>
            </a:pPr>
            <a:endParaRPr lang="pt-BR" b="1" smtClean="0">
              <a:solidFill>
                <a:srgbClr val="FF9900"/>
              </a:solidFill>
            </a:endParaRPr>
          </a:p>
        </p:txBody>
      </p:sp>
      <p:sp>
        <p:nvSpPr>
          <p:cNvPr id="15364" name="Text Box 4"/>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15365" name="Text Box 5"/>
          <p:cNvSpPr txBox="1">
            <a:spLocks noChangeArrowheads="1"/>
          </p:cNvSpPr>
          <p:nvPr/>
        </p:nvSpPr>
        <p:spPr bwMode="auto">
          <a:xfrm>
            <a:off x="4767263" y="6091238"/>
            <a:ext cx="1612900" cy="396875"/>
          </a:xfrm>
          <a:prstGeom prst="rect">
            <a:avLst/>
          </a:prstGeom>
          <a:noFill/>
          <a:ln w="9525">
            <a:noFill/>
            <a:miter lim="800000"/>
            <a:headEnd/>
            <a:tailEnd/>
          </a:ln>
        </p:spPr>
        <p:txBody>
          <a:bodyPr wrap="none">
            <a:spAutoFit/>
          </a:bodyPr>
          <a:lstStyle/>
          <a:p>
            <a:r>
              <a:rPr lang="pt-BR" sz="2000">
                <a:solidFill>
                  <a:srgbClr val="FF9900"/>
                </a:solidFill>
              </a:rPr>
              <a:t>Sarah Brasília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94563">
                                            <p:txEl>
                                              <p:pRg st="0" end="0"/>
                                            </p:txEl>
                                          </p:spTgt>
                                        </p:tgtEl>
                                        <p:attrNameLst>
                                          <p:attrName>style.visibility</p:attrName>
                                        </p:attrNameLst>
                                      </p:cBhvr>
                                      <p:to>
                                        <p:strVal val="visible"/>
                                      </p:to>
                                    </p:set>
                                    <p:anim calcmode="lin" valueType="num">
                                      <p:cBhvr additive="base">
                                        <p:cTn id="7" dur="500" fill="hold"/>
                                        <p:tgtEl>
                                          <p:spTgt spid="19456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9456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94563">
                                            <p:txEl>
                                              <p:pRg st="1" end="1"/>
                                            </p:txEl>
                                          </p:spTgt>
                                        </p:tgtEl>
                                        <p:attrNameLst>
                                          <p:attrName>style.visibility</p:attrName>
                                        </p:attrNameLst>
                                      </p:cBhvr>
                                      <p:to>
                                        <p:strVal val="visible"/>
                                      </p:to>
                                    </p:set>
                                    <p:anim calcmode="lin" valueType="num">
                                      <p:cBhvr additive="base">
                                        <p:cTn id="13" dur="500" fill="hold"/>
                                        <p:tgtEl>
                                          <p:spTgt spid="19456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9456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94563">
                                            <p:txEl>
                                              <p:pRg st="2" end="2"/>
                                            </p:txEl>
                                          </p:spTgt>
                                        </p:tgtEl>
                                        <p:attrNameLst>
                                          <p:attrName>style.visibility</p:attrName>
                                        </p:attrNameLst>
                                      </p:cBhvr>
                                      <p:to>
                                        <p:strVal val="visible"/>
                                      </p:to>
                                    </p:set>
                                    <p:anim calcmode="lin" valueType="num">
                                      <p:cBhvr additive="base">
                                        <p:cTn id="19" dur="500" fill="hold"/>
                                        <p:tgtEl>
                                          <p:spTgt spid="19456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94563">
                                            <p:txEl>
                                              <p:pRg st="2" end="2"/>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94563">
                                            <p:txEl>
                                              <p:pRg st="3" end="3"/>
                                            </p:txEl>
                                          </p:spTgt>
                                        </p:tgtEl>
                                        <p:attrNameLst>
                                          <p:attrName>style.visibility</p:attrName>
                                        </p:attrNameLst>
                                      </p:cBhvr>
                                      <p:to>
                                        <p:strVal val="visible"/>
                                      </p:to>
                                    </p:set>
                                    <p:anim calcmode="lin" valueType="num">
                                      <p:cBhvr additive="base">
                                        <p:cTn id="23" dur="500" fill="hold"/>
                                        <p:tgtEl>
                                          <p:spTgt spid="194563">
                                            <p:txEl>
                                              <p:pRg st="3" end="3"/>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9456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194563">
                                            <p:txEl>
                                              <p:pRg st="4" end="4"/>
                                            </p:txEl>
                                          </p:spTgt>
                                        </p:tgtEl>
                                        <p:attrNameLst>
                                          <p:attrName>style.visibility</p:attrName>
                                        </p:attrNameLst>
                                      </p:cBhvr>
                                      <p:to>
                                        <p:strVal val="visible"/>
                                      </p:to>
                                    </p:set>
                                    <p:anim calcmode="lin" valueType="num">
                                      <p:cBhvr additive="base">
                                        <p:cTn id="29" dur="500" fill="hold"/>
                                        <p:tgtEl>
                                          <p:spTgt spid="194563">
                                            <p:txEl>
                                              <p:pRg st="4" end="4"/>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19456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63"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6"/>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16387" name="Text Box 8"/>
          <p:cNvSpPr txBox="1">
            <a:spLocks noChangeArrowheads="1"/>
          </p:cNvSpPr>
          <p:nvPr/>
        </p:nvSpPr>
        <p:spPr bwMode="auto">
          <a:xfrm>
            <a:off x="2987675" y="6278563"/>
            <a:ext cx="3411538" cy="579437"/>
          </a:xfrm>
          <a:prstGeom prst="rect">
            <a:avLst/>
          </a:prstGeom>
          <a:noFill/>
          <a:ln w="9525">
            <a:noFill/>
            <a:miter lim="800000"/>
            <a:headEnd/>
            <a:tailEnd/>
          </a:ln>
        </p:spPr>
        <p:txBody>
          <a:bodyPr wrap="none">
            <a:spAutoFit/>
          </a:bodyPr>
          <a:lstStyle/>
          <a:p>
            <a:r>
              <a:rPr lang="pt-BR" sz="3200" b="1">
                <a:solidFill>
                  <a:srgbClr val="FF9900"/>
                </a:solidFill>
              </a:rPr>
              <a:t>www.pubmed.com</a:t>
            </a:r>
          </a:p>
        </p:txBody>
      </p:sp>
      <p:pic>
        <p:nvPicPr>
          <p:cNvPr id="16388" name="Picture 7" descr="Imagem1fghgfhgfh"/>
          <p:cNvPicPr>
            <a:picLocks noChangeAspect="1" noChangeArrowheads="1"/>
          </p:cNvPicPr>
          <p:nvPr/>
        </p:nvPicPr>
        <p:blipFill>
          <a:blip r:embed="rId3"/>
          <a:srcRect/>
          <a:stretch>
            <a:fillRect/>
          </a:stretch>
        </p:blipFill>
        <p:spPr bwMode="auto">
          <a:xfrm>
            <a:off x="261938" y="1004888"/>
            <a:ext cx="8620125" cy="4848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17412" name="Text Box 13"/>
          <p:cNvSpPr txBox="1">
            <a:spLocks noChangeArrowheads="1"/>
          </p:cNvSpPr>
          <p:nvPr/>
        </p:nvSpPr>
        <p:spPr bwMode="auto">
          <a:xfrm>
            <a:off x="2987675" y="6400800"/>
            <a:ext cx="3829050" cy="457200"/>
          </a:xfrm>
          <a:prstGeom prst="rect">
            <a:avLst/>
          </a:prstGeom>
          <a:noFill/>
          <a:ln w="9525">
            <a:noFill/>
            <a:miter lim="800000"/>
            <a:headEnd/>
            <a:tailEnd/>
          </a:ln>
        </p:spPr>
        <p:txBody>
          <a:bodyPr wrap="none">
            <a:spAutoFit/>
          </a:bodyPr>
          <a:lstStyle/>
          <a:p>
            <a:r>
              <a:rPr lang="pt-BR" sz="2400">
                <a:solidFill>
                  <a:srgbClr val="FF9900"/>
                </a:solidFill>
              </a:rPr>
              <a:t>www.nichd.nih.gov/cochrane</a:t>
            </a:r>
            <a:r>
              <a:rPr lang="pt-BR"/>
              <a:t>/</a:t>
            </a:r>
          </a:p>
        </p:txBody>
      </p:sp>
      <p:pic>
        <p:nvPicPr>
          <p:cNvPr id="17413" name="Picture 16" descr="Figura4"/>
          <p:cNvPicPr>
            <a:picLocks noChangeAspect="1" noChangeArrowheads="1"/>
          </p:cNvPicPr>
          <p:nvPr/>
        </p:nvPicPr>
        <p:blipFill>
          <a:blip r:embed="rId3"/>
          <a:srcRect/>
          <a:stretch>
            <a:fillRect/>
          </a:stretch>
        </p:blipFill>
        <p:spPr bwMode="auto">
          <a:xfrm>
            <a:off x="755650" y="692150"/>
            <a:ext cx="7620000" cy="5715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18436" name="Text Box 12"/>
          <p:cNvSpPr txBox="1">
            <a:spLocks noChangeArrowheads="1"/>
          </p:cNvSpPr>
          <p:nvPr/>
        </p:nvSpPr>
        <p:spPr bwMode="auto">
          <a:xfrm>
            <a:off x="2751138" y="6518275"/>
            <a:ext cx="2909887" cy="457200"/>
          </a:xfrm>
          <a:prstGeom prst="rect">
            <a:avLst/>
          </a:prstGeom>
          <a:noFill/>
          <a:ln w="9525">
            <a:noFill/>
            <a:miter lim="800000"/>
            <a:headEnd/>
            <a:tailEnd/>
          </a:ln>
        </p:spPr>
        <p:txBody>
          <a:bodyPr wrap="none">
            <a:spAutoFit/>
          </a:bodyPr>
          <a:lstStyle/>
          <a:p>
            <a:r>
              <a:rPr lang="pt-BR" sz="2400">
                <a:solidFill>
                  <a:srgbClr val="FF9900"/>
                </a:solidFill>
              </a:rPr>
              <a:t>www.neonatology.org</a:t>
            </a:r>
          </a:p>
        </p:txBody>
      </p:sp>
      <p:pic>
        <p:nvPicPr>
          <p:cNvPr id="18437" name="Picture 14" descr="Figura5"/>
          <p:cNvPicPr>
            <a:picLocks noChangeAspect="1" noChangeArrowheads="1"/>
          </p:cNvPicPr>
          <p:nvPr/>
        </p:nvPicPr>
        <p:blipFill>
          <a:blip r:embed="rId3"/>
          <a:srcRect/>
          <a:stretch>
            <a:fillRect/>
          </a:stretch>
        </p:blipFill>
        <p:spPr bwMode="auto">
          <a:xfrm>
            <a:off x="755650" y="765175"/>
            <a:ext cx="7620000" cy="5715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pic>
        <p:nvPicPr>
          <p:cNvPr id="19459" name="Picture 11" descr="Imagem1bbnfghbgfh"/>
          <p:cNvPicPr>
            <a:picLocks noChangeAspect="1" noChangeArrowheads="1"/>
          </p:cNvPicPr>
          <p:nvPr/>
        </p:nvPicPr>
        <p:blipFill>
          <a:blip r:embed="rId3"/>
          <a:srcRect/>
          <a:stretch>
            <a:fillRect/>
          </a:stretch>
        </p:blipFill>
        <p:spPr bwMode="auto">
          <a:xfrm>
            <a:off x="0" y="762000"/>
            <a:ext cx="9144000" cy="6096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5" descr="Imagem1vcvcvvv"/>
          <p:cNvPicPr>
            <a:picLocks noChangeAspect="1" noChangeArrowheads="1"/>
          </p:cNvPicPr>
          <p:nvPr/>
        </p:nvPicPr>
        <p:blipFill>
          <a:blip r:embed="rId2"/>
          <a:srcRect/>
          <a:stretch>
            <a:fillRect/>
          </a:stretch>
        </p:blipFill>
        <p:spPr bwMode="auto">
          <a:xfrm>
            <a:off x="0" y="1125538"/>
            <a:ext cx="9144000" cy="5732462"/>
          </a:xfrm>
          <a:prstGeom prst="rect">
            <a:avLst/>
          </a:prstGeom>
          <a:noFill/>
          <a:ln w="9525">
            <a:noFill/>
            <a:miter lim="800000"/>
            <a:headEnd/>
            <a:tailEnd/>
          </a:ln>
        </p:spPr>
      </p:pic>
      <p:sp>
        <p:nvSpPr>
          <p:cNvPr id="20483"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4"/>
          <p:cNvPicPr>
            <a:picLocks noChangeAspect="1" noChangeArrowheads="1"/>
          </p:cNvPicPr>
          <p:nvPr/>
        </p:nvPicPr>
        <p:blipFill>
          <a:blip r:embed="rId2"/>
          <a:srcRect/>
          <a:stretch>
            <a:fillRect/>
          </a:stretch>
        </p:blipFill>
        <p:spPr bwMode="auto">
          <a:xfrm>
            <a:off x="0" y="1243013"/>
            <a:ext cx="6948488" cy="5211762"/>
          </a:xfrm>
          <a:prstGeom prst="rect">
            <a:avLst/>
          </a:prstGeom>
          <a:noFill/>
          <a:ln w="9525">
            <a:noFill/>
            <a:miter lim="800000"/>
            <a:headEnd/>
            <a:tailEnd/>
          </a:ln>
        </p:spPr>
      </p:pic>
      <p:sp>
        <p:nvSpPr>
          <p:cNvPr id="21507"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21508" name="Text Box 6"/>
          <p:cNvSpPr txBox="1">
            <a:spLocks noChangeArrowheads="1"/>
          </p:cNvSpPr>
          <p:nvPr/>
        </p:nvSpPr>
        <p:spPr bwMode="auto">
          <a:xfrm>
            <a:off x="2987675" y="6553200"/>
            <a:ext cx="3933825" cy="304800"/>
          </a:xfrm>
          <a:prstGeom prst="rect">
            <a:avLst/>
          </a:prstGeom>
          <a:noFill/>
          <a:ln w="9525">
            <a:noFill/>
            <a:miter lim="800000"/>
            <a:headEnd/>
            <a:tailEnd/>
          </a:ln>
        </p:spPr>
        <p:txBody>
          <a:bodyPr wrap="none">
            <a:spAutoFit/>
          </a:bodyPr>
          <a:lstStyle/>
          <a:p>
            <a:r>
              <a:rPr lang="pt-BR" b="1">
                <a:solidFill>
                  <a:srgbClr val="FF9900"/>
                </a:solidFill>
              </a:rPr>
              <a:t>E-mail: </a:t>
            </a:r>
            <a:r>
              <a:rPr lang="pt-BR" b="1">
                <a:solidFill>
                  <a:srgbClr val="FF9900"/>
                </a:solidFill>
                <a:hlinkClick r:id="rId3"/>
              </a:rPr>
              <a:t>pmargotto@gmail.com</a:t>
            </a:r>
            <a:r>
              <a:rPr lang="pt-BR" b="1">
                <a:solidFill>
                  <a:srgbClr val="FF9900"/>
                </a:solidFill>
              </a:rPr>
              <a:t> / senha: pmargott</a:t>
            </a:r>
          </a:p>
        </p:txBody>
      </p:sp>
      <p:sp>
        <p:nvSpPr>
          <p:cNvPr id="21509" name="Line 7"/>
          <p:cNvSpPr>
            <a:spLocks noChangeShapeType="1"/>
          </p:cNvSpPr>
          <p:nvPr/>
        </p:nvSpPr>
        <p:spPr bwMode="auto">
          <a:xfrm flipV="1">
            <a:off x="5508625" y="3141663"/>
            <a:ext cx="1655763" cy="504825"/>
          </a:xfrm>
          <a:prstGeom prst="line">
            <a:avLst/>
          </a:prstGeom>
          <a:noFill/>
          <a:ln w="76200">
            <a:solidFill>
              <a:srgbClr val="FF0000"/>
            </a:solidFill>
            <a:round/>
            <a:headEnd/>
            <a:tailEnd type="triangle" w="med" len="med"/>
          </a:ln>
        </p:spPr>
        <p:txBody>
          <a:bodyPr/>
          <a:lstStyle/>
          <a:p>
            <a:endParaRPr lang="pt-BR"/>
          </a:p>
        </p:txBody>
      </p:sp>
      <p:sp>
        <p:nvSpPr>
          <p:cNvPr id="21510" name="Text Box 8"/>
          <p:cNvSpPr txBox="1">
            <a:spLocks noChangeArrowheads="1"/>
          </p:cNvSpPr>
          <p:nvPr/>
        </p:nvSpPr>
        <p:spPr bwMode="auto">
          <a:xfrm>
            <a:off x="7081838" y="2565400"/>
            <a:ext cx="2078037" cy="3344863"/>
          </a:xfrm>
          <a:prstGeom prst="rect">
            <a:avLst/>
          </a:prstGeom>
          <a:noFill/>
          <a:ln w="9525">
            <a:noFill/>
            <a:miter lim="800000"/>
            <a:headEnd/>
            <a:tailEnd/>
          </a:ln>
        </p:spPr>
        <p:txBody>
          <a:bodyPr wrap="none">
            <a:spAutoFit/>
          </a:bodyPr>
          <a:lstStyle/>
          <a:p>
            <a:pPr algn="ctr"/>
            <a:r>
              <a:rPr lang="pt-BR" sz="1800" b="1" u="none">
                <a:solidFill>
                  <a:srgbClr val="FF9900"/>
                </a:solidFill>
              </a:rPr>
              <a:t>Fator de impacto:</a:t>
            </a:r>
          </a:p>
          <a:p>
            <a:pPr algn="ctr"/>
            <a:r>
              <a:rPr lang="pt-BR" u="none">
                <a:solidFill>
                  <a:schemeClr val="bg1"/>
                </a:solidFill>
              </a:rPr>
              <a:t>No de vezes que um </a:t>
            </a:r>
          </a:p>
          <a:p>
            <a:pPr algn="ctr"/>
            <a:r>
              <a:rPr lang="pt-BR" u="none">
                <a:solidFill>
                  <a:schemeClr val="bg1"/>
                </a:solidFill>
              </a:rPr>
              <a:t>Periódico é citado </a:t>
            </a:r>
          </a:p>
          <a:p>
            <a:pPr algn="ctr"/>
            <a:r>
              <a:rPr lang="pt-BR" u="none">
                <a:solidFill>
                  <a:schemeClr val="bg1"/>
                </a:solidFill>
              </a:rPr>
              <a:t>(em 2 anos)</a:t>
            </a:r>
          </a:p>
          <a:p>
            <a:pPr algn="ctr"/>
            <a:endParaRPr lang="pt-BR" u="none">
              <a:solidFill>
                <a:schemeClr val="bg1"/>
              </a:solidFill>
            </a:endParaRPr>
          </a:p>
          <a:p>
            <a:pPr algn="ctr"/>
            <a:r>
              <a:rPr lang="pt-BR" b="1" u="none">
                <a:solidFill>
                  <a:srgbClr val="FF9900"/>
                </a:solidFill>
              </a:rPr>
              <a:t>NEJM</a:t>
            </a:r>
            <a:r>
              <a:rPr lang="pt-BR" u="none">
                <a:solidFill>
                  <a:schemeClr val="bg1"/>
                </a:solidFill>
              </a:rPr>
              <a:t>:47,1</a:t>
            </a:r>
          </a:p>
          <a:p>
            <a:pPr algn="ctr"/>
            <a:r>
              <a:rPr lang="pt-BR" u="none">
                <a:solidFill>
                  <a:schemeClr val="bg1"/>
                </a:solidFill>
              </a:rPr>
              <a:t>(cada artigo deste</a:t>
            </a:r>
          </a:p>
          <a:p>
            <a:pPr algn="ctr"/>
            <a:r>
              <a:rPr lang="pt-BR" u="none">
                <a:solidFill>
                  <a:schemeClr val="bg1"/>
                </a:solidFill>
              </a:rPr>
              <a:t>Períodico teve em média </a:t>
            </a:r>
          </a:p>
          <a:p>
            <a:pPr algn="ctr"/>
            <a:r>
              <a:rPr lang="pt-BR" u="none">
                <a:solidFill>
                  <a:schemeClr val="bg1"/>
                </a:solidFill>
              </a:rPr>
              <a:t>47 citações) </a:t>
            </a:r>
          </a:p>
          <a:p>
            <a:pPr algn="ctr"/>
            <a:r>
              <a:rPr lang="pt-BR" u="none">
                <a:solidFill>
                  <a:srgbClr val="FF9900"/>
                </a:solidFill>
              </a:rPr>
              <a:t>Fator de impacto de 0,03</a:t>
            </a:r>
            <a:r>
              <a:rPr lang="pt-BR" u="none">
                <a:solidFill>
                  <a:schemeClr val="bg1"/>
                </a:solidFill>
              </a:rPr>
              <a:t>:</a:t>
            </a:r>
          </a:p>
          <a:p>
            <a:pPr algn="ctr"/>
            <a:r>
              <a:rPr lang="pt-BR" u="none">
                <a:solidFill>
                  <a:schemeClr val="bg1"/>
                </a:solidFill>
              </a:rPr>
              <a:t>Media de citação para</a:t>
            </a:r>
          </a:p>
          <a:p>
            <a:pPr algn="ctr"/>
            <a:r>
              <a:rPr lang="pt-BR" u="none">
                <a:solidFill>
                  <a:schemeClr val="bg1"/>
                </a:solidFill>
              </a:rPr>
              <a:t>cada 33 artigos publicados</a:t>
            </a:r>
          </a:p>
          <a:p>
            <a:pPr algn="ctr"/>
            <a:r>
              <a:rPr lang="pt-BR" u="none">
                <a:solidFill>
                  <a:schemeClr val="bg1"/>
                </a:solidFill>
              </a:rPr>
              <a:t>na revista</a:t>
            </a:r>
          </a:p>
          <a:p>
            <a:pPr algn="ctr"/>
            <a:r>
              <a:rPr lang="pt-BR" u="none">
                <a:solidFill>
                  <a:schemeClr val="bg1"/>
                </a:solidFill>
              </a:rPr>
              <a:t>                 Pereira MG</a:t>
            </a:r>
          </a:p>
          <a:p>
            <a:pPr algn="ctr"/>
            <a:endParaRPr lang="pt-BR" u="none">
              <a:solidFill>
                <a:schemeClr val="bg1"/>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22532" name="Text Box 14"/>
          <p:cNvSpPr txBox="1">
            <a:spLocks noChangeArrowheads="1"/>
          </p:cNvSpPr>
          <p:nvPr/>
        </p:nvSpPr>
        <p:spPr bwMode="auto">
          <a:xfrm>
            <a:off x="3779838" y="6400800"/>
            <a:ext cx="2790825" cy="457200"/>
          </a:xfrm>
          <a:prstGeom prst="rect">
            <a:avLst/>
          </a:prstGeom>
          <a:noFill/>
          <a:ln w="9525">
            <a:noFill/>
            <a:miter lim="800000"/>
            <a:headEnd/>
            <a:tailEnd/>
          </a:ln>
        </p:spPr>
        <p:txBody>
          <a:bodyPr wrap="none">
            <a:spAutoFit/>
          </a:bodyPr>
          <a:lstStyle/>
          <a:p>
            <a:r>
              <a:rPr lang="pt-BR" sz="2400">
                <a:solidFill>
                  <a:srgbClr val="FF9900"/>
                </a:solidFill>
              </a:rPr>
              <a:t>www.mdconsult.com</a:t>
            </a:r>
          </a:p>
        </p:txBody>
      </p:sp>
      <p:pic>
        <p:nvPicPr>
          <p:cNvPr id="22533" name="Picture 8" descr="Imagem1tytytyty"/>
          <p:cNvPicPr>
            <a:picLocks noChangeAspect="1" noChangeArrowheads="1"/>
          </p:cNvPicPr>
          <p:nvPr/>
        </p:nvPicPr>
        <p:blipFill>
          <a:blip r:embed="rId3"/>
          <a:srcRect/>
          <a:stretch>
            <a:fillRect/>
          </a:stretch>
        </p:blipFill>
        <p:spPr bwMode="auto">
          <a:xfrm>
            <a:off x="85725" y="904875"/>
            <a:ext cx="8972550" cy="5048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23555" name="Text Box 16"/>
          <p:cNvSpPr txBox="1">
            <a:spLocks noChangeArrowheads="1"/>
          </p:cNvSpPr>
          <p:nvPr/>
        </p:nvSpPr>
        <p:spPr bwMode="auto">
          <a:xfrm>
            <a:off x="2916238" y="6400800"/>
            <a:ext cx="2097087" cy="457200"/>
          </a:xfrm>
          <a:prstGeom prst="rect">
            <a:avLst/>
          </a:prstGeom>
          <a:noFill/>
          <a:ln w="9525">
            <a:noFill/>
            <a:miter lim="800000"/>
            <a:headEnd/>
            <a:tailEnd/>
          </a:ln>
        </p:spPr>
        <p:txBody>
          <a:bodyPr wrap="none">
            <a:spAutoFit/>
          </a:bodyPr>
          <a:lstStyle/>
          <a:p>
            <a:r>
              <a:rPr lang="pt-BR" sz="2400">
                <a:solidFill>
                  <a:srgbClr val="FF9900"/>
                </a:solidFill>
              </a:rPr>
              <a:t>www.bireme.br</a:t>
            </a:r>
          </a:p>
        </p:txBody>
      </p:sp>
      <p:pic>
        <p:nvPicPr>
          <p:cNvPr id="23556" name="Picture 7" descr="Imagem1gffdggg"/>
          <p:cNvPicPr>
            <a:picLocks noChangeAspect="1" noChangeArrowheads="1"/>
          </p:cNvPicPr>
          <p:nvPr/>
        </p:nvPicPr>
        <p:blipFill>
          <a:blip r:embed="rId3"/>
          <a:srcRect/>
          <a:stretch>
            <a:fillRect/>
          </a:stretch>
        </p:blipFill>
        <p:spPr bwMode="auto">
          <a:xfrm>
            <a:off x="0" y="981075"/>
            <a:ext cx="9144000" cy="5362575"/>
          </a:xfrm>
          <a:prstGeom prst="rect">
            <a:avLst/>
          </a:prstGeom>
          <a:noFill/>
          <a:ln w="9525">
            <a:noFill/>
            <a:miter lim="800000"/>
            <a:headEnd/>
            <a:tailEnd/>
          </a:ln>
        </p:spPr>
      </p:pic>
      <p:sp>
        <p:nvSpPr>
          <p:cNvPr id="23558" name="Text Box 6"/>
          <p:cNvSpPr txBox="1">
            <a:spLocks noChangeArrowheads="1"/>
          </p:cNvSpPr>
          <p:nvPr/>
        </p:nvSpPr>
        <p:spPr bwMode="auto">
          <a:xfrm>
            <a:off x="3563938" y="692150"/>
            <a:ext cx="1765300" cy="366713"/>
          </a:xfrm>
          <a:prstGeom prst="rect">
            <a:avLst/>
          </a:prstGeom>
          <a:noFill/>
          <a:ln w="9525">
            <a:noFill/>
            <a:miter lim="800000"/>
            <a:headEnd/>
            <a:tailEnd/>
          </a:ln>
          <a:effectLst/>
        </p:spPr>
        <p:txBody>
          <a:bodyPr wrap="none">
            <a:spAutoFit/>
          </a:bodyPr>
          <a:lstStyle/>
          <a:p>
            <a:r>
              <a:rPr lang="pt-BR" sz="1800" b="1">
                <a:hlinkClick r:id="rId4"/>
              </a:rPr>
              <a:t>www.bireme.br</a:t>
            </a:r>
            <a:r>
              <a:rPr lang="pt-BR" sz="1800" b="1"/>
              <a:t> </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24579" name="Text Box 6"/>
          <p:cNvSpPr txBox="1">
            <a:spLocks noChangeArrowheads="1"/>
          </p:cNvSpPr>
          <p:nvPr/>
        </p:nvSpPr>
        <p:spPr bwMode="auto">
          <a:xfrm>
            <a:off x="3132138" y="981075"/>
            <a:ext cx="1784350" cy="641350"/>
          </a:xfrm>
          <a:prstGeom prst="rect">
            <a:avLst/>
          </a:prstGeom>
          <a:noFill/>
          <a:ln w="9525">
            <a:noFill/>
            <a:miter lim="800000"/>
            <a:headEnd/>
            <a:tailEnd/>
          </a:ln>
        </p:spPr>
        <p:txBody>
          <a:bodyPr wrap="none">
            <a:spAutoFit/>
          </a:bodyPr>
          <a:lstStyle/>
          <a:p>
            <a:r>
              <a:rPr lang="pt-BR" sz="3600">
                <a:solidFill>
                  <a:srgbClr val="FF9900"/>
                </a:solidFill>
              </a:rPr>
              <a:t>LILACS</a:t>
            </a:r>
          </a:p>
        </p:txBody>
      </p:sp>
      <p:pic>
        <p:nvPicPr>
          <p:cNvPr id="24580" name="Picture 7" descr="Imagem1gfdggffgfggf"/>
          <p:cNvPicPr>
            <a:picLocks noChangeAspect="1" noChangeArrowheads="1"/>
          </p:cNvPicPr>
          <p:nvPr/>
        </p:nvPicPr>
        <p:blipFill>
          <a:blip r:embed="rId2"/>
          <a:srcRect/>
          <a:stretch>
            <a:fillRect/>
          </a:stretch>
        </p:blipFill>
        <p:spPr bwMode="auto">
          <a:xfrm>
            <a:off x="0" y="1938338"/>
            <a:ext cx="8748713" cy="49196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25603" name="Text Box 5"/>
          <p:cNvSpPr txBox="1">
            <a:spLocks noChangeArrowheads="1"/>
          </p:cNvSpPr>
          <p:nvPr/>
        </p:nvSpPr>
        <p:spPr bwMode="auto">
          <a:xfrm>
            <a:off x="3132138" y="981075"/>
            <a:ext cx="1784350" cy="641350"/>
          </a:xfrm>
          <a:prstGeom prst="rect">
            <a:avLst/>
          </a:prstGeom>
          <a:noFill/>
          <a:ln w="9525">
            <a:noFill/>
            <a:miter lim="800000"/>
            <a:headEnd/>
            <a:tailEnd/>
          </a:ln>
        </p:spPr>
        <p:txBody>
          <a:bodyPr wrap="none">
            <a:spAutoFit/>
          </a:bodyPr>
          <a:lstStyle/>
          <a:p>
            <a:r>
              <a:rPr lang="pt-BR" sz="3600">
                <a:solidFill>
                  <a:srgbClr val="FF9900"/>
                </a:solidFill>
              </a:rPr>
              <a:t>SCIELO</a:t>
            </a:r>
          </a:p>
        </p:txBody>
      </p:sp>
      <p:pic>
        <p:nvPicPr>
          <p:cNvPr id="25604" name="Picture 7" descr="Imagem1sdfsffdffds"/>
          <p:cNvPicPr>
            <a:picLocks noChangeAspect="1" noChangeArrowheads="1"/>
          </p:cNvPicPr>
          <p:nvPr/>
        </p:nvPicPr>
        <p:blipFill>
          <a:blip r:embed="rId2"/>
          <a:srcRect/>
          <a:stretch>
            <a:fillRect/>
          </a:stretch>
        </p:blipFill>
        <p:spPr bwMode="auto">
          <a:xfrm>
            <a:off x="236538" y="1846263"/>
            <a:ext cx="8907462" cy="50117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subTitle" idx="1"/>
          </p:nvPr>
        </p:nvSpPr>
        <p:spPr>
          <a:xfrm>
            <a:off x="228600" y="762000"/>
            <a:ext cx="8915400" cy="5715000"/>
          </a:xfrm>
        </p:spPr>
        <p:txBody>
          <a:bodyPr/>
          <a:lstStyle/>
          <a:p>
            <a:pPr eaLnBrk="1" hangingPunct="1"/>
            <a:r>
              <a:rPr lang="pt-BR" sz="2600" smtClean="0">
                <a:solidFill>
                  <a:schemeClr val="bg1"/>
                </a:solidFill>
                <a:latin typeface="Arial" pitchFamily="34" charset="0"/>
              </a:rPr>
              <a:t>Quando não se encontra a questão nos sumários baseados em evidências: buscar a pesquisa original na literatura médica, identificando o tipo de questão clínica:</a:t>
            </a:r>
          </a:p>
          <a:p>
            <a:pPr lvl="4" algn="l" eaLnBrk="1" hangingPunct="1">
              <a:buFontTx/>
              <a:buChar char="»"/>
            </a:pPr>
            <a:r>
              <a:rPr lang="pt-BR" sz="2600" smtClean="0">
                <a:solidFill>
                  <a:schemeClr val="bg1"/>
                </a:solidFill>
                <a:latin typeface="Arial" pitchFamily="34" charset="0"/>
              </a:rPr>
              <a:t> Terapia ou intervenção</a:t>
            </a:r>
          </a:p>
          <a:p>
            <a:pPr lvl="4" algn="l" eaLnBrk="1" hangingPunct="1">
              <a:buFontTx/>
              <a:buChar char="»"/>
            </a:pPr>
            <a:r>
              <a:rPr lang="pt-BR" sz="2600" smtClean="0">
                <a:solidFill>
                  <a:schemeClr val="bg1"/>
                </a:solidFill>
                <a:latin typeface="Arial" pitchFamily="34" charset="0"/>
              </a:rPr>
              <a:t> Diagnóstico</a:t>
            </a:r>
          </a:p>
          <a:p>
            <a:pPr lvl="4" algn="l" eaLnBrk="1" hangingPunct="1">
              <a:buFontTx/>
              <a:buChar char="»"/>
            </a:pPr>
            <a:r>
              <a:rPr lang="pt-BR" sz="2600" smtClean="0">
                <a:solidFill>
                  <a:schemeClr val="bg1"/>
                </a:solidFill>
                <a:latin typeface="Arial" pitchFamily="34" charset="0"/>
              </a:rPr>
              <a:t> Prognóstico</a:t>
            </a:r>
          </a:p>
          <a:p>
            <a:pPr lvl="4" algn="l" eaLnBrk="1" hangingPunct="1">
              <a:buFontTx/>
              <a:buChar char="»"/>
            </a:pPr>
            <a:r>
              <a:rPr lang="pt-BR" sz="2600" smtClean="0">
                <a:solidFill>
                  <a:schemeClr val="bg1"/>
                </a:solidFill>
                <a:latin typeface="Arial" pitchFamily="34" charset="0"/>
              </a:rPr>
              <a:t> Etiologia/efeitos adversos</a:t>
            </a:r>
          </a:p>
          <a:p>
            <a:pPr algn="l" eaLnBrk="1" hangingPunct="1"/>
            <a:r>
              <a:rPr lang="pt-BR" sz="2400" smtClean="0">
                <a:solidFill>
                  <a:schemeClr val="bg1"/>
                </a:solidFill>
                <a:latin typeface="Arial" pitchFamily="34" charset="0"/>
              </a:rPr>
              <a:t>Estudos Apropriados:</a:t>
            </a:r>
          </a:p>
          <a:p>
            <a:pPr lvl="4" algn="l" eaLnBrk="1" hangingPunct="1">
              <a:buFontTx/>
              <a:buChar char="»"/>
            </a:pPr>
            <a:r>
              <a:rPr lang="pt-BR" sz="2400" smtClean="0">
                <a:solidFill>
                  <a:schemeClr val="bg1"/>
                </a:solidFill>
                <a:latin typeface="Arial" pitchFamily="34" charset="0"/>
              </a:rPr>
              <a:t> Revisão sistemática: o mais alto nível de evidência </a:t>
            </a:r>
          </a:p>
          <a:p>
            <a:pPr lvl="4" algn="l" eaLnBrk="1" hangingPunct="1">
              <a:buFontTx/>
              <a:buChar char="»"/>
            </a:pPr>
            <a:r>
              <a:rPr lang="pt-BR" sz="2400" smtClean="0">
                <a:solidFill>
                  <a:schemeClr val="bg1"/>
                </a:solidFill>
                <a:latin typeface="Arial" pitchFamily="34" charset="0"/>
              </a:rPr>
              <a:t> Revisão controlada randomizada</a:t>
            </a:r>
          </a:p>
          <a:p>
            <a:pPr lvl="4" algn="l" eaLnBrk="1" hangingPunct="1">
              <a:buFontTx/>
              <a:buChar char="»"/>
            </a:pPr>
            <a:r>
              <a:rPr lang="pt-BR" sz="2400" smtClean="0">
                <a:solidFill>
                  <a:schemeClr val="bg1"/>
                </a:solidFill>
                <a:latin typeface="Arial" pitchFamily="34" charset="0"/>
              </a:rPr>
              <a:t> Estudo de coorte/estudo de caso controle</a:t>
            </a:r>
          </a:p>
        </p:txBody>
      </p:sp>
      <p:sp>
        <p:nvSpPr>
          <p:cNvPr id="34819" name="Text Box 3"/>
          <p:cNvSpPr txBox="1">
            <a:spLocks noChangeArrowheads="1"/>
          </p:cNvSpPr>
          <p:nvPr/>
        </p:nvSpPr>
        <p:spPr bwMode="auto">
          <a:xfrm>
            <a:off x="304800" y="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34821" name="Text Box 5"/>
          <p:cNvSpPr txBox="1">
            <a:spLocks noChangeArrowheads="1"/>
          </p:cNvSpPr>
          <p:nvPr/>
        </p:nvSpPr>
        <p:spPr bwMode="auto">
          <a:xfrm>
            <a:off x="6584950" y="6324600"/>
            <a:ext cx="2559050" cy="366713"/>
          </a:xfrm>
          <a:prstGeom prst="rect">
            <a:avLst/>
          </a:prstGeom>
          <a:noFill/>
          <a:ln w="9525">
            <a:noFill/>
            <a:miter lim="800000"/>
            <a:headEnd/>
            <a:tailEnd/>
          </a:ln>
        </p:spPr>
        <p:txBody>
          <a:bodyPr wrap="none">
            <a:spAutoFit/>
          </a:bodyPr>
          <a:lstStyle/>
          <a:p>
            <a:r>
              <a:rPr lang="pt-BR" sz="1800" u="none">
                <a:solidFill>
                  <a:schemeClr val="hlink"/>
                </a:solidFill>
                <a:latin typeface="Arial" pitchFamily="34" charset="0"/>
              </a:rPr>
              <a:t>Bradt P, Moyer V, 2003</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3"/>
          <p:cNvSpPr txBox="1">
            <a:spLocks noChangeArrowheads="1"/>
          </p:cNvSpPr>
          <p:nvPr/>
        </p:nvSpPr>
        <p:spPr bwMode="auto">
          <a:xfrm>
            <a:off x="304800" y="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35843" name="Text Box 8"/>
          <p:cNvSpPr txBox="1">
            <a:spLocks noChangeArrowheads="1"/>
          </p:cNvSpPr>
          <p:nvPr/>
        </p:nvSpPr>
        <p:spPr bwMode="auto">
          <a:xfrm>
            <a:off x="971550" y="692150"/>
            <a:ext cx="7623175" cy="579438"/>
          </a:xfrm>
          <a:prstGeom prst="rect">
            <a:avLst/>
          </a:prstGeom>
          <a:noFill/>
          <a:ln w="9525">
            <a:noFill/>
            <a:miter lim="800000"/>
            <a:headEnd/>
            <a:tailEnd/>
          </a:ln>
        </p:spPr>
        <p:txBody>
          <a:bodyPr wrap="none">
            <a:spAutoFit/>
          </a:bodyPr>
          <a:lstStyle/>
          <a:p>
            <a:r>
              <a:rPr lang="pt-BR" sz="3200">
                <a:solidFill>
                  <a:srgbClr val="FFFF66"/>
                </a:solidFill>
              </a:rPr>
              <a:t>Procura por Ensaios Clínicos (Clinical Trials)</a:t>
            </a:r>
          </a:p>
        </p:txBody>
      </p:sp>
      <p:pic>
        <p:nvPicPr>
          <p:cNvPr id="35844" name="Picture 9" descr="Imagem1hghghgh"/>
          <p:cNvPicPr>
            <a:picLocks noChangeAspect="1" noChangeArrowheads="1"/>
          </p:cNvPicPr>
          <p:nvPr/>
        </p:nvPicPr>
        <p:blipFill>
          <a:blip r:embed="rId2"/>
          <a:srcRect/>
          <a:stretch>
            <a:fillRect/>
          </a:stretch>
        </p:blipFill>
        <p:spPr bwMode="auto">
          <a:xfrm>
            <a:off x="0" y="1658938"/>
            <a:ext cx="9229725" cy="5199062"/>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3"/>
          <p:cNvSpPr txBox="1">
            <a:spLocks noChangeArrowheads="1"/>
          </p:cNvSpPr>
          <p:nvPr/>
        </p:nvSpPr>
        <p:spPr bwMode="auto">
          <a:xfrm>
            <a:off x="0" y="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36867" name="Rectangle 8"/>
          <p:cNvSpPr>
            <a:spLocks noChangeArrowheads="1"/>
          </p:cNvSpPr>
          <p:nvPr/>
        </p:nvSpPr>
        <p:spPr bwMode="auto">
          <a:xfrm>
            <a:off x="3419475" y="760413"/>
            <a:ext cx="2520950" cy="579437"/>
          </a:xfrm>
          <a:prstGeom prst="rect">
            <a:avLst/>
          </a:prstGeom>
          <a:noFill/>
          <a:ln w="9525">
            <a:noFill/>
            <a:miter lim="800000"/>
            <a:headEnd/>
            <a:tailEnd/>
          </a:ln>
        </p:spPr>
        <p:txBody>
          <a:bodyPr wrap="none">
            <a:spAutoFit/>
          </a:bodyPr>
          <a:lstStyle/>
          <a:p>
            <a:r>
              <a:rPr lang="pt-BR" sz="3200">
                <a:solidFill>
                  <a:srgbClr val="FFFF66"/>
                </a:solidFill>
              </a:rPr>
              <a:t>Clinical Trials</a:t>
            </a:r>
          </a:p>
        </p:txBody>
      </p:sp>
      <p:pic>
        <p:nvPicPr>
          <p:cNvPr id="36868" name="Picture 9" descr="Imagem1sdddsa"/>
          <p:cNvPicPr>
            <a:picLocks noChangeAspect="1" noChangeArrowheads="1"/>
          </p:cNvPicPr>
          <p:nvPr/>
        </p:nvPicPr>
        <p:blipFill>
          <a:blip r:embed="rId2"/>
          <a:srcRect/>
          <a:stretch>
            <a:fillRect/>
          </a:stretch>
        </p:blipFill>
        <p:spPr bwMode="auto">
          <a:xfrm>
            <a:off x="0" y="1714500"/>
            <a:ext cx="9144000" cy="5143500"/>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3"/>
          <p:cNvSpPr txBox="1">
            <a:spLocks noChangeArrowheads="1"/>
          </p:cNvSpPr>
          <p:nvPr/>
        </p:nvSpPr>
        <p:spPr bwMode="auto">
          <a:xfrm>
            <a:off x="0" y="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37891" name="Rectangle 8"/>
          <p:cNvSpPr>
            <a:spLocks noChangeArrowheads="1"/>
          </p:cNvSpPr>
          <p:nvPr/>
        </p:nvSpPr>
        <p:spPr bwMode="auto">
          <a:xfrm>
            <a:off x="0" y="836613"/>
            <a:ext cx="8788400" cy="579437"/>
          </a:xfrm>
          <a:prstGeom prst="rect">
            <a:avLst/>
          </a:prstGeom>
          <a:noFill/>
          <a:ln w="9525">
            <a:noFill/>
            <a:miter lim="800000"/>
            <a:headEnd/>
            <a:tailEnd/>
          </a:ln>
        </p:spPr>
        <p:txBody>
          <a:bodyPr wrap="none">
            <a:spAutoFit/>
          </a:bodyPr>
          <a:lstStyle/>
          <a:p>
            <a:r>
              <a:rPr lang="pt-BR" sz="3200">
                <a:solidFill>
                  <a:srgbClr val="FFFF66"/>
                </a:solidFill>
              </a:rPr>
              <a:t>Clinical Trials: </a:t>
            </a:r>
            <a:r>
              <a:rPr lang="pt-BR" sz="3200">
                <a:solidFill>
                  <a:srgbClr val="FF9900"/>
                </a:solidFill>
              </a:rPr>
              <a:t>ductus arteriosus patent and newborn</a:t>
            </a:r>
          </a:p>
        </p:txBody>
      </p:sp>
      <p:pic>
        <p:nvPicPr>
          <p:cNvPr id="37892" name="Picture 9" descr="Imagem1xccxvv"/>
          <p:cNvPicPr>
            <a:picLocks noChangeAspect="1" noChangeArrowheads="1"/>
          </p:cNvPicPr>
          <p:nvPr/>
        </p:nvPicPr>
        <p:blipFill>
          <a:blip r:embed="rId2"/>
          <a:srcRect/>
          <a:stretch>
            <a:fillRect/>
          </a:stretch>
        </p:blipFill>
        <p:spPr bwMode="auto">
          <a:xfrm>
            <a:off x="-123825" y="1647825"/>
            <a:ext cx="9267825" cy="5210175"/>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3"/>
          <p:cNvSpPr txBox="1">
            <a:spLocks noChangeArrowheads="1"/>
          </p:cNvSpPr>
          <p:nvPr/>
        </p:nvSpPr>
        <p:spPr bwMode="auto">
          <a:xfrm>
            <a:off x="0" y="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38915" name="Rectangle 6"/>
          <p:cNvSpPr>
            <a:spLocks noChangeArrowheads="1"/>
          </p:cNvSpPr>
          <p:nvPr/>
        </p:nvSpPr>
        <p:spPr bwMode="auto">
          <a:xfrm>
            <a:off x="0" y="836613"/>
            <a:ext cx="8788400" cy="579437"/>
          </a:xfrm>
          <a:prstGeom prst="rect">
            <a:avLst/>
          </a:prstGeom>
          <a:noFill/>
          <a:ln w="9525">
            <a:noFill/>
            <a:miter lim="800000"/>
            <a:headEnd/>
            <a:tailEnd/>
          </a:ln>
        </p:spPr>
        <p:txBody>
          <a:bodyPr wrap="none">
            <a:spAutoFit/>
          </a:bodyPr>
          <a:lstStyle/>
          <a:p>
            <a:r>
              <a:rPr lang="pt-BR" sz="3200">
                <a:solidFill>
                  <a:srgbClr val="FFFF66"/>
                </a:solidFill>
              </a:rPr>
              <a:t>Clinical Trials: </a:t>
            </a:r>
            <a:r>
              <a:rPr lang="pt-BR" sz="3200">
                <a:solidFill>
                  <a:srgbClr val="FF9900"/>
                </a:solidFill>
              </a:rPr>
              <a:t>ductus arteriosus patent and newborn</a:t>
            </a:r>
          </a:p>
        </p:txBody>
      </p:sp>
      <p:pic>
        <p:nvPicPr>
          <p:cNvPr id="38916" name="Picture 7" descr="Imagem1gbvcbcvcbc"/>
          <p:cNvPicPr>
            <a:picLocks noChangeAspect="1" noChangeArrowheads="1"/>
          </p:cNvPicPr>
          <p:nvPr/>
        </p:nvPicPr>
        <p:blipFill>
          <a:blip r:embed="rId2"/>
          <a:srcRect/>
          <a:stretch>
            <a:fillRect/>
          </a:stretch>
        </p:blipFill>
        <p:spPr bwMode="auto">
          <a:xfrm>
            <a:off x="0" y="1714500"/>
            <a:ext cx="9144000" cy="5143500"/>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3"/>
          <p:cNvSpPr txBox="1">
            <a:spLocks noChangeArrowheads="1"/>
          </p:cNvSpPr>
          <p:nvPr/>
        </p:nvSpPr>
        <p:spPr bwMode="auto">
          <a:xfrm>
            <a:off x="0" y="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39939" name="Rectangle 6"/>
          <p:cNvSpPr>
            <a:spLocks noChangeArrowheads="1"/>
          </p:cNvSpPr>
          <p:nvPr/>
        </p:nvSpPr>
        <p:spPr bwMode="auto">
          <a:xfrm>
            <a:off x="0" y="836613"/>
            <a:ext cx="8788400" cy="579437"/>
          </a:xfrm>
          <a:prstGeom prst="rect">
            <a:avLst/>
          </a:prstGeom>
          <a:noFill/>
          <a:ln w="9525">
            <a:noFill/>
            <a:miter lim="800000"/>
            <a:headEnd/>
            <a:tailEnd/>
          </a:ln>
        </p:spPr>
        <p:txBody>
          <a:bodyPr wrap="none">
            <a:spAutoFit/>
          </a:bodyPr>
          <a:lstStyle/>
          <a:p>
            <a:r>
              <a:rPr lang="pt-BR" sz="3200">
                <a:solidFill>
                  <a:srgbClr val="FFFF66"/>
                </a:solidFill>
              </a:rPr>
              <a:t>Clinical Trials: </a:t>
            </a:r>
            <a:r>
              <a:rPr lang="pt-BR" sz="3200">
                <a:solidFill>
                  <a:srgbClr val="FF9900"/>
                </a:solidFill>
              </a:rPr>
              <a:t>ductus arteriosus patent and newborn</a:t>
            </a:r>
          </a:p>
        </p:txBody>
      </p:sp>
      <p:pic>
        <p:nvPicPr>
          <p:cNvPr id="39940" name="Picture 7" descr="Imagem1dgggg"/>
          <p:cNvPicPr>
            <a:picLocks noChangeAspect="1" noChangeArrowheads="1"/>
          </p:cNvPicPr>
          <p:nvPr/>
        </p:nvPicPr>
        <p:blipFill>
          <a:blip r:embed="rId2"/>
          <a:srcRect/>
          <a:stretch>
            <a:fillRect/>
          </a:stretch>
        </p:blipFill>
        <p:spPr bwMode="auto">
          <a:xfrm>
            <a:off x="0" y="1714500"/>
            <a:ext cx="9144000" cy="5143500"/>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4"/>
          <p:cNvSpPr>
            <a:spLocks noChangeArrowheads="1"/>
          </p:cNvSpPr>
          <p:nvPr/>
        </p:nvSpPr>
        <p:spPr bwMode="auto">
          <a:xfrm>
            <a:off x="0" y="836613"/>
            <a:ext cx="8788400" cy="579437"/>
          </a:xfrm>
          <a:prstGeom prst="rect">
            <a:avLst/>
          </a:prstGeom>
          <a:noFill/>
          <a:ln w="9525">
            <a:noFill/>
            <a:miter lim="800000"/>
            <a:headEnd/>
            <a:tailEnd/>
          </a:ln>
        </p:spPr>
        <p:txBody>
          <a:bodyPr wrap="none">
            <a:spAutoFit/>
          </a:bodyPr>
          <a:lstStyle/>
          <a:p>
            <a:r>
              <a:rPr lang="pt-BR" sz="3200">
                <a:solidFill>
                  <a:srgbClr val="FFFF66"/>
                </a:solidFill>
              </a:rPr>
              <a:t>Clinical Trials: </a:t>
            </a:r>
            <a:r>
              <a:rPr lang="pt-BR" sz="3200">
                <a:solidFill>
                  <a:srgbClr val="FF9900"/>
                </a:solidFill>
              </a:rPr>
              <a:t>ductus arteriosus patent and newborn</a:t>
            </a:r>
          </a:p>
        </p:txBody>
      </p:sp>
      <p:sp>
        <p:nvSpPr>
          <p:cNvPr id="40963" name="Text Box 3"/>
          <p:cNvSpPr txBox="1">
            <a:spLocks noChangeArrowheads="1"/>
          </p:cNvSpPr>
          <p:nvPr/>
        </p:nvSpPr>
        <p:spPr bwMode="auto">
          <a:xfrm>
            <a:off x="0" y="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pic>
        <p:nvPicPr>
          <p:cNvPr id="40964" name="Picture 7" descr="Imagem1er"/>
          <p:cNvPicPr>
            <a:picLocks noChangeAspect="1" noChangeArrowheads="1"/>
          </p:cNvPicPr>
          <p:nvPr/>
        </p:nvPicPr>
        <p:blipFill>
          <a:blip r:embed="rId2"/>
          <a:srcRect/>
          <a:stretch>
            <a:fillRect/>
          </a:stretch>
        </p:blipFill>
        <p:spPr bwMode="auto">
          <a:xfrm>
            <a:off x="249238" y="1855788"/>
            <a:ext cx="8894762" cy="5002212"/>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3"/>
          <p:cNvSpPr txBox="1">
            <a:spLocks noChangeArrowheads="1"/>
          </p:cNvSpPr>
          <p:nvPr/>
        </p:nvSpPr>
        <p:spPr bwMode="auto">
          <a:xfrm>
            <a:off x="0" y="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41987" name="Rectangle 7"/>
          <p:cNvSpPr>
            <a:spLocks noChangeArrowheads="1"/>
          </p:cNvSpPr>
          <p:nvPr/>
        </p:nvSpPr>
        <p:spPr bwMode="auto">
          <a:xfrm>
            <a:off x="0" y="836613"/>
            <a:ext cx="8788400" cy="579437"/>
          </a:xfrm>
          <a:prstGeom prst="rect">
            <a:avLst/>
          </a:prstGeom>
          <a:noFill/>
          <a:ln w="9525">
            <a:noFill/>
            <a:miter lim="800000"/>
            <a:headEnd/>
            <a:tailEnd/>
          </a:ln>
        </p:spPr>
        <p:txBody>
          <a:bodyPr wrap="none">
            <a:spAutoFit/>
          </a:bodyPr>
          <a:lstStyle/>
          <a:p>
            <a:r>
              <a:rPr lang="pt-BR" sz="3200">
                <a:solidFill>
                  <a:srgbClr val="FFFF66"/>
                </a:solidFill>
              </a:rPr>
              <a:t>Clinical Trials: </a:t>
            </a:r>
            <a:r>
              <a:rPr lang="pt-BR" sz="3200">
                <a:solidFill>
                  <a:srgbClr val="FF9900"/>
                </a:solidFill>
              </a:rPr>
              <a:t>ductus arteriosus patent and newborn</a:t>
            </a:r>
          </a:p>
        </p:txBody>
      </p:sp>
      <p:pic>
        <p:nvPicPr>
          <p:cNvPr id="41988" name="Picture 9" descr="Imagem1fdgfggdgsg"/>
          <p:cNvPicPr>
            <a:picLocks noChangeAspect="1" noChangeArrowheads="1"/>
          </p:cNvPicPr>
          <p:nvPr/>
        </p:nvPicPr>
        <p:blipFill>
          <a:blip r:embed="rId2"/>
          <a:srcRect/>
          <a:stretch>
            <a:fillRect/>
          </a:stretch>
        </p:blipFill>
        <p:spPr bwMode="auto">
          <a:xfrm>
            <a:off x="0" y="1404938"/>
            <a:ext cx="9144000" cy="5143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3"/>
          <p:cNvSpPr txBox="1">
            <a:spLocks noChangeArrowheads="1"/>
          </p:cNvSpPr>
          <p:nvPr/>
        </p:nvSpPr>
        <p:spPr bwMode="auto">
          <a:xfrm>
            <a:off x="0" y="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43011" name="Rectangle 5"/>
          <p:cNvSpPr>
            <a:spLocks noChangeArrowheads="1"/>
          </p:cNvSpPr>
          <p:nvPr/>
        </p:nvSpPr>
        <p:spPr bwMode="auto">
          <a:xfrm>
            <a:off x="0" y="836613"/>
            <a:ext cx="8788400" cy="579437"/>
          </a:xfrm>
          <a:prstGeom prst="rect">
            <a:avLst/>
          </a:prstGeom>
          <a:noFill/>
          <a:ln w="9525">
            <a:noFill/>
            <a:miter lim="800000"/>
            <a:headEnd/>
            <a:tailEnd/>
          </a:ln>
        </p:spPr>
        <p:txBody>
          <a:bodyPr wrap="none">
            <a:spAutoFit/>
          </a:bodyPr>
          <a:lstStyle/>
          <a:p>
            <a:r>
              <a:rPr lang="pt-BR" sz="3200">
                <a:solidFill>
                  <a:srgbClr val="FFFF66"/>
                </a:solidFill>
              </a:rPr>
              <a:t>Clinical Trials: </a:t>
            </a:r>
            <a:r>
              <a:rPr lang="pt-BR" sz="3200">
                <a:solidFill>
                  <a:srgbClr val="FF9900"/>
                </a:solidFill>
              </a:rPr>
              <a:t>ductus arteriosus patent and newborn</a:t>
            </a:r>
          </a:p>
        </p:txBody>
      </p:sp>
      <p:pic>
        <p:nvPicPr>
          <p:cNvPr id="43012" name="Picture 7" descr="Imagem1sdffff"/>
          <p:cNvPicPr>
            <a:picLocks noChangeAspect="1" noChangeArrowheads="1"/>
          </p:cNvPicPr>
          <p:nvPr/>
        </p:nvPicPr>
        <p:blipFill>
          <a:blip r:embed="rId2"/>
          <a:srcRect/>
          <a:stretch>
            <a:fillRect/>
          </a:stretch>
        </p:blipFill>
        <p:spPr bwMode="auto">
          <a:xfrm>
            <a:off x="171450" y="1809750"/>
            <a:ext cx="8972550" cy="5048250"/>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3"/>
          <p:cNvSpPr txBox="1">
            <a:spLocks noChangeArrowheads="1"/>
          </p:cNvSpPr>
          <p:nvPr/>
        </p:nvSpPr>
        <p:spPr bwMode="auto">
          <a:xfrm>
            <a:off x="0" y="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44035" name="Rectangle 7"/>
          <p:cNvSpPr>
            <a:spLocks noChangeArrowheads="1"/>
          </p:cNvSpPr>
          <p:nvPr/>
        </p:nvSpPr>
        <p:spPr bwMode="auto">
          <a:xfrm>
            <a:off x="0" y="836613"/>
            <a:ext cx="8788400" cy="579437"/>
          </a:xfrm>
          <a:prstGeom prst="rect">
            <a:avLst/>
          </a:prstGeom>
          <a:noFill/>
          <a:ln w="9525">
            <a:noFill/>
            <a:miter lim="800000"/>
            <a:headEnd/>
            <a:tailEnd/>
          </a:ln>
        </p:spPr>
        <p:txBody>
          <a:bodyPr wrap="none">
            <a:spAutoFit/>
          </a:bodyPr>
          <a:lstStyle/>
          <a:p>
            <a:r>
              <a:rPr lang="pt-BR" sz="3200">
                <a:solidFill>
                  <a:srgbClr val="FFFF66"/>
                </a:solidFill>
              </a:rPr>
              <a:t>Clinical Trials: </a:t>
            </a:r>
            <a:r>
              <a:rPr lang="pt-BR" sz="3200">
                <a:solidFill>
                  <a:srgbClr val="FF9900"/>
                </a:solidFill>
              </a:rPr>
              <a:t>ductus arteriosus patent and newborn</a:t>
            </a:r>
          </a:p>
        </p:txBody>
      </p:sp>
      <p:pic>
        <p:nvPicPr>
          <p:cNvPr id="44036" name="Picture 10" descr="Imagem1ddddd"/>
          <p:cNvPicPr>
            <a:picLocks noChangeAspect="1" noChangeArrowheads="1"/>
          </p:cNvPicPr>
          <p:nvPr/>
        </p:nvPicPr>
        <p:blipFill>
          <a:blip r:embed="rId2"/>
          <a:srcRect/>
          <a:stretch>
            <a:fillRect/>
          </a:stretch>
        </p:blipFill>
        <p:spPr bwMode="auto">
          <a:xfrm>
            <a:off x="1908175" y="2022475"/>
            <a:ext cx="5624513" cy="48355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3"/>
          <p:cNvSpPr txBox="1">
            <a:spLocks noChangeArrowheads="1"/>
          </p:cNvSpPr>
          <p:nvPr/>
        </p:nvSpPr>
        <p:spPr bwMode="auto">
          <a:xfrm>
            <a:off x="0" y="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45059" name="Rectangle 5"/>
          <p:cNvSpPr>
            <a:spLocks noChangeArrowheads="1"/>
          </p:cNvSpPr>
          <p:nvPr/>
        </p:nvSpPr>
        <p:spPr bwMode="auto">
          <a:xfrm>
            <a:off x="0" y="836613"/>
            <a:ext cx="8788400" cy="1066800"/>
          </a:xfrm>
          <a:prstGeom prst="rect">
            <a:avLst/>
          </a:prstGeom>
          <a:noFill/>
          <a:ln w="9525">
            <a:noFill/>
            <a:miter lim="800000"/>
            <a:headEnd/>
            <a:tailEnd/>
          </a:ln>
        </p:spPr>
        <p:txBody>
          <a:bodyPr wrap="none">
            <a:spAutoFit/>
          </a:bodyPr>
          <a:lstStyle/>
          <a:p>
            <a:r>
              <a:rPr lang="pt-BR" sz="3200">
                <a:solidFill>
                  <a:srgbClr val="FFFF66"/>
                </a:solidFill>
              </a:rPr>
              <a:t>Clinical Trials: </a:t>
            </a:r>
            <a:r>
              <a:rPr lang="pt-BR" sz="3200">
                <a:solidFill>
                  <a:srgbClr val="FF9900"/>
                </a:solidFill>
              </a:rPr>
              <a:t>ductus arteriosus patent and newborn</a:t>
            </a:r>
          </a:p>
          <a:p>
            <a:r>
              <a:rPr lang="pt-BR" sz="3200">
                <a:solidFill>
                  <a:srgbClr val="FF9900"/>
                </a:solidFill>
              </a:rPr>
              <a:t>Características dos grupos que não responderam</a:t>
            </a:r>
          </a:p>
        </p:txBody>
      </p:sp>
      <p:pic>
        <p:nvPicPr>
          <p:cNvPr id="45060" name="Picture 7" descr="Imagem1dffdgdfgfdg"/>
          <p:cNvPicPr>
            <a:picLocks noChangeAspect="1" noChangeArrowheads="1"/>
          </p:cNvPicPr>
          <p:nvPr/>
        </p:nvPicPr>
        <p:blipFill>
          <a:blip r:embed="rId2"/>
          <a:srcRect/>
          <a:stretch>
            <a:fillRect/>
          </a:stretch>
        </p:blipFill>
        <p:spPr bwMode="auto">
          <a:xfrm>
            <a:off x="381000" y="2492375"/>
            <a:ext cx="8763000" cy="3876675"/>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subTitle" idx="1"/>
          </p:nvPr>
        </p:nvSpPr>
        <p:spPr>
          <a:xfrm>
            <a:off x="228600" y="1066800"/>
            <a:ext cx="8915400" cy="4572000"/>
          </a:xfrm>
        </p:spPr>
        <p:txBody>
          <a:bodyPr/>
          <a:lstStyle/>
          <a:p>
            <a:pPr eaLnBrk="1" hangingPunct="1">
              <a:lnSpc>
                <a:spcPct val="140000"/>
              </a:lnSpc>
            </a:pPr>
            <a:r>
              <a:rPr lang="pt-BR" sz="2600" smtClean="0">
                <a:solidFill>
                  <a:schemeClr val="bg1"/>
                </a:solidFill>
                <a:latin typeface="Arial" pitchFamily="34" charset="0"/>
              </a:rPr>
              <a:t>Avaliação crítica da informação: uso de métodos científicos para avaliar a qualidade da literatura médica:</a:t>
            </a:r>
            <a:r>
              <a:rPr lang="pt-BR" sz="3900" smtClean="0">
                <a:solidFill>
                  <a:schemeClr val="bg1"/>
                </a:solidFill>
                <a:latin typeface="Arial" pitchFamily="34" charset="0"/>
              </a:rPr>
              <a:t> </a:t>
            </a:r>
          </a:p>
          <a:p>
            <a:pPr lvl="4" algn="l" eaLnBrk="1" hangingPunct="1">
              <a:lnSpc>
                <a:spcPct val="140000"/>
              </a:lnSpc>
              <a:buFontTx/>
              <a:buChar char="»"/>
            </a:pPr>
            <a:r>
              <a:rPr lang="pt-BR" sz="2600" smtClean="0">
                <a:solidFill>
                  <a:schemeClr val="bg1"/>
                </a:solidFill>
                <a:latin typeface="Arial" pitchFamily="34" charset="0"/>
              </a:rPr>
              <a:t> O artigo tem validade</a:t>
            </a:r>
          </a:p>
          <a:p>
            <a:pPr eaLnBrk="1" hangingPunct="1">
              <a:lnSpc>
                <a:spcPct val="140000"/>
              </a:lnSpc>
            </a:pPr>
            <a:r>
              <a:rPr lang="pt-BR" sz="2400" smtClean="0">
                <a:solidFill>
                  <a:schemeClr val="bg1"/>
                </a:solidFill>
                <a:latin typeface="Arial" pitchFamily="34" charset="0"/>
              </a:rPr>
              <a:t>(reflete a verdade para os pacientes da amostra)</a:t>
            </a:r>
          </a:p>
          <a:p>
            <a:pPr lvl="4" algn="l" eaLnBrk="1" hangingPunct="1">
              <a:lnSpc>
                <a:spcPct val="140000"/>
              </a:lnSpc>
              <a:buFontTx/>
              <a:buChar char="»"/>
            </a:pPr>
            <a:r>
              <a:rPr lang="pt-BR" sz="2600" smtClean="0">
                <a:solidFill>
                  <a:schemeClr val="bg1"/>
                </a:solidFill>
                <a:latin typeface="Arial" pitchFamily="34" charset="0"/>
              </a:rPr>
              <a:t> Utilidade: aplicabilidade clínica</a:t>
            </a:r>
          </a:p>
          <a:p>
            <a:pPr algn="l" eaLnBrk="1" hangingPunct="1">
              <a:lnSpc>
                <a:spcPct val="140000"/>
              </a:lnSpc>
            </a:pPr>
            <a:r>
              <a:rPr lang="pt-BR" sz="2400" smtClean="0">
                <a:solidFill>
                  <a:schemeClr val="bg1"/>
                </a:solidFill>
                <a:latin typeface="Arial" pitchFamily="34" charset="0"/>
              </a:rPr>
              <a:t>Para cumprir esta tarefa,  o médico precisa estar familiarizado com as linhas gerais de investigação clínica</a:t>
            </a:r>
            <a:endParaRPr lang="pt-BR" sz="3600" smtClean="0">
              <a:solidFill>
                <a:schemeClr val="bg1"/>
              </a:solidFill>
              <a:latin typeface="Arial" pitchFamily="34" charset="0"/>
            </a:endParaRPr>
          </a:p>
        </p:txBody>
      </p:sp>
      <p:sp>
        <p:nvSpPr>
          <p:cNvPr id="46083"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46085" name="Text Box 5"/>
          <p:cNvSpPr txBox="1">
            <a:spLocks noChangeArrowheads="1"/>
          </p:cNvSpPr>
          <p:nvPr/>
        </p:nvSpPr>
        <p:spPr bwMode="auto">
          <a:xfrm>
            <a:off x="6584950" y="6324600"/>
            <a:ext cx="2559050" cy="366713"/>
          </a:xfrm>
          <a:prstGeom prst="rect">
            <a:avLst/>
          </a:prstGeom>
          <a:noFill/>
          <a:ln w="9525">
            <a:noFill/>
            <a:miter lim="800000"/>
            <a:headEnd/>
            <a:tailEnd/>
          </a:ln>
        </p:spPr>
        <p:txBody>
          <a:bodyPr wrap="none">
            <a:spAutoFit/>
          </a:bodyPr>
          <a:lstStyle/>
          <a:p>
            <a:r>
              <a:rPr lang="pt-BR" sz="1800" u="none">
                <a:solidFill>
                  <a:schemeClr val="hlink"/>
                </a:solidFill>
                <a:latin typeface="Arial" pitchFamily="34" charset="0"/>
              </a:rPr>
              <a:t>Bradt P, Moyer V, 2003</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subTitle" idx="1"/>
          </p:nvPr>
        </p:nvSpPr>
        <p:spPr>
          <a:xfrm>
            <a:off x="152400" y="838200"/>
            <a:ext cx="8991600" cy="4572000"/>
          </a:xfrm>
        </p:spPr>
        <p:txBody>
          <a:bodyPr/>
          <a:lstStyle/>
          <a:p>
            <a:pPr eaLnBrk="1" hangingPunct="1"/>
            <a:r>
              <a:rPr lang="pt-BR" sz="2400" smtClean="0">
                <a:solidFill>
                  <a:srgbClr val="FFFF66"/>
                </a:solidFill>
                <a:latin typeface="Arial" pitchFamily="34" charset="0"/>
              </a:rPr>
              <a:t>Teste de Hipótese</a:t>
            </a:r>
          </a:p>
          <a:p>
            <a:pPr algn="l" eaLnBrk="1" hangingPunct="1"/>
            <a:r>
              <a:rPr lang="en-US" sz="2400" smtClean="0">
                <a:solidFill>
                  <a:schemeClr val="bg1"/>
                </a:solidFill>
                <a:latin typeface="Arial" pitchFamily="34" charset="0"/>
                <a:cs typeface="Arial" pitchFamily="34" charset="0"/>
              </a:rPr>
              <a:t> </a:t>
            </a:r>
            <a:r>
              <a:rPr lang="pt-BR" sz="2400" smtClean="0">
                <a:solidFill>
                  <a:schemeClr val="bg1"/>
                </a:solidFill>
                <a:latin typeface="Arial" pitchFamily="34" charset="0"/>
                <a:cs typeface="Arial" pitchFamily="34" charset="0"/>
              </a:rPr>
              <a:t>Hipótese nula (H</a:t>
            </a:r>
            <a:r>
              <a:rPr lang="pt-BR" sz="2400" b="1" baseline="-25000" smtClean="0">
                <a:solidFill>
                  <a:schemeClr val="bg1"/>
                </a:solidFill>
                <a:latin typeface="Arial" pitchFamily="34" charset="0"/>
                <a:cs typeface="Arial" pitchFamily="34" charset="0"/>
              </a:rPr>
              <a:t>0</a:t>
            </a:r>
            <a:r>
              <a:rPr lang="pt-BR" sz="2400" smtClean="0">
                <a:solidFill>
                  <a:schemeClr val="bg1"/>
                </a:solidFill>
                <a:latin typeface="Arial" pitchFamily="34" charset="0"/>
                <a:cs typeface="Arial" pitchFamily="34" charset="0"/>
              </a:rPr>
              <a:t>): não há diferença</a:t>
            </a:r>
          </a:p>
          <a:p>
            <a:pPr algn="l" eaLnBrk="1" hangingPunct="1"/>
            <a:r>
              <a:rPr lang="pt-BR" sz="2400" smtClean="0">
                <a:solidFill>
                  <a:schemeClr val="bg1"/>
                </a:solidFill>
                <a:latin typeface="Arial" pitchFamily="34" charset="0"/>
                <a:cs typeface="Arial" pitchFamily="34" charset="0"/>
              </a:rPr>
              <a:t> Hipótese alternativa (H</a:t>
            </a:r>
            <a:r>
              <a:rPr lang="pt-BR" sz="2400" b="1" baseline="-25000" smtClean="0">
                <a:solidFill>
                  <a:schemeClr val="bg1"/>
                </a:solidFill>
                <a:latin typeface="Arial" pitchFamily="34" charset="0"/>
                <a:cs typeface="Arial" pitchFamily="34" charset="0"/>
              </a:rPr>
              <a:t>1</a:t>
            </a:r>
            <a:r>
              <a:rPr lang="pt-BR" sz="2400" smtClean="0">
                <a:solidFill>
                  <a:schemeClr val="bg1"/>
                </a:solidFill>
                <a:latin typeface="Arial" pitchFamily="34" charset="0"/>
                <a:cs typeface="Arial" pitchFamily="34" charset="0"/>
              </a:rPr>
              <a:t>): há diferença</a:t>
            </a:r>
          </a:p>
          <a:p>
            <a:pPr algn="l" eaLnBrk="1" hangingPunct="1"/>
            <a:r>
              <a:rPr lang="pt-BR" sz="2400" b="1" smtClean="0">
                <a:solidFill>
                  <a:schemeClr val="bg1"/>
                </a:solidFill>
                <a:latin typeface="Arial" pitchFamily="34" charset="0"/>
                <a:cs typeface="Arial" pitchFamily="34" charset="0"/>
              </a:rPr>
              <a:t>Hipótese:</a:t>
            </a:r>
            <a:r>
              <a:rPr lang="pt-BR" sz="2400" smtClean="0">
                <a:solidFill>
                  <a:schemeClr val="bg1"/>
                </a:solidFill>
                <a:latin typeface="Arial" pitchFamily="34" charset="0"/>
                <a:cs typeface="Arial" pitchFamily="34" charset="0"/>
              </a:rPr>
              <a:t> resposta presumida e provisória que de acordo com critérios será ou não rejeitada. “</a:t>
            </a:r>
            <a:r>
              <a:rPr lang="pt-BR" sz="2400" smtClean="0">
                <a:solidFill>
                  <a:srgbClr val="FF9900"/>
                </a:solidFill>
                <a:latin typeface="Arial" pitchFamily="34" charset="0"/>
                <a:cs typeface="Arial" pitchFamily="34" charset="0"/>
              </a:rPr>
              <a:t>O uso de hipóteses implica não na exibição da ingenuidade, mas no trabalho da verificação”</a:t>
            </a:r>
          </a:p>
          <a:p>
            <a:pPr eaLnBrk="1" hangingPunct="1"/>
            <a:r>
              <a:rPr lang="pt-BR" sz="2400" smtClean="0">
                <a:solidFill>
                  <a:srgbClr val="FFFF66"/>
                </a:solidFill>
                <a:latin typeface="Arial" pitchFamily="34" charset="0"/>
                <a:cs typeface="Arial" pitchFamily="34" charset="0"/>
              </a:rPr>
              <a:t>Processo para testar hipótese:</a:t>
            </a:r>
          </a:p>
          <a:p>
            <a:pPr algn="l" eaLnBrk="1" hangingPunct="1"/>
            <a:r>
              <a:rPr lang="pt-BR" sz="2400" smtClean="0">
                <a:solidFill>
                  <a:schemeClr val="bg1"/>
                </a:solidFill>
                <a:latin typeface="Arial" pitchFamily="34" charset="0"/>
                <a:cs typeface="Arial" pitchFamily="34" charset="0"/>
              </a:rPr>
              <a:t>  	1. Estabelecer H</a:t>
            </a:r>
            <a:r>
              <a:rPr lang="pt-BR" sz="2400" b="1" baseline="-25000" smtClean="0">
                <a:solidFill>
                  <a:schemeClr val="bg1"/>
                </a:solidFill>
                <a:latin typeface="Arial" pitchFamily="34" charset="0"/>
                <a:cs typeface="Arial" pitchFamily="34" charset="0"/>
              </a:rPr>
              <a:t>1</a:t>
            </a:r>
          </a:p>
          <a:p>
            <a:pPr algn="l" eaLnBrk="1" hangingPunct="1"/>
            <a:r>
              <a:rPr lang="pt-BR" sz="2400" b="1" smtClean="0">
                <a:solidFill>
                  <a:schemeClr val="bg1"/>
                </a:solidFill>
                <a:latin typeface="Arial" pitchFamily="34" charset="0"/>
                <a:cs typeface="Arial" pitchFamily="34" charset="0"/>
              </a:rPr>
              <a:t>          	</a:t>
            </a:r>
            <a:r>
              <a:rPr lang="pt-BR" sz="2400" smtClean="0">
                <a:solidFill>
                  <a:schemeClr val="bg1"/>
                </a:solidFill>
                <a:latin typeface="Arial" pitchFamily="34" charset="0"/>
                <a:cs typeface="Arial" pitchFamily="34" charset="0"/>
              </a:rPr>
              <a:t>2.</a:t>
            </a:r>
            <a:r>
              <a:rPr lang="pt-BR" sz="2400" b="1" smtClean="0">
                <a:solidFill>
                  <a:schemeClr val="bg1"/>
                </a:solidFill>
                <a:latin typeface="Arial" pitchFamily="34" charset="0"/>
                <a:cs typeface="Arial" pitchFamily="34" charset="0"/>
              </a:rPr>
              <a:t> </a:t>
            </a:r>
            <a:r>
              <a:rPr lang="pt-BR" sz="2400" smtClean="0">
                <a:solidFill>
                  <a:schemeClr val="bg1"/>
                </a:solidFill>
                <a:latin typeface="Arial" pitchFamily="34" charset="0"/>
                <a:cs typeface="Arial" pitchFamily="34" charset="0"/>
              </a:rPr>
              <a:t>Estabelecer H</a:t>
            </a:r>
            <a:r>
              <a:rPr lang="pt-BR" sz="2400" b="1" baseline="-25000" smtClean="0">
                <a:solidFill>
                  <a:schemeClr val="bg1"/>
                </a:solidFill>
                <a:latin typeface="Arial" pitchFamily="34" charset="0"/>
                <a:cs typeface="Arial" pitchFamily="34" charset="0"/>
              </a:rPr>
              <a:t>2</a:t>
            </a:r>
          </a:p>
          <a:p>
            <a:pPr algn="l" eaLnBrk="1" hangingPunct="1"/>
            <a:r>
              <a:rPr lang="pt-BR" sz="2400" b="1" baseline="-25000" smtClean="0">
                <a:solidFill>
                  <a:schemeClr val="bg1"/>
                </a:solidFill>
                <a:latin typeface="Arial" pitchFamily="34" charset="0"/>
                <a:cs typeface="Arial" pitchFamily="34" charset="0"/>
              </a:rPr>
              <a:t>              	</a:t>
            </a:r>
            <a:r>
              <a:rPr lang="pt-BR" sz="2400" smtClean="0">
                <a:solidFill>
                  <a:schemeClr val="bg1"/>
                </a:solidFill>
                <a:latin typeface="Arial" pitchFamily="34" charset="0"/>
                <a:cs typeface="Arial" pitchFamily="34" charset="0"/>
              </a:rPr>
              <a:t>3. Determinar tamanho da amostra</a:t>
            </a:r>
          </a:p>
          <a:p>
            <a:pPr algn="l" eaLnBrk="1" hangingPunct="1"/>
            <a:r>
              <a:rPr lang="pt-BR" sz="2400" smtClean="0">
                <a:solidFill>
                  <a:schemeClr val="bg1"/>
                </a:solidFill>
                <a:latin typeface="Arial" pitchFamily="34" charset="0"/>
                <a:cs typeface="Arial" pitchFamily="34" charset="0"/>
              </a:rPr>
              <a:t>          	4. Colher dados</a:t>
            </a:r>
          </a:p>
          <a:p>
            <a:pPr algn="l" eaLnBrk="1" hangingPunct="1"/>
            <a:r>
              <a:rPr lang="en-US" sz="2400" smtClean="0">
                <a:solidFill>
                  <a:schemeClr val="bg1"/>
                </a:solidFill>
                <a:latin typeface="Arial" pitchFamily="34" charset="0"/>
                <a:cs typeface="Arial" pitchFamily="34" charset="0"/>
              </a:rPr>
              <a:t>         	5. </a:t>
            </a:r>
            <a:r>
              <a:rPr lang="pt-BR" sz="2400" smtClean="0">
                <a:solidFill>
                  <a:schemeClr val="bg1"/>
                </a:solidFill>
                <a:latin typeface="Arial" pitchFamily="34" charset="0"/>
                <a:cs typeface="Arial" pitchFamily="34" charset="0"/>
              </a:rPr>
              <a:t>Estudo estabelecido para verificar se o H</a:t>
            </a:r>
            <a:r>
              <a:rPr lang="pt-BR" sz="2400" b="1" baseline="-25000" smtClean="0">
                <a:solidFill>
                  <a:schemeClr val="bg1"/>
                </a:solidFill>
                <a:latin typeface="Arial" pitchFamily="34" charset="0"/>
                <a:cs typeface="Arial" pitchFamily="34" charset="0"/>
              </a:rPr>
              <a:t>0</a:t>
            </a:r>
            <a:r>
              <a:rPr lang="pt-BR" sz="2400" smtClean="0">
                <a:solidFill>
                  <a:schemeClr val="bg1"/>
                </a:solidFill>
                <a:latin typeface="Arial" pitchFamily="34" charset="0"/>
                <a:cs typeface="Arial" pitchFamily="34" charset="0"/>
              </a:rPr>
              <a:t> é verdadeiro</a:t>
            </a:r>
          </a:p>
          <a:p>
            <a:pPr algn="l" eaLnBrk="1" hangingPunct="1"/>
            <a:r>
              <a:rPr lang="pt-BR" sz="2400" smtClean="0">
                <a:solidFill>
                  <a:schemeClr val="bg1"/>
                </a:solidFill>
                <a:latin typeface="Arial" pitchFamily="34" charset="0"/>
                <a:cs typeface="Arial" pitchFamily="34" charset="0"/>
              </a:rPr>
              <a:t>         	6. Rejeitar ou não a H</a:t>
            </a:r>
            <a:r>
              <a:rPr lang="pt-BR" sz="2400" b="1" baseline="-25000" smtClean="0">
                <a:solidFill>
                  <a:schemeClr val="bg1"/>
                </a:solidFill>
                <a:latin typeface="Arial" pitchFamily="34" charset="0"/>
                <a:cs typeface="Arial" pitchFamily="34" charset="0"/>
              </a:rPr>
              <a:t>0</a:t>
            </a:r>
            <a:endParaRPr lang="pt-BR" sz="2400" smtClean="0">
              <a:solidFill>
                <a:schemeClr val="bg1"/>
              </a:solidFill>
              <a:latin typeface="Arial" pitchFamily="34" charset="0"/>
            </a:endParaRPr>
          </a:p>
        </p:txBody>
      </p:sp>
      <p:sp>
        <p:nvSpPr>
          <p:cNvPr id="47107"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49157" name="Rectangle 7"/>
          <p:cNvSpPr>
            <a:spLocks noChangeArrowheads="1"/>
          </p:cNvSpPr>
          <p:nvPr/>
        </p:nvSpPr>
        <p:spPr bwMode="auto">
          <a:xfrm>
            <a:off x="0" y="914400"/>
            <a:ext cx="9144000" cy="6265863"/>
          </a:xfrm>
          <a:prstGeom prst="rect">
            <a:avLst/>
          </a:prstGeom>
          <a:noFill/>
          <a:ln w="9525">
            <a:noFill/>
            <a:miter lim="800000"/>
            <a:headEnd/>
            <a:tailEnd/>
          </a:ln>
        </p:spPr>
        <p:txBody>
          <a:bodyPr/>
          <a:lstStyle/>
          <a:p>
            <a:pPr marL="342900" indent="-342900" algn="ctr">
              <a:spcBef>
                <a:spcPct val="20000"/>
              </a:spcBef>
            </a:pPr>
            <a:r>
              <a:rPr lang="pt-BR" sz="2400" u="none">
                <a:solidFill>
                  <a:schemeClr val="bg1"/>
                </a:solidFill>
                <a:latin typeface="Arial" pitchFamily="34" charset="0"/>
              </a:rPr>
              <a:t>Teste de Hipótese</a:t>
            </a:r>
          </a:p>
          <a:p>
            <a:pPr marL="342900" indent="-342900">
              <a:spcBef>
                <a:spcPct val="20000"/>
              </a:spcBef>
            </a:pPr>
            <a:endParaRPr lang="pt-BR" sz="1000" u="none">
              <a:solidFill>
                <a:schemeClr val="bg1"/>
              </a:solidFill>
              <a:latin typeface="Arial" pitchFamily="34" charset="0"/>
            </a:endParaRPr>
          </a:p>
          <a:p>
            <a:pPr marL="342900" indent="-342900" algn="just">
              <a:spcBef>
                <a:spcPct val="20000"/>
              </a:spcBef>
              <a:buFontTx/>
              <a:buChar char="•"/>
            </a:pPr>
            <a:r>
              <a:rPr lang="en-US" sz="2400" u="none">
                <a:solidFill>
                  <a:schemeClr val="bg1"/>
                </a:solidFill>
                <a:latin typeface="Arial" pitchFamily="34" charset="0"/>
                <a:cs typeface="Arial" pitchFamily="34" charset="0"/>
              </a:rPr>
              <a:t> </a:t>
            </a:r>
            <a:r>
              <a:rPr lang="en-US" sz="2200" u="none">
                <a:solidFill>
                  <a:schemeClr val="bg1"/>
                </a:solidFill>
                <a:latin typeface="Arial" pitchFamily="34" charset="0"/>
                <a:cs typeface="Arial" pitchFamily="34" charset="0"/>
              </a:rPr>
              <a:t>Segundo R.A. Fisher: todo experimento existe somente com o propósito de dar os fatos uma oportunidade de afastar a H</a:t>
            </a:r>
            <a:r>
              <a:rPr lang="en-US" sz="2200" u="none" baseline="-25000">
                <a:solidFill>
                  <a:schemeClr val="bg1"/>
                </a:solidFill>
                <a:latin typeface="Arial" pitchFamily="34" charset="0"/>
                <a:cs typeface="Arial" pitchFamily="34" charset="0"/>
              </a:rPr>
              <a:t>0</a:t>
            </a:r>
          </a:p>
          <a:p>
            <a:pPr marL="342900" indent="-342900" algn="just">
              <a:spcBef>
                <a:spcPct val="20000"/>
              </a:spcBef>
              <a:buFontTx/>
              <a:buChar char="•"/>
            </a:pPr>
            <a:endParaRPr lang="en-US" sz="2200" u="none" baseline="-25000">
              <a:solidFill>
                <a:schemeClr val="bg1"/>
              </a:solidFill>
              <a:latin typeface="Arial" pitchFamily="34" charset="0"/>
              <a:cs typeface="Arial" pitchFamily="34" charset="0"/>
            </a:endParaRPr>
          </a:p>
          <a:p>
            <a:pPr marL="342900" indent="-342900" algn="just">
              <a:spcBef>
                <a:spcPct val="20000"/>
              </a:spcBef>
              <a:buFontTx/>
              <a:buChar char="•"/>
            </a:pPr>
            <a:r>
              <a:rPr lang="en-US" sz="2200" u="none" baseline="-25000">
                <a:solidFill>
                  <a:schemeClr val="bg1"/>
                </a:solidFill>
                <a:latin typeface="Arial" pitchFamily="34" charset="0"/>
                <a:cs typeface="Arial" pitchFamily="34" charset="0"/>
              </a:rPr>
              <a:t> </a:t>
            </a:r>
            <a:r>
              <a:rPr lang="en-US" sz="2200" u="none">
                <a:solidFill>
                  <a:schemeClr val="bg1"/>
                </a:solidFill>
                <a:latin typeface="Arial" pitchFamily="34" charset="0"/>
                <a:cs typeface="Arial" pitchFamily="34" charset="0"/>
              </a:rPr>
              <a:t>Erro tipo I: rejeitar a H</a:t>
            </a:r>
            <a:r>
              <a:rPr lang="en-US" sz="2200" u="none" baseline="-25000">
                <a:solidFill>
                  <a:schemeClr val="bg1"/>
                </a:solidFill>
                <a:latin typeface="Arial" pitchFamily="34" charset="0"/>
                <a:cs typeface="Arial" pitchFamily="34" charset="0"/>
              </a:rPr>
              <a:t>0</a:t>
            </a:r>
            <a:r>
              <a:rPr lang="en-US" sz="2200" u="none">
                <a:solidFill>
                  <a:schemeClr val="bg1"/>
                </a:solidFill>
                <a:latin typeface="Arial" pitchFamily="34" charset="0"/>
                <a:cs typeface="Arial" pitchFamily="34" charset="0"/>
              </a:rPr>
              <a:t> sendo verdadeira (fato obtido pelo azar) :</a:t>
            </a:r>
          </a:p>
          <a:p>
            <a:pPr marL="342900" indent="-342900" algn="just">
              <a:spcBef>
                <a:spcPct val="20000"/>
              </a:spcBef>
            </a:pPr>
            <a:r>
              <a:rPr lang="en-US" sz="2200" u="none">
                <a:solidFill>
                  <a:schemeClr val="bg1"/>
                </a:solidFill>
                <a:latin typeface="Arial" pitchFamily="34" charset="0"/>
                <a:cs typeface="Arial" pitchFamily="34" charset="0"/>
              </a:rPr>
              <a:t>rara ocorrência estatística; amostras pequenas</a:t>
            </a:r>
          </a:p>
          <a:p>
            <a:pPr marL="342900" indent="-342900" algn="just">
              <a:spcBef>
                <a:spcPct val="20000"/>
              </a:spcBef>
            </a:pPr>
            <a:endParaRPr lang="en-US" sz="2200" u="none">
              <a:solidFill>
                <a:schemeClr val="bg1"/>
              </a:solidFill>
              <a:latin typeface="Arial" pitchFamily="34" charset="0"/>
              <a:cs typeface="Arial" pitchFamily="34" charset="0"/>
            </a:endParaRPr>
          </a:p>
          <a:p>
            <a:pPr marL="342900" indent="-342900" algn="just">
              <a:spcBef>
                <a:spcPct val="20000"/>
              </a:spcBef>
              <a:buFontTx/>
              <a:buChar char="•"/>
            </a:pPr>
            <a:r>
              <a:rPr lang="en-US" sz="2200" u="none">
                <a:solidFill>
                  <a:schemeClr val="bg1"/>
                </a:solidFill>
                <a:latin typeface="Arial" pitchFamily="34" charset="0"/>
                <a:cs typeface="Arial" pitchFamily="34" charset="0"/>
              </a:rPr>
              <a:t>Erro tipo II: aceita a H</a:t>
            </a:r>
            <a:r>
              <a:rPr lang="en-US" sz="2200" u="none" baseline="-25000">
                <a:solidFill>
                  <a:schemeClr val="bg1"/>
                </a:solidFill>
                <a:latin typeface="Arial" pitchFamily="34" charset="0"/>
                <a:cs typeface="Arial" pitchFamily="34" charset="0"/>
              </a:rPr>
              <a:t>0 </a:t>
            </a:r>
            <a:r>
              <a:rPr lang="en-US" sz="2200" u="none">
                <a:solidFill>
                  <a:schemeClr val="bg1"/>
                </a:solidFill>
                <a:latin typeface="Arial" pitchFamily="34" charset="0"/>
                <a:cs typeface="Arial" pitchFamily="34" charset="0"/>
              </a:rPr>
              <a:t>sendo falsa (erro mais frequente)</a:t>
            </a:r>
          </a:p>
          <a:p>
            <a:pPr marL="342900" indent="-342900" algn="just">
              <a:spcBef>
                <a:spcPct val="20000"/>
              </a:spcBef>
              <a:buFontTx/>
              <a:buChar char="•"/>
            </a:pPr>
            <a:endParaRPr lang="en-US" sz="2200" u="none">
              <a:solidFill>
                <a:schemeClr val="bg1"/>
              </a:solidFill>
              <a:latin typeface="Arial" pitchFamily="34" charset="0"/>
              <a:cs typeface="Arial" pitchFamily="34" charset="0"/>
            </a:endParaRPr>
          </a:p>
          <a:p>
            <a:pPr marL="342900" indent="-342900" algn="just">
              <a:spcBef>
                <a:spcPct val="20000"/>
              </a:spcBef>
            </a:pPr>
            <a:r>
              <a:rPr lang="en-US" sz="2200" u="none">
                <a:solidFill>
                  <a:schemeClr val="bg1"/>
                </a:solidFill>
                <a:latin typeface="Arial" pitchFamily="34" charset="0"/>
                <a:cs typeface="Arial" pitchFamily="34" charset="0"/>
              </a:rPr>
              <a:t>Significação estatística: máxima probabilidade de tolerar um erro tipo I.</a:t>
            </a:r>
          </a:p>
          <a:p>
            <a:pPr marL="342900" indent="-342900" algn="just">
              <a:spcBef>
                <a:spcPct val="20000"/>
              </a:spcBef>
            </a:pPr>
            <a:r>
              <a:rPr lang="pt-BR" sz="2200" u="none">
                <a:solidFill>
                  <a:schemeClr val="bg1"/>
                </a:solidFill>
                <a:latin typeface="Arial" pitchFamily="34" charset="0"/>
                <a:cs typeface="Arial" pitchFamily="34" charset="0"/>
              </a:rPr>
              <a:t> </a:t>
            </a:r>
            <a:r>
              <a:rPr lang="el-GR" sz="2100" u="none">
                <a:solidFill>
                  <a:schemeClr val="bg1"/>
                </a:solidFill>
                <a:latin typeface="Arial" pitchFamily="34" charset="0"/>
                <a:cs typeface="Arial" pitchFamily="34" charset="0"/>
              </a:rPr>
              <a:t>α</a:t>
            </a:r>
            <a:r>
              <a:rPr lang="pt-BR" sz="2100" u="none">
                <a:solidFill>
                  <a:schemeClr val="bg1"/>
                </a:solidFill>
                <a:latin typeface="Arial" pitchFamily="34" charset="0"/>
                <a:cs typeface="Arial" pitchFamily="34" charset="0"/>
              </a:rPr>
              <a:t>= 5% (p </a:t>
            </a:r>
            <a:r>
              <a:rPr lang="pt-BR" sz="2100" u="none">
                <a:solidFill>
                  <a:schemeClr val="bg1"/>
                </a:solidFill>
                <a:latin typeface="Arial" pitchFamily="34" charset="0"/>
                <a:cs typeface="Arial" pitchFamily="34" charset="0"/>
                <a:sym typeface="Symbol" pitchFamily="18" charset="2"/>
              </a:rPr>
              <a:t>0,05): ≤ 5% de rejeitar a H</a:t>
            </a:r>
            <a:r>
              <a:rPr lang="pt-BR" sz="2100" u="none" baseline="-25000">
                <a:solidFill>
                  <a:schemeClr val="bg1"/>
                </a:solidFill>
                <a:latin typeface="Arial" pitchFamily="34" charset="0"/>
                <a:cs typeface="Arial" pitchFamily="34" charset="0"/>
                <a:sym typeface="Symbol" pitchFamily="18" charset="2"/>
              </a:rPr>
              <a:t>0</a:t>
            </a:r>
            <a:r>
              <a:rPr lang="pt-BR" sz="2100" u="none">
                <a:solidFill>
                  <a:schemeClr val="bg1"/>
                </a:solidFill>
                <a:latin typeface="Arial" pitchFamily="34" charset="0"/>
                <a:cs typeface="Arial" pitchFamily="34" charset="0"/>
                <a:sym typeface="Symbol" pitchFamily="18" charset="2"/>
              </a:rPr>
              <a:t> (sendo verdadeira) e aceitar a H1</a:t>
            </a:r>
          </a:p>
          <a:p>
            <a:pPr marL="342900" indent="-342900" algn="just">
              <a:spcBef>
                <a:spcPct val="20000"/>
              </a:spcBef>
            </a:pPr>
            <a:r>
              <a:rPr lang="pt-BR" sz="2100" u="none">
                <a:solidFill>
                  <a:schemeClr val="bg1"/>
                </a:solidFill>
                <a:latin typeface="Arial" pitchFamily="34" charset="0"/>
                <a:cs typeface="Arial" pitchFamily="34" charset="0"/>
                <a:sym typeface="Symbol" pitchFamily="18" charset="2"/>
              </a:rPr>
              <a:t> </a:t>
            </a:r>
            <a:r>
              <a:rPr lang="el-GR" sz="2100" u="none">
                <a:solidFill>
                  <a:schemeClr val="bg1"/>
                </a:solidFill>
                <a:latin typeface="Arial" pitchFamily="34" charset="0"/>
                <a:cs typeface="Arial" pitchFamily="34" charset="0"/>
              </a:rPr>
              <a:t>α</a:t>
            </a:r>
            <a:r>
              <a:rPr lang="pt-BR" sz="2100" u="none">
                <a:solidFill>
                  <a:schemeClr val="bg1"/>
                </a:solidFill>
                <a:latin typeface="Arial" pitchFamily="34" charset="0"/>
                <a:cs typeface="Arial" pitchFamily="34" charset="0"/>
              </a:rPr>
              <a:t>= 1% (p </a:t>
            </a:r>
            <a:r>
              <a:rPr lang="pt-BR" sz="2100" u="none">
                <a:solidFill>
                  <a:schemeClr val="bg1"/>
                </a:solidFill>
                <a:latin typeface="Arial" pitchFamily="34" charset="0"/>
                <a:cs typeface="Arial" pitchFamily="34" charset="0"/>
                <a:sym typeface="Symbol" pitchFamily="18" charset="2"/>
              </a:rPr>
              <a:t>0,01): ≤ 1% de rejeitar a H</a:t>
            </a:r>
            <a:r>
              <a:rPr lang="pt-BR" sz="2100" u="none" baseline="-25000">
                <a:solidFill>
                  <a:schemeClr val="bg1"/>
                </a:solidFill>
                <a:latin typeface="Arial" pitchFamily="34" charset="0"/>
                <a:cs typeface="Arial" pitchFamily="34" charset="0"/>
                <a:sym typeface="Symbol" pitchFamily="18" charset="2"/>
              </a:rPr>
              <a:t>0</a:t>
            </a:r>
            <a:r>
              <a:rPr lang="pt-BR" sz="2100" u="none">
                <a:solidFill>
                  <a:schemeClr val="bg1"/>
                </a:solidFill>
                <a:latin typeface="Arial" pitchFamily="34" charset="0"/>
                <a:cs typeface="Arial" pitchFamily="34" charset="0"/>
                <a:sym typeface="Symbol" pitchFamily="18" charset="2"/>
              </a:rPr>
              <a:t> (sendo verdadeira) e aceitar a H</a:t>
            </a:r>
            <a:r>
              <a:rPr lang="pt-BR" sz="2100" u="none" baseline="-25000">
                <a:solidFill>
                  <a:schemeClr val="bg1"/>
                </a:solidFill>
                <a:latin typeface="Arial" pitchFamily="34" charset="0"/>
                <a:cs typeface="Arial" pitchFamily="34" charset="0"/>
                <a:sym typeface="Symbol" pitchFamily="18" charset="2"/>
              </a:rPr>
              <a:t>1</a:t>
            </a:r>
            <a:endParaRPr lang="el-GR" sz="2400" u="none">
              <a:solidFill>
                <a:schemeClr val="bg1"/>
              </a:solidFill>
              <a:latin typeface="Arial" pitchFamily="34" charset="0"/>
              <a:cs typeface="Arial" pitchFamily="34" charset="0"/>
              <a:sym typeface="Symbol" pitchFamily="18" charset="2"/>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0" name="Rectangle 1028"/>
          <p:cNvSpPr>
            <a:spLocks noChangeArrowheads="1"/>
          </p:cNvSpPr>
          <p:nvPr/>
        </p:nvSpPr>
        <p:spPr bwMode="auto">
          <a:xfrm>
            <a:off x="0" y="908050"/>
            <a:ext cx="9144000" cy="6265863"/>
          </a:xfrm>
          <a:prstGeom prst="rect">
            <a:avLst/>
          </a:prstGeom>
          <a:noFill/>
          <a:ln w="9525">
            <a:noFill/>
            <a:miter lim="800000"/>
            <a:headEnd/>
            <a:tailEnd/>
          </a:ln>
        </p:spPr>
        <p:txBody>
          <a:bodyPr/>
          <a:lstStyle/>
          <a:p>
            <a:pPr marL="342900" indent="-342900" algn="ctr">
              <a:lnSpc>
                <a:spcPct val="70000"/>
              </a:lnSpc>
              <a:spcBef>
                <a:spcPct val="20000"/>
              </a:spcBef>
            </a:pPr>
            <a:r>
              <a:rPr lang="pt-BR" sz="2000" u="none">
                <a:solidFill>
                  <a:schemeClr val="bg1"/>
                </a:solidFill>
                <a:latin typeface="Arial" pitchFamily="34" charset="0"/>
              </a:rPr>
              <a:t>MRE</a:t>
            </a:r>
          </a:p>
          <a:p>
            <a:pPr marL="342900" indent="-342900">
              <a:lnSpc>
                <a:spcPct val="70000"/>
              </a:lnSpc>
              <a:spcBef>
                <a:spcPct val="20000"/>
              </a:spcBef>
            </a:pPr>
            <a:endParaRPr lang="pt-BR" sz="2000" u="none">
              <a:solidFill>
                <a:schemeClr val="bg1"/>
              </a:solidFill>
              <a:latin typeface="Arial" pitchFamily="34" charset="0"/>
            </a:endParaRPr>
          </a:p>
          <a:p>
            <a:pPr marL="342900" indent="-342900">
              <a:lnSpc>
                <a:spcPct val="90000"/>
              </a:lnSpc>
              <a:spcBef>
                <a:spcPct val="20000"/>
              </a:spcBef>
              <a:buFontTx/>
              <a:buChar char="•"/>
            </a:pPr>
            <a:r>
              <a:rPr lang="pt-BR" sz="2000" u="none">
                <a:solidFill>
                  <a:schemeClr val="bg1"/>
                </a:solidFill>
                <a:latin typeface="Arial" pitchFamily="34" charset="0"/>
                <a:cs typeface="Arial" pitchFamily="34" charset="0"/>
              </a:rPr>
              <a:t>Conhecimento da Estrutura de um estudo da Avaliação de um tratamento:</a:t>
            </a:r>
            <a:endParaRPr lang="pt-BR" sz="2000" u="none" baseline="-25000">
              <a:solidFill>
                <a:schemeClr val="bg1"/>
              </a:solidFill>
              <a:latin typeface="Arial" pitchFamily="34" charset="0"/>
              <a:cs typeface="Arial" pitchFamily="34" charset="0"/>
            </a:endParaRPr>
          </a:p>
        </p:txBody>
      </p:sp>
      <p:sp>
        <p:nvSpPr>
          <p:cNvPr id="50181" name="Text Box 1029"/>
          <p:cNvSpPr txBox="1">
            <a:spLocks noChangeArrowheads="1"/>
          </p:cNvSpPr>
          <p:nvPr/>
        </p:nvSpPr>
        <p:spPr bwMode="auto">
          <a:xfrm>
            <a:off x="323850" y="2492375"/>
            <a:ext cx="1685925" cy="466725"/>
          </a:xfrm>
          <a:prstGeom prst="rect">
            <a:avLst/>
          </a:prstGeom>
          <a:noFill/>
          <a:ln w="9525">
            <a:solidFill>
              <a:srgbClr val="FF9900"/>
            </a:solidFill>
            <a:miter lim="800000"/>
            <a:headEnd/>
            <a:tailEnd/>
          </a:ln>
        </p:spPr>
        <p:txBody>
          <a:bodyPr wrap="none">
            <a:spAutoFit/>
          </a:bodyPr>
          <a:lstStyle/>
          <a:p>
            <a:r>
              <a:rPr lang="pt-BR" sz="2400" u="none">
                <a:solidFill>
                  <a:srgbClr val="FFFF00"/>
                </a:solidFill>
                <a:latin typeface="Arial" pitchFamily="34" charset="0"/>
              </a:rPr>
              <a:t>Exposição </a:t>
            </a:r>
          </a:p>
        </p:txBody>
      </p:sp>
      <p:graphicFrame>
        <p:nvGraphicFramePr>
          <p:cNvPr id="116742" name="Group 1030"/>
          <p:cNvGraphicFramePr>
            <a:graphicFrameLocks noGrp="1"/>
          </p:cNvGraphicFramePr>
          <p:nvPr/>
        </p:nvGraphicFramePr>
        <p:xfrm>
          <a:off x="2195513" y="1989138"/>
          <a:ext cx="6480175" cy="1646237"/>
        </p:xfrm>
        <a:graphic>
          <a:graphicData uri="http://schemas.openxmlformats.org/drawingml/2006/table">
            <a:tbl>
              <a:tblPr/>
              <a:tblGrid>
                <a:gridCol w="2005012"/>
                <a:gridCol w="1438275"/>
                <a:gridCol w="1981200"/>
                <a:gridCol w="1055688"/>
              </a:tblGrid>
              <a:tr h="331788">
                <a:tc gridSpan="3">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100" b="0" i="0" u="none" strike="noStrike" cap="none" normalizeH="0" baseline="0" smtClean="0">
                          <a:ln>
                            <a:noFill/>
                          </a:ln>
                          <a:solidFill>
                            <a:schemeClr val="bg1"/>
                          </a:solidFill>
                          <a:effectLst/>
                          <a:latin typeface="Arial" pitchFamily="34" charset="0"/>
                        </a:rPr>
                        <a:t>Resultados</a:t>
                      </a:r>
                    </a:p>
                  </a:txBody>
                  <a:tcPr horzOverflow="overflow">
                    <a:lnL w="12700" cap="flat" cmpd="sng" algn="ctr">
                      <a:solidFill>
                        <a:srgbClr val="FFFFCC"/>
                      </a:solidFill>
                      <a:prstDash val="solid"/>
                      <a:round/>
                      <a:headEnd type="none" w="med" len="med"/>
                      <a:tailEnd type="none" w="med" len="med"/>
                    </a:lnL>
                    <a:lnR w="12700" cap="flat" cmpd="sng" algn="ctr">
                      <a:solidFill>
                        <a:srgbClr val="FFFFCC"/>
                      </a:solidFill>
                      <a:prstDash val="solid"/>
                      <a:round/>
                      <a:headEnd type="none" w="med" len="med"/>
                      <a:tailEnd type="none" w="med" len="med"/>
                    </a:lnR>
                    <a:lnT w="12700" cap="flat" cmpd="sng" algn="ctr">
                      <a:solidFill>
                        <a:srgbClr val="FFFFCC"/>
                      </a:solidFill>
                      <a:prstDash val="solid"/>
                      <a:round/>
                      <a:headEnd type="none" w="med" len="med"/>
                      <a:tailEnd type="none" w="med" len="med"/>
                    </a:lnT>
                    <a:lnB w="12700" cap="flat" cmpd="sng" algn="ctr">
                      <a:solidFill>
                        <a:srgbClr val="FFFFCC"/>
                      </a:solidFill>
                      <a:prstDash val="solid"/>
                      <a:round/>
                      <a:headEnd type="none" w="med" len="med"/>
                      <a:tailEnd type="none" w="med" len="med"/>
                    </a:lnB>
                    <a:lnTlToBr>
                      <a:noFill/>
                    </a:lnTlToBr>
                    <a:lnBlToTr>
                      <a:noFill/>
                    </a:lnBlToTr>
                    <a:noFill/>
                  </a:tcPr>
                </a:tc>
                <a:tc hMerge="1">
                  <a:txBody>
                    <a:bodyPr/>
                    <a:lstStyle/>
                    <a:p>
                      <a:endParaRPr lang="pt-BR"/>
                    </a:p>
                  </a:txBody>
                  <a:tcPr/>
                </a:tc>
                <a:tc hMerge="1">
                  <a:txBody>
                    <a:bodyPr/>
                    <a:lstStyle/>
                    <a:p>
                      <a:endParaRPr lang="pt-B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100" b="0" i="0" u="none" strike="noStrike" cap="none" normalizeH="0" baseline="0" smtClean="0">
                          <a:ln>
                            <a:noFill/>
                          </a:ln>
                          <a:solidFill>
                            <a:schemeClr val="bg1"/>
                          </a:solidFill>
                          <a:effectLst/>
                          <a:latin typeface="Arial" pitchFamily="34" charset="0"/>
                        </a:rPr>
                        <a:t>Total</a:t>
                      </a:r>
                    </a:p>
                  </a:txBody>
                  <a:tcPr horzOverflow="overflow">
                    <a:lnL w="12700" cap="flat" cmpd="sng" algn="ctr">
                      <a:solidFill>
                        <a:srgbClr val="FFFFCC"/>
                      </a:solidFill>
                      <a:prstDash val="solid"/>
                      <a:round/>
                      <a:headEnd type="none" w="med" len="med"/>
                      <a:tailEnd type="none" w="med" len="med"/>
                    </a:lnL>
                    <a:lnR w="12700" cap="flat" cmpd="sng" algn="ctr">
                      <a:solidFill>
                        <a:srgbClr val="FFFFCC"/>
                      </a:solidFill>
                      <a:prstDash val="solid"/>
                      <a:round/>
                      <a:headEnd type="none" w="med" len="med"/>
                      <a:tailEnd type="none" w="med" len="med"/>
                    </a:lnR>
                    <a:lnT w="12700" cap="flat" cmpd="sng" algn="ctr">
                      <a:solidFill>
                        <a:srgbClr val="FFFFCC"/>
                      </a:solidFill>
                      <a:prstDash val="solid"/>
                      <a:round/>
                      <a:headEnd type="none" w="med" len="med"/>
                      <a:tailEnd type="none" w="med" len="med"/>
                    </a:lnT>
                    <a:lnB w="12700" cap="flat" cmpd="sng" algn="ctr">
                      <a:solidFill>
                        <a:srgbClr val="FFFFCC"/>
                      </a:solidFill>
                      <a:prstDash val="solid"/>
                      <a:round/>
                      <a:headEnd type="none" w="med" len="med"/>
                      <a:tailEnd type="none" w="med" len="med"/>
                    </a:lnB>
                    <a:lnTlToBr>
                      <a:noFill/>
                    </a:lnTlToBr>
                    <a:lnBlToTr>
                      <a:noFill/>
                    </a:lnBlToTr>
                    <a:noFill/>
                  </a:tcPr>
                </a:tc>
              </a:tr>
              <a:tr h="3413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pt-BR" sz="2100" b="0" i="0" u="none" strike="noStrike" cap="none" normalizeH="0" baseline="0" smtClean="0">
                        <a:ln>
                          <a:noFill/>
                        </a:ln>
                        <a:solidFill>
                          <a:schemeClr val="bg1"/>
                        </a:solidFill>
                        <a:effectLst/>
                        <a:latin typeface="Arial" pitchFamily="34" charset="0"/>
                      </a:endParaRPr>
                    </a:p>
                  </a:txBody>
                  <a:tcPr horzOverflow="overflow">
                    <a:lnL w="12700" cap="flat" cmpd="sng" algn="ctr">
                      <a:solidFill>
                        <a:srgbClr val="FFFFCC"/>
                      </a:solidFill>
                      <a:prstDash val="solid"/>
                      <a:round/>
                      <a:headEnd type="none" w="med" len="med"/>
                      <a:tailEnd type="none" w="med" len="med"/>
                    </a:lnL>
                    <a:lnR w="12700" cap="flat" cmpd="sng" algn="ctr">
                      <a:solidFill>
                        <a:srgbClr val="FFFFCC"/>
                      </a:solidFill>
                      <a:prstDash val="solid"/>
                      <a:round/>
                      <a:headEnd type="none" w="med" len="med"/>
                      <a:tailEnd type="none" w="med" len="med"/>
                    </a:lnR>
                    <a:lnT w="12700" cap="flat" cmpd="sng" algn="ctr">
                      <a:solidFill>
                        <a:srgbClr val="FFFFCC"/>
                      </a:solidFill>
                      <a:prstDash val="solid"/>
                      <a:round/>
                      <a:headEnd type="none" w="med" len="med"/>
                      <a:tailEnd type="none" w="med" len="med"/>
                    </a:lnT>
                    <a:lnB w="12700" cap="flat" cmpd="sng" algn="ctr">
                      <a:solidFill>
                        <a:srgbClr val="FFFFCC"/>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100" b="0" i="0" u="none" strike="noStrike" cap="none" normalizeH="0" baseline="0" smtClean="0">
                          <a:ln>
                            <a:noFill/>
                          </a:ln>
                          <a:solidFill>
                            <a:schemeClr val="bg1"/>
                          </a:solidFill>
                          <a:effectLst/>
                          <a:latin typeface="Arial" pitchFamily="34" charset="0"/>
                        </a:rPr>
                        <a:t>Evento</a:t>
                      </a:r>
                    </a:p>
                  </a:txBody>
                  <a:tcPr horzOverflow="overflow">
                    <a:lnL w="12700" cap="flat" cmpd="sng" algn="ctr">
                      <a:solidFill>
                        <a:srgbClr val="FFFFCC"/>
                      </a:solidFill>
                      <a:prstDash val="solid"/>
                      <a:round/>
                      <a:headEnd type="none" w="med" len="med"/>
                      <a:tailEnd type="none" w="med" len="med"/>
                    </a:lnL>
                    <a:lnR w="12700" cap="flat" cmpd="sng" algn="ctr">
                      <a:solidFill>
                        <a:srgbClr val="FFFFCC"/>
                      </a:solidFill>
                      <a:prstDash val="solid"/>
                      <a:round/>
                      <a:headEnd type="none" w="med" len="med"/>
                      <a:tailEnd type="none" w="med" len="med"/>
                    </a:lnR>
                    <a:lnT w="12700" cap="flat" cmpd="sng" algn="ctr">
                      <a:solidFill>
                        <a:srgbClr val="FFFFCC"/>
                      </a:solidFill>
                      <a:prstDash val="solid"/>
                      <a:round/>
                      <a:headEnd type="none" w="med" len="med"/>
                      <a:tailEnd type="none" w="med" len="med"/>
                    </a:lnT>
                    <a:lnB w="12700" cap="flat" cmpd="sng" algn="ctr">
                      <a:solidFill>
                        <a:srgbClr val="FFFFCC"/>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100" b="0" i="0" u="none" strike="noStrike" cap="none" normalizeH="0" baseline="0" smtClean="0">
                          <a:ln>
                            <a:noFill/>
                          </a:ln>
                          <a:solidFill>
                            <a:schemeClr val="bg1"/>
                          </a:solidFill>
                          <a:effectLst/>
                          <a:latin typeface="Arial" pitchFamily="34" charset="0"/>
                        </a:rPr>
                        <a:t>Não Evento</a:t>
                      </a:r>
                    </a:p>
                  </a:txBody>
                  <a:tcPr horzOverflow="overflow">
                    <a:lnL w="12700" cap="flat" cmpd="sng" algn="ctr">
                      <a:solidFill>
                        <a:srgbClr val="FFFFCC"/>
                      </a:solidFill>
                      <a:prstDash val="solid"/>
                      <a:round/>
                      <a:headEnd type="none" w="med" len="med"/>
                      <a:tailEnd type="none" w="med" len="med"/>
                    </a:lnL>
                    <a:lnR w="12700" cap="flat" cmpd="sng" algn="ctr">
                      <a:solidFill>
                        <a:srgbClr val="FFFFCC"/>
                      </a:solidFill>
                      <a:prstDash val="solid"/>
                      <a:round/>
                      <a:headEnd type="none" w="med" len="med"/>
                      <a:tailEnd type="none" w="med" len="med"/>
                    </a:lnR>
                    <a:lnT w="12700" cap="flat" cmpd="sng" algn="ctr">
                      <a:solidFill>
                        <a:srgbClr val="FFFFCC"/>
                      </a:solidFill>
                      <a:prstDash val="solid"/>
                      <a:round/>
                      <a:headEnd type="none" w="med" len="med"/>
                      <a:tailEnd type="none" w="med" len="med"/>
                    </a:lnT>
                    <a:lnB w="12700" cap="flat" cmpd="sng" algn="ctr">
                      <a:solidFill>
                        <a:srgbClr val="FFFFCC"/>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pt-BR" sz="2100" b="0" i="0" u="none" strike="noStrike" cap="none" normalizeH="0" baseline="0" smtClean="0">
                        <a:ln>
                          <a:noFill/>
                        </a:ln>
                        <a:solidFill>
                          <a:schemeClr val="bg1"/>
                        </a:solidFill>
                        <a:effectLst/>
                        <a:latin typeface="Arial" pitchFamily="34" charset="0"/>
                      </a:endParaRPr>
                    </a:p>
                  </a:txBody>
                  <a:tcPr horzOverflow="overflow">
                    <a:lnL w="12700" cap="flat" cmpd="sng" algn="ctr">
                      <a:solidFill>
                        <a:srgbClr val="FFFFCC"/>
                      </a:solidFill>
                      <a:prstDash val="solid"/>
                      <a:round/>
                      <a:headEnd type="none" w="med" len="med"/>
                      <a:tailEnd type="none" w="med" len="med"/>
                    </a:lnL>
                    <a:lnR w="12700" cap="flat" cmpd="sng" algn="ctr">
                      <a:solidFill>
                        <a:srgbClr val="FFFFCC"/>
                      </a:solidFill>
                      <a:prstDash val="solid"/>
                      <a:round/>
                      <a:headEnd type="none" w="med" len="med"/>
                      <a:tailEnd type="none" w="med" len="med"/>
                    </a:lnR>
                    <a:lnT w="12700" cap="flat" cmpd="sng" algn="ctr">
                      <a:solidFill>
                        <a:srgbClr val="FFFFCC"/>
                      </a:solidFill>
                      <a:prstDash val="solid"/>
                      <a:round/>
                      <a:headEnd type="none" w="med" len="med"/>
                      <a:tailEnd type="none" w="med" len="med"/>
                    </a:lnT>
                    <a:lnB w="12700" cap="flat" cmpd="sng" algn="ctr">
                      <a:solidFill>
                        <a:srgbClr val="FFFFCC"/>
                      </a:solidFill>
                      <a:prstDash val="solid"/>
                      <a:round/>
                      <a:headEnd type="none" w="med" len="med"/>
                      <a:tailEnd type="none" w="med" len="med"/>
                    </a:lnB>
                    <a:lnTlToBr>
                      <a:noFill/>
                    </a:lnTlToBr>
                    <a:lnBlToTr>
                      <a:noFill/>
                    </a:lnBlToTr>
                    <a:noFill/>
                  </a:tcPr>
                </a:tc>
              </a:tr>
              <a:tr h="3429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100" b="0" i="0" u="none" strike="noStrike" cap="none" normalizeH="0" baseline="0" smtClean="0">
                          <a:ln>
                            <a:noFill/>
                          </a:ln>
                          <a:solidFill>
                            <a:schemeClr val="bg1"/>
                          </a:solidFill>
                          <a:effectLst/>
                          <a:latin typeface="Arial" pitchFamily="34" charset="0"/>
                        </a:rPr>
                        <a:t>Sim (tratado)</a:t>
                      </a:r>
                    </a:p>
                  </a:txBody>
                  <a:tcPr horzOverflow="overflow">
                    <a:lnL w="12700" cap="flat" cmpd="sng" algn="ctr">
                      <a:solidFill>
                        <a:srgbClr val="FFFFCC"/>
                      </a:solidFill>
                      <a:prstDash val="solid"/>
                      <a:round/>
                      <a:headEnd type="none" w="med" len="med"/>
                      <a:tailEnd type="none" w="med" len="med"/>
                    </a:lnL>
                    <a:lnR w="12700" cap="flat" cmpd="sng" algn="ctr">
                      <a:solidFill>
                        <a:srgbClr val="FFFFCC"/>
                      </a:solidFill>
                      <a:prstDash val="solid"/>
                      <a:round/>
                      <a:headEnd type="none" w="med" len="med"/>
                      <a:tailEnd type="none" w="med" len="med"/>
                    </a:lnR>
                    <a:lnT w="12700" cap="flat" cmpd="sng" algn="ctr">
                      <a:solidFill>
                        <a:srgbClr val="FFFFCC"/>
                      </a:solidFill>
                      <a:prstDash val="solid"/>
                      <a:round/>
                      <a:headEnd type="none" w="med" len="med"/>
                      <a:tailEnd type="none" w="med" len="med"/>
                    </a:lnT>
                    <a:lnB w="12700" cap="flat" cmpd="sng" algn="ctr">
                      <a:solidFill>
                        <a:srgbClr val="FFFFCC"/>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100" b="0" i="0" u="none" strike="noStrike" cap="none" normalizeH="0" baseline="0" smtClean="0">
                          <a:ln>
                            <a:noFill/>
                          </a:ln>
                          <a:solidFill>
                            <a:schemeClr val="bg1"/>
                          </a:solidFill>
                          <a:effectLst/>
                          <a:latin typeface="Arial" pitchFamily="34" charset="0"/>
                        </a:rPr>
                        <a:t>a</a:t>
                      </a:r>
                    </a:p>
                  </a:txBody>
                  <a:tcPr horzOverflow="overflow">
                    <a:lnL w="12700" cap="flat" cmpd="sng" algn="ctr">
                      <a:solidFill>
                        <a:srgbClr val="FFFFCC"/>
                      </a:solidFill>
                      <a:prstDash val="solid"/>
                      <a:round/>
                      <a:headEnd type="none" w="med" len="med"/>
                      <a:tailEnd type="none" w="med" len="med"/>
                    </a:lnL>
                    <a:lnR w="12700" cap="flat" cmpd="sng" algn="ctr">
                      <a:solidFill>
                        <a:srgbClr val="FFFFCC"/>
                      </a:solidFill>
                      <a:prstDash val="solid"/>
                      <a:round/>
                      <a:headEnd type="none" w="med" len="med"/>
                      <a:tailEnd type="none" w="med" len="med"/>
                    </a:lnR>
                    <a:lnT w="12700" cap="flat" cmpd="sng" algn="ctr">
                      <a:solidFill>
                        <a:srgbClr val="FFFFCC"/>
                      </a:solidFill>
                      <a:prstDash val="solid"/>
                      <a:round/>
                      <a:headEnd type="none" w="med" len="med"/>
                      <a:tailEnd type="none" w="med" len="med"/>
                    </a:lnT>
                    <a:lnB w="12700" cap="flat" cmpd="sng" algn="ctr">
                      <a:solidFill>
                        <a:srgbClr val="FFFFCC"/>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100" b="0" i="0" u="none" strike="noStrike" cap="none" normalizeH="0" baseline="0" smtClean="0">
                          <a:ln>
                            <a:noFill/>
                          </a:ln>
                          <a:solidFill>
                            <a:schemeClr val="bg1"/>
                          </a:solidFill>
                          <a:effectLst/>
                          <a:latin typeface="Arial" pitchFamily="34" charset="0"/>
                        </a:rPr>
                        <a:t>b</a:t>
                      </a:r>
                    </a:p>
                  </a:txBody>
                  <a:tcPr horzOverflow="overflow">
                    <a:lnL w="12700" cap="flat" cmpd="sng" algn="ctr">
                      <a:solidFill>
                        <a:srgbClr val="FFFFCC"/>
                      </a:solidFill>
                      <a:prstDash val="solid"/>
                      <a:round/>
                      <a:headEnd type="none" w="med" len="med"/>
                      <a:tailEnd type="none" w="med" len="med"/>
                    </a:lnL>
                    <a:lnR w="12700" cap="flat" cmpd="sng" algn="ctr">
                      <a:solidFill>
                        <a:srgbClr val="FFFFCC"/>
                      </a:solidFill>
                      <a:prstDash val="solid"/>
                      <a:round/>
                      <a:headEnd type="none" w="med" len="med"/>
                      <a:tailEnd type="none" w="med" len="med"/>
                    </a:lnR>
                    <a:lnT w="12700" cap="flat" cmpd="sng" algn="ctr">
                      <a:solidFill>
                        <a:srgbClr val="FFFFCC"/>
                      </a:solidFill>
                      <a:prstDash val="solid"/>
                      <a:round/>
                      <a:headEnd type="none" w="med" len="med"/>
                      <a:tailEnd type="none" w="med" len="med"/>
                    </a:lnT>
                    <a:lnB w="12700" cap="flat" cmpd="sng" algn="ctr">
                      <a:solidFill>
                        <a:srgbClr val="FFFFCC"/>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100" b="0" i="0" u="none" strike="noStrike" cap="none" normalizeH="0" baseline="0" smtClean="0">
                          <a:ln>
                            <a:noFill/>
                          </a:ln>
                          <a:solidFill>
                            <a:schemeClr val="bg1"/>
                          </a:solidFill>
                          <a:effectLst/>
                          <a:latin typeface="Arial" pitchFamily="34" charset="0"/>
                        </a:rPr>
                        <a:t>n1</a:t>
                      </a:r>
                    </a:p>
                  </a:txBody>
                  <a:tcPr horzOverflow="overflow">
                    <a:lnL w="12700" cap="flat" cmpd="sng" algn="ctr">
                      <a:solidFill>
                        <a:srgbClr val="FFFFCC"/>
                      </a:solidFill>
                      <a:prstDash val="solid"/>
                      <a:round/>
                      <a:headEnd type="none" w="med" len="med"/>
                      <a:tailEnd type="none" w="med" len="med"/>
                    </a:lnL>
                    <a:lnR w="12700" cap="flat" cmpd="sng" algn="ctr">
                      <a:solidFill>
                        <a:srgbClr val="FFFFCC"/>
                      </a:solidFill>
                      <a:prstDash val="solid"/>
                      <a:round/>
                      <a:headEnd type="none" w="med" len="med"/>
                      <a:tailEnd type="none" w="med" len="med"/>
                    </a:lnR>
                    <a:lnT w="12700" cap="flat" cmpd="sng" algn="ctr">
                      <a:solidFill>
                        <a:srgbClr val="FFFFCC"/>
                      </a:solidFill>
                      <a:prstDash val="solid"/>
                      <a:round/>
                      <a:headEnd type="none" w="med" len="med"/>
                      <a:tailEnd type="none" w="med" len="med"/>
                    </a:lnT>
                    <a:lnB w="12700" cap="flat" cmpd="sng" algn="ctr">
                      <a:solidFill>
                        <a:srgbClr val="FFFFCC"/>
                      </a:solidFill>
                      <a:prstDash val="solid"/>
                      <a:round/>
                      <a:headEnd type="none" w="med" len="med"/>
                      <a:tailEnd type="none" w="med" len="med"/>
                    </a:lnB>
                    <a:lnTlToBr>
                      <a:noFill/>
                    </a:lnTlToBr>
                    <a:lnBlToTr>
                      <a:noFill/>
                    </a:lnBlToTr>
                    <a:noFill/>
                  </a:tcPr>
                </a:tc>
              </a:tr>
              <a:tr h="3413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100" b="0" i="0" u="none" strike="noStrike" cap="none" normalizeH="0" baseline="0" smtClean="0">
                          <a:ln>
                            <a:noFill/>
                          </a:ln>
                          <a:solidFill>
                            <a:schemeClr val="bg1"/>
                          </a:solidFill>
                          <a:effectLst/>
                          <a:latin typeface="Arial" pitchFamily="34" charset="0"/>
                        </a:rPr>
                        <a:t>Não (tratado)</a:t>
                      </a:r>
                    </a:p>
                  </a:txBody>
                  <a:tcPr horzOverflow="overflow">
                    <a:lnL w="12700" cap="flat" cmpd="sng" algn="ctr">
                      <a:solidFill>
                        <a:srgbClr val="FFFFCC"/>
                      </a:solidFill>
                      <a:prstDash val="solid"/>
                      <a:round/>
                      <a:headEnd type="none" w="med" len="med"/>
                      <a:tailEnd type="none" w="med" len="med"/>
                    </a:lnL>
                    <a:lnR w="12700" cap="flat" cmpd="sng" algn="ctr">
                      <a:solidFill>
                        <a:srgbClr val="FFFFCC"/>
                      </a:solidFill>
                      <a:prstDash val="solid"/>
                      <a:round/>
                      <a:headEnd type="none" w="med" len="med"/>
                      <a:tailEnd type="none" w="med" len="med"/>
                    </a:lnR>
                    <a:lnT w="12700" cap="flat" cmpd="sng" algn="ctr">
                      <a:solidFill>
                        <a:srgbClr val="FFFFCC"/>
                      </a:solidFill>
                      <a:prstDash val="solid"/>
                      <a:round/>
                      <a:headEnd type="none" w="med" len="med"/>
                      <a:tailEnd type="none" w="med" len="med"/>
                    </a:lnT>
                    <a:lnB w="12700" cap="flat" cmpd="sng" algn="ctr">
                      <a:solidFill>
                        <a:srgbClr val="FFFFCC"/>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100" b="0" i="0" u="none" strike="noStrike" cap="none" normalizeH="0" baseline="0" smtClean="0">
                          <a:ln>
                            <a:noFill/>
                          </a:ln>
                          <a:solidFill>
                            <a:schemeClr val="bg1"/>
                          </a:solidFill>
                          <a:effectLst/>
                          <a:latin typeface="Arial" pitchFamily="34" charset="0"/>
                        </a:rPr>
                        <a:t>c</a:t>
                      </a:r>
                    </a:p>
                  </a:txBody>
                  <a:tcPr horzOverflow="overflow">
                    <a:lnL w="12700" cap="flat" cmpd="sng" algn="ctr">
                      <a:solidFill>
                        <a:srgbClr val="FFFFCC"/>
                      </a:solidFill>
                      <a:prstDash val="solid"/>
                      <a:round/>
                      <a:headEnd type="none" w="med" len="med"/>
                      <a:tailEnd type="none" w="med" len="med"/>
                    </a:lnL>
                    <a:lnR w="12700" cap="flat" cmpd="sng" algn="ctr">
                      <a:solidFill>
                        <a:srgbClr val="FFFFCC"/>
                      </a:solidFill>
                      <a:prstDash val="solid"/>
                      <a:round/>
                      <a:headEnd type="none" w="med" len="med"/>
                      <a:tailEnd type="none" w="med" len="med"/>
                    </a:lnR>
                    <a:lnT w="12700" cap="flat" cmpd="sng" algn="ctr">
                      <a:solidFill>
                        <a:srgbClr val="FFFFCC"/>
                      </a:solidFill>
                      <a:prstDash val="solid"/>
                      <a:round/>
                      <a:headEnd type="none" w="med" len="med"/>
                      <a:tailEnd type="none" w="med" len="med"/>
                    </a:lnT>
                    <a:lnB w="12700" cap="flat" cmpd="sng" algn="ctr">
                      <a:solidFill>
                        <a:srgbClr val="FFFFCC"/>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100" b="0" i="0" u="none" strike="noStrike" cap="none" normalizeH="0" baseline="0" smtClean="0">
                          <a:ln>
                            <a:noFill/>
                          </a:ln>
                          <a:solidFill>
                            <a:schemeClr val="bg1"/>
                          </a:solidFill>
                          <a:effectLst/>
                          <a:latin typeface="Arial" pitchFamily="34" charset="0"/>
                        </a:rPr>
                        <a:t>d</a:t>
                      </a:r>
                    </a:p>
                  </a:txBody>
                  <a:tcPr horzOverflow="overflow">
                    <a:lnL w="12700" cap="flat" cmpd="sng" algn="ctr">
                      <a:solidFill>
                        <a:srgbClr val="FFFFCC"/>
                      </a:solidFill>
                      <a:prstDash val="solid"/>
                      <a:round/>
                      <a:headEnd type="none" w="med" len="med"/>
                      <a:tailEnd type="none" w="med" len="med"/>
                    </a:lnL>
                    <a:lnR w="12700" cap="flat" cmpd="sng" algn="ctr">
                      <a:solidFill>
                        <a:srgbClr val="FFFFCC"/>
                      </a:solidFill>
                      <a:prstDash val="solid"/>
                      <a:round/>
                      <a:headEnd type="none" w="med" len="med"/>
                      <a:tailEnd type="none" w="med" len="med"/>
                    </a:lnR>
                    <a:lnT w="12700" cap="flat" cmpd="sng" algn="ctr">
                      <a:solidFill>
                        <a:srgbClr val="FFFFCC"/>
                      </a:solidFill>
                      <a:prstDash val="solid"/>
                      <a:round/>
                      <a:headEnd type="none" w="med" len="med"/>
                      <a:tailEnd type="none" w="med" len="med"/>
                    </a:lnT>
                    <a:lnB w="12700" cap="flat" cmpd="sng" algn="ctr">
                      <a:solidFill>
                        <a:srgbClr val="FFFFCC"/>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100" b="0" i="0" u="none" strike="noStrike" cap="none" normalizeH="0" baseline="0" smtClean="0">
                          <a:ln>
                            <a:noFill/>
                          </a:ln>
                          <a:solidFill>
                            <a:schemeClr val="bg1"/>
                          </a:solidFill>
                          <a:effectLst/>
                          <a:latin typeface="Arial" pitchFamily="34" charset="0"/>
                        </a:rPr>
                        <a:t>n2</a:t>
                      </a:r>
                    </a:p>
                  </a:txBody>
                  <a:tcPr horzOverflow="overflow">
                    <a:lnL w="12700" cap="flat" cmpd="sng" algn="ctr">
                      <a:solidFill>
                        <a:srgbClr val="FFFFCC"/>
                      </a:solidFill>
                      <a:prstDash val="solid"/>
                      <a:round/>
                      <a:headEnd type="none" w="med" len="med"/>
                      <a:tailEnd type="none" w="med" len="med"/>
                    </a:lnL>
                    <a:lnR w="12700" cap="flat" cmpd="sng" algn="ctr">
                      <a:solidFill>
                        <a:srgbClr val="FFFFCC"/>
                      </a:solidFill>
                      <a:prstDash val="solid"/>
                      <a:round/>
                      <a:headEnd type="none" w="med" len="med"/>
                      <a:tailEnd type="none" w="med" len="med"/>
                    </a:lnR>
                    <a:lnT w="12700" cap="flat" cmpd="sng" algn="ctr">
                      <a:solidFill>
                        <a:srgbClr val="FFFFCC"/>
                      </a:solidFill>
                      <a:prstDash val="solid"/>
                      <a:round/>
                      <a:headEnd type="none" w="med" len="med"/>
                      <a:tailEnd type="none" w="med" len="med"/>
                    </a:lnT>
                    <a:lnB w="12700" cap="flat" cmpd="sng" algn="ctr">
                      <a:solidFill>
                        <a:srgbClr val="FFFFCC"/>
                      </a:solidFill>
                      <a:prstDash val="solid"/>
                      <a:round/>
                      <a:headEnd type="none" w="med" len="med"/>
                      <a:tailEnd type="none" w="med" len="med"/>
                    </a:lnB>
                    <a:lnTlToBr>
                      <a:noFill/>
                    </a:lnTlToBr>
                    <a:lnBlToTr>
                      <a:noFill/>
                    </a:lnBlToTr>
                    <a:noFill/>
                  </a:tcPr>
                </a:tc>
              </a:tr>
            </a:tbl>
          </a:graphicData>
        </a:graphic>
      </p:graphicFrame>
      <p:sp>
        <p:nvSpPr>
          <p:cNvPr id="50207" name="Text Box 1055"/>
          <p:cNvSpPr txBox="1">
            <a:spLocks noChangeArrowheads="1"/>
          </p:cNvSpPr>
          <p:nvPr/>
        </p:nvSpPr>
        <p:spPr bwMode="auto">
          <a:xfrm>
            <a:off x="323850" y="3733800"/>
            <a:ext cx="9805988" cy="2647950"/>
          </a:xfrm>
          <a:prstGeom prst="rect">
            <a:avLst/>
          </a:prstGeom>
          <a:noFill/>
          <a:ln w="9525">
            <a:noFill/>
            <a:miter lim="800000"/>
            <a:headEnd/>
            <a:tailEnd/>
          </a:ln>
        </p:spPr>
        <p:txBody>
          <a:bodyPr>
            <a:spAutoFit/>
          </a:bodyPr>
          <a:lstStyle/>
          <a:p>
            <a:r>
              <a:rPr lang="pt-BR" sz="2400" u="none">
                <a:solidFill>
                  <a:schemeClr val="bg1"/>
                </a:solidFill>
                <a:latin typeface="Arial" pitchFamily="34" charset="0"/>
              </a:rPr>
              <a:t>Medidas do efeito de tratamento:</a:t>
            </a:r>
          </a:p>
          <a:p>
            <a:r>
              <a:rPr lang="pt-BR" sz="2400" u="none">
                <a:solidFill>
                  <a:schemeClr val="bg1"/>
                </a:solidFill>
                <a:latin typeface="Arial" pitchFamily="34" charset="0"/>
              </a:rPr>
              <a:t>RR (Risco Relativo): </a:t>
            </a:r>
            <a:r>
              <a:rPr lang="pt-BR" sz="2400">
                <a:solidFill>
                  <a:schemeClr val="bg1"/>
                </a:solidFill>
                <a:latin typeface="Arial" pitchFamily="34" charset="0"/>
              </a:rPr>
              <a:t>a/n1</a:t>
            </a:r>
            <a:r>
              <a:rPr lang="pt-BR" sz="2400" u="none">
                <a:solidFill>
                  <a:schemeClr val="bg1"/>
                </a:solidFill>
                <a:latin typeface="Arial" pitchFamily="34" charset="0"/>
              </a:rPr>
              <a:t> </a:t>
            </a:r>
          </a:p>
          <a:p>
            <a:r>
              <a:rPr lang="pt-BR" sz="2400" u="none">
                <a:solidFill>
                  <a:schemeClr val="bg1"/>
                </a:solidFill>
                <a:latin typeface="Arial" pitchFamily="34" charset="0"/>
              </a:rPr>
              <a:t>			  c/n2</a:t>
            </a:r>
          </a:p>
          <a:p>
            <a:r>
              <a:rPr lang="pt-BR" sz="2400" u="none">
                <a:solidFill>
                  <a:schemeClr val="bg1"/>
                </a:solidFill>
                <a:latin typeface="Arial" pitchFamily="34" charset="0"/>
              </a:rPr>
              <a:t>RRR (redução do Risco Relativo): 1 – RR</a:t>
            </a:r>
          </a:p>
          <a:p>
            <a:r>
              <a:rPr lang="pt-BR" sz="2400" u="none">
                <a:solidFill>
                  <a:schemeClr val="bg1"/>
                </a:solidFill>
                <a:latin typeface="Arial" pitchFamily="34" charset="0"/>
              </a:rPr>
              <a:t>DR (Diferença de Risco): a/n1 – c/n2</a:t>
            </a:r>
          </a:p>
          <a:p>
            <a:r>
              <a:rPr lang="pt-BR" sz="2400" u="none">
                <a:solidFill>
                  <a:schemeClr val="bg1"/>
                </a:solidFill>
                <a:latin typeface="Arial" pitchFamily="34" charset="0"/>
              </a:rPr>
              <a:t>Número necessário para tratamento (NNT):  </a:t>
            </a:r>
            <a:r>
              <a:rPr lang="pt-BR" sz="2400">
                <a:solidFill>
                  <a:schemeClr val="bg1"/>
                </a:solidFill>
                <a:latin typeface="Arial" pitchFamily="34" charset="0"/>
              </a:rPr>
              <a:t>             1              .               </a:t>
            </a:r>
          </a:p>
          <a:p>
            <a:r>
              <a:rPr lang="pt-BR" sz="2400" u="none">
                <a:solidFill>
                  <a:schemeClr val="bg1"/>
                </a:solidFill>
                <a:latin typeface="Arial" pitchFamily="34" charset="0"/>
              </a:rPr>
              <a:t>                                                                         Diferença de risco</a:t>
            </a:r>
          </a:p>
        </p:txBody>
      </p:sp>
      <p:sp>
        <p:nvSpPr>
          <p:cNvPr id="50208" name="Line 1056"/>
          <p:cNvSpPr>
            <a:spLocks noChangeShapeType="1"/>
          </p:cNvSpPr>
          <p:nvPr/>
        </p:nvSpPr>
        <p:spPr bwMode="auto">
          <a:xfrm>
            <a:off x="6300788" y="5949950"/>
            <a:ext cx="2843212" cy="0"/>
          </a:xfrm>
          <a:prstGeom prst="line">
            <a:avLst/>
          </a:prstGeom>
          <a:noFill/>
          <a:ln w="9525">
            <a:solidFill>
              <a:schemeClr val="tx1"/>
            </a:solidFill>
            <a:round/>
            <a:headEnd/>
            <a:tailEnd/>
          </a:ln>
        </p:spPr>
        <p:txBody>
          <a:bodyPr/>
          <a:lstStyle/>
          <a:p>
            <a:endParaRPr lang="pt-BR"/>
          </a:p>
        </p:txBody>
      </p:sp>
      <p:sp>
        <p:nvSpPr>
          <p:cNvPr id="50209" name="Text Box 1057"/>
          <p:cNvSpPr txBox="1">
            <a:spLocks noChangeArrowheads="1"/>
          </p:cNvSpPr>
          <p:nvPr/>
        </p:nvSpPr>
        <p:spPr bwMode="auto">
          <a:xfrm>
            <a:off x="179388" y="176213"/>
            <a:ext cx="8748712" cy="588962"/>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Text Box 3"/>
          <p:cNvSpPr txBox="1">
            <a:spLocks noChangeArrowheads="1"/>
          </p:cNvSpPr>
          <p:nvPr/>
        </p:nvSpPr>
        <p:spPr bwMode="auto">
          <a:xfrm>
            <a:off x="6084888" y="6491288"/>
            <a:ext cx="2965450" cy="366712"/>
          </a:xfrm>
          <a:prstGeom prst="rect">
            <a:avLst/>
          </a:prstGeom>
          <a:noFill/>
          <a:ln w="9525">
            <a:noFill/>
            <a:miter lim="800000"/>
            <a:headEnd/>
            <a:tailEnd/>
          </a:ln>
        </p:spPr>
        <p:txBody>
          <a:bodyPr wrap="none">
            <a:spAutoFit/>
          </a:bodyPr>
          <a:lstStyle/>
          <a:p>
            <a:r>
              <a:rPr lang="pt-BR" sz="1800" i="1" u="none">
                <a:solidFill>
                  <a:srgbClr val="FFFF00"/>
                </a:solidFill>
                <a:latin typeface="Arial" pitchFamily="34" charset="0"/>
              </a:rPr>
              <a:t>www.paulomargotto.com.br</a:t>
            </a:r>
          </a:p>
        </p:txBody>
      </p:sp>
      <p:sp>
        <p:nvSpPr>
          <p:cNvPr id="51204" name="Text Box 4"/>
          <p:cNvSpPr txBox="1">
            <a:spLocks noChangeArrowheads="1"/>
          </p:cNvSpPr>
          <p:nvPr/>
        </p:nvSpPr>
        <p:spPr bwMode="auto">
          <a:xfrm>
            <a:off x="158750" y="1033463"/>
            <a:ext cx="8985250" cy="5203825"/>
          </a:xfrm>
          <a:prstGeom prst="rect">
            <a:avLst/>
          </a:prstGeom>
          <a:noFill/>
          <a:ln w="9525">
            <a:noFill/>
            <a:miter lim="800000"/>
            <a:headEnd/>
            <a:tailEnd/>
          </a:ln>
        </p:spPr>
        <p:txBody>
          <a:bodyPr>
            <a:spAutoFit/>
          </a:bodyPr>
          <a:lstStyle/>
          <a:p>
            <a:pPr>
              <a:lnSpc>
                <a:spcPct val="140000"/>
              </a:lnSpc>
            </a:pPr>
            <a:r>
              <a:rPr lang="pt-BR" sz="2400" u="none">
                <a:solidFill>
                  <a:schemeClr val="bg1"/>
                </a:solidFill>
                <a:latin typeface="Arial" pitchFamily="34" charset="0"/>
              </a:rPr>
              <a:t>RR = 1 (sem efeito no tratamento)</a:t>
            </a:r>
          </a:p>
          <a:p>
            <a:pPr>
              <a:lnSpc>
                <a:spcPct val="140000"/>
              </a:lnSpc>
            </a:pPr>
            <a:r>
              <a:rPr lang="pt-BR" sz="2400" u="none">
                <a:solidFill>
                  <a:schemeClr val="bg1"/>
                </a:solidFill>
                <a:latin typeface="Arial" pitchFamily="34" charset="0"/>
              </a:rPr>
              <a:t>RR &lt; 1 ( o risco de evento é menor no grupo tratado)</a:t>
            </a:r>
          </a:p>
          <a:p>
            <a:pPr>
              <a:lnSpc>
                <a:spcPct val="140000"/>
              </a:lnSpc>
            </a:pPr>
            <a:r>
              <a:rPr lang="pt-BR" sz="2400" u="none">
                <a:solidFill>
                  <a:schemeClr val="bg1"/>
                </a:solidFill>
                <a:latin typeface="Arial" pitchFamily="34" charset="0"/>
              </a:rPr>
              <a:t>Ex.: Redução do DAP (ductus arteriosus patente) no grupo exposto a menor ou maior oferta hídrica</a:t>
            </a:r>
          </a:p>
          <a:p>
            <a:pPr>
              <a:lnSpc>
                <a:spcPct val="140000"/>
              </a:lnSpc>
            </a:pPr>
            <a:r>
              <a:rPr lang="pt-BR" sz="2400" u="none">
                <a:solidFill>
                  <a:schemeClr val="bg1"/>
                </a:solidFill>
                <a:latin typeface="Arial" pitchFamily="34" charset="0"/>
              </a:rPr>
              <a:t>RR  = 0,40 (IC 95% : 0,26 – 0,63): não contém 1 (é significativo)</a:t>
            </a:r>
          </a:p>
          <a:p>
            <a:pPr>
              <a:lnSpc>
                <a:spcPct val="140000"/>
              </a:lnSpc>
            </a:pPr>
            <a:r>
              <a:rPr lang="pt-BR" sz="2400" u="none">
                <a:solidFill>
                  <a:schemeClr val="bg1"/>
                </a:solidFill>
                <a:latin typeface="Arial" pitchFamily="34" charset="0"/>
              </a:rPr>
              <a:t>RRR = 1 – RR = 1 – 0,40 = 0,60 x 100 = 60 % (redução de 60% do DAP no grupo com menor oferta hídrica)</a:t>
            </a:r>
          </a:p>
          <a:p>
            <a:pPr>
              <a:lnSpc>
                <a:spcPct val="140000"/>
              </a:lnSpc>
            </a:pPr>
            <a:r>
              <a:rPr lang="pt-BR" sz="2400" u="none">
                <a:solidFill>
                  <a:schemeClr val="bg1"/>
                </a:solidFill>
                <a:latin typeface="Arial" pitchFamily="34" charset="0"/>
              </a:rPr>
              <a:t>DR: - 0,19</a:t>
            </a:r>
          </a:p>
          <a:p>
            <a:pPr>
              <a:lnSpc>
                <a:spcPct val="140000"/>
              </a:lnSpc>
            </a:pPr>
            <a:r>
              <a:rPr lang="pt-BR" sz="2400" u="none">
                <a:solidFill>
                  <a:schemeClr val="bg1"/>
                </a:solidFill>
                <a:latin typeface="Arial" pitchFamily="34" charset="0"/>
              </a:rPr>
              <a:t>NNT = 5,3 ( o nº necessário para  tratar com restrição hídrica para prevenir um caso de DAP é 5,3)</a:t>
            </a:r>
          </a:p>
        </p:txBody>
      </p:sp>
      <p:sp>
        <p:nvSpPr>
          <p:cNvPr id="51205" name="Text Box 5"/>
          <p:cNvSpPr txBox="1">
            <a:spLocks noChangeArrowheads="1"/>
          </p:cNvSpPr>
          <p:nvPr/>
        </p:nvSpPr>
        <p:spPr bwMode="auto">
          <a:xfrm>
            <a:off x="179388" y="176213"/>
            <a:ext cx="8748712" cy="588962"/>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Text Box 3"/>
          <p:cNvSpPr txBox="1">
            <a:spLocks noChangeArrowheads="1"/>
          </p:cNvSpPr>
          <p:nvPr/>
        </p:nvSpPr>
        <p:spPr bwMode="auto">
          <a:xfrm>
            <a:off x="6084888" y="6491288"/>
            <a:ext cx="2965450" cy="366712"/>
          </a:xfrm>
          <a:prstGeom prst="rect">
            <a:avLst/>
          </a:prstGeom>
          <a:noFill/>
          <a:ln w="9525">
            <a:noFill/>
            <a:miter lim="800000"/>
            <a:headEnd/>
            <a:tailEnd/>
          </a:ln>
        </p:spPr>
        <p:txBody>
          <a:bodyPr wrap="none">
            <a:spAutoFit/>
          </a:bodyPr>
          <a:lstStyle/>
          <a:p>
            <a:r>
              <a:rPr lang="pt-BR" sz="1800" i="1" u="none">
                <a:solidFill>
                  <a:srgbClr val="FFFF00"/>
                </a:solidFill>
                <a:latin typeface="Arial" pitchFamily="34" charset="0"/>
              </a:rPr>
              <a:t>www.paulomargotto.com.br</a:t>
            </a:r>
          </a:p>
        </p:txBody>
      </p:sp>
      <p:sp>
        <p:nvSpPr>
          <p:cNvPr id="52228" name="Rectangle 4"/>
          <p:cNvSpPr>
            <a:spLocks noChangeArrowheads="1"/>
          </p:cNvSpPr>
          <p:nvPr/>
        </p:nvSpPr>
        <p:spPr bwMode="auto">
          <a:xfrm>
            <a:off x="0" y="908050"/>
            <a:ext cx="9144000" cy="6265863"/>
          </a:xfrm>
          <a:prstGeom prst="rect">
            <a:avLst/>
          </a:prstGeom>
          <a:noFill/>
          <a:ln w="9525">
            <a:noFill/>
            <a:miter lim="800000"/>
            <a:headEnd/>
            <a:tailEnd/>
          </a:ln>
        </p:spPr>
        <p:txBody>
          <a:bodyPr/>
          <a:lstStyle/>
          <a:p>
            <a:pPr marL="342900" indent="-342900">
              <a:lnSpc>
                <a:spcPct val="70000"/>
              </a:lnSpc>
              <a:spcBef>
                <a:spcPct val="20000"/>
              </a:spcBef>
            </a:pPr>
            <a:endParaRPr lang="pt-BR" sz="1000" u="none">
              <a:solidFill>
                <a:schemeClr val="bg1"/>
              </a:solidFill>
              <a:latin typeface="Arial" pitchFamily="34" charset="0"/>
            </a:endParaRPr>
          </a:p>
        </p:txBody>
      </p:sp>
      <p:sp>
        <p:nvSpPr>
          <p:cNvPr id="52229" name="Text Box 5"/>
          <p:cNvSpPr txBox="1">
            <a:spLocks noChangeArrowheads="1"/>
          </p:cNvSpPr>
          <p:nvPr/>
        </p:nvSpPr>
        <p:spPr bwMode="auto">
          <a:xfrm>
            <a:off x="123825" y="908050"/>
            <a:ext cx="8985250" cy="4911725"/>
          </a:xfrm>
          <a:prstGeom prst="rect">
            <a:avLst/>
          </a:prstGeom>
          <a:noFill/>
          <a:ln w="9525">
            <a:noFill/>
            <a:miter lim="800000"/>
            <a:headEnd/>
            <a:tailEnd/>
          </a:ln>
        </p:spPr>
        <p:txBody>
          <a:bodyPr>
            <a:spAutoFit/>
          </a:bodyPr>
          <a:lstStyle/>
          <a:p>
            <a:pPr algn="ctr">
              <a:lnSpc>
                <a:spcPct val="120000"/>
              </a:lnSpc>
            </a:pPr>
            <a:r>
              <a:rPr lang="pt-BR" sz="2400" u="none">
                <a:solidFill>
                  <a:srgbClr val="FFFF66"/>
                </a:solidFill>
                <a:latin typeface="Arial" pitchFamily="34" charset="0"/>
              </a:rPr>
              <a:t>Hemorragia peri/intraventricular (HP/HIV): </a:t>
            </a:r>
          </a:p>
          <a:p>
            <a:pPr algn="ctr">
              <a:lnSpc>
                <a:spcPct val="120000"/>
              </a:lnSpc>
            </a:pPr>
            <a:r>
              <a:rPr lang="pt-BR" sz="2400" u="none">
                <a:solidFill>
                  <a:schemeClr val="bg1"/>
                </a:solidFill>
                <a:latin typeface="Arial" pitchFamily="34" charset="0"/>
              </a:rPr>
              <a:t>grupo com menor x maior oferta hídrica:</a:t>
            </a:r>
          </a:p>
          <a:p>
            <a:pPr>
              <a:lnSpc>
                <a:spcPct val="120000"/>
              </a:lnSpc>
            </a:pPr>
            <a:r>
              <a:rPr lang="pt-BR" sz="2400" u="none">
                <a:solidFill>
                  <a:schemeClr val="bg1"/>
                </a:solidFill>
                <a:latin typeface="Arial" pitchFamily="34" charset="0"/>
              </a:rPr>
              <a:t>RR = 0,94 (IC a 95% : 0,52 – 1,72)</a:t>
            </a:r>
          </a:p>
          <a:p>
            <a:pPr>
              <a:lnSpc>
                <a:spcPct val="120000"/>
              </a:lnSpc>
            </a:pPr>
            <a:r>
              <a:rPr lang="pt-BR" sz="2400" u="none">
                <a:solidFill>
                  <a:schemeClr val="bg1"/>
                </a:solidFill>
                <a:latin typeface="Arial" pitchFamily="34" charset="0"/>
              </a:rPr>
              <a:t>RRR = 1 – 0,94 = 0,06 x100 = 6%     DR = - 0,011     NNT = 90,9</a:t>
            </a:r>
          </a:p>
          <a:p>
            <a:pPr algn="ctr">
              <a:lnSpc>
                <a:spcPct val="120000"/>
              </a:lnSpc>
            </a:pPr>
            <a:r>
              <a:rPr lang="pt-BR" sz="2400" u="none">
                <a:solidFill>
                  <a:srgbClr val="FFFF66"/>
                </a:solidFill>
                <a:latin typeface="Arial" pitchFamily="34" charset="0"/>
              </a:rPr>
              <a:t>Interpretação: </a:t>
            </a:r>
          </a:p>
          <a:p>
            <a:pPr>
              <a:lnSpc>
                <a:spcPct val="120000"/>
              </a:lnSpc>
              <a:buFontTx/>
              <a:buChar char="-"/>
            </a:pPr>
            <a:r>
              <a:rPr lang="pt-BR" sz="2400" u="none">
                <a:solidFill>
                  <a:schemeClr val="bg1"/>
                </a:solidFill>
                <a:latin typeface="Arial" pitchFamily="34" charset="0"/>
              </a:rPr>
              <a:t> A ingesta hídrica não afetou a incidência de HP/HIV (no intervalo de confiança do RR contém o 1, que quando presente significa nulidade da associação)</a:t>
            </a:r>
          </a:p>
          <a:p>
            <a:pPr>
              <a:lnSpc>
                <a:spcPct val="120000"/>
              </a:lnSpc>
              <a:buFontTx/>
              <a:buChar char="-"/>
            </a:pPr>
            <a:r>
              <a:rPr lang="pt-BR" sz="2400" u="none">
                <a:solidFill>
                  <a:schemeClr val="bg1"/>
                </a:solidFill>
                <a:latin typeface="Arial" pitchFamily="34" charset="0"/>
              </a:rPr>
              <a:t> A restrição hídrica  diminui  a HP/HIV (não significativo)</a:t>
            </a:r>
          </a:p>
          <a:p>
            <a:pPr>
              <a:lnSpc>
                <a:spcPct val="120000"/>
              </a:lnSpc>
              <a:buFontTx/>
              <a:buChar char="-"/>
            </a:pPr>
            <a:r>
              <a:rPr lang="pt-BR" sz="2400" u="none">
                <a:solidFill>
                  <a:schemeClr val="bg1"/>
                </a:solidFill>
                <a:latin typeface="Arial" pitchFamily="34" charset="0"/>
              </a:rPr>
              <a:t> É necessário restringir líquido em 90,9 RN para evitar a ocorrência de 1 caso de HP/HIV</a:t>
            </a:r>
          </a:p>
        </p:txBody>
      </p:sp>
      <p:sp>
        <p:nvSpPr>
          <p:cNvPr id="52230" name="Text Box 6"/>
          <p:cNvSpPr txBox="1">
            <a:spLocks noChangeArrowheads="1"/>
          </p:cNvSpPr>
          <p:nvPr/>
        </p:nvSpPr>
        <p:spPr bwMode="auto">
          <a:xfrm>
            <a:off x="1187450" y="5949950"/>
            <a:ext cx="6408738" cy="476250"/>
          </a:xfrm>
          <a:prstGeom prst="rect">
            <a:avLst/>
          </a:prstGeom>
          <a:gradFill rotWithShape="1">
            <a:gsLst>
              <a:gs pos="0">
                <a:srgbClr val="990033"/>
              </a:gs>
              <a:gs pos="100000">
                <a:srgbClr val="000000"/>
              </a:gs>
            </a:gsLst>
            <a:path path="rect">
              <a:fillToRect r="100000" b="100000"/>
            </a:path>
          </a:gradFill>
          <a:ln w="19050">
            <a:solidFill>
              <a:schemeClr val="tx1"/>
            </a:solidFill>
            <a:miter lim="800000"/>
            <a:headEnd/>
            <a:tailEnd/>
          </a:ln>
        </p:spPr>
        <p:txBody>
          <a:bodyPr>
            <a:spAutoFit/>
          </a:bodyPr>
          <a:lstStyle/>
          <a:p>
            <a:pPr algn="ctr"/>
            <a:r>
              <a:rPr lang="pt-BR" sz="2400" u="none">
                <a:solidFill>
                  <a:srgbClr val="FFFF00"/>
                </a:solidFill>
                <a:latin typeface="Arial" pitchFamily="34" charset="0"/>
              </a:rPr>
              <a:t>Quanto melhor o tratamento, menor o NNT</a:t>
            </a:r>
          </a:p>
        </p:txBody>
      </p:sp>
      <p:sp>
        <p:nvSpPr>
          <p:cNvPr id="52231" name="Text Box 7"/>
          <p:cNvSpPr txBox="1">
            <a:spLocks noChangeArrowheads="1"/>
          </p:cNvSpPr>
          <p:nvPr/>
        </p:nvSpPr>
        <p:spPr bwMode="auto">
          <a:xfrm>
            <a:off x="179388" y="176213"/>
            <a:ext cx="8748712" cy="588962"/>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Text Box 1027"/>
          <p:cNvSpPr txBox="1">
            <a:spLocks noChangeArrowheads="1"/>
          </p:cNvSpPr>
          <p:nvPr/>
        </p:nvSpPr>
        <p:spPr bwMode="auto">
          <a:xfrm>
            <a:off x="6084888" y="6491288"/>
            <a:ext cx="2965450" cy="366712"/>
          </a:xfrm>
          <a:prstGeom prst="rect">
            <a:avLst/>
          </a:prstGeom>
          <a:noFill/>
          <a:ln w="9525">
            <a:noFill/>
            <a:miter lim="800000"/>
            <a:headEnd/>
            <a:tailEnd/>
          </a:ln>
        </p:spPr>
        <p:txBody>
          <a:bodyPr wrap="none">
            <a:spAutoFit/>
          </a:bodyPr>
          <a:lstStyle/>
          <a:p>
            <a:r>
              <a:rPr lang="pt-BR" sz="1800" i="1" u="none">
                <a:solidFill>
                  <a:srgbClr val="FFFF00"/>
                </a:solidFill>
                <a:latin typeface="Arial" pitchFamily="34" charset="0"/>
              </a:rPr>
              <a:t>www.paulomargotto.com.br</a:t>
            </a:r>
          </a:p>
        </p:txBody>
      </p:sp>
      <p:sp>
        <p:nvSpPr>
          <p:cNvPr id="53252" name="Text Box 1028"/>
          <p:cNvSpPr txBox="1">
            <a:spLocks noChangeArrowheads="1"/>
          </p:cNvSpPr>
          <p:nvPr/>
        </p:nvSpPr>
        <p:spPr bwMode="auto">
          <a:xfrm>
            <a:off x="323850" y="981075"/>
            <a:ext cx="8661400" cy="5138738"/>
          </a:xfrm>
          <a:prstGeom prst="rect">
            <a:avLst/>
          </a:prstGeom>
          <a:noFill/>
          <a:ln w="9525">
            <a:noFill/>
            <a:miter lim="800000"/>
            <a:headEnd/>
            <a:tailEnd/>
          </a:ln>
        </p:spPr>
        <p:txBody>
          <a:bodyPr>
            <a:spAutoFit/>
          </a:bodyPr>
          <a:lstStyle/>
          <a:p>
            <a:pPr algn="ctr">
              <a:lnSpc>
                <a:spcPct val="140000"/>
              </a:lnSpc>
            </a:pPr>
            <a:r>
              <a:rPr lang="pt-BR" sz="2400" u="none">
                <a:solidFill>
                  <a:schemeClr val="bg1"/>
                </a:solidFill>
                <a:latin typeface="Arial" pitchFamily="34" charset="0"/>
              </a:rPr>
              <a:t> </a:t>
            </a:r>
            <a:r>
              <a:rPr lang="pt-BR" sz="2400" u="none">
                <a:solidFill>
                  <a:srgbClr val="FF9900"/>
                </a:solidFill>
                <a:latin typeface="Arial" pitchFamily="34" charset="0"/>
              </a:rPr>
              <a:t>Uso da dexametasona no tratamento da</a:t>
            </a:r>
          </a:p>
          <a:p>
            <a:pPr algn="ctr">
              <a:lnSpc>
                <a:spcPct val="140000"/>
              </a:lnSpc>
            </a:pPr>
            <a:r>
              <a:rPr lang="pt-BR" sz="2400" u="none">
                <a:solidFill>
                  <a:srgbClr val="FF9900"/>
                </a:solidFill>
                <a:latin typeface="Arial" pitchFamily="34" charset="0"/>
              </a:rPr>
              <a:t> Displasia broncopulmonar (DBP) e efeito colateral</a:t>
            </a:r>
            <a:r>
              <a:rPr lang="pt-BR" sz="2400" u="none">
                <a:solidFill>
                  <a:schemeClr val="bg1"/>
                </a:solidFill>
                <a:latin typeface="Arial" pitchFamily="34" charset="0"/>
              </a:rPr>
              <a:t> </a:t>
            </a:r>
          </a:p>
          <a:p>
            <a:pPr algn="ctr">
              <a:lnSpc>
                <a:spcPct val="140000"/>
              </a:lnSpc>
            </a:pPr>
            <a:endParaRPr lang="pt-BR" sz="1200" u="none">
              <a:solidFill>
                <a:schemeClr val="bg1"/>
              </a:solidFill>
              <a:latin typeface="Arial" pitchFamily="34" charset="0"/>
            </a:endParaRPr>
          </a:p>
          <a:p>
            <a:pPr>
              <a:lnSpc>
                <a:spcPct val="140000"/>
              </a:lnSpc>
              <a:buFontTx/>
              <a:buChar char="-"/>
            </a:pPr>
            <a:r>
              <a:rPr lang="pt-BR" sz="2400" u="none">
                <a:solidFill>
                  <a:schemeClr val="bg1"/>
                </a:solidFill>
                <a:latin typeface="Arial" pitchFamily="34" charset="0"/>
              </a:rPr>
              <a:t> Hiperglicemia : RR = 1,27 (IC a 95%: 0,99 – 1,63).</a:t>
            </a:r>
          </a:p>
          <a:p>
            <a:pPr>
              <a:lnSpc>
                <a:spcPct val="140000"/>
              </a:lnSpc>
            </a:pPr>
            <a:r>
              <a:rPr lang="pt-BR" sz="2400" u="none">
                <a:solidFill>
                  <a:schemeClr val="bg1"/>
                </a:solidFill>
                <a:latin typeface="Arial" pitchFamily="34" charset="0"/>
              </a:rPr>
              <a:t> Há um aumento da glicemia em 27% dos pacientes</a:t>
            </a:r>
          </a:p>
          <a:p>
            <a:pPr>
              <a:lnSpc>
                <a:spcPct val="140000"/>
              </a:lnSpc>
            </a:pPr>
            <a:r>
              <a:rPr lang="pt-BR" sz="2400" u="none">
                <a:solidFill>
                  <a:schemeClr val="bg1"/>
                </a:solidFill>
                <a:latin typeface="Arial" pitchFamily="34" charset="0"/>
              </a:rPr>
              <a:t> (1,25 x 100 = 127: 100 + 27). </a:t>
            </a:r>
          </a:p>
          <a:p>
            <a:pPr>
              <a:lnSpc>
                <a:spcPct val="140000"/>
              </a:lnSpc>
            </a:pPr>
            <a:r>
              <a:rPr lang="pt-BR" sz="2400" u="none">
                <a:solidFill>
                  <a:schemeClr val="bg1"/>
                </a:solidFill>
                <a:latin typeface="Arial" pitchFamily="34" charset="0"/>
              </a:rPr>
              <a:t>Não significativo, pois o IC contem a unidade</a:t>
            </a:r>
          </a:p>
          <a:p>
            <a:pPr>
              <a:lnSpc>
                <a:spcPct val="140000"/>
              </a:lnSpc>
            </a:pPr>
            <a:endParaRPr lang="pt-BR" sz="900" u="none">
              <a:solidFill>
                <a:schemeClr val="bg1"/>
              </a:solidFill>
              <a:latin typeface="Arial" pitchFamily="34" charset="0"/>
            </a:endParaRPr>
          </a:p>
          <a:p>
            <a:pPr>
              <a:lnSpc>
                <a:spcPct val="140000"/>
              </a:lnSpc>
              <a:buFontTx/>
              <a:buChar char="-"/>
            </a:pPr>
            <a:r>
              <a:rPr lang="pt-BR" sz="2400" u="none">
                <a:solidFill>
                  <a:schemeClr val="bg1"/>
                </a:solidFill>
                <a:latin typeface="Arial" pitchFamily="34" charset="0"/>
              </a:rPr>
              <a:t> Hipertrofia do miocárdio: RR = 9,0 (IC a 95%: 1,2 – 67,69).</a:t>
            </a:r>
          </a:p>
          <a:p>
            <a:pPr>
              <a:lnSpc>
                <a:spcPct val="140000"/>
              </a:lnSpc>
            </a:pPr>
            <a:r>
              <a:rPr lang="pt-BR" sz="2400" u="none">
                <a:solidFill>
                  <a:schemeClr val="bg1"/>
                </a:solidFill>
                <a:latin typeface="Arial" pitchFamily="34" charset="0"/>
              </a:rPr>
              <a:t>Aumento significativo de 9 vezes</a:t>
            </a:r>
          </a:p>
          <a:p>
            <a:pPr>
              <a:lnSpc>
                <a:spcPct val="140000"/>
              </a:lnSpc>
            </a:pPr>
            <a:r>
              <a:rPr lang="pt-BR" sz="2400" u="none">
                <a:solidFill>
                  <a:schemeClr val="bg1"/>
                </a:solidFill>
                <a:latin typeface="Arial" pitchFamily="34" charset="0"/>
              </a:rPr>
              <a:t> (o intervalo não contém a unidade)</a:t>
            </a:r>
          </a:p>
        </p:txBody>
      </p:sp>
      <p:sp>
        <p:nvSpPr>
          <p:cNvPr id="53253" name="Text Box 1029"/>
          <p:cNvSpPr txBox="1">
            <a:spLocks noChangeArrowheads="1"/>
          </p:cNvSpPr>
          <p:nvPr/>
        </p:nvSpPr>
        <p:spPr bwMode="auto">
          <a:xfrm>
            <a:off x="179388" y="176213"/>
            <a:ext cx="8748712" cy="588962"/>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Text Box 3"/>
          <p:cNvSpPr txBox="1">
            <a:spLocks noChangeArrowheads="1"/>
          </p:cNvSpPr>
          <p:nvPr/>
        </p:nvSpPr>
        <p:spPr bwMode="auto">
          <a:xfrm>
            <a:off x="6084888" y="6491288"/>
            <a:ext cx="2965450" cy="366712"/>
          </a:xfrm>
          <a:prstGeom prst="rect">
            <a:avLst/>
          </a:prstGeom>
          <a:noFill/>
          <a:ln w="9525">
            <a:noFill/>
            <a:miter lim="800000"/>
            <a:headEnd/>
            <a:tailEnd/>
          </a:ln>
        </p:spPr>
        <p:txBody>
          <a:bodyPr wrap="none">
            <a:spAutoFit/>
          </a:bodyPr>
          <a:lstStyle/>
          <a:p>
            <a:r>
              <a:rPr lang="pt-BR" sz="1800" i="1" u="none">
                <a:solidFill>
                  <a:srgbClr val="FFFF00"/>
                </a:solidFill>
                <a:latin typeface="Arial" pitchFamily="34" charset="0"/>
              </a:rPr>
              <a:t>www.paulomargotto.com.br</a:t>
            </a:r>
          </a:p>
        </p:txBody>
      </p:sp>
      <p:sp>
        <p:nvSpPr>
          <p:cNvPr id="54276" name="Text Box 4"/>
          <p:cNvSpPr txBox="1">
            <a:spLocks noChangeArrowheads="1"/>
          </p:cNvSpPr>
          <p:nvPr/>
        </p:nvSpPr>
        <p:spPr bwMode="auto">
          <a:xfrm>
            <a:off x="158750" y="908050"/>
            <a:ext cx="8985250" cy="5437188"/>
          </a:xfrm>
          <a:prstGeom prst="rect">
            <a:avLst/>
          </a:prstGeom>
          <a:noFill/>
          <a:ln w="9525">
            <a:noFill/>
            <a:miter lim="800000"/>
            <a:headEnd/>
            <a:tailEnd/>
          </a:ln>
        </p:spPr>
        <p:txBody>
          <a:bodyPr>
            <a:spAutoFit/>
          </a:bodyPr>
          <a:lstStyle/>
          <a:p>
            <a:pPr algn="ctr">
              <a:lnSpc>
                <a:spcPct val="120000"/>
              </a:lnSpc>
            </a:pPr>
            <a:r>
              <a:rPr lang="pt-BR" sz="2200" u="none">
                <a:solidFill>
                  <a:schemeClr val="bg1"/>
                </a:solidFill>
                <a:latin typeface="Arial" pitchFamily="34" charset="0"/>
              </a:rPr>
              <a:t>A apresentação dos Dados:</a:t>
            </a:r>
          </a:p>
          <a:p>
            <a:pPr algn="ctr">
              <a:lnSpc>
                <a:spcPct val="120000"/>
              </a:lnSpc>
            </a:pPr>
            <a:r>
              <a:rPr lang="pt-BR" sz="2200" u="none">
                <a:solidFill>
                  <a:schemeClr val="bg1"/>
                </a:solidFill>
                <a:latin typeface="Arial" pitchFamily="34" charset="0"/>
              </a:rPr>
              <a:t> Vejam a apresentação dos resultados:       RR (95% IC)</a:t>
            </a:r>
          </a:p>
          <a:p>
            <a:pPr>
              <a:lnSpc>
                <a:spcPct val="120000"/>
              </a:lnSpc>
            </a:pPr>
            <a:r>
              <a:rPr lang="pt-BR" sz="2200" u="none">
                <a:solidFill>
                  <a:schemeClr val="bg1"/>
                </a:solidFill>
                <a:latin typeface="Arial" pitchFamily="34" charset="0"/>
              </a:rPr>
              <a:t>Ingesta hídrica menor x maior</a:t>
            </a:r>
          </a:p>
          <a:p>
            <a:pPr>
              <a:lnSpc>
                <a:spcPct val="120000"/>
              </a:lnSpc>
            </a:pPr>
            <a:r>
              <a:rPr lang="pt-BR" sz="2200" u="none">
                <a:solidFill>
                  <a:schemeClr val="bg1"/>
                </a:solidFill>
                <a:latin typeface="Arial" pitchFamily="34" charset="0"/>
              </a:rPr>
              <a:t>Ductus arteriosus patente</a:t>
            </a:r>
          </a:p>
          <a:p>
            <a:pPr>
              <a:lnSpc>
                <a:spcPct val="120000"/>
              </a:lnSpc>
            </a:pPr>
            <a:r>
              <a:rPr lang="pt-BR" sz="2200" u="none">
                <a:solidFill>
                  <a:schemeClr val="bg1"/>
                </a:solidFill>
                <a:latin typeface="Arial" pitchFamily="34" charset="0"/>
              </a:rPr>
              <a:t>Hemorragia peri/intraventricular</a:t>
            </a:r>
          </a:p>
          <a:p>
            <a:pPr>
              <a:lnSpc>
                <a:spcPct val="120000"/>
              </a:lnSpc>
            </a:pPr>
            <a:r>
              <a:rPr lang="pt-BR" sz="2200" u="none">
                <a:solidFill>
                  <a:schemeClr val="bg1"/>
                </a:solidFill>
                <a:latin typeface="Arial" pitchFamily="34" charset="0"/>
              </a:rPr>
              <a:t>						</a:t>
            </a:r>
          </a:p>
          <a:p>
            <a:pPr>
              <a:lnSpc>
                <a:spcPct val="120000"/>
              </a:lnSpc>
            </a:pPr>
            <a:r>
              <a:rPr lang="pt-BR" sz="2200" u="none">
                <a:solidFill>
                  <a:schemeClr val="bg1"/>
                </a:solidFill>
                <a:latin typeface="Arial" pitchFamily="34" charset="0"/>
              </a:rPr>
              <a:t>Efeitos colaterais do uso da dexametasona na DBP</a:t>
            </a:r>
          </a:p>
          <a:p>
            <a:pPr>
              <a:lnSpc>
                <a:spcPct val="120000"/>
              </a:lnSpc>
            </a:pPr>
            <a:r>
              <a:rPr lang="pt-BR" sz="2200" u="none">
                <a:solidFill>
                  <a:schemeClr val="bg1"/>
                </a:solidFill>
                <a:latin typeface="Arial" pitchFamily="34" charset="0"/>
              </a:rPr>
              <a:t>Hiperglicemia</a:t>
            </a:r>
          </a:p>
          <a:p>
            <a:pPr>
              <a:lnSpc>
                <a:spcPct val="120000"/>
              </a:lnSpc>
            </a:pPr>
            <a:r>
              <a:rPr lang="pt-BR" sz="2200" u="none">
                <a:solidFill>
                  <a:schemeClr val="bg1"/>
                </a:solidFill>
                <a:latin typeface="Arial" pitchFamily="34" charset="0"/>
              </a:rPr>
              <a:t>Hipertrofia do miocárdio</a:t>
            </a:r>
          </a:p>
          <a:p>
            <a:pPr>
              <a:lnSpc>
                <a:spcPct val="120000"/>
              </a:lnSpc>
            </a:pPr>
            <a:r>
              <a:rPr lang="pt-BR" sz="2200" u="none">
                <a:solidFill>
                  <a:schemeClr val="bg1"/>
                </a:solidFill>
                <a:latin typeface="Arial" pitchFamily="34" charset="0"/>
              </a:rPr>
              <a:t>                                                                                         </a:t>
            </a:r>
          </a:p>
          <a:p>
            <a:endParaRPr lang="pt-BR" sz="800" u="none">
              <a:solidFill>
                <a:schemeClr val="bg1"/>
              </a:solidFill>
              <a:latin typeface="Arial" pitchFamily="34" charset="0"/>
            </a:endParaRPr>
          </a:p>
          <a:p>
            <a:pPr>
              <a:lnSpc>
                <a:spcPct val="90000"/>
              </a:lnSpc>
            </a:pPr>
            <a:r>
              <a:rPr lang="pt-BR" sz="2200" u="none">
                <a:solidFill>
                  <a:schemeClr val="bg1"/>
                </a:solidFill>
                <a:latin typeface="Arial" pitchFamily="34" charset="0"/>
              </a:rPr>
              <a:t>Quando a linha horizontal estiver a esquerda (RR&lt;1) redução do evento; quando à direita (RR&gt; 1): aumento do evento </a:t>
            </a:r>
          </a:p>
          <a:p>
            <a:pPr algn="just">
              <a:lnSpc>
                <a:spcPct val="90000"/>
              </a:lnSpc>
            </a:pPr>
            <a:r>
              <a:rPr lang="pt-BR" sz="2200" u="none">
                <a:solidFill>
                  <a:srgbClr val="FFFF66"/>
                </a:solidFill>
                <a:latin typeface="Arial" pitchFamily="34" charset="0"/>
              </a:rPr>
              <a:t>Toda vez que a linha horizontal tocar a linha vertical significa que o RR não é significativo</a:t>
            </a:r>
          </a:p>
        </p:txBody>
      </p:sp>
      <p:sp>
        <p:nvSpPr>
          <p:cNvPr id="54277" name="Line 5"/>
          <p:cNvSpPr>
            <a:spLocks noChangeShapeType="1"/>
          </p:cNvSpPr>
          <p:nvPr/>
        </p:nvSpPr>
        <p:spPr bwMode="auto">
          <a:xfrm>
            <a:off x="7308850" y="3644900"/>
            <a:ext cx="0" cy="1152525"/>
          </a:xfrm>
          <a:prstGeom prst="line">
            <a:avLst/>
          </a:prstGeom>
          <a:noFill/>
          <a:ln w="9525">
            <a:solidFill>
              <a:srgbClr val="FFFFCC"/>
            </a:solidFill>
            <a:round/>
            <a:headEnd/>
            <a:tailEnd/>
          </a:ln>
        </p:spPr>
        <p:txBody>
          <a:bodyPr/>
          <a:lstStyle/>
          <a:p>
            <a:endParaRPr lang="pt-BR"/>
          </a:p>
        </p:txBody>
      </p:sp>
      <p:sp>
        <p:nvSpPr>
          <p:cNvPr id="54278" name="Line 6"/>
          <p:cNvSpPr>
            <a:spLocks noChangeShapeType="1"/>
          </p:cNvSpPr>
          <p:nvPr/>
        </p:nvSpPr>
        <p:spPr bwMode="auto">
          <a:xfrm flipH="1">
            <a:off x="5364163" y="4797425"/>
            <a:ext cx="3779837" cy="0"/>
          </a:xfrm>
          <a:prstGeom prst="line">
            <a:avLst/>
          </a:prstGeom>
          <a:noFill/>
          <a:ln w="9525">
            <a:solidFill>
              <a:srgbClr val="FFFFCC"/>
            </a:solidFill>
            <a:round/>
            <a:headEnd/>
            <a:tailEnd/>
          </a:ln>
        </p:spPr>
        <p:txBody>
          <a:bodyPr/>
          <a:lstStyle/>
          <a:p>
            <a:endParaRPr lang="pt-BR"/>
          </a:p>
        </p:txBody>
      </p:sp>
      <p:sp>
        <p:nvSpPr>
          <p:cNvPr id="54279" name="Line 7"/>
          <p:cNvSpPr>
            <a:spLocks noChangeShapeType="1"/>
          </p:cNvSpPr>
          <p:nvPr/>
        </p:nvSpPr>
        <p:spPr bwMode="auto">
          <a:xfrm flipH="1">
            <a:off x="6877050" y="2708275"/>
            <a:ext cx="863600" cy="0"/>
          </a:xfrm>
          <a:prstGeom prst="line">
            <a:avLst/>
          </a:prstGeom>
          <a:noFill/>
          <a:ln w="9525">
            <a:solidFill>
              <a:srgbClr val="FFFFCC"/>
            </a:solidFill>
            <a:round/>
            <a:headEnd/>
            <a:tailEnd/>
          </a:ln>
        </p:spPr>
        <p:txBody>
          <a:bodyPr/>
          <a:lstStyle/>
          <a:p>
            <a:endParaRPr lang="pt-BR"/>
          </a:p>
        </p:txBody>
      </p:sp>
      <p:sp>
        <p:nvSpPr>
          <p:cNvPr id="54280" name="Line 8"/>
          <p:cNvSpPr>
            <a:spLocks noChangeShapeType="1"/>
          </p:cNvSpPr>
          <p:nvPr/>
        </p:nvSpPr>
        <p:spPr bwMode="auto">
          <a:xfrm flipH="1">
            <a:off x="5651500" y="2420938"/>
            <a:ext cx="649288" cy="0"/>
          </a:xfrm>
          <a:prstGeom prst="line">
            <a:avLst/>
          </a:prstGeom>
          <a:noFill/>
          <a:ln w="9525">
            <a:solidFill>
              <a:srgbClr val="FFFFCC"/>
            </a:solidFill>
            <a:round/>
            <a:headEnd/>
            <a:tailEnd/>
          </a:ln>
        </p:spPr>
        <p:txBody>
          <a:bodyPr/>
          <a:lstStyle/>
          <a:p>
            <a:endParaRPr lang="pt-BR"/>
          </a:p>
        </p:txBody>
      </p:sp>
      <p:sp>
        <p:nvSpPr>
          <p:cNvPr id="54281" name="Line 9"/>
          <p:cNvSpPr>
            <a:spLocks noChangeShapeType="1"/>
          </p:cNvSpPr>
          <p:nvPr/>
        </p:nvSpPr>
        <p:spPr bwMode="auto">
          <a:xfrm flipH="1">
            <a:off x="7308850" y="3933825"/>
            <a:ext cx="863600" cy="0"/>
          </a:xfrm>
          <a:prstGeom prst="line">
            <a:avLst/>
          </a:prstGeom>
          <a:noFill/>
          <a:ln w="9525">
            <a:solidFill>
              <a:srgbClr val="FFFFCC"/>
            </a:solidFill>
            <a:round/>
            <a:headEnd/>
            <a:tailEnd/>
          </a:ln>
        </p:spPr>
        <p:txBody>
          <a:bodyPr/>
          <a:lstStyle/>
          <a:p>
            <a:endParaRPr lang="pt-BR"/>
          </a:p>
        </p:txBody>
      </p:sp>
      <p:sp>
        <p:nvSpPr>
          <p:cNvPr id="54282" name="Line 10"/>
          <p:cNvSpPr>
            <a:spLocks noChangeShapeType="1"/>
          </p:cNvSpPr>
          <p:nvPr/>
        </p:nvSpPr>
        <p:spPr bwMode="auto">
          <a:xfrm flipH="1">
            <a:off x="8101013" y="4365625"/>
            <a:ext cx="647700" cy="0"/>
          </a:xfrm>
          <a:prstGeom prst="line">
            <a:avLst/>
          </a:prstGeom>
          <a:noFill/>
          <a:ln w="9525">
            <a:solidFill>
              <a:schemeClr val="tx1"/>
            </a:solidFill>
            <a:round/>
            <a:headEnd/>
            <a:tailEnd/>
          </a:ln>
        </p:spPr>
        <p:txBody>
          <a:bodyPr/>
          <a:lstStyle/>
          <a:p>
            <a:endParaRPr lang="pt-BR"/>
          </a:p>
        </p:txBody>
      </p:sp>
      <p:sp>
        <p:nvSpPr>
          <p:cNvPr id="54283" name="Line 11"/>
          <p:cNvSpPr>
            <a:spLocks noChangeShapeType="1"/>
          </p:cNvSpPr>
          <p:nvPr/>
        </p:nvSpPr>
        <p:spPr bwMode="auto">
          <a:xfrm>
            <a:off x="7308850" y="2205038"/>
            <a:ext cx="0" cy="1008062"/>
          </a:xfrm>
          <a:prstGeom prst="line">
            <a:avLst/>
          </a:prstGeom>
          <a:noFill/>
          <a:ln w="9525">
            <a:solidFill>
              <a:srgbClr val="FFFFCC"/>
            </a:solidFill>
            <a:round/>
            <a:headEnd/>
            <a:tailEnd/>
          </a:ln>
        </p:spPr>
        <p:txBody>
          <a:bodyPr/>
          <a:lstStyle/>
          <a:p>
            <a:endParaRPr lang="pt-BR"/>
          </a:p>
        </p:txBody>
      </p:sp>
      <p:sp>
        <p:nvSpPr>
          <p:cNvPr id="54284" name="Text Box 12"/>
          <p:cNvSpPr txBox="1">
            <a:spLocks noChangeArrowheads="1"/>
          </p:cNvSpPr>
          <p:nvPr/>
        </p:nvSpPr>
        <p:spPr bwMode="auto">
          <a:xfrm>
            <a:off x="7143750" y="3232150"/>
            <a:ext cx="311150" cy="366713"/>
          </a:xfrm>
          <a:prstGeom prst="rect">
            <a:avLst/>
          </a:prstGeom>
          <a:noFill/>
          <a:ln w="9525">
            <a:noFill/>
            <a:miter lim="800000"/>
            <a:headEnd/>
            <a:tailEnd/>
          </a:ln>
        </p:spPr>
        <p:txBody>
          <a:bodyPr wrap="none">
            <a:spAutoFit/>
          </a:bodyPr>
          <a:lstStyle/>
          <a:p>
            <a:r>
              <a:rPr lang="pt-BR" sz="1800" u="none">
                <a:solidFill>
                  <a:srgbClr val="FFFFCC"/>
                </a:solidFill>
                <a:latin typeface="Arial" pitchFamily="34" charset="0"/>
              </a:rPr>
              <a:t>1</a:t>
            </a:r>
          </a:p>
        </p:txBody>
      </p:sp>
      <p:sp>
        <p:nvSpPr>
          <p:cNvPr id="54285" name="Line 13"/>
          <p:cNvSpPr>
            <a:spLocks noChangeShapeType="1"/>
          </p:cNvSpPr>
          <p:nvPr/>
        </p:nvSpPr>
        <p:spPr bwMode="auto">
          <a:xfrm flipH="1">
            <a:off x="4787900" y="3213100"/>
            <a:ext cx="3960813" cy="0"/>
          </a:xfrm>
          <a:prstGeom prst="line">
            <a:avLst/>
          </a:prstGeom>
          <a:noFill/>
          <a:ln w="9525">
            <a:solidFill>
              <a:srgbClr val="FFFFCC"/>
            </a:solidFill>
            <a:round/>
            <a:headEnd/>
            <a:tailEnd/>
          </a:ln>
        </p:spPr>
        <p:txBody>
          <a:bodyPr/>
          <a:lstStyle/>
          <a:p>
            <a:endParaRPr lang="pt-BR"/>
          </a:p>
        </p:txBody>
      </p:sp>
      <p:sp>
        <p:nvSpPr>
          <p:cNvPr id="54286" name="Rectangle 14"/>
          <p:cNvSpPr>
            <a:spLocks noChangeArrowheads="1"/>
          </p:cNvSpPr>
          <p:nvPr/>
        </p:nvSpPr>
        <p:spPr bwMode="auto">
          <a:xfrm>
            <a:off x="5867400" y="2276475"/>
            <a:ext cx="144463" cy="144463"/>
          </a:xfrm>
          <a:prstGeom prst="rect">
            <a:avLst/>
          </a:prstGeom>
          <a:solidFill>
            <a:srgbClr val="FFFFCC"/>
          </a:solidFill>
          <a:ln w="9525">
            <a:solidFill>
              <a:srgbClr val="FFFFCC"/>
            </a:solidFill>
            <a:miter lim="800000"/>
            <a:headEnd/>
            <a:tailEnd/>
          </a:ln>
        </p:spPr>
        <p:txBody>
          <a:bodyPr wrap="none" anchor="ctr"/>
          <a:lstStyle/>
          <a:p>
            <a:endParaRPr lang="pt-BR"/>
          </a:p>
        </p:txBody>
      </p:sp>
      <p:sp>
        <p:nvSpPr>
          <p:cNvPr id="54287" name="Rectangle 15"/>
          <p:cNvSpPr>
            <a:spLocks noChangeArrowheads="1"/>
          </p:cNvSpPr>
          <p:nvPr/>
        </p:nvSpPr>
        <p:spPr bwMode="auto">
          <a:xfrm>
            <a:off x="7235825" y="2563813"/>
            <a:ext cx="144463" cy="144462"/>
          </a:xfrm>
          <a:prstGeom prst="rect">
            <a:avLst/>
          </a:prstGeom>
          <a:solidFill>
            <a:schemeClr val="bg1"/>
          </a:solidFill>
          <a:ln w="9525">
            <a:solidFill>
              <a:schemeClr val="tx1"/>
            </a:solidFill>
            <a:miter lim="800000"/>
            <a:headEnd/>
            <a:tailEnd/>
          </a:ln>
        </p:spPr>
        <p:txBody>
          <a:bodyPr wrap="none" anchor="ctr"/>
          <a:lstStyle/>
          <a:p>
            <a:endParaRPr lang="pt-BR"/>
          </a:p>
        </p:txBody>
      </p:sp>
      <p:sp>
        <p:nvSpPr>
          <p:cNvPr id="54288" name="Rectangle 16"/>
          <p:cNvSpPr>
            <a:spLocks noChangeArrowheads="1"/>
          </p:cNvSpPr>
          <p:nvPr/>
        </p:nvSpPr>
        <p:spPr bwMode="auto">
          <a:xfrm>
            <a:off x="7667625" y="3860800"/>
            <a:ext cx="144463" cy="144463"/>
          </a:xfrm>
          <a:prstGeom prst="rect">
            <a:avLst/>
          </a:prstGeom>
          <a:solidFill>
            <a:schemeClr val="bg1"/>
          </a:solidFill>
          <a:ln w="9525">
            <a:solidFill>
              <a:schemeClr val="tx1"/>
            </a:solidFill>
            <a:miter lim="800000"/>
            <a:headEnd/>
            <a:tailEnd/>
          </a:ln>
        </p:spPr>
        <p:txBody>
          <a:bodyPr wrap="none" anchor="ctr"/>
          <a:lstStyle/>
          <a:p>
            <a:endParaRPr lang="pt-BR"/>
          </a:p>
        </p:txBody>
      </p:sp>
      <p:sp>
        <p:nvSpPr>
          <p:cNvPr id="54289" name="Rectangle 17"/>
          <p:cNvSpPr>
            <a:spLocks noChangeArrowheads="1"/>
          </p:cNvSpPr>
          <p:nvPr/>
        </p:nvSpPr>
        <p:spPr bwMode="auto">
          <a:xfrm>
            <a:off x="8388350" y="4221163"/>
            <a:ext cx="144463" cy="144462"/>
          </a:xfrm>
          <a:prstGeom prst="rect">
            <a:avLst/>
          </a:prstGeom>
          <a:noFill/>
          <a:ln w="9525">
            <a:solidFill>
              <a:schemeClr val="tx1"/>
            </a:solidFill>
            <a:miter lim="800000"/>
            <a:headEnd/>
            <a:tailEnd/>
          </a:ln>
        </p:spPr>
        <p:txBody>
          <a:bodyPr wrap="none" anchor="ctr"/>
          <a:lstStyle/>
          <a:p>
            <a:endParaRPr lang="pt-BR"/>
          </a:p>
        </p:txBody>
      </p:sp>
      <p:sp>
        <p:nvSpPr>
          <p:cNvPr id="54290" name="Text Box 18"/>
          <p:cNvSpPr txBox="1">
            <a:spLocks noChangeArrowheads="1"/>
          </p:cNvSpPr>
          <p:nvPr/>
        </p:nvSpPr>
        <p:spPr bwMode="auto">
          <a:xfrm>
            <a:off x="7164388" y="4791075"/>
            <a:ext cx="311150" cy="366713"/>
          </a:xfrm>
          <a:prstGeom prst="rect">
            <a:avLst/>
          </a:prstGeom>
          <a:noFill/>
          <a:ln w="9525">
            <a:noFill/>
            <a:miter lim="800000"/>
            <a:headEnd/>
            <a:tailEnd/>
          </a:ln>
        </p:spPr>
        <p:txBody>
          <a:bodyPr wrap="none">
            <a:spAutoFit/>
          </a:bodyPr>
          <a:lstStyle/>
          <a:p>
            <a:r>
              <a:rPr lang="pt-BR" sz="1800" u="none">
                <a:solidFill>
                  <a:srgbClr val="FFFFCC"/>
                </a:solidFill>
                <a:latin typeface="Arial" pitchFamily="34" charset="0"/>
              </a:rPr>
              <a:t>1</a:t>
            </a:r>
          </a:p>
        </p:txBody>
      </p:sp>
      <p:sp>
        <p:nvSpPr>
          <p:cNvPr id="54291" name="Text Box 19"/>
          <p:cNvSpPr txBox="1">
            <a:spLocks noChangeArrowheads="1"/>
          </p:cNvSpPr>
          <p:nvPr/>
        </p:nvSpPr>
        <p:spPr bwMode="auto">
          <a:xfrm>
            <a:off x="179388" y="176213"/>
            <a:ext cx="8748712" cy="588962"/>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54292" name="Line 20"/>
          <p:cNvSpPr>
            <a:spLocks noChangeShapeType="1"/>
          </p:cNvSpPr>
          <p:nvPr/>
        </p:nvSpPr>
        <p:spPr bwMode="auto">
          <a:xfrm>
            <a:off x="7958138" y="4365625"/>
            <a:ext cx="790575" cy="0"/>
          </a:xfrm>
          <a:prstGeom prst="line">
            <a:avLst/>
          </a:prstGeom>
          <a:noFill/>
          <a:ln w="9525">
            <a:solidFill>
              <a:srgbClr val="FFFFCC"/>
            </a:solidFill>
            <a:round/>
            <a:headEnd/>
            <a:tailEnd/>
          </a:ln>
        </p:spPr>
        <p:txBody>
          <a:bodyPr/>
          <a:lstStyle/>
          <a:p>
            <a:endParaRPr lang="pt-BR"/>
          </a:p>
        </p:txBody>
      </p:sp>
      <p:sp>
        <p:nvSpPr>
          <p:cNvPr id="54293" name="Rectangle 21"/>
          <p:cNvSpPr>
            <a:spLocks noChangeArrowheads="1"/>
          </p:cNvSpPr>
          <p:nvPr/>
        </p:nvSpPr>
        <p:spPr bwMode="auto">
          <a:xfrm>
            <a:off x="8315325" y="4221163"/>
            <a:ext cx="144463" cy="144462"/>
          </a:xfrm>
          <a:prstGeom prst="rect">
            <a:avLst/>
          </a:prstGeom>
          <a:solidFill>
            <a:schemeClr val="bg1"/>
          </a:solidFill>
          <a:ln w="9525">
            <a:solidFill>
              <a:schemeClr val="tx1"/>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ext Box 2"/>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55300" name="Text Box 4"/>
          <p:cNvSpPr txBox="1">
            <a:spLocks noChangeArrowheads="1"/>
          </p:cNvSpPr>
          <p:nvPr/>
        </p:nvSpPr>
        <p:spPr bwMode="auto">
          <a:xfrm>
            <a:off x="5943600" y="6324600"/>
            <a:ext cx="2965450" cy="366713"/>
          </a:xfrm>
          <a:prstGeom prst="rect">
            <a:avLst/>
          </a:prstGeom>
          <a:noFill/>
          <a:ln w="9525">
            <a:noFill/>
            <a:miter lim="800000"/>
            <a:headEnd/>
            <a:tailEnd/>
          </a:ln>
        </p:spPr>
        <p:txBody>
          <a:bodyPr wrap="none">
            <a:spAutoFit/>
          </a:bodyPr>
          <a:lstStyle/>
          <a:p>
            <a:r>
              <a:rPr lang="pt-BR" sz="1800" u="none">
                <a:solidFill>
                  <a:schemeClr val="hlink"/>
                </a:solidFill>
                <a:latin typeface="Arial" pitchFamily="34" charset="0"/>
              </a:rPr>
              <a:t>www.paulomargotto.com.br</a:t>
            </a:r>
          </a:p>
        </p:txBody>
      </p:sp>
      <p:sp>
        <p:nvSpPr>
          <p:cNvPr id="55301" name="Rectangle 5"/>
          <p:cNvSpPr>
            <a:spLocks noChangeArrowheads="1"/>
          </p:cNvSpPr>
          <p:nvPr/>
        </p:nvSpPr>
        <p:spPr bwMode="auto">
          <a:xfrm>
            <a:off x="0" y="762000"/>
            <a:ext cx="9144000" cy="6265863"/>
          </a:xfrm>
          <a:prstGeom prst="rect">
            <a:avLst/>
          </a:prstGeom>
          <a:noFill/>
          <a:ln w="9525">
            <a:noFill/>
            <a:miter lim="800000"/>
            <a:headEnd/>
            <a:tailEnd/>
          </a:ln>
        </p:spPr>
        <p:txBody>
          <a:bodyPr/>
          <a:lstStyle/>
          <a:p>
            <a:pPr marL="342900" indent="-342900" algn="ctr">
              <a:spcBef>
                <a:spcPct val="20000"/>
              </a:spcBef>
            </a:pPr>
            <a:r>
              <a:rPr lang="pt-BR" sz="2400" u="none">
                <a:solidFill>
                  <a:schemeClr val="bg1"/>
                </a:solidFill>
                <a:latin typeface="Arial" pitchFamily="34" charset="0"/>
              </a:rPr>
              <a:t>Risco Relativo/Odds Ratio</a:t>
            </a:r>
          </a:p>
          <a:p>
            <a:pPr marL="342900" indent="-342900">
              <a:spcBef>
                <a:spcPct val="20000"/>
              </a:spcBef>
              <a:buFontTx/>
              <a:buChar char="•"/>
            </a:pPr>
            <a:r>
              <a:rPr lang="en-US" sz="2400" u="none">
                <a:solidFill>
                  <a:schemeClr val="bg1"/>
                </a:solidFill>
                <a:latin typeface="Arial" pitchFamily="34" charset="0"/>
                <a:cs typeface="Arial" pitchFamily="34" charset="0"/>
              </a:rPr>
              <a:t>Intervalo de confiança:</a:t>
            </a:r>
          </a:p>
          <a:p>
            <a:pPr marL="2057400" lvl="4" indent="-228600">
              <a:spcBef>
                <a:spcPct val="20000"/>
              </a:spcBef>
              <a:buFontTx/>
              <a:buChar char="»"/>
            </a:pPr>
            <a:r>
              <a:rPr lang="pt-BR" sz="2400" u="none">
                <a:solidFill>
                  <a:srgbClr val="FFFF66"/>
                </a:solidFill>
                <a:latin typeface="Arial" pitchFamily="34" charset="0"/>
                <a:cs typeface="Arial" pitchFamily="34" charset="0"/>
                <a:sym typeface="Symbol" pitchFamily="18" charset="2"/>
              </a:rPr>
              <a:t> Estima a magnitude da associação</a:t>
            </a:r>
          </a:p>
          <a:p>
            <a:pPr marL="2057400" lvl="4" indent="-228600">
              <a:spcBef>
                <a:spcPct val="20000"/>
              </a:spcBef>
              <a:buFontTx/>
              <a:buChar char="»"/>
            </a:pPr>
            <a:r>
              <a:rPr lang="pt-BR" sz="2400" u="none">
                <a:solidFill>
                  <a:srgbClr val="FFFF66"/>
                </a:solidFill>
                <a:latin typeface="Arial" pitchFamily="34" charset="0"/>
                <a:cs typeface="Arial" pitchFamily="34" charset="0"/>
                <a:sym typeface="Symbol" pitchFamily="18" charset="2"/>
              </a:rPr>
              <a:t> Informa a variabilidade da estimativa</a:t>
            </a:r>
          </a:p>
          <a:p>
            <a:pPr marL="2057400" lvl="4" indent="-228600">
              <a:spcBef>
                <a:spcPct val="20000"/>
              </a:spcBef>
            </a:pPr>
            <a:r>
              <a:rPr lang="pt-BR" sz="2400" u="none">
                <a:solidFill>
                  <a:srgbClr val="FFFF66"/>
                </a:solidFill>
                <a:latin typeface="Arial" pitchFamily="34" charset="0"/>
                <a:cs typeface="Arial" pitchFamily="34" charset="0"/>
                <a:sym typeface="Symbol" pitchFamily="18" charset="2"/>
              </a:rPr>
              <a:t>(através da amplitude dos limites inf e sup)</a:t>
            </a:r>
          </a:p>
          <a:p>
            <a:pPr marL="342900" indent="-342900" algn="ctr">
              <a:spcBef>
                <a:spcPct val="20000"/>
              </a:spcBef>
            </a:pPr>
            <a:r>
              <a:rPr lang="pt-BR" sz="2400" u="none">
                <a:solidFill>
                  <a:schemeClr val="bg1"/>
                </a:solidFill>
                <a:latin typeface="Arial" pitchFamily="34" charset="0"/>
                <a:cs typeface="Arial" pitchFamily="34" charset="0"/>
                <a:sym typeface="Symbol" pitchFamily="18" charset="2"/>
              </a:rPr>
              <a:t>Exemplo: Redução do ductus arteriosus patente no grupo exposto a menor ou maior oferta hídrica</a:t>
            </a:r>
          </a:p>
          <a:p>
            <a:pPr marL="342900" indent="-342900" algn="ctr">
              <a:spcBef>
                <a:spcPct val="20000"/>
              </a:spcBef>
            </a:pPr>
            <a:endParaRPr lang="pt-BR" sz="800" u="none">
              <a:solidFill>
                <a:schemeClr val="bg1"/>
              </a:solidFill>
              <a:latin typeface="Arial" pitchFamily="34" charset="0"/>
              <a:cs typeface="Arial" pitchFamily="34" charset="0"/>
              <a:sym typeface="Symbol" pitchFamily="18" charset="2"/>
            </a:endParaRPr>
          </a:p>
          <a:p>
            <a:pPr marL="342900" indent="-342900">
              <a:spcBef>
                <a:spcPct val="20000"/>
              </a:spcBef>
            </a:pPr>
            <a:r>
              <a:rPr lang="pt-BR" sz="2000" u="none">
                <a:solidFill>
                  <a:srgbClr val="FFFFCC"/>
                </a:solidFill>
                <a:latin typeface="Arial" pitchFamily="34" charset="0"/>
                <a:cs typeface="Arial" pitchFamily="34" charset="0"/>
                <a:sym typeface="Symbol" pitchFamily="18" charset="2"/>
              </a:rPr>
              <a:t>RR = 0,40 (IC a 95% 0,26 – 0,63) não contém o 1 (é significativo na p&lt; 0,05)</a:t>
            </a:r>
          </a:p>
          <a:p>
            <a:pPr marL="342900" indent="-342900">
              <a:spcBef>
                <a:spcPct val="20000"/>
              </a:spcBef>
            </a:pPr>
            <a:endParaRPr lang="pt-BR" sz="900" u="none">
              <a:solidFill>
                <a:srgbClr val="FFFFCC"/>
              </a:solidFill>
              <a:latin typeface="Arial" pitchFamily="34" charset="0"/>
              <a:cs typeface="Arial" pitchFamily="34" charset="0"/>
              <a:sym typeface="Symbol" pitchFamily="18" charset="2"/>
            </a:endParaRPr>
          </a:p>
          <a:p>
            <a:pPr marL="342900" indent="-342900">
              <a:spcBef>
                <a:spcPct val="20000"/>
              </a:spcBef>
            </a:pPr>
            <a:r>
              <a:rPr lang="pt-BR" sz="2400" u="none">
                <a:solidFill>
                  <a:srgbClr val="FFFFCC"/>
                </a:solidFill>
                <a:latin typeface="Arial" pitchFamily="34" charset="0"/>
              </a:rPr>
              <a:t>RRR = 1– 0,40 = 0,60 x 100 = 60 % (redução do DAP no grupo com menor oferta hídrica) reduz entre 37 – 74%)</a:t>
            </a:r>
          </a:p>
          <a:p>
            <a:pPr marL="342900" indent="-342900">
              <a:lnSpc>
                <a:spcPct val="120000"/>
              </a:lnSpc>
            </a:pPr>
            <a:endParaRPr lang="pt-BR" sz="800" u="none">
              <a:solidFill>
                <a:srgbClr val="FFFFCC"/>
              </a:solidFill>
              <a:latin typeface="Arial" pitchFamily="34" charset="0"/>
            </a:endParaRPr>
          </a:p>
          <a:p>
            <a:pPr marL="342900" indent="-342900">
              <a:lnSpc>
                <a:spcPct val="120000"/>
              </a:lnSpc>
            </a:pPr>
            <a:r>
              <a:rPr lang="pt-BR" sz="2400" u="none">
                <a:solidFill>
                  <a:srgbClr val="FFFFCC"/>
                </a:solidFill>
                <a:latin typeface="Arial" pitchFamily="34" charset="0"/>
              </a:rPr>
              <a:t>NNT = 5,3 ( o nº necessário para  tratar com restrição hídrica para prevenir um caso de DAP é 5,3) </a:t>
            </a:r>
            <a:endParaRPr lang="el-GR" sz="3600" u="none">
              <a:solidFill>
                <a:srgbClr val="FFFFCC"/>
              </a:solidFill>
              <a:latin typeface="Arial" pitchFamily="34" charset="0"/>
              <a:cs typeface="Arial" pitchFamily="34" charset="0"/>
              <a:sym typeface="Symbol" pitchFamily="18" charset="2"/>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pPr eaLnBrk="1" hangingPunct="1"/>
            <a:r>
              <a:rPr lang="pt-BR" smtClean="0">
                <a:solidFill>
                  <a:srgbClr val="FF9900"/>
                </a:solidFill>
              </a:rPr>
              <a:t>Forest plot</a:t>
            </a:r>
          </a:p>
        </p:txBody>
      </p:sp>
      <p:sp>
        <p:nvSpPr>
          <p:cNvPr id="56323" name="Rectangle 3"/>
          <p:cNvSpPr>
            <a:spLocks noGrp="1" noChangeArrowheads="1"/>
          </p:cNvSpPr>
          <p:nvPr>
            <p:ph type="body" sz="half" idx="1"/>
          </p:nvPr>
        </p:nvSpPr>
        <p:spPr>
          <a:xfrm>
            <a:off x="685800" y="1981200"/>
            <a:ext cx="3814763" cy="1268413"/>
          </a:xfrm>
        </p:spPr>
        <p:txBody>
          <a:bodyPr/>
          <a:lstStyle/>
          <a:p>
            <a:pPr eaLnBrk="1" hangingPunct="1"/>
            <a:r>
              <a:rPr lang="pt-BR" sz="2800" smtClean="0">
                <a:solidFill>
                  <a:schemeClr val="bg1"/>
                </a:solidFill>
              </a:rPr>
              <a:t>Mostra visualmente os resultados de uma meta-análise;</a:t>
            </a:r>
          </a:p>
        </p:txBody>
      </p:sp>
      <p:pic>
        <p:nvPicPr>
          <p:cNvPr id="56324" name="Picture 4" descr="forest plot"/>
          <p:cNvPicPr>
            <a:picLocks noGrp="1" noChangeAspect="1" noChangeArrowheads="1"/>
          </p:cNvPicPr>
          <p:nvPr>
            <p:ph sz="half" idx="2"/>
          </p:nvPr>
        </p:nvPicPr>
        <p:blipFill>
          <a:blip r:embed="rId3"/>
          <a:srcRect/>
          <a:stretch>
            <a:fillRect/>
          </a:stretch>
        </p:blipFill>
        <p:spPr>
          <a:xfrm>
            <a:off x="4970463" y="1773238"/>
            <a:ext cx="4173537" cy="2473325"/>
          </a:xfrm>
          <a:noFill/>
        </p:spPr>
      </p:pic>
      <p:sp>
        <p:nvSpPr>
          <p:cNvPr id="56325" name="Rectangle 5"/>
          <p:cNvSpPr>
            <a:spLocks noChangeArrowheads="1"/>
          </p:cNvSpPr>
          <p:nvPr/>
        </p:nvSpPr>
        <p:spPr bwMode="auto">
          <a:xfrm>
            <a:off x="468313" y="3141663"/>
            <a:ext cx="4319587" cy="2303462"/>
          </a:xfrm>
          <a:prstGeom prst="rect">
            <a:avLst/>
          </a:prstGeom>
          <a:noFill/>
          <a:ln w="9525">
            <a:noFill/>
            <a:miter lim="800000"/>
            <a:headEnd/>
            <a:tailEnd/>
          </a:ln>
        </p:spPr>
        <p:txBody>
          <a:bodyPr/>
          <a:lstStyle/>
          <a:p>
            <a:pPr marL="342900" indent="-342900">
              <a:spcBef>
                <a:spcPct val="20000"/>
              </a:spcBef>
              <a:buFontTx/>
              <a:buChar char="•"/>
            </a:pPr>
            <a:r>
              <a:rPr lang="pt-BR" sz="2800" u="none">
                <a:solidFill>
                  <a:schemeClr val="bg1"/>
                </a:solidFill>
              </a:rPr>
              <a:t>Faz uma estimativa visual da quantidade de variação entre os resultados(heterogeneamente</a:t>
            </a:r>
            <a:r>
              <a:rPr lang="pt-BR" sz="2800" u="none"/>
              <a:t>);</a:t>
            </a:r>
          </a:p>
        </p:txBody>
      </p:sp>
      <p:sp>
        <p:nvSpPr>
          <p:cNvPr id="56326" name="Text Box 2"/>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pPr eaLnBrk="1" hangingPunct="1"/>
            <a:endParaRPr lang="pt-BR" smtClean="0"/>
          </a:p>
        </p:txBody>
      </p:sp>
      <p:pic>
        <p:nvPicPr>
          <p:cNvPr id="57347" name="Picture 3" descr="forest plot"/>
          <p:cNvPicPr>
            <a:picLocks noGrp="1" noChangeAspect="1" noChangeArrowheads="1"/>
          </p:cNvPicPr>
          <p:nvPr>
            <p:ph idx="1"/>
          </p:nvPr>
        </p:nvPicPr>
        <p:blipFill>
          <a:blip r:embed="rId3"/>
          <a:srcRect/>
          <a:stretch>
            <a:fillRect/>
          </a:stretch>
        </p:blipFill>
        <p:spPr>
          <a:xfrm>
            <a:off x="34925" y="0"/>
            <a:ext cx="9144000" cy="6858000"/>
          </a:xfrm>
          <a:noFill/>
        </p:spPr>
      </p:pic>
      <p:sp>
        <p:nvSpPr>
          <p:cNvPr id="297988" name="Text Box 4"/>
          <p:cNvSpPr txBox="1">
            <a:spLocks noChangeArrowheads="1"/>
          </p:cNvSpPr>
          <p:nvPr/>
        </p:nvSpPr>
        <p:spPr bwMode="auto">
          <a:xfrm>
            <a:off x="0" y="549275"/>
            <a:ext cx="1331913" cy="1190625"/>
          </a:xfrm>
          <a:prstGeom prst="rect">
            <a:avLst/>
          </a:prstGeom>
          <a:noFill/>
          <a:ln w="9525" algn="ctr">
            <a:noFill/>
            <a:miter lim="800000"/>
            <a:headEnd/>
            <a:tailEnd/>
          </a:ln>
        </p:spPr>
        <p:txBody>
          <a:bodyPr>
            <a:spAutoFit/>
          </a:bodyPr>
          <a:lstStyle/>
          <a:p>
            <a:pPr algn="ctr">
              <a:spcBef>
                <a:spcPct val="50000"/>
              </a:spcBef>
            </a:pPr>
            <a:r>
              <a:rPr lang="pt-BR" sz="1800" b="1" u="none">
                <a:solidFill>
                  <a:srgbClr val="FF0000"/>
                </a:solidFill>
                <a:latin typeface="Tahoma" pitchFamily="34" charset="0"/>
              </a:rPr>
              <a:t>Primeiro autor do estudo primário</a:t>
            </a:r>
          </a:p>
        </p:txBody>
      </p:sp>
      <p:sp>
        <p:nvSpPr>
          <p:cNvPr id="297989" name="Oval 5"/>
          <p:cNvSpPr>
            <a:spLocks noChangeArrowheads="1"/>
          </p:cNvSpPr>
          <p:nvPr/>
        </p:nvSpPr>
        <p:spPr bwMode="auto">
          <a:xfrm>
            <a:off x="1187450" y="765175"/>
            <a:ext cx="1368425" cy="503238"/>
          </a:xfrm>
          <a:prstGeom prst="ellipse">
            <a:avLst/>
          </a:prstGeom>
          <a:noFill/>
          <a:ln w="57150" algn="ctr">
            <a:solidFill>
              <a:srgbClr val="FF0000"/>
            </a:solidFill>
            <a:round/>
            <a:headEnd/>
            <a:tailEnd/>
          </a:ln>
        </p:spPr>
        <p:txBody>
          <a:bodyPr wrap="none" anchor="ctr"/>
          <a:lstStyle/>
          <a:p>
            <a:endParaRPr lang="pt-BR"/>
          </a:p>
        </p:txBody>
      </p:sp>
      <p:sp>
        <p:nvSpPr>
          <p:cNvPr id="297990" name="Oval 6"/>
          <p:cNvSpPr>
            <a:spLocks noChangeArrowheads="1"/>
          </p:cNvSpPr>
          <p:nvPr/>
        </p:nvSpPr>
        <p:spPr bwMode="auto">
          <a:xfrm>
            <a:off x="3492500" y="4005263"/>
            <a:ext cx="1800225" cy="431800"/>
          </a:xfrm>
          <a:prstGeom prst="ellipse">
            <a:avLst/>
          </a:prstGeom>
          <a:noFill/>
          <a:ln w="57150" algn="ctr">
            <a:solidFill>
              <a:srgbClr val="FF0000"/>
            </a:solidFill>
            <a:round/>
            <a:headEnd/>
            <a:tailEnd/>
          </a:ln>
        </p:spPr>
        <p:txBody>
          <a:bodyPr wrap="none" anchor="ctr"/>
          <a:lstStyle/>
          <a:p>
            <a:endParaRPr lang="pt-BR"/>
          </a:p>
        </p:txBody>
      </p:sp>
      <p:sp>
        <p:nvSpPr>
          <p:cNvPr id="297991" name="Text Box 7"/>
          <p:cNvSpPr txBox="1">
            <a:spLocks noChangeArrowheads="1"/>
          </p:cNvSpPr>
          <p:nvPr/>
        </p:nvSpPr>
        <p:spPr bwMode="auto">
          <a:xfrm>
            <a:off x="2268538" y="4005263"/>
            <a:ext cx="865187" cy="366712"/>
          </a:xfrm>
          <a:prstGeom prst="rect">
            <a:avLst/>
          </a:prstGeom>
          <a:noFill/>
          <a:ln w="9525" algn="ctr">
            <a:noFill/>
            <a:miter lim="800000"/>
            <a:headEnd/>
            <a:tailEnd/>
          </a:ln>
        </p:spPr>
        <p:txBody>
          <a:bodyPr>
            <a:spAutoFit/>
          </a:bodyPr>
          <a:lstStyle/>
          <a:p>
            <a:pPr algn="ctr">
              <a:spcBef>
                <a:spcPct val="50000"/>
              </a:spcBef>
            </a:pPr>
            <a:r>
              <a:rPr lang="pt-BR" sz="1800" b="1" u="none">
                <a:solidFill>
                  <a:srgbClr val="FF0000"/>
                </a:solidFill>
                <a:latin typeface="Tahoma" pitchFamily="34" charset="0"/>
              </a:rPr>
              <a:t>IC</a:t>
            </a:r>
          </a:p>
        </p:txBody>
      </p:sp>
      <p:sp>
        <p:nvSpPr>
          <p:cNvPr id="297992" name="Line 8"/>
          <p:cNvSpPr>
            <a:spLocks noChangeShapeType="1"/>
          </p:cNvSpPr>
          <p:nvPr/>
        </p:nvSpPr>
        <p:spPr bwMode="auto">
          <a:xfrm flipH="1">
            <a:off x="2987675" y="4221163"/>
            <a:ext cx="504825" cy="0"/>
          </a:xfrm>
          <a:prstGeom prst="line">
            <a:avLst/>
          </a:prstGeom>
          <a:noFill/>
          <a:ln w="57150">
            <a:solidFill>
              <a:srgbClr val="FF0000"/>
            </a:solidFill>
            <a:round/>
            <a:headEnd/>
            <a:tailEnd/>
          </a:ln>
        </p:spPr>
        <p:txBody>
          <a:bodyPr wrap="none" anchor="ctr"/>
          <a:lstStyle/>
          <a:p>
            <a:endParaRPr lang="pt-BR"/>
          </a:p>
        </p:txBody>
      </p:sp>
      <p:sp>
        <p:nvSpPr>
          <p:cNvPr id="297993" name="Oval 9"/>
          <p:cNvSpPr>
            <a:spLocks noChangeArrowheads="1"/>
          </p:cNvSpPr>
          <p:nvPr/>
        </p:nvSpPr>
        <p:spPr bwMode="auto">
          <a:xfrm>
            <a:off x="4067175" y="4797425"/>
            <a:ext cx="720725" cy="503238"/>
          </a:xfrm>
          <a:prstGeom prst="ellipse">
            <a:avLst/>
          </a:prstGeom>
          <a:noFill/>
          <a:ln w="57150" algn="ctr">
            <a:solidFill>
              <a:srgbClr val="FF0000"/>
            </a:solidFill>
            <a:round/>
            <a:headEnd/>
            <a:tailEnd/>
          </a:ln>
        </p:spPr>
        <p:txBody>
          <a:bodyPr wrap="none" anchor="ctr"/>
          <a:lstStyle/>
          <a:p>
            <a:endParaRPr lang="pt-BR"/>
          </a:p>
        </p:txBody>
      </p:sp>
      <p:sp>
        <p:nvSpPr>
          <p:cNvPr id="297994" name="Line 10"/>
          <p:cNvSpPr>
            <a:spLocks noChangeShapeType="1"/>
          </p:cNvSpPr>
          <p:nvPr/>
        </p:nvSpPr>
        <p:spPr bwMode="auto">
          <a:xfrm>
            <a:off x="5003800" y="692150"/>
            <a:ext cx="0" cy="4392613"/>
          </a:xfrm>
          <a:prstGeom prst="line">
            <a:avLst/>
          </a:prstGeom>
          <a:noFill/>
          <a:ln w="76200">
            <a:solidFill>
              <a:srgbClr val="FF0000"/>
            </a:solidFill>
            <a:round/>
            <a:headEnd/>
            <a:tailEnd/>
          </a:ln>
        </p:spPr>
        <p:txBody>
          <a:bodyPr wrap="none" anchor="ctr"/>
          <a:lstStyle/>
          <a:p>
            <a:endParaRPr lang="pt-BR"/>
          </a:p>
        </p:txBody>
      </p:sp>
      <p:sp>
        <p:nvSpPr>
          <p:cNvPr id="297995" name="Text Box 11"/>
          <p:cNvSpPr txBox="1">
            <a:spLocks noChangeArrowheads="1"/>
          </p:cNvSpPr>
          <p:nvPr/>
        </p:nvSpPr>
        <p:spPr bwMode="auto">
          <a:xfrm>
            <a:off x="2484438" y="404813"/>
            <a:ext cx="1582737" cy="641350"/>
          </a:xfrm>
          <a:prstGeom prst="rect">
            <a:avLst/>
          </a:prstGeom>
          <a:noFill/>
          <a:ln w="9525" algn="ctr">
            <a:noFill/>
            <a:miter lim="800000"/>
            <a:headEnd/>
            <a:tailEnd/>
          </a:ln>
        </p:spPr>
        <p:txBody>
          <a:bodyPr>
            <a:spAutoFit/>
          </a:bodyPr>
          <a:lstStyle/>
          <a:p>
            <a:pPr algn="ctr">
              <a:spcBef>
                <a:spcPct val="50000"/>
              </a:spcBef>
            </a:pPr>
            <a:r>
              <a:rPr lang="pt-BR" sz="1800" b="1" u="none">
                <a:solidFill>
                  <a:srgbClr val="FF0000"/>
                </a:solidFill>
                <a:latin typeface="Tahoma" pitchFamily="34" charset="0"/>
              </a:rPr>
              <a:t>Linha do não efeito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97988"/>
                                        </p:tgtEl>
                                        <p:attrNameLst>
                                          <p:attrName>style.visibility</p:attrName>
                                        </p:attrNameLst>
                                      </p:cBhvr>
                                      <p:to>
                                        <p:strVal val="visible"/>
                                      </p:to>
                                    </p:set>
                                    <p:animEffect transition="in" filter="box(in)">
                                      <p:cBhvr>
                                        <p:cTn id="7" dur="500"/>
                                        <p:tgtEl>
                                          <p:spTgt spid="297988"/>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297989"/>
                                        </p:tgtEl>
                                        <p:attrNameLst>
                                          <p:attrName>style.visibility</p:attrName>
                                        </p:attrNameLst>
                                      </p:cBhvr>
                                      <p:to>
                                        <p:strVal val="visible"/>
                                      </p:to>
                                    </p:set>
                                    <p:animEffect transition="in" filter="box(in)">
                                      <p:cBhvr>
                                        <p:cTn id="10" dur="500"/>
                                        <p:tgtEl>
                                          <p:spTgt spid="297989"/>
                                        </p:tgtEl>
                                      </p:cBhvr>
                                    </p:animEffect>
                                  </p:childTnLst>
                                </p:cTn>
                              </p:par>
                            </p:childTnLst>
                          </p:cTn>
                        </p:par>
                      </p:childTnLst>
                    </p:cTn>
                  </p:par>
                  <p:par>
                    <p:cTn id="11" fill="hold">
                      <p:stCondLst>
                        <p:cond delay="indefinite"/>
                      </p:stCondLst>
                      <p:childTnLst>
                        <p:par>
                          <p:cTn id="12" fill="hold">
                            <p:stCondLst>
                              <p:cond delay="0"/>
                            </p:stCondLst>
                            <p:childTnLst>
                              <p:par>
                                <p:cTn id="13" presetID="4" presetClass="exit" presetSubtype="16" fill="hold" grpId="1" nodeType="clickEffect">
                                  <p:stCondLst>
                                    <p:cond delay="0"/>
                                  </p:stCondLst>
                                  <p:childTnLst>
                                    <p:animEffect transition="out" filter="box(in)">
                                      <p:cBhvr>
                                        <p:cTn id="14" dur="500"/>
                                        <p:tgtEl>
                                          <p:spTgt spid="297988"/>
                                        </p:tgtEl>
                                      </p:cBhvr>
                                    </p:animEffect>
                                    <p:set>
                                      <p:cBhvr>
                                        <p:cTn id="15" dur="1" fill="hold">
                                          <p:stCondLst>
                                            <p:cond delay="499"/>
                                          </p:stCondLst>
                                        </p:cTn>
                                        <p:tgtEl>
                                          <p:spTgt spid="297988"/>
                                        </p:tgtEl>
                                        <p:attrNameLst>
                                          <p:attrName>style.visibility</p:attrName>
                                        </p:attrNameLst>
                                      </p:cBhvr>
                                      <p:to>
                                        <p:strVal val="hidden"/>
                                      </p:to>
                                    </p:set>
                                  </p:childTnLst>
                                </p:cTn>
                              </p:par>
                              <p:par>
                                <p:cTn id="16" presetID="4" presetClass="exit" presetSubtype="16" fill="hold" grpId="1" nodeType="withEffect">
                                  <p:stCondLst>
                                    <p:cond delay="0"/>
                                  </p:stCondLst>
                                  <p:childTnLst>
                                    <p:animEffect transition="out" filter="box(in)">
                                      <p:cBhvr>
                                        <p:cTn id="17" dur="500"/>
                                        <p:tgtEl>
                                          <p:spTgt spid="297989"/>
                                        </p:tgtEl>
                                      </p:cBhvr>
                                    </p:animEffect>
                                    <p:set>
                                      <p:cBhvr>
                                        <p:cTn id="18" dur="1" fill="hold">
                                          <p:stCondLst>
                                            <p:cond delay="499"/>
                                          </p:stCondLst>
                                        </p:cTn>
                                        <p:tgtEl>
                                          <p:spTgt spid="297989"/>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297990"/>
                                        </p:tgtEl>
                                        <p:attrNameLst>
                                          <p:attrName>style.visibility</p:attrName>
                                        </p:attrNameLst>
                                      </p:cBhvr>
                                      <p:to>
                                        <p:strVal val="visible"/>
                                      </p:to>
                                    </p:set>
                                    <p:animEffect transition="in" filter="box(in)">
                                      <p:cBhvr>
                                        <p:cTn id="23" dur="500"/>
                                        <p:tgtEl>
                                          <p:spTgt spid="297990"/>
                                        </p:tgtEl>
                                      </p:cBhvr>
                                    </p:animEffect>
                                  </p:childTnLst>
                                </p:cTn>
                              </p:par>
                              <p:par>
                                <p:cTn id="24" presetID="4" presetClass="entr" presetSubtype="16" fill="hold" grpId="0" nodeType="withEffect">
                                  <p:stCondLst>
                                    <p:cond delay="0"/>
                                  </p:stCondLst>
                                  <p:childTnLst>
                                    <p:set>
                                      <p:cBhvr>
                                        <p:cTn id="25" dur="1" fill="hold">
                                          <p:stCondLst>
                                            <p:cond delay="0"/>
                                          </p:stCondLst>
                                        </p:cTn>
                                        <p:tgtEl>
                                          <p:spTgt spid="297992"/>
                                        </p:tgtEl>
                                        <p:attrNameLst>
                                          <p:attrName>style.visibility</p:attrName>
                                        </p:attrNameLst>
                                      </p:cBhvr>
                                      <p:to>
                                        <p:strVal val="visible"/>
                                      </p:to>
                                    </p:set>
                                    <p:animEffect transition="in" filter="box(in)">
                                      <p:cBhvr>
                                        <p:cTn id="26" dur="500"/>
                                        <p:tgtEl>
                                          <p:spTgt spid="297992"/>
                                        </p:tgtEl>
                                      </p:cBhvr>
                                    </p:animEffect>
                                  </p:childTnLst>
                                </p:cTn>
                              </p:par>
                              <p:par>
                                <p:cTn id="27" presetID="4" presetClass="entr" presetSubtype="16" fill="hold" grpId="0" nodeType="withEffect">
                                  <p:stCondLst>
                                    <p:cond delay="0"/>
                                  </p:stCondLst>
                                  <p:childTnLst>
                                    <p:set>
                                      <p:cBhvr>
                                        <p:cTn id="28" dur="1" fill="hold">
                                          <p:stCondLst>
                                            <p:cond delay="0"/>
                                          </p:stCondLst>
                                        </p:cTn>
                                        <p:tgtEl>
                                          <p:spTgt spid="297991"/>
                                        </p:tgtEl>
                                        <p:attrNameLst>
                                          <p:attrName>style.visibility</p:attrName>
                                        </p:attrNameLst>
                                      </p:cBhvr>
                                      <p:to>
                                        <p:strVal val="visible"/>
                                      </p:to>
                                    </p:set>
                                    <p:animEffect transition="in" filter="box(in)">
                                      <p:cBhvr>
                                        <p:cTn id="29" dur="500"/>
                                        <p:tgtEl>
                                          <p:spTgt spid="297991"/>
                                        </p:tgtEl>
                                      </p:cBhvr>
                                    </p:animEffect>
                                  </p:childTnLst>
                                </p:cTn>
                              </p:par>
                            </p:childTnLst>
                          </p:cTn>
                        </p:par>
                      </p:childTnLst>
                    </p:cTn>
                  </p:par>
                  <p:par>
                    <p:cTn id="30" fill="hold">
                      <p:stCondLst>
                        <p:cond delay="indefinite"/>
                      </p:stCondLst>
                      <p:childTnLst>
                        <p:par>
                          <p:cTn id="31" fill="hold">
                            <p:stCondLst>
                              <p:cond delay="0"/>
                            </p:stCondLst>
                            <p:childTnLst>
                              <p:par>
                                <p:cTn id="32" presetID="4" presetClass="exit" presetSubtype="16" fill="hold" grpId="1" nodeType="clickEffect">
                                  <p:stCondLst>
                                    <p:cond delay="0"/>
                                  </p:stCondLst>
                                  <p:childTnLst>
                                    <p:animEffect transition="out" filter="box(in)">
                                      <p:cBhvr>
                                        <p:cTn id="33" dur="500"/>
                                        <p:tgtEl>
                                          <p:spTgt spid="297990"/>
                                        </p:tgtEl>
                                      </p:cBhvr>
                                    </p:animEffect>
                                    <p:set>
                                      <p:cBhvr>
                                        <p:cTn id="34" dur="1" fill="hold">
                                          <p:stCondLst>
                                            <p:cond delay="499"/>
                                          </p:stCondLst>
                                        </p:cTn>
                                        <p:tgtEl>
                                          <p:spTgt spid="297990"/>
                                        </p:tgtEl>
                                        <p:attrNameLst>
                                          <p:attrName>style.visibility</p:attrName>
                                        </p:attrNameLst>
                                      </p:cBhvr>
                                      <p:to>
                                        <p:strVal val="hidden"/>
                                      </p:to>
                                    </p:set>
                                  </p:childTnLst>
                                </p:cTn>
                              </p:par>
                              <p:par>
                                <p:cTn id="35" presetID="4" presetClass="exit" presetSubtype="16" fill="hold" grpId="1" nodeType="withEffect">
                                  <p:stCondLst>
                                    <p:cond delay="0"/>
                                  </p:stCondLst>
                                  <p:childTnLst>
                                    <p:animEffect transition="out" filter="box(in)">
                                      <p:cBhvr>
                                        <p:cTn id="36" dur="500"/>
                                        <p:tgtEl>
                                          <p:spTgt spid="297992"/>
                                        </p:tgtEl>
                                      </p:cBhvr>
                                    </p:animEffect>
                                    <p:set>
                                      <p:cBhvr>
                                        <p:cTn id="37" dur="1" fill="hold">
                                          <p:stCondLst>
                                            <p:cond delay="499"/>
                                          </p:stCondLst>
                                        </p:cTn>
                                        <p:tgtEl>
                                          <p:spTgt spid="297992"/>
                                        </p:tgtEl>
                                        <p:attrNameLst>
                                          <p:attrName>style.visibility</p:attrName>
                                        </p:attrNameLst>
                                      </p:cBhvr>
                                      <p:to>
                                        <p:strVal val="hidden"/>
                                      </p:to>
                                    </p:set>
                                  </p:childTnLst>
                                </p:cTn>
                              </p:par>
                              <p:par>
                                <p:cTn id="38" presetID="4" presetClass="exit" presetSubtype="16" fill="hold" grpId="1" nodeType="withEffect">
                                  <p:stCondLst>
                                    <p:cond delay="0"/>
                                  </p:stCondLst>
                                  <p:childTnLst>
                                    <p:animEffect transition="out" filter="box(in)">
                                      <p:cBhvr>
                                        <p:cTn id="39" dur="500"/>
                                        <p:tgtEl>
                                          <p:spTgt spid="297991"/>
                                        </p:tgtEl>
                                      </p:cBhvr>
                                    </p:animEffect>
                                    <p:set>
                                      <p:cBhvr>
                                        <p:cTn id="40" dur="1" fill="hold">
                                          <p:stCondLst>
                                            <p:cond delay="499"/>
                                          </p:stCondLst>
                                        </p:cTn>
                                        <p:tgtEl>
                                          <p:spTgt spid="297991"/>
                                        </p:tgtEl>
                                        <p:attrNameLst>
                                          <p:attrName>style.visibility</p:attrName>
                                        </p:attrNameLst>
                                      </p:cBhvr>
                                      <p:to>
                                        <p:strVal val="hidden"/>
                                      </p:to>
                                    </p:set>
                                  </p:childTnLst>
                                </p:cTn>
                              </p:par>
                            </p:childTnLst>
                          </p:cTn>
                        </p:par>
                      </p:childTnLst>
                    </p:cTn>
                  </p:par>
                  <p:par>
                    <p:cTn id="41" fill="hold">
                      <p:stCondLst>
                        <p:cond delay="indefinite"/>
                      </p:stCondLst>
                      <p:childTnLst>
                        <p:par>
                          <p:cTn id="42" fill="hold">
                            <p:stCondLst>
                              <p:cond delay="0"/>
                            </p:stCondLst>
                            <p:childTnLst>
                              <p:par>
                                <p:cTn id="43" presetID="4" presetClass="entr" presetSubtype="16" fill="hold" grpId="0" nodeType="clickEffect">
                                  <p:stCondLst>
                                    <p:cond delay="0"/>
                                  </p:stCondLst>
                                  <p:childTnLst>
                                    <p:set>
                                      <p:cBhvr>
                                        <p:cTn id="44" dur="1" fill="hold">
                                          <p:stCondLst>
                                            <p:cond delay="0"/>
                                          </p:stCondLst>
                                        </p:cTn>
                                        <p:tgtEl>
                                          <p:spTgt spid="297993"/>
                                        </p:tgtEl>
                                        <p:attrNameLst>
                                          <p:attrName>style.visibility</p:attrName>
                                        </p:attrNameLst>
                                      </p:cBhvr>
                                      <p:to>
                                        <p:strVal val="visible"/>
                                      </p:to>
                                    </p:set>
                                    <p:animEffect transition="in" filter="box(in)">
                                      <p:cBhvr>
                                        <p:cTn id="45" dur="500"/>
                                        <p:tgtEl>
                                          <p:spTgt spid="297993"/>
                                        </p:tgtEl>
                                      </p:cBhvr>
                                    </p:animEffect>
                                  </p:childTnLst>
                                </p:cTn>
                              </p:par>
                            </p:childTnLst>
                          </p:cTn>
                        </p:par>
                      </p:childTnLst>
                    </p:cTn>
                  </p:par>
                  <p:par>
                    <p:cTn id="46" fill="hold">
                      <p:stCondLst>
                        <p:cond delay="indefinite"/>
                      </p:stCondLst>
                      <p:childTnLst>
                        <p:par>
                          <p:cTn id="47" fill="hold">
                            <p:stCondLst>
                              <p:cond delay="0"/>
                            </p:stCondLst>
                            <p:childTnLst>
                              <p:par>
                                <p:cTn id="48" presetID="4" presetClass="exit" presetSubtype="16" fill="hold" grpId="1" nodeType="clickEffect">
                                  <p:stCondLst>
                                    <p:cond delay="0"/>
                                  </p:stCondLst>
                                  <p:childTnLst>
                                    <p:animEffect transition="out" filter="box(in)">
                                      <p:cBhvr>
                                        <p:cTn id="49" dur="500"/>
                                        <p:tgtEl>
                                          <p:spTgt spid="297993"/>
                                        </p:tgtEl>
                                      </p:cBhvr>
                                    </p:animEffect>
                                    <p:set>
                                      <p:cBhvr>
                                        <p:cTn id="50" dur="1" fill="hold">
                                          <p:stCondLst>
                                            <p:cond delay="499"/>
                                          </p:stCondLst>
                                        </p:cTn>
                                        <p:tgtEl>
                                          <p:spTgt spid="297993"/>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4" presetClass="entr" presetSubtype="16" fill="hold" grpId="0" nodeType="clickEffect">
                                  <p:stCondLst>
                                    <p:cond delay="0"/>
                                  </p:stCondLst>
                                  <p:childTnLst>
                                    <p:set>
                                      <p:cBhvr>
                                        <p:cTn id="54" dur="1" fill="hold">
                                          <p:stCondLst>
                                            <p:cond delay="0"/>
                                          </p:stCondLst>
                                        </p:cTn>
                                        <p:tgtEl>
                                          <p:spTgt spid="297994"/>
                                        </p:tgtEl>
                                        <p:attrNameLst>
                                          <p:attrName>style.visibility</p:attrName>
                                        </p:attrNameLst>
                                      </p:cBhvr>
                                      <p:to>
                                        <p:strVal val="visible"/>
                                      </p:to>
                                    </p:set>
                                    <p:animEffect transition="in" filter="box(in)">
                                      <p:cBhvr>
                                        <p:cTn id="55" dur="500"/>
                                        <p:tgtEl>
                                          <p:spTgt spid="297994"/>
                                        </p:tgtEl>
                                      </p:cBhvr>
                                    </p:animEffect>
                                  </p:childTnLst>
                                </p:cTn>
                              </p:par>
                              <p:par>
                                <p:cTn id="56" presetID="4" presetClass="entr" presetSubtype="16" fill="hold" grpId="0" nodeType="withEffect">
                                  <p:stCondLst>
                                    <p:cond delay="0"/>
                                  </p:stCondLst>
                                  <p:childTnLst>
                                    <p:set>
                                      <p:cBhvr>
                                        <p:cTn id="57" dur="1" fill="hold">
                                          <p:stCondLst>
                                            <p:cond delay="0"/>
                                          </p:stCondLst>
                                        </p:cTn>
                                        <p:tgtEl>
                                          <p:spTgt spid="297995"/>
                                        </p:tgtEl>
                                        <p:attrNameLst>
                                          <p:attrName>style.visibility</p:attrName>
                                        </p:attrNameLst>
                                      </p:cBhvr>
                                      <p:to>
                                        <p:strVal val="visible"/>
                                      </p:to>
                                    </p:set>
                                    <p:animEffect transition="in" filter="box(in)">
                                      <p:cBhvr>
                                        <p:cTn id="58" dur="500"/>
                                        <p:tgtEl>
                                          <p:spTgt spid="2979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988" grpId="0"/>
      <p:bldP spid="297988" grpId="1"/>
      <p:bldP spid="297989" grpId="0" animBg="1"/>
      <p:bldP spid="297989" grpId="1" animBg="1"/>
      <p:bldP spid="297990" grpId="0" animBg="1"/>
      <p:bldP spid="297990" grpId="1" animBg="1"/>
      <p:bldP spid="297991" grpId="0"/>
      <p:bldP spid="297991" grpId="1"/>
      <p:bldP spid="297992" grpId="0" animBg="1"/>
      <p:bldP spid="297992" grpId="1" animBg="1"/>
      <p:bldP spid="297993" grpId="0" animBg="1"/>
      <p:bldP spid="297993" grpId="1" animBg="1"/>
      <p:bldP spid="297994" grpId="0" animBg="1"/>
      <p:bldP spid="29799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ítulo 4"/>
          <p:cNvSpPr>
            <a:spLocks noGrp="1"/>
          </p:cNvSpPr>
          <p:nvPr>
            <p:ph type="subTitle" idx="4294967295"/>
          </p:nvPr>
        </p:nvSpPr>
        <p:spPr>
          <a:xfrm>
            <a:off x="971550" y="3716338"/>
            <a:ext cx="7345363" cy="2808287"/>
          </a:xfrm>
        </p:spPr>
        <p:txBody>
          <a:bodyPr>
            <a:normAutofit/>
          </a:bodyPr>
          <a:lstStyle/>
          <a:p>
            <a:pPr marL="0" indent="0" algn="ctr" eaLnBrk="1" hangingPunct="1">
              <a:lnSpc>
                <a:spcPct val="70000"/>
              </a:lnSpc>
              <a:buFontTx/>
              <a:buNone/>
              <a:defRPr/>
            </a:pPr>
            <a:r>
              <a:rPr lang="pt-BR" sz="3100" b="1" smtClean="0">
                <a:solidFill>
                  <a:schemeClr val="bg1"/>
                </a:solidFill>
                <a:effectLst>
                  <a:outerShdw blurRad="38100" dist="38100" dir="2700000" algn="tl">
                    <a:srgbClr val="000000"/>
                  </a:outerShdw>
                </a:effectLst>
              </a:rPr>
              <a:t>INTERNATO – ESCS</a:t>
            </a:r>
          </a:p>
          <a:p>
            <a:pPr marL="0" indent="0" algn="ctr" eaLnBrk="1" hangingPunct="1">
              <a:lnSpc>
                <a:spcPct val="70000"/>
              </a:lnSpc>
              <a:buFontTx/>
              <a:buNone/>
              <a:defRPr/>
            </a:pPr>
            <a:endParaRPr lang="pt-BR" sz="3100" b="1" smtClean="0">
              <a:solidFill>
                <a:schemeClr val="bg1"/>
              </a:solidFill>
              <a:effectLst>
                <a:outerShdw blurRad="38100" dist="38100" dir="2700000" algn="tl">
                  <a:srgbClr val="000000"/>
                </a:outerShdw>
              </a:effectLst>
            </a:endParaRPr>
          </a:p>
          <a:p>
            <a:pPr marL="0" indent="0" algn="ctr" eaLnBrk="1" hangingPunct="1">
              <a:lnSpc>
                <a:spcPct val="70000"/>
              </a:lnSpc>
              <a:buFontTx/>
              <a:buNone/>
              <a:defRPr/>
            </a:pPr>
            <a:r>
              <a:rPr lang="pt-BR" sz="1600" b="1" smtClean="0">
                <a:solidFill>
                  <a:schemeClr val="bg1"/>
                </a:solidFill>
                <a:effectLst>
                  <a:outerShdw blurRad="38100" dist="38100" dir="2700000" algn="tl">
                    <a:srgbClr val="000000"/>
                  </a:outerShdw>
                </a:effectLst>
              </a:rPr>
              <a:t>AMANDA COSTA CAMPOS;</a:t>
            </a:r>
          </a:p>
          <a:p>
            <a:pPr marL="0" indent="0" algn="ctr" eaLnBrk="1" hangingPunct="1">
              <a:lnSpc>
                <a:spcPct val="70000"/>
              </a:lnSpc>
              <a:buFontTx/>
              <a:buNone/>
              <a:defRPr/>
            </a:pPr>
            <a:r>
              <a:rPr lang="pt-BR" sz="1600" b="1" smtClean="0">
                <a:solidFill>
                  <a:schemeClr val="bg1"/>
                </a:solidFill>
                <a:effectLst>
                  <a:outerShdw blurRad="38100" dist="38100" dir="2700000" algn="tl">
                    <a:srgbClr val="000000"/>
                  </a:outerShdw>
                </a:effectLst>
              </a:rPr>
              <a:t>DAVID TRONCOSO COSTA CHAVES;</a:t>
            </a:r>
          </a:p>
          <a:p>
            <a:pPr marL="0" indent="0" algn="ctr" eaLnBrk="1" hangingPunct="1">
              <a:lnSpc>
                <a:spcPct val="70000"/>
              </a:lnSpc>
              <a:buFontTx/>
              <a:buNone/>
              <a:defRPr/>
            </a:pPr>
            <a:r>
              <a:rPr lang="pt-BR" sz="1600" b="1" smtClean="0">
                <a:solidFill>
                  <a:schemeClr val="bg1"/>
                </a:solidFill>
                <a:effectLst>
                  <a:outerShdw blurRad="38100" dist="38100" dir="2700000" algn="tl">
                    <a:srgbClr val="000000"/>
                  </a:outerShdw>
                </a:effectLst>
              </a:rPr>
              <a:t>KAROLINE DOMINGOS CHIARI;</a:t>
            </a:r>
          </a:p>
          <a:p>
            <a:pPr marL="0" indent="0" algn="ctr" eaLnBrk="1" hangingPunct="1">
              <a:lnSpc>
                <a:spcPct val="70000"/>
              </a:lnSpc>
              <a:buFontTx/>
              <a:buNone/>
              <a:defRPr/>
            </a:pPr>
            <a:r>
              <a:rPr lang="pt-BR" sz="1600" b="1" smtClean="0">
                <a:solidFill>
                  <a:schemeClr val="bg1"/>
                </a:solidFill>
                <a:effectLst>
                  <a:outerShdw blurRad="38100" dist="38100" dir="2700000" algn="tl">
                    <a:srgbClr val="000000"/>
                  </a:outerShdw>
                </a:effectLst>
              </a:rPr>
              <a:t>TÚLIO ASSUNÇÃO BARCELLOS</a:t>
            </a:r>
          </a:p>
          <a:p>
            <a:pPr marL="0" indent="0" algn="ctr" eaLnBrk="1" hangingPunct="1">
              <a:lnSpc>
                <a:spcPct val="70000"/>
              </a:lnSpc>
              <a:buFontTx/>
              <a:buNone/>
              <a:defRPr/>
            </a:pPr>
            <a:endParaRPr lang="pt-BR" sz="1600" b="1" smtClean="0">
              <a:solidFill>
                <a:schemeClr val="bg1"/>
              </a:solidFill>
              <a:effectLst>
                <a:outerShdw blurRad="38100" dist="38100" dir="2700000" algn="tl">
                  <a:srgbClr val="000000"/>
                </a:outerShdw>
              </a:effectLst>
            </a:endParaRPr>
          </a:p>
          <a:p>
            <a:pPr marL="0" indent="0" algn="ctr" eaLnBrk="1" hangingPunct="1">
              <a:lnSpc>
                <a:spcPct val="70000"/>
              </a:lnSpc>
              <a:buFontTx/>
              <a:buNone/>
              <a:defRPr/>
            </a:pPr>
            <a:r>
              <a:rPr lang="pt-BR" sz="1500" b="1" smtClean="0">
                <a:solidFill>
                  <a:schemeClr val="bg1"/>
                </a:solidFill>
                <a:effectLst>
                  <a:outerShdw blurRad="38100" dist="38100" dir="2700000" algn="tl">
                    <a:srgbClr val="000000"/>
                  </a:outerShdw>
                </a:effectLst>
              </a:rPr>
              <a:t>COORDENAÇÃO: DR. PAULO R. MARGOTTO</a:t>
            </a:r>
          </a:p>
          <a:p>
            <a:pPr marL="0" indent="0" algn="ctr" eaLnBrk="1" hangingPunct="1">
              <a:lnSpc>
                <a:spcPct val="70000"/>
              </a:lnSpc>
              <a:buFontTx/>
              <a:buNone/>
              <a:defRPr/>
            </a:pPr>
            <a:endParaRPr lang="pt-BR" sz="1500" b="1" smtClean="0">
              <a:solidFill>
                <a:schemeClr val="bg1"/>
              </a:solidFill>
              <a:effectLst>
                <a:outerShdw blurRad="38100" dist="38100" dir="2700000" algn="tl">
                  <a:srgbClr val="000000"/>
                </a:outerShdw>
              </a:effectLst>
            </a:endParaRPr>
          </a:p>
          <a:p>
            <a:pPr marL="0" indent="0" algn="ctr" eaLnBrk="1" hangingPunct="1">
              <a:lnSpc>
                <a:spcPct val="70000"/>
              </a:lnSpc>
              <a:buFontTx/>
              <a:buNone/>
              <a:defRPr/>
            </a:pPr>
            <a:r>
              <a:rPr lang="pt-BR" sz="1500" b="1" smtClean="0">
                <a:solidFill>
                  <a:schemeClr val="bg1"/>
                </a:solidFill>
                <a:effectLst>
                  <a:outerShdw blurRad="38100" dist="38100" dir="2700000" algn="tl">
                    <a:srgbClr val="000000"/>
                  </a:outerShdw>
                </a:effectLst>
              </a:rPr>
              <a:t>HRAS/HMIB</a:t>
            </a:r>
          </a:p>
          <a:p>
            <a:pPr marL="0" indent="0" algn="ctr" eaLnBrk="1" hangingPunct="1">
              <a:lnSpc>
                <a:spcPct val="70000"/>
              </a:lnSpc>
              <a:buFontTx/>
              <a:buNone/>
              <a:defRPr/>
            </a:pPr>
            <a:r>
              <a:rPr lang="pt-BR" sz="1500" b="1" smtClean="0">
                <a:solidFill>
                  <a:schemeClr val="bg1"/>
                </a:solidFill>
                <a:effectLst>
                  <a:outerShdw blurRad="38100" dist="38100" dir="2700000" algn="tl">
                    <a:srgbClr val="000000"/>
                  </a:outerShdw>
                </a:effectLst>
                <a:hlinkClick r:id="rId2"/>
              </a:rPr>
              <a:t>WWW.PAULOMARGOTTO.COM.BR</a:t>
            </a:r>
            <a:endParaRPr lang="pt-BR" sz="1500" b="1" smtClean="0">
              <a:solidFill>
                <a:schemeClr val="bg1"/>
              </a:solidFill>
              <a:effectLst>
                <a:outerShdw blurRad="38100" dist="38100" dir="2700000" algn="tl">
                  <a:srgbClr val="000000"/>
                </a:outerShdw>
              </a:effectLst>
            </a:endParaRPr>
          </a:p>
          <a:p>
            <a:pPr marL="0" indent="0" algn="ctr" eaLnBrk="1" hangingPunct="1">
              <a:lnSpc>
                <a:spcPct val="70000"/>
              </a:lnSpc>
              <a:buFontTx/>
              <a:buNone/>
              <a:defRPr/>
            </a:pPr>
            <a:r>
              <a:rPr lang="pt-BR" sz="1500" b="1" smtClean="0">
                <a:solidFill>
                  <a:schemeClr val="bg1"/>
                </a:solidFill>
                <a:effectLst>
                  <a:outerShdw blurRad="38100" dist="38100" dir="2700000" algn="tl">
                    <a:srgbClr val="000000"/>
                  </a:outerShdw>
                </a:effectLst>
              </a:rPr>
              <a:t>BRASÍLIA, 01/02/2013</a:t>
            </a:r>
            <a:endParaRPr lang="pt-BR" sz="1500" b="1" smtClean="0">
              <a:solidFill>
                <a:schemeClr val="bg1"/>
              </a:solidFill>
            </a:endParaRPr>
          </a:p>
          <a:p>
            <a:pPr marL="0" indent="0" algn="ctr" eaLnBrk="1" hangingPunct="1">
              <a:lnSpc>
                <a:spcPct val="80000"/>
              </a:lnSpc>
              <a:buFontTx/>
              <a:buNone/>
              <a:defRPr/>
            </a:pPr>
            <a:endParaRPr lang="pt-BR" sz="1600" b="1" smtClean="0">
              <a:solidFill>
                <a:schemeClr val="bg1"/>
              </a:solidFill>
            </a:endParaRPr>
          </a:p>
          <a:p>
            <a:pPr marL="0" indent="0" algn="ctr" eaLnBrk="1" hangingPunct="1">
              <a:lnSpc>
                <a:spcPct val="80000"/>
              </a:lnSpc>
              <a:buFontTx/>
              <a:buNone/>
              <a:defRPr/>
            </a:pPr>
            <a:endParaRPr lang="pt-BR" sz="1600" b="1" smtClean="0">
              <a:solidFill>
                <a:schemeClr val="bg1"/>
              </a:solidFill>
            </a:endParaRPr>
          </a:p>
          <a:p>
            <a:pPr marL="0" indent="0" algn="ctr" eaLnBrk="1" hangingPunct="1">
              <a:lnSpc>
                <a:spcPct val="80000"/>
              </a:lnSpc>
              <a:buFontTx/>
              <a:buNone/>
              <a:defRPr/>
            </a:pPr>
            <a:endParaRPr lang="en-CA" sz="1600" b="1" smtClean="0">
              <a:solidFill>
                <a:schemeClr val="tx2"/>
              </a:solidFill>
            </a:endParaRPr>
          </a:p>
        </p:txBody>
      </p:sp>
      <p:sp>
        <p:nvSpPr>
          <p:cNvPr id="58371" name="Título 3"/>
          <p:cNvSpPr>
            <a:spLocks noGrp="1"/>
          </p:cNvSpPr>
          <p:nvPr>
            <p:ph type="ctrTitle" idx="4294967295"/>
          </p:nvPr>
        </p:nvSpPr>
        <p:spPr>
          <a:xfrm>
            <a:off x="611188" y="2349500"/>
            <a:ext cx="8062912" cy="2043113"/>
          </a:xfrm>
        </p:spPr>
        <p:txBody>
          <a:bodyPr anchor="b"/>
          <a:lstStyle/>
          <a:p>
            <a:pPr eaLnBrk="1" hangingPunct="1"/>
            <a:r>
              <a:rPr lang="pt-BR" sz="4900" smtClean="0">
                <a:solidFill>
                  <a:schemeClr val="accent1"/>
                </a:solidFill>
              </a:rPr>
              <a:t>Clube de Revista – Pediatria HRAS</a:t>
            </a:r>
            <a:br>
              <a:rPr lang="pt-BR" sz="4900" smtClean="0">
                <a:solidFill>
                  <a:schemeClr val="accent1"/>
                </a:solidFill>
              </a:rPr>
            </a:br>
            <a:r>
              <a:rPr lang="pt-BR" sz="4900" smtClean="0">
                <a:solidFill>
                  <a:schemeClr val="accent1"/>
                </a:solidFill>
              </a:rPr>
              <a:t/>
            </a:r>
            <a:br>
              <a:rPr lang="pt-BR" sz="4900" smtClean="0">
                <a:solidFill>
                  <a:schemeClr val="accent1"/>
                </a:solidFill>
              </a:rPr>
            </a:br>
            <a:endParaRPr lang="en-CA" sz="4900" smtClean="0">
              <a:solidFill>
                <a:schemeClr val="accent1"/>
              </a:solidFill>
            </a:endParaRPr>
          </a:p>
        </p:txBody>
      </p:sp>
      <p:pic>
        <p:nvPicPr>
          <p:cNvPr id="58372" name="Picture 5" descr="DSC00114"/>
          <p:cNvPicPr>
            <a:picLocks noChangeAspect="1" noChangeArrowheads="1"/>
          </p:cNvPicPr>
          <p:nvPr/>
        </p:nvPicPr>
        <p:blipFill>
          <a:blip r:embed="rId3"/>
          <a:srcRect/>
          <a:stretch>
            <a:fillRect/>
          </a:stretch>
        </p:blipFill>
        <p:spPr bwMode="auto">
          <a:xfrm>
            <a:off x="0" y="0"/>
            <a:ext cx="9144000" cy="20605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ítulo 1"/>
          <p:cNvSpPr>
            <a:spLocks noGrp="1"/>
          </p:cNvSpPr>
          <p:nvPr>
            <p:ph type="title" idx="4294967295"/>
          </p:nvPr>
        </p:nvSpPr>
        <p:spPr/>
        <p:txBody>
          <a:bodyPr anchor="b"/>
          <a:lstStyle/>
          <a:p>
            <a:pPr eaLnBrk="1" hangingPunct="1"/>
            <a:endParaRPr lang="en-CA" smtClean="0"/>
          </a:p>
        </p:txBody>
      </p:sp>
      <p:sp>
        <p:nvSpPr>
          <p:cNvPr id="59395" name="Espaço Reservado para Conteúdo 2"/>
          <p:cNvSpPr>
            <a:spLocks noGrp="1"/>
          </p:cNvSpPr>
          <p:nvPr>
            <p:ph sz="quarter" idx="4294967295"/>
          </p:nvPr>
        </p:nvSpPr>
        <p:spPr>
          <a:xfrm>
            <a:off x="2738438" y="5746750"/>
            <a:ext cx="5583237" cy="352425"/>
          </a:xfrm>
        </p:spPr>
        <p:txBody>
          <a:bodyPr/>
          <a:lstStyle/>
          <a:p>
            <a:pPr eaLnBrk="1" hangingPunct="1">
              <a:lnSpc>
                <a:spcPct val="80000"/>
              </a:lnSpc>
              <a:buFontTx/>
              <a:buNone/>
            </a:pPr>
            <a:r>
              <a:rPr lang="en-CA" sz="2800" smtClean="0">
                <a:solidFill>
                  <a:schemeClr val="bg1"/>
                </a:solidFill>
              </a:rPr>
              <a:t>Vol. 162, No. 2  February 2013</a:t>
            </a:r>
          </a:p>
        </p:txBody>
      </p:sp>
      <p:pic>
        <p:nvPicPr>
          <p:cNvPr id="59396" name="Picture 2"/>
          <p:cNvPicPr>
            <a:picLocks noChangeAspect="1" noChangeArrowheads="1"/>
          </p:cNvPicPr>
          <p:nvPr/>
        </p:nvPicPr>
        <p:blipFill>
          <a:blip r:embed="rId2"/>
          <a:srcRect/>
          <a:stretch>
            <a:fillRect/>
          </a:stretch>
        </p:blipFill>
        <p:spPr bwMode="auto">
          <a:xfrm>
            <a:off x="0" y="0"/>
            <a:ext cx="9144000" cy="51958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p:cNvPicPr>
            <a:picLocks noChangeAspect="1" noChangeArrowheads="1"/>
          </p:cNvPicPr>
          <p:nvPr/>
        </p:nvPicPr>
        <p:blipFill>
          <a:blip r:embed="rId3"/>
          <a:srcRect/>
          <a:stretch>
            <a:fillRect/>
          </a:stretch>
        </p:blipFill>
        <p:spPr bwMode="auto">
          <a:xfrm>
            <a:off x="827088" y="2205038"/>
            <a:ext cx="7334250" cy="3887787"/>
          </a:xfrm>
          <a:prstGeom prst="rect">
            <a:avLst/>
          </a:prstGeom>
          <a:noFill/>
          <a:ln w="9525">
            <a:noFill/>
            <a:miter lim="800000"/>
            <a:headEnd/>
            <a:tailEnd/>
          </a:ln>
        </p:spPr>
      </p:pic>
      <p:sp>
        <p:nvSpPr>
          <p:cNvPr id="60419" name="Text Box 2"/>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60420" name="Rectangle 4"/>
          <p:cNvSpPr>
            <a:spLocks noChangeArrowheads="1"/>
          </p:cNvSpPr>
          <p:nvPr/>
        </p:nvSpPr>
        <p:spPr bwMode="auto">
          <a:xfrm>
            <a:off x="468313" y="1196975"/>
            <a:ext cx="8243887" cy="1058863"/>
          </a:xfrm>
          <a:prstGeom prst="rect">
            <a:avLst/>
          </a:prstGeom>
          <a:solidFill>
            <a:schemeClr val="accent1"/>
          </a:solidFill>
          <a:ln w="9525">
            <a:solidFill>
              <a:schemeClr val="tx1"/>
            </a:solidFill>
            <a:miter lim="800000"/>
            <a:headEnd/>
            <a:tailEnd/>
          </a:ln>
        </p:spPr>
        <p:txBody>
          <a:bodyPr wrap="none" anchor="ctr"/>
          <a:lstStyle/>
          <a:p>
            <a:pPr algn="ctr">
              <a:spcBef>
                <a:spcPct val="20000"/>
              </a:spcBef>
              <a:buClr>
                <a:schemeClr val="accent1"/>
              </a:buClr>
              <a:buSzPct val="85000"/>
              <a:buFont typeface="Wingdings 2" pitchFamily="18" charset="2"/>
              <a:buNone/>
            </a:pPr>
            <a:r>
              <a:rPr lang="pt-BR" sz="2000" u="none"/>
              <a:t>NEC entre RN de mães com  Corioamnionite com envolvimento fetal e </a:t>
            </a:r>
          </a:p>
          <a:p>
            <a:pPr algn="ctr">
              <a:spcBef>
                <a:spcPct val="20000"/>
              </a:spcBef>
              <a:buClr>
                <a:schemeClr val="accent1"/>
              </a:buClr>
              <a:buSzPct val="85000"/>
              <a:buFont typeface="Wingdings 2" pitchFamily="18" charset="2"/>
              <a:buChar char=""/>
            </a:pPr>
            <a:r>
              <a:rPr lang="pt-BR" sz="2000" u="none"/>
              <a:t>RN de mães  sem coriamnionite</a:t>
            </a:r>
          </a:p>
          <a:p>
            <a:pPr algn="ctr"/>
            <a:endParaRPr lang="pt-BR" sz="200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3"/>
          <p:cNvPicPr>
            <a:picLocks noGrp="1" noChangeAspect="1" noChangeArrowheads="1"/>
          </p:cNvPicPr>
          <p:nvPr>
            <p:ph type="body" idx="1"/>
          </p:nvPr>
        </p:nvPicPr>
        <p:blipFill>
          <a:blip r:embed="rId2"/>
          <a:srcRect/>
          <a:stretch>
            <a:fillRect/>
          </a:stretch>
        </p:blipFill>
        <p:spPr>
          <a:xfrm>
            <a:off x="685800" y="836613"/>
            <a:ext cx="7772400" cy="6021387"/>
          </a:xfrm>
        </p:spPr>
      </p:pic>
      <p:sp>
        <p:nvSpPr>
          <p:cNvPr id="61443" name="Text Box 2"/>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61444" name="AutoShape 7"/>
          <p:cNvSpPr>
            <a:spLocks noChangeArrowheads="1"/>
          </p:cNvSpPr>
          <p:nvPr/>
        </p:nvSpPr>
        <p:spPr bwMode="auto">
          <a:xfrm>
            <a:off x="8167688" y="3644900"/>
            <a:ext cx="976312" cy="485775"/>
          </a:xfrm>
          <a:prstGeom prst="rightArrow">
            <a:avLst>
              <a:gd name="adj1" fmla="val 50000"/>
              <a:gd name="adj2" fmla="val 50245"/>
            </a:avLst>
          </a:pr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2"/>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pic>
        <p:nvPicPr>
          <p:cNvPr id="62467" name="Picture 5"/>
          <p:cNvPicPr>
            <a:picLocks noChangeAspect="1" noChangeArrowheads="1"/>
          </p:cNvPicPr>
          <p:nvPr/>
        </p:nvPicPr>
        <p:blipFill>
          <a:blip r:embed="rId2"/>
          <a:srcRect/>
          <a:stretch>
            <a:fillRect/>
          </a:stretch>
        </p:blipFill>
        <p:spPr bwMode="auto">
          <a:xfrm>
            <a:off x="323850" y="1773238"/>
            <a:ext cx="8604250" cy="2465387"/>
          </a:xfrm>
          <a:prstGeom prst="rect">
            <a:avLst/>
          </a:prstGeom>
          <a:noFill/>
          <a:ln w="9525">
            <a:noFill/>
            <a:miter lim="800000"/>
            <a:headEnd/>
            <a:tailEnd/>
          </a:ln>
        </p:spPr>
      </p:pic>
      <p:sp>
        <p:nvSpPr>
          <p:cNvPr id="62468" name="Line 6"/>
          <p:cNvSpPr>
            <a:spLocks noChangeShapeType="1"/>
          </p:cNvSpPr>
          <p:nvPr/>
        </p:nvSpPr>
        <p:spPr bwMode="auto">
          <a:xfrm flipH="1">
            <a:off x="7596188" y="2997200"/>
            <a:ext cx="504825" cy="360363"/>
          </a:xfrm>
          <a:prstGeom prst="line">
            <a:avLst/>
          </a:prstGeom>
          <a:noFill/>
          <a:ln w="76200">
            <a:solidFill>
              <a:srgbClr val="FF0000"/>
            </a:solidFill>
            <a:round/>
            <a:headEnd/>
            <a:tailEnd type="triangle" w="med" len="med"/>
          </a:ln>
        </p:spPr>
        <p:txBody>
          <a:bodyPr/>
          <a:lstStyle/>
          <a:p>
            <a:endParaRPr lang="pt-BR"/>
          </a:p>
        </p:txBody>
      </p:sp>
      <p:sp>
        <p:nvSpPr>
          <p:cNvPr id="62469" name="Line 7"/>
          <p:cNvSpPr>
            <a:spLocks noChangeShapeType="1"/>
          </p:cNvSpPr>
          <p:nvPr/>
        </p:nvSpPr>
        <p:spPr bwMode="auto">
          <a:xfrm flipH="1">
            <a:off x="5724525" y="3141663"/>
            <a:ext cx="504825" cy="360362"/>
          </a:xfrm>
          <a:prstGeom prst="line">
            <a:avLst/>
          </a:prstGeom>
          <a:noFill/>
          <a:ln w="76200">
            <a:solidFill>
              <a:srgbClr val="FF0000"/>
            </a:solidFill>
            <a:round/>
            <a:headEnd/>
            <a:tailEnd type="triangle" w="med" len="med"/>
          </a:ln>
        </p:spPr>
        <p:txBody>
          <a:bodyPr/>
          <a:lstStyle/>
          <a:p>
            <a:endParaRPr lang="pt-B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9" descr="Figura1"/>
          <p:cNvPicPr>
            <a:picLocks noChangeAspect="1" noChangeArrowheads="1"/>
          </p:cNvPicPr>
          <p:nvPr/>
        </p:nvPicPr>
        <p:blipFill>
          <a:blip r:embed="rId2"/>
          <a:srcRect/>
          <a:stretch>
            <a:fillRect/>
          </a:stretch>
        </p:blipFill>
        <p:spPr bwMode="auto">
          <a:xfrm>
            <a:off x="1403350" y="1196975"/>
            <a:ext cx="6488113" cy="4865688"/>
          </a:xfrm>
          <a:prstGeom prst="rect">
            <a:avLst/>
          </a:prstGeom>
          <a:noFill/>
          <a:ln w="9525">
            <a:noFill/>
            <a:miter lim="800000"/>
            <a:headEnd/>
            <a:tailEnd/>
          </a:ln>
        </p:spPr>
      </p:pic>
      <p:sp>
        <p:nvSpPr>
          <p:cNvPr id="63491" name="Text Box 2"/>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63492" name="Text Box 6"/>
          <p:cNvSpPr txBox="1">
            <a:spLocks noChangeArrowheads="1"/>
          </p:cNvSpPr>
          <p:nvPr/>
        </p:nvSpPr>
        <p:spPr bwMode="auto">
          <a:xfrm>
            <a:off x="2700338" y="6237288"/>
            <a:ext cx="4724400" cy="366712"/>
          </a:xfrm>
          <a:prstGeom prst="rect">
            <a:avLst/>
          </a:prstGeom>
          <a:noFill/>
          <a:ln w="9525">
            <a:noFill/>
            <a:miter lim="800000"/>
            <a:headEnd/>
            <a:tailEnd/>
          </a:ln>
        </p:spPr>
        <p:txBody>
          <a:bodyPr wrap="none">
            <a:spAutoFit/>
          </a:bodyPr>
          <a:lstStyle/>
          <a:p>
            <a:r>
              <a:rPr lang="pt-BR" sz="1800" i="1">
                <a:solidFill>
                  <a:srgbClr val="FF9900"/>
                </a:solidFill>
              </a:rPr>
              <a:t>Domingo M. Braile e Prof. Dr. Moacir F. Godoy</a:t>
            </a:r>
            <a:r>
              <a:rPr lang="pt-BR" sz="1800">
                <a:solidFill>
                  <a:srgbClr val="FF9900"/>
                </a:solidFill>
              </a:rPr>
              <a:t> </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subTitle" idx="1"/>
          </p:nvPr>
        </p:nvSpPr>
        <p:spPr>
          <a:xfrm>
            <a:off x="152400" y="609600"/>
            <a:ext cx="8991600" cy="4572000"/>
          </a:xfrm>
        </p:spPr>
        <p:txBody>
          <a:bodyPr/>
          <a:lstStyle/>
          <a:p>
            <a:pPr eaLnBrk="1" hangingPunct="1"/>
            <a:r>
              <a:rPr lang="pt-BR" sz="2100" smtClean="0">
                <a:solidFill>
                  <a:srgbClr val="FFFF66"/>
                </a:solidFill>
                <a:latin typeface="Arial" pitchFamily="34" charset="0"/>
              </a:rPr>
              <a:t>Risco Relativo/Odds Ratio: p x IC</a:t>
            </a:r>
          </a:p>
          <a:p>
            <a:pPr algn="l" eaLnBrk="1" hangingPunct="1">
              <a:lnSpc>
                <a:spcPct val="70000"/>
              </a:lnSpc>
            </a:pPr>
            <a:r>
              <a:rPr lang="pt-BR" sz="2100" smtClean="0">
                <a:solidFill>
                  <a:schemeClr val="bg1"/>
                </a:solidFill>
                <a:latin typeface="Arial" pitchFamily="34" charset="0"/>
                <a:cs typeface="Arial" pitchFamily="34" charset="0"/>
              </a:rPr>
              <a:t>Intervalo de confiança: </a:t>
            </a:r>
            <a:r>
              <a:rPr lang="pt-BR" sz="2000" smtClean="0">
                <a:solidFill>
                  <a:schemeClr val="bg1"/>
                </a:solidFill>
                <a:latin typeface="Arial" pitchFamily="34" charset="0"/>
              </a:rPr>
              <a:t>Estima  magnitude da associação</a:t>
            </a:r>
          </a:p>
          <a:p>
            <a:pPr lvl="4" algn="l" eaLnBrk="1" hangingPunct="1">
              <a:lnSpc>
                <a:spcPct val="70000"/>
              </a:lnSpc>
            </a:pPr>
            <a:r>
              <a:rPr lang="pt-BR" smtClean="0">
                <a:solidFill>
                  <a:schemeClr val="bg1"/>
                </a:solidFill>
                <a:latin typeface="Arial" pitchFamily="34" charset="0"/>
              </a:rPr>
              <a:t>         Informa a variabilidade da estimativa</a:t>
            </a:r>
          </a:p>
          <a:p>
            <a:pPr lvl="4" algn="l" eaLnBrk="1" hangingPunct="1">
              <a:lnSpc>
                <a:spcPct val="70000"/>
              </a:lnSpc>
            </a:pPr>
            <a:r>
              <a:rPr lang="pt-BR" smtClean="0">
                <a:solidFill>
                  <a:schemeClr val="bg1"/>
                </a:solidFill>
                <a:latin typeface="Arial" pitchFamily="34" charset="0"/>
              </a:rPr>
              <a:t>  (através da amplitude dos limites inf e sup.)</a:t>
            </a:r>
          </a:p>
          <a:p>
            <a:pPr algn="l" eaLnBrk="1" hangingPunct="1">
              <a:lnSpc>
                <a:spcPct val="60000"/>
              </a:lnSpc>
            </a:pPr>
            <a:r>
              <a:rPr lang="pt-BR" sz="2000" smtClean="0">
                <a:solidFill>
                  <a:schemeClr val="bg1"/>
                </a:solidFill>
                <a:latin typeface="Arial" pitchFamily="34" charset="0"/>
              </a:rPr>
              <a:t>Exemplo:</a:t>
            </a:r>
          </a:p>
          <a:p>
            <a:pPr algn="l" eaLnBrk="1" hangingPunct="1">
              <a:lnSpc>
                <a:spcPct val="60000"/>
              </a:lnSpc>
            </a:pPr>
            <a:r>
              <a:rPr lang="pt-BR" sz="2100" smtClean="0">
                <a:solidFill>
                  <a:schemeClr val="bg1"/>
                </a:solidFill>
                <a:latin typeface="Arial" pitchFamily="34" charset="0"/>
              </a:rPr>
              <a:t>	Estudo A				Estudo B</a:t>
            </a:r>
          </a:p>
          <a:p>
            <a:pPr algn="l" eaLnBrk="1" hangingPunct="1">
              <a:lnSpc>
                <a:spcPct val="60000"/>
              </a:lnSpc>
            </a:pPr>
            <a:r>
              <a:rPr lang="pt-BR" sz="2100" smtClean="0">
                <a:solidFill>
                  <a:schemeClr val="bg1"/>
                </a:solidFill>
                <a:latin typeface="Arial" pitchFamily="34" charset="0"/>
              </a:rPr>
              <a:t>	Evento					Evento</a:t>
            </a:r>
          </a:p>
        </p:txBody>
      </p:sp>
      <p:sp>
        <p:nvSpPr>
          <p:cNvPr id="64515"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64517" name="Text Box 5"/>
          <p:cNvSpPr txBox="1">
            <a:spLocks noChangeArrowheads="1"/>
          </p:cNvSpPr>
          <p:nvPr/>
        </p:nvSpPr>
        <p:spPr bwMode="auto">
          <a:xfrm>
            <a:off x="6096000" y="6216650"/>
            <a:ext cx="2736850" cy="641350"/>
          </a:xfrm>
          <a:prstGeom prst="rect">
            <a:avLst/>
          </a:prstGeom>
          <a:noFill/>
          <a:ln w="9525">
            <a:noFill/>
            <a:miter lim="800000"/>
            <a:headEnd/>
            <a:tailEnd/>
          </a:ln>
        </p:spPr>
        <p:txBody>
          <a:bodyPr wrap="none">
            <a:spAutoFit/>
          </a:bodyPr>
          <a:lstStyle/>
          <a:p>
            <a:r>
              <a:rPr lang="pt-BR" sz="1800" u="none">
                <a:solidFill>
                  <a:schemeClr val="hlink"/>
                </a:solidFill>
                <a:latin typeface="Arial" pitchFamily="34" charset="0"/>
              </a:rPr>
              <a:t>Kennedy KA, Frankowski</a:t>
            </a:r>
          </a:p>
          <a:p>
            <a:r>
              <a:rPr lang="pt-BR" sz="1800" u="none">
                <a:solidFill>
                  <a:schemeClr val="hlink"/>
                </a:solidFill>
                <a:latin typeface="Arial" pitchFamily="34" charset="0"/>
              </a:rPr>
              <a:t>Clin Perinatol 30 (2003)</a:t>
            </a:r>
          </a:p>
        </p:txBody>
      </p:sp>
      <p:graphicFrame>
        <p:nvGraphicFramePr>
          <p:cNvPr id="32882" name="Group 114"/>
          <p:cNvGraphicFramePr>
            <a:graphicFrameLocks noGrp="1"/>
          </p:cNvGraphicFramePr>
          <p:nvPr/>
        </p:nvGraphicFramePr>
        <p:xfrm>
          <a:off x="228600" y="2590800"/>
          <a:ext cx="4038600" cy="1584325"/>
        </p:xfrm>
        <a:graphic>
          <a:graphicData uri="http://schemas.openxmlformats.org/drawingml/2006/table">
            <a:tbl>
              <a:tblPr/>
              <a:tblGrid>
                <a:gridCol w="1554163"/>
                <a:gridCol w="736600"/>
                <a:gridCol w="841375"/>
                <a:gridCol w="906462"/>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000" b="0" i="0" u="none" strike="noStrike" cap="none" normalizeH="0" baseline="0" smtClean="0">
                          <a:ln>
                            <a:noFill/>
                          </a:ln>
                          <a:solidFill>
                            <a:srgbClr val="FFFFCC"/>
                          </a:solidFill>
                          <a:effectLst/>
                          <a:latin typeface="Arial" pitchFamily="34" charset="0"/>
                        </a:rPr>
                        <a:t>Tratamento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000" b="0" i="0" u="none" strike="noStrike" cap="none" normalizeH="0" baseline="0" smtClean="0">
                          <a:ln>
                            <a:noFill/>
                          </a:ln>
                          <a:solidFill>
                            <a:srgbClr val="FFFFCC"/>
                          </a:solidFill>
                          <a:effectLst/>
                          <a:latin typeface="Arial"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000" b="0" i="0" u="none" strike="noStrike" cap="none" normalizeH="0" baseline="0" smtClean="0">
                          <a:ln>
                            <a:noFill/>
                          </a:ln>
                          <a:solidFill>
                            <a:srgbClr val="FFFFCC"/>
                          </a:solidFill>
                          <a:effectLst/>
                          <a:latin typeface="Arial"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pt-BR" sz="2000" b="0" i="0" u="none" strike="noStrike" cap="none" normalizeH="0" baseline="0" smtClean="0">
                        <a:ln>
                          <a:noFill/>
                        </a:ln>
                        <a:solidFill>
                          <a:srgbClr val="FFFFCC"/>
                        </a:solidFill>
                        <a:effectLst/>
                        <a:latin typeface="Arial"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000" b="0" i="0" u="none" strike="noStrike" cap="none" normalizeH="0" baseline="0" smtClean="0">
                          <a:ln>
                            <a:noFill/>
                          </a:ln>
                          <a:solidFill>
                            <a:srgbClr val="FFFFCC"/>
                          </a:solidFill>
                          <a:effectLst/>
                          <a:latin typeface="Arial" pitchFamily="34" charset="0"/>
                        </a:rPr>
                        <a:t>Sim</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000" b="0" i="0" u="none" strike="noStrike" cap="none" normalizeH="0" baseline="0" smtClean="0">
                          <a:ln>
                            <a:noFill/>
                          </a:ln>
                          <a:solidFill>
                            <a:srgbClr val="FFFFCC"/>
                          </a:solidFill>
                          <a:effectLst/>
                          <a:latin typeface="Arial" pitchFamily="34" charset="0"/>
                        </a:rPr>
                        <a:t>323</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000" b="0" i="0" u="none" strike="noStrike" cap="none" normalizeH="0" baseline="0" smtClean="0">
                          <a:ln>
                            <a:noFill/>
                          </a:ln>
                          <a:solidFill>
                            <a:srgbClr val="FFFFCC"/>
                          </a:solidFill>
                          <a:effectLst/>
                          <a:latin typeface="Arial" pitchFamily="34" charset="0"/>
                        </a:rPr>
                        <a:t>677</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000" b="0" i="0" u="none" strike="noStrike" cap="none" normalizeH="0" baseline="0" smtClean="0">
                          <a:ln>
                            <a:noFill/>
                          </a:ln>
                          <a:solidFill>
                            <a:srgbClr val="FFFFCC"/>
                          </a:solidFill>
                          <a:effectLst/>
                          <a:latin typeface="Arial" pitchFamily="34" charset="0"/>
                        </a:rPr>
                        <a:t>1000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000" b="0" i="0" u="none" strike="noStrike" cap="none" normalizeH="0" baseline="0" smtClean="0">
                          <a:ln>
                            <a:noFill/>
                          </a:ln>
                          <a:solidFill>
                            <a:srgbClr val="FFFFCC"/>
                          </a:solidFill>
                          <a:effectLst/>
                          <a:latin typeface="Arial" pitchFamily="34" charset="0"/>
                        </a:rPr>
                        <a:t>Não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000" b="0" i="0" u="none" strike="noStrike" cap="none" normalizeH="0" baseline="0" smtClean="0">
                          <a:ln>
                            <a:noFill/>
                          </a:ln>
                          <a:solidFill>
                            <a:srgbClr val="FFFFCC"/>
                          </a:solidFill>
                          <a:effectLst/>
                          <a:latin typeface="Arial" pitchFamily="34" charset="0"/>
                        </a:rPr>
                        <a:t>359</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000" b="0" i="0" u="none" strike="noStrike" cap="none" normalizeH="0" baseline="0" smtClean="0">
                          <a:ln>
                            <a:noFill/>
                          </a:ln>
                          <a:solidFill>
                            <a:srgbClr val="FFFFCC"/>
                          </a:solidFill>
                          <a:effectLst/>
                          <a:latin typeface="Arial" pitchFamily="34" charset="0"/>
                        </a:rPr>
                        <a:t>641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000" b="0" i="0" u="none" strike="noStrike" cap="none" normalizeH="0" baseline="0" smtClean="0">
                          <a:ln>
                            <a:noFill/>
                          </a:ln>
                          <a:solidFill>
                            <a:srgbClr val="FFFFCC"/>
                          </a:solidFill>
                          <a:effectLst/>
                          <a:latin typeface="Arial" pitchFamily="34" charset="0"/>
                        </a:rPr>
                        <a:t>1000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pt-BR" sz="2000" b="0" i="0" u="none" strike="noStrike" cap="none" normalizeH="0" baseline="0" smtClean="0">
                        <a:ln>
                          <a:noFill/>
                        </a:ln>
                        <a:solidFill>
                          <a:srgbClr val="FFFFCC"/>
                        </a:solidFill>
                        <a:effectLst/>
                        <a:latin typeface="Arial"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000" b="0" i="0" u="none" strike="noStrike" cap="none" normalizeH="0" baseline="0" smtClean="0">
                          <a:ln>
                            <a:noFill/>
                          </a:ln>
                          <a:solidFill>
                            <a:srgbClr val="FFFFCC"/>
                          </a:solidFill>
                          <a:effectLst/>
                          <a:latin typeface="Arial" pitchFamily="34" charset="0"/>
                        </a:rPr>
                        <a:t>682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000" b="0" i="0" u="none" strike="noStrike" cap="none" normalizeH="0" baseline="0" smtClean="0">
                          <a:ln>
                            <a:noFill/>
                          </a:ln>
                          <a:solidFill>
                            <a:srgbClr val="FFFFCC"/>
                          </a:solidFill>
                          <a:effectLst/>
                          <a:latin typeface="Arial" pitchFamily="34" charset="0"/>
                        </a:rPr>
                        <a:t>1318</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000" b="0" i="0" u="none" strike="noStrike" cap="none" normalizeH="0" baseline="0" smtClean="0">
                          <a:ln>
                            <a:noFill/>
                          </a:ln>
                          <a:solidFill>
                            <a:srgbClr val="FFFFCC"/>
                          </a:solidFill>
                          <a:effectLst/>
                          <a:latin typeface="Arial" pitchFamily="34" charset="0"/>
                        </a:rPr>
                        <a:t>2000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bl>
          </a:graphicData>
        </a:graphic>
      </p:graphicFrame>
      <p:sp>
        <p:nvSpPr>
          <p:cNvPr id="64545" name="Text Box 79"/>
          <p:cNvSpPr txBox="1">
            <a:spLocks noChangeArrowheads="1"/>
          </p:cNvSpPr>
          <p:nvPr/>
        </p:nvSpPr>
        <p:spPr bwMode="auto">
          <a:xfrm>
            <a:off x="304800" y="4267200"/>
            <a:ext cx="2493963" cy="701675"/>
          </a:xfrm>
          <a:prstGeom prst="rect">
            <a:avLst/>
          </a:prstGeom>
          <a:noFill/>
          <a:ln w="9525">
            <a:noFill/>
            <a:miter lim="800000"/>
            <a:headEnd/>
            <a:tailEnd/>
          </a:ln>
        </p:spPr>
        <p:txBody>
          <a:bodyPr wrap="none">
            <a:spAutoFit/>
          </a:bodyPr>
          <a:lstStyle/>
          <a:p>
            <a:r>
              <a:rPr lang="pt-BR" sz="2000" u="none">
                <a:solidFill>
                  <a:schemeClr val="bg1"/>
                </a:solidFill>
                <a:latin typeface="Arial" pitchFamily="34" charset="0"/>
              </a:rPr>
              <a:t>RR = 0,90</a:t>
            </a:r>
          </a:p>
          <a:p>
            <a:r>
              <a:rPr lang="pt-BR" sz="2000" u="none">
                <a:solidFill>
                  <a:schemeClr val="bg1"/>
                </a:solidFill>
                <a:latin typeface="Arial" pitchFamily="34" charset="0"/>
              </a:rPr>
              <a:t>IC 95% : 0,80 – 1,02</a:t>
            </a:r>
          </a:p>
        </p:txBody>
      </p:sp>
      <p:graphicFrame>
        <p:nvGraphicFramePr>
          <p:cNvPr id="32852" name="Group 84"/>
          <p:cNvGraphicFramePr>
            <a:graphicFrameLocks noGrp="1"/>
          </p:cNvGraphicFramePr>
          <p:nvPr/>
        </p:nvGraphicFramePr>
        <p:xfrm>
          <a:off x="4800600" y="2590800"/>
          <a:ext cx="3886200" cy="1584325"/>
        </p:xfrm>
        <a:graphic>
          <a:graphicData uri="http://schemas.openxmlformats.org/drawingml/2006/table">
            <a:tbl>
              <a:tblPr/>
              <a:tblGrid>
                <a:gridCol w="1495425"/>
                <a:gridCol w="709613"/>
                <a:gridCol w="809625"/>
                <a:gridCol w="871537"/>
              </a:tblGrid>
              <a:tr h="3175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000" b="0" i="0" u="none" strike="noStrike" cap="none" normalizeH="0" baseline="0" smtClean="0">
                          <a:ln>
                            <a:noFill/>
                          </a:ln>
                          <a:solidFill>
                            <a:srgbClr val="FFFFCC"/>
                          </a:solidFill>
                          <a:effectLst/>
                          <a:latin typeface="Arial" pitchFamily="34" charset="0"/>
                        </a:rPr>
                        <a:t>Tratamento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000" b="0" i="0" u="none" strike="noStrike" cap="none" normalizeH="0" baseline="0" smtClean="0">
                          <a:ln>
                            <a:noFill/>
                          </a:ln>
                          <a:solidFill>
                            <a:srgbClr val="FFFFCC"/>
                          </a:solidFill>
                          <a:effectLst/>
                          <a:latin typeface="Arial"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000" b="0" i="0" u="none" strike="noStrike" cap="none" normalizeH="0" baseline="0" smtClean="0">
                          <a:ln>
                            <a:noFill/>
                          </a:ln>
                          <a:solidFill>
                            <a:srgbClr val="FFFFCC"/>
                          </a:solidFill>
                          <a:effectLst/>
                          <a:latin typeface="Arial"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pt-BR" sz="2000" b="0" i="0" u="none" strike="noStrike" cap="none" normalizeH="0" baseline="0" smtClean="0">
                        <a:ln>
                          <a:noFill/>
                        </a:ln>
                        <a:solidFill>
                          <a:srgbClr val="FFFFCC"/>
                        </a:solidFill>
                        <a:effectLst/>
                        <a:latin typeface="Arial"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r h="3937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000" b="0" i="0" u="none" strike="noStrike" cap="none" normalizeH="0" baseline="0" smtClean="0">
                          <a:ln>
                            <a:noFill/>
                          </a:ln>
                          <a:solidFill>
                            <a:srgbClr val="FFFFCC"/>
                          </a:solidFill>
                          <a:effectLst/>
                          <a:latin typeface="Arial" pitchFamily="34" charset="0"/>
                        </a:rPr>
                        <a:t>Sim</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000" b="0" i="0" u="none" strike="noStrike" cap="none" normalizeH="0" baseline="0" smtClean="0">
                          <a:ln>
                            <a:noFill/>
                          </a:ln>
                          <a:solidFill>
                            <a:srgbClr val="FFFFCC"/>
                          </a:solidFill>
                          <a:effectLst/>
                          <a:latin typeface="Arial" pitchFamily="34" charset="0"/>
                        </a:rPr>
                        <a:t>8</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000" b="0" i="0" u="none" strike="noStrike" cap="none" normalizeH="0" baseline="0" smtClean="0">
                          <a:ln>
                            <a:noFill/>
                          </a:ln>
                          <a:solidFill>
                            <a:srgbClr val="FFFFCC"/>
                          </a:solidFill>
                          <a:effectLst/>
                          <a:latin typeface="Arial" pitchFamily="34" charset="0"/>
                        </a:rPr>
                        <a:t>42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000" b="0" i="0" u="none" strike="noStrike" cap="none" normalizeH="0" baseline="0" smtClean="0">
                          <a:ln>
                            <a:noFill/>
                          </a:ln>
                          <a:solidFill>
                            <a:srgbClr val="FFFFCC"/>
                          </a:solidFill>
                          <a:effectLst/>
                          <a:latin typeface="Arial" pitchFamily="34" charset="0"/>
                        </a:rPr>
                        <a:t>50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r h="3937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000" b="0" i="0" u="none" strike="noStrike" cap="none" normalizeH="0" baseline="0" smtClean="0">
                          <a:ln>
                            <a:noFill/>
                          </a:ln>
                          <a:solidFill>
                            <a:srgbClr val="FFFFCC"/>
                          </a:solidFill>
                          <a:effectLst/>
                          <a:latin typeface="Arial" pitchFamily="34" charset="0"/>
                        </a:rPr>
                        <a:t>Não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000" b="0" i="0" u="none" strike="noStrike" cap="none" normalizeH="0" baseline="0" smtClean="0">
                          <a:ln>
                            <a:noFill/>
                          </a:ln>
                          <a:solidFill>
                            <a:srgbClr val="FFFFCC"/>
                          </a:solidFill>
                          <a:effectLst/>
                          <a:latin typeface="Arial" pitchFamily="34" charset="0"/>
                        </a:rPr>
                        <a:t>16</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000" b="0" i="0" u="none" strike="noStrike" cap="none" normalizeH="0" baseline="0" smtClean="0">
                          <a:ln>
                            <a:noFill/>
                          </a:ln>
                          <a:solidFill>
                            <a:srgbClr val="FFFFCC"/>
                          </a:solidFill>
                          <a:effectLst/>
                          <a:latin typeface="Arial" pitchFamily="34" charset="0"/>
                        </a:rPr>
                        <a:t>34</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000" b="0" i="0" u="none" strike="noStrike" cap="none" normalizeH="0" baseline="0" smtClean="0">
                          <a:ln>
                            <a:noFill/>
                          </a:ln>
                          <a:solidFill>
                            <a:srgbClr val="FFFFCC"/>
                          </a:solidFill>
                          <a:effectLst/>
                          <a:latin typeface="Arial" pitchFamily="34" charset="0"/>
                        </a:rPr>
                        <a:t>50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r h="3937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pt-BR" sz="2000" b="0" i="0" u="none" strike="noStrike" cap="none" normalizeH="0" baseline="0" smtClean="0">
                        <a:ln>
                          <a:noFill/>
                        </a:ln>
                        <a:solidFill>
                          <a:srgbClr val="FFFFCC"/>
                        </a:solidFill>
                        <a:effectLst/>
                        <a:latin typeface="Arial"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000" b="0" i="0" u="none" strike="noStrike" cap="none" normalizeH="0" baseline="0" smtClean="0">
                          <a:ln>
                            <a:noFill/>
                          </a:ln>
                          <a:solidFill>
                            <a:srgbClr val="FFFFCC"/>
                          </a:solidFill>
                          <a:effectLst/>
                          <a:latin typeface="Arial" pitchFamily="34" charset="0"/>
                        </a:rPr>
                        <a:t>24</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000" b="0" i="0" u="none" strike="noStrike" cap="none" normalizeH="0" baseline="0" smtClean="0">
                          <a:ln>
                            <a:noFill/>
                          </a:ln>
                          <a:solidFill>
                            <a:srgbClr val="FFFFCC"/>
                          </a:solidFill>
                          <a:effectLst/>
                          <a:latin typeface="Arial" pitchFamily="34" charset="0"/>
                        </a:rPr>
                        <a:t>76</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000" b="0" i="0" u="none" strike="noStrike" cap="none" normalizeH="0" baseline="0" smtClean="0">
                          <a:ln>
                            <a:noFill/>
                          </a:ln>
                          <a:solidFill>
                            <a:srgbClr val="FFFFCC"/>
                          </a:solidFill>
                          <a:effectLst/>
                          <a:latin typeface="Arial" pitchFamily="34" charset="0"/>
                        </a:rPr>
                        <a:t>100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bl>
          </a:graphicData>
        </a:graphic>
      </p:graphicFrame>
      <p:sp>
        <p:nvSpPr>
          <p:cNvPr id="64573" name="Text Box 111"/>
          <p:cNvSpPr txBox="1">
            <a:spLocks noChangeArrowheads="1"/>
          </p:cNvSpPr>
          <p:nvPr/>
        </p:nvSpPr>
        <p:spPr bwMode="auto">
          <a:xfrm>
            <a:off x="5638800" y="4267200"/>
            <a:ext cx="2493963" cy="701675"/>
          </a:xfrm>
          <a:prstGeom prst="rect">
            <a:avLst/>
          </a:prstGeom>
          <a:noFill/>
          <a:ln w="9525">
            <a:noFill/>
            <a:miter lim="800000"/>
            <a:headEnd/>
            <a:tailEnd/>
          </a:ln>
        </p:spPr>
        <p:txBody>
          <a:bodyPr wrap="none">
            <a:spAutoFit/>
          </a:bodyPr>
          <a:lstStyle/>
          <a:p>
            <a:r>
              <a:rPr lang="pt-BR" sz="2000" u="none">
                <a:solidFill>
                  <a:schemeClr val="bg1"/>
                </a:solidFill>
                <a:latin typeface="Arial" pitchFamily="34" charset="0"/>
              </a:rPr>
              <a:t>RR = 0,50</a:t>
            </a:r>
          </a:p>
          <a:p>
            <a:r>
              <a:rPr lang="pt-BR" sz="2000" u="none">
                <a:solidFill>
                  <a:schemeClr val="bg1"/>
                </a:solidFill>
                <a:latin typeface="Arial" pitchFamily="34" charset="0"/>
              </a:rPr>
              <a:t>IC 95% : 0,24 – 1,06</a:t>
            </a:r>
          </a:p>
        </p:txBody>
      </p:sp>
      <p:sp>
        <p:nvSpPr>
          <p:cNvPr id="64574" name="Text Box 115"/>
          <p:cNvSpPr txBox="1">
            <a:spLocks noChangeArrowheads="1"/>
          </p:cNvSpPr>
          <p:nvPr/>
        </p:nvSpPr>
        <p:spPr bwMode="auto">
          <a:xfrm>
            <a:off x="3962400" y="4267200"/>
            <a:ext cx="1135063" cy="396875"/>
          </a:xfrm>
          <a:prstGeom prst="rect">
            <a:avLst/>
          </a:prstGeom>
          <a:noFill/>
          <a:ln w="9525">
            <a:noFill/>
            <a:miter lim="800000"/>
            <a:headEnd/>
            <a:tailEnd/>
          </a:ln>
        </p:spPr>
        <p:txBody>
          <a:bodyPr wrap="none">
            <a:spAutoFit/>
          </a:bodyPr>
          <a:lstStyle/>
          <a:p>
            <a:r>
              <a:rPr lang="pt-BR" sz="2000" u="none">
                <a:solidFill>
                  <a:schemeClr val="bg1"/>
                </a:solidFill>
                <a:latin typeface="Arial" pitchFamily="34" charset="0"/>
              </a:rPr>
              <a:t>P = 0,10</a:t>
            </a:r>
          </a:p>
        </p:txBody>
      </p:sp>
      <p:sp>
        <p:nvSpPr>
          <p:cNvPr id="64575" name="Text Box 116"/>
          <p:cNvSpPr txBox="1">
            <a:spLocks noChangeArrowheads="1"/>
          </p:cNvSpPr>
          <p:nvPr/>
        </p:nvSpPr>
        <p:spPr bwMode="auto">
          <a:xfrm>
            <a:off x="4763" y="5005388"/>
            <a:ext cx="9280525" cy="1190625"/>
          </a:xfrm>
          <a:prstGeom prst="rect">
            <a:avLst/>
          </a:prstGeom>
          <a:noFill/>
          <a:ln w="9525">
            <a:noFill/>
            <a:miter lim="800000"/>
            <a:headEnd/>
            <a:tailEnd/>
          </a:ln>
        </p:spPr>
        <p:txBody>
          <a:bodyPr wrap="none">
            <a:spAutoFit/>
          </a:bodyPr>
          <a:lstStyle/>
          <a:p>
            <a:pPr>
              <a:lnSpc>
                <a:spcPct val="90000"/>
              </a:lnSpc>
            </a:pPr>
            <a:r>
              <a:rPr lang="pt-BR" sz="2000" u="none">
                <a:solidFill>
                  <a:schemeClr val="bg1"/>
                </a:solidFill>
                <a:latin typeface="Arial" pitchFamily="34" charset="0"/>
              </a:rPr>
              <a:t>Sem diferença significativa: com IC grande: estudo pequeno para precisar efeito </a:t>
            </a:r>
          </a:p>
          <a:p>
            <a:pPr>
              <a:lnSpc>
                <a:spcPct val="90000"/>
              </a:lnSpc>
            </a:pPr>
            <a:r>
              <a:rPr lang="pt-BR" sz="2000" u="none">
                <a:solidFill>
                  <a:schemeClr val="bg1"/>
                </a:solidFill>
                <a:latin typeface="Arial" pitchFamily="34" charset="0"/>
              </a:rPr>
              <a:t>					    no tratamento</a:t>
            </a:r>
          </a:p>
          <a:p>
            <a:pPr>
              <a:lnSpc>
                <a:spcPct val="90000"/>
              </a:lnSpc>
            </a:pPr>
            <a:r>
              <a:rPr lang="pt-BR" sz="2000" u="none">
                <a:solidFill>
                  <a:schemeClr val="bg1"/>
                </a:solidFill>
                <a:latin typeface="Arial" pitchFamily="34" charset="0"/>
              </a:rPr>
              <a:t>			    com IC pequeno: improvável grande efeito beneficio</a:t>
            </a:r>
          </a:p>
          <a:p>
            <a:pPr>
              <a:lnSpc>
                <a:spcPct val="90000"/>
              </a:lnSpc>
            </a:pPr>
            <a:r>
              <a:rPr lang="pt-BR" sz="2000" u="none">
                <a:solidFill>
                  <a:schemeClr val="bg1"/>
                </a:solidFill>
                <a:latin typeface="Arial" pitchFamily="34" charset="0"/>
              </a:rPr>
              <a:t>			     do tratamento		</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subTitle" idx="1"/>
          </p:nvPr>
        </p:nvSpPr>
        <p:spPr>
          <a:xfrm>
            <a:off x="152400" y="838200"/>
            <a:ext cx="8991600" cy="4572000"/>
          </a:xfrm>
        </p:spPr>
        <p:txBody>
          <a:bodyPr/>
          <a:lstStyle/>
          <a:p>
            <a:pPr eaLnBrk="1" hangingPunct="1">
              <a:lnSpc>
                <a:spcPct val="90000"/>
              </a:lnSpc>
            </a:pPr>
            <a:r>
              <a:rPr lang="pt-BR" sz="2400" smtClean="0">
                <a:solidFill>
                  <a:srgbClr val="FFFF66"/>
                </a:solidFill>
                <a:latin typeface="Arial" pitchFamily="34" charset="0"/>
              </a:rPr>
              <a:t>Risco Relativo/Odds Ratio</a:t>
            </a:r>
          </a:p>
          <a:p>
            <a:pPr algn="l" eaLnBrk="1" hangingPunct="1"/>
            <a:r>
              <a:rPr lang="pt-BR" sz="2400" smtClean="0">
                <a:solidFill>
                  <a:schemeClr val="bg1"/>
                </a:solidFill>
                <a:latin typeface="Arial" pitchFamily="34" charset="0"/>
              </a:rPr>
              <a:t>NNT: N º necessário para tratamento (expressa o beneficio do tratamento)</a:t>
            </a:r>
          </a:p>
          <a:p>
            <a:pPr algn="l" eaLnBrk="1" hangingPunct="1"/>
            <a:r>
              <a:rPr lang="pt-BR" sz="2400" smtClean="0">
                <a:solidFill>
                  <a:schemeClr val="bg1"/>
                </a:solidFill>
                <a:latin typeface="Arial" pitchFamily="34" charset="0"/>
              </a:rPr>
              <a:t>Grandes Ensaios randomizados </a:t>
            </a:r>
            <a:r>
              <a:rPr lang="pt-BR" sz="2400" smtClean="0">
                <a:solidFill>
                  <a:schemeClr val="bg1"/>
                </a:solidFill>
                <a:latin typeface="Arial" pitchFamily="34" charset="0"/>
                <a:sym typeface="Symbol" pitchFamily="18" charset="2"/>
              </a:rPr>
              <a:t> resultados estatísticos significativos (mesmo quando a magnitude da diferença - benefício - é pequena):</a:t>
            </a:r>
          </a:p>
          <a:p>
            <a:pPr algn="l" eaLnBrk="1" hangingPunct="1"/>
            <a:r>
              <a:rPr lang="pt-BR" sz="2400" smtClean="0">
                <a:solidFill>
                  <a:schemeClr val="bg1"/>
                </a:solidFill>
                <a:latin typeface="Arial" pitchFamily="34" charset="0"/>
                <a:sym typeface="Symbol" pitchFamily="18" charset="2"/>
              </a:rPr>
              <a:t>O clínico deve decidir se a magnitude do benefício justificar os custos e os efeitos adversos.</a:t>
            </a:r>
          </a:p>
          <a:p>
            <a:pPr algn="l" eaLnBrk="1" hangingPunct="1">
              <a:lnSpc>
                <a:spcPct val="90000"/>
              </a:lnSpc>
            </a:pPr>
            <a:r>
              <a:rPr lang="pt-BR" sz="2400" smtClean="0">
                <a:solidFill>
                  <a:schemeClr val="bg1"/>
                </a:solidFill>
                <a:latin typeface="Arial" pitchFamily="34" charset="0"/>
                <a:sym typeface="Symbol" pitchFamily="18" charset="2"/>
              </a:rPr>
              <a:t>Ex: Tratamento A (n=400)			B (n=200)</a:t>
            </a:r>
          </a:p>
          <a:p>
            <a:pPr algn="l" eaLnBrk="1" hangingPunct="1">
              <a:lnSpc>
                <a:spcPct val="90000"/>
              </a:lnSpc>
            </a:pPr>
            <a:r>
              <a:rPr lang="pt-BR" sz="2400" smtClean="0">
                <a:solidFill>
                  <a:schemeClr val="bg1"/>
                </a:solidFill>
                <a:latin typeface="Arial" pitchFamily="34" charset="0"/>
                <a:sym typeface="Symbol" pitchFamily="18" charset="2"/>
              </a:rPr>
              <a:t>   RR = 0,80					   0,80</a:t>
            </a:r>
          </a:p>
          <a:p>
            <a:pPr algn="l" eaLnBrk="1" hangingPunct="1">
              <a:lnSpc>
                <a:spcPct val="90000"/>
              </a:lnSpc>
            </a:pPr>
            <a:r>
              <a:rPr lang="pt-BR" sz="2400" smtClean="0">
                <a:solidFill>
                  <a:schemeClr val="bg1"/>
                </a:solidFill>
                <a:latin typeface="Arial" pitchFamily="34" charset="0"/>
                <a:sym typeface="Symbol" pitchFamily="18" charset="2"/>
              </a:rPr>
              <a:t>   NNT = 20					   100</a:t>
            </a:r>
          </a:p>
          <a:p>
            <a:pPr algn="l" eaLnBrk="1" hangingPunct="1">
              <a:lnSpc>
                <a:spcPct val="90000"/>
              </a:lnSpc>
            </a:pPr>
            <a:r>
              <a:rPr lang="pt-BR" sz="2400" smtClean="0">
                <a:solidFill>
                  <a:schemeClr val="bg1"/>
                </a:solidFill>
                <a:latin typeface="Arial" pitchFamily="34" charset="0"/>
                <a:sym typeface="Symbol" pitchFamily="18" charset="2"/>
              </a:rPr>
              <a:t>				      São necessários tratar 100 RN </a:t>
            </a:r>
          </a:p>
          <a:p>
            <a:pPr algn="l" eaLnBrk="1" hangingPunct="1">
              <a:lnSpc>
                <a:spcPct val="90000"/>
              </a:lnSpc>
            </a:pPr>
            <a:r>
              <a:rPr lang="pt-BR" sz="2400" smtClean="0">
                <a:solidFill>
                  <a:schemeClr val="bg1"/>
                </a:solidFill>
                <a:latin typeface="Arial" pitchFamily="34" charset="0"/>
                <a:sym typeface="Symbol" pitchFamily="18" charset="2"/>
              </a:rPr>
              <a:t>					para evitar 1 dano</a:t>
            </a:r>
            <a:endParaRPr lang="pt-BR" sz="2400" smtClean="0">
              <a:solidFill>
                <a:schemeClr val="bg1"/>
              </a:solidFill>
              <a:latin typeface="Arial" pitchFamily="34" charset="0"/>
            </a:endParaRPr>
          </a:p>
        </p:txBody>
      </p:sp>
      <p:sp>
        <p:nvSpPr>
          <p:cNvPr id="66563"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66565" name="Text Box 5"/>
          <p:cNvSpPr txBox="1">
            <a:spLocks noChangeArrowheads="1"/>
          </p:cNvSpPr>
          <p:nvPr/>
        </p:nvSpPr>
        <p:spPr bwMode="auto">
          <a:xfrm>
            <a:off x="5251450" y="6324600"/>
            <a:ext cx="3740150" cy="366713"/>
          </a:xfrm>
          <a:prstGeom prst="rect">
            <a:avLst/>
          </a:prstGeom>
          <a:noFill/>
          <a:ln w="9525">
            <a:noFill/>
            <a:miter lim="800000"/>
            <a:headEnd/>
            <a:tailEnd/>
          </a:ln>
        </p:spPr>
        <p:txBody>
          <a:bodyPr wrap="none">
            <a:spAutoFit/>
          </a:bodyPr>
          <a:lstStyle/>
          <a:p>
            <a:r>
              <a:rPr lang="pt-BR" sz="1800" u="none">
                <a:solidFill>
                  <a:schemeClr val="hlink"/>
                </a:solidFill>
                <a:latin typeface="Arial" pitchFamily="34" charset="0"/>
              </a:rPr>
              <a:t>Kennedy KA, Frankowski RF, 2003</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827088" y="260350"/>
            <a:ext cx="7772400" cy="1143000"/>
          </a:xfrm>
        </p:spPr>
        <p:txBody>
          <a:bodyPr/>
          <a:lstStyle/>
          <a:p>
            <a:pPr eaLnBrk="1" hangingPunct="1"/>
            <a:r>
              <a:rPr lang="pt-BR" sz="3200" b="1" smtClean="0">
                <a:solidFill>
                  <a:srgbClr val="FF9900"/>
                </a:solidFill>
              </a:rPr>
              <a:t>USO DE ERITROPOETINA PRECOCE</a:t>
            </a:r>
          </a:p>
        </p:txBody>
      </p:sp>
      <p:sp>
        <p:nvSpPr>
          <p:cNvPr id="67587"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pt-BR"/>
          </a:p>
        </p:txBody>
      </p:sp>
      <p:sp>
        <p:nvSpPr>
          <p:cNvPr id="67588" name="Text Box 6"/>
          <p:cNvSpPr txBox="1">
            <a:spLocks noChangeArrowheads="1"/>
          </p:cNvSpPr>
          <p:nvPr/>
        </p:nvSpPr>
        <p:spPr bwMode="auto">
          <a:xfrm>
            <a:off x="1042988" y="1125538"/>
            <a:ext cx="7312025" cy="1187450"/>
          </a:xfrm>
          <a:prstGeom prst="rect">
            <a:avLst/>
          </a:prstGeom>
          <a:noFill/>
          <a:ln w="9525">
            <a:noFill/>
            <a:miter lim="800000"/>
            <a:headEnd/>
            <a:tailEnd/>
          </a:ln>
        </p:spPr>
        <p:txBody>
          <a:bodyPr wrap="none">
            <a:spAutoFit/>
          </a:bodyPr>
          <a:lstStyle/>
          <a:p>
            <a:pPr algn="ctr"/>
            <a:r>
              <a:rPr lang="pt-BR" sz="2400">
                <a:solidFill>
                  <a:schemeClr val="bg1"/>
                </a:solidFill>
              </a:rPr>
              <a:t>Cochrane (Ohlsson A, Aher SM. </a:t>
            </a:r>
            <a:r>
              <a:rPr lang="pt-BR" sz="2400">
                <a:solidFill>
                  <a:schemeClr val="bg1"/>
                </a:solidFill>
                <a:hlinkClick r:id="rId3"/>
              </a:rPr>
              <a:t>Early erythropoietin for </a:t>
            </a:r>
          </a:p>
          <a:p>
            <a:pPr algn="ctr"/>
            <a:r>
              <a:rPr lang="pt-BR" sz="2400">
                <a:solidFill>
                  <a:schemeClr val="bg1"/>
                </a:solidFill>
                <a:hlinkClick r:id="rId3"/>
              </a:rPr>
              <a:t>preventing red blood </a:t>
            </a:r>
          </a:p>
          <a:p>
            <a:pPr algn="ctr"/>
            <a:r>
              <a:rPr lang="pt-BR" sz="2400">
                <a:solidFill>
                  <a:schemeClr val="bg1"/>
                </a:solidFill>
                <a:hlinkClick r:id="rId3"/>
              </a:rPr>
              <a:t>cell transfusion in preterm and/or low birth weight infants</a:t>
            </a:r>
            <a:r>
              <a:rPr lang="pt-BR" sz="2400">
                <a:solidFill>
                  <a:schemeClr val="bg1"/>
                </a:solidFill>
              </a:rPr>
              <a:t> </a:t>
            </a:r>
          </a:p>
        </p:txBody>
      </p:sp>
      <p:sp>
        <p:nvSpPr>
          <p:cNvPr id="67589" name="Text Box 2"/>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pic>
        <p:nvPicPr>
          <p:cNvPr id="67590" name="Picture 9" descr="Imagem1sdfffdfdf"/>
          <p:cNvPicPr>
            <a:picLocks noChangeAspect="1" noChangeArrowheads="1"/>
          </p:cNvPicPr>
          <p:nvPr/>
        </p:nvPicPr>
        <p:blipFill>
          <a:blip r:embed="rId4"/>
          <a:srcRect/>
          <a:stretch>
            <a:fillRect/>
          </a:stretch>
        </p:blipFill>
        <p:spPr bwMode="auto">
          <a:xfrm>
            <a:off x="468313" y="2622550"/>
            <a:ext cx="8251825" cy="4235450"/>
          </a:xfrm>
          <a:prstGeom prst="rect">
            <a:avLst/>
          </a:prstGeom>
          <a:noFill/>
          <a:ln w="9525">
            <a:noFill/>
            <a:miter lim="800000"/>
            <a:headEnd/>
            <a:tailEnd/>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9"/>
          <p:cNvSpPr>
            <a:spLocks noGrp="1" noChangeArrowheads="1"/>
          </p:cNvSpPr>
          <p:nvPr>
            <p:ph type="title"/>
          </p:nvPr>
        </p:nvSpPr>
        <p:spPr/>
        <p:txBody>
          <a:bodyPr/>
          <a:lstStyle/>
          <a:p>
            <a:pPr eaLnBrk="1" hangingPunct="1"/>
            <a:endParaRPr lang="pt-BR" smtClean="0"/>
          </a:p>
        </p:txBody>
      </p:sp>
      <p:sp>
        <p:nvSpPr>
          <p:cNvPr id="110596" name="Rectangle 4"/>
          <p:cNvSpPr>
            <a:spLocks noChangeArrowheads="1"/>
          </p:cNvSpPr>
          <p:nvPr/>
        </p:nvSpPr>
        <p:spPr bwMode="auto">
          <a:xfrm>
            <a:off x="4479925" y="3048000"/>
            <a:ext cx="184150" cy="762000"/>
          </a:xfrm>
          <a:prstGeom prst="rect">
            <a:avLst/>
          </a:prstGeom>
          <a:noFill/>
          <a:ln w="9525">
            <a:noFill/>
            <a:miter lim="800000"/>
            <a:headEnd/>
            <a:tailEnd/>
          </a:ln>
          <a:effectLst/>
        </p:spPr>
        <p:txBody>
          <a:bodyPr wrap="none">
            <a:spAutoFit/>
          </a:bodyPr>
          <a:lstStyle/>
          <a:p>
            <a:pPr>
              <a:defRPr/>
            </a:pPr>
            <a:endParaRPr lang="pt-BR" sz="4400" u="none">
              <a:solidFill>
                <a:schemeClr val="tx2"/>
              </a:solidFill>
              <a:effectLst>
                <a:outerShdw blurRad="38100" dist="38100" dir="2700000" algn="tl">
                  <a:srgbClr val="FFFFFF"/>
                </a:outerShdw>
              </a:effectLst>
              <a:latin typeface="Arial" pitchFamily="34" charset="0"/>
            </a:endParaRPr>
          </a:p>
        </p:txBody>
      </p:sp>
      <p:sp>
        <p:nvSpPr>
          <p:cNvPr id="110598" name="Rectangle 6"/>
          <p:cNvSpPr>
            <a:spLocks noChangeArrowheads="1"/>
          </p:cNvSpPr>
          <p:nvPr/>
        </p:nvSpPr>
        <p:spPr bwMode="auto">
          <a:xfrm>
            <a:off x="4479925" y="3048000"/>
            <a:ext cx="184150" cy="762000"/>
          </a:xfrm>
          <a:prstGeom prst="rect">
            <a:avLst/>
          </a:prstGeom>
          <a:noFill/>
          <a:ln w="9525">
            <a:noFill/>
            <a:miter lim="800000"/>
            <a:headEnd/>
            <a:tailEnd/>
          </a:ln>
          <a:effectLst/>
        </p:spPr>
        <p:txBody>
          <a:bodyPr wrap="none">
            <a:spAutoFit/>
          </a:bodyPr>
          <a:lstStyle/>
          <a:p>
            <a:pPr>
              <a:defRPr/>
            </a:pPr>
            <a:endParaRPr lang="pt-BR" sz="4400" u="none">
              <a:solidFill>
                <a:schemeClr val="tx2"/>
              </a:solidFill>
              <a:effectLst>
                <a:outerShdw blurRad="38100" dist="38100" dir="2700000" algn="tl">
                  <a:srgbClr val="FFFFFF"/>
                </a:outerShdw>
              </a:effectLst>
              <a:latin typeface="Arial" pitchFamily="34" charset="0"/>
            </a:endParaRPr>
          </a:p>
        </p:txBody>
      </p:sp>
      <p:graphicFrame>
        <p:nvGraphicFramePr>
          <p:cNvPr id="1026" name="Object 8"/>
          <p:cNvGraphicFramePr>
            <a:graphicFrameLocks noChangeAspect="1"/>
          </p:cNvGraphicFramePr>
          <p:nvPr>
            <p:ph idx="1"/>
          </p:nvPr>
        </p:nvGraphicFramePr>
        <p:xfrm>
          <a:off x="323850" y="244475"/>
          <a:ext cx="8818563" cy="6613525"/>
        </p:xfrm>
        <a:graphic>
          <a:graphicData uri="http://schemas.openxmlformats.org/presentationml/2006/ole">
            <p:oleObj spid="_x0000_s1026" name="Slide" r:id="rId4" imgW="4445485" imgH="3334422" progId="PowerPoint.Slide.8">
              <p:embed/>
            </p:oleObj>
          </a:graphicData>
        </a:graphic>
      </p:graphicFrame>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3" name="Rectangle 5"/>
          <p:cNvSpPr>
            <a:spLocks noChangeArrowheads="1"/>
          </p:cNvSpPr>
          <p:nvPr/>
        </p:nvSpPr>
        <p:spPr bwMode="auto">
          <a:xfrm>
            <a:off x="2051050" y="2276475"/>
            <a:ext cx="2613025" cy="762000"/>
          </a:xfrm>
          <a:prstGeom prst="rect">
            <a:avLst/>
          </a:prstGeom>
          <a:noFill/>
          <a:ln w="9525">
            <a:noFill/>
            <a:miter lim="800000"/>
            <a:headEnd/>
            <a:tailEnd/>
          </a:ln>
          <a:effectLst/>
        </p:spPr>
        <p:txBody>
          <a:bodyPr>
            <a:spAutoFit/>
          </a:bodyPr>
          <a:lstStyle/>
          <a:p>
            <a:pPr>
              <a:defRPr/>
            </a:pPr>
            <a:endParaRPr lang="pt-BR" sz="4400" u="none">
              <a:solidFill>
                <a:schemeClr val="tx2"/>
              </a:solidFill>
              <a:effectLst>
                <a:outerShdw blurRad="38100" dist="38100" dir="2700000" algn="tl">
                  <a:srgbClr val="FFFFFF"/>
                </a:outerShdw>
              </a:effectLst>
              <a:latin typeface="Arial" charset="0"/>
            </a:endParaRPr>
          </a:p>
        </p:txBody>
      </p:sp>
      <p:sp>
        <p:nvSpPr>
          <p:cNvPr id="176134" name="Rectangle 6"/>
          <p:cNvSpPr>
            <a:spLocks noChangeArrowheads="1"/>
          </p:cNvSpPr>
          <p:nvPr/>
        </p:nvSpPr>
        <p:spPr bwMode="auto">
          <a:xfrm>
            <a:off x="1979613" y="2565400"/>
            <a:ext cx="2684462" cy="762000"/>
          </a:xfrm>
          <a:prstGeom prst="rect">
            <a:avLst/>
          </a:prstGeom>
          <a:noFill/>
          <a:ln w="9525">
            <a:noFill/>
            <a:miter lim="800000"/>
            <a:headEnd/>
            <a:tailEnd/>
          </a:ln>
          <a:effectLst/>
        </p:spPr>
        <p:txBody>
          <a:bodyPr>
            <a:spAutoFit/>
          </a:bodyPr>
          <a:lstStyle/>
          <a:p>
            <a:pPr>
              <a:defRPr/>
            </a:pPr>
            <a:endParaRPr lang="pt-BR" sz="4400" u="none">
              <a:solidFill>
                <a:schemeClr val="tx2"/>
              </a:solidFill>
              <a:effectLst>
                <a:outerShdw blurRad="38100" dist="38100" dir="2700000" algn="tl">
                  <a:srgbClr val="FFFFFF"/>
                </a:outerShdw>
              </a:effectLst>
              <a:latin typeface="Arial" charset="0"/>
            </a:endParaRPr>
          </a:p>
        </p:txBody>
      </p:sp>
      <p:graphicFrame>
        <p:nvGraphicFramePr>
          <p:cNvPr id="2050" name="Object 7"/>
          <p:cNvGraphicFramePr>
            <a:graphicFrameLocks noChangeAspect="1"/>
          </p:cNvGraphicFramePr>
          <p:nvPr/>
        </p:nvGraphicFramePr>
        <p:xfrm>
          <a:off x="827088" y="1844675"/>
          <a:ext cx="7610475" cy="3848100"/>
        </p:xfrm>
        <a:graphic>
          <a:graphicData uri="http://schemas.openxmlformats.org/presentationml/2006/ole">
            <p:oleObj spid="_x0000_s2050" name="Worksheet" r:id="rId3" imgW="7743853" imgH="3848249" progId="Excel.Sheet.8">
              <p:embed/>
            </p:oleObj>
          </a:graphicData>
        </a:graphic>
      </p:graphicFrame>
      <p:sp>
        <p:nvSpPr>
          <p:cNvPr id="2053" name="Text Box 12"/>
          <p:cNvSpPr txBox="1">
            <a:spLocks noChangeArrowheads="1"/>
          </p:cNvSpPr>
          <p:nvPr/>
        </p:nvSpPr>
        <p:spPr bwMode="auto">
          <a:xfrm>
            <a:off x="746125" y="3565525"/>
            <a:ext cx="4044950" cy="336550"/>
          </a:xfrm>
          <a:prstGeom prst="rect">
            <a:avLst/>
          </a:prstGeom>
          <a:noFill/>
          <a:ln w="9525">
            <a:noFill/>
            <a:miter lim="800000"/>
            <a:headEnd/>
            <a:tailEnd/>
          </a:ln>
        </p:spPr>
        <p:txBody>
          <a:bodyPr wrap="none">
            <a:spAutoFit/>
          </a:bodyPr>
          <a:lstStyle/>
          <a:p>
            <a:pPr defTabSz="912813"/>
            <a:r>
              <a:rPr lang="pt-BR" sz="1600" u="none">
                <a:solidFill>
                  <a:schemeClr val="bg1"/>
                </a:solidFill>
                <a:latin typeface="Arial" pitchFamily="34" charset="0"/>
              </a:rPr>
              <a:t>Taxa de eventos no grupo estudo: (a/(a+b)</a:t>
            </a:r>
          </a:p>
        </p:txBody>
      </p:sp>
      <p:sp>
        <p:nvSpPr>
          <p:cNvPr id="2054" name="Text Box 13"/>
          <p:cNvSpPr txBox="1">
            <a:spLocks noChangeArrowheads="1"/>
          </p:cNvSpPr>
          <p:nvPr/>
        </p:nvSpPr>
        <p:spPr bwMode="auto">
          <a:xfrm>
            <a:off x="746125" y="3794125"/>
            <a:ext cx="4135438" cy="336550"/>
          </a:xfrm>
          <a:prstGeom prst="rect">
            <a:avLst/>
          </a:prstGeom>
          <a:noFill/>
          <a:ln w="9525">
            <a:noFill/>
            <a:miter lim="800000"/>
            <a:headEnd/>
            <a:tailEnd/>
          </a:ln>
        </p:spPr>
        <p:txBody>
          <a:bodyPr wrap="none">
            <a:spAutoFit/>
          </a:bodyPr>
          <a:lstStyle/>
          <a:p>
            <a:pPr defTabSz="912813"/>
            <a:r>
              <a:rPr lang="pt-BR" sz="1600" u="none">
                <a:solidFill>
                  <a:schemeClr val="bg1"/>
                </a:solidFill>
                <a:latin typeface="Arial" pitchFamily="34" charset="0"/>
              </a:rPr>
              <a:t>Taxa de eventos no grupo controle: (c/(c=d)</a:t>
            </a:r>
          </a:p>
        </p:txBody>
      </p:sp>
      <p:sp>
        <p:nvSpPr>
          <p:cNvPr id="2055" name="Text Box 14"/>
          <p:cNvSpPr txBox="1">
            <a:spLocks noChangeArrowheads="1"/>
          </p:cNvSpPr>
          <p:nvPr/>
        </p:nvSpPr>
        <p:spPr bwMode="auto">
          <a:xfrm>
            <a:off x="746125" y="4022725"/>
            <a:ext cx="2909888" cy="336550"/>
          </a:xfrm>
          <a:prstGeom prst="rect">
            <a:avLst/>
          </a:prstGeom>
          <a:noFill/>
          <a:ln w="9525">
            <a:noFill/>
            <a:miter lim="800000"/>
            <a:headEnd/>
            <a:tailEnd/>
          </a:ln>
        </p:spPr>
        <p:txBody>
          <a:bodyPr wrap="none">
            <a:spAutoFit/>
          </a:bodyPr>
          <a:lstStyle/>
          <a:p>
            <a:pPr defTabSz="912813"/>
            <a:r>
              <a:rPr lang="pt-BR" sz="1600" u="none">
                <a:solidFill>
                  <a:schemeClr val="bg1"/>
                </a:solidFill>
                <a:latin typeface="Arial" pitchFamily="34" charset="0"/>
              </a:rPr>
              <a:t>Risco relativo: a/(a+b) / c(c+d</a:t>
            </a:r>
            <a:r>
              <a:rPr lang="pt-BR" sz="1600" u="none">
                <a:latin typeface="Arial" pitchFamily="34" charset="0"/>
              </a:rPr>
              <a:t>)</a:t>
            </a:r>
          </a:p>
        </p:txBody>
      </p:sp>
      <p:sp>
        <p:nvSpPr>
          <p:cNvPr id="2056" name="Text Box 15"/>
          <p:cNvSpPr txBox="1">
            <a:spLocks noChangeArrowheads="1"/>
          </p:cNvSpPr>
          <p:nvPr/>
        </p:nvSpPr>
        <p:spPr bwMode="auto">
          <a:xfrm>
            <a:off x="762000" y="4267200"/>
            <a:ext cx="3259138" cy="336550"/>
          </a:xfrm>
          <a:prstGeom prst="rect">
            <a:avLst/>
          </a:prstGeom>
          <a:noFill/>
          <a:ln w="9525">
            <a:noFill/>
            <a:miter lim="800000"/>
            <a:headEnd/>
            <a:tailEnd/>
          </a:ln>
        </p:spPr>
        <p:txBody>
          <a:bodyPr>
            <a:spAutoFit/>
          </a:bodyPr>
          <a:lstStyle/>
          <a:p>
            <a:pPr defTabSz="912813"/>
            <a:r>
              <a:rPr lang="pt-BR" sz="1600" u="none">
                <a:solidFill>
                  <a:schemeClr val="bg1"/>
                </a:solidFill>
                <a:latin typeface="Arial" pitchFamily="34" charset="0"/>
              </a:rPr>
              <a:t>Redução do risco relativo (RRR)</a:t>
            </a:r>
          </a:p>
        </p:txBody>
      </p:sp>
      <p:sp>
        <p:nvSpPr>
          <p:cNvPr id="2057" name="Text Box 16"/>
          <p:cNvSpPr txBox="1">
            <a:spLocks noChangeArrowheads="1"/>
          </p:cNvSpPr>
          <p:nvPr/>
        </p:nvSpPr>
        <p:spPr bwMode="auto">
          <a:xfrm>
            <a:off x="762000" y="4495800"/>
            <a:ext cx="2663825" cy="336550"/>
          </a:xfrm>
          <a:prstGeom prst="rect">
            <a:avLst/>
          </a:prstGeom>
          <a:noFill/>
          <a:ln w="9525">
            <a:noFill/>
            <a:miter lim="800000"/>
            <a:headEnd/>
            <a:tailEnd/>
          </a:ln>
        </p:spPr>
        <p:txBody>
          <a:bodyPr>
            <a:spAutoFit/>
          </a:bodyPr>
          <a:lstStyle/>
          <a:p>
            <a:pPr defTabSz="912813"/>
            <a:r>
              <a:rPr lang="pt-BR" sz="1600" u="none">
                <a:solidFill>
                  <a:schemeClr val="bg1"/>
                </a:solidFill>
                <a:latin typeface="Arial" pitchFamily="34" charset="0"/>
              </a:rPr>
              <a:t>Redução</a:t>
            </a:r>
            <a:r>
              <a:rPr lang="pt-BR" sz="1600" u="none">
                <a:latin typeface="Arial" pitchFamily="34" charset="0"/>
              </a:rPr>
              <a:t> </a:t>
            </a:r>
            <a:r>
              <a:rPr lang="pt-BR" sz="1600" u="none">
                <a:solidFill>
                  <a:schemeClr val="bg1"/>
                </a:solidFill>
                <a:latin typeface="Arial" pitchFamily="34" charset="0"/>
              </a:rPr>
              <a:t>do risco absoluto</a:t>
            </a:r>
          </a:p>
        </p:txBody>
      </p:sp>
      <p:sp>
        <p:nvSpPr>
          <p:cNvPr id="2058" name="Text Box 17"/>
          <p:cNvSpPr txBox="1">
            <a:spLocks noChangeArrowheads="1"/>
          </p:cNvSpPr>
          <p:nvPr/>
        </p:nvSpPr>
        <p:spPr bwMode="auto">
          <a:xfrm>
            <a:off x="762000" y="4724400"/>
            <a:ext cx="3178175" cy="336550"/>
          </a:xfrm>
          <a:prstGeom prst="rect">
            <a:avLst/>
          </a:prstGeom>
          <a:noFill/>
          <a:ln w="9525">
            <a:noFill/>
            <a:miter lim="800000"/>
            <a:headEnd/>
            <a:tailEnd/>
          </a:ln>
        </p:spPr>
        <p:txBody>
          <a:bodyPr wrap="none">
            <a:spAutoFit/>
          </a:bodyPr>
          <a:lstStyle/>
          <a:p>
            <a:pPr defTabSz="912813"/>
            <a:r>
              <a:rPr lang="pt-BR" sz="1600" u="none">
                <a:solidFill>
                  <a:schemeClr val="bg1"/>
                </a:solidFill>
                <a:latin typeface="Arial" pitchFamily="34" charset="0"/>
              </a:rPr>
              <a:t>Número Necessário p/tratamento</a:t>
            </a:r>
          </a:p>
        </p:txBody>
      </p:sp>
      <p:sp>
        <p:nvSpPr>
          <p:cNvPr id="2059" name="Text Box 19"/>
          <p:cNvSpPr txBox="1">
            <a:spLocks noChangeArrowheads="1"/>
          </p:cNvSpPr>
          <p:nvPr/>
        </p:nvSpPr>
        <p:spPr bwMode="auto">
          <a:xfrm>
            <a:off x="746125" y="5699125"/>
            <a:ext cx="2714625" cy="336550"/>
          </a:xfrm>
          <a:prstGeom prst="rect">
            <a:avLst/>
          </a:prstGeom>
          <a:noFill/>
          <a:ln w="9525">
            <a:noFill/>
            <a:miter lim="800000"/>
            <a:headEnd/>
            <a:tailEnd/>
          </a:ln>
        </p:spPr>
        <p:txBody>
          <a:bodyPr wrap="none">
            <a:spAutoFit/>
          </a:bodyPr>
          <a:lstStyle/>
          <a:p>
            <a:pPr defTabSz="912813"/>
            <a:r>
              <a:rPr lang="pt-BR" sz="1600" u="none">
                <a:latin typeface="Arial" pitchFamily="34" charset="0"/>
                <a:hlinkClick r:id="rId4"/>
              </a:rPr>
              <a:t>www.paulomargotto.com.br</a:t>
            </a:r>
            <a:r>
              <a:rPr lang="pt-BR" sz="1600" u="none">
                <a:latin typeface="Arial" pitchFamily="34" charset="0"/>
              </a:rPr>
              <a:t> </a:t>
            </a:r>
          </a:p>
        </p:txBody>
      </p:sp>
      <p:sp>
        <p:nvSpPr>
          <p:cNvPr id="176148" name="Rectangle 20"/>
          <p:cNvSpPr>
            <a:spLocks noChangeArrowheads="1"/>
          </p:cNvSpPr>
          <p:nvPr/>
        </p:nvSpPr>
        <p:spPr bwMode="auto">
          <a:xfrm>
            <a:off x="304800" y="152400"/>
            <a:ext cx="8610600" cy="990600"/>
          </a:xfrm>
          <a:prstGeom prst="rect">
            <a:avLst/>
          </a:prstGeom>
          <a:gradFill rotWithShape="0">
            <a:gsLst>
              <a:gs pos="0">
                <a:srgbClr val="777777"/>
              </a:gs>
              <a:gs pos="100000">
                <a:schemeClr val="tx1"/>
              </a:gs>
            </a:gsLst>
            <a:path path="shape">
              <a:fillToRect l="50000" t="50000" r="50000" b="50000"/>
            </a:path>
          </a:gradFill>
          <a:ln w="38100">
            <a:solidFill>
              <a:srgbClr val="CC0000"/>
            </a:solidFill>
            <a:miter lim="800000"/>
            <a:headEnd/>
            <a:tailEnd/>
          </a:ln>
          <a:effectLst/>
        </p:spPr>
        <p:txBody>
          <a:bodyPr anchor="ctr"/>
          <a:lstStyle/>
          <a:p>
            <a:pPr algn="ctr">
              <a:lnSpc>
                <a:spcPct val="90000"/>
              </a:lnSpc>
              <a:defRPr/>
            </a:pPr>
            <a:r>
              <a:rPr lang="pt-BR" sz="2800" u="none">
                <a:solidFill>
                  <a:srgbClr val="FF9900"/>
                </a:solidFill>
                <a:effectLst>
                  <a:outerShdw blurRad="38100" dist="38100" dir="2700000" algn="tl">
                    <a:srgbClr val="000000"/>
                  </a:outerShdw>
                </a:effectLst>
                <a:latin typeface="Arial" charset="0"/>
                <a:cs typeface="Times New Roman" pitchFamily="18" charset="0"/>
              </a:rPr>
              <a:t/>
            </a:r>
            <a:br>
              <a:rPr lang="pt-BR" sz="2800" u="none">
                <a:solidFill>
                  <a:srgbClr val="FF9900"/>
                </a:solidFill>
                <a:effectLst>
                  <a:outerShdw blurRad="38100" dist="38100" dir="2700000" algn="tl">
                    <a:srgbClr val="000000"/>
                  </a:outerShdw>
                </a:effectLst>
                <a:latin typeface="Arial" charset="0"/>
                <a:cs typeface="Times New Roman" pitchFamily="18" charset="0"/>
              </a:rPr>
            </a:br>
            <a:r>
              <a:rPr lang="pt-BR" sz="2400" u="none">
                <a:solidFill>
                  <a:srgbClr val="FF9900"/>
                </a:solidFill>
                <a:effectLst>
                  <a:outerShdw blurRad="38100" dist="38100" dir="2700000" algn="tl">
                    <a:srgbClr val="000000"/>
                  </a:outerShdw>
                </a:effectLst>
                <a:latin typeface="Arial" charset="0"/>
                <a:cs typeface="Times New Roman" pitchFamily="18" charset="0"/>
              </a:rPr>
              <a:t>INTERPRETAÇÃO DO RISCO RELATIVO/ODDSRATIO </a:t>
            </a:r>
            <a:br>
              <a:rPr lang="pt-BR" sz="2400" u="none">
                <a:solidFill>
                  <a:srgbClr val="FF9900"/>
                </a:solidFill>
                <a:effectLst>
                  <a:outerShdw blurRad="38100" dist="38100" dir="2700000" algn="tl">
                    <a:srgbClr val="000000"/>
                  </a:outerShdw>
                </a:effectLst>
                <a:latin typeface="Arial" charset="0"/>
                <a:cs typeface="Times New Roman" pitchFamily="18" charset="0"/>
              </a:rPr>
            </a:br>
            <a:r>
              <a:rPr lang="pt-BR" sz="2400" u="none">
                <a:solidFill>
                  <a:srgbClr val="FF9900"/>
                </a:solidFill>
                <a:effectLst>
                  <a:outerShdw blurRad="38100" dist="38100" dir="2700000" algn="tl">
                    <a:srgbClr val="000000"/>
                  </a:outerShdw>
                </a:effectLst>
                <a:latin typeface="Arial" charset="0"/>
                <a:cs typeface="Times New Roman" pitchFamily="18" charset="0"/>
              </a:rPr>
              <a:t>EM PERINATOLOGIA/TESTE DE HIPÓTESES</a:t>
            </a:r>
            <a:br>
              <a:rPr lang="pt-BR" sz="2400" u="none">
                <a:solidFill>
                  <a:srgbClr val="FF9900"/>
                </a:solidFill>
                <a:effectLst>
                  <a:outerShdw blurRad="38100" dist="38100" dir="2700000" algn="tl">
                    <a:srgbClr val="000000"/>
                  </a:outerShdw>
                </a:effectLst>
                <a:latin typeface="Arial" charset="0"/>
                <a:cs typeface="Times New Roman" pitchFamily="18" charset="0"/>
              </a:rPr>
            </a:br>
            <a:endParaRPr lang="pt-BR" sz="2400" u="none">
              <a:solidFill>
                <a:srgbClr val="FF9900"/>
              </a:solidFill>
              <a:effectLst>
                <a:outerShdw blurRad="38100" dist="38100" dir="2700000" algn="tl">
                  <a:srgbClr val="000000"/>
                </a:outerShdw>
              </a:effectLst>
              <a:latin typeface="Arial" charset="0"/>
              <a:cs typeface="Times New Roman" pitchFamily="18" charset="0"/>
            </a:endParaRPr>
          </a:p>
        </p:txBody>
      </p:sp>
      <p:sp>
        <p:nvSpPr>
          <p:cNvPr id="2061" name="Text Box 6"/>
          <p:cNvSpPr txBox="1">
            <a:spLocks noChangeArrowheads="1"/>
          </p:cNvSpPr>
          <p:nvPr/>
        </p:nvSpPr>
        <p:spPr bwMode="auto">
          <a:xfrm>
            <a:off x="6011863" y="6021388"/>
            <a:ext cx="1390650" cy="366712"/>
          </a:xfrm>
          <a:prstGeom prst="rect">
            <a:avLst/>
          </a:prstGeom>
          <a:noFill/>
          <a:ln w="9525">
            <a:noFill/>
            <a:miter lim="800000"/>
            <a:headEnd/>
            <a:tailEnd/>
          </a:ln>
        </p:spPr>
        <p:txBody>
          <a:bodyPr wrap="none">
            <a:spAutoFit/>
          </a:bodyPr>
          <a:lstStyle/>
          <a:p>
            <a:pPr defTabSz="912813"/>
            <a:r>
              <a:rPr lang="pt-BR" sz="1800" u="none">
                <a:latin typeface="Arial" pitchFamily="34" charset="0"/>
              </a:rPr>
              <a:t> </a:t>
            </a:r>
            <a:r>
              <a:rPr lang="pt-BR" sz="1800" b="1" i="1" u="none">
                <a:latin typeface="Arial" pitchFamily="34" charset="0"/>
                <a:hlinkClick r:id="rId5"/>
              </a:rPr>
              <a:t>Estatistica</a:t>
            </a:r>
            <a:endParaRPr lang="pt-BR" sz="1800" b="1" i="1" u="none">
              <a:latin typeface="Arial" pitchFamily="34" charset="0"/>
            </a:endParaRPr>
          </a:p>
        </p:txBody>
      </p:sp>
      <p:sp>
        <p:nvSpPr>
          <p:cNvPr id="2062" name="Line 19"/>
          <p:cNvSpPr>
            <a:spLocks noChangeShapeType="1"/>
          </p:cNvSpPr>
          <p:nvPr/>
        </p:nvSpPr>
        <p:spPr bwMode="auto">
          <a:xfrm flipH="1">
            <a:off x="7380288" y="5661025"/>
            <a:ext cx="431800" cy="503238"/>
          </a:xfrm>
          <a:prstGeom prst="line">
            <a:avLst/>
          </a:prstGeom>
          <a:noFill/>
          <a:ln w="38100">
            <a:solidFill>
              <a:srgbClr val="FF6600"/>
            </a:solidFill>
            <a:round/>
            <a:headEnd/>
            <a:tailEnd type="triangle" w="med" len="med"/>
          </a:ln>
        </p:spPr>
        <p:txBody>
          <a:bodyPr/>
          <a:lstStyle/>
          <a:p>
            <a:endParaRPr lang="pt-BR"/>
          </a:p>
        </p:txBody>
      </p:sp>
      <p:sp>
        <p:nvSpPr>
          <p:cNvPr id="2063" name="Text Box 20"/>
          <p:cNvSpPr txBox="1">
            <a:spLocks noChangeArrowheads="1"/>
          </p:cNvSpPr>
          <p:nvPr/>
        </p:nvSpPr>
        <p:spPr bwMode="auto">
          <a:xfrm>
            <a:off x="7793038" y="6040438"/>
            <a:ext cx="1263650" cy="366712"/>
          </a:xfrm>
          <a:prstGeom prst="rect">
            <a:avLst/>
          </a:prstGeom>
          <a:noFill/>
          <a:ln w="9525">
            <a:noFill/>
            <a:miter lim="800000"/>
            <a:headEnd/>
            <a:tailEnd/>
          </a:ln>
        </p:spPr>
        <p:txBody>
          <a:bodyPr wrap="none">
            <a:spAutoFit/>
          </a:bodyPr>
          <a:lstStyle/>
          <a:p>
            <a:r>
              <a:rPr lang="pt-BR" sz="1800" u="none">
                <a:latin typeface="Arial" pitchFamily="34" charset="0"/>
              </a:rPr>
              <a:t>Clicar aqui</a:t>
            </a:r>
          </a:p>
        </p:txBody>
      </p:sp>
      <p:sp>
        <p:nvSpPr>
          <p:cNvPr id="2064" name="Text Box 1036"/>
          <p:cNvSpPr txBox="1">
            <a:spLocks noChangeArrowheads="1"/>
          </p:cNvSpPr>
          <p:nvPr/>
        </p:nvSpPr>
        <p:spPr bwMode="auto">
          <a:xfrm>
            <a:off x="234950" y="1125538"/>
            <a:ext cx="8909050" cy="366712"/>
          </a:xfrm>
          <a:prstGeom prst="rect">
            <a:avLst/>
          </a:prstGeom>
          <a:noFill/>
          <a:ln w="9525">
            <a:noFill/>
            <a:miter lim="800000"/>
            <a:headEnd/>
            <a:tailEnd/>
          </a:ln>
        </p:spPr>
        <p:txBody>
          <a:bodyPr wrap="none">
            <a:spAutoFit/>
          </a:bodyPr>
          <a:lstStyle/>
          <a:p>
            <a:r>
              <a:rPr lang="pt-BR" sz="1800" u="none">
                <a:latin typeface="Arial" pitchFamily="34" charset="0"/>
              </a:rPr>
              <a:t>(</a:t>
            </a:r>
            <a:r>
              <a:rPr lang="pt-BR" sz="1800" b="1" u="none">
                <a:solidFill>
                  <a:srgbClr val="FF6600"/>
                </a:solidFill>
                <a:latin typeface="Arial" pitchFamily="34" charset="0"/>
              </a:rPr>
              <a:t>Cálculo usando o Programa Braile Biomédica-para o Cálculo de Risco Relativo</a:t>
            </a:r>
            <a:r>
              <a:rPr lang="pt-BR" sz="1800" b="1" u="none">
                <a:latin typeface="Arial" pitchFamily="34" charset="0"/>
              </a:rPr>
              <a:t>)</a:t>
            </a:r>
          </a:p>
        </p:txBody>
      </p:sp>
      <p:sp>
        <p:nvSpPr>
          <p:cNvPr id="2065" name="Text Box 23"/>
          <p:cNvSpPr txBox="1">
            <a:spLocks noChangeArrowheads="1"/>
          </p:cNvSpPr>
          <p:nvPr/>
        </p:nvSpPr>
        <p:spPr bwMode="auto">
          <a:xfrm>
            <a:off x="2032000" y="1482725"/>
            <a:ext cx="6221413" cy="304800"/>
          </a:xfrm>
          <a:prstGeom prst="rect">
            <a:avLst/>
          </a:prstGeom>
          <a:noFill/>
          <a:ln w="9525">
            <a:noFill/>
            <a:miter lim="800000"/>
            <a:headEnd/>
            <a:tailEnd/>
          </a:ln>
        </p:spPr>
        <p:txBody>
          <a:bodyPr wrap="none">
            <a:spAutoFit/>
          </a:bodyPr>
          <a:lstStyle/>
          <a:p>
            <a:r>
              <a:rPr lang="pt-BR">
                <a:solidFill>
                  <a:schemeClr val="bg1"/>
                </a:solidFill>
              </a:rPr>
              <a:t>Clicar duas vezes na tabela e mude somente as casinhas </a:t>
            </a:r>
            <a:r>
              <a:rPr lang="pt-BR">
                <a:solidFill>
                  <a:srgbClr val="33CC33"/>
                </a:solidFill>
              </a:rPr>
              <a:t>VERDES</a:t>
            </a:r>
            <a:r>
              <a:rPr lang="pt-BR">
                <a:solidFill>
                  <a:schemeClr val="bg1"/>
                </a:solidFill>
              </a:rPr>
              <a:t> e dê um ENTER! </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Text Box 3"/>
          <p:cNvSpPr txBox="1">
            <a:spLocks noChangeArrowheads="1"/>
          </p:cNvSpPr>
          <p:nvPr/>
        </p:nvSpPr>
        <p:spPr bwMode="auto">
          <a:xfrm>
            <a:off x="5580063" y="6491288"/>
            <a:ext cx="3613150" cy="366712"/>
          </a:xfrm>
          <a:prstGeom prst="rect">
            <a:avLst/>
          </a:prstGeom>
          <a:noFill/>
          <a:ln w="9525">
            <a:noFill/>
            <a:miter lim="800000"/>
            <a:headEnd/>
            <a:tailEnd/>
          </a:ln>
        </p:spPr>
        <p:txBody>
          <a:bodyPr wrap="none">
            <a:spAutoFit/>
          </a:bodyPr>
          <a:lstStyle/>
          <a:p>
            <a:r>
              <a:rPr lang="pt-BR" sz="1800" i="1" u="none">
                <a:solidFill>
                  <a:srgbClr val="FFFF00"/>
                </a:solidFill>
                <a:latin typeface="Arial" pitchFamily="34" charset="0"/>
              </a:rPr>
              <a:t>Pediatrics 2005; 115: 1018 - 1029</a:t>
            </a:r>
          </a:p>
        </p:txBody>
      </p:sp>
      <p:sp>
        <p:nvSpPr>
          <p:cNvPr id="68612" name="Text Box 4"/>
          <p:cNvSpPr txBox="1">
            <a:spLocks noChangeArrowheads="1"/>
          </p:cNvSpPr>
          <p:nvPr/>
        </p:nvSpPr>
        <p:spPr bwMode="auto">
          <a:xfrm>
            <a:off x="158750" y="728663"/>
            <a:ext cx="8985250" cy="828675"/>
          </a:xfrm>
          <a:prstGeom prst="rect">
            <a:avLst/>
          </a:prstGeom>
          <a:noFill/>
          <a:ln w="9525">
            <a:noFill/>
            <a:miter lim="800000"/>
            <a:headEnd/>
            <a:tailEnd/>
          </a:ln>
        </p:spPr>
        <p:txBody>
          <a:bodyPr>
            <a:spAutoFit/>
          </a:bodyPr>
          <a:lstStyle/>
          <a:p>
            <a:pPr>
              <a:lnSpc>
                <a:spcPct val="110000"/>
              </a:lnSpc>
            </a:pPr>
            <a:r>
              <a:rPr lang="pt-BR" sz="2200" u="none">
                <a:solidFill>
                  <a:schemeClr val="bg1"/>
                </a:solidFill>
                <a:latin typeface="Arial" pitchFamily="34" charset="0"/>
              </a:rPr>
              <a:t>- Comparação do lucinactante (Surfaxin </a:t>
            </a:r>
            <a:r>
              <a:rPr lang="en-US" sz="2200" u="none" baseline="30000">
                <a:solidFill>
                  <a:schemeClr val="bg1"/>
                </a:solidFill>
                <a:latin typeface="Arial" pitchFamily="34" charset="0"/>
                <a:cs typeface="Arial" pitchFamily="34" charset="0"/>
              </a:rPr>
              <a:t>®</a:t>
            </a:r>
            <a:r>
              <a:rPr lang="pt-BR" sz="2200" u="none">
                <a:solidFill>
                  <a:schemeClr val="bg1"/>
                </a:solidFill>
                <a:latin typeface="Arial" pitchFamily="34" charset="0"/>
              </a:rPr>
              <a:t>) x Colfosceril (Exosurf </a:t>
            </a:r>
            <a:r>
              <a:rPr lang="en-US" sz="2200" u="none">
                <a:solidFill>
                  <a:schemeClr val="bg1"/>
                </a:solidFill>
                <a:latin typeface="Arial" pitchFamily="34" charset="0"/>
              </a:rPr>
              <a:t>®</a:t>
            </a:r>
            <a:r>
              <a:rPr lang="pt-BR" sz="2200" u="none">
                <a:solidFill>
                  <a:schemeClr val="bg1"/>
                </a:solidFill>
                <a:latin typeface="Arial" pitchFamily="34" charset="0"/>
              </a:rPr>
              <a:t> )</a:t>
            </a:r>
          </a:p>
          <a:p>
            <a:pPr>
              <a:lnSpc>
                <a:spcPct val="110000"/>
              </a:lnSpc>
              <a:buFontTx/>
              <a:buChar char="-"/>
            </a:pPr>
            <a:r>
              <a:rPr lang="pt-BR" sz="2200" u="none">
                <a:solidFill>
                  <a:schemeClr val="bg1"/>
                </a:solidFill>
                <a:latin typeface="Arial" pitchFamily="34" charset="0"/>
              </a:rPr>
              <a:t> Comparação do lucinactante (Surfaxin </a:t>
            </a:r>
            <a:r>
              <a:rPr lang="en-US" sz="2200" u="none">
                <a:solidFill>
                  <a:schemeClr val="bg1"/>
                </a:solidFill>
                <a:latin typeface="Arial" pitchFamily="34" charset="0"/>
              </a:rPr>
              <a:t>®</a:t>
            </a:r>
            <a:r>
              <a:rPr lang="pt-BR" sz="2200" u="none">
                <a:solidFill>
                  <a:schemeClr val="bg1"/>
                </a:solidFill>
                <a:latin typeface="Arial" pitchFamily="34" charset="0"/>
              </a:rPr>
              <a:t>) x Beractante (Survanta </a:t>
            </a:r>
            <a:r>
              <a:rPr lang="en-US" sz="2200" u="none">
                <a:solidFill>
                  <a:schemeClr val="bg1"/>
                </a:solidFill>
                <a:latin typeface="Arial" pitchFamily="34" charset="0"/>
              </a:rPr>
              <a:t>®</a:t>
            </a:r>
            <a:r>
              <a:rPr lang="pt-BR" sz="2200" u="none">
                <a:solidFill>
                  <a:schemeClr val="bg1"/>
                </a:solidFill>
                <a:latin typeface="Arial" pitchFamily="34" charset="0"/>
              </a:rPr>
              <a:t> )</a:t>
            </a:r>
          </a:p>
        </p:txBody>
      </p:sp>
      <p:sp>
        <p:nvSpPr>
          <p:cNvPr id="68613" name="Text Box 6"/>
          <p:cNvSpPr txBox="1">
            <a:spLocks noChangeArrowheads="1"/>
          </p:cNvSpPr>
          <p:nvPr/>
        </p:nvSpPr>
        <p:spPr bwMode="auto">
          <a:xfrm>
            <a:off x="179388" y="176213"/>
            <a:ext cx="8748712" cy="588962"/>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pic>
        <p:nvPicPr>
          <p:cNvPr id="68614" name="Picture 7" descr="b-16"/>
          <p:cNvPicPr>
            <a:picLocks noChangeAspect="1" noChangeArrowheads="1"/>
          </p:cNvPicPr>
          <p:nvPr/>
        </p:nvPicPr>
        <p:blipFill>
          <a:blip r:embed="rId3"/>
          <a:srcRect/>
          <a:stretch>
            <a:fillRect/>
          </a:stretch>
        </p:blipFill>
        <p:spPr bwMode="auto">
          <a:xfrm>
            <a:off x="649288" y="1700213"/>
            <a:ext cx="8494712" cy="46847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ChangeArrowheads="1"/>
          </p:cNvSpPr>
          <p:nvPr/>
        </p:nvSpPr>
        <p:spPr bwMode="auto">
          <a:xfrm>
            <a:off x="0" y="836613"/>
            <a:ext cx="9144000" cy="6337300"/>
          </a:xfrm>
          <a:prstGeom prst="rect">
            <a:avLst/>
          </a:prstGeom>
          <a:noFill/>
          <a:ln w="9525">
            <a:noFill/>
            <a:miter lim="800000"/>
            <a:headEnd/>
            <a:tailEnd/>
          </a:ln>
        </p:spPr>
        <p:txBody>
          <a:bodyPr/>
          <a:lstStyle/>
          <a:p>
            <a:pPr marL="342900" indent="-342900" algn="ctr">
              <a:lnSpc>
                <a:spcPct val="70000"/>
              </a:lnSpc>
              <a:spcBef>
                <a:spcPct val="20000"/>
              </a:spcBef>
            </a:pPr>
            <a:endParaRPr lang="pt-BR" sz="1000" u="none">
              <a:solidFill>
                <a:schemeClr val="bg1"/>
              </a:solidFill>
              <a:latin typeface="Arial" pitchFamily="34" charset="0"/>
            </a:endParaRPr>
          </a:p>
        </p:txBody>
      </p:sp>
      <p:sp>
        <p:nvSpPr>
          <p:cNvPr id="69636" name="Text Box 4"/>
          <p:cNvSpPr txBox="1">
            <a:spLocks noChangeArrowheads="1"/>
          </p:cNvSpPr>
          <p:nvPr/>
        </p:nvSpPr>
        <p:spPr bwMode="auto">
          <a:xfrm>
            <a:off x="158750" y="765175"/>
            <a:ext cx="8985250" cy="420688"/>
          </a:xfrm>
          <a:prstGeom prst="rect">
            <a:avLst/>
          </a:prstGeom>
          <a:noFill/>
          <a:ln w="9525">
            <a:noFill/>
            <a:miter lim="800000"/>
            <a:headEnd/>
            <a:tailEnd/>
          </a:ln>
        </p:spPr>
        <p:txBody>
          <a:bodyPr>
            <a:spAutoFit/>
          </a:bodyPr>
          <a:lstStyle/>
          <a:p>
            <a:pPr algn="ctr">
              <a:lnSpc>
                <a:spcPct val="90000"/>
              </a:lnSpc>
            </a:pPr>
            <a:r>
              <a:rPr lang="pt-BR" sz="2400" u="none">
                <a:solidFill>
                  <a:schemeClr val="bg1"/>
                </a:solidFill>
                <a:latin typeface="Arial" pitchFamily="34" charset="0"/>
              </a:rPr>
              <a:t>Ibuprofeno versus indometacina</a:t>
            </a:r>
          </a:p>
        </p:txBody>
      </p:sp>
      <p:sp>
        <p:nvSpPr>
          <p:cNvPr id="69637" name="Text Box 5"/>
          <p:cNvSpPr txBox="1">
            <a:spLocks noChangeArrowheads="1"/>
          </p:cNvSpPr>
          <p:nvPr/>
        </p:nvSpPr>
        <p:spPr bwMode="auto">
          <a:xfrm>
            <a:off x="179388" y="176213"/>
            <a:ext cx="8748712" cy="588962"/>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pic>
        <p:nvPicPr>
          <p:cNvPr id="69639" name="Picture 10" descr="Imagem1gfhhhg"/>
          <p:cNvPicPr>
            <a:picLocks noChangeAspect="1" noChangeArrowheads="1"/>
          </p:cNvPicPr>
          <p:nvPr/>
        </p:nvPicPr>
        <p:blipFill>
          <a:blip r:embed="rId3"/>
          <a:srcRect/>
          <a:stretch>
            <a:fillRect/>
          </a:stretch>
        </p:blipFill>
        <p:spPr bwMode="auto">
          <a:xfrm>
            <a:off x="0" y="1412875"/>
            <a:ext cx="9051925" cy="50958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ext Box 2"/>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70659" name="Text Box 4"/>
          <p:cNvSpPr txBox="1">
            <a:spLocks noChangeArrowheads="1"/>
          </p:cNvSpPr>
          <p:nvPr/>
        </p:nvSpPr>
        <p:spPr bwMode="auto">
          <a:xfrm>
            <a:off x="158750" y="765175"/>
            <a:ext cx="8985250" cy="420688"/>
          </a:xfrm>
          <a:prstGeom prst="rect">
            <a:avLst/>
          </a:prstGeom>
          <a:noFill/>
          <a:ln w="9525">
            <a:noFill/>
            <a:miter lim="800000"/>
            <a:headEnd/>
            <a:tailEnd/>
          </a:ln>
        </p:spPr>
        <p:txBody>
          <a:bodyPr>
            <a:spAutoFit/>
          </a:bodyPr>
          <a:lstStyle/>
          <a:p>
            <a:pPr algn="ctr">
              <a:lnSpc>
                <a:spcPct val="90000"/>
              </a:lnSpc>
            </a:pPr>
            <a:r>
              <a:rPr lang="pt-BR" sz="2400" u="none">
                <a:solidFill>
                  <a:schemeClr val="bg1"/>
                </a:solidFill>
                <a:latin typeface="Arial" pitchFamily="34" charset="0"/>
              </a:rPr>
              <a:t>Ibuprofeno versus indometacina</a:t>
            </a:r>
          </a:p>
        </p:txBody>
      </p:sp>
      <p:pic>
        <p:nvPicPr>
          <p:cNvPr id="70660" name="Picture 7" descr="Imagem1fsfdxvv"/>
          <p:cNvPicPr>
            <a:picLocks noChangeAspect="1" noChangeArrowheads="1"/>
          </p:cNvPicPr>
          <p:nvPr/>
        </p:nvPicPr>
        <p:blipFill>
          <a:blip r:embed="rId3"/>
          <a:srcRect/>
          <a:stretch>
            <a:fillRect/>
          </a:stretch>
        </p:blipFill>
        <p:spPr bwMode="auto">
          <a:xfrm>
            <a:off x="323850" y="1628775"/>
            <a:ext cx="8820150" cy="49641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ext Box 2"/>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71683" name="Text Box 4"/>
          <p:cNvSpPr txBox="1">
            <a:spLocks noChangeArrowheads="1"/>
          </p:cNvSpPr>
          <p:nvPr/>
        </p:nvSpPr>
        <p:spPr bwMode="auto">
          <a:xfrm>
            <a:off x="158750" y="765175"/>
            <a:ext cx="8985250" cy="420688"/>
          </a:xfrm>
          <a:prstGeom prst="rect">
            <a:avLst/>
          </a:prstGeom>
          <a:noFill/>
          <a:ln w="9525">
            <a:noFill/>
            <a:miter lim="800000"/>
            <a:headEnd/>
            <a:tailEnd/>
          </a:ln>
        </p:spPr>
        <p:txBody>
          <a:bodyPr>
            <a:spAutoFit/>
          </a:bodyPr>
          <a:lstStyle/>
          <a:p>
            <a:pPr algn="ctr">
              <a:lnSpc>
                <a:spcPct val="90000"/>
              </a:lnSpc>
            </a:pPr>
            <a:r>
              <a:rPr lang="pt-BR" sz="2400" u="none">
                <a:solidFill>
                  <a:schemeClr val="bg1"/>
                </a:solidFill>
                <a:latin typeface="Arial" pitchFamily="34" charset="0"/>
              </a:rPr>
              <a:t>Ibuprofeno versus indometacina</a:t>
            </a:r>
          </a:p>
        </p:txBody>
      </p:sp>
      <p:pic>
        <p:nvPicPr>
          <p:cNvPr id="71684" name="Picture 8" descr="Imagem1dsfgdsggg"/>
          <p:cNvPicPr>
            <a:picLocks noChangeAspect="1" noChangeArrowheads="1"/>
          </p:cNvPicPr>
          <p:nvPr/>
        </p:nvPicPr>
        <p:blipFill>
          <a:blip r:embed="rId2"/>
          <a:srcRect/>
          <a:stretch>
            <a:fillRect/>
          </a:stretch>
        </p:blipFill>
        <p:spPr bwMode="auto">
          <a:xfrm>
            <a:off x="20638" y="1484313"/>
            <a:ext cx="9123362" cy="5129212"/>
          </a:xfrm>
          <a:prstGeom prst="rect">
            <a:avLst/>
          </a:prstGeom>
          <a:noFill/>
          <a:ln w="9525">
            <a:noFill/>
            <a:miter lim="800000"/>
            <a:headEnd/>
            <a:tailEnd/>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Rectangle 3"/>
          <p:cNvSpPr>
            <a:spLocks noChangeArrowheads="1"/>
          </p:cNvSpPr>
          <p:nvPr/>
        </p:nvSpPr>
        <p:spPr bwMode="auto">
          <a:xfrm>
            <a:off x="0" y="836613"/>
            <a:ext cx="9144000" cy="6337300"/>
          </a:xfrm>
          <a:prstGeom prst="rect">
            <a:avLst/>
          </a:prstGeom>
          <a:noFill/>
          <a:ln w="9525">
            <a:noFill/>
            <a:miter lim="800000"/>
            <a:headEnd/>
            <a:tailEnd/>
          </a:ln>
        </p:spPr>
        <p:txBody>
          <a:bodyPr/>
          <a:lstStyle/>
          <a:p>
            <a:pPr marL="342900" indent="-342900" algn="ctr">
              <a:lnSpc>
                <a:spcPct val="70000"/>
              </a:lnSpc>
              <a:spcBef>
                <a:spcPct val="20000"/>
              </a:spcBef>
            </a:pPr>
            <a:endParaRPr lang="pt-BR" sz="1000" u="none">
              <a:solidFill>
                <a:schemeClr val="bg1"/>
              </a:solidFill>
              <a:latin typeface="Arial" pitchFamily="34" charset="0"/>
            </a:endParaRPr>
          </a:p>
        </p:txBody>
      </p:sp>
      <p:sp>
        <p:nvSpPr>
          <p:cNvPr id="72708" name="Text Box 4"/>
          <p:cNvSpPr txBox="1">
            <a:spLocks noChangeArrowheads="1"/>
          </p:cNvSpPr>
          <p:nvPr/>
        </p:nvSpPr>
        <p:spPr bwMode="auto">
          <a:xfrm>
            <a:off x="158750" y="947738"/>
            <a:ext cx="8985250" cy="4364037"/>
          </a:xfrm>
          <a:prstGeom prst="rect">
            <a:avLst/>
          </a:prstGeom>
          <a:noFill/>
          <a:ln w="9525">
            <a:noFill/>
            <a:miter lim="800000"/>
            <a:headEnd/>
            <a:tailEnd/>
          </a:ln>
        </p:spPr>
        <p:txBody>
          <a:bodyPr>
            <a:spAutoFit/>
          </a:bodyPr>
          <a:lstStyle/>
          <a:p>
            <a:pPr marL="457200" indent="-457200" algn="ctr">
              <a:lnSpc>
                <a:spcPct val="130000"/>
              </a:lnSpc>
            </a:pPr>
            <a:r>
              <a:rPr lang="pt-BR" sz="2400" u="none">
                <a:solidFill>
                  <a:srgbClr val="FFFF66"/>
                </a:solidFill>
                <a:latin typeface="Arial" pitchFamily="34" charset="0"/>
              </a:rPr>
              <a:t>Como solicitar o artigo:</a:t>
            </a:r>
          </a:p>
          <a:p>
            <a:pPr marL="457200" indent="-457200" algn="ctr">
              <a:lnSpc>
                <a:spcPct val="130000"/>
              </a:lnSpc>
              <a:buFontTx/>
              <a:buAutoNum type="arabicPeriod"/>
            </a:pPr>
            <a:r>
              <a:rPr lang="pt-BR" sz="2400" u="none">
                <a:solidFill>
                  <a:srgbClr val="FFFF66"/>
                </a:solidFill>
                <a:latin typeface="Arial" pitchFamily="34" charset="0"/>
              </a:rPr>
              <a:t>Diretamente ao autor, no seu e-mail</a:t>
            </a:r>
          </a:p>
          <a:p>
            <a:pPr marL="457200" indent="-457200">
              <a:lnSpc>
                <a:spcPct val="130000"/>
              </a:lnSpc>
            </a:pPr>
            <a:endParaRPr lang="pt-BR" sz="2400" u="none">
              <a:solidFill>
                <a:schemeClr val="bg1"/>
              </a:solidFill>
              <a:latin typeface="Arial" pitchFamily="34" charset="0"/>
            </a:endParaRPr>
          </a:p>
          <a:p>
            <a:pPr marL="457200" indent="-457200">
              <a:lnSpc>
                <a:spcPct val="130000"/>
              </a:lnSpc>
            </a:pPr>
            <a:r>
              <a:rPr lang="pt-BR" sz="2400" u="none">
                <a:solidFill>
                  <a:schemeClr val="bg1"/>
                </a:solidFill>
                <a:latin typeface="Arial" pitchFamily="34" charset="0"/>
              </a:rPr>
              <a:t>Exemplo:</a:t>
            </a:r>
          </a:p>
          <a:p>
            <a:pPr marL="457200" indent="-457200">
              <a:lnSpc>
                <a:spcPct val="130000"/>
              </a:lnSpc>
            </a:pPr>
            <a:r>
              <a:rPr lang="pt-BR" sz="2400" u="none">
                <a:solidFill>
                  <a:schemeClr val="bg1"/>
                </a:solidFill>
                <a:latin typeface="Arial" pitchFamily="34" charset="0"/>
              </a:rPr>
              <a:t>Dear colleague, please send me a copy of your paper: _____________________________________________</a:t>
            </a:r>
          </a:p>
          <a:p>
            <a:pPr marL="457200" indent="-457200">
              <a:lnSpc>
                <a:spcPct val="130000"/>
              </a:lnSpc>
            </a:pPr>
            <a:r>
              <a:rPr lang="pt-BR" sz="2400" u="none">
                <a:solidFill>
                  <a:schemeClr val="bg1"/>
                </a:solidFill>
                <a:latin typeface="Arial" pitchFamily="34" charset="0"/>
              </a:rPr>
              <a:t>Sincerely, </a:t>
            </a:r>
          </a:p>
          <a:p>
            <a:pPr marL="457200" indent="-457200">
              <a:lnSpc>
                <a:spcPct val="130000"/>
              </a:lnSpc>
            </a:pPr>
            <a:r>
              <a:rPr lang="pt-BR" sz="2400" u="none">
                <a:solidFill>
                  <a:schemeClr val="bg1"/>
                </a:solidFill>
                <a:latin typeface="Arial" pitchFamily="34" charset="0"/>
              </a:rPr>
              <a:t>Paulo R Margotto</a:t>
            </a:r>
          </a:p>
          <a:p>
            <a:pPr marL="457200" indent="-457200">
              <a:lnSpc>
                <a:spcPct val="130000"/>
              </a:lnSpc>
            </a:pPr>
            <a:r>
              <a:rPr lang="pt-BR" sz="2400" u="none">
                <a:solidFill>
                  <a:schemeClr val="bg1"/>
                </a:solidFill>
                <a:latin typeface="Arial" pitchFamily="34" charset="0"/>
              </a:rPr>
              <a:t>ESCS/FEPECS/SES/DF</a:t>
            </a:r>
          </a:p>
        </p:txBody>
      </p:sp>
      <p:sp>
        <p:nvSpPr>
          <p:cNvPr id="72709" name="Text Box 5"/>
          <p:cNvSpPr txBox="1">
            <a:spLocks noChangeArrowheads="1"/>
          </p:cNvSpPr>
          <p:nvPr/>
        </p:nvSpPr>
        <p:spPr bwMode="auto">
          <a:xfrm>
            <a:off x="179388" y="176213"/>
            <a:ext cx="8748712" cy="588962"/>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Rectangle 3"/>
          <p:cNvSpPr>
            <a:spLocks noChangeArrowheads="1"/>
          </p:cNvSpPr>
          <p:nvPr/>
        </p:nvSpPr>
        <p:spPr bwMode="auto">
          <a:xfrm>
            <a:off x="0" y="836613"/>
            <a:ext cx="9144000" cy="6337300"/>
          </a:xfrm>
          <a:prstGeom prst="rect">
            <a:avLst/>
          </a:prstGeom>
          <a:noFill/>
          <a:ln w="9525">
            <a:noFill/>
            <a:miter lim="800000"/>
            <a:headEnd/>
            <a:tailEnd/>
          </a:ln>
        </p:spPr>
        <p:txBody>
          <a:bodyPr/>
          <a:lstStyle/>
          <a:p>
            <a:pPr marL="342900" indent="-342900" algn="ctr">
              <a:lnSpc>
                <a:spcPct val="70000"/>
              </a:lnSpc>
              <a:spcBef>
                <a:spcPct val="20000"/>
              </a:spcBef>
            </a:pPr>
            <a:endParaRPr lang="pt-BR" sz="1000" u="none">
              <a:solidFill>
                <a:schemeClr val="bg1"/>
              </a:solidFill>
              <a:latin typeface="Arial" pitchFamily="34" charset="0"/>
            </a:endParaRPr>
          </a:p>
        </p:txBody>
      </p:sp>
      <p:sp>
        <p:nvSpPr>
          <p:cNvPr id="73732" name="Text Box 4"/>
          <p:cNvSpPr txBox="1">
            <a:spLocks noChangeArrowheads="1"/>
          </p:cNvSpPr>
          <p:nvPr/>
        </p:nvSpPr>
        <p:spPr bwMode="auto">
          <a:xfrm>
            <a:off x="158750" y="947738"/>
            <a:ext cx="8985250" cy="749300"/>
          </a:xfrm>
          <a:prstGeom prst="rect">
            <a:avLst/>
          </a:prstGeom>
          <a:noFill/>
          <a:ln w="9525">
            <a:noFill/>
            <a:miter lim="800000"/>
            <a:headEnd/>
            <a:tailEnd/>
          </a:ln>
        </p:spPr>
        <p:txBody>
          <a:bodyPr>
            <a:spAutoFit/>
          </a:bodyPr>
          <a:lstStyle/>
          <a:p>
            <a:pPr algn="ctr">
              <a:lnSpc>
                <a:spcPct val="90000"/>
              </a:lnSpc>
            </a:pPr>
            <a:r>
              <a:rPr lang="pt-BR" sz="2400" i="1" u="none">
                <a:solidFill>
                  <a:schemeClr val="bg1"/>
                </a:solidFill>
                <a:latin typeface="Arial" pitchFamily="34" charset="0"/>
              </a:rPr>
              <a:t>Ductus arteriosus patente</a:t>
            </a:r>
            <a:r>
              <a:rPr lang="pt-BR" sz="2400" u="none">
                <a:solidFill>
                  <a:schemeClr val="bg1"/>
                </a:solidFill>
                <a:latin typeface="Arial" pitchFamily="34" charset="0"/>
              </a:rPr>
              <a:t>: </a:t>
            </a:r>
            <a:r>
              <a:rPr lang="pt-BR" sz="2400" u="none">
                <a:solidFill>
                  <a:schemeClr val="bg1"/>
                </a:solidFill>
                <a:latin typeface="Arial" pitchFamily="34" charset="0"/>
                <a:hlinkClick r:id="rId3"/>
              </a:rPr>
              <a:t>www.pubmed.com</a:t>
            </a:r>
            <a:r>
              <a:rPr lang="pt-BR" sz="2400" u="none">
                <a:solidFill>
                  <a:schemeClr val="bg1"/>
                </a:solidFill>
                <a:latin typeface="Arial" pitchFamily="34" charset="0"/>
              </a:rPr>
              <a:t>  </a:t>
            </a:r>
          </a:p>
          <a:p>
            <a:pPr algn="ctr">
              <a:lnSpc>
                <a:spcPct val="90000"/>
              </a:lnSpc>
            </a:pPr>
            <a:r>
              <a:rPr lang="pt-BR" sz="2400" u="none">
                <a:solidFill>
                  <a:schemeClr val="bg1"/>
                </a:solidFill>
                <a:latin typeface="Arial" pitchFamily="34" charset="0"/>
              </a:rPr>
              <a:t>Resposta do Dr Ronald LT Thomas</a:t>
            </a:r>
          </a:p>
        </p:txBody>
      </p:sp>
      <p:sp>
        <p:nvSpPr>
          <p:cNvPr id="73733" name="Text Box 5"/>
          <p:cNvSpPr txBox="1">
            <a:spLocks noChangeArrowheads="1"/>
          </p:cNvSpPr>
          <p:nvPr/>
        </p:nvSpPr>
        <p:spPr bwMode="auto">
          <a:xfrm>
            <a:off x="179388" y="176213"/>
            <a:ext cx="8748712" cy="588962"/>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73734" name="Text Box 6"/>
          <p:cNvSpPr txBox="1">
            <a:spLocks noChangeArrowheads="1"/>
          </p:cNvSpPr>
          <p:nvPr/>
        </p:nvSpPr>
        <p:spPr bwMode="auto">
          <a:xfrm>
            <a:off x="6084888" y="6491288"/>
            <a:ext cx="2965450" cy="366712"/>
          </a:xfrm>
          <a:prstGeom prst="rect">
            <a:avLst/>
          </a:prstGeom>
          <a:noFill/>
          <a:ln w="9525">
            <a:noFill/>
            <a:miter lim="800000"/>
            <a:headEnd/>
            <a:tailEnd/>
          </a:ln>
        </p:spPr>
        <p:txBody>
          <a:bodyPr wrap="none">
            <a:spAutoFit/>
          </a:bodyPr>
          <a:lstStyle/>
          <a:p>
            <a:r>
              <a:rPr lang="pt-BR" sz="1800" i="1" u="none">
                <a:solidFill>
                  <a:srgbClr val="FFFF00"/>
                </a:solidFill>
                <a:latin typeface="Arial" pitchFamily="34" charset="0"/>
              </a:rPr>
              <a:t>www.paulomargotto.com.br</a:t>
            </a:r>
          </a:p>
        </p:txBody>
      </p:sp>
      <p:pic>
        <p:nvPicPr>
          <p:cNvPr id="73735" name="Picture 10" descr="Figura13"/>
          <p:cNvPicPr>
            <a:picLocks noChangeAspect="1" noChangeArrowheads="1"/>
          </p:cNvPicPr>
          <p:nvPr/>
        </p:nvPicPr>
        <p:blipFill>
          <a:blip r:embed="rId4"/>
          <a:srcRect/>
          <a:stretch>
            <a:fillRect/>
          </a:stretch>
        </p:blipFill>
        <p:spPr bwMode="auto">
          <a:xfrm>
            <a:off x="1619250" y="1700213"/>
            <a:ext cx="6251575" cy="46974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ext Box 4"/>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pic>
        <p:nvPicPr>
          <p:cNvPr id="74755" name="Picture 14" descr="Figura14"/>
          <p:cNvPicPr>
            <a:picLocks noGrp="1" noChangeAspect="1" noChangeArrowheads="1"/>
          </p:cNvPicPr>
          <p:nvPr>
            <p:ph/>
          </p:nvPr>
        </p:nvPicPr>
        <p:blipFill>
          <a:blip r:embed="rId3"/>
          <a:srcRect/>
          <a:stretch>
            <a:fillRect/>
          </a:stretch>
        </p:blipFill>
        <p:spPr>
          <a:xfrm>
            <a:off x="684213" y="1371600"/>
            <a:ext cx="7772400" cy="5486400"/>
          </a:xfrm>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ChangeArrowheads="1"/>
          </p:cNvSpPr>
          <p:nvPr/>
        </p:nvSpPr>
        <p:spPr bwMode="auto">
          <a:xfrm>
            <a:off x="0" y="3357563"/>
            <a:ext cx="9372600" cy="1647825"/>
          </a:xfrm>
          <a:prstGeom prst="rect">
            <a:avLst/>
          </a:prstGeom>
          <a:noFill/>
          <a:ln w="9525">
            <a:noFill/>
            <a:miter lim="800000"/>
            <a:headEnd/>
            <a:tailEnd/>
          </a:ln>
        </p:spPr>
        <p:txBody>
          <a:bodyPr>
            <a:spAutoFit/>
          </a:bodyPr>
          <a:lstStyle/>
          <a:p>
            <a:pPr indent="-228600" algn="just">
              <a:tabLst>
                <a:tab pos="457200" algn="l"/>
              </a:tabLst>
            </a:pPr>
            <a:r>
              <a:rPr lang="pt-BR" sz="1200" u="none">
                <a:cs typeface="Times New Roman" pitchFamily="18" charset="0"/>
              </a:rPr>
              <a:t>-</a:t>
            </a:r>
            <a:r>
              <a:rPr lang="pt-BR" sz="700" u="none">
                <a:cs typeface="Times New Roman" pitchFamily="18" charset="0"/>
              </a:rPr>
              <a:t>             </a:t>
            </a:r>
            <a:r>
              <a:rPr lang="pt-BR" sz="1800" b="1" u="none">
                <a:solidFill>
                  <a:schemeClr val="bg1"/>
                </a:solidFill>
                <a:cs typeface="Times New Roman" pitchFamily="18" charset="0"/>
              </a:rPr>
              <a:t>Enterocolite necrosante</a:t>
            </a:r>
            <a:r>
              <a:rPr lang="pt-BR" sz="1800" u="none">
                <a:solidFill>
                  <a:schemeClr val="bg1"/>
                </a:solidFill>
                <a:cs typeface="Times New Roman" pitchFamily="18" charset="0"/>
              </a:rPr>
              <a:t> (n=426) – RR: 0,62 – IC a 95%: 0,27- 1,41 – p=0,26; Q=0,39; p=0,95</a:t>
            </a:r>
          </a:p>
          <a:p>
            <a:pPr indent="-228600" algn="just" eaLnBrk="0" hangingPunct="0">
              <a:tabLst>
                <a:tab pos="457200" algn="l"/>
              </a:tabLst>
            </a:pPr>
            <a:r>
              <a:rPr lang="pt-BR" sz="1800" u="none">
                <a:solidFill>
                  <a:schemeClr val="bg1"/>
                </a:solidFill>
                <a:cs typeface="Times New Roman" pitchFamily="18" charset="0"/>
              </a:rPr>
              <a:t>      </a:t>
            </a:r>
            <a:r>
              <a:rPr lang="pt-BR" sz="1800" b="1" u="none">
                <a:solidFill>
                  <a:schemeClr val="bg1"/>
                </a:solidFill>
                <a:cs typeface="Times New Roman" pitchFamily="18" charset="0"/>
              </a:rPr>
              <a:t>Ligação cirúrgica</a:t>
            </a:r>
            <a:r>
              <a:rPr lang="pt-BR" sz="1800" u="none">
                <a:solidFill>
                  <a:schemeClr val="bg1"/>
                </a:solidFill>
                <a:cs typeface="Times New Roman" pitchFamily="18" charset="0"/>
              </a:rPr>
              <a:t> (n=500) – RR: 0,96 -  IC a 95%: 0,58 – 1,56; p=0,85; Q=2,61; p=0,76</a:t>
            </a:r>
          </a:p>
          <a:p>
            <a:pPr indent="-228600" algn="just" eaLnBrk="0" hangingPunct="0">
              <a:tabLst>
                <a:tab pos="457200" algn="l"/>
              </a:tabLst>
            </a:pPr>
            <a:r>
              <a:rPr lang="pt-BR" sz="1800" u="none">
                <a:solidFill>
                  <a:schemeClr val="bg1"/>
                </a:solidFill>
                <a:cs typeface="Times New Roman" pitchFamily="18" charset="0"/>
              </a:rPr>
              <a:t>S    </a:t>
            </a:r>
            <a:r>
              <a:rPr lang="pt-BR" sz="1800" b="1" u="none">
                <a:solidFill>
                  <a:schemeClr val="bg1"/>
                </a:solidFill>
                <a:cs typeface="Times New Roman" pitchFamily="18" charset="0"/>
              </a:rPr>
              <a:t>Sepses</a:t>
            </a:r>
            <a:r>
              <a:rPr lang="pt-BR" sz="1800" u="none">
                <a:solidFill>
                  <a:schemeClr val="bg1"/>
                </a:solidFill>
                <a:cs typeface="Times New Roman" pitchFamily="18" charset="0"/>
              </a:rPr>
              <a:t> (n=396) – RR: 1,27 – IC a 95%: 0,60 – 2,68; p=0,53; Q=1,22; p=0,75; </a:t>
            </a:r>
          </a:p>
        </p:txBody>
      </p:sp>
      <p:sp>
        <p:nvSpPr>
          <p:cNvPr id="75779" name="Rectangle 3"/>
          <p:cNvSpPr>
            <a:spLocks noChangeArrowheads="1"/>
          </p:cNvSpPr>
          <p:nvPr/>
        </p:nvSpPr>
        <p:spPr bwMode="auto">
          <a:xfrm>
            <a:off x="0" y="5210175"/>
            <a:ext cx="9144000" cy="1647825"/>
          </a:xfrm>
          <a:prstGeom prst="rect">
            <a:avLst/>
          </a:prstGeom>
          <a:noFill/>
          <a:ln w="9525">
            <a:noFill/>
            <a:miter lim="800000"/>
            <a:headEnd/>
            <a:tailEnd/>
          </a:ln>
        </p:spPr>
        <p:txBody>
          <a:bodyPr>
            <a:spAutoFit/>
          </a:bodyPr>
          <a:lstStyle/>
          <a:p>
            <a:pPr indent="-228600" algn="just">
              <a:tabLst>
                <a:tab pos="457200" algn="l"/>
              </a:tabLst>
            </a:pPr>
            <a:r>
              <a:rPr lang="pt-BR" sz="1200" u="none">
                <a:cs typeface="Times New Roman" pitchFamily="18" charset="0"/>
              </a:rPr>
              <a:t>-</a:t>
            </a:r>
            <a:r>
              <a:rPr lang="pt-BR" sz="700" u="none">
                <a:cs typeface="Times New Roman" pitchFamily="18" charset="0"/>
              </a:rPr>
              <a:t>       </a:t>
            </a:r>
            <a:r>
              <a:rPr lang="pt-BR" sz="700" u="none">
                <a:solidFill>
                  <a:srgbClr val="FF9900"/>
                </a:solidFill>
                <a:cs typeface="Times New Roman" pitchFamily="18" charset="0"/>
              </a:rPr>
              <a:t>               </a:t>
            </a:r>
            <a:r>
              <a:rPr lang="pt-BR" sz="1800" b="1" u="none">
                <a:solidFill>
                  <a:srgbClr val="FF9900"/>
                </a:solidFill>
                <a:cs typeface="Times New Roman" pitchFamily="18" charset="0"/>
              </a:rPr>
              <a:t>Leucomalácia periventricular</a:t>
            </a:r>
            <a:r>
              <a:rPr lang="pt-BR" sz="1800" u="none">
                <a:solidFill>
                  <a:srgbClr val="FF9900"/>
                </a:solidFill>
                <a:cs typeface="Times New Roman" pitchFamily="18" charset="0"/>
              </a:rPr>
              <a:t> (n=386) – RR: 0,93; IC a 95%: 0,47 – 1,83; p=0,84, Q= 2,61, p=0,27</a:t>
            </a:r>
          </a:p>
          <a:p>
            <a:pPr indent="-228600" algn="just" eaLnBrk="0" hangingPunct="0">
              <a:tabLst>
                <a:tab pos="457200" algn="l"/>
              </a:tabLst>
            </a:pPr>
            <a:r>
              <a:rPr lang="pt-BR" sz="1800" u="none">
                <a:solidFill>
                  <a:srgbClr val="FF9900"/>
                </a:solidFill>
                <a:cs typeface="Times New Roman" pitchFamily="18" charset="0"/>
              </a:rPr>
              <a:t>-   </a:t>
            </a:r>
            <a:r>
              <a:rPr lang="pt-BR" sz="1800" b="1" u="none">
                <a:solidFill>
                  <a:srgbClr val="FF9900"/>
                </a:solidFill>
                <a:cs typeface="Times New Roman" pitchFamily="18" charset="0"/>
              </a:rPr>
              <a:t>Terapia com surfactante pulmonar</a:t>
            </a:r>
            <a:r>
              <a:rPr lang="pt-BR" sz="1800" u="none">
                <a:solidFill>
                  <a:srgbClr val="FF9900"/>
                </a:solidFill>
                <a:cs typeface="Times New Roman" pitchFamily="18" charset="0"/>
              </a:rPr>
              <a:t> (n:363) – RR= 0,96 – IC a 95%: 0,87 – 1,07; p=0,48,</a:t>
            </a:r>
            <a:r>
              <a:rPr lang="pt-BR" sz="1800" b="1" u="none">
                <a:solidFill>
                  <a:srgbClr val="FF9900"/>
                </a:solidFill>
                <a:cs typeface="Times New Roman" pitchFamily="18" charset="0"/>
              </a:rPr>
              <a:t>Q=5,97; p=0,05</a:t>
            </a:r>
            <a:endParaRPr lang="pt-BR" sz="1800" u="none">
              <a:solidFill>
                <a:srgbClr val="FF9900"/>
              </a:solidFill>
              <a:cs typeface="Times New Roman" pitchFamily="18" charset="0"/>
            </a:endParaRPr>
          </a:p>
        </p:txBody>
      </p:sp>
      <p:sp>
        <p:nvSpPr>
          <p:cNvPr id="75780" name="Rectangle 4"/>
          <p:cNvSpPr>
            <a:spLocks noChangeArrowheads="1"/>
          </p:cNvSpPr>
          <p:nvPr/>
        </p:nvSpPr>
        <p:spPr bwMode="auto">
          <a:xfrm>
            <a:off x="0" y="2060575"/>
            <a:ext cx="9144000" cy="1373188"/>
          </a:xfrm>
          <a:prstGeom prst="rect">
            <a:avLst/>
          </a:prstGeom>
          <a:noFill/>
          <a:ln w="9525">
            <a:noFill/>
            <a:miter lim="800000"/>
            <a:headEnd/>
            <a:tailEnd/>
          </a:ln>
        </p:spPr>
        <p:txBody>
          <a:bodyPr>
            <a:spAutoFit/>
          </a:bodyPr>
          <a:lstStyle/>
          <a:p>
            <a:pPr indent="-228600" algn="just">
              <a:tabLst>
                <a:tab pos="457200" algn="l"/>
              </a:tabLst>
            </a:pPr>
            <a:r>
              <a:rPr lang="pt-BR" sz="1200" u="none">
                <a:cs typeface="Times New Roman" pitchFamily="18" charset="0"/>
              </a:rPr>
              <a:t>-</a:t>
            </a:r>
            <a:r>
              <a:rPr lang="pt-BR" sz="700" u="none">
                <a:cs typeface="Times New Roman" pitchFamily="18" charset="0"/>
              </a:rPr>
              <a:t>       </a:t>
            </a:r>
            <a:r>
              <a:rPr lang="pt-BR" sz="1800" u="none">
                <a:solidFill>
                  <a:srgbClr val="FF0000"/>
                </a:solidFill>
                <a:cs typeface="Times New Roman" pitchFamily="18" charset="0"/>
              </a:rPr>
              <a:t>  </a:t>
            </a:r>
            <a:r>
              <a:rPr lang="pt-BR" sz="1800" b="1" u="none">
                <a:solidFill>
                  <a:srgbClr val="FF9900"/>
                </a:solidFill>
                <a:cs typeface="Times New Roman" pitchFamily="18" charset="0"/>
              </a:rPr>
              <a:t>Mortalidade</a:t>
            </a:r>
            <a:r>
              <a:rPr lang="pt-BR" sz="1800" u="none">
                <a:solidFill>
                  <a:srgbClr val="FF9900"/>
                </a:solidFill>
                <a:cs typeface="Times New Roman" pitchFamily="18" charset="0"/>
              </a:rPr>
              <a:t> (4 ensaios; n=426)-RR=0,99 IC a 95% - 0,53 – 1,84- p=0,97, Q=3.19; p=0,36</a:t>
            </a:r>
          </a:p>
          <a:p>
            <a:pPr indent="-228600" eaLnBrk="0" hangingPunct="0">
              <a:tabLst>
                <a:tab pos="457200" algn="l"/>
              </a:tabLst>
            </a:pPr>
            <a:r>
              <a:rPr lang="pt-BR" sz="1800" u="none">
                <a:solidFill>
                  <a:srgbClr val="FF9900"/>
                </a:solidFill>
                <a:cs typeface="Times New Roman" pitchFamily="18" charset="0"/>
              </a:rPr>
              <a:t>CCinco estudos (n=443) evidenciavam menor aumento da creatinina com o ibuprofeno (p&lt;0,001) e menor diminuição do débito urinário com o ibuprofeno (p&lt;0,001).</a:t>
            </a:r>
            <a:r>
              <a:rPr lang="pt-BR" sz="1800" u="none">
                <a:solidFill>
                  <a:srgbClr val="FF9900"/>
                </a:solidFill>
              </a:rPr>
              <a:t> </a:t>
            </a:r>
          </a:p>
        </p:txBody>
      </p:sp>
      <p:sp>
        <p:nvSpPr>
          <p:cNvPr id="75781" name="Rectangle 5"/>
          <p:cNvSpPr>
            <a:spLocks noChangeArrowheads="1"/>
          </p:cNvSpPr>
          <p:nvPr/>
        </p:nvSpPr>
        <p:spPr bwMode="auto">
          <a:xfrm>
            <a:off x="0" y="908050"/>
            <a:ext cx="9144000" cy="1311275"/>
          </a:xfrm>
          <a:prstGeom prst="rect">
            <a:avLst/>
          </a:prstGeom>
          <a:noFill/>
          <a:ln w="9525">
            <a:noFill/>
            <a:miter lim="800000"/>
            <a:headEnd/>
            <a:tailEnd/>
          </a:ln>
        </p:spPr>
        <p:txBody>
          <a:bodyPr>
            <a:spAutoFit/>
          </a:bodyPr>
          <a:lstStyle/>
          <a:p>
            <a:pPr algn="just"/>
            <a:r>
              <a:rPr lang="pt-BR" sz="2000" u="none">
                <a:solidFill>
                  <a:schemeClr val="bg1"/>
                </a:solidFill>
                <a:cs typeface="Times New Roman" pitchFamily="18" charset="0"/>
              </a:rPr>
              <a:t>Ibuprofeno e a indometacina (RR= 1,02 – IC a 95%: 0,94 -1,10 – p=0,70; Q= 2,60 – p=0,96). Para a hemorragia intraventricular (5 ensaios n=267) não houve diferença significativa (RR: 0,73 – IC a 95%: 0,45-1,20 – p=0,22; Q=0,26 – p= 0,97).</a:t>
            </a:r>
          </a:p>
          <a:p>
            <a:pPr eaLnBrk="0" hangingPunct="0"/>
            <a:endParaRPr lang="pt-BR" sz="2000" u="none">
              <a:solidFill>
                <a:schemeClr val="bg1"/>
              </a:solidFill>
            </a:endParaRPr>
          </a:p>
        </p:txBody>
      </p:sp>
      <p:sp>
        <p:nvSpPr>
          <p:cNvPr id="75782" name="Rectangle 6"/>
          <p:cNvSpPr>
            <a:spLocks noChangeArrowheads="1"/>
          </p:cNvSpPr>
          <p:nvPr/>
        </p:nvSpPr>
        <p:spPr bwMode="auto">
          <a:xfrm>
            <a:off x="0" y="0"/>
            <a:ext cx="9144000" cy="1066800"/>
          </a:xfrm>
          <a:prstGeom prst="rect">
            <a:avLst/>
          </a:prstGeom>
          <a:noFill/>
          <a:ln w="9525">
            <a:noFill/>
            <a:miter lim="800000"/>
            <a:headEnd/>
            <a:tailEnd/>
          </a:ln>
        </p:spPr>
        <p:txBody>
          <a:bodyPr>
            <a:spAutoFit/>
          </a:bodyPr>
          <a:lstStyle/>
          <a:p>
            <a:pPr indent="914400" algn="ctr"/>
            <a:r>
              <a:rPr lang="en-US" sz="2400" u="none">
                <a:solidFill>
                  <a:schemeClr val="accent1"/>
                </a:solidFill>
                <a:cs typeface="Times New Roman" pitchFamily="18" charset="0"/>
              </a:rPr>
              <a:t>A </a:t>
            </a:r>
            <a:r>
              <a:rPr lang="en-US" sz="2000" u="none">
                <a:solidFill>
                  <a:schemeClr val="accent1"/>
                </a:solidFill>
                <a:cs typeface="Times New Roman" pitchFamily="18" charset="0"/>
              </a:rPr>
              <a:t>meta-analysis of ibuprofen versus indomethacin for closure of patent</a:t>
            </a:r>
            <a:endParaRPr lang="pt-BR" sz="2000" u="none">
              <a:solidFill>
                <a:schemeClr val="accent1"/>
              </a:solidFill>
              <a:cs typeface="Times New Roman" pitchFamily="18" charset="0"/>
            </a:endParaRPr>
          </a:p>
          <a:p>
            <a:pPr indent="914400" algn="ctr" eaLnBrk="0" hangingPunct="0"/>
            <a:r>
              <a:rPr lang="en-US" sz="2000" u="none">
                <a:solidFill>
                  <a:schemeClr val="accent1"/>
                </a:solidFill>
                <a:cs typeface="Times New Roman" pitchFamily="18" charset="0"/>
              </a:rPr>
              <a:t>ductus arteriosus Thomas RL,et al (2005)</a:t>
            </a:r>
            <a:endParaRPr lang="pt-BR" sz="2000" u="none">
              <a:solidFill>
                <a:schemeClr val="accent1"/>
              </a:solidFill>
              <a:cs typeface="Times New Roman" pitchFamily="18" charset="0"/>
            </a:endParaRPr>
          </a:p>
          <a:p>
            <a:pPr indent="914400" eaLnBrk="0" hangingPunct="0"/>
            <a:endParaRPr lang="pt-BR" sz="2000" u="none">
              <a:solidFill>
                <a:schemeClr val="accent1"/>
              </a:solidFill>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76803" name="Text Box 4"/>
          <p:cNvSpPr txBox="1">
            <a:spLocks noChangeArrowheads="1"/>
          </p:cNvSpPr>
          <p:nvPr/>
        </p:nvSpPr>
        <p:spPr bwMode="auto">
          <a:xfrm>
            <a:off x="1187450" y="908050"/>
            <a:ext cx="6648450" cy="641350"/>
          </a:xfrm>
          <a:prstGeom prst="rect">
            <a:avLst/>
          </a:prstGeom>
          <a:noFill/>
          <a:ln w="9525">
            <a:noFill/>
            <a:miter lim="800000"/>
            <a:headEnd/>
            <a:tailEnd/>
          </a:ln>
        </p:spPr>
        <p:txBody>
          <a:bodyPr wrap="none">
            <a:spAutoFit/>
          </a:bodyPr>
          <a:lstStyle/>
          <a:p>
            <a:r>
              <a:rPr lang="pt-BR" sz="3600">
                <a:solidFill>
                  <a:srgbClr val="FF9900"/>
                </a:solidFill>
              </a:rPr>
              <a:t>Agradecimento pelo artigo enviado</a:t>
            </a:r>
          </a:p>
        </p:txBody>
      </p:sp>
      <p:pic>
        <p:nvPicPr>
          <p:cNvPr id="76804" name="Picture 7" descr="Figura15"/>
          <p:cNvPicPr>
            <a:picLocks noChangeAspect="1" noChangeArrowheads="1"/>
          </p:cNvPicPr>
          <p:nvPr/>
        </p:nvPicPr>
        <p:blipFill>
          <a:blip r:embed="rId3"/>
          <a:srcRect/>
          <a:stretch>
            <a:fillRect/>
          </a:stretch>
        </p:blipFill>
        <p:spPr bwMode="auto">
          <a:xfrm>
            <a:off x="1331913" y="1890713"/>
            <a:ext cx="6615112" cy="49672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pic>
        <p:nvPicPr>
          <p:cNvPr id="77827" name="Picture 9" descr="Imagem1kjtrwhwu"/>
          <p:cNvPicPr>
            <a:picLocks noChangeAspect="1" noChangeArrowheads="1"/>
          </p:cNvPicPr>
          <p:nvPr/>
        </p:nvPicPr>
        <p:blipFill>
          <a:blip r:embed="rId2"/>
          <a:srcRect/>
          <a:stretch>
            <a:fillRect/>
          </a:stretch>
        </p:blipFill>
        <p:spPr bwMode="auto">
          <a:xfrm>
            <a:off x="611188" y="962025"/>
            <a:ext cx="7861300" cy="58959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ext Box 3"/>
          <p:cNvSpPr txBox="1">
            <a:spLocks noChangeArrowheads="1"/>
          </p:cNvSpPr>
          <p:nvPr/>
        </p:nvSpPr>
        <p:spPr bwMode="auto">
          <a:xfrm>
            <a:off x="304800" y="47625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pic>
        <p:nvPicPr>
          <p:cNvPr id="78851" name="Picture 7" descr="Imagem1trwi67t8i678i"/>
          <p:cNvPicPr>
            <a:picLocks noChangeAspect="1" noChangeArrowheads="1"/>
          </p:cNvPicPr>
          <p:nvPr/>
        </p:nvPicPr>
        <p:blipFill>
          <a:blip r:embed="rId2"/>
          <a:srcRect/>
          <a:stretch>
            <a:fillRect/>
          </a:stretch>
        </p:blipFill>
        <p:spPr bwMode="auto">
          <a:xfrm>
            <a:off x="2555875" y="1127125"/>
            <a:ext cx="4310063" cy="57308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pic>
        <p:nvPicPr>
          <p:cNvPr id="79875" name="Picture 6" descr="Imagem1utrwuwruruuruuu"/>
          <p:cNvPicPr>
            <a:picLocks noChangeAspect="1" noChangeArrowheads="1"/>
          </p:cNvPicPr>
          <p:nvPr/>
        </p:nvPicPr>
        <p:blipFill>
          <a:blip r:embed="rId2"/>
          <a:srcRect/>
          <a:stretch>
            <a:fillRect/>
          </a:stretch>
        </p:blipFill>
        <p:spPr bwMode="auto">
          <a:xfrm>
            <a:off x="2051050" y="625475"/>
            <a:ext cx="4954588" cy="62325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3"/>
          <p:cNvSpPr>
            <a:spLocks noChangeArrowheads="1"/>
          </p:cNvSpPr>
          <p:nvPr/>
        </p:nvSpPr>
        <p:spPr bwMode="auto">
          <a:xfrm>
            <a:off x="0" y="836613"/>
            <a:ext cx="9144000" cy="6337300"/>
          </a:xfrm>
          <a:prstGeom prst="rect">
            <a:avLst/>
          </a:prstGeom>
          <a:noFill/>
          <a:ln w="9525">
            <a:noFill/>
            <a:miter lim="800000"/>
            <a:headEnd/>
            <a:tailEnd/>
          </a:ln>
        </p:spPr>
        <p:txBody>
          <a:bodyPr/>
          <a:lstStyle/>
          <a:p>
            <a:pPr marL="342900" indent="-342900" algn="ctr">
              <a:lnSpc>
                <a:spcPct val="70000"/>
              </a:lnSpc>
              <a:spcBef>
                <a:spcPct val="20000"/>
              </a:spcBef>
            </a:pPr>
            <a:endParaRPr lang="pt-BR" sz="1000" u="none">
              <a:solidFill>
                <a:schemeClr val="bg1"/>
              </a:solidFill>
              <a:latin typeface="Arial" pitchFamily="34" charset="0"/>
            </a:endParaRPr>
          </a:p>
        </p:txBody>
      </p:sp>
      <p:sp>
        <p:nvSpPr>
          <p:cNvPr id="80899" name="Text Box 4"/>
          <p:cNvSpPr txBox="1">
            <a:spLocks noChangeArrowheads="1"/>
          </p:cNvSpPr>
          <p:nvPr/>
        </p:nvSpPr>
        <p:spPr bwMode="auto">
          <a:xfrm>
            <a:off x="0" y="908050"/>
            <a:ext cx="8985250" cy="420688"/>
          </a:xfrm>
          <a:prstGeom prst="rect">
            <a:avLst/>
          </a:prstGeom>
          <a:noFill/>
          <a:ln w="9525">
            <a:noFill/>
            <a:miter lim="800000"/>
            <a:headEnd/>
            <a:tailEnd/>
          </a:ln>
        </p:spPr>
        <p:txBody>
          <a:bodyPr>
            <a:spAutoFit/>
          </a:bodyPr>
          <a:lstStyle/>
          <a:p>
            <a:pPr algn="ctr">
              <a:lnSpc>
                <a:spcPct val="90000"/>
              </a:lnSpc>
            </a:pPr>
            <a:r>
              <a:rPr lang="pt-BR" sz="2400" u="none">
                <a:solidFill>
                  <a:schemeClr val="bg1"/>
                </a:solidFill>
                <a:latin typeface="Arial" pitchFamily="34" charset="0"/>
              </a:rPr>
              <a:t>Como solicitar o artigo: Bireme: 8,00 reais</a:t>
            </a:r>
          </a:p>
        </p:txBody>
      </p:sp>
      <p:sp>
        <p:nvSpPr>
          <p:cNvPr id="80900" name="Text Box 5"/>
          <p:cNvSpPr txBox="1">
            <a:spLocks noChangeArrowheads="1"/>
          </p:cNvSpPr>
          <p:nvPr/>
        </p:nvSpPr>
        <p:spPr bwMode="auto">
          <a:xfrm>
            <a:off x="179388" y="176213"/>
            <a:ext cx="8748712" cy="588962"/>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80902" name="Text Box 11"/>
          <p:cNvSpPr txBox="1">
            <a:spLocks noChangeArrowheads="1"/>
          </p:cNvSpPr>
          <p:nvPr/>
        </p:nvSpPr>
        <p:spPr bwMode="auto">
          <a:xfrm>
            <a:off x="3492500" y="6400800"/>
            <a:ext cx="2097088" cy="457200"/>
          </a:xfrm>
          <a:prstGeom prst="rect">
            <a:avLst/>
          </a:prstGeom>
          <a:noFill/>
          <a:ln w="9525">
            <a:noFill/>
            <a:miter lim="800000"/>
            <a:headEnd/>
            <a:tailEnd/>
          </a:ln>
        </p:spPr>
        <p:txBody>
          <a:bodyPr wrap="none">
            <a:spAutoFit/>
          </a:bodyPr>
          <a:lstStyle/>
          <a:p>
            <a:r>
              <a:rPr lang="pt-BR" sz="2400">
                <a:solidFill>
                  <a:srgbClr val="FF9900"/>
                </a:solidFill>
              </a:rPr>
              <a:t>www.bireme.br</a:t>
            </a:r>
          </a:p>
        </p:txBody>
      </p:sp>
      <p:pic>
        <p:nvPicPr>
          <p:cNvPr id="80904" name="Picture 8"/>
          <p:cNvPicPr>
            <a:picLocks noChangeAspect="1" noChangeArrowheads="1"/>
          </p:cNvPicPr>
          <p:nvPr/>
        </p:nvPicPr>
        <p:blipFill>
          <a:blip r:embed="rId3"/>
          <a:srcRect/>
          <a:stretch>
            <a:fillRect/>
          </a:stretch>
        </p:blipFill>
        <p:spPr bwMode="auto">
          <a:xfrm>
            <a:off x="1258888" y="1344613"/>
            <a:ext cx="6626225" cy="5211762"/>
          </a:xfrm>
          <a:prstGeom prst="rect">
            <a:avLst/>
          </a:prstGeom>
          <a:noFill/>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ext Box 4"/>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pic>
        <p:nvPicPr>
          <p:cNvPr id="81923" name="Picture 21" descr="Figura18"/>
          <p:cNvPicPr>
            <a:picLocks noGrp="1" noChangeAspect="1" noChangeArrowheads="1"/>
          </p:cNvPicPr>
          <p:nvPr>
            <p:ph/>
          </p:nvPr>
        </p:nvPicPr>
        <p:blipFill>
          <a:blip r:embed="rId3"/>
          <a:srcRect/>
          <a:stretch>
            <a:fillRect/>
          </a:stretch>
        </p:blipFill>
        <p:spPr>
          <a:xfrm>
            <a:off x="684213" y="1052513"/>
            <a:ext cx="7772400" cy="5486400"/>
          </a:xfrm>
        </p:spPr>
      </p:pic>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4"/>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pic>
        <p:nvPicPr>
          <p:cNvPr id="82947" name="Picture 20" descr="Figura1"/>
          <p:cNvPicPr>
            <a:picLocks noGrp="1" noChangeAspect="1" noChangeArrowheads="1"/>
          </p:cNvPicPr>
          <p:nvPr>
            <p:ph/>
          </p:nvPr>
        </p:nvPicPr>
        <p:blipFill>
          <a:blip r:embed="rId3"/>
          <a:srcRect/>
          <a:stretch>
            <a:fillRect/>
          </a:stretch>
        </p:blipFill>
        <p:spPr>
          <a:xfrm>
            <a:off x="611188" y="1052513"/>
            <a:ext cx="7772400" cy="5486400"/>
          </a:xfrm>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ext Box 1026"/>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83971" name="Text Box 6"/>
          <p:cNvSpPr txBox="1">
            <a:spLocks noChangeArrowheads="1"/>
          </p:cNvSpPr>
          <p:nvPr/>
        </p:nvSpPr>
        <p:spPr bwMode="auto">
          <a:xfrm>
            <a:off x="827088" y="981075"/>
            <a:ext cx="6427787" cy="519113"/>
          </a:xfrm>
          <a:prstGeom prst="rect">
            <a:avLst/>
          </a:prstGeom>
          <a:noFill/>
          <a:ln w="9525">
            <a:noFill/>
            <a:miter lim="800000"/>
            <a:headEnd/>
            <a:tailEnd/>
          </a:ln>
        </p:spPr>
        <p:txBody>
          <a:bodyPr wrap="none">
            <a:spAutoFit/>
          </a:bodyPr>
          <a:lstStyle/>
          <a:p>
            <a:r>
              <a:rPr lang="pt-BR" sz="2800">
                <a:solidFill>
                  <a:srgbClr val="FF9900"/>
                </a:solidFill>
              </a:rPr>
              <a:t>Corioamnionite e displasia broncopulmonar</a:t>
            </a:r>
          </a:p>
        </p:txBody>
      </p:sp>
      <p:pic>
        <p:nvPicPr>
          <p:cNvPr id="83972" name="Picture 8" descr="Imagem1dfgfgfgfg"/>
          <p:cNvPicPr>
            <a:picLocks noChangeAspect="1" noChangeArrowheads="1"/>
          </p:cNvPicPr>
          <p:nvPr/>
        </p:nvPicPr>
        <p:blipFill>
          <a:blip r:embed="rId3"/>
          <a:srcRect/>
          <a:stretch>
            <a:fillRect/>
          </a:stretch>
        </p:blipFill>
        <p:spPr bwMode="auto">
          <a:xfrm>
            <a:off x="323850" y="1627188"/>
            <a:ext cx="8820150" cy="49704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ext Box 1026"/>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84995" name="Text Box 5"/>
          <p:cNvSpPr txBox="1">
            <a:spLocks noChangeArrowheads="1"/>
          </p:cNvSpPr>
          <p:nvPr/>
        </p:nvSpPr>
        <p:spPr bwMode="auto">
          <a:xfrm>
            <a:off x="827088" y="981075"/>
            <a:ext cx="6427787" cy="519113"/>
          </a:xfrm>
          <a:prstGeom prst="rect">
            <a:avLst/>
          </a:prstGeom>
          <a:noFill/>
          <a:ln w="9525">
            <a:noFill/>
            <a:miter lim="800000"/>
            <a:headEnd/>
            <a:tailEnd/>
          </a:ln>
        </p:spPr>
        <p:txBody>
          <a:bodyPr wrap="none">
            <a:spAutoFit/>
          </a:bodyPr>
          <a:lstStyle/>
          <a:p>
            <a:r>
              <a:rPr lang="pt-BR" sz="2800">
                <a:solidFill>
                  <a:srgbClr val="FF9900"/>
                </a:solidFill>
              </a:rPr>
              <a:t>Corioamnionite e displasia broncopulmonar</a:t>
            </a:r>
          </a:p>
        </p:txBody>
      </p:sp>
      <p:pic>
        <p:nvPicPr>
          <p:cNvPr id="84996" name="Picture 7" descr="Imagem1dfdfdfdf"/>
          <p:cNvPicPr>
            <a:picLocks noChangeAspect="1" noChangeArrowheads="1"/>
          </p:cNvPicPr>
          <p:nvPr/>
        </p:nvPicPr>
        <p:blipFill>
          <a:blip r:embed="rId2"/>
          <a:srcRect/>
          <a:stretch>
            <a:fillRect/>
          </a:stretch>
        </p:blipFill>
        <p:spPr bwMode="auto">
          <a:xfrm>
            <a:off x="593725" y="1700213"/>
            <a:ext cx="8550275" cy="4811712"/>
          </a:xfrm>
          <a:prstGeom prst="rect">
            <a:avLst/>
          </a:prstGeom>
          <a:noFill/>
          <a:ln w="9525">
            <a:noFill/>
            <a:miter lim="800000"/>
            <a:headEnd/>
            <a:tailEnd/>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ext Box 1026"/>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pic>
        <p:nvPicPr>
          <p:cNvPr id="86019" name="Picture 8" descr="Imagem1eewrewrewr"/>
          <p:cNvPicPr>
            <a:picLocks noChangeAspect="1" noChangeArrowheads="1"/>
          </p:cNvPicPr>
          <p:nvPr/>
        </p:nvPicPr>
        <p:blipFill>
          <a:blip r:embed="rId2"/>
          <a:srcRect/>
          <a:stretch>
            <a:fillRect/>
          </a:stretch>
        </p:blipFill>
        <p:spPr bwMode="auto">
          <a:xfrm>
            <a:off x="0" y="857250"/>
            <a:ext cx="9144000" cy="5143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ext Box 5"/>
          <p:cNvSpPr>
            <a:spLocks noChangeArrowheads="1"/>
          </p:cNvSpPr>
          <p:nvPr/>
        </p:nvSpPr>
        <p:spPr bwMode="auto">
          <a:xfrm>
            <a:off x="684213" y="0"/>
            <a:ext cx="7561262" cy="936625"/>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nchor="ctr"/>
          <a:lstStyle/>
          <a:p>
            <a:pPr algn="ctr"/>
            <a:r>
              <a:rPr lang="pt-BR" sz="2800" u="none">
                <a:solidFill>
                  <a:srgbClr val="FF9900"/>
                </a:solidFill>
              </a:rPr>
              <a:t>Exercício da Medicina Baseado em Evidências</a:t>
            </a:r>
          </a:p>
        </p:txBody>
      </p:sp>
      <p:sp>
        <p:nvSpPr>
          <p:cNvPr id="88067" name="Text Box 6"/>
          <p:cNvSpPr txBox="1">
            <a:spLocks noChangeArrowheads="1"/>
          </p:cNvSpPr>
          <p:nvPr/>
        </p:nvSpPr>
        <p:spPr bwMode="auto">
          <a:xfrm>
            <a:off x="323850" y="981075"/>
            <a:ext cx="8501063" cy="579438"/>
          </a:xfrm>
          <a:prstGeom prst="rect">
            <a:avLst/>
          </a:prstGeom>
          <a:noFill/>
          <a:ln w="9525">
            <a:noFill/>
            <a:miter lim="800000"/>
            <a:headEnd/>
            <a:tailEnd/>
          </a:ln>
        </p:spPr>
        <p:txBody>
          <a:bodyPr wrap="none">
            <a:spAutoFit/>
          </a:bodyPr>
          <a:lstStyle/>
          <a:p>
            <a:r>
              <a:rPr lang="pt-BR" sz="3200">
                <a:solidFill>
                  <a:srgbClr val="FF9900"/>
                </a:solidFill>
              </a:rPr>
              <a:t>Portal de periódicos (CAPES): </a:t>
            </a:r>
            <a:r>
              <a:rPr lang="pt-BR" sz="3200">
                <a:solidFill>
                  <a:srgbClr val="FF0000"/>
                </a:solidFill>
              </a:rPr>
              <a:t>REQUER SENHA</a:t>
            </a:r>
            <a:r>
              <a:rPr lang="pt-BR" sz="3200">
                <a:solidFill>
                  <a:srgbClr val="FF9900"/>
                </a:solidFill>
              </a:rPr>
              <a:t>!</a:t>
            </a:r>
          </a:p>
        </p:txBody>
      </p:sp>
      <p:pic>
        <p:nvPicPr>
          <p:cNvPr id="88070" name="Picture 6"/>
          <p:cNvPicPr>
            <a:picLocks noChangeAspect="1" noChangeArrowheads="1"/>
          </p:cNvPicPr>
          <p:nvPr/>
        </p:nvPicPr>
        <p:blipFill>
          <a:blip r:embed="rId2"/>
          <a:srcRect/>
          <a:stretch>
            <a:fillRect/>
          </a:stretch>
        </p:blipFill>
        <p:spPr bwMode="auto">
          <a:xfrm>
            <a:off x="468313" y="1968500"/>
            <a:ext cx="7991475" cy="4889500"/>
          </a:xfrm>
          <a:prstGeom prst="rect">
            <a:avLst/>
          </a:prstGeom>
          <a:noFill/>
        </p:spPr>
      </p:pic>
      <p:sp>
        <p:nvSpPr>
          <p:cNvPr id="88071" name="Text Box 7"/>
          <p:cNvSpPr txBox="1">
            <a:spLocks noChangeArrowheads="1"/>
          </p:cNvSpPr>
          <p:nvPr/>
        </p:nvSpPr>
        <p:spPr bwMode="auto">
          <a:xfrm>
            <a:off x="2843213" y="1557338"/>
            <a:ext cx="3138487" cy="396875"/>
          </a:xfrm>
          <a:prstGeom prst="rect">
            <a:avLst/>
          </a:prstGeom>
          <a:noFill/>
          <a:ln w="9525">
            <a:noFill/>
            <a:miter lim="800000"/>
            <a:headEnd/>
            <a:tailEnd/>
          </a:ln>
          <a:effectLst/>
        </p:spPr>
        <p:txBody>
          <a:bodyPr wrap="none">
            <a:spAutoFit/>
          </a:bodyPr>
          <a:lstStyle/>
          <a:p>
            <a:r>
              <a:rPr lang="pt-BR" sz="2000">
                <a:hlinkClick r:id="rId3"/>
              </a:rPr>
              <a:t>www.peridicos.capes.gov.br</a:t>
            </a:r>
            <a:r>
              <a:rPr lang="pt-BR" sz="2000"/>
              <a:t> </a:t>
            </a: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3"/>
          <p:cNvSpPr>
            <a:spLocks noChangeArrowheads="1"/>
          </p:cNvSpPr>
          <p:nvPr/>
        </p:nvSpPr>
        <p:spPr bwMode="auto">
          <a:xfrm>
            <a:off x="0" y="836613"/>
            <a:ext cx="9144000" cy="6337300"/>
          </a:xfrm>
          <a:prstGeom prst="rect">
            <a:avLst/>
          </a:prstGeom>
          <a:noFill/>
          <a:ln w="9525">
            <a:noFill/>
            <a:miter lim="800000"/>
            <a:headEnd/>
            <a:tailEnd/>
          </a:ln>
        </p:spPr>
        <p:txBody>
          <a:bodyPr/>
          <a:lstStyle/>
          <a:p>
            <a:pPr marL="342900" indent="-342900" algn="ctr">
              <a:lnSpc>
                <a:spcPct val="70000"/>
              </a:lnSpc>
              <a:spcBef>
                <a:spcPct val="20000"/>
              </a:spcBef>
            </a:pPr>
            <a:endParaRPr lang="pt-BR" sz="1000" u="none">
              <a:solidFill>
                <a:schemeClr val="bg1"/>
              </a:solidFill>
              <a:latin typeface="Arial" pitchFamily="34" charset="0"/>
            </a:endParaRPr>
          </a:p>
        </p:txBody>
      </p:sp>
      <p:sp>
        <p:nvSpPr>
          <p:cNvPr id="90115" name="Text Box 4"/>
          <p:cNvSpPr txBox="1">
            <a:spLocks noChangeArrowheads="1"/>
          </p:cNvSpPr>
          <p:nvPr/>
        </p:nvSpPr>
        <p:spPr bwMode="auto">
          <a:xfrm>
            <a:off x="158750" y="765175"/>
            <a:ext cx="8985250" cy="1549400"/>
          </a:xfrm>
          <a:prstGeom prst="rect">
            <a:avLst/>
          </a:prstGeom>
          <a:noFill/>
          <a:ln w="9525">
            <a:noFill/>
            <a:miter lim="800000"/>
            <a:headEnd/>
            <a:tailEnd/>
          </a:ln>
        </p:spPr>
        <p:txBody>
          <a:bodyPr>
            <a:spAutoFit/>
          </a:bodyPr>
          <a:lstStyle/>
          <a:p>
            <a:pPr>
              <a:buFontTx/>
              <a:buChar char="•"/>
            </a:pPr>
            <a:r>
              <a:rPr lang="pt-BR" sz="2400" u="none">
                <a:solidFill>
                  <a:schemeClr val="bg1"/>
                </a:solidFill>
                <a:latin typeface="Arial" pitchFamily="34" charset="0"/>
              </a:rPr>
              <a:t> </a:t>
            </a:r>
            <a:r>
              <a:rPr lang="pt-BR" sz="1800" u="none">
                <a:solidFill>
                  <a:schemeClr val="bg1"/>
                </a:solidFill>
                <a:latin typeface="Arial" pitchFamily="34" charset="0"/>
                <a:hlinkClick r:id="rId3"/>
              </a:rPr>
              <a:t>www.cochrane.org</a:t>
            </a:r>
            <a:r>
              <a:rPr lang="pt-BR" sz="1800" u="none">
                <a:solidFill>
                  <a:schemeClr val="bg1"/>
                </a:solidFill>
                <a:latin typeface="Arial" pitchFamily="34" charset="0"/>
              </a:rPr>
              <a:t>: compêndio de revisões sistemáticas dos estudos randomizados de todos os campos da medicina.</a:t>
            </a:r>
          </a:p>
          <a:p>
            <a:r>
              <a:rPr lang="pt-BR" sz="1800" u="none">
                <a:solidFill>
                  <a:schemeClr val="bg1"/>
                </a:solidFill>
                <a:latin typeface="Arial" pitchFamily="34" charset="0"/>
              </a:rPr>
              <a:t>Na medicina neonatal: </a:t>
            </a:r>
            <a:r>
              <a:rPr lang="pt-BR" u="none">
                <a:solidFill>
                  <a:schemeClr val="bg1"/>
                </a:solidFill>
                <a:hlinkClick r:id="rId4"/>
              </a:rPr>
              <a:t>www.nichd.nih.gov/cochrane</a:t>
            </a:r>
            <a:r>
              <a:rPr lang="pt-BR" u="none">
                <a:solidFill>
                  <a:schemeClr val="bg1"/>
                </a:solidFill>
              </a:rPr>
              <a:t> </a:t>
            </a:r>
          </a:p>
          <a:p>
            <a:endParaRPr lang="pt-BR" u="none">
              <a:solidFill>
                <a:schemeClr val="bg1"/>
              </a:solidFill>
            </a:endParaRPr>
          </a:p>
          <a:p>
            <a:pPr>
              <a:spcBef>
                <a:spcPct val="20000"/>
              </a:spcBef>
            </a:pPr>
            <a:endParaRPr lang="pt-BR" sz="1800" u="none">
              <a:solidFill>
                <a:schemeClr val="bg1"/>
              </a:solidFill>
              <a:latin typeface="Arial" pitchFamily="34" charset="0"/>
            </a:endParaRPr>
          </a:p>
        </p:txBody>
      </p:sp>
      <p:sp>
        <p:nvSpPr>
          <p:cNvPr id="90116" name="Text Box 5"/>
          <p:cNvSpPr txBox="1">
            <a:spLocks noChangeArrowheads="1"/>
          </p:cNvSpPr>
          <p:nvPr/>
        </p:nvSpPr>
        <p:spPr bwMode="auto">
          <a:xfrm>
            <a:off x="179388" y="176213"/>
            <a:ext cx="8748712" cy="588962"/>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pic>
        <p:nvPicPr>
          <p:cNvPr id="90117" name="Picture 10" descr="Figura24"/>
          <p:cNvPicPr>
            <a:picLocks noChangeAspect="1" noChangeArrowheads="1"/>
          </p:cNvPicPr>
          <p:nvPr/>
        </p:nvPicPr>
        <p:blipFill>
          <a:blip r:embed="rId5"/>
          <a:srcRect/>
          <a:stretch>
            <a:fillRect/>
          </a:stretch>
        </p:blipFill>
        <p:spPr bwMode="auto">
          <a:xfrm>
            <a:off x="1187450" y="1835150"/>
            <a:ext cx="6696075" cy="5022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ext Box 2"/>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pic>
        <p:nvPicPr>
          <p:cNvPr id="91139" name="Picture 6" descr="Imagem1sttattett"/>
          <p:cNvPicPr>
            <a:picLocks noChangeAspect="1" noChangeArrowheads="1"/>
          </p:cNvPicPr>
          <p:nvPr/>
        </p:nvPicPr>
        <p:blipFill>
          <a:blip r:embed="rId3"/>
          <a:srcRect/>
          <a:stretch>
            <a:fillRect/>
          </a:stretch>
        </p:blipFill>
        <p:spPr bwMode="auto">
          <a:xfrm>
            <a:off x="161925" y="947738"/>
            <a:ext cx="8820150" cy="49625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ext Box 4"/>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pic>
        <p:nvPicPr>
          <p:cNvPr id="92165" name="Picture 5"/>
          <p:cNvPicPr>
            <a:picLocks noChangeAspect="1" noChangeArrowheads="1"/>
          </p:cNvPicPr>
          <p:nvPr/>
        </p:nvPicPr>
        <p:blipFill>
          <a:blip r:embed="rId3"/>
          <a:srcRect/>
          <a:stretch>
            <a:fillRect/>
          </a:stretch>
        </p:blipFill>
        <p:spPr bwMode="auto">
          <a:xfrm>
            <a:off x="2124075" y="692150"/>
            <a:ext cx="4564063" cy="6021388"/>
          </a:xfrm>
          <a:prstGeom prst="rect">
            <a:avLst/>
          </a:prstGeom>
          <a:noFill/>
        </p:spPr>
      </p:pic>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ext Box 2"/>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pic>
        <p:nvPicPr>
          <p:cNvPr id="93187" name="Picture 9" descr="Figura27"/>
          <p:cNvPicPr>
            <a:picLocks noChangeAspect="1" noChangeArrowheads="1"/>
          </p:cNvPicPr>
          <p:nvPr/>
        </p:nvPicPr>
        <p:blipFill>
          <a:blip r:embed="rId3"/>
          <a:srcRect/>
          <a:stretch>
            <a:fillRect/>
          </a:stretch>
        </p:blipFill>
        <p:spPr bwMode="auto">
          <a:xfrm>
            <a:off x="755650" y="1143000"/>
            <a:ext cx="7620000" cy="5715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subTitle" idx="1"/>
          </p:nvPr>
        </p:nvSpPr>
        <p:spPr>
          <a:xfrm>
            <a:off x="152400" y="1196975"/>
            <a:ext cx="8991600" cy="4572000"/>
          </a:xfrm>
        </p:spPr>
        <p:txBody>
          <a:bodyPr/>
          <a:lstStyle/>
          <a:p>
            <a:pPr eaLnBrk="1" hangingPunct="1"/>
            <a:r>
              <a:rPr lang="pt-BR" sz="2400" smtClean="0">
                <a:solidFill>
                  <a:srgbClr val="FFFF66"/>
                </a:solidFill>
                <a:latin typeface="Arial" pitchFamily="34" charset="0"/>
              </a:rPr>
              <a:t>Os clínicos são inundados com vastíssima quantidade de informação na literatura científica</a:t>
            </a:r>
          </a:p>
          <a:p>
            <a:pPr algn="l" eaLnBrk="1" hangingPunct="1"/>
            <a:r>
              <a:rPr lang="pt-BR" sz="2400" smtClean="0">
                <a:solidFill>
                  <a:srgbClr val="FF9900"/>
                </a:solidFill>
                <a:latin typeface="Arial" pitchFamily="34" charset="0"/>
              </a:rPr>
              <a:t>Revisões Sistemáticas:</a:t>
            </a:r>
            <a:r>
              <a:rPr lang="pt-BR" sz="2400" smtClean="0">
                <a:solidFill>
                  <a:schemeClr val="bg1"/>
                </a:solidFill>
                <a:latin typeface="Arial" pitchFamily="34" charset="0"/>
              </a:rPr>
              <a:t> são investigações cientificas que sintetizam os resultados de múltiplos estudos </a:t>
            </a:r>
          </a:p>
          <a:p>
            <a:pPr algn="l" eaLnBrk="1" hangingPunct="1"/>
            <a:r>
              <a:rPr lang="pt-BR" sz="2400" smtClean="0">
                <a:solidFill>
                  <a:srgbClr val="FF9900"/>
                </a:solidFill>
                <a:latin typeface="Arial" pitchFamily="34" charset="0"/>
              </a:rPr>
              <a:t>Metanálise:</a:t>
            </a:r>
            <a:r>
              <a:rPr lang="pt-BR" sz="2400" smtClean="0">
                <a:solidFill>
                  <a:schemeClr val="bg1"/>
                </a:solidFill>
                <a:latin typeface="Arial" pitchFamily="34" charset="0"/>
              </a:rPr>
              <a:t> quando usa métodos estatísticos para combinar os resultados dos estudos </a:t>
            </a:r>
          </a:p>
          <a:p>
            <a:pPr algn="l" eaLnBrk="1" hangingPunct="1"/>
            <a:r>
              <a:rPr lang="pt-BR" sz="2400" smtClean="0">
                <a:solidFill>
                  <a:srgbClr val="FF9900"/>
                </a:solidFill>
                <a:latin typeface="Arial" pitchFamily="34" charset="0"/>
              </a:rPr>
              <a:t>Biblioteca Cochrane:</a:t>
            </a:r>
            <a:r>
              <a:rPr lang="pt-BR" sz="2400" smtClean="0">
                <a:solidFill>
                  <a:schemeClr val="bg1"/>
                </a:solidFill>
                <a:latin typeface="Arial" pitchFamily="34" charset="0"/>
              </a:rPr>
              <a:t> integra eficientemente a informação válida e ; importante  base para uma tomada racional de decisão</a:t>
            </a:r>
          </a:p>
          <a:p>
            <a:pPr eaLnBrk="1" hangingPunct="1"/>
            <a:r>
              <a:rPr lang="pt-BR" sz="2400" smtClean="0">
                <a:solidFill>
                  <a:srgbClr val="FFFFCC"/>
                </a:solidFill>
                <a:latin typeface="Arial" pitchFamily="34" charset="0"/>
              </a:rPr>
              <a:t>A Neonatologia é felizarda em ter as revisões em texto completo disponível na internet </a:t>
            </a:r>
          </a:p>
          <a:p>
            <a:pPr algn="l" eaLnBrk="1" hangingPunct="1"/>
            <a:r>
              <a:rPr lang="pt-BR" sz="2400" smtClean="0">
                <a:solidFill>
                  <a:schemeClr val="bg1"/>
                </a:solidFill>
                <a:latin typeface="Arial" pitchFamily="34" charset="0"/>
                <a:hlinkClick r:id="rId3"/>
              </a:rPr>
              <a:t>www.nichd.nih.gov/cochrane</a:t>
            </a:r>
            <a:r>
              <a:rPr lang="pt-BR" sz="2400" smtClean="0">
                <a:solidFill>
                  <a:schemeClr val="bg1"/>
                </a:solidFill>
                <a:latin typeface="Arial" pitchFamily="34" charset="0"/>
              </a:rPr>
              <a:t> </a:t>
            </a:r>
          </a:p>
          <a:p>
            <a:pPr algn="l" eaLnBrk="1" hangingPunct="1"/>
            <a:endParaRPr lang="pt-BR" sz="2400" smtClean="0">
              <a:solidFill>
                <a:schemeClr val="bg1"/>
              </a:solidFill>
              <a:latin typeface="Arial" pitchFamily="34" charset="0"/>
            </a:endParaRPr>
          </a:p>
        </p:txBody>
      </p:sp>
      <p:sp>
        <p:nvSpPr>
          <p:cNvPr id="94211"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94213" name="Text Box 5"/>
          <p:cNvSpPr txBox="1">
            <a:spLocks noChangeArrowheads="1"/>
          </p:cNvSpPr>
          <p:nvPr/>
        </p:nvSpPr>
        <p:spPr bwMode="auto">
          <a:xfrm>
            <a:off x="4095750" y="5943600"/>
            <a:ext cx="5048250" cy="641350"/>
          </a:xfrm>
          <a:prstGeom prst="rect">
            <a:avLst/>
          </a:prstGeom>
          <a:noFill/>
          <a:ln w="9525">
            <a:noFill/>
            <a:miter lim="800000"/>
            <a:headEnd/>
            <a:tailEnd/>
          </a:ln>
        </p:spPr>
        <p:txBody>
          <a:bodyPr wrap="none">
            <a:spAutoFit/>
          </a:bodyPr>
          <a:lstStyle/>
          <a:p>
            <a:pPr algn="ctr"/>
            <a:r>
              <a:rPr lang="pt-BR" sz="1800" u="none">
                <a:solidFill>
                  <a:schemeClr val="hlink"/>
                </a:solidFill>
                <a:latin typeface="Arial" pitchFamily="34" charset="0"/>
              </a:rPr>
              <a:t>Leito AJM, 1999</a:t>
            </a:r>
          </a:p>
          <a:p>
            <a:pPr algn="ctr"/>
            <a:r>
              <a:rPr lang="pt-BR" sz="1800" u="none">
                <a:solidFill>
                  <a:schemeClr val="hlink"/>
                </a:solidFill>
                <a:latin typeface="Arial" pitchFamily="34" charset="0"/>
              </a:rPr>
              <a:t>Henderson, Smart et al (Clin Perinatal, 30, 2003</a:t>
            </a: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pic>
        <p:nvPicPr>
          <p:cNvPr id="95236" name="Picture 9" descr="Figura3"/>
          <p:cNvPicPr>
            <a:picLocks noChangeAspect="1" noChangeArrowheads="1"/>
          </p:cNvPicPr>
          <p:nvPr/>
        </p:nvPicPr>
        <p:blipFill>
          <a:blip r:embed="rId3"/>
          <a:srcRect/>
          <a:stretch>
            <a:fillRect/>
          </a:stretch>
        </p:blipFill>
        <p:spPr bwMode="auto">
          <a:xfrm>
            <a:off x="1042988" y="765175"/>
            <a:ext cx="7620000" cy="5715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ubtítulo 3"/>
          <p:cNvSpPr>
            <a:spLocks noGrp="1"/>
          </p:cNvSpPr>
          <p:nvPr>
            <p:ph type="subTitle" idx="4294967295"/>
          </p:nvPr>
        </p:nvSpPr>
        <p:spPr>
          <a:xfrm>
            <a:off x="1042988" y="3357563"/>
            <a:ext cx="7772400" cy="428625"/>
          </a:xfrm>
        </p:spPr>
        <p:txBody>
          <a:bodyPr lIns="45720" rIns="45720"/>
          <a:lstStyle/>
          <a:p>
            <a:pPr marL="0" indent="0" algn="ctr" eaLnBrk="1" hangingPunct="1">
              <a:buFontTx/>
              <a:buNone/>
            </a:pPr>
            <a:r>
              <a:rPr lang="pt-BR" sz="1600" b="1" i="1" smtClean="0">
                <a:solidFill>
                  <a:schemeClr val="bg1"/>
                </a:solidFill>
              </a:rPr>
              <a:t>Pediatrics </a:t>
            </a:r>
            <a:r>
              <a:rPr lang="pt-BR" sz="1600" b="1" smtClean="0">
                <a:solidFill>
                  <a:schemeClr val="bg1"/>
                </a:solidFill>
              </a:rPr>
              <a:t>2010;125;e584-e591</a:t>
            </a:r>
            <a:endParaRPr lang="pt-BR" smtClean="0">
              <a:solidFill>
                <a:schemeClr val="bg1"/>
              </a:solidFill>
            </a:endParaRPr>
          </a:p>
        </p:txBody>
      </p:sp>
      <p:sp>
        <p:nvSpPr>
          <p:cNvPr id="96259" name="Text Box 5"/>
          <p:cNvSpPr txBox="1">
            <a:spLocks noChangeArrowheads="1"/>
          </p:cNvSpPr>
          <p:nvPr/>
        </p:nvSpPr>
        <p:spPr bwMode="auto">
          <a:xfrm>
            <a:off x="971550" y="765175"/>
            <a:ext cx="7308850" cy="641350"/>
          </a:xfrm>
          <a:prstGeom prst="rect">
            <a:avLst/>
          </a:prstGeom>
          <a:noFill/>
          <a:ln w="9525">
            <a:noFill/>
            <a:miter lim="800000"/>
            <a:headEnd/>
            <a:tailEnd/>
          </a:ln>
        </p:spPr>
        <p:txBody>
          <a:bodyPr wrap="none">
            <a:spAutoFit/>
          </a:bodyPr>
          <a:lstStyle/>
          <a:p>
            <a:pPr algn="ctr"/>
            <a:r>
              <a:rPr lang="pt-BR" sz="1800" b="1" u="none">
                <a:solidFill>
                  <a:srgbClr val="FF9900"/>
                </a:solidFill>
                <a:latin typeface="Arial" pitchFamily="34" charset="0"/>
              </a:rPr>
              <a:t>Hiperglicemia precoce é um fator de risco para a morte e redução</a:t>
            </a:r>
          </a:p>
          <a:p>
            <a:pPr algn="ctr"/>
            <a:r>
              <a:rPr lang="pt-BR" sz="1800" b="1" u="none">
                <a:solidFill>
                  <a:srgbClr val="FF9900"/>
                </a:solidFill>
                <a:latin typeface="Arial" pitchFamily="34" charset="0"/>
              </a:rPr>
              <a:t>da substância branca em crianças pré-termos</a:t>
            </a:r>
          </a:p>
        </p:txBody>
      </p:sp>
      <p:sp>
        <p:nvSpPr>
          <p:cNvPr id="96260" name="Rectangle 6"/>
          <p:cNvSpPr>
            <a:spLocks noChangeArrowheads="1"/>
          </p:cNvSpPr>
          <p:nvPr/>
        </p:nvSpPr>
        <p:spPr bwMode="auto">
          <a:xfrm>
            <a:off x="2051050" y="3789363"/>
            <a:ext cx="4572000" cy="1465262"/>
          </a:xfrm>
          <a:prstGeom prst="rect">
            <a:avLst/>
          </a:prstGeom>
          <a:noFill/>
          <a:ln w="9525">
            <a:noFill/>
            <a:miter lim="800000"/>
            <a:headEnd/>
            <a:tailEnd/>
          </a:ln>
        </p:spPr>
        <p:txBody>
          <a:bodyPr>
            <a:spAutoFit/>
          </a:bodyPr>
          <a:lstStyle/>
          <a:p>
            <a:pPr algn="ctr"/>
            <a:r>
              <a:rPr lang="pt-BR" sz="1800" u="none">
                <a:solidFill>
                  <a:srgbClr val="FF9900"/>
                </a:solidFill>
                <a:latin typeface="Arial" pitchFamily="34" charset="0"/>
              </a:rPr>
              <a:t>Georgios Alexandrou, Beatrice Sklold </a:t>
            </a:r>
          </a:p>
          <a:p>
            <a:pPr algn="ctr"/>
            <a:r>
              <a:rPr lang="pt-BR" sz="1800" u="none">
                <a:solidFill>
                  <a:srgbClr val="FF9900"/>
                </a:solidFill>
                <a:latin typeface="Arial" pitchFamily="34" charset="0"/>
              </a:rPr>
              <a:t>Jonna Karlén, Mesfin K. Tessma, Mireille   Vanpée</a:t>
            </a:r>
          </a:p>
          <a:p>
            <a:pPr algn="ctr"/>
            <a:r>
              <a:rPr lang="pt-BR" sz="1800" u="none">
                <a:solidFill>
                  <a:srgbClr val="FF9900"/>
                </a:solidFill>
                <a:latin typeface="Arial" pitchFamily="34" charset="0"/>
              </a:rPr>
              <a:t>Brasília, 14/5/2011-Unidade de Neonatologia do HRAS/SES/DF</a:t>
            </a:r>
          </a:p>
        </p:txBody>
      </p:sp>
      <p:sp>
        <p:nvSpPr>
          <p:cNvPr id="96261" name="Rectangle 7"/>
          <p:cNvSpPr>
            <a:spLocks noChangeArrowheads="1"/>
          </p:cNvSpPr>
          <p:nvPr/>
        </p:nvSpPr>
        <p:spPr bwMode="auto">
          <a:xfrm>
            <a:off x="1979613" y="5300663"/>
            <a:ext cx="5256212" cy="2043112"/>
          </a:xfrm>
          <a:prstGeom prst="rect">
            <a:avLst/>
          </a:prstGeom>
          <a:noFill/>
          <a:ln w="9525">
            <a:noFill/>
            <a:miter lim="800000"/>
            <a:headEnd/>
            <a:tailEnd/>
          </a:ln>
        </p:spPr>
        <p:txBody>
          <a:bodyPr>
            <a:spAutoFit/>
          </a:bodyPr>
          <a:lstStyle/>
          <a:p>
            <a:pPr algn="ctr"/>
            <a:r>
              <a:rPr lang="pt-BR" sz="1800" u="none">
                <a:latin typeface="Arial" pitchFamily="34" charset="0"/>
              </a:rPr>
              <a:t>  </a:t>
            </a:r>
            <a:r>
              <a:rPr lang="pt-BR" sz="1800" u="none">
                <a:solidFill>
                  <a:schemeClr val="bg1"/>
                </a:solidFill>
                <a:latin typeface="Arial" pitchFamily="34" charset="0"/>
              </a:rPr>
              <a:t>Stocolmo , Suécia</a:t>
            </a:r>
          </a:p>
          <a:p>
            <a:pPr algn="ctr"/>
            <a:r>
              <a:rPr lang="pt-BR" sz="1800" u="none">
                <a:solidFill>
                  <a:schemeClr val="bg1"/>
                </a:solidFill>
                <a:latin typeface="Arial" pitchFamily="34" charset="0"/>
              </a:rPr>
              <a:t>  Karolinska Institutet </a:t>
            </a:r>
          </a:p>
          <a:p>
            <a:pPr algn="ctr"/>
            <a:r>
              <a:rPr lang="pt-BR" sz="1800" u="none">
                <a:solidFill>
                  <a:schemeClr val="bg1"/>
                </a:solidFill>
                <a:latin typeface="Arial" pitchFamily="34" charset="0"/>
              </a:rPr>
              <a:t>  Apresentação: Nathália Bardal – R3</a:t>
            </a:r>
          </a:p>
          <a:p>
            <a:pPr algn="ctr"/>
            <a:r>
              <a:rPr lang="pt-BR" sz="1800" u="none">
                <a:solidFill>
                  <a:schemeClr val="bg1"/>
                </a:solidFill>
                <a:latin typeface="Arial" pitchFamily="34" charset="0"/>
              </a:rPr>
              <a:t>  Coordenação; Fabiana Márcia Alcântara Morais</a:t>
            </a:r>
          </a:p>
          <a:p>
            <a:pPr algn="ctr">
              <a:lnSpc>
                <a:spcPct val="80000"/>
              </a:lnSpc>
              <a:spcBef>
                <a:spcPct val="50000"/>
              </a:spcBef>
              <a:buClr>
                <a:schemeClr val="accent1"/>
              </a:buClr>
              <a:buSzPct val="68000"/>
              <a:buFont typeface="Wingdings 3" pitchFamily="18" charset="2"/>
              <a:buNone/>
            </a:pPr>
            <a:r>
              <a:rPr lang="pt-BR" sz="1800" u="none">
                <a:solidFill>
                  <a:schemeClr val="bg1"/>
                </a:solidFill>
                <a:latin typeface="Arial" pitchFamily="34" charset="0"/>
                <a:hlinkClick r:id="rId2"/>
              </a:rPr>
              <a:t>www.paulomargotto.com.br</a:t>
            </a:r>
            <a:endParaRPr lang="pt-BR" sz="1800" u="none">
              <a:solidFill>
                <a:schemeClr val="bg1"/>
              </a:solidFill>
              <a:latin typeface="Arial" pitchFamily="34" charset="0"/>
            </a:endParaRPr>
          </a:p>
          <a:p>
            <a:pPr algn="ctr">
              <a:lnSpc>
                <a:spcPct val="80000"/>
              </a:lnSpc>
              <a:spcBef>
                <a:spcPct val="50000"/>
              </a:spcBef>
              <a:buClr>
                <a:schemeClr val="accent1"/>
              </a:buClr>
              <a:buSzPct val="68000"/>
              <a:buFont typeface="Wingdings 3" pitchFamily="18" charset="2"/>
              <a:buNone/>
            </a:pPr>
            <a:endParaRPr lang="pt-BR" sz="2500" u="none">
              <a:solidFill>
                <a:schemeClr val="bg1"/>
              </a:solidFill>
              <a:latin typeface="Lucida Sans Unicode" pitchFamily="34" charset="0"/>
            </a:endParaRPr>
          </a:p>
        </p:txBody>
      </p:sp>
      <p:pic>
        <p:nvPicPr>
          <p:cNvPr id="96262" name="Picture 7"/>
          <p:cNvPicPr>
            <a:picLocks noChangeAspect="1" noChangeArrowheads="1"/>
          </p:cNvPicPr>
          <p:nvPr/>
        </p:nvPicPr>
        <p:blipFill>
          <a:blip r:embed="rId3">
            <a:grayscl/>
            <a:biLevel thresh="50000"/>
          </a:blip>
          <a:srcRect/>
          <a:stretch>
            <a:fillRect/>
          </a:stretch>
        </p:blipFill>
        <p:spPr bwMode="auto">
          <a:xfrm>
            <a:off x="1763713" y="1484313"/>
            <a:ext cx="5391150" cy="1962150"/>
          </a:xfrm>
          <a:prstGeom prst="rect">
            <a:avLst/>
          </a:prstGeom>
          <a:noFill/>
          <a:ln w="9525">
            <a:noFill/>
            <a:miter lim="800000"/>
            <a:headEnd/>
            <a:tailEnd/>
          </a:ln>
        </p:spPr>
      </p:pic>
      <p:sp>
        <p:nvSpPr>
          <p:cNvPr id="96264"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Espaço Reservado para Conteúdo 1"/>
          <p:cNvSpPr>
            <a:spLocks noGrp="1"/>
          </p:cNvSpPr>
          <p:nvPr>
            <p:ph idx="4294967295"/>
          </p:nvPr>
        </p:nvSpPr>
        <p:spPr>
          <a:xfrm>
            <a:off x="684213" y="1341438"/>
            <a:ext cx="7772400" cy="4114800"/>
          </a:xfrm>
        </p:spPr>
        <p:txBody>
          <a:bodyPr/>
          <a:lstStyle/>
          <a:p>
            <a:pPr marL="365125" indent="-255588" eaLnBrk="1" hangingPunct="1">
              <a:lnSpc>
                <a:spcPct val="90000"/>
              </a:lnSpc>
            </a:pPr>
            <a:r>
              <a:rPr lang="pt-BR" sz="3000" smtClean="0">
                <a:solidFill>
                  <a:schemeClr val="bg1"/>
                </a:solidFill>
              </a:rPr>
              <a:t>Teste T de Student para variáveis contínuas</a:t>
            </a:r>
          </a:p>
          <a:p>
            <a:pPr marL="365125" indent="-255588" eaLnBrk="1" hangingPunct="1">
              <a:lnSpc>
                <a:spcPct val="90000"/>
              </a:lnSpc>
            </a:pPr>
            <a:r>
              <a:rPr lang="pt-BR" sz="3000" smtClean="0">
                <a:solidFill>
                  <a:schemeClr val="bg1"/>
                </a:solidFill>
              </a:rPr>
              <a:t>Qui-quadrado para variáveis categóricas</a:t>
            </a:r>
          </a:p>
          <a:p>
            <a:pPr marL="365125" indent="-255588" eaLnBrk="1" hangingPunct="1">
              <a:lnSpc>
                <a:spcPct val="90000"/>
              </a:lnSpc>
            </a:pPr>
            <a:r>
              <a:rPr lang="pt-BR" sz="3000" smtClean="0">
                <a:solidFill>
                  <a:schemeClr val="bg1"/>
                </a:solidFill>
              </a:rPr>
              <a:t>Regressão Linear:</a:t>
            </a:r>
          </a:p>
          <a:p>
            <a:pPr marL="365125" indent="-255588" eaLnBrk="1" hangingPunct="1">
              <a:lnSpc>
                <a:spcPct val="90000"/>
              </a:lnSpc>
            </a:pPr>
            <a:r>
              <a:rPr lang="pt-BR" sz="3000" smtClean="0">
                <a:solidFill>
                  <a:schemeClr val="bg1"/>
                </a:solidFill>
              </a:rPr>
              <a:t>Wald test: associação variáveis x intervenções</a:t>
            </a:r>
          </a:p>
          <a:p>
            <a:pPr marL="365125" indent="-255588" eaLnBrk="1" hangingPunct="1">
              <a:lnSpc>
                <a:spcPct val="90000"/>
              </a:lnSpc>
            </a:pPr>
            <a:r>
              <a:rPr lang="pt-BR" sz="3000" smtClean="0">
                <a:solidFill>
                  <a:schemeClr val="bg1"/>
                </a:solidFill>
              </a:rPr>
              <a:t>Hosmer- Lemeshow test: análise da adequação geral do modelo</a:t>
            </a:r>
          </a:p>
          <a:p>
            <a:pPr marL="365125" indent="-255588" eaLnBrk="1" hangingPunct="1">
              <a:lnSpc>
                <a:spcPct val="90000"/>
              </a:lnSpc>
            </a:pPr>
            <a:r>
              <a:rPr lang="pt-BR" sz="3000" smtClean="0">
                <a:solidFill>
                  <a:schemeClr val="bg1"/>
                </a:solidFill>
              </a:rPr>
              <a:t>3 definições de hiperglicemia na literatura:</a:t>
            </a:r>
          </a:p>
          <a:p>
            <a:pPr marL="365125" indent="-255588" eaLnBrk="1" hangingPunct="1">
              <a:lnSpc>
                <a:spcPct val="90000"/>
              </a:lnSpc>
            </a:pPr>
            <a:r>
              <a:rPr lang="pt-BR" sz="3000" smtClean="0">
                <a:solidFill>
                  <a:schemeClr val="bg1"/>
                </a:solidFill>
              </a:rPr>
              <a:t>&gt; 7.6 / &gt;8.3 / &gt;10mmol/L </a:t>
            </a:r>
          </a:p>
          <a:p>
            <a:pPr marL="365125" indent="-255588" eaLnBrk="1" hangingPunct="1">
              <a:lnSpc>
                <a:spcPct val="90000"/>
              </a:lnSpc>
            </a:pPr>
            <a:r>
              <a:rPr lang="pt-BR" sz="3000" smtClean="0">
                <a:solidFill>
                  <a:schemeClr val="bg1"/>
                </a:solidFill>
              </a:rPr>
              <a:t>mais sensível e específica &gt; 8.3 mmol/L ou </a:t>
            </a:r>
            <a:r>
              <a:rPr lang="pt-BR" sz="3000" b="1" smtClean="0">
                <a:solidFill>
                  <a:schemeClr val="bg1"/>
                </a:solidFill>
              </a:rPr>
              <a:t>150mg/dL</a:t>
            </a:r>
            <a:r>
              <a:rPr lang="pt-BR" sz="3000" smtClean="0">
                <a:solidFill>
                  <a:schemeClr val="bg1"/>
                </a:solidFill>
              </a:rPr>
              <a:t> (veja a Curva ROC a seguir)</a:t>
            </a:r>
          </a:p>
        </p:txBody>
      </p:sp>
      <p:sp>
        <p:nvSpPr>
          <p:cNvPr id="97283" name="Text Box 4"/>
          <p:cNvSpPr txBox="1">
            <a:spLocks noChangeArrowheads="1"/>
          </p:cNvSpPr>
          <p:nvPr/>
        </p:nvSpPr>
        <p:spPr bwMode="auto">
          <a:xfrm>
            <a:off x="827088" y="908050"/>
            <a:ext cx="4751387" cy="396875"/>
          </a:xfrm>
          <a:prstGeom prst="rect">
            <a:avLst/>
          </a:prstGeom>
          <a:noFill/>
          <a:ln w="9525">
            <a:noFill/>
            <a:miter lim="800000"/>
            <a:headEnd/>
            <a:tailEnd/>
          </a:ln>
        </p:spPr>
        <p:txBody>
          <a:bodyPr>
            <a:spAutoFit/>
          </a:bodyPr>
          <a:lstStyle/>
          <a:p>
            <a:r>
              <a:rPr lang="pt-BR" sz="2000">
                <a:solidFill>
                  <a:srgbClr val="FF9900"/>
                </a:solidFill>
              </a:rPr>
              <a:t>METODO ESTATÍSTICO</a:t>
            </a:r>
          </a:p>
        </p:txBody>
      </p:sp>
      <p:sp>
        <p:nvSpPr>
          <p:cNvPr id="97285"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6" descr="dfgdftrtryetyry"/>
          <p:cNvPicPr>
            <a:picLocks noChangeAspect="1" noChangeArrowheads="1"/>
          </p:cNvPicPr>
          <p:nvPr/>
        </p:nvPicPr>
        <p:blipFill>
          <a:blip r:embed="rId2"/>
          <a:srcRect/>
          <a:stretch>
            <a:fillRect/>
          </a:stretch>
        </p:blipFill>
        <p:spPr bwMode="auto">
          <a:xfrm>
            <a:off x="1114425" y="209550"/>
            <a:ext cx="6916738" cy="6440488"/>
          </a:xfrm>
          <a:prstGeom prst="rect">
            <a:avLst/>
          </a:prstGeom>
          <a:noFill/>
          <a:ln w="9525">
            <a:noFill/>
            <a:miter lim="800000"/>
            <a:headEnd/>
            <a:tailEnd/>
          </a:ln>
        </p:spPr>
      </p:pic>
      <p:sp>
        <p:nvSpPr>
          <p:cNvPr id="98307" name="Line 7"/>
          <p:cNvSpPr>
            <a:spLocks noChangeShapeType="1"/>
          </p:cNvSpPr>
          <p:nvPr/>
        </p:nvSpPr>
        <p:spPr bwMode="auto">
          <a:xfrm>
            <a:off x="2627313" y="981075"/>
            <a:ext cx="287337" cy="504825"/>
          </a:xfrm>
          <a:prstGeom prst="line">
            <a:avLst/>
          </a:prstGeom>
          <a:noFill/>
          <a:ln w="57150">
            <a:solidFill>
              <a:schemeClr val="accent2"/>
            </a:solidFill>
            <a:round/>
            <a:headEnd/>
            <a:tailEnd type="triangle" w="med" len="med"/>
          </a:ln>
        </p:spPr>
        <p:txBody>
          <a:bodyPr/>
          <a:lstStyle/>
          <a:p>
            <a:endParaRPr lang="pt-B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6" descr="Imdfdfgdfg"/>
          <p:cNvPicPr>
            <a:picLocks noChangeAspect="1" noChangeArrowheads="1"/>
          </p:cNvPicPr>
          <p:nvPr/>
        </p:nvPicPr>
        <p:blipFill>
          <a:blip r:embed="rId2"/>
          <a:srcRect/>
          <a:stretch>
            <a:fillRect/>
          </a:stretch>
        </p:blipFill>
        <p:spPr bwMode="auto">
          <a:xfrm>
            <a:off x="539750" y="981075"/>
            <a:ext cx="8232775" cy="4116388"/>
          </a:xfrm>
          <a:prstGeom prst="rect">
            <a:avLst/>
          </a:prstGeom>
          <a:noFill/>
          <a:ln w="9525">
            <a:noFill/>
            <a:miter lim="800000"/>
            <a:headEnd/>
            <a:tailEnd/>
          </a:ln>
        </p:spPr>
      </p:pic>
      <p:sp>
        <p:nvSpPr>
          <p:cNvPr id="99331" name="Text Box 7"/>
          <p:cNvSpPr txBox="1">
            <a:spLocks noChangeArrowheads="1"/>
          </p:cNvSpPr>
          <p:nvPr/>
        </p:nvSpPr>
        <p:spPr bwMode="auto">
          <a:xfrm>
            <a:off x="931863" y="5373688"/>
            <a:ext cx="8159750" cy="915987"/>
          </a:xfrm>
          <a:prstGeom prst="rect">
            <a:avLst/>
          </a:prstGeom>
          <a:noFill/>
          <a:ln w="9525">
            <a:noFill/>
            <a:miter lim="800000"/>
            <a:headEnd/>
            <a:tailEnd/>
          </a:ln>
        </p:spPr>
        <p:txBody>
          <a:bodyPr wrap="none">
            <a:spAutoFit/>
          </a:bodyPr>
          <a:lstStyle/>
          <a:p>
            <a:pPr algn="ctr"/>
            <a:r>
              <a:rPr lang="pt-BR" sz="1800" u="none">
                <a:solidFill>
                  <a:schemeClr val="bg1"/>
                </a:solidFill>
                <a:latin typeface="Arial" pitchFamily="34" charset="0"/>
              </a:rPr>
              <a:t>Regressão logística multivariada revelou que a hiperglicemia</a:t>
            </a:r>
          </a:p>
          <a:p>
            <a:pPr algn="ctr"/>
            <a:r>
              <a:rPr lang="pt-BR" sz="1800" u="none">
                <a:solidFill>
                  <a:schemeClr val="bg1"/>
                </a:solidFill>
                <a:latin typeface="Arial" pitchFamily="34" charset="0"/>
              </a:rPr>
              <a:t>durante as primeiras 24 horas de vida permaneceu como fator</a:t>
            </a:r>
          </a:p>
          <a:p>
            <a:pPr algn="ctr"/>
            <a:r>
              <a:rPr lang="pt-BR" sz="1800" u="none">
                <a:solidFill>
                  <a:schemeClr val="bg1"/>
                </a:solidFill>
                <a:latin typeface="Arial" pitchFamily="34" charset="0"/>
              </a:rPr>
              <a:t>de risco para a morte (seta vermelha) e lesão da substância branca (seta azul)</a:t>
            </a:r>
          </a:p>
        </p:txBody>
      </p:sp>
      <p:sp>
        <p:nvSpPr>
          <p:cNvPr id="99332" name="Line 8"/>
          <p:cNvSpPr>
            <a:spLocks noChangeShapeType="1"/>
          </p:cNvSpPr>
          <p:nvPr/>
        </p:nvSpPr>
        <p:spPr bwMode="auto">
          <a:xfrm>
            <a:off x="6877050" y="2060575"/>
            <a:ext cx="576263" cy="288925"/>
          </a:xfrm>
          <a:prstGeom prst="line">
            <a:avLst/>
          </a:prstGeom>
          <a:noFill/>
          <a:ln w="38100">
            <a:solidFill>
              <a:schemeClr val="accent2"/>
            </a:solidFill>
            <a:round/>
            <a:headEnd/>
            <a:tailEnd type="triangle" w="med" len="med"/>
          </a:ln>
        </p:spPr>
        <p:txBody>
          <a:bodyPr/>
          <a:lstStyle/>
          <a:p>
            <a:endParaRPr lang="pt-BR"/>
          </a:p>
        </p:txBody>
      </p:sp>
      <p:sp>
        <p:nvSpPr>
          <p:cNvPr id="99333" name="Line 9"/>
          <p:cNvSpPr>
            <a:spLocks noChangeShapeType="1"/>
          </p:cNvSpPr>
          <p:nvPr/>
        </p:nvSpPr>
        <p:spPr bwMode="auto">
          <a:xfrm>
            <a:off x="7019925" y="3789363"/>
            <a:ext cx="431800" cy="0"/>
          </a:xfrm>
          <a:prstGeom prst="line">
            <a:avLst/>
          </a:prstGeom>
          <a:noFill/>
          <a:ln w="38100">
            <a:solidFill>
              <a:srgbClr val="0000FF"/>
            </a:solidFill>
            <a:round/>
            <a:headEnd/>
            <a:tailEnd type="triangle" w="med" len="med"/>
          </a:ln>
        </p:spPr>
        <p:txBody>
          <a:bodyPr/>
          <a:lstStyle/>
          <a:p>
            <a:endParaRPr lang="pt-BR"/>
          </a:p>
        </p:txBody>
      </p:sp>
      <p:sp>
        <p:nvSpPr>
          <p:cNvPr id="99335"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ctrTitle" idx="4294967295"/>
          </p:nvPr>
        </p:nvSpPr>
        <p:spPr>
          <a:xfrm>
            <a:off x="755650" y="2636838"/>
            <a:ext cx="7772400" cy="1470025"/>
          </a:xfrm>
        </p:spPr>
        <p:txBody>
          <a:bodyPr/>
          <a:lstStyle/>
          <a:p>
            <a:pPr eaLnBrk="1" hangingPunct="1"/>
            <a:r>
              <a:rPr lang="pt-BR" sz="3200" b="1" smtClean="0">
                <a:solidFill>
                  <a:srgbClr val="FF9900"/>
                </a:solidFill>
              </a:rPr>
              <a:t>Screening positivo para autismo em ex-pré-termos : Prevalência e risco</a:t>
            </a:r>
            <a:r>
              <a:rPr lang="pt-BR" sz="3200" smtClean="0">
                <a:solidFill>
                  <a:srgbClr val="FF9900"/>
                </a:solidFill>
              </a:rPr>
              <a:t/>
            </a:r>
            <a:br>
              <a:rPr lang="pt-BR" sz="3200" smtClean="0">
                <a:solidFill>
                  <a:srgbClr val="FF9900"/>
                </a:solidFill>
              </a:rPr>
            </a:br>
            <a:r>
              <a:rPr lang="pt-BR" sz="2000" smtClean="0">
                <a:solidFill>
                  <a:srgbClr val="FF9900"/>
                </a:solidFill>
              </a:rPr>
              <a:t> </a:t>
            </a:r>
            <a:r>
              <a:rPr lang="pt-BR" sz="2000" smtClean="0">
                <a:solidFill>
                  <a:schemeClr val="bg1"/>
                </a:solidFill>
              </a:rPr>
              <a:t>(</a:t>
            </a:r>
            <a:r>
              <a:rPr lang="pt-BR" sz="2000" b="1" smtClean="0">
                <a:solidFill>
                  <a:schemeClr val="bg1"/>
                </a:solidFill>
              </a:rPr>
              <a:t>Positive Screening for Autism in Ex-preterm Infants: Prevalence and Risk)</a:t>
            </a:r>
            <a:br>
              <a:rPr lang="pt-BR" sz="2000" b="1" smtClean="0">
                <a:solidFill>
                  <a:schemeClr val="bg1"/>
                </a:solidFill>
              </a:rPr>
            </a:br>
            <a:r>
              <a:rPr lang="pt-BR" sz="2000" b="1" smtClean="0">
                <a:solidFill>
                  <a:schemeClr val="bg1"/>
                </a:solidFill>
              </a:rPr>
              <a:t/>
            </a:r>
            <a:br>
              <a:rPr lang="pt-BR" sz="2000" b="1" smtClean="0">
                <a:solidFill>
                  <a:schemeClr val="bg1"/>
                </a:solidFill>
              </a:rPr>
            </a:br>
            <a:r>
              <a:rPr lang="pt-BR" sz="1600" smtClean="0">
                <a:solidFill>
                  <a:schemeClr val="bg1"/>
                </a:solidFill>
              </a:rPr>
              <a:t>Catherine Limperopoulos, PhDa,b, Haim Bassan, MDb, Nancy R. Sullivan, PhDc, Janet S. Soul, MDb, Richard L. Robertson, Jr, MDd, Marianne Moore, BA, RNb, Steven A. Ringer, MD, PhDe, Joseph J. Volpe, MDb and Adré J. du Plessis, MBChB, MPHb </a:t>
            </a:r>
            <a:br>
              <a:rPr lang="pt-BR" sz="1600" smtClean="0">
                <a:solidFill>
                  <a:schemeClr val="bg1"/>
                </a:solidFill>
              </a:rPr>
            </a:br>
            <a:r>
              <a:rPr lang="pt-BR" sz="1400" smtClean="0">
                <a:solidFill>
                  <a:schemeClr val="bg1"/>
                </a:solidFill>
              </a:rPr>
              <a:t>a Department of Neurology and Neurosurgery, School of Physical and Occupational Therapy, and Department of Pediatrics, McGill University, Montreal, Quebec, Canada</a:t>
            </a:r>
            <a:br>
              <a:rPr lang="pt-BR" sz="1400" smtClean="0">
                <a:solidFill>
                  <a:schemeClr val="bg1"/>
                </a:solidFill>
              </a:rPr>
            </a:br>
            <a:r>
              <a:rPr lang="pt-BR" sz="1400" smtClean="0">
                <a:solidFill>
                  <a:schemeClr val="bg1"/>
                </a:solidFill>
              </a:rPr>
              <a:t>b Fetal-Neonatal Neurology Research Program, Department of Neurology</a:t>
            </a:r>
            <a:br>
              <a:rPr lang="pt-BR" sz="1400" smtClean="0">
                <a:solidFill>
                  <a:schemeClr val="bg1"/>
                </a:solidFill>
              </a:rPr>
            </a:br>
            <a:r>
              <a:rPr lang="pt-BR" sz="1400" smtClean="0">
                <a:solidFill>
                  <a:schemeClr val="bg1"/>
                </a:solidFill>
              </a:rPr>
              <a:t>c Developmental Medicine Center</a:t>
            </a:r>
            <a:br>
              <a:rPr lang="pt-BR" sz="1400" smtClean="0">
                <a:solidFill>
                  <a:schemeClr val="bg1"/>
                </a:solidFill>
              </a:rPr>
            </a:br>
            <a:r>
              <a:rPr lang="pt-BR" sz="1400" smtClean="0">
                <a:solidFill>
                  <a:schemeClr val="bg1"/>
                </a:solidFill>
              </a:rPr>
              <a:t>d Department of Radiology, Children's Hospital Boston and Harvard Medical School, Boston, Massachusetts</a:t>
            </a:r>
            <a:br>
              <a:rPr lang="pt-BR" sz="1400" smtClean="0">
                <a:solidFill>
                  <a:schemeClr val="bg1"/>
                </a:solidFill>
              </a:rPr>
            </a:br>
            <a:r>
              <a:rPr lang="pt-BR" sz="1400" smtClean="0">
                <a:solidFill>
                  <a:schemeClr val="bg1"/>
                </a:solidFill>
              </a:rPr>
              <a:t>e Department of Neonatology, Brigham and Women's Hospital and Harvard Medical School, Boston, Massachusetts </a:t>
            </a:r>
            <a:br>
              <a:rPr lang="pt-BR" sz="1400" smtClean="0">
                <a:solidFill>
                  <a:schemeClr val="bg1"/>
                </a:solidFill>
              </a:rPr>
            </a:br>
            <a:r>
              <a:rPr lang="pt-BR" smtClean="0">
                <a:solidFill>
                  <a:schemeClr val="bg1"/>
                </a:solidFill>
              </a:rPr>
              <a:t/>
            </a:r>
            <a:br>
              <a:rPr lang="pt-BR" smtClean="0">
                <a:solidFill>
                  <a:schemeClr val="bg1"/>
                </a:solidFill>
              </a:rPr>
            </a:br>
            <a:endParaRPr lang="pt-BR" smtClean="0">
              <a:solidFill>
                <a:schemeClr val="bg1"/>
              </a:solidFill>
            </a:endParaRPr>
          </a:p>
        </p:txBody>
      </p:sp>
      <p:sp>
        <p:nvSpPr>
          <p:cNvPr id="100355" name="Rectangle 3"/>
          <p:cNvSpPr>
            <a:spLocks noGrp="1" noChangeArrowheads="1"/>
          </p:cNvSpPr>
          <p:nvPr>
            <p:ph type="subTitle" idx="4294967295"/>
          </p:nvPr>
        </p:nvSpPr>
        <p:spPr>
          <a:xfrm>
            <a:off x="1476375" y="5445125"/>
            <a:ext cx="6400800" cy="1752600"/>
          </a:xfrm>
        </p:spPr>
        <p:txBody>
          <a:bodyPr/>
          <a:lstStyle/>
          <a:p>
            <a:pPr marL="0" indent="0" algn="ctr" eaLnBrk="1" hangingPunct="1">
              <a:buFontTx/>
              <a:buNone/>
            </a:pPr>
            <a:r>
              <a:rPr lang="pt-BR" sz="1800" smtClean="0">
                <a:solidFill>
                  <a:schemeClr val="bg1"/>
                </a:solidFill>
              </a:rPr>
              <a:t>Apresentação:Juliana Sobral Coutinho</a:t>
            </a:r>
          </a:p>
          <a:p>
            <a:pPr marL="0" indent="0" algn="ctr" eaLnBrk="1" hangingPunct="1">
              <a:buFontTx/>
              <a:buNone/>
            </a:pPr>
            <a:r>
              <a:rPr lang="pt-BR" sz="1800" smtClean="0">
                <a:solidFill>
                  <a:schemeClr val="bg1"/>
                </a:solidFill>
              </a:rPr>
              <a:t>Paulo Henrique G. Pereira</a:t>
            </a:r>
          </a:p>
          <a:p>
            <a:pPr marL="0" indent="0" algn="ctr" eaLnBrk="1" hangingPunct="1">
              <a:buFontTx/>
              <a:buNone/>
            </a:pPr>
            <a:r>
              <a:rPr lang="pt-BR" sz="1800" smtClean="0">
                <a:solidFill>
                  <a:schemeClr val="bg1"/>
                </a:solidFill>
              </a:rPr>
              <a:t>Coordenação: Paulo R. Margotto</a:t>
            </a:r>
          </a:p>
          <a:p>
            <a:pPr marL="0" indent="0" algn="ctr" eaLnBrk="1" hangingPunct="1">
              <a:buFontTx/>
              <a:buNone/>
            </a:pPr>
            <a:r>
              <a:rPr lang="pt-BR" sz="1800" smtClean="0">
                <a:solidFill>
                  <a:schemeClr val="bg1"/>
                </a:solidFill>
                <a:hlinkClick r:id="rId2"/>
              </a:rPr>
              <a:t>www.paulomargotto.com.br</a:t>
            </a:r>
            <a:r>
              <a:rPr lang="pt-BR" sz="2000" smtClean="0">
                <a:solidFill>
                  <a:schemeClr val="bg1"/>
                </a:solidFill>
              </a:rPr>
              <a:t> </a:t>
            </a:r>
          </a:p>
        </p:txBody>
      </p:sp>
      <p:sp>
        <p:nvSpPr>
          <p:cNvPr id="100356" name="Rectangle 5"/>
          <p:cNvSpPr>
            <a:spLocks noChangeArrowheads="1"/>
          </p:cNvSpPr>
          <p:nvPr/>
        </p:nvSpPr>
        <p:spPr bwMode="auto">
          <a:xfrm>
            <a:off x="2987675" y="4987925"/>
            <a:ext cx="4656138" cy="396875"/>
          </a:xfrm>
          <a:prstGeom prst="rect">
            <a:avLst/>
          </a:prstGeom>
          <a:noFill/>
          <a:ln w="9525">
            <a:noFill/>
            <a:miter lim="800000"/>
            <a:headEnd/>
            <a:tailEnd/>
          </a:ln>
        </p:spPr>
        <p:txBody>
          <a:bodyPr wrap="none">
            <a:spAutoFit/>
          </a:bodyPr>
          <a:lstStyle/>
          <a:p>
            <a:r>
              <a:rPr lang="pt-BR" sz="1800" b="1" i="1" u="none">
                <a:solidFill>
                  <a:srgbClr val="FF9900"/>
                </a:solidFill>
                <a:latin typeface="Arial" pitchFamily="34" charset="0"/>
              </a:rPr>
              <a:t>Pediatrics </a:t>
            </a:r>
            <a:r>
              <a:rPr lang="pt-BR" sz="1800" b="1" u="none">
                <a:solidFill>
                  <a:srgbClr val="FF9900"/>
                </a:solidFill>
                <a:latin typeface="Arial" pitchFamily="34" charset="0"/>
              </a:rPr>
              <a:t>2008;121;758-765 (</a:t>
            </a:r>
            <a:r>
              <a:rPr lang="pt-BR" sz="2000" b="1" u="none">
                <a:solidFill>
                  <a:srgbClr val="FF9900"/>
                </a:solidFill>
                <a:latin typeface="Arial" pitchFamily="34" charset="0"/>
              </a:rPr>
              <a:t>April 2008)</a:t>
            </a:r>
          </a:p>
        </p:txBody>
      </p:sp>
      <p:sp>
        <p:nvSpPr>
          <p:cNvPr id="100358" name="Text Box 7"/>
          <p:cNvSpPr txBox="1">
            <a:spLocks noChangeArrowheads="1"/>
          </p:cNvSpPr>
          <p:nvPr/>
        </p:nvSpPr>
        <p:spPr bwMode="auto">
          <a:xfrm>
            <a:off x="7720013" y="6230938"/>
            <a:ext cx="1312862" cy="396875"/>
          </a:xfrm>
          <a:prstGeom prst="rect">
            <a:avLst/>
          </a:prstGeom>
          <a:noFill/>
          <a:ln w="9525">
            <a:noFill/>
            <a:miter lim="800000"/>
            <a:headEnd/>
            <a:tailEnd/>
          </a:ln>
        </p:spPr>
        <p:txBody>
          <a:bodyPr wrap="none">
            <a:spAutoFit/>
          </a:bodyPr>
          <a:lstStyle/>
          <a:p>
            <a:pPr algn="just">
              <a:spcBef>
                <a:spcPct val="50000"/>
              </a:spcBef>
            </a:pPr>
            <a:r>
              <a:rPr lang="pt-BR" sz="2000" u="none">
                <a:latin typeface="Arial" pitchFamily="34" charset="0"/>
              </a:rPr>
              <a:t>14/4/2008</a:t>
            </a:r>
          </a:p>
        </p:txBody>
      </p:sp>
      <p:sp>
        <p:nvSpPr>
          <p:cNvPr id="100360"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ctrTitle"/>
          </p:nvPr>
        </p:nvSpPr>
        <p:spPr>
          <a:xfrm>
            <a:off x="611188" y="692150"/>
            <a:ext cx="7772400" cy="1143000"/>
          </a:xfrm>
        </p:spPr>
        <p:txBody>
          <a:bodyPr/>
          <a:lstStyle/>
          <a:p>
            <a:pPr eaLnBrk="1" hangingPunct="1"/>
            <a:r>
              <a:rPr lang="pt-BR" smtClean="0">
                <a:solidFill>
                  <a:srgbClr val="FF9900"/>
                </a:solidFill>
              </a:rPr>
              <a:t>Apresentação realizado por:</a:t>
            </a:r>
          </a:p>
        </p:txBody>
      </p:sp>
      <p:sp>
        <p:nvSpPr>
          <p:cNvPr id="101379" name="Text Box 5"/>
          <p:cNvSpPr txBox="1">
            <a:spLocks noChangeArrowheads="1"/>
          </p:cNvSpPr>
          <p:nvPr/>
        </p:nvSpPr>
        <p:spPr bwMode="auto">
          <a:xfrm>
            <a:off x="1763713" y="6165850"/>
            <a:ext cx="6702425" cy="396875"/>
          </a:xfrm>
          <a:prstGeom prst="rect">
            <a:avLst/>
          </a:prstGeom>
          <a:noFill/>
          <a:ln w="9525">
            <a:noFill/>
            <a:miter lim="800000"/>
            <a:headEnd/>
            <a:tailEnd/>
          </a:ln>
        </p:spPr>
        <p:txBody>
          <a:bodyPr wrap="none">
            <a:spAutoFit/>
          </a:bodyPr>
          <a:lstStyle/>
          <a:p>
            <a:pPr algn="just">
              <a:spcBef>
                <a:spcPct val="50000"/>
              </a:spcBef>
            </a:pPr>
            <a:r>
              <a:rPr lang="pt-BR" sz="2000" u="none">
                <a:solidFill>
                  <a:schemeClr val="bg1"/>
                </a:solidFill>
                <a:latin typeface="Arial" pitchFamily="34" charset="0"/>
              </a:rPr>
              <a:t>Ddo Paulo Henrique, Dra. Juliana e Dr. Paulo R. Margotto</a:t>
            </a:r>
          </a:p>
        </p:txBody>
      </p:sp>
      <p:sp>
        <p:nvSpPr>
          <p:cNvPr id="101380" name="Text Box 6"/>
          <p:cNvSpPr txBox="1">
            <a:spLocks noChangeArrowheads="1"/>
          </p:cNvSpPr>
          <p:nvPr/>
        </p:nvSpPr>
        <p:spPr bwMode="auto">
          <a:xfrm>
            <a:off x="7742238" y="6461125"/>
            <a:ext cx="1312862" cy="396875"/>
          </a:xfrm>
          <a:prstGeom prst="rect">
            <a:avLst/>
          </a:prstGeom>
          <a:noFill/>
          <a:ln w="9525">
            <a:noFill/>
            <a:miter lim="800000"/>
            <a:headEnd/>
            <a:tailEnd/>
          </a:ln>
        </p:spPr>
        <p:txBody>
          <a:bodyPr wrap="none">
            <a:spAutoFit/>
          </a:bodyPr>
          <a:lstStyle/>
          <a:p>
            <a:pPr algn="just">
              <a:spcBef>
                <a:spcPct val="50000"/>
              </a:spcBef>
            </a:pPr>
            <a:r>
              <a:rPr lang="pt-BR" sz="2000" u="none">
                <a:latin typeface="Arial" pitchFamily="34" charset="0"/>
              </a:rPr>
              <a:t>14/4/2008</a:t>
            </a:r>
          </a:p>
        </p:txBody>
      </p:sp>
      <p:pic>
        <p:nvPicPr>
          <p:cNvPr id="101381" name="Picture 8" descr="setewtewtewrt"/>
          <p:cNvPicPr>
            <a:picLocks noChangeAspect="1" noChangeArrowheads="1"/>
          </p:cNvPicPr>
          <p:nvPr/>
        </p:nvPicPr>
        <p:blipFill>
          <a:blip r:embed="rId3"/>
          <a:srcRect/>
          <a:stretch>
            <a:fillRect/>
          </a:stretch>
        </p:blipFill>
        <p:spPr bwMode="auto">
          <a:xfrm>
            <a:off x="827088" y="1773238"/>
            <a:ext cx="7810500" cy="4391025"/>
          </a:xfrm>
          <a:prstGeom prst="rect">
            <a:avLst/>
          </a:prstGeom>
          <a:noFill/>
          <a:ln w="9525">
            <a:noFill/>
            <a:miter lim="800000"/>
            <a:headEnd/>
            <a:tailEnd/>
          </a:ln>
        </p:spPr>
      </p:pic>
      <p:sp>
        <p:nvSpPr>
          <p:cNvPr id="101383"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a:xfrm>
            <a:off x="323850" y="549275"/>
            <a:ext cx="8229600" cy="1143000"/>
          </a:xfrm>
        </p:spPr>
        <p:txBody>
          <a:bodyPr/>
          <a:lstStyle/>
          <a:p>
            <a:pPr eaLnBrk="1" hangingPunct="1"/>
            <a:r>
              <a:rPr lang="pt-BR" smtClean="0">
                <a:solidFill>
                  <a:srgbClr val="FF9900"/>
                </a:solidFill>
              </a:rPr>
              <a:t>Metodologia</a:t>
            </a:r>
          </a:p>
        </p:txBody>
      </p:sp>
      <p:sp>
        <p:nvSpPr>
          <p:cNvPr id="102403" name="Rectangle 3"/>
          <p:cNvSpPr>
            <a:spLocks noGrp="1" noChangeArrowheads="1"/>
          </p:cNvSpPr>
          <p:nvPr>
            <p:ph type="body" idx="1"/>
          </p:nvPr>
        </p:nvSpPr>
        <p:spPr>
          <a:xfrm>
            <a:off x="323850" y="1628775"/>
            <a:ext cx="8229600" cy="5688013"/>
          </a:xfrm>
        </p:spPr>
        <p:txBody>
          <a:bodyPr/>
          <a:lstStyle/>
          <a:p>
            <a:pPr algn="just" eaLnBrk="1" hangingPunct="1">
              <a:lnSpc>
                <a:spcPct val="80000"/>
              </a:lnSpc>
            </a:pPr>
            <a:r>
              <a:rPr lang="pt-BR" sz="2000" smtClean="0">
                <a:solidFill>
                  <a:schemeClr val="bg1"/>
                </a:solidFill>
              </a:rPr>
              <a:t>Amostra caracterizada quanto aos aspectos demográficos, pré-natais, intra-parto, pós-parto imediato, resultado a curto prazo.</a:t>
            </a:r>
          </a:p>
          <a:p>
            <a:pPr algn="just" eaLnBrk="1" hangingPunct="1">
              <a:lnSpc>
                <a:spcPct val="80000"/>
              </a:lnSpc>
            </a:pPr>
            <a:r>
              <a:rPr lang="pt-BR" sz="2000" smtClean="0">
                <a:solidFill>
                  <a:schemeClr val="bg1"/>
                </a:solidFill>
              </a:rPr>
              <a:t>Dentre tais variáveis, foram identificados como possíveis variáveis preditoras de positividade no rastreio de autismo</a:t>
            </a:r>
          </a:p>
          <a:p>
            <a:pPr lvl="1" algn="just" eaLnBrk="1" hangingPunct="1">
              <a:lnSpc>
                <a:spcPct val="80000"/>
              </a:lnSpc>
            </a:pPr>
            <a:r>
              <a:rPr lang="pt-BR" sz="1800" smtClean="0">
                <a:solidFill>
                  <a:schemeClr val="bg1"/>
                </a:solidFill>
              </a:rPr>
              <a:t>Idade materna</a:t>
            </a:r>
          </a:p>
          <a:p>
            <a:pPr lvl="1" algn="just" eaLnBrk="1" hangingPunct="1">
              <a:lnSpc>
                <a:spcPct val="80000"/>
              </a:lnSpc>
            </a:pPr>
            <a:r>
              <a:rPr lang="pt-BR" sz="1800" smtClean="0">
                <a:solidFill>
                  <a:schemeClr val="bg1"/>
                </a:solidFill>
              </a:rPr>
              <a:t>Temperatura materna</a:t>
            </a:r>
          </a:p>
          <a:p>
            <a:pPr lvl="1" algn="just" eaLnBrk="1" hangingPunct="1">
              <a:lnSpc>
                <a:spcPct val="80000"/>
              </a:lnSpc>
            </a:pPr>
            <a:r>
              <a:rPr lang="pt-BR" sz="1800" smtClean="0">
                <a:solidFill>
                  <a:schemeClr val="bg1"/>
                </a:solidFill>
              </a:rPr>
              <a:t>Hemorragia intra ou ante-parto</a:t>
            </a:r>
          </a:p>
          <a:p>
            <a:pPr lvl="1" algn="just" eaLnBrk="1" hangingPunct="1">
              <a:lnSpc>
                <a:spcPct val="80000"/>
              </a:lnSpc>
            </a:pPr>
            <a:r>
              <a:rPr lang="pt-BR" sz="1800" smtClean="0">
                <a:solidFill>
                  <a:schemeClr val="bg1"/>
                </a:solidFill>
              </a:rPr>
              <a:t>Parto prematuro</a:t>
            </a:r>
          </a:p>
          <a:p>
            <a:pPr lvl="1" algn="just" eaLnBrk="1" hangingPunct="1">
              <a:lnSpc>
                <a:spcPct val="80000"/>
              </a:lnSpc>
            </a:pPr>
            <a:r>
              <a:rPr lang="pt-BR" sz="1800" smtClean="0">
                <a:solidFill>
                  <a:schemeClr val="bg1"/>
                </a:solidFill>
              </a:rPr>
              <a:t>Infecção da placenta</a:t>
            </a:r>
          </a:p>
          <a:p>
            <a:pPr lvl="1" algn="just" eaLnBrk="1" hangingPunct="1">
              <a:lnSpc>
                <a:spcPct val="80000"/>
              </a:lnSpc>
            </a:pPr>
            <a:r>
              <a:rPr lang="pt-BR" sz="1800" smtClean="0">
                <a:solidFill>
                  <a:schemeClr val="bg1"/>
                </a:solidFill>
              </a:rPr>
              <a:t>Idade gestacional</a:t>
            </a:r>
          </a:p>
          <a:p>
            <a:pPr lvl="1" algn="just" eaLnBrk="1" hangingPunct="1">
              <a:lnSpc>
                <a:spcPct val="80000"/>
              </a:lnSpc>
            </a:pPr>
            <a:r>
              <a:rPr lang="pt-BR" sz="1800" smtClean="0">
                <a:solidFill>
                  <a:schemeClr val="bg1"/>
                </a:solidFill>
              </a:rPr>
              <a:t>Peso ao nascer</a:t>
            </a:r>
          </a:p>
          <a:p>
            <a:pPr lvl="1" algn="just" eaLnBrk="1" hangingPunct="1">
              <a:lnSpc>
                <a:spcPct val="80000"/>
              </a:lnSpc>
            </a:pPr>
            <a:r>
              <a:rPr lang="pt-BR" sz="1800" smtClean="0">
                <a:solidFill>
                  <a:schemeClr val="bg1"/>
                </a:solidFill>
              </a:rPr>
              <a:t>Sexo</a:t>
            </a:r>
          </a:p>
          <a:p>
            <a:pPr lvl="1" algn="just" eaLnBrk="1" hangingPunct="1">
              <a:lnSpc>
                <a:spcPct val="80000"/>
              </a:lnSpc>
            </a:pPr>
            <a:r>
              <a:rPr lang="pt-BR" sz="1800" smtClean="0">
                <a:solidFill>
                  <a:schemeClr val="bg1"/>
                </a:solidFill>
              </a:rPr>
              <a:t>Pontuação no SNAP II</a:t>
            </a:r>
          </a:p>
          <a:p>
            <a:pPr lvl="1" algn="just" eaLnBrk="1" hangingPunct="1">
              <a:lnSpc>
                <a:spcPct val="80000"/>
              </a:lnSpc>
            </a:pPr>
            <a:r>
              <a:rPr lang="pt-BR" sz="1800" smtClean="0">
                <a:solidFill>
                  <a:schemeClr val="bg1"/>
                </a:solidFill>
              </a:rPr>
              <a:t>Duração da necessidade de oxigênio</a:t>
            </a:r>
          </a:p>
          <a:p>
            <a:pPr lvl="1" algn="just" eaLnBrk="1" hangingPunct="1">
              <a:lnSpc>
                <a:spcPct val="80000"/>
              </a:lnSpc>
            </a:pPr>
            <a:r>
              <a:rPr lang="pt-BR" sz="1800" smtClean="0">
                <a:solidFill>
                  <a:schemeClr val="bg1"/>
                </a:solidFill>
              </a:rPr>
              <a:t>Ressonância Magnética alterada</a:t>
            </a:r>
          </a:p>
          <a:p>
            <a:pPr lvl="1" algn="just" eaLnBrk="1" hangingPunct="1">
              <a:lnSpc>
                <a:spcPct val="80000"/>
              </a:lnSpc>
              <a:buFontTx/>
              <a:buNone/>
            </a:pPr>
            <a:endParaRPr lang="pt-BR" sz="1800" smtClean="0">
              <a:solidFill>
                <a:schemeClr val="bg1"/>
              </a:solidFill>
            </a:endParaRPr>
          </a:p>
          <a:p>
            <a:pPr lvl="1" algn="ctr" eaLnBrk="1" hangingPunct="1">
              <a:lnSpc>
                <a:spcPct val="80000"/>
              </a:lnSpc>
              <a:buFontTx/>
              <a:buNone/>
            </a:pPr>
            <a:r>
              <a:rPr lang="pt-BR" sz="1800" b="1" smtClean="0">
                <a:solidFill>
                  <a:schemeClr val="bg1"/>
                </a:solidFill>
              </a:rPr>
              <a:t>Realizada Análise da Regressão Logística Multivariada para identificar o modelo predictivo final</a:t>
            </a:r>
          </a:p>
        </p:txBody>
      </p:sp>
      <p:sp>
        <p:nvSpPr>
          <p:cNvPr id="102405"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ctrTitle"/>
          </p:nvPr>
        </p:nvSpPr>
        <p:spPr>
          <a:xfrm>
            <a:off x="762000" y="457200"/>
            <a:ext cx="7772400" cy="1143000"/>
          </a:xfrm>
        </p:spPr>
        <p:txBody>
          <a:bodyPr/>
          <a:lstStyle/>
          <a:p>
            <a:pPr eaLnBrk="1" hangingPunct="1"/>
            <a:r>
              <a:rPr lang="pt-BR" smtClean="0">
                <a:solidFill>
                  <a:srgbClr val="FF9900"/>
                </a:solidFill>
              </a:rPr>
              <a:t>Resultados</a:t>
            </a:r>
          </a:p>
        </p:txBody>
      </p:sp>
      <p:pic>
        <p:nvPicPr>
          <p:cNvPr id="103427" name="Picture 5" descr="rew"/>
          <p:cNvPicPr>
            <a:picLocks noChangeAspect="1" noChangeArrowheads="1"/>
          </p:cNvPicPr>
          <p:nvPr/>
        </p:nvPicPr>
        <p:blipFill>
          <a:blip r:embed="rId3"/>
          <a:srcRect/>
          <a:stretch>
            <a:fillRect/>
          </a:stretch>
        </p:blipFill>
        <p:spPr bwMode="auto">
          <a:xfrm>
            <a:off x="684213" y="1557338"/>
            <a:ext cx="7793037" cy="4991100"/>
          </a:xfrm>
          <a:prstGeom prst="rect">
            <a:avLst/>
          </a:prstGeom>
          <a:noFill/>
          <a:ln w="9525">
            <a:noFill/>
            <a:miter lim="800000"/>
            <a:headEnd/>
            <a:tailEnd/>
          </a:ln>
        </p:spPr>
      </p:pic>
      <p:sp>
        <p:nvSpPr>
          <p:cNvPr id="103429"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ctrTitle"/>
          </p:nvPr>
        </p:nvSpPr>
        <p:spPr>
          <a:xfrm>
            <a:off x="685800" y="533400"/>
            <a:ext cx="7772400" cy="1143000"/>
          </a:xfrm>
        </p:spPr>
        <p:txBody>
          <a:bodyPr/>
          <a:lstStyle/>
          <a:p>
            <a:pPr eaLnBrk="1" hangingPunct="1"/>
            <a:r>
              <a:rPr lang="pt-BR" smtClean="0">
                <a:solidFill>
                  <a:srgbClr val="FF9900"/>
                </a:solidFill>
              </a:rPr>
              <a:t>Resultados</a:t>
            </a:r>
          </a:p>
        </p:txBody>
      </p:sp>
      <p:sp>
        <p:nvSpPr>
          <p:cNvPr id="104451" name="Rectangle 3"/>
          <p:cNvSpPr>
            <a:spLocks noGrp="1" noChangeArrowheads="1"/>
          </p:cNvSpPr>
          <p:nvPr>
            <p:ph type="subTitle" idx="1"/>
          </p:nvPr>
        </p:nvSpPr>
        <p:spPr>
          <a:xfrm>
            <a:off x="914400" y="1676400"/>
            <a:ext cx="7467600" cy="1752600"/>
          </a:xfrm>
        </p:spPr>
        <p:txBody>
          <a:bodyPr/>
          <a:lstStyle/>
          <a:p>
            <a:pPr eaLnBrk="1" hangingPunct="1"/>
            <a:r>
              <a:rPr lang="pt-BR" sz="2800" u="sng" smtClean="0">
                <a:solidFill>
                  <a:schemeClr val="bg1"/>
                </a:solidFill>
              </a:rPr>
              <a:t>Análise da Regressão Logística Multivariada</a:t>
            </a:r>
          </a:p>
        </p:txBody>
      </p:sp>
      <p:pic>
        <p:nvPicPr>
          <p:cNvPr id="104452" name="Picture 4"/>
          <p:cNvPicPr>
            <a:picLocks noChangeAspect="1" noChangeArrowheads="1"/>
          </p:cNvPicPr>
          <p:nvPr/>
        </p:nvPicPr>
        <p:blipFill>
          <a:blip r:embed="rId3"/>
          <a:srcRect/>
          <a:stretch>
            <a:fillRect/>
          </a:stretch>
        </p:blipFill>
        <p:spPr bwMode="auto">
          <a:xfrm>
            <a:off x="533400" y="2743200"/>
            <a:ext cx="8001000" cy="3276600"/>
          </a:xfrm>
          <a:prstGeom prst="rect">
            <a:avLst/>
          </a:prstGeom>
          <a:noFill/>
          <a:ln w="9525">
            <a:noFill/>
            <a:miter lim="800000"/>
            <a:headEnd/>
            <a:tailEnd/>
          </a:ln>
        </p:spPr>
      </p:pic>
      <p:sp>
        <p:nvSpPr>
          <p:cNvPr id="104453" name="Rectangle 5"/>
          <p:cNvSpPr>
            <a:spLocks noChangeArrowheads="1"/>
          </p:cNvSpPr>
          <p:nvPr/>
        </p:nvSpPr>
        <p:spPr bwMode="auto">
          <a:xfrm>
            <a:off x="457200" y="4114800"/>
            <a:ext cx="8077200" cy="1066800"/>
          </a:xfrm>
          <a:prstGeom prst="rect">
            <a:avLst/>
          </a:prstGeom>
          <a:noFill/>
          <a:ln w="9525">
            <a:noFill/>
            <a:miter lim="800000"/>
            <a:headEnd/>
            <a:tailEnd/>
          </a:ln>
        </p:spPr>
        <p:txBody>
          <a:bodyPr wrap="none" anchor="ctr">
            <a:spAutoFit/>
          </a:bodyPr>
          <a:lstStyle/>
          <a:p>
            <a:endParaRPr lang="pt-BR"/>
          </a:p>
        </p:txBody>
      </p:sp>
      <p:sp>
        <p:nvSpPr>
          <p:cNvPr id="104454" name="Rectangle 6"/>
          <p:cNvSpPr>
            <a:spLocks noChangeArrowheads="1"/>
          </p:cNvSpPr>
          <p:nvPr/>
        </p:nvSpPr>
        <p:spPr bwMode="auto">
          <a:xfrm>
            <a:off x="457200" y="4191000"/>
            <a:ext cx="8153400" cy="990600"/>
          </a:xfrm>
          <a:prstGeom prst="rect">
            <a:avLst/>
          </a:prstGeom>
          <a:noFill/>
          <a:ln w="9525">
            <a:noFill/>
            <a:miter lim="800000"/>
            <a:headEnd/>
            <a:tailEnd/>
          </a:ln>
        </p:spPr>
        <p:txBody>
          <a:bodyPr wrap="none" anchor="ctr">
            <a:spAutoFit/>
          </a:bodyPr>
          <a:lstStyle/>
          <a:p>
            <a:endParaRPr lang="pt-BR"/>
          </a:p>
        </p:txBody>
      </p:sp>
      <p:sp>
        <p:nvSpPr>
          <p:cNvPr id="104455" name="Rectangle 7"/>
          <p:cNvSpPr>
            <a:spLocks noChangeArrowheads="1"/>
          </p:cNvSpPr>
          <p:nvPr/>
        </p:nvSpPr>
        <p:spPr bwMode="auto">
          <a:xfrm>
            <a:off x="457200" y="3810000"/>
            <a:ext cx="914400" cy="914400"/>
          </a:xfrm>
          <a:prstGeom prst="rect">
            <a:avLst/>
          </a:prstGeom>
          <a:noFill/>
          <a:ln w="9525">
            <a:noFill/>
            <a:miter lim="800000"/>
            <a:headEnd/>
            <a:tailEnd/>
          </a:ln>
        </p:spPr>
        <p:txBody>
          <a:bodyPr wrap="none" anchor="ctr">
            <a:spAutoFit/>
          </a:bodyPr>
          <a:lstStyle/>
          <a:p>
            <a:endParaRPr lang="pt-BR"/>
          </a:p>
        </p:txBody>
      </p:sp>
      <p:sp>
        <p:nvSpPr>
          <p:cNvPr id="104456" name="Rectangle 8"/>
          <p:cNvSpPr>
            <a:spLocks noChangeArrowheads="1"/>
          </p:cNvSpPr>
          <p:nvPr/>
        </p:nvSpPr>
        <p:spPr bwMode="auto">
          <a:xfrm>
            <a:off x="533400" y="4191000"/>
            <a:ext cx="8001000" cy="990600"/>
          </a:xfrm>
          <a:prstGeom prst="rect">
            <a:avLst/>
          </a:prstGeom>
          <a:noFill/>
          <a:ln w="44450">
            <a:solidFill>
              <a:srgbClr val="FF0000"/>
            </a:solidFill>
            <a:miter lim="800000"/>
            <a:headEnd/>
            <a:tailEnd/>
          </a:ln>
        </p:spPr>
        <p:txBody>
          <a:bodyPr wrap="none" anchor="ctr">
            <a:spAutoFit/>
          </a:bodyPr>
          <a:lstStyle/>
          <a:p>
            <a:endParaRPr lang="pt-BR"/>
          </a:p>
        </p:txBody>
      </p:sp>
      <p:sp>
        <p:nvSpPr>
          <p:cNvPr id="104458"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7331" name="Picture 7"/>
          <p:cNvPicPr>
            <a:picLocks noChangeAspect="1" noChangeArrowheads="1"/>
          </p:cNvPicPr>
          <p:nvPr/>
        </p:nvPicPr>
        <p:blipFill>
          <a:blip r:embed="rId2"/>
          <a:srcRect/>
          <a:stretch>
            <a:fillRect/>
          </a:stretch>
        </p:blipFill>
        <p:spPr bwMode="auto">
          <a:xfrm>
            <a:off x="2182813" y="1773238"/>
            <a:ext cx="3987800" cy="5084762"/>
          </a:xfrm>
          <a:prstGeom prst="rect">
            <a:avLst/>
          </a:prstGeom>
          <a:noFill/>
          <a:ln w="9525">
            <a:noFill/>
            <a:miter lim="800000"/>
            <a:headEnd/>
            <a:tailEnd/>
          </a:ln>
        </p:spPr>
      </p:pic>
      <p:sp>
        <p:nvSpPr>
          <p:cNvPr id="227332" name="Rectangle 9"/>
          <p:cNvSpPr>
            <a:spLocks noGrp="1" noChangeArrowheads="1"/>
          </p:cNvSpPr>
          <p:nvPr>
            <p:ph type="body" idx="4294967295"/>
          </p:nvPr>
        </p:nvSpPr>
        <p:spPr>
          <a:xfrm>
            <a:off x="323850" y="836613"/>
            <a:ext cx="8229600" cy="647700"/>
          </a:xfrm>
          <a:noFill/>
        </p:spPr>
        <p:txBody>
          <a:bodyPr/>
          <a:lstStyle/>
          <a:p>
            <a:pPr marL="341313" indent="-341313">
              <a:lnSpc>
                <a:spcPct val="80000"/>
              </a:lnSpc>
            </a:pPr>
            <a:r>
              <a:rPr lang="pt-BR" sz="1600" smtClean="0">
                <a:hlinkClick r:id="rId3"/>
              </a:rPr>
              <a:t>[Survival and morbidity of premature babies with less than 32 weeks of gestation in the central region of Brazil].</a:t>
            </a:r>
            <a:endParaRPr lang="pt-BR" sz="1600" smtClean="0"/>
          </a:p>
          <a:p>
            <a:pPr marL="341313" indent="-341313">
              <a:lnSpc>
                <a:spcPct val="80000"/>
              </a:lnSpc>
            </a:pPr>
            <a:r>
              <a:rPr lang="pt-BR" sz="1600" smtClean="0">
                <a:solidFill>
                  <a:srgbClr val="FFFF66"/>
                </a:solidFill>
              </a:rPr>
              <a:t>Castro MP, Rugolo LM, Margotto PR.</a:t>
            </a:r>
          </a:p>
          <a:p>
            <a:pPr marL="341313" indent="-341313">
              <a:lnSpc>
                <a:spcPct val="80000"/>
              </a:lnSpc>
            </a:pPr>
            <a:r>
              <a:rPr lang="pt-BR" sz="1600" smtClean="0">
                <a:solidFill>
                  <a:srgbClr val="FFFF66"/>
                </a:solidFill>
              </a:rPr>
              <a:t>Rev Bras Ginecol Obstet. 2012 May;34(5):235-42. Portugues</a:t>
            </a:r>
          </a:p>
        </p:txBody>
      </p:sp>
      <p:sp>
        <p:nvSpPr>
          <p:cNvPr id="227333" name="Line 10"/>
          <p:cNvSpPr>
            <a:spLocks noChangeShapeType="1"/>
          </p:cNvSpPr>
          <p:nvPr/>
        </p:nvSpPr>
        <p:spPr bwMode="auto">
          <a:xfrm>
            <a:off x="1835150" y="4581525"/>
            <a:ext cx="539750" cy="431800"/>
          </a:xfrm>
          <a:prstGeom prst="line">
            <a:avLst/>
          </a:prstGeom>
          <a:noFill/>
          <a:ln w="57150">
            <a:solidFill>
              <a:srgbClr val="CC3300"/>
            </a:solidFill>
            <a:round/>
            <a:headEnd/>
            <a:tailEnd type="triangle" w="med" len="med"/>
          </a:ln>
        </p:spPr>
        <p:txBody>
          <a:bodyPr/>
          <a:lstStyle/>
          <a:p>
            <a:endParaRPr lang="pt-BR"/>
          </a:p>
        </p:txBody>
      </p:sp>
      <p:sp>
        <p:nvSpPr>
          <p:cNvPr id="227334" name="Text Box 11"/>
          <p:cNvSpPr txBox="1">
            <a:spLocks noChangeArrowheads="1"/>
          </p:cNvSpPr>
          <p:nvPr/>
        </p:nvSpPr>
        <p:spPr bwMode="auto">
          <a:xfrm>
            <a:off x="7072313" y="6329363"/>
            <a:ext cx="1530350" cy="366712"/>
          </a:xfrm>
          <a:prstGeom prst="rect">
            <a:avLst/>
          </a:prstGeom>
          <a:noFill/>
          <a:ln w="9525">
            <a:noFill/>
            <a:miter lim="800000"/>
            <a:headEnd/>
            <a:tailEnd/>
          </a:ln>
        </p:spPr>
        <p:txBody>
          <a:bodyPr wrap="none">
            <a:spAutoFit/>
          </a:bodyPr>
          <a:lstStyle/>
          <a:p>
            <a:r>
              <a:rPr lang="pt-BR" sz="1800" u="none">
                <a:latin typeface="Arial" pitchFamily="34" charset="0"/>
              </a:rPr>
              <a:t>Margotto, PR</a:t>
            </a:r>
          </a:p>
        </p:txBody>
      </p:sp>
      <p:sp>
        <p:nvSpPr>
          <p:cNvPr id="227335"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4259" name="Picture 5"/>
          <p:cNvPicPr>
            <a:picLocks noChangeAspect="1" noChangeArrowheads="1"/>
          </p:cNvPicPr>
          <p:nvPr/>
        </p:nvPicPr>
        <p:blipFill>
          <a:blip r:embed="rId2"/>
          <a:srcRect/>
          <a:stretch>
            <a:fillRect/>
          </a:stretch>
        </p:blipFill>
        <p:spPr bwMode="auto">
          <a:xfrm>
            <a:off x="323850" y="1052513"/>
            <a:ext cx="8820150" cy="2936875"/>
          </a:xfrm>
          <a:prstGeom prst="rect">
            <a:avLst/>
          </a:prstGeom>
          <a:noFill/>
          <a:ln w="9525">
            <a:noFill/>
            <a:miter lim="800000"/>
            <a:headEnd/>
            <a:tailEnd/>
          </a:ln>
        </p:spPr>
      </p:pic>
      <p:sp>
        <p:nvSpPr>
          <p:cNvPr id="224260" name="Line 6"/>
          <p:cNvSpPr>
            <a:spLocks noChangeShapeType="1"/>
          </p:cNvSpPr>
          <p:nvPr/>
        </p:nvSpPr>
        <p:spPr bwMode="auto">
          <a:xfrm>
            <a:off x="0" y="2205038"/>
            <a:ext cx="395288" cy="287337"/>
          </a:xfrm>
          <a:prstGeom prst="line">
            <a:avLst/>
          </a:prstGeom>
          <a:noFill/>
          <a:ln w="38100">
            <a:solidFill>
              <a:srgbClr val="CC3300"/>
            </a:solidFill>
            <a:round/>
            <a:headEnd/>
            <a:tailEnd type="triangle" w="med" len="med"/>
          </a:ln>
        </p:spPr>
        <p:txBody>
          <a:bodyPr/>
          <a:lstStyle/>
          <a:p>
            <a:endParaRPr lang="pt-BR"/>
          </a:p>
        </p:txBody>
      </p:sp>
      <p:sp>
        <p:nvSpPr>
          <p:cNvPr id="224261" name="Line 7"/>
          <p:cNvSpPr>
            <a:spLocks noChangeShapeType="1"/>
          </p:cNvSpPr>
          <p:nvPr/>
        </p:nvSpPr>
        <p:spPr bwMode="auto">
          <a:xfrm>
            <a:off x="0" y="2420938"/>
            <a:ext cx="395288" cy="287337"/>
          </a:xfrm>
          <a:prstGeom prst="line">
            <a:avLst/>
          </a:prstGeom>
          <a:noFill/>
          <a:ln w="38100">
            <a:solidFill>
              <a:srgbClr val="CC3300"/>
            </a:solidFill>
            <a:round/>
            <a:headEnd/>
            <a:tailEnd type="triangle" w="med" len="med"/>
          </a:ln>
        </p:spPr>
        <p:txBody>
          <a:bodyPr/>
          <a:lstStyle/>
          <a:p>
            <a:endParaRPr lang="pt-BR"/>
          </a:p>
        </p:txBody>
      </p:sp>
      <p:sp>
        <p:nvSpPr>
          <p:cNvPr id="224262" name="Line 8"/>
          <p:cNvSpPr>
            <a:spLocks noChangeShapeType="1"/>
          </p:cNvSpPr>
          <p:nvPr/>
        </p:nvSpPr>
        <p:spPr bwMode="auto">
          <a:xfrm>
            <a:off x="0" y="2852738"/>
            <a:ext cx="395288" cy="287337"/>
          </a:xfrm>
          <a:prstGeom prst="line">
            <a:avLst/>
          </a:prstGeom>
          <a:noFill/>
          <a:ln w="38100">
            <a:solidFill>
              <a:srgbClr val="CC3300"/>
            </a:solidFill>
            <a:round/>
            <a:headEnd/>
            <a:tailEnd type="triangle" w="med" len="med"/>
          </a:ln>
        </p:spPr>
        <p:txBody>
          <a:bodyPr/>
          <a:lstStyle/>
          <a:p>
            <a:endParaRPr lang="pt-BR"/>
          </a:p>
        </p:txBody>
      </p:sp>
      <p:sp>
        <p:nvSpPr>
          <p:cNvPr id="224263" name="Line 9"/>
          <p:cNvSpPr>
            <a:spLocks noChangeShapeType="1"/>
          </p:cNvSpPr>
          <p:nvPr/>
        </p:nvSpPr>
        <p:spPr bwMode="auto">
          <a:xfrm>
            <a:off x="0" y="3068638"/>
            <a:ext cx="395288" cy="287337"/>
          </a:xfrm>
          <a:prstGeom prst="line">
            <a:avLst/>
          </a:prstGeom>
          <a:noFill/>
          <a:ln w="38100">
            <a:solidFill>
              <a:srgbClr val="CC3300"/>
            </a:solidFill>
            <a:round/>
            <a:headEnd/>
            <a:tailEnd type="triangle" w="med" len="med"/>
          </a:ln>
        </p:spPr>
        <p:txBody>
          <a:bodyPr/>
          <a:lstStyle/>
          <a:p>
            <a:endParaRPr lang="pt-BR"/>
          </a:p>
        </p:txBody>
      </p:sp>
      <p:sp>
        <p:nvSpPr>
          <p:cNvPr id="224264" name="Line 10"/>
          <p:cNvSpPr>
            <a:spLocks noChangeShapeType="1"/>
          </p:cNvSpPr>
          <p:nvPr/>
        </p:nvSpPr>
        <p:spPr bwMode="auto">
          <a:xfrm>
            <a:off x="0" y="3357563"/>
            <a:ext cx="395288" cy="287337"/>
          </a:xfrm>
          <a:prstGeom prst="line">
            <a:avLst/>
          </a:prstGeom>
          <a:noFill/>
          <a:ln w="38100">
            <a:solidFill>
              <a:srgbClr val="CC3300"/>
            </a:solidFill>
            <a:round/>
            <a:headEnd/>
            <a:tailEnd type="triangle" w="med" len="med"/>
          </a:ln>
        </p:spPr>
        <p:txBody>
          <a:bodyPr/>
          <a:lstStyle/>
          <a:p>
            <a:endParaRPr lang="pt-BR"/>
          </a:p>
        </p:txBody>
      </p:sp>
      <p:sp>
        <p:nvSpPr>
          <p:cNvPr id="224265" name="Text Box 11"/>
          <p:cNvSpPr txBox="1">
            <a:spLocks noChangeArrowheads="1"/>
          </p:cNvSpPr>
          <p:nvPr/>
        </p:nvSpPr>
        <p:spPr bwMode="auto">
          <a:xfrm>
            <a:off x="1331913" y="4292600"/>
            <a:ext cx="6610350" cy="366713"/>
          </a:xfrm>
          <a:prstGeom prst="rect">
            <a:avLst/>
          </a:prstGeom>
          <a:noFill/>
          <a:ln w="9525">
            <a:noFill/>
            <a:miter lim="800000"/>
            <a:headEnd/>
            <a:tailEnd/>
          </a:ln>
        </p:spPr>
        <p:txBody>
          <a:bodyPr wrap="none">
            <a:spAutoFit/>
          </a:bodyPr>
          <a:lstStyle/>
          <a:p>
            <a:r>
              <a:rPr lang="pt-BR" sz="1800" u="none">
                <a:solidFill>
                  <a:srgbClr val="FF6600"/>
                </a:solidFill>
                <a:latin typeface="Arial" pitchFamily="34" charset="0"/>
              </a:rPr>
              <a:t>Controle da influência do</a:t>
            </a:r>
            <a:r>
              <a:rPr lang="pt-BR" sz="1800" u="none">
                <a:latin typeface="Arial" pitchFamily="34" charset="0"/>
              </a:rPr>
              <a:t> </a:t>
            </a:r>
            <a:r>
              <a:rPr lang="pt-BR" sz="1800" b="1" u="none">
                <a:solidFill>
                  <a:srgbClr val="FF6600"/>
                </a:solidFill>
                <a:latin typeface="Arial" pitchFamily="34" charset="0"/>
              </a:rPr>
              <a:t>peso ao nascer</a:t>
            </a:r>
            <a:r>
              <a:rPr lang="pt-BR" sz="1800" u="none">
                <a:latin typeface="Arial" pitchFamily="34" charset="0"/>
              </a:rPr>
              <a:t> </a:t>
            </a:r>
            <a:r>
              <a:rPr lang="pt-BR" sz="1800" u="none">
                <a:solidFill>
                  <a:schemeClr val="bg1"/>
                </a:solidFill>
                <a:latin typeface="Arial" pitchFamily="34" charset="0"/>
              </a:rPr>
              <a:t>e</a:t>
            </a:r>
            <a:r>
              <a:rPr lang="pt-BR" sz="1800" u="none">
                <a:latin typeface="Arial" pitchFamily="34" charset="0"/>
              </a:rPr>
              <a:t> </a:t>
            </a:r>
            <a:r>
              <a:rPr lang="pt-BR" sz="1800" b="1" u="none">
                <a:solidFill>
                  <a:srgbClr val="FF6600"/>
                </a:solidFill>
                <a:latin typeface="Arial" pitchFamily="34" charset="0"/>
              </a:rPr>
              <a:t>idade gestacional</a:t>
            </a:r>
          </a:p>
        </p:txBody>
      </p:sp>
      <p:sp>
        <p:nvSpPr>
          <p:cNvPr id="224266" name="AutoShape 12"/>
          <p:cNvSpPr>
            <a:spLocks noChangeArrowheads="1"/>
          </p:cNvSpPr>
          <p:nvPr/>
        </p:nvSpPr>
        <p:spPr bwMode="auto">
          <a:xfrm>
            <a:off x="684213" y="4365625"/>
            <a:ext cx="733425" cy="1214438"/>
          </a:xfrm>
          <a:prstGeom prst="curvedRightArrow">
            <a:avLst>
              <a:gd name="adj1" fmla="val 33117"/>
              <a:gd name="adj2" fmla="val 66234"/>
              <a:gd name="adj3" fmla="val 33333"/>
            </a:avLst>
          </a:prstGeom>
          <a:solidFill>
            <a:schemeClr val="accent1"/>
          </a:solidFill>
          <a:ln w="9525">
            <a:solidFill>
              <a:schemeClr val="tx1"/>
            </a:solidFill>
            <a:miter lim="800000"/>
            <a:headEnd/>
            <a:tailEnd/>
          </a:ln>
        </p:spPr>
        <p:txBody>
          <a:bodyPr wrap="none" anchor="ctr"/>
          <a:lstStyle/>
          <a:p>
            <a:endParaRPr lang="pt-BR" sz="1800" u="none">
              <a:latin typeface="Arial" pitchFamily="34" charset="0"/>
            </a:endParaRPr>
          </a:p>
        </p:txBody>
      </p:sp>
      <p:sp>
        <p:nvSpPr>
          <p:cNvPr id="224267" name="Text Box 13"/>
          <p:cNvSpPr txBox="1">
            <a:spLocks noChangeArrowheads="1"/>
          </p:cNvSpPr>
          <p:nvPr/>
        </p:nvSpPr>
        <p:spPr bwMode="auto">
          <a:xfrm>
            <a:off x="1547813" y="4724400"/>
            <a:ext cx="5645150" cy="366713"/>
          </a:xfrm>
          <a:prstGeom prst="rect">
            <a:avLst/>
          </a:prstGeom>
          <a:noFill/>
          <a:ln w="9525">
            <a:noFill/>
            <a:miter lim="800000"/>
            <a:headEnd/>
            <a:tailEnd/>
          </a:ln>
        </p:spPr>
        <p:txBody>
          <a:bodyPr wrap="none">
            <a:spAutoFit/>
          </a:bodyPr>
          <a:lstStyle/>
          <a:p>
            <a:r>
              <a:rPr lang="pt-BR" sz="1800" u="none">
                <a:solidFill>
                  <a:srgbClr val="FFFF66"/>
                </a:solidFill>
                <a:latin typeface="Arial" pitchFamily="34" charset="0"/>
              </a:rPr>
              <a:t>(análise multivariada  com regressão logística binária)</a:t>
            </a:r>
          </a:p>
        </p:txBody>
      </p:sp>
      <p:sp>
        <p:nvSpPr>
          <p:cNvPr id="224268" name="Text Box 14"/>
          <p:cNvSpPr txBox="1">
            <a:spLocks noChangeArrowheads="1"/>
          </p:cNvSpPr>
          <p:nvPr/>
        </p:nvSpPr>
        <p:spPr bwMode="auto">
          <a:xfrm>
            <a:off x="1476375" y="5229225"/>
            <a:ext cx="6718300" cy="641350"/>
          </a:xfrm>
          <a:prstGeom prst="rect">
            <a:avLst/>
          </a:prstGeom>
          <a:noFill/>
          <a:ln w="9525">
            <a:noFill/>
            <a:miter lim="800000"/>
            <a:headEnd/>
            <a:tailEnd/>
          </a:ln>
        </p:spPr>
        <p:txBody>
          <a:bodyPr wrap="none">
            <a:spAutoFit/>
          </a:bodyPr>
          <a:lstStyle/>
          <a:p>
            <a:r>
              <a:rPr lang="pt-BR" sz="1800" u="none">
                <a:solidFill>
                  <a:srgbClr val="FF0000"/>
                </a:solidFill>
                <a:latin typeface="Arial" pitchFamily="34" charset="0"/>
              </a:rPr>
              <a:t>Hemorragia pulmonar</a:t>
            </a:r>
            <a:r>
              <a:rPr lang="pt-BR" sz="1800" u="none">
                <a:latin typeface="Arial" pitchFamily="34" charset="0"/>
              </a:rPr>
              <a:t>:             </a:t>
            </a:r>
            <a:r>
              <a:rPr lang="pt-BR" sz="1800" b="1" u="none">
                <a:solidFill>
                  <a:srgbClr val="FFFF66"/>
                </a:solidFill>
                <a:latin typeface="Arial" pitchFamily="34" charset="0"/>
              </a:rPr>
              <a:t>OR=3,3 (IC 95%:1,4-7,9-p=0,01</a:t>
            </a:r>
            <a:r>
              <a:rPr lang="pt-BR" sz="1800" u="none">
                <a:latin typeface="Arial" pitchFamily="34" charset="0"/>
              </a:rPr>
              <a:t>)</a:t>
            </a:r>
          </a:p>
          <a:p>
            <a:r>
              <a:rPr lang="pt-BR" sz="1800" u="none">
                <a:solidFill>
                  <a:srgbClr val="FF0000"/>
                </a:solidFill>
                <a:latin typeface="Arial" pitchFamily="34" charset="0"/>
              </a:rPr>
              <a:t>SDR</a:t>
            </a:r>
            <a:r>
              <a:rPr lang="pt-BR" sz="1800" u="none">
                <a:latin typeface="Arial" pitchFamily="34" charset="0"/>
              </a:rPr>
              <a:t> </a:t>
            </a:r>
            <a:r>
              <a:rPr lang="pt-BR" sz="1800" b="1" u="none">
                <a:solidFill>
                  <a:srgbClr val="FFFF66"/>
                </a:solidFill>
                <a:latin typeface="Arial" pitchFamily="34" charset="0"/>
              </a:rPr>
              <a:t>(</a:t>
            </a:r>
            <a:r>
              <a:rPr lang="pt-BR" b="1" u="none">
                <a:solidFill>
                  <a:srgbClr val="FFFF66"/>
                </a:solidFill>
                <a:latin typeface="Arial" pitchFamily="34" charset="0"/>
              </a:rPr>
              <a:t>doença da membrana hialina</a:t>
            </a:r>
            <a:r>
              <a:rPr lang="pt-BR" sz="1800" b="1" u="none">
                <a:solidFill>
                  <a:srgbClr val="FFFF66"/>
                </a:solidFill>
                <a:latin typeface="Arial" pitchFamily="34" charset="0"/>
              </a:rPr>
              <a:t>): OR=2,5 (IC 95%:1,1-6,0-p=0,04</a:t>
            </a:r>
          </a:p>
        </p:txBody>
      </p:sp>
      <p:sp>
        <p:nvSpPr>
          <p:cNvPr id="224269" name="Line 15"/>
          <p:cNvSpPr>
            <a:spLocks noChangeShapeType="1"/>
          </p:cNvSpPr>
          <p:nvPr/>
        </p:nvSpPr>
        <p:spPr bwMode="auto">
          <a:xfrm flipV="1">
            <a:off x="1042988" y="5516563"/>
            <a:ext cx="504825" cy="792162"/>
          </a:xfrm>
          <a:prstGeom prst="line">
            <a:avLst/>
          </a:prstGeom>
          <a:noFill/>
          <a:ln w="76200">
            <a:solidFill>
              <a:srgbClr val="CC3300"/>
            </a:solidFill>
            <a:round/>
            <a:headEnd/>
            <a:tailEnd type="triangle" w="med" len="med"/>
          </a:ln>
        </p:spPr>
        <p:txBody>
          <a:bodyPr/>
          <a:lstStyle/>
          <a:p>
            <a:endParaRPr lang="pt-BR"/>
          </a:p>
        </p:txBody>
      </p:sp>
      <p:sp>
        <p:nvSpPr>
          <p:cNvPr id="224270" name="Text Box 16"/>
          <p:cNvSpPr txBox="1">
            <a:spLocks noChangeArrowheads="1"/>
          </p:cNvSpPr>
          <p:nvPr/>
        </p:nvSpPr>
        <p:spPr bwMode="auto">
          <a:xfrm>
            <a:off x="323850" y="6237288"/>
            <a:ext cx="2457450" cy="366712"/>
          </a:xfrm>
          <a:prstGeom prst="rect">
            <a:avLst/>
          </a:prstGeom>
          <a:noFill/>
          <a:ln w="9525">
            <a:noFill/>
            <a:miter lim="800000"/>
            <a:headEnd/>
            <a:tailEnd/>
          </a:ln>
        </p:spPr>
        <p:txBody>
          <a:bodyPr wrap="none">
            <a:spAutoFit/>
          </a:bodyPr>
          <a:lstStyle/>
          <a:p>
            <a:r>
              <a:rPr lang="pt-BR" sz="1800" u="none">
                <a:latin typeface="Arial" pitchFamily="34" charset="0"/>
              </a:rPr>
              <a:t>Persistiram no modelo</a:t>
            </a:r>
          </a:p>
        </p:txBody>
      </p:sp>
      <p:sp>
        <p:nvSpPr>
          <p:cNvPr id="224271" name="Line 17"/>
          <p:cNvSpPr>
            <a:spLocks noChangeShapeType="1"/>
          </p:cNvSpPr>
          <p:nvPr/>
        </p:nvSpPr>
        <p:spPr bwMode="auto">
          <a:xfrm>
            <a:off x="0" y="1844675"/>
            <a:ext cx="395288" cy="287338"/>
          </a:xfrm>
          <a:prstGeom prst="line">
            <a:avLst/>
          </a:prstGeom>
          <a:noFill/>
          <a:ln w="38100">
            <a:solidFill>
              <a:srgbClr val="CC3300"/>
            </a:solidFill>
            <a:round/>
            <a:headEnd/>
            <a:tailEnd type="triangle" w="med" len="med"/>
          </a:ln>
        </p:spPr>
        <p:txBody>
          <a:bodyPr/>
          <a:lstStyle/>
          <a:p>
            <a:endParaRPr lang="pt-BR"/>
          </a:p>
        </p:txBody>
      </p:sp>
      <p:sp>
        <p:nvSpPr>
          <p:cNvPr id="224272" name="Text Box 18"/>
          <p:cNvSpPr txBox="1">
            <a:spLocks noChangeArrowheads="1"/>
          </p:cNvSpPr>
          <p:nvPr/>
        </p:nvSpPr>
        <p:spPr bwMode="auto">
          <a:xfrm>
            <a:off x="7072313" y="6329363"/>
            <a:ext cx="1530350" cy="366712"/>
          </a:xfrm>
          <a:prstGeom prst="rect">
            <a:avLst/>
          </a:prstGeom>
          <a:noFill/>
          <a:ln w="9525">
            <a:noFill/>
            <a:miter lim="800000"/>
            <a:headEnd/>
            <a:tailEnd/>
          </a:ln>
        </p:spPr>
        <p:txBody>
          <a:bodyPr wrap="none">
            <a:spAutoFit/>
          </a:bodyPr>
          <a:lstStyle/>
          <a:p>
            <a:r>
              <a:rPr lang="pt-BR" sz="1800" u="none">
                <a:latin typeface="Arial" pitchFamily="34" charset="0"/>
              </a:rPr>
              <a:t>Margotto, PR</a:t>
            </a:r>
          </a:p>
        </p:txBody>
      </p:sp>
      <p:sp>
        <p:nvSpPr>
          <p:cNvPr id="224273"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Subtitle 2"/>
          <p:cNvSpPr>
            <a:spLocks noGrp="1"/>
          </p:cNvSpPr>
          <p:nvPr>
            <p:ph type="subTitle" idx="4294967295"/>
          </p:nvPr>
        </p:nvSpPr>
        <p:spPr>
          <a:xfrm>
            <a:off x="395288" y="4365625"/>
            <a:ext cx="7772400" cy="2971800"/>
          </a:xfrm>
        </p:spPr>
        <p:txBody>
          <a:bodyPr/>
          <a:lstStyle/>
          <a:p>
            <a:pPr marL="0" indent="0" algn="ctr">
              <a:lnSpc>
                <a:spcPct val="90000"/>
              </a:lnSpc>
              <a:buFontTx/>
              <a:buNone/>
            </a:pPr>
            <a:r>
              <a:rPr lang="pt-BR" sz="2000" smtClean="0">
                <a:solidFill>
                  <a:schemeClr val="bg1"/>
                </a:solidFill>
              </a:rPr>
              <a:t>Apresentação:   Gabriel Alvarenga Beckmann</a:t>
            </a:r>
          </a:p>
          <a:p>
            <a:pPr marL="0" indent="0" algn="ctr">
              <a:lnSpc>
                <a:spcPct val="90000"/>
              </a:lnSpc>
              <a:buFontTx/>
              <a:buNone/>
            </a:pPr>
            <a:r>
              <a:rPr lang="pt-BR" sz="2000" smtClean="0">
                <a:solidFill>
                  <a:schemeClr val="bg1"/>
                </a:solidFill>
              </a:rPr>
              <a:t>                          Marco Antônio Rocha Samarcos Filho</a:t>
            </a:r>
          </a:p>
          <a:p>
            <a:pPr marL="0" indent="0" algn="ctr">
              <a:lnSpc>
                <a:spcPct val="90000"/>
              </a:lnSpc>
              <a:buFontTx/>
              <a:buNone/>
            </a:pPr>
            <a:r>
              <a:rPr lang="pt-BR" sz="2000" smtClean="0">
                <a:solidFill>
                  <a:schemeClr val="bg1"/>
                </a:solidFill>
              </a:rPr>
              <a:t>                          Rosa Tanmirys de Sousa Lima</a:t>
            </a:r>
          </a:p>
          <a:p>
            <a:pPr marL="0" indent="0" algn="ctr">
              <a:lnSpc>
                <a:spcPct val="90000"/>
              </a:lnSpc>
              <a:buFontTx/>
              <a:buNone/>
            </a:pPr>
            <a:r>
              <a:rPr lang="pt-BR" sz="2000" smtClean="0">
                <a:solidFill>
                  <a:schemeClr val="bg1"/>
                </a:solidFill>
              </a:rPr>
              <a:t>Coordenação:   Paulo R. Margotto</a:t>
            </a:r>
          </a:p>
          <a:p>
            <a:pPr marL="0" indent="0" algn="ctr">
              <a:lnSpc>
                <a:spcPct val="90000"/>
              </a:lnSpc>
              <a:buFontTx/>
              <a:buNone/>
            </a:pPr>
            <a:r>
              <a:rPr lang="pt-BR" sz="2000" smtClean="0">
                <a:solidFill>
                  <a:schemeClr val="bg1"/>
                </a:solidFill>
              </a:rPr>
              <a:t>Brasília, 8 de setembro de 2015</a:t>
            </a:r>
          </a:p>
          <a:p>
            <a:pPr marL="0" indent="0" algn="ctr">
              <a:lnSpc>
                <a:spcPct val="90000"/>
              </a:lnSpc>
              <a:buFontTx/>
              <a:buNone/>
            </a:pPr>
            <a:r>
              <a:rPr lang="pt-BR" sz="2000" smtClean="0">
                <a:solidFill>
                  <a:schemeClr val="bg1"/>
                </a:solidFill>
                <a:hlinkClick r:id="rId2"/>
              </a:rPr>
              <a:t>www.paulomargotto.com.br</a:t>
            </a:r>
            <a:r>
              <a:rPr lang="pt-BR" sz="2000" smtClean="0">
                <a:solidFill>
                  <a:schemeClr val="bg1"/>
                </a:solidFill>
              </a:rPr>
              <a:t> </a:t>
            </a:r>
          </a:p>
        </p:txBody>
      </p:sp>
      <p:pic>
        <p:nvPicPr>
          <p:cNvPr id="228355" name="Picture 5"/>
          <p:cNvPicPr>
            <a:picLocks noChangeAspect="1" noChangeArrowheads="1"/>
          </p:cNvPicPr>
          <p:nvPr/>
        </p:nvPicPr>
        <p:blipFill>
          <a:blip r:embed="rId3"/>
          <a:srcRect/>
          <a:stretch>
            <a:fillRect/>
          </a:stretch>
        </p:blipFill>
        <p:spPr bwMode="auto">
          <a:xfrm>
            <a:off x="0" y="0"/>
            <a:ext cx="9144000" cy="1412875"/>
          </a:xfrm>
          <a:prstGeom prst="rect">
            <a:avLst/>
          </a:prstGeom>
          <a:noFill/>
          <a:ln w="9525">
            <a:solidFill>
              <a:srgbClr val="FFFF00"/>
            </a:solidFill>
            <a:miter lim="800000"/>
            <a:headEnd/>
            <a:tailEnd/>
          </a:ln>
        </p:spPr>
      </p:pic>
      <p:sp>
        <p:nvSpPr>
          <p:cNvPr id="228356" name="Rectangle 4"/>
          <p:cNvSpPr>
            <a:spLocks noChangeArrowheads="1"/>
          </p:cNvSpPr>
          <p:nvPr/>
        </p:nvSpPr>
        <p:spPr bwMode="auto">
          <a:xfrm>
            <a:off x="684213" y="1484313"/>
            <a:ext cx="7416800" cy="3475037"/>
          </a:xfrm>
          <a:prstGeom prst="rect">
            <a:avLst/>
          </a:prstGeom>
          <a:noFill/>
          <a:ln w="9525">
            <a:noFill/>
            <a:miter lim="800000"/>
            <a:headEnd/>
            <a:tailEnd/>
          </a:ln>
          <a:effectLst/>
        </p:spPr>
        <p:txBody>
          <a:bodyPr anchor="ctr">
            <a:spAutoFit/>
          </a:bodyPr>
          <a:lstStyle/>
          <a:p>
            <a:pPr algn="ctr"/>
            <a:r>
              <a:rPr lang="pt-BR" sz="2400" u="none">
                <a:solidFill>
                  <a:srgbClr val="FFFF00"/>
                </a:solidFill>
                <a:latin typeface="Arial" pitchFamily="34" charset="0"/>
                <a:cs typeface="Arial" pitchFamily="34" charset="0"/>
              </a:rPr>
              <a:t>Efeito da gravidade no volume de transfusão placentária: um estudo de não-inferioridade, multicêntrico e randomizado</a:t>
            </a:r>
            <a:endParaRPr lang="pt-BR" sz="2400" b="1" u="none">
              <a:solidFill>
                <a:srgbClr val="FFFF00"/>
              </a:solidFill>
              <a:latin typeface="Arial" pitchFamily="34" charset="0"/>
              <a:cs typeface="Arial" pitchFamily="34" charset="0"/>
            </a:endParaRPr>
          </a:p>
          <a:p>
            <a:pPr algn="ctr"/>
            <a:endParaRPr lang="pt-BR" sz="2400" b="1" u="none">
              <a:solidFill>
                <a:srgbClr val="FFFF00"/>
              </a:solidFill>
              <a:latin typeface="Arial" pitchFamily="34" charset="0"/>
              <a:cs typeface="Arial" pitchFamily="34" charset="0"/>
            </a:endParaRPr>
          </a:p>
          <a:p>
            <a:pPr algn="ctr"/>
            <a:r>
              <a:rPr lang="pt-BR" sz="1800" i="1" u="none">
                <a:solidFill>
                  <a:schemeClr val="bg1"/>
                </a:solidFill>
                <a:latin typeface="Arial" pitchFamily="34" charset="0"/>
                <a:cs typeface="Arial" pitchFamily="34" charset="0"/>
              </a:rPr>
              <a:t>Effect of gravity on volume of placental transfusion:</a:t>
            </a:r>
            <a:br>
              <a:rPr lang="pt-BR" sz="1800" i="1" u="none">
                <a:solidFill>
                  <a:schemeClr val="bg1"/>
                </a:solidFill>
                <a:latin typeface="Arial" pitchFamily="34" charset="0"/>
                <a:cs typeface="Arial" pitchFamily="34" charset="0"/>
              </a:rPr>
            </a:br>
            <a:r>
              <a:rPr lang="pt-BR" sz="1800" i="1" u="none">
                <a:solidFill>
                  <a:schemeClr val="bg1"/>
                </a:solidFill>
                <a:latin typeface="Arial" pitchFamily="34" charset="0"/>
                <a:cs typeface="Arial" pitchFamily="34" charset="0"/>
              </a:rPr>
              <a:t>a multicentre, randomised, non-inferiority trial</a:t>
            </a:r>
          </a:p>
          <a:p>
            <a:pPr algn="ctr"/>
            <a:r>
              <a:rPr lang="pt-BR" sz="1800" i="1" u="none">
                <a:solidFill>
                  <a:schemeClr val="bg1"/>
                </a:solidFill>
                <a:latin typeface="Arial" pitchFamily="34" charset="0"/>
                <a:cs typeface="Arial" pitchFamily="34" charset="0"/>
              </a:rPr>
              <a:t/>
            </a:r>
            <a:br>
              <a:rPr lang="pt-BR" sz="1800" i="1" u="none">
                <a:solidFill>
                  <a:schemeClr val="bg1"/>
                </a:solidFill>
                <a:latin typeface="Arial" pitchFamily="34" charset="0"/>
                <a:cs typeface="Arial" pitchFamily="34" charset="0"/>
              </a:rPr>
            </a:br>
            <a:r>
              <a:rPr lang="pt-BR" sz="1800" i="1" u="none">
                <a:solidFill>
                  <a:schemeClr val="bg1"/>
                </a:solidFill>
                <a:latin typeface="Arial" pitchFamily="34" charset="0"/>
                <a:cs typeface="Arial" pitchFamily="34" charset="0"/>
              </a:rPr>
              <a:t>Nestor E Vain, Daniela S Satragno, Adriana N Gorenstein, Juan E Gordillo, Juan P Berazategui, M Guadalupe Alda, Luis M Prudent</a:t>
            </a:r>
            <a:r>
              <a:rPr lang="pt-BR" sz="1800" u="none">
                <a:solidFill>
                  <a:schemeClr val="bg1"/>
                </a:solidFill>
                <a:latin typeface="Arial" pitchFamily="34" charset="0"/>
                <a:cs typeface="Arial" pitchFamily="34" charset="0"/>
              </a:rPr>
              <a:t/>
            </a:r>
            <a:br>
              <a:rPr lang="pt-BR" sz="1800" u="none">
                <a:solidFill>
                  <a:schemeClr val="bg1"/>
                </a:solidFill>
                <a:latin typeface="Arial" pitchFamily="34" charset="0"/>
                <a:cs typeface="Arial" pitchFamily="34" charset="0"/>
              </a:rPr>
            </a:br>
            <a:r>
              <a:rPr lang="pt-BR" sz="1800" u="none">
                <a:solidFill>
                  <a:schemeClr val="bg1"/>
                </a:solidFill>
                <a:latin typeface="Arial" pitchFamily="34" charset="0"/>
                <a:cs typeface="Arial" pitchFamily="34" charset="0"/>
              </a:rPr>
              <a:t/>
            </a:r>
            <a:br>
              <a:rPr lang="pt-BR" sz="1800" u="none">
                <a:solidFill>
                  <a:schemeClr val="bg1"/>
                </a:solidFill>
                <a:latin typeface="Arial" pitchFamily="34" charset="0"/>
                <a:cs typeface="Arial" pitchFamily="34" charset="0"/>
              </a:rPr>
            </a:br>
            <a:endParaRPr lang="pt-BR" sz="1800" u="none">
              <a:solidFill>
                <a:schemeClr val="bg1"/>
              </a:solidFill>
              <a:latin typeface="Arial" pitchFamily="34" charset="0"/>
              <a:cs typeface="Arial" pitchFamily="34" charset="0"/>
            </a:endParaRPr>
          </a:p>
        </p:txBody>
      </p:sp>
    </p:spTree>
  </p:cSld>
  <p:clrMapOvr>
    <a:masterClrMapping/>
  </p:clrMapOvr>
  <p:transition spd="slow">
    <p:circle/>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8" name="Rectangle 2"/>
          <p:cNvSpPr>
            <a:spLocks noGrp="1" noChangeArrowheads="1"/>
          </p:cNvSpPr>
          <p:nvPr>
            <p:ph type="title"/>
          </p:nvPr>
        </p:nvSpPr>
        <p:spPr>
          <a:xfrm>
            <a:off x="1331913" y="0"/>
            <a:ext cx="7315200" cy="1154113"/>
          </a:xfrm>
        </p:spPr>
        <p:txBody>
          <a:bodyPr/>
          <a:lstStyle/>
          <a:p>
            <a:r>
              <a:rPr lang="pt-BR" smtClean="0">
                <a:solidFill>
                  <a:srgbClr val="FFFF66"/>
                </a:solidFill>
              </a:rPr>
              <a:t>Observação</a:t>
            </a:r>
          </a:p>
        </p:txBody>
      </p:sp>
      <p:sp>
        <p:nvSpPr>
          <p:cNvPr id="229379" name="Rectangle 3"/>
          <p:cNvSpPr>
            <a:spLocks noGrp="1" noChangeArrowheads="1"/>
          </p:cNvSpPr>
          <p:nvPr>
            <p:ph type="body" idx="1"/>
          </p:nvPr>
        </p:nvSpPr>
        <p:spPr>
          <a:xfrm>
            <a:off x="900113" y="908050"/>
            <a:ext cx="7978775" cy="4319588"/>
          </a:xfrm>
        </p:spPr>
        <p:txBody>
          <a:bodyPr/>
          <a:lstStyle/>
          <a:p>
            <a:r>
              <a:rPr lang="pt-BR" smtClean="0">
                <a:solidFill>
                  <a:srgbClr val="FFFF66"/>
                </a:solidFill>
              </a:rPr>
              <a:t>Estudos de não-inferioridade</a:t>
            </a:r>
            <a:r>
              <a:rPr lang="pt-BR" smtClean="0"/>
              <a:t> </a:t>
            </a:r>
            <a:r>
              <a:rPr lang="pt-BR" sz="2400" smtClean="0">
                <a:solidFill>
                  <a:schemeClr val="bg1"/>
                </a:solidFill>
              </a:rPr>
              <a:t>são modelos experimentais desenvolvidos com o objetivo de determinar </a:t>
            </a:r>
            <a:r>
              <a:rPr lang="pt-BR" sz="2400" b="1" smtClean="0">
                <a:solidFill>
                  <a:srgbClr val="FFFF66"/>
                </a:solidFill>
              </a:rPr>
              <a:t>se um novo tratamento ou procedimento não é menos eficaz que outro já estabelecido e considerado como controle</a:t>
            </a:r>
            <a:r>
              <a:rPr lang="pt-BR" sz="2400" smtClean="0">
                <a:solidFill>
                  <a:schemeClr val="bg1"/>
                </a:solidFill>
              </a:rPr>
              <a:t>. São de </a:t>
            </a:r>
            <a:r>
              <a:rPr lang="pt-BR" sz="2400" smtClean="0">
                <a:solidFill>
                  <a:srgbClr val="FFFF66"/>
                </a:solidFill>
              </a:rPr>
              <a:t>grande importância no estudo de tratamentos em que o uso de placebo é inviável.</a:t>
            </a:r>
          </a:p>
          <a:p>
            <a:r>
              <a:rPr lang="pt-BR" sz="2400" smtClean="0">
                <a:solidFill>
                  <a:schemeClr val="bg1"/>
                </a:solidFill>
              </a:rPr>
              <a:t> </a:t>
            </a:r>
            <a:r>
              <a:rPr lang="pt-BR" sz="2400" b="1" smtClean="0">
                <a:solidFill>
                  <a:srgbClr val="FFFF66"/>
                </a:solidFill>
              </a:rPr>
              <a:t>Estudos clássicos, chamados de estudos de superioridade</a:t>
            </a:r>
            <a:r>
              <a:rPr lang="pt-BR" sz="2400" smtClean="0">
                <a:solidFill>
                  <a:schemeClr val="bg1"/>
                </a:solidFill>
              </a:rPr>
              <a:t>, identificam o melhor tratamento, cujo objetivo é determinar se um tratamento em investigação é superior ao agente comparativo </a:t>
            </a:r>
          </a:p>
        </p:txBody>
      </p:sp>
      <p:sp>
        <p:nvSpPr>
          <p:cNvPr id="229380" name="Rectangle 4"/>
          <p:cNvSpPr>
            <a:spLocks noChangeArrowheads="1"/>
          </p:cNvSpPr>
          <p:nvPr/>
        </p:nvSpPr>
        <p:spPr bwMode="auto">
          <a:xfrm>
            <a:off x="4932363" y="4941888"/>
            <a:ext cx="4044950" cy="762000"/>
          </a:xfrm>
          <a:prstGeom prst="rect">
            <a:avLst/>
          </a:prstGeom>
          <a:solidFill>
            <a:srgbClr val="FFFFFF"/>
          </a:solidFill>
          <a:ln w="9525">
            <a:noFill/>
            <a:miter lim="800000"/>
            <a:headEnd/>
            <a:tailEnd/>
          </a:ln>
          <a:effectLst/>
        </p:spPr>
        <p:txBody>
          <a:bodyPr wrap="none" lIns="0" tIns="0" rIns="0" bIns="0" anchor="ctr">
            <a:spAutoFit/>
          </a:bodyPr>
          <a:lstStyle/>
          <a:p>
            <a:r>
              <a:rPr lang="pt-BR" sz="900" b="1" u="none">
                <a:latin typeface="Arial" pitchFamily="34" charset="0"/>
              </a:rPr>
              <a:t>Resultados da pesquisa</a:t>
            </a:r>
          </a:p>
          <a:p>
            <a:pPr eaLnBrk="0" hangingPunct="0"/>
            <a:r>
              <a:rPr lang="pt-BR" sz="1300" b="1" u="none">
                <a:solidFill>
                  <a:srgbClr val="1A0DAB"/>
                </a:solidFill>
                <a:latin typeface="Arial" pitchFamily="34" charset="0"/>
                <a:cs typeface="Arial" pitchFamily="34" charset="0"/>
              </a:rPr>
              <a:t>[PDF]</a:t>
            </a:r>
            <a:r>
              <a:rPr lang="pt-BR" sz="1300">
                <a:solidFill>
                  <a:srgbClr val="660099"/>
                </a:solidFill>
                <a:latin typeface="Arial" pitchFamily="34" charset="0"/>
                <a:cs typeface="Arial" pitchFamily="34" charset="0"/>
                <a:hlinkClick r:id="rId2"/>
              </a:rPr>
              <a:t>Estudos clínicos de não-inferioridade ... - SciELO</a:t>
            </a:r>
            <a:endParaRPr lang="pt-BR" sz="1300" u="none">
              <a:latin typeface="Arial" pitchFamily="34" charset="0"/>
              <a:cs typeface="Arial" pitchFamily="34" charset="0"/>
            </a:endParaRPr>
          </a:p>
          <a:p>
            <a:pPr eaLnBrk="0" hangingPunct="0"/>
            <a:r>
              <a:rPr lang="pt-BR" sz="1000" u="none">
                <a:solidFill>
                  <a:srgbClr val="006621"/>
                </a:solidFill>
                <a:latin typeface="Arial" pitchFamily="34" charset="0"/>
                <a:cs typeface="Arial" pitchFamily="34" charset="0"/>
              </a:rPr>
              <a:t>www.scielo.br/pdf/jvb/v9n3/a09v9n3.pdf</a:t>
            </a:r>
            <a:endParaRPr lang="pt-BR" sz="600" u="none">
              <a:solidFill>
                <a:srgbClr val="808080"/>
              </a:solidFill>
              <a:latin typeface="Arial" pitchFamily="34" charset="0"/>
              <a:cs typeface="Arial" pitchFamily="34" charset="0"/>
            </a:endParaRPr>
          </a:p>
          <a:p>
            <a:pPr eaLnBrk="0" hangingPunct="0"/>
            <a:endParaRPr lang="pt-BR" sz="1800" u="none">
              <a:latin typeface="Arial" pitchFamily="34" charset="0"/>
            </a:endParaRPr>
          </a:p>
        </p:txBody>
      </p:sp>
      <p:sp>
        <p:nvSpPr>
          <p:cNvPr id="229381" name="Rectangle 5"/>
          <p:cNvSpPr>
            <a:spLocks noChangeArrowheads="1"/>
          </p:cNvSpPr>
          <p:nvPr/>
        </p:nvSpPr>
        <p:spPr bwMode="auto">
          <a:xfrm>
            <a:off x="2549525" y="3352800"/>
            <a:ext cx="184150" cy="915988"/>
          </a:xfrm>
          <a:prstGeom prst="rect">
            <a:avLst/>
          </a:prstGeom>
          <a:noFill/>
          <a:ln w="9525">
            <a:noFill/>
            <a:miter lim="800000"/>
            <a:headEnd/>
            <a:tailEnd/>
          </a:ln>
          <a:effectLst/>
        </p:spPr>
        <p:txBody>
          <a:bodyPr wrap="none" anchor="ctr">
            <a:spAutoFit/>
          </a:bodyPr>
          <a:lstStyle/>
          <a:p>
            <a:r>
              <a:rPr lang="pt-BR" sz="1800" u="none">
                <a:solidFill>
                  <a:srgbClr val="545454"/>
                </a:solidFill>
                <a:latin typeface="Arial" pitchFamily="34" charset="0"/>
                <a:cs typeface="Arial" pitchFamily="34" charset="0"/>
              </a:rPr>
              <a:t/>
            </a:r>
            <a:br>
              <a:rPr lang="pt-BR" sz="1800" u="none">
                <a:solidFill>
                  <a:srgbClr val="545454"/>
                </a:solidFill>
                <a:latin typeface="Arial" pitchFamily="34" charset="0"/>
                <a:cs typeface="Arial" pitchFamily="34" charset="0"/>
              </a:rPr>
            </a:br>
            <a:endParaRPr lang="pt-BR" sz="1800" u="none">
              <a:latin typeface="Arial" pitchFamily="34" charset="0"/>
              <a:cs typeface="Arial" pitchFamily="34" charset="0"/>
            </a:endParaRPr>
          </a:p>
          <a:p>
            <a:pPr eaLnBrk="0" hangingPunct="0"/>
            <a:endParaRPr lang="pt-BR" sz="1800" u="none">
              <a:latin typeface="Arial" pitchFamily="34" charset="0"/>
            </a:endParaRPr>
          </a:p>
        </p:txBody>
      </p:sp>
      <p:sp>
        <p:nvSpPr>
          <p:cNvPr id="229382" name="Text Box 6"/>
          <p:cNvSpPr txBox="1">
            <a:spLocks noChangeArrowheads="1"/>
          </p:cNvSpPr>
          <p:nvPr/>
        </p:nvSpPr>
        <p:spPr bwMode="auto">
          <a:xfrm>
            <a:off x="7473950" y="4508500"/>
            <a:ext cx="1670050" cy="366713"/>
          </a:xfrm>
          <a:prstGeom prst="rect">
            <a:avLst/>
          </a:prstGeom>
          <a:noFill/>
          <a:ln w="9525">
            <a:noFill/>
            <a:miter lim="800000"/>
            <a:headEnd/>
            <a:tailEnd/>
          </a:ln>
          <a:effectLst/>
        </p:spPr>
        <p:txBody>
          <a:bodyPr wrap="none">
            <a:spAutoFit/>
          </a:bodyPr>
          <a:lstStyle/>
          <a:p>
            <a:r>
              <a:rPr lang="pt-BR" sz="1800" u="none">
                <a:solidFill>
                  <a:srgbClr val="FFFF00"/>
                </a:solidFill>
                <a:latin typeface="Arial" pitchFamily="34" charset="0"/>
                <a:cs typeface="Arial" pitchFamily="34" charset="0"/>
              </a:rPr>
              <a:t>Consulte Aqui!</a:t>
            </a:r>
          </a:p>
        </p:txBody>
      </p:sp>
      <p:sp>
        <p:nvSpPr>
          <p:cNvPr id="229383" name="Rectangle 7"/>
          <p:cNvSpPr>
            <a:spLocks noChangeArrowheads="1"/>
          </p:cNvSpPr>
          <p:nvPr/>
        </p:nvSpPr>
        <p:spPr bwMode="auto">
          <a:xfrm>
            <a:off x="0" y="5489575"/>
            <a:ext cx="4878388" cy="1368425"/>
          </a:xfrm>
          <a:prstGeom prst="rect">
            <a:avLst/>
          </a:prstGeom>
          <a:noFill/>
          <a:ln w="57150">
            <a:solidFill>
              <a:srgbClr val="FF9900"/>
            </a:solidFill>
            <a:miter lim="800000"/>
            <a:headEnd/>
            <a:tailEnd/>
          </a:ln>
          <a:effectLst/>
        </p:spPr>
        <p:txBody>
          <a:bodyPr>
            <a:spAutoFit/>
          </a:bodyPr>
          <a:lstStyle/>
          <a:p>
            <a:r>
              <a:rPr lang="pt-PT" sz="2000" u="none">
                <a:solidFill>
                  <a:srgbClr val="FF9900"/>
                </a:solidFill>
              </a:rPr>
              <a:t>RN a termo no abdome ou seio materno antes do clampeamento do cordão umbilical ou RN no nível do intróito vaginal, resultam em valores idênticos de transfusão placentária</a:t>
            </a:r>
            <a:endParaRPr lang="pt-BR" sz="2000" u="none">
              <a:solidFill>
                <a:srgbClr val="FF9900"/>
              </a:solidFill>
            </a:endParaRPr>
          </a:p>
        </p:txBody>
      </p:sp>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5" name="Text Box 3"/>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pic>
        <p:nvPicPr>
          <p:cNvPr id="230406" name="Picture 6" descr="DSC04771"/>
          <p:cNvPicPr>
            <a:picLocks noChangeAspect="1" noChangeArrowheads="1"/>
          </p:cNvPicPr>
          <p:nvPr/>
        </p:nvPicPr>
        <p:blipFill>
          <a:blip r:embed="rId2" cstate="print"/>
          <a:srcRect/>
          <a:stretch>
            <a:fillRect/>
          </a:stretch>
        </p:blipFill>
        <p:spPr bwMode="auto">
          <a:xfrm>
            <a:off x="-193675" y="-144463"/>
            <a:ext cx="9531350" cy="7148513"/>
          </a:xfrm>
          <a:prstGeom prst="rect">
            <a:avLst/>
          </a:prstGeom>
          <a:noFill/>
        </p:spPr>
      </p:pic>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a:xfrm>
            <a:off x="1828800" y="0"/>
            <a:ext cx="5486400" cy="838200"/>
          </a:xfrm>
        </p:spPr>
        <p:txBody>
          <a:bodyPr/>
          <a:lstStyle/>
          <a:p>
            <a:pPr algn="r" defTabSz="762000" eaLnBrk="1" hangingPunct="1"/>
            <a:r>
              <a:rPr lang="pt-BR" sz="4000" smtClean="0"/>
              <a:t>Nível das evidências</a:t>
            </a:r>
          </a:p>
        </p:txBody>
      </p:sp>
      <p:grpSp>
        <p:nvGrpSpPr>
          <p:cNvPr id="105475" name="Group 3"/>
          <p:cNvGrpSpPr>
            <a:grpSpLocks/>
          </p:cNvGrpSpPr>
          <p:nvPr/>
        </p:nvGrpSpPr>
        <p:grpSpPr bwMode="auto">
          <a:xfrm>
            <a:off x="533400" y="1174750"/>
            <a:ext cx="8305800" cy="5410200"/>
            <a:chOff x="336" y="740"/>
            <a:chExt cx="5232" cy="3408"/>
          </a:xfrm>
        </p:grpSpPr>
        <p:sp>
          <p:nvSpPr>
            <p:cNvPr id="105479" name="Rectangle 4"/>
            <p:cNvSpPr>
              <a:spLocks noChangeArrowheads="1"/>
            </p:cNvSpPr>
            <p:nvPr/>
          </p:nvSpPr>
          <p:spPr bwMode="auto">
            <a:xfrm>
              <a:off x="949" y="2209"/>
              <a:ext cx="4619" cy="518"/>
            </a:xfrm>
            <a:prstGeom prst="rect">
              <a:avLst/>
            </a:prstGeom>
            <a:noFill/>
            <a:ln w="9525">
              <a:noFill/>
              <a:miter lim="800000"/>
              <a:headEnd/>
              <a:tailEnd/>
            </a:ln>
          </p:spPr>
          <p:txBody>
            <a:bodyPr/>
            <a:lstStyle/>
            <a:p>
              <a:r>
                <a:rPr lang="pt-BR" sz="2000" b="1" u="none">
                  <a:solidFill>
                    <a:schemeClr val="bg1"/>
                  </a:solidFill>
                </a:rPr>
                <a:t>Pelo um menos um estudo controlado, não randomizado</a:t>
              </a:r>
            </a:p>
          </p:txBody>
        </p:sp>
        <p:sp>
          <p:nvSpPr>
            <p:cNvPr id="105480" name="Rectangle 5"/>
            <p:cNvSpPr>
              <a:spLocks noChangeArrowheads="1"/>
            </p:cNvSpPr>
            <p:nvPr/>
          </p:nvSpPr>
          <p:spPr bwMode="auto">
            <a:xfrm>
              <a:off x="336" y="2209"/>
              <a:ext cx="613" cy="518"/>
            </a:xfrm>
            <a:prstGeom prst="rect">
              <a:avLst/>
            </a:prstGeom>
            <a:noFill/>
            <a:ln w="9525">
              <a:noFill/>
              <a:miter lim="800000"/>
              <a:headEnd/>
              <a:tailEnd/>
            </a:ln>
          </p:spPr>
          <p:txBody>
            <a:bodyPr/>
            <a:lstStyle/>
            <a:p>
              <a:pPr algn="ctr"/>
              <a:r>
                <a:rPr lang="pt-BR" sz="2400" b="1" u="none">
                  <a:solidFill>
                    <a:schemeClr val="bg1"/>
                  </a:solidFill>
                </a:rPr>
                <a:t>IIa</a:t>
              </a:r>
            </a:p>
          </p:txBody>
        </p:sp>
        <p:sp>
          <p:nvSpPr>
            <p:cNvPr id="105481" name="Rectangle 6"/>
            <p:cNvSpPr>
              <a:spLocks noChangeArrowheads="1"/>
            </p:cNvSpPr>
            <p:nvPr/>
          </p:nvSpPr>
          <p:spPr bwMode="auto">
            <a:xfrm>
              <a:off x="949" y="1114"/>
              <a:ext cx="4619" cy="576"/>
            </a:xfrm>
            <a:prstGeom prst="rect">
              <a:avLst/>
            </a:prstGeom>
            <a:noFill/>
            <a:ln w="9525">
              <a:noFill/>
              <a:miter lim="800000"/>
              <a:headEnd/>
              <a:tailEnd/>
            </a:ln>
          </p:spPr>
          <p:txBody>
            <a:bodyPr/>
            <a:lstStyle/>
            <a:p>
              <a:r>
                <a:rPr lang="pt-BR" sz="2000" b="1" u="none">
                  <a:solidFill>
                    <a:schemeClr val="bg1"/>
                  </a:solidFill>
                </a:rPr>
                <a:t>Metanálise de ensaios clínicos randomizados</a:t>
              </a:r>
            </a:p>
          </p:txBody>
        </p:sp>
        <p:sp>
          <p:nvSpPr>
            <p:cNvPr id="105482" name="Rectangle 7"/>
            <p:cNvSpPr>
              <a:spLocks noChangeArrowheads="1"/>
            </p:cNvSpPr>
            <p:nvPr/>
          </p:nvSpPr>
          <p:spPr bwMode="auto">
            <a:xfrm>
              <a:off x="336" y="1114"/>
              <a:ext cx="613" cy="576"/>
            </a:xfrm>
            <a:prstGeom prst="rect">
              <a:avLst/>
            </a:prstGeom>
            <a:noFill/>
            <a:ln w="9525">
              <a:noFill/>
              <a:miter lim="800000"/>
              <a:headEnd/>
              <a:tailEnd/>
            </a:ln>
          </p:spPr>
          <p:txBody>
            <a:bodyPr/>
            <a:lstStyle/>
            <a:p>
              <a:pPr algn="ctr"/>
              <a:r>
                <a:rPr lang="pt-BR" sz="2400" b="1" u="none">
                  <a:solidFill>
                    <a:schemeClr val="bg1"/>
                  </a:solidFill>
                </a:rPr>
                <a:t>Ia</a:t>
              </a:r>
            </a:p>
          </p:txBody>
        </p:sp>
        <p:sp>
          <p:nvSpPr>
            <p:cNvPr id="105483" name="Rectangle 8"/>
            <p:cNvSpPr>
              <a:spLocks noChangeArrowheads="1"/>
            </p:cNvSpPr>
            <p:nvPr/>
          </p:nvSpPr>
          <p:spPr bwMode="auto">
            <a:xfrm>
              <a:off x="949" y="3610"/>
              <a:ext cx="4619" cy="518"/>
            </a:xfrm>
            <a:prstGeom prst="rect">
              <a:avLst/>
            </a:prstGeom>
            <a:noFill/>
            <a:ln w="9525">
              <a:noFill/>
              <a:miter lim="800000"/>
              <a:headEnd/>
              <a:tailEnd/>
            </a:ln>
          </p:spPr>
          <p:txBody>
            <a:bodyPr/>
            <a:lstStyle/>
            <a:p>
              <a:r>
                <a:rPr lang="pt-BR" sz="2000" b="1" u="none">
                  <a:solidFill>
                    <a:schemeClr val="bg1"/>
                  </a:solidFill>
                </a:rPr>
                <a:t>Evidência de um comitê de especialistas ou autoridade no assunto</a:t>
              </a:r>
            </a:p>
          </p:txBody>
        </p:sp>
        <p:sp>
          <p:nvSpPr>
            <p:cNvPr id="105484" name="Rectangle 9"/>
            <p:cNvSpPr>
              <a:spLocks noChangeArrowheads="1"/>
            </p:cNvSpPr>
            <p:nvPr/>
          </p:nvSpPr>
          <p:spPr bwMode="auto">
            <a:xfrm>
              <a:off x="336" y="3610"/>
              <a:ext cx="613" cy="518"/>
            </a:xfrm>
            <a:prstGeom prst="rect">
              <a:avLst/>
            </a:prstGeom>
            <a:noFill/>
            <a:ln w="9525">
              <a:noFill/>
              <a:miter lim="800000"/>
              <a:headEnd/>
              <a:tailEnd/>
            </a:ln>
          </p:spPr>
          <p:txBody>
            <a:bodyPr/>
            <a:lstStyle/>
            <a:p>
              <a:pPr algn="ctr"/>
              <a:r>
                <a:rPr lang="pt-BR" sz="2400" b="1" u="none">
                  <a:solidFill>
                    <a:schemeClr val="bg1"/>
                  </a:solidFill>
                </a:rPr>
                <a:t>IV</a:t>
              </a:r>
            </a:p>
          </p:txBody>
        </p:sp>
        <p:sp>
          <p:nvSpPr>
            <p:cNvPr id="105485" name="Rectangle 10"/>
            <p:cNvSpPr>
              <a:spLocks noChangeArrowheads="1"/>
            </p:cNvSpPr>
            <p:nvPr/>
          </p:nvSpPr>
          <p:spPr bwMode="auto">
            <a:xfrm>
              <a:off x="949" y="3245"/>
              <a:ext cx="4619" cy="365"/>
            </a:xfrm>
            <a:prstGeom prst="rect">
              <a:avLst/>
            </a:prstGeom>
            <a:noFill/>
            <a:ln w="9525">
              <a:noFill/>
              <a:miter lim="800000"/>
              <a:headEnd/>
              <a:tailEnd/>
            </a:ln>
          </p:spPr>
          <p:txBody>
            <a:bodyPr/>
            <a:lstStyle/>
            <a:p>
              <a:r>
                <a:rPr lang="pt-BR" sz="2000" b="1" u="none">
                  <a:solidFill>
                    <a:schemeClr val="bg1"/>
                  </a:solidFill>
                </a:rPr>
                <a:t>Evidência de estudo observacional (coorte, </a:t>
              </a:r>
              <a:r>
                <a:rPr lang="pt-BR" sz="1800" b="1" u="none">
                  <a:solidFill>
                    <a:schemeClr val="bg1"/>
                  </a:solidFill>
                </a:rPr>
                <a:t>caso-controle</a:t>
              </a:r>
              <a:r>
                <a:rPr lang="pt-BR" sz="2000" b="1" u="none">
                  <a:solidFill>
                    <a:schemeClr val="bg1"/>
                  </a:solidFill>
                </a:rPr>
                <a:t>)</a:t>
              </a:r>
            </a:p>
          </p:txBody>
        </p:sp>
        <p:sp>
          <p:nvSpPr>
            <p:cNvPr id="105486" name="Rectangle 11"/>
            <p:cNvSpPr>
              <a:spLocks noChangeArrowheads="1"/>
            </p:cNvSpPr>
            <p:nvPr/>
          </p:nvSpPr>
          <p:spPr bwMode="auto">
            <a:xfrm>
              <a:off x="336" y="3245"/>
              <a:ext cx="613" cy="365"/>
            </a:xfrm>
            <a:prstGeom prst="rect">
              <a:avLst/>
            </a:prstGeom>
            <a:noFill/>
            <a:ln w="9525">
              <a:noFill/>
              <a:miter lim="800000"/>
              <a:headEnd/>
              <a:tailEnd/>
            </a:ln>
          </p:spPr>
          <p:txBody>
            <a:bodyPr/>
            <a:lstStyle/>
            <a:p>
              <a:pPr algn="ctr"/>
              <a:r>
                <a:rPr lang="pt-BR" sz="2400" b="1" u="none">
                  <a:solidFill>
                    <a:schemeClr val="bg1"/>
                  </a:solidFill>
                </a:rPr>
                <a:t>III</a:t>
              </a:r>
            </a:p>
          </p:txBody>
        </p:sp>
        <p:sp>
          <p:nvSpPr>
            <p:cNvPr id="105487" name="Rectangle 12"/>
            <p:cNvSpPr>
              <a:spLocks noChangeArrowheads="1"/>
            </p:cNvSpPr>
            <p:nvPr/>
          </p:nvSpPr>
          <p:spPr bwMode="auto">
            <a:xfrm>
              <a:off x="949" y="2727"/>
              <a:ext cx="4619" cy="518"/>
            </a:xfrm>
            <a:prstGeom prst="rect">
              <a:avLst/>
            </a:prstGeom>
            <a:noFill/>
            <a:ln w="9525">
              <a:noFill/>
              <a:miter lim="800000"/>
              <a:headEnd/>
              <a:tailEnd/>
            </a:ln>
          </p:spPr>
          <p:txBody>
            <a:bodyPr/>
            <a:lstStyle/>
            <a:p>
              <a:r>
                <a:rPr lang="pt-BR" sz="2000" b="1" u="none">
                  <a:solidFill>
                    <a:schemeClr val="bg1"/>
                  </a:solidFill>
                </a:rPr>
                <a:t>Pelo menos um outro estudo quase-experimental</a:t>
              </a:r>
              <a:endParaRPr lang="pt-BR" sz="2000" b="1" u="none">
                <a:solidFill>
                  <a:schemeClr val="bg1"/>
                </a:solidFill>
                <a:latin typeface="Symbol" pitchFamily="18" charset="2"/>
              </a:endParaRPr>
            </a:p>
          </p:txBody>
        </p:sp>
        <p:sp>
          <p:nvSpPr>
            <p:cNvPr id="105488" name="Rectangle 13"/>
            <p:cNvSpPr>
              <a:spLocks noChangeArrowheads="1"/>
            </p:cNvSpPr>
            <p:nvPr/>
          </p:nvSpPr>
          <p:spPr bwMode="auto">
            <a:xfrm>
              <a:off x="336" y="2727"/>
              <a:ext cx="613" cy="518"/>
            </a:xfrm>
            <a:prstGeom prst="rect">
              <a:avLst/>
            </a:prstGeom>
            <a:noFill/>
            <a:ln w="9525">
              <a:noFill/>
              <a:miter lim="800000"/>
              <a:headEnd/>
              <a:tailEnd/>
            </a:ln>
          </p:spPr>
          <p:txBody>
            <a:bodyPr/>
            <a:lstStyle/>
            <a:p>
              <a:pPr algn="ctr"/>
              <a:r>
                <a:rPr lang="pt-BR" sz="2400" b="1" u="none">
                  <a:solidFill>
                    <a:schemeClr val="bg1"/>
                  </a:solidFill>
                </a:rPr>
                <a:t>IIb</a:t>
              </a:r>
            </a:p>
          </p:txBody>
        </p:sp>
        <p:sp>
          <p:nvSpPr>
            <p:cNvPr id="105489" name="Rectangle 14"/>
            <p:cNvSpPr>
              <a:spLocks noChangeArrowheads="1"/>
            </p:cNvSpPr>
            <p:nvPr/>
          </p:nvSpPr>
          <p:spPr bwMode="auto">
            <a:xfrm>
              <a:off x="949" y="1690"/>
              <a:ext cx="4619" cy="519"/>
            </a:xfrm>
            <a:prstGeom prst="rect">
              <a:avLst/>
            </a:prstGeom>
            <a:noFill/>
            <a:ln w="9525">
              <a:noFill/>
              <a:miter lim="800000"/>
              <a:headEnd/>
              <a:tailEnd/>
            </a:ln>
          </p:spPr>
          <p:txBody>
            <a:bodyPr/>
            <a:lstStyle/>
            <a:p>
              <a:r>
                <a:rPr lang="pt-BR" sz="2000" b="1" u="none">
                  <a:solidFill>
                    <a:schemeClr val="bg1"/>
                  </a:solidFill>
                </a:rPr>
                <a:t>Pelo menos um ensaio clínico randomizado</a:t>
              </a:r>
            </a:p>
          </p:txBody>
        </p:sp>
        <p:sp>
          <p:nvSpPr>
            <p:cNvPr id="105490" name="Rectangle 15"/>
            <p:cNvSpPr>
              <a:spLocks noChangeArrowheads="1"/>
            </p:cNvSpPr>
            <p:nvPr/>
          </p:nvSpPr>
          <p:spPr bwMode="auto">
            <a:xfrm>
              <a:off x="336" y="1690"/>
              <a:ext cx="613" cy="519"/>
            </a:xfrm>
            <a:prstGeom prst="rect">
              <a:avLst/>
            </a:prstGeom>
            <a:noFill/>
            <a:ln w="9525">
              <a:noFill/>
              <a:miter lim="800000"/>
              <a:headEnd/>
              <a:tailEnd/>
            </a:ln>
          </p:spPr>
          <p:txBody>
            <a:bodyPr/>
            <a:lstStyle/>
            <a:p>
              <a:pPr algn="ctr"/>
              <a:r>
                <a:rPr lang="pt-BR" sz="2400" b="1" u="none">
                  <a:solidFill>
                    <a:schemeClr val="bg1"/>
                  </a:solidFill>
                </a:rPr>
                <a:t>Ib</a:t>
              </a:r>
            </a:p>
          </p:txBody>
        </p:sp>
        <p:sp>
          <p:nvSpPr>
            <p:cNvPr id="105491" name="Rectangle 16"/>
            <p:cNvSpPr>
              <a:spLocks noChangeArrowheads="1"/>
            </p:cNvSpPr>
            <p:nvPr/>
          </p:nvSpPr>
          <p:spPr bwMode="auto">
            <a:xfrm>
              <a:off x="949" y="740"/>
              <a:ext cx="4619" cy="374"/>
            </a:xfrm>
            <a:prstGeom prst="rect">
              <a:avLst/>
            </a:prstGeom>
            <a:noFill/>
            <a:ln w="9525">
              <a:noFill/>
              <a:miter lim="800000"/>
              <a:headEnd/>
              <a:tailEnd/>
            </a:ln>
          </p:spPr>
          <p:txBody>
            <a:bodyPr/>
            <a:lstStyle/>
            <a:p>
              <a:pPr algn="ctr"/>
              <a:r>
                <a:rPr lang="pt-BR" sz="2400" b="1" u="none">
                  <a:solidFill>
                    <a:schemeClr val="bg1"/>
                  </a:solidFill>
                </a:rPr>
                <a:t>Descrição</a:t>
              </a:r>
            </a:p>
          </p:txBody>
        </p:sp>
        <p:sp>
          <p:nvSpPr>
            <p:cNvPr id="105492" name="Rectangle 17"/>
            <p:cNvSpPr>
              <a:spLocks noChangeArrowheads="1"/>
            </p:cNvSpPr>
            <p:nvPr/>
          </p:nvSpPr>
          <p:spPr bwMode="auto">
            <a:xfrm>
              <a:off x="336" y="740"/>
              <a:ext cx="613" cy="374"/>
            </a:xfrm>
            <a:prstGeom prst="rect">
              <a:avLst/>
            </a:prstGeom>
            <a:noFill/>
            <a:ln w="9525">
              <a:noFill/>
              <a:miter lim="800000"/>
              <a:headEnd/>
              <a:tailEnd/>
            </a:ln>
          </p:spPr>
          <p:txBody>
            <a:bodyPr/>
            <a:lstStyle/>
            <a:p>
              <a:pPr algn="ctr"/>
              <a:r>
                <a:rPr lang="pt-BR" sz="2400" b="1" u="none">
                  <a:solidFill>
                    <a:schemeClr val="bg1"/>
                  </a:solidFill>
                </a:rPr>
                <a:t>Nível</a:t>
              </a:r>
            </a:p>
          </p:txBody>
        </p:sp>
        <p:sp>
          <p:nvSpPr>
            <p:cNvPr id="105493" name="Line 18"/>
            <p:cNvSpPr>
              <a:spLocks noChangeShapeType="1"/>
            </p:cNvSpPr>
            <p:nvPr/>
          </p:nvSpPr>
          <p:spPr bwMode="auto">
            <a:xfrm>
              <a:off x="336" y="740"/>
              <a:ext cx="5232" cy="0"/>
            </a:xfrm>
            <a:prstGeom prst="line">
              <a:avLst/>
            </a:prstGeom>
            <a:noFill/>
            <a:ln w="28575" cap="sq">
              <a:solidFill>
                <a:schemeClr val="tx1"/>
              </a:solidFill>
              <a:round/>
              <a:headEnd/>
              <a:tailEnd/>
            </a:ln>
          </p:spPr>
          <p:txBody>
            <a:bodyPr/>
            <a:lstStyle/>
            <a:p>
              <a:endParaRPr lang="pt-BR"/>
            </a:p>
          </p:txBody>
        </p:sp>
        <p:sp>
          <p:nvSpPr>
            <p:cNvPr id="105494" name="Line 19"/>
            <p:cNvSpPr>
              <a:spLocks noChangeShapeType="1"/>
            </p:cNvSpPr>
            <p:nvPr/>
          </p:nvSpPr>
          <p:spPr bwMode="auto">
            <a:xfrm>
              <a:off x="336" y="1114"/>
              <a:ext cx="5232" cy="0"/>
            </a:xfrm>
            <a:prstGeom prst="line">
              <a:avLst/>
            </a:prstGeom>
            <a:noFill/>
            <a:ln w="12700">
              <a:solidFill>
                <a:schemeClr val="tx1"/>
              </a:solidFill>
              <a:round/>
              <a:headEnd/>
              <a:tailEnd/>
            </a:ln>
          </p:spPr>
          <p:txBody>
            <a:bodyPr/>
            <a:lstStyle/>
            <a:p>
              <a:endParaRPr lang="pt-BR"/>
            </a:p>
          </p:txBody>
        </p:sp>
        <p:sp>
          <p:nvSpPr>
            <p:cNvPr id="105495" name="Line 20"/>
            <p:cNvSpPr>
              <a:spLocks noChangeShapeType="1"/>
            </p:cNvSpPr>
            <p:nvPr/>
          </p:nvSpPr>
          <p:spPr bwMode="auto">
            <a:xfrm>
              <a:off x="336" y="2209"/>
              <a:ext cx="5232" cy="0"/>
            </a:xfrm>
            <a:prstGeom prst="line">
              <a:avLst/>
            </a:prstGeom>
            <a:noFill/>
            <a:ln w="12700">
              <a:solidFill>
                <a:schemeClr val="tx1"/>
              </a:solidFill>
              <a:round/>
              <a:headEnd/>
              <a:tailEnd/>
            </a:ln>
          </p:spPr>
          <p:txBody>
            <a:bodyPr/>
            <a:lstStyle/>
            <a:p>
              <a:endParaRPr lang="pt-BR"/>
            </a:p>
          </p:txBody>
        </p:sp>
        <p:sp>
          <p:nvSpPr>
            <p:cNvPr id="105496" name="Line 21"/>
            <p:cNvSpPr>
              <a:spLocks noChangeShapeType="1"/>
            </p:cNvSpPr>
            <p:nvPr/>
          </p:nvSpPr>
          <p:spPr bwMode="auto">
            <a:xfrm>
              <a:off x="336" y="3245"/>
              <a:ext cx="5232" cy="0"/>
            </a:xfrm>
            <a:prstGeom prst="line">
              <a:avLst/>
            </a:prstGeom>
            <a:noFill/>
            <a:ln w="12700">
              <a:solidFill>
                <a:schemeClr val="tx1"/>
              </a:solidFill>
              <a:round/>
              <a:headEnd/>
              <a:tailEnd/>
            </a:ln>
          </p:spPr>
          <p:txBody>
            <a:bodyPr/>
            <a:lstStyle/>
            <a:p>
              <a:endParaRPr lang="pt-BR"/>
            </a:p>
          </p:txBody>
        </p:sp>
        <p:sp>
          <p:nvSpPr>
            <p:cNvPr id="105497" name="Line 22"/>
            <p:cNvSpPr>
              <a:spLocks noChangeShapeType="1"/>
            </p:cNvSpPr>
            <p:nvPr/>
          </p:nvSpPr>
          <p:spPr bwMode="auto">
            <a:xfrm>
              <a:off x="336" y="3610"/>
              <a:ext cx="5232" cy="0"/>
            </a:xfrm>
            <a:prstGeom prst="line">
              <a:avLst/>
            </a:prstGeom>
            <a:noFill/>
            <a:ln w="12700">
              <a:solidFill>
                <a:schemeClr val="tx1"/>
              </a:solidFill>
              <a:round/>
              <a:headEnd/>
              <a:tailEnd/>
            </a:ln>
          </p:spPr>
          <p:txBody>
            <a:bodyPr/>
            <a:lstStyle/>
            <a:p>
              <a:endParaRPr lang="pt-BR"/>
            </a:p>
          </p:txBody>
        </p:sp>
        <p:sp>
          <p:nvSpPr>
            <p:cNvPr id="105498" name="Line 23"/>
            <p:cNvSpPr>
              <a:spLocks noChangeShapeType="1"/>
            </p:cNvSpPr>
            <p:nvPr/>
          </p:nvSpPr>
          <p:spPr bwMode="auto">
            <a:xfrm>
              <a:off x="336" y="4128"/>
              <a:ext cx="5232" cy="0"/>
            </a:xfrm>
            <a:prstGeom prst="line">
              <a:avLst/>
            </a:prstGeom>
            <a:noFill/>
            <a:ln w="28575" cap="sq">
              <a:solidFill>
                <a:schemeClr val="tx1"/>
              </a:solidFill>
              <a:round/>
              <a:headEnd/>
              <a:tailEnd/>
            </a:ln>
          </p:spPr>
          <p:txBody>
            <a:bodyPr/>
            <a:lstStyle/>
            <a:p>
              <a:endParaRPr lang="pt-BR"/>
            </a:p>
          </p:txBody>
        </p:sp>
        <p:sp>
          <p:nvSpPr>
            <p:cNvPr id="105499" name="Line 24"/>
            <p:cNvSpPr>
              <a:spLocks noChangeShapeType="1"/>
            </p:cNvSpPr>
            <p:nvPr/>
          </p:nvSpPr>
          <p:spPr bwMode="auto">
            <a:xfrm>
              <a:off x="336" y="740"/>
              <a:ext cx="0" cy="3388"/>
            </a:xfrm>
            <a:prstGeom prst="line">
              <a:avLst/>
            </a:prstGeom>
            <a:noFill/>
            <a:ln w="28575" cap="sq">
              <a:solidFill>
                <a:schemeClr val="tx1"/>
              </a:solidFill>
              <a:round/>
              <a:headEnd/>
              <a:tailEnd/>
            </a:ln>
          </p:spPr>
          <p:txBody>
            <a:bodyPr/>
            <a:lstStyle/>
            <a:p>
              <a:endParaRPr lang="pt-BR"/>
            </a:p>
          </p:txBody>
        </p:sp>
        <p:sp>
          <p:nvSpPr>
            <p:cNvPr id="105500" name="Line 25"/>
            <p:cNvSpPr>
              <a:spLocks noChangeShapeType="1"/>
            </p:cNvSpPr>
            <p:nvPr/>
          </p:nvSpPr>
          <p:spPr bwMode="auto">
            <a:xfrm>
              <a:off x="949" y="740"/>
              <a:ext cx="0" cy="3388"/>
            </a:xfrm>
            <a:prstGeom prst="line">
              <a:avLst/>
            </a:prstGeom>
            <a:noFill/>
            <a:ln w="12700">
              <a:solidFill>
                <a:schemeClr val="tx1"/>
              </a:solidFill>
              <a:round/>
              <a:headEnd/>
              <a:tailEnd/>
            </a:ln>
          </p:spPr>
          <p:txBody>
            <a:bodyPr/>
            <a:lstStyle/>
            <a:p>
              <a:endParaRPr lang="pt-BR"/>
            </a:p>
          </p:txBody>
        </p:sp>
        <p:sp>
          <p:nvSpPr>
            <p:cNvPr id="105501" name="Line 26"/>
            <p:cNvSpPr>
              <a:spLocks noChangeShapeType="1"/>
            </p:cNvSpPr>
            <p:nvPr/>
          </p:nvSpPr>
          <p:spPr bwMode="auto">
            <a:xfrm>
              <a:off x="5568" y="740"/>
              <a:ext cx="0" cy="3388"/>
            </a:xfrm>
            <a:prstGeom prst="line">
              <a:avLst/>
            </a:prstGeom>
            <a:noFill/>
            <a:ln w="28575" cap="sq">
              <a:solidFill>
                <a:schemeClr val="tx1"/>
              </a:solidFill>
              <a:round/>
              <a:headEnd/>
              <a:tailEnd/>
            </a:ln>
          </p:spPr>
          <p:txBody>
            <a:bodyPr/>
            <a:lstStyle/>
            <a:p>
              <a:endParaRPr lang="pt-BR"/>
            </a:p>
          </p:txBody>
        </p:sp>
        <p:sp>
          <p:nvSpPr>
            <p:cNvPr id="105502" name="Line 27"/>
            <p:cNvSpPr>
              <a:spLocks noChangeShapeType="1"/>
            </p:cNvSpPr>
            <p:nvPr/>
          </p:nvSpPr>
          <p:spPr bwMode="auto">
            <a:xfrm>
              <a:off x="336" y="1690"/>
              <a:ext cx="5232" cy="0"/>
            </a:xfrm>
            <a:prstGeom prst="line">
              <a:avLst/>
            </a:prstGeom>
            <a:noFill/>
            <a:ln w="12700">
              <a:solidFill>
                <a:schemeClr val="tx1"/>
              </a:solidFill>
              <a:round/>
              <a:headEnd/>
              <a:tailEnd/>
            </a:ln>
          </p:spPr>
          <p:txBody>
            <a:bodyPr wrap="none" anchor="ctr"/>
            <a:lstStyle/>
            <a:p>
              <a:endParaRPr lang="pt-BR"/>
            </a:p>
          </p:txBody>
        </p:sp>
        <p:sp>
          <p:nvSpPr>
            <p:cNvPr id="105503" name="Line 28"/>
            <p:cNvSpPr>
              <a:spLocks noChangeShapeType="1"/>
            </p:cNvSpPr>
            <p:nvPr/>
          </p:nvSpPr>
          <p:spPr bwMode="auto">
            <a:xfrm>
              <a:off x="336" y="2727"/>
              <a:ext cx="5232" cy="0"/>
            </a:xfrm>
            <a:prstGeom prst="line">
              <a:avLst/>
            </a:prstGeom>
            <a:noFill/>
            <a:ln w="12700">
              <a:solidFill>
                <a:schemeClr val="tx1"/>
              </a:solidFill>
              <a:round/>
              <a:headEnd/>
              <a:tailEnd/>
            </a:ln>
          </p:spPr>
          <p:txBody>
            <a:bodyPr wrap="none" anchor="ctr"/>
            <a:lstStyle/>
            <a:p>
              <a:endParaRPr lang="pt-BR"/>
            </a:p>
          </p:txBody>
        </p:sp>
        <p:sp>
          <p:nvSpPr>
            <p:cNvPr id="105504" name="Text Box 29"/>
            <p:cNvSpPr txBox="1">
              <a:spLocks noChangeArrowheads="1"/>
            </p:cNvSpPr>
            <p:nvPr/>
          </p:nvSpPr>
          <p:spPr bwMode="auto">
            <a:xfrm>
              <a:off x="3888" y="3936"/>
              <a:ext cx="1379" cy="212"/>
            </a:xfrm>
            <a:prstGeom prst="rect">
              <a:avLst/>
            </a:prstGeom>
            <a:noFill/>
            <a:ln w="9525">
              <a:noFill/>
              <a:miter lim="800000"/>
              <a:headEnd/>
              <a:tailEnd/>
            </a:ln>
          </p:spPr>
          <p:txBody>
            <a:bodyPr wrap="none">
              <a:spAutoFit/>
            </a:bodyPr>
            <a:lstStyle/>
            <a:p>
              <a:pPr eaLnBrk="0" hangingPunct="0"/>
              <a:r>
                <a:rPr lang="en-US" sz="1600" b="1" u="none">
                  <a:solidFill>
                    <a:schemeClr val="bg1"/>
                  </a:solidFill>
                </a:rPr>
                <a:t>BMJ 1999; 318:593-96.</a:t>
              </a:r>
              <a:endParaRPr lang="pt-BR" sz="1600" b="1" u="none">
                <a:solidFill>
                  <a:schemeClr val="bg1"/>
                </a:solidFill>
              </a:endParaRPr>
            </a:p>
          </p:txBody>
        </p:sp>
      </p:grpSp>
      <p:sp>
        <p:nvSpPr>
          <p:cNvPr id="105476" name="Text Box 30"/>
          <p:cNvSpPr txBox="1">
            <a:spLocks noChangeArrowheads="1"/>
          </p:cNvSpPr>
          <p:nvPr/>
        </p:nvSpPr>
        <p:spPr bwMode="auto">
          <a:xfrm>
            <a:off x="304800" y="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105477" name="Text Box 31"/>
          <p:cNvSpPr txBox="1">
            <a:spLocks noChangeArrowheads="1"/>
          </p:cNvSpPr>
          <p:nvPr/>
        </p:nvSpPr>
        <p:spPr bwMode="auto">
          <a:xfrm>
            <a:off x="6804025" y="6461125"/>
            <a:ext cx="1612900" cy="396875"/>
          </a:xfrm>
          <a:prstGeom prst="rect">
            <a:avLst/>
          </a:prstGeom>
          <a:noFill/>
          <a:ln w="9525">
            <a:noFill/>
            <a:miter lim="800000"/>
            <a:headEnd/>
            <a:tailEnd/>
          </a:ln>
        </p:spPr>
        <p:txBody>
          <a:bodyPr wrap="none">
            <a:spAutoFit/>
          </a:bodyPr>
          <a:lstStyle/>
          <a:p>
            <a:r>
              <a:rPr lang="pt-BR" sz="2000">
                <a:solidFill>
                  <a:srgbClr val="FF9900"/>
                </a:solidFill>
              </a:rPr>
              <a:t>Sarah Brasília</a:t>
            </a:r>
          </a:p>
        </p:txBody>
      </p:sp>
      <p:sp>
        <p:nvSpPr>
          <p:cNvPr id="105478" name="Text Box 32"/>
          <p:cNvSpPr txBox="1">
            <a:spLocks noChangeArrowheads="1"/>
          </p:cNvSpPr>
          <p:nvPr/>
        </p:nvSpPr>
        <p:spPr bwMode="auto">
          <a:xfrm>
            <a:off x="2843213" y="692150"/>
            <a:ext cx="3111500" cy="396875"/>
          </a:xfrm>
          <a:prstGeom prst="rect">
            <a:avLst/>
          </a:prstGeom>
          <a:noFill/>
          <a:ln w="9525">
            <a:noFill/>
            <a:miter lim="800000"/>
            <a:headEnd/>
            <a:tailEnd/>
          </a:ln>
        </p:spPr>
        <p:txBody>
          <a:bodyPr wrap="none">
            <a:spAutoFit/>
          </a:bodyPr>
          <a:lstStyle/>
          <a:p>
            <a:r>
              <a:rPr lang="pt-BR" sz="2000">
                <a:solidFill>
                  <a:srgbClr val="FF9900"/>
                </a:solidFill>
              </a:rPr>
              <a:t>NÍVEL DAS EVIDÊNCIAS</a:t>
            </a:r>
          </a:p>
        </p:txBody>
      </p:sp>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p:txBody>
          <a:bodyPr/>
          <a:lstStyle/>
          <a:p>
            <a:pPr eaLnBrk="1" hangingPunct="1"/>
            <a:r>
              <a:rPr lang="pt-BR" smtClean="0">
                <a:solidFill>
                  <a:srgbClr val="FF9900"/>
                </a:solidFill>
              </a:rPr>
              <a:t>Revisão Sistemática</a:t>
            </a:r>
          </a:p>
        </p:txBody>
      </p:sp>
      <p:sp>
        <p:nvSpPr>
          <p:cNvPr id="106499" name="Rectangle 3"/>
          <p:cNvSpPr>
            <a:spLocks noGrp="1" noChangeArrowheads="1"/>
          </p:cNvSpPr>
          <p:nvPr>
            <p:ph type="body" idx="1"/>
          </p:nvPr>
        </p:nvSpPr>
        <p:spPr>
          <a:xfrm>
            <a:off x="468313" y="1562100"/>
            <a:ext cx="8675687" cy="4819650"/>
          </a:xfrm>
        </p:spPr>
        <p:txBody>
          <a:bodyPr/>
          <a:lstStyle/>
          <a:p>
            <a:pPr eaLnBrk="1" hangingPunct="1"/>
            <a:r>
              <a:rPr lang="pt-BR" smtClean="0">
                <a:solidFill>
                  <a:schemeClr val="bg1"/>
                </a:solidFill>
              </a:rPr>
              <a:t>É</a:t>
            </a:r>
            <a:r>
              <a:rPr lang="pt-BR" smtClean="0"/>
              <a:t> </a:t>
            </a:r>
            <a:r>
              <a:rPr lang="pt-BR" smtClean="0">
                <a:solidFill>
                  <a:schemeClr val="bg1"/>
                </a:solidFill>
              </a:rPr>
              <a:t>uma forma de pesquisa na qual um apanhado de relatos sobre uma questão clínica específica, avalia e sintetiza as informações da literatura sistematicamente</a:t>
            </a:r>
          </a:p>
          <a:p>
            <a:pPr eaLnBrk="1" hangingPunct="1"/>
            <a:endParaRPr lang="pt-BR" smtClean="0">
              <a:solidFill>
                <a:schemeClr val="bg1"/>
              </a:solidFill>
            </a:endParaRPr>
          </a:p>
          <a:p>
            <a:pPr eaLnBrk="1" hangingPunct="1"/>
            <a:r>
              <a:rPr lang="pt-BR" smtClean="0">
                <a:solidFill>
                  <a:schemeClr val="bg1"/>
                </a:solidFill>
              </a:rPr>
              <a:t>Há evidência de que são de alta qualidade;</a:t>
            </a:r>
          </a:p>
        </p:txBody>
      </p:sp>
      <p:sp>
        <p:nvSpPr>
          <p:cNvPr id="106500" name="Text Box 2"/>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p:txBody>
          <a:bodyPr/>
          <a:lstStyle/>
          <a:p>
            <a:pPr eaLnBrk="1" hangingPunct="1"/>
            <a:r>
              <a:rPr lang="pt-BR" smtClean="0">
                <a:solidFill>
                  <a:srgbClr val="FF9900"/>
                </a:solidFill>
              </a:rPr>
              <a:t>Metanálise</a:t>
            </a:r>
          </a:p>
        </p:txBody>
      </p:sp>
      <p:sp>
        <p:nvSpPr>
          <p:cNvPr id="107523" name="Rectangle 3"/>
          <p:cNvSpPr>
            <a:spLocks noGrp="1" noChangeArrowheads="1"/>
          </p:cNvSpPr>
          <p:nvPr>
            <p:ph type="body" idx="1"/>
          </p:nvPr>
        </p:nvSpPr>
        <p:spPr>
          <a:xfrm>
            <a:off x="0" y="1412875"/>
            <a:ext cx="9144000" cy="5257800"/>
          </a:xfrm>
        </p:spPr>
        <p:txBody>
          <a:bodyPr/>
          <a:lstStyle/>
          <a:p>
            <a:pPr eaLnBrk="1" hangingPunct="1">
              <a:lnSpc>
                <a:spcPct val="90000"/>
              </a:lnSpc>
            </a:pPr>
            <a:r>
              <a:rPr lang="pt-BR" smtClean="0">
                <a:solidFill>
                  <a:schemeClr val="bg1"/>
                </a:solidFill>
              </a:rPr>
              <a:t>É o método estatístico utilizado na revisão sistemática para integrar os resultados dos estudos incluídos, aumentando a acurácia estatística;</a:t>
            </a:r>
          </a:p>
          <a:p>
            <a:pPr eaLnBrk="1" hangingPunct="1">
              <a:lnSpc>
                <a:spcPct val="90000"/>
              </a:lnSpc>
            </a:pPr>
            <a:r>
              <a:rPr lang="pt-BR" smtClean="0">
                <a:solidFill>
                  <a:schemeClr val="bg1"/>
                </a:solidFill>
              </a:rPr>
              <a:t>Faz-se a análise da combinação dos resultados (não combina os dados na forma de um único estudo);</a:t>
            </a:r>
          </a:p>
          <a:p>
            <a:pPr eaLnBrk="1" hangingPunct="1">
              <a:lnSpc>
                <a:spcPct val="90000"/>
              </a:lnSpc>
            </a:pPr>
            <a:r>
              <a:rPr lang="pt-BR" smtClean="0">
                <a:solidFill>
                  <a:schemeClr val="bg1"/>
                </a:solidFill>
              </a:rPr>
              <a:t>Utiliza conceitos como: IC, OR, RR e DR (diferença de risco).</a:t>
            </a:r>
          </a:p>
          <a:p>
            <a:pPr eaLnBrk="1" hangingPunct="1">
              <a:lnSpc>
                <a:spcPct val="90000"/>
              </a:lnSpc>
            </a:pPr>
            <a:r>
              <a:rPr lang="pt-BR" smtClean="0">
                <a:solidFill>
                  <a:schemeClr val="bg1"/>
                </a:solidFill>
              </a:rPr>
              <a:t>Utiliza o </a:t>
            </a:r>
            <a:r>
              <a:rPr lang="pt-BR" i="1" smtClean="0">
                <a:solidFill>
                  <a:schemeClr val="bg1"/>
                </a:solidFill>
              </a:rPr>
              <a:t>Forest plot</a:t>
            </a:r>
            <a:r>
              <a:rPr lang="pt-BR" smtClean="0">
                <a:solidFill>
                  <a:schemeClr val="bg1"/>
                </a:solidFill>
              </a:rPr>
              <a:t> como gráfico de visualização dos resultados</a:t>
            </a:r>
          </a:p>
        </p:txBody>
      </p:sp>
      <p:sp>
        <p:nvSpPr>
          <p:cNvPr id="107524" name="Text Box 2"/>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p:txBody>
          <a:bodyPr/>
          <a:lstStyle/>
          <a:p>
            <a:pPr eaLnBrk="1" hangingPunct="1"/>
            <a:r>
              <a:rPr lang="pt-BR" smtClean="0">
                <a:solidFill>
                  <a:srgbClr val="FF9900"/>
                </a:solidFill>
              </a:rPr>
              <a:t>Revisão Sistemática</a:t>
            </a:r>
          </a:p>
        </p:txBody>
      </p:sp>
      <p:sp>
        <p:nvSpPr>
          <p:cNvPr id="108547" name="Rectangle 3"/>
          <p:cNvSpPr>
            <a:spLocks noGrp="1" noChangeArrowheads="1"/>
          </p:cNvSpPr>
          <p:nvPr>
            <p:ph type="body" idx="1"/>
          </p:nvPr>
        </p:nvSpPr>
        <p:spPr>
          <a:xfrm>
            <a:off x="468313" y="1484313"/>
            <a:ext cx="8675687" cy="4897437"/>
          </a:xfrm>
        </p:spPr>
        <p:txBody>
          <a:bodyPr/>
          <a:lstStyle/>
          <a:p>
            <a:pPr marL="609600" indent="-609600" eaLnBrk="1" hangingPunct="1"/>
            <a:r>
              <a:rPr lang="pt-BR" smtClean="0">
                <a:solidFill>
                  <a:schemeClr val="bg1"/>
                </a:solidFill>
              </a:rPr>
              <a:t>Por que são de alta qualidade?</a:t>
            </a:r>
          </a:p>
          <a:p>
            <a:pPr marL="609600" indent="-609600" eaLnBrk="1" hangingPunct="1">
              <a:buFont typeface="Wingdings" pitchFamily="2" charset="2"/>
              <a:buAutoNum type="arabicPeriod"/>
            </a:pPr>
            <a:r>
              <a:rPr lang="pt-BR" smtClean="0">
                <a:solidFill>
                  <a:schemeClr val="bg1"/>
                </a:solidFill>
              </a:rPr>
              <a:t>Usam a metodologia científica como base;</a:t>
            </a:r>
          </a:p>
          <a:p>
            <a:pPr marL="609600" indent="-609600" eaLnBrk="1" hangingPunct="1">
              <a:buFont typeface="Wingdings" pitchFamily="2" charset="2"/>
              <a:buAutoNum type="arabicPeriod"/>
            </a:pPr>
            <a:r>
              <a:rPr lang="pt-BR" smtClean="0">
                <a:solidFill>
                  <a:schemeClr val="bg1"/>
                </a:solidFill>
              </a:rPr>
              <a:t>Métodos de seleção e avaliação são bem definidos e explícitos aos leitores;</a:t>
            </a:r>
          </a:p>
          <a:p>
            <a:pPr marL="609600" indent="-609600" eaLnBrk="1" hangingPunct="1">
              <a:buFont typeface="Wingdings" pitchFamily="2" charset="2"/>
              <a:buAutoNum type="arabicPeriod"/>
            </a:pPr>
            <a:r>
              <a:rPr lang="pt-BR" smtClean="0">
                <a:solidFill>
                  <a:schemeClr val="bg1"/>
                </a:solidFill>
              </a:rPr>
              <a:t>Permitem aos leitores avaliar possíveis avaliações tendenciosas (viés);</a:t>
            </a:r>
          </a:p>
          <a:p>
            <a:pPr marL="609600" indent="-609600" eaLnBrk="1" hangingPunct="1">
              <a:buFont typeface="Wingdings" pitchFamily="2" charset="2"/>
              <a:buAutoNum type="arabicPeriod"/>
            </a:pPr>
            <a:r>
              <a:rPr lang="pt-BR" smtClean="0">
                <a:solidFill>
                  <a:schemeClr val="bg1"/>
                </a:solidFill>
              </a:rPr>
              <a:t>Melhoram a segurança e a acurácia das conclusões;</a:t>
            </a:r>
          </a:p>
        </p:txBody>
      </p:sp>
      <p:sp>
        <p:nvSpPr>
          <p:cNvPr id="108548" name="Text Box 2"/>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lstStyle/>
          <a:p>
            <a:pPr eaLnBrk="1" hangingPunct="1"/>
            <a:r>
              <a:rPr lang="pt-BR" smtClean="0">
                <a:solidFill>
                  <a:srgbClr val="FF9900"/>
                </a:solidFill>
              </a:rPr>
              <a:t>Forest plot</a:t>
            </a:r>
          </a:p>
        </p:txBody>
      </p:sp>
      <p:sp>
        <p:nvSpPr>
          <p:cNvPr id="109571" name="Rectangle 3"/>
          <p:cNvSpPr>
            <a:spLocks noGrp="1" noChangeArrowheads="1"/>
          </p:cNvSpPr>
          <p:nvPr>
            <p:ph type="body" sz="half" idx="1"/>
          </p:nvPr>
        </p:nvSpPr>
        <p:spPr>
          <a:xfrm>
            <a:off x="685800" y="1981200"/>
            <a:ext cx="3814763" cy="1268413"/>
          </a:xfrm>
        </p:spPr>
        <p:txBody>
          <a:bodyPr/>
          <a:lstStyle/>
          <a:p>
            <a:pPr eaLnBrk="1" hangingPunct="1"/>
            <a:r>
              <a:rPr lang="pt-BR" sz="2800" smtClean="0">
                <a:solidFill>
                  <a:schemeClr val="bg1"/>
                </a:solidFill>
              </a:rPr>
              <a:t>Mostra visualmente os resultados de uma meta-análise;</a:t>
            </a:r>
          </a:p>
        </p:txBody>
      </p:sp>
      <p:pic>
        <p:nvPicPr>
          <p:cNvPr id="109572" name="Picture 4" descr="forest plot"/>
          <p:cNvPicPr>
            <a:picLocks noGrp="1" noChangeAspect="1" noChangeArrowheads="1"/>
          </p:cNvPicPr>
          <p:nvPr>
            <p:ph sz="half" idx="2"/>
          </p:nvPr>
        </p:nvPicPr>
        <p:blipFill>
          <a:blip r:embed="rId3"/>
          <a:srcRect/>
          <a:stretch>
            <a:fillRect/>
          </a:stretch>
        </p:blipFill>
        <p:spPr>
          <a:xfrm>
            <a:off x="4787900" y="1484313"/>
            <a:ext cx="3960813" cy="2347912"/>
          </a:xfrm>
          <a:noFill/>
        </p:spPr>
      </p:pic>
      <p:sp>
        <p:nvSpPr>
          <p:cNvPr id="109573" name="Rectangle 5"/>
          <p:cNvSpPr>
            <a:spLocks noChangeArrowheads="1"/>
          </p:cNvSpPr>
          <p:nvPr/>
        </p:nvSpPr>
        <p:spPr bwMode="auto">
          <a:xfrm>
            <a:off x="468313" y="3141663"/>
            <a:ext cx="4319587" cy="2303462"/>
          </a:xfrm>
          <a:prstGeom prst="rect">
            <a:avLst/>
          </a:prstGeom>
          <a:noFill/>
          <a:ln w="9525">
            <a:noFill/>
            <a:miter lim="800000"/>
            <a:headEnd/>
            <a:tailEnd/>
          </a:ln>
        </p:spPr>
        <p:txBody>
          <a:bodyPr/>
          <a:lstStyle/>
          <a:p>
            <a:pPr marL="342900" indent="-342900">
              <a:spcBef>
                <a:spcPct val="20000"/>
              </a:spcBef>
              <a:buFontTx/>
              <a:buChar char="•"/>
            </a:pPr>
            <a:r>
              <a:rPr lang="pt-BR" sz="2800" u="none">
                <a:solidFill>
                  <a:schemeClr val="bg1"/>
                </a:solidFill>
              </a:rPr>
              <a:t>Faz uma estimativa visual da quantidade de variação entre os resultados(heterogeneamente);</a:t>
            </a:r>
          </a:p>
        </p:txBody>
      </p:sp>
      <p:sp>
        <p:nvSpPr>
          <p:cNvPr id="109574" name="Text Box 2"/>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p:txBody>
          <a:bodyPr/>
          <a:lstStyle/>
          <a:p>
            <a:pPr eaLnBrk="1" hangingPunct="1"/>
            <a:endParaRPr lang="pt-BR" smtClean="0"/>
          </a:p>
        </p:txBody>
      </p:sp>
      <p:pic>
        <p:nvPicPr>
          <p:cNvPr id="110595" name="Picture 3" descr="forest plot"/>
          <p:cNvPicPr>
            <a:picLocks noGrp="1" noChangeAspect="1" noChangeArrowheads="1"/>
          </p:cNvPicPr>
          <p:nvPr>
            <p:ph idx="1"/>
          </p:nvPr>
        </p:nvPicPr>
        <p:blipFill>
          <a:blip r:embed="rId3"/>
          <a:srcRect/>
          <a:stretch>
            <a:fillRect/>
          </a:stretch>
        </p:blipFill>
        <p:spPr>
          <a:xfrm>
            <a:off x="34925" y="0"/>
            <a:ext cx="9144000" cy="6858000"/>
          </a:xfrm>
          <a:noFill/>
        </p:spPr>
      </p:pic>
      <p:sp>
        <p:nvSpPr>
          <p:cNvPr id="296964" name="Text Box 4"/>
          <p:cNvSpPr txBox="1">
            <a:spLocks noChangeArrowheads="1"/>
          </p:cNvSpPr>
          <p:nvPr/>
        </p:nvSpPr>
        <p:spPr bwMode="auto">
          <a:xfrm>
            <a:off x="0" y="549275"/>
            <a:ext cx="1331913" cy="1190625"/>
          </a:xfrm>
          <a:prstGeom prst="rect">
            <a:avLst/>
          </a:prstGeom>
          <a:noFill/>
          <a:ln w="9525" algn="ctr">
            <a:noFill/>
            <a:miter lim="800000"/>
            <a:headEnd/>
            <a:tailEnd/>
          </a:ln>
        </p:spPr>
        <p:txBody>
          <a:bodyPr>
            <a:spAutoFit/>
          </a:bodyPr>
          <a:lstStyle/>
          <a:p>
            <a:pPr algn="ctr">
              <a:spcBef>
                <a:spcPct val="50000"/>
              </a:spcBef>
            </a:pPr>
            <a:r>
              <a:rPr lang="pt-BR" sz="1800" b="1" u="none">
                <a:solidFill>
                  <a:srgbClr val="FF0000"/>
                </a:solidFill>
                <a:latin typeface="Tahoma" pitchFamily="34" charset="0"/>
              </a:rPr>
              <a:t>Primeiro autor do estudo primário</a:t>
            </a:r>
          </a:p>
        </p:txBody>
      </p:sp>
      <p:sp>
        <p:nvSpPr>
          <p:cNvPr id="296965" name="Oval 5"/>
          <p:cNvSpPr>
            <a:spLocks noChangeArrowheads="1"/>
          </p:cNvSpPr>
          <p:nvPr/>
        </p:nvSpPr>
        <p:spPr bwMode="auto">
          <a:xfrm>
            <a:off x="1187450" y="765175"/>
            <a:ext cx="1368425" cy="503238"/>
          </a:xfrm>
          <a:prstGeom prst="ellipse">
            <a:avLst/>
          </a:prstGeom>
          <a:noFill/>
          <a:ln w="57150" algn="ctr">
            <a:solidFill>
              <a:srgbClr val="FF0000"/>
            </a:solidFill>
            <a:round/>
            <a:headEnd/>
            <a:tailEnd/>
          </a:ln>
        </p:spPr>
        <p:txBody>
          <a:bodyPr wrap="none" anchor="ctr"/>
          <a:lstStyle/>
          <a:p>
            <a:endParaRPr lang="pt-BR"/>
          </a:p>
        </p:txBody>
      </p:sp>
      <p:sp>
        <p:nvSpPr>
          <p:cNvPr id="296966" name="Oval 6"/>
          <p:cNvSpPr>
            <a:spLocks noChangeArrowheads="1"/>
          </p:cNvSpPr>
          <p:nvPr/>
        </p:nvSpPr>
        <p:spPr bwMode="auto">
          <a:xfrm>
            <a:off x="3492500" y="4005263"/>
            <a:ext cx="1800225" cy="431800"/>
          </a:xfrm>
          <a:prstGeom prst="ellipse">
            <a:avLst/>
          </a:prstGeom>
          <a:noFill/>
          <a:ln w="57150" algn="ctr">
            <a:solidFill>
              <a:srgbClr val="FF0000"/>
            </a:solidFill>
            <a:round/>
            <a:headEnd/>
            <a:tailEnd/>
          </a:ln>
        </p:spPr>
        <p:txBody>
          <a:bodyPr wrap="none" anchor="ctr"/>
          <a:lstStyle/>
          <a:p>
            <a:endParaRPr lang="pt-BR"/>
          </a:p>
        </p:txBody>
      </p:sp>
      <p:sp>
        <p:nvSpPr>
          <p:cNvPr id="296967" name="Text Box 7"/>
          <p:cNvSpPr txBox="1">
            <a:spLocks noChangeArrowheads="1"/>
          </p:cNvSpPr>
          <p:nvPr/>
        </p:nvSpPr>
        <p:spPr bwMode="auto">
          <a:xfrm>
            <a:off x="2268538" y="4005263"/>
            <a:ext cx="865187" cy="366712"/>
          </a:xfrm>
          <a:prstGeom prst="rect">
            <a:avLst/>
          </a:prstGeom>
          <a:noFill/>
          <a:ln w="9525" algn="ctr">
            <a:noFill/>
            <a:miter lim="800000"/>
            <a:headEnd/>
            <a:tailEnd/>
          </a:ln>
        </p:spPr>
        <p:txBody>
          <a:bodyPr>
            <a:spAutoFit/>
          </a:bodyPr>
          <a:lstStyle/>
          <a:p>
            <a:pPr algn="ctr">
              <a:spcBef>
                <a:spcPct val="50000"/>
              </a:spcBef>
            </a:pPr>
            <a:r>
              <a:rPr lang="pt-BR" sz="1800" b="1" u="none">
                <a:solidFill>
                  <a:srgbClr val="FF0000"/>
                </a:solidFill>
                <a:latin typeface="Tahoma" pitchFamily="34" charset="0"/>
              </a:rPr>
              <a:t>IC</a:t>
            </a:r>
          </a:p>
        </p:txBody>
      </p:sp>
      <p:sp>
        <p:nvSpPr>
          <p:cNvPr id="296968" name="Line 8"/>
          <p:cNvSpPr>
            <a:spLocks noChangeShapeType="1"/>
          </p:cNvSpPr>
          <p:nvPr/>
        </p:nvSpPr>
        <p:spPr bwMode="auto">
          <a:xfrm flipH="1">
            <a:off x="2987675" y="4221163"/>
            <a:ext cx="504825" cy="0"/>
          </a:xfrm>
          <a:prstGeom prst="line">
            <a:avLst/>
          </a:prstGeom>
          <a:noFill/>
          <a:ln w="57150">
            <a:solidFill>
              <a:srgbClr val="FF0000"/>
            </a:solidFill>
            <a:round/>
            <a:headEnd/>
            <a:tailEnd/>
          </a:ln>
        </p:spPr>
        <p:txBody>
          <a:bodyPr wrap="none" anchor="ctr"/>
          <a:lstStyle/>
          <a:p>
            <a:endParaRPr lang="pt-BR"/>
          </a:p>
        </p:txBody>
      </p:sp>
      <p:sp>
        <p:nvSpPr>
          <p:cNvPr id="296969" name="Oval 9"/>
          <p:cNvSpPr>
            <a:spLocks noChangeArrowheads="1"/>
          </p:cNvSpPr>
          <p:nvPr/>
        </p:nvSpPr>
        <p:spPr bwMode="auto">
          <a:xfrm>
            <a:off x="4067175" y="4797425"/>
            <a:ext cx="720725" cy="503238"/>
          </a:xfrm>
          <a:prstGeom prst="ellipse">
            <a:avLst/>
          </a:prstGeom>
          <a:noFill/>
          <a:ln w="57150" algn="ctr">
            <a:solidFill>
              <a:srgbClr val="FF0000"/>
            </a:solidFill>
            <a:round/>
            <a:headEnd/>
            <a:tailEnd/>
          </a:ln>
        </p:spPr>
        <p:txBody>
          <a:bodyPr wrap="none" anchor="ctr"/>
          <a:lstStyle/>
          <a:p>
            <a:endParaRPr lang="pt-BR"/>
          </a:p>
        </p:txBody>
      </p:sp>
      <p:sp>
        <p:nvSpPr>
          <p:cNvPr id="296970" name="Line 10"/>
          <p:cNvSpPr>
            <a:spLocks noChangeShapeType="1"/>
          </p:cNvSpPr>
          <p:nvPr/>
        </p:nvSpPr>
        <p:spPr bwMode="auto">
          <a:xfrm>
            <a:off x="5003800" y="692150"/>
            <a:ext cx="0" cy="4392613"/>
          </a:xfrm>
          <a:prstGeom prst="line">
            <a:avLst/>
          </a:prstGeom>
          <a:noFill/>
          <a:ln w="76200">
            <a:solidFill>
              <a:srgbClr val="FF0000"/>
            </a:solidFill>
            <a:round/>
            <a:headEnd/>
            <a:tailEnd/>
          </a:ln>
        </p:spPr>
        <p:txBody>
          <a:bodyPr wrap="none" anchor="ctr"/>
          <a:lstStyle/>
          <a:p>
            <a:endParaRPr lang="pt-BR"/>
          </a:p>
        </p:txBody>
      </p:sp>
      <p:sp>
        <p:nvSpPr>
          <p:cNvPr id="296971" name="Text Box 11"/>
          <p:cNvSpPr txBox="1">
            <a:spLocks noChangeArrowheads="1"/>
          </p:cNvSpPr>
          <p:nvPr/>
        </p:nvSpPr>
        <p:spPr bwMode="auto">
          <a:xfrm>
            <a:off x="2484438" y="404813"/>
            <a:ext cx="1582737" cy="641350"/>
          </a:xfrm>
          <a:prstGeom prst="rect">
            <a:avLst/>
          </a:prstGeom>
          <a:noFill/>
          <a:ln w="9525" algn="ctr">
            <a:noFill/>
            <a:miter lim="800000"/>
            <a:headEnd/>
            <a:tailEnd/>
          </a:ln>
        </p:spPr>
        <p:txBody>
          <a:bodyPr>
            <a:spAutoFit/>
          </a:bodyPr>
          <a:lstStyle/>
          <a:p>
            <a:pPr algn="ctr">
              <a:spcBef>
                <a:spcPct val="50000"/>
              </a:spcBef>
            </a:pPr>
            <a:r>
              <a:rPr lang="pt-BR" sz="1800" b="1" u="none">
                <a:solidFill>
                  <a:srgbClr val="FF0000"/>
                </a:solidFill>
                <a:latin typeface="Tahoma" pitchFamily="34" charset="0"/>
              </a:rPr>
              <a:t>Linha do não efeito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96964"/>
                                        </p:tgtEl>
                                        <p:attrNameLst>
                                          <p:attrName>style.visibility</p:attrName>
                                        </p:attrNameLst>
                                      </p:cBhvr>
                                      <p:to>
                                        <p:strVal val="visible"/>
                                      </p:to>
                                    </p:set>
                                    <p:animEffect transition="in" filter="box(in)">
                                      <p:cBhvr>
                                        <p:cTn id="7" dur="500"/>
                                        <p:tgtEl>
                                          <p:spTgt spid="296964"/>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296965"/>
                                        </p:tgtEl>
                                        <p:attrNameLst>
                                          <p:attrName>style.visibility</p:attrName>
                                        </p:attrNameLst>
                                      </p:cBhvr>
                                      <p:to>
                                        <p:strVal val="visible"/>
                                      </p:to>
                                    </p:set>
                                    <p:animEffect transition="in" filter="box(in)">
                                      <p:cBhvr>
                                        <p:cTn id="10" dur="500"/>
                                        <p:tgtEl>
                                          <p:spTgt spid="296965"/>
                                        </p:tgtEl>
                                      </p:cBhvr>
                                    </p:animEffect>
                                  </p:childTnLst>
                                </p:cTn>
                              </p:par>
                            </p:childTnLst>
                          </p:cTn>
                        </p:par>
                      </p:childTnLst>
                    </p:cTn>
                  </p:par>
                  <p:par>
                    <p:cTn id="11" fill="hold">
                      <p:stCondLst>
                        <p:cond delay="indefinite"/>
                      </p:stCondLst>
                      <p:childTnLst>
                        <p:par>
                          <p:cTn id="12" fill="hold">
                            <p:stCondLst>
                              <p:cond delay="0"/>
                            </p:stCondLst>
                            <p:childTnLst>
                              <p:par>
                                <p:cTn id="13" presetID="4" presetClass="exit" presetSubtype="16" fill="hold" grpId="1" nodeType="clickEffect">
                                  <p:stCondLst>
                                    <p:cond delay="0"/>
                                  </p:stCondLst>
                                  <p:childTnLst>
                                    <p:animEffect transition="out" filter="box(in)">
                                      <p:cBhvr>
                                        <p:cTn id="14" dur="500"/>
                                        <p:tgtEl>
                                          <p:spTgt spid="296964"/>
                                        </p:tgtEl>
                                      </p:cBhvr>
                                    </p:animEffect>
                                    <p:set>
                                      <p:cBhvr>
                                        <p:cTn id="15" dur="1" fill="hold">
                                          <p:stCondLst>
                                            <p:cond delay="499"/>
                                          </p:stCondLst>
                                        </p:cTn>
                                        <p:tgtEl>
                                          <p:spTgt spid="296964"/>
                                        </p:tgtEl>
                                        <p:attrNameLst>
                                          <p:attrName>style.visibility</p:attrName>
                                        </p:attrNameLst>
                                      </p:cBhvr>
                                      <p:to>
                                        <p:strVal val="hidden"/>
                                      </p:to>
                                    </p:set>
                                  </p:childTnLst>
                                </p:cTn>
                              </p:par>
                              <p:par>
                                <p:cTn id="16" presetID="4" presetClass="exit" presetSubtype="16" fill="hold" grpId="1" nodeType="withEffect">
                                  <p:stCondLst>
                                    <p:cond delay="0"/>
                                  </p:stCondLst>
                                  <p:childTnLst>
                                    <p:animEffect transition="out" filter="box(in)">
                                      <p:cBhvr>
                                        <p:cTn id="17" dur="500"/>
                                        <p:tgtEl>
                                          <p:spTgt spid="296965"/>
                                        </p:tgtEl>
                                      </p:cBhvr>
                                    </p:animEffect>
                                    <p:set>
                                      <p:cBhvr>
                                        <p:cTn id="18" dur="1" fill="hold">
                                          <p:stCondLst>
                                            <p:cond delay="499"/>
                                          </p:stCondLst>
                                        </p:cTn>
                                        <p:tgtEl>
                                          <p:spTgt spid="296965"/>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296966"/>
                                        </p:tgtEl>
                                        <p:attrNameLst>
                                          <p:attrName>style.visibility</p:attrName>
                                        </p:attrNameLst>
                                      </p:cBhvr>
                                      <p:to>
                                        <p:strVal val="visible"/>
                                      </p:to>
                                    </p:set>
                                    <p:animEffect transition="in" filter="box(in)">
                                      <p:cBhvr>
                                        <p:cTn id="23" dur="500"/>
                                        <p:tgtEl>
                                          <p:spTgt spid="296966"/>
                                        </p:tgtEl>
                                      </p:cBhvr>
                                    </p:animEffect>
                                  </p:childTnLst>
                                </p:cTn>
                              </p:par>
                              <p:par>
                                <p:cTn id="24" presetID="4" presetClass="entr" presetSubtype="16" fill="hold" grpId="0" nodeType="withEffect">
                                  <p:stCondLst>
                                    <p:cond delay="0"/>
                                  </p:stCondLst>
                                  <p:childTnLst>
                                    <p:set>
                                      <p:cBhvr>
                                        <p:cTn id="25" dur="1" fill="hold">
                                          <p:stCondLst>
                                            <p:cond delay="0"/>
                                          </p:stCondLst>
                                        </p:cTn>
                                        <p:tgtEl>
                                          <p:spTgt spid="296968"/>
                                        </p:tgtEl>
                                        <p:attrNameLst>
                                          <p:attrName>style.visibility</p:attrName>
                                        </p:attrNameLst>
                                      </p:cBhvr>
                                      <p:to>
                                        <p:strVal val="visible"/>
                                      </p:to>
                                    </p:set>
                                    <p:animEffect transition="in" filter="box(in)">
                                      <p:cBhvr>
                                        <p:cTn id="26" dur="500"/>
                                        <p:tgtEl>
                                          <p:spTgt spid="296968"/>
                                        </p:tgtEl>
                                      </p:cBhvr>
                                    </p:animEffect>
                                  </p:childTnLst>
                                </p:cTn>
                              </p:par>
                              <p:par>
                                <p:cTn id="27" presetID="4" presetClass="entr" presetSubtype="16" fill="hold" grpId="0" nodeType="withEffect">
                                  <p:stCondLst>
                                    <p:cond delay="0"/>
                                  </p:stCondLst>
                                  <p:childTnLst>
                                    <p:set>
                                      <p:cBhvr>
                                        <p:cTn id="28" dur="1" fill="hold">
                                          <p:stCondLst>
                                            <p:cond delay="0"/>
                                          </p:stCondLst>
                                        </p:cTn>
                                        <p:tgtEl>
                                          <p:spTgt spid="296967"/>
                                        </p:tgtEl>
                                        <p:attrNameLst>
                                          <p:attrName>style.visibility</p:attrName>
                                        </p:attrNameLst>
                                      </p:cBhvr>
                                      <p:to>
                                        <p:strVal val="visible"/>
                                      </p:to>
                                    </p:set>
                                    <p:animEffect transition="in" filter="box(in)">
                                      <p:cBhvr>
                                        <p:cTn id="29" dur="500"/>
                                        <p:tgtEl>
                                          <p:spTgt spid="296967"/>
                                        </p:tgtEl>
                                      </p:cBhvr>
                                    </p:animEffect>
                                  </p:childTnLst>
                                </p:cTn>
                              </p:par>
                            </p:childTnLst>
                          </p:cTn>
                        </p:par>
                      </p:childTnLst>
                    </p:cTn>
                  </p:par>
                  <p:par>
                    <p:cTn id="30" fill="hold">
                      <p:stCondLst>
                        <p:cond delay="indefinite"/>
                      </p:stCondLst>
                      <p:childTnLst>
                        <p:par>
                          <p:cTn id="31" fill="hold">
                            <p:stCondLst>
                              <p:cond delay="0"/>
                            </p:stCondLst>
                            <p:childTnLst>
                              <p:par>
                                <p:cTn id="32" presetID="4" presetClass="exit" presetSubtype="16" fill="hold" grpId="1" nodeType="clickEffect">
                                  <p:stCondLst>
                                    <p:cond delay="0"/>
                                  </p:stCondLst>
                                  <p:childTnLst>
                                    <p:animEffect transition="out" filter="box(in)">
                                      <p:cBhvr>
                                        <p:cTn id="33" dur="500"/>
                                        <p:tgtEl>
                                          <p:spTgt spid="296966"/>
                                        </p:tgtEl>
                                      </p:cBhvr>
                                    </p:animEffect>
                                    <p:set>
                                      <p:cBhvr>
                                        <p:cTn id="34" dur="1" fill="hold">
                                          <p:stCondLst>
                                            <p:cond delay="499"/>
                                          </p:stCondLst>
                                        </p:cTn>
                                        <p:tgtEl>
                                          <p:spTgt spid="296966"/>
                                        </p:tgtEl>
                                        <p:attrNameLst>
                                          <p:attrName>style.visibility</p:attrName>
                                        </p:attrNameLst>
                                      </p:cBhvr>
                                      <p:to>
                                        <p:strVal val="hidden"/>
                                      </p:to>
                                    </p:set>
                                  </p:childTnLst>
                                </p:cTn>
                              </p:par>
                              <p:par>
                                <p:cTn id="35" presetID="4" presetClass="exit" presetSubtype="16" fill="hold" grpId="1" nodeType="withEffect">
                                  <p:stCondLst>
                                    <p:cond delay="0"/>
                                  </p:stCondLst>
                                  <p:childTnLst>
                                    <p:animEffect transition="out" filter="box(in)">
                                      <p:cBhvr>
                                        <p:cTn id="36" dur="500"/>
                                        <p:tgtEl>
                                          <p:spTgt spid="296968"/>
                                        </p:tgtEl>
                                      </p:cBhvr>
                                    </p:animEffect>
                                    <p:set>
                                      <p:cBhvr>
                                        <p:cTn id="37" dur="1" fill="hold">
                                          <p:stCondLst>
                                            <p:cond delay="499"/>
                                          </p:stCondLst>
                                        </p:cTn>
                                        <p:tgtEl>
                                          <p:spTgt spid="296968"/>
                                        </p:tgtEl>
                                        <p:attrNameLst>
                                          <p:attrName>style.visibility</p:attrName>
                                        </p:attrNameLst>
                                      </p:cBhvr>
                                      <p:to>
                                        <p:strVal val="hidden"/>
                                      </p:to>
                                    </p:set>
                                  </p:childTnLst>
                                </p:cTn>
                              </p:par>
                              <p:par>
                                <p:cTn id="38" presetID="4" presetClass="exit" presetSubtype="16" fill="hold" grpId="1" nodeType="withEffect">
                                  <p:stCondLst>
                                    <p:cond delay="0"/>
                                  </p:stCondLst>
                                  <p:childTnLst>
                                    <p:animEffect transition="out" filter="box(in)">
                                      <p:cBhvr>
                                        <p:cTn id="39" dur="500"/>
                                        <p:tgtEl>
                                          <p:spTgt spid="296967"/>
                                        </p:tgtEl>
                                      </p:cBhvr>
                                    </p:animEffect>
                                    <p:set>
                                      <p:cBhvr>
                                        <p:cTn id="40" dur="1" fill="hold">
                                          <p:stCondLst>
                                            <p:cond delay="499"/>
                                          </p:stCondLst>
                                        </p:cTn>
                                        <p:tgtEl>
                                          <p:spTgt spid="296967"/>
                                        </p:tgtEl>
                                        <p:attrNameLst>
                                          <p:attrName>style.visibility</p:attrName>
                                        </p:attrNameLst>
                                      </p:cBhvr>
                                      <p:to>
                                        <p:strVal val="hidden"/>
                                      </p:to>
                                    </p:set>
                                  </p:childTnLst>
                                </p:cTn>
                              </p:par>
                            </p:childTnLst>
                          </p:cTn>
                        </p:par>
                      </p:childTnLst>
                    </p:cTn>
                  </p:par>
                  <p:par>
                    <p:cTn id="41" fill="hold">
                      <p:stCondLst>
                        <p:cond delay="indefinite"/>
                      </p:stCondLst>
                      <p:childTnLst>
                        <p:par>
                          <p:cTn id="42" fill="hold">
                            <p:stCondLst>
                              <p:cond delay="0"/>
                            </p:stCondLst>
                            <p:childTnLst>
                              <p:par>
                                <p:cTn id="43" presetID="4" presetClass="entr" presetSubtype="16" fill="hold" grpId="0" nodeType="clickEffect">
                                  <p:stCondLst>
                                    <p:cond delay="0"/>
                                  </p:stCondLst>
                                  <p:childTnLst>
                                    <p:set>
                                      <p:cBhvr>
                                        <p:cTn id="44" dur="1" fill="hold">
                                          <p:stCondLst>
                                            <p:cond delay="0"/>
                                          </p:stCondLst>
                                        </p:cTn>
                                        <p:tgtEl>
                                          <p:spTgt spid="296969"/>
                                        </p:tgtEl>
                                        <p:attrNameLst>
                                          <p:attrName>style.visibility</p:attrName>
                                        </p:attrNameLst>
                                      </p:cBhvr>
                                      <p:to>
                                        <p:strVal val="visible"/>
                                      </p:to>
                                    </p:set>
                                    <p:animEffect transition="in" filter="box(in)">
                                      <p:cBhvr>
                                        <p:cTn id="45" dur="500"/>
                                        <p:tgtEl>
                                          <p:spTgt spid="296969"/>
                                        </p:tgtEl>
                                      </p:cBhvr>
                                    </p:animEffect>
                                  </p:childTnLst>
                                </p:cTn>
                              </p:par>
                            </p:childTnLst>
                          </p:cTn>
                        </p:par>
                      </p:childTnLst>
                    </p:cTn>
                  </p:par>
                  <p:par>
                    <p:cTn id="46" fill="hold">
                      <p:stCondLst>
                        <p:cond delay="indefinite"/>
                      </p:stCondLst>
                      <p:childTnLst>
                        <p:par>
                          <p:cTn id="47" fill="hold">
                            <p:stCondLst>
                              <p:cond delay="0"/>
                            </p:stCondLst>
                            <p:childTnLst>
                              <p:par>
                                <p:cTn id="48" presetID="4" presetClass="exit" presetSubtype="16" fill="hold" grpId="1" nodeType="clickEffect">
                                  <p:stCondLst>
                                    <p:cond delay="0"/>
                                  </p:stCondLst>
                                  <p:childTnLst>
                                    <p:animEffect transition="out" filter="box(in)">
                                      <p:cBhvr>
                                        <p:cTn id="49" dur="500"/>
                                        <p:tgtEl>
                                          <p:spTgt spid="296969"/>
                                        </p:tgtEl>
                                      </p:cBhvr>
                                    </p:animEffect>
                                    <p:set>
                                      <p:cBhvr>
                                        <p:cTn id="50" dur="1" fill="hold">
                                          <p:stCondLst>
                                            <p:cond delay="499"/>
                                          </p:stCondLst>
                                        </p:cTn>
                                        <p:tgtEl>
                                          <p:spTgt spid="296969"/>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4" presetClass="entr" presetSubtype="16" fill="hold" grpId="0" nodeType="clickEffect">
                                  <p:stCondLst>
                                    <p:cond delay="0"/>
                                  </p:stCondLst>
                                  <p:childTnLst>
                                    <p:set>
                                      <p:cBhvr>
                                        <p:cTn id="54" dur="1" fill="hold">
                                          <p:stCondLst>
                                            <p:cond delay="0"/>
                                          </p:stCondLst>
                                        </p:cTn>
                                        <p:tgtEl>
                                          <p:spTgt spid="296970"/>
                                        </p:tgtEl>
                                        <p:attrNameLst>
                                          <p:attrName>style.visibility</p:attrName>
                                        </p:attrNameLst>
                                      </p:cBhvr>
                                      <p:to>
                                        <p:strVal val="visible"/>
                                      </p:to>
                                    </p:set>
                                    <p:animEffect transition="in" filter="box(in)">
                                      <p:cBhvr>
                                        <p:cTn id="55" dur="500"/>
                                        <p:tgtEl>
                                          <p:spTgt spid="296970"/>
                                        </p:tgtEl>
                                      </p:cBhvr>
                                    </p:animEffect>
                                  </p:childTnLst>
                                </p:cTn>
                              </p:par>
                              <p:par>
                                <p:cTn id="56" presetID="4" presetClass="entr" presetSubtype="16" fill="hold" grpId="0" nodeType="withEffect">
                                  <p:stCondLst>
                                    <p:cond delay="0"/>
                                  </p:stCondLst>
                                  <p:childTnLst>
                                    <p:set>
                                      <p:cBhvr>
                                        <p:cTn id="57" dur="1" fill="hold">
                                          <p:stCondLst>
                                            <p:cond delay="0"/>
                                          </p:stCondLst>
                                        </p:cTn>
                                        <p:tgtEl>
                                          <p:spTgt spid="296971"/>
                                        </p:tgtEl>
                                        <p:attrNameLst>
                                          <p:attrName>style.visibility</p:attrName>
                                        </p:attrNameLst>
                                      </p:cBhvr>
                                      <p:to>
                                        <p:strVal val="visible"/>
                                      </p:to>
                                    </p:set>
                                    <p:animEffect transition="in" filter="box(in)">
                                      <p:cBhvr>
                                        <p:cTn id="58" dur="500"/>
                                        <p:tgtEl>
                                          <p:spTgt spid="2969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64" grpId="0"/>
      <p:bldP spid="296964" grpId="1"/>
      <p:bldP spid="296965" grpId="0" animBg="1"/>
      <p:bldP spid="296965" grpId="1" animBg="1"/>
      <p:bldP spid="296966" grpId="0" animBg="1"/>
      <p:bldP spid="296966" grpId="1" animBg="1"/>
      <p:bldP spid="296967" grpId="0"/>
      <p:bldP spid="296967" grpId="1"/>
      <p:bldP spid="296968" grpId="0" animBg="1"/>
      <p:bldP spid="296968" grpId="1" animBg="1"/>
      <p:bldP spid="296969" grpId="0" animBg="1"/>
      <p:bldP spid="296969" grpId="1" animBg="1"/>
      <p:bldP spid="296970" grpId="0" animBg="1"/>
      <p:bldP spid="296971"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ChangeArrowheads="1"/>
          </p:cNvSpPr>
          <p:nvPr/>
        </p:nvSpPr>
        <p:spPr bwMode="auto">
          <a:xfrm>
            <a:off x="0" y="-28575"/>
            <a:ext cx="9144000" cy="1512888"/>
          </a:xfrm>
          <a:prstGeom prst="rect">
            <a:avLst/>
          </a:prstGeom>
          <a:noFill/>
          <a:ln w="9525">
            <a:noFill/>
            <a:miter lim="800000"/>
            <a:headEnd/>
            <a:tailEnd/>
          </a:ln>
        </p:spPr>
        <p:txBody>
          <a:bodyPr lIns="92075" tIns="46038" rIns="92075" bIns="46038" anchor="ctr"/>
          <a:lstStyle/>
          <a:p>
            <a:pPr algn="ctr" defTabSz="762000"/>
            <a:r>
              <a:rPr lang="pt-BR" sz="3200" b="1" u="none">
                <a:solidFill>
                  <a:srgbClr val="FF9900"/>
                </a:solidFill>
                <a:latin typeface="Arial" pitchFamily="34" charset="0"/>
              </a:rPr>
              <a:t>Diferença de revisão sistemática e revisão tradicional</a:t>
            </a:r>
            <a:endParaRPr lang="pt-BR" sz="6000" u="none">
              <a:solidFill>
                <a:srgbClr val="FF9900"/>
              </a:solidFill>
              <a:latin typeface="Arial" pitchFamily="34" charset="0"/>
            </a:endParaRPr>
          </a:p>
        </p:txBody>
      </p:sp>
      <p:sp>
        <p:nvSpPr>
          <p:cNvPr id="293891" name="Text Box 3"/>
          <p:cNvSpPr txBox="1">
            <a:spLocks noChangeArrowheads="1"/>
          </p:cNvSpPr>
          <p:nvPr/>
        </p:nvSpPr>
        <p:spPr bwMode="auto">
          <a:xfrm>
            <a:off x="107950" y="1628775"/>
            <a:ext cx="9007475" cy="5334000"/>
          </a:xfrm>
          <a:prstGeom prst="rect">
            <a:avLst/>
          </a:prstGeom>
          <a:noFill/>
          <a:ln w="12700">
            <a:noFill/>
            <a:miter lim="800000"/>
            <a:headEnd type="none" w="sm" len="sm"/>
            <a:tailEnd type="none" w="sm" len="sm"/>
          </a:ln>
          <a:effectLst/>
        </p:spPr>
        <p:txBody>
          <a:bodyPr wrap="none">
            <a:spAutoFit/>
          </a:bodyPr>
          <a:lstStyle/>
          <a:p>
            <a:pPr defTabSz="762000" eaLnBrk="0" hangingPunct="0">
              <a:defRPr/>
            </a:pPr>
            <a:r>
              <a:rPr lang="pt-BR" sz="2400" u="none">
                <a:solidFill>
                  <a:schemeClr val="bg1"/>
                </a:solidFill>
                <a:latin typeface="Arial" pitchFamily="34" charset="0"/>
              </a:rPr>
              <a:t>			    </a:t>
            </a:r>
            <a:r>
              <a:rPr lang="pt-BR" sz="2400" b="1" u="none">
                <a:solidFill>
                  <a:schemeClr val="bg1"/>
                </a:solidFill>
                <a:effectLst>
                  <a:outerShdw blurRad="38100" dist="38100" dir="2700000" algn="tl">
                    <a:srgbClr val="000000"/>
                  </a:outerShdw>
                </a:effectLst>
                <a:latin typeface="Arial" pitchFamily="34" charset="0"/>
              </a:rPr>
              <a:t>Revisão Narrativa        Revisão Sistemática</a:t>
            </a:r>
            <a:endParaRPr lang="pt-BR" sz="2400" u="none">
              <a:solidFill>
                <a:schemeClr val="bg1"/>
              </a:solidFill>
              <a:latin typeface="Arial" pitchFamily="34" charset="0"/>
            </a:endParaRPr>
          </a:p>
          <a:p>
            <a:pPr defTabSz="762000" eaLnBrk="0" hangingPunct="0">
              <a:lnSpc>
                <a:spcPct val="150000"/>
              </a:lnSpc>
              <a:defRPr/>
            </a:pPr>
            <a:r>
              <a:rPr lang="pt-BR" sz="2000" b="1" u="none">
                <a:solidFill>
                  <a:schemeClr val="bg1"/>
                </a:solidFill>
                <a:effectLst>
                  <a:outerShdw blurRad="38100" dist="38100" dir="2700000" algn="tl">
                    <a:srgbClr val="000000"/>
                  </a:outerShdw>
                </a:effectLst>
                <a:latin typeface="Arial" pitchFamily="34" charset="0"/>
              </a:rPr>
              <a:t>Questão</a:t>
            </a:r>
            <a:r>
              <a:rPr lang="pt-BR" sz="2000" u="none">
                <a:solidFill>
                  <a:schemeClr val="bg1"/>
                </a:solidFill>
                <a:latin typeface="Arial" pitchFamily="34" charset="0"/>
              </a:rPr>
              <a:t>                                       </a:t>
            </a:r>
            <a:r>
              <a:rPr lang="pt-BR" sz="2000" u="none">
                <a:solidFill>
                  <a:schemeClr val="bg1"/>
                </a:solidFill>
                <a:effectLst>
                  <a:outerShdw blurRad="38100" dist="38100" dir="2700000" algn="tl">
                    <a:srgbClr val="000000"/>
                  </a:outerShdw>
                </a:effectLst>
                <a:latin typeface="Arial" pitchFamily="34" charset="0"/>
              </a:rPr>
              <a:t>Ampla	                       Focalizada numa </a:t>
            </a:r>
          </a:p>
          <a:p>
            <a:pPr defTabSz="762000" eaLnBrk="0" hangingPunct="0">
              <a:defRPr/>
            </a:pPr>
            <a:r>
              <a:rPr lang="pt-BR" sz="2000" u="none">
                <a:solidFill>
                  <a:schemeClr val="bg1"/>
                </a:solidFill>
                <a:effectLst>
                  <a:outerShdw blurRad="38100" dist="38100" dir="2700000" algn="tl">
                    <a:srgbClr val="000000"/>
                  </a:outerShdw>
                </a:effectLst>
                <a:latin typeface="Arial" pitchFamily="34" charset="0"/>
              </a:rPr>
              <a:t>                                                                                          questão clínica</a:t>
            </a:r>
          </a:p>
          <a:p>
            <a:pPr defTabSz="762000" eaLnBrk="0" hangingPunct="0">
              <a:lnSpc>
                <a:spcPct val="150000"/>
              </a:lnSpc>
              <a:defRPr/>
            </a:pPr>
            <a:r>
              <a:rPr lang="pt-BR" sz="2000" b="1" u="none">
                <a:solidFill>
                  <a:schemeClr val="bg1"/>
                </a:solidFill>
                <a:effectLst>
                  <a:outerShdw blurRad="38100" dist="38100" dir="2700000" algn="tl">
                    <a:srgbClr val="000000"/>
                  </a:outerShdw>
                </a:effectLst>
                <a:latin typeface="Arial" pitchFamily="34" charset="0"/>
              </a:rPr>
              <a:t>Fonte   </a:t>
            </a:r>
            <a:r>
              <a:rPr lang="pt-BR" sz="2000" u="none">
                <a:solidFill>
                  <a:schemeClr val="bg1"/>
                </a:solidFill>
                <a:effectLst>
                  <a:outerShdw blurRad="38100" dist="38100" dir="2700000" algn="tl">
                    <a:srgbClr val="000000"/>
                  </a:outerShdw>
                </a:effectLst>
                <a:latin typeface="Arial" pitchFamily="34" charset="0"/>
              </a:rPr>
              <a:t>                                  Freqüentemente             Fontes compreensivas</a:t>
            </a:r>
          </a:p>
          <a:p>
            <a:pPr defTabSz="762000" eaLnBrk="0" hangingPunct="0">
              <a:defRPr/>
            </a:pPr>
            <a:r>
              <a:rPr lang="pt-BR" sz="2000" u="none">
                <a:solidFill>
                  <a:schemeClr val="bg1"/>
                </a:solidFill>
                <a:effectLst>
                  <a:outerShdw blurRad="38100" dist="38100" dir="2700000" algn="tl">
                    <a:srgbClr val="000000"/>
                  </a:outerShdw>
                </a:effectLst>
                <a:latin typeface="Arial" pitchFamily="34" charset="0"/>
              </a:rPr>
              <a:t>                                              não-especificada,            Estratégia de pesquisa</a:t>
            </a:r>
          </a:p>
          <a:p>
            <a:pPr defTabSz="762000" eaLnBrk="0" hangingPunct="0">
              <a:defRPr/>
            </a:pPr>
            <a:r>
              <a:rPr lang="pt-BR" sz="2000" u="none">
                <a:solidFill>
                  <a:schemeClr val="bg1"/>
                </a:solidFill>
                <a:effectLst>
                  <a:outerShdw blurRad="38100" dist="38100" dir="2700000" algn="tl">
                    <a:srgbClr val="000000"/>
                  </a:outerShdw>
                </a:effectLst>
                <a:latin typeface="Arial" pitchFamily="34" charset="0"/>
              </a:rPr>
              <a:t>                                         potencialmente com viés                explícita </a:t>
            </a:r>
          </a:p>
          <a:p>
            <a:pPr defTabSz="762000" eaLnBrk="0" hangingPunct="0">
              <a:lnSpc>
                <a:spcPct val="150000"/>
              </a:lnSpc>
              <a:defRPr/>
            </a:pPr>
            <a:r>
              <a:rPr lang="pt-BR" sz="2000" b="1" u="none">
                <a:solidFill>
                  <a:schemeClr val="bg1"/>
                </a:solidFill>
                <a:effectLst>
                  <a:outerShdw blurRad="38100" dist="38100" dir="2700000" algn="tl">
                    <a:srgbClr val="000000"/>
                  </a:outerShdw>
                </a:effectLst>
                <a:latin typeface="Arial" pitchFamily="34" charset="0"/>
              </a:rPr>
              <a:t>Seleção     </a:t>
            </a:r>
            <a:r>
              <a:rPr lang="pt-BR" sz="2000" u="none">
                <a:solidFill>
                  <a:schemeClr val="bg1"/>
                </a:solidFill>
                <a:effectLst>
                  <a:outerShdw blurRad="38100" dist="38100" dir="2700000" algn="tl">
                    <a:srgbClr val="000000"/>
                  </a:outerShdw>
                </a:effectLst>
                <a:latin typeface="Arial" pitchFamily="34" charset="0"/>
              </a:rPr>
              <a:t>                            Freqüentemente             Seleção baseado em</a:t>
            </a:r>
          </a:p>
          <a:p>
            <a:pPr defTabSz="762000" eaLnBrk="0" hangingPunct="0">
              <a:defRPr/>
            </a:pPr>
            <a:r>
              <a:rPr lang="pt-BR" sz="2000" u="none">
                <a:solidFill>
                  <a:schemeClr val="bg1"/>
                </a:solidFill>
                <a:effectLst>
                  <a:outerShdw blurRad="38100" dist="38100" dir="2700000" algn="tl">
                    <a:srgbClr val="000000"/>
                  </a:outerShdw>
                </a:effectLst>
                <a:latin typeface="Arial" pitchFamily="34" charset="0"/>
              </a:rPr>
              <a:t>                                              não-especificada             critérios aplicados </a:t>
            </a:r>
          </a:p>
          <a:p>
            <a:pPr defTabSz="762000" eaLnBrk="0" hangingPunct="0">
              <a:defRPr/>
            </a:pPr>
            <a:r>
              <a:rPr lang="pt-BR" sz="2000" u="none">
                <a:solidFill>
                  <a:schemeClr val="bg1"/>
                </a:solidFill>
                <a:effectLst>
                  <a:outerShdw blurRad="38100" dist="38100" dir="2700000" algn="tl">
                    <a:srgbClr val="000000"/>
                  </a:outerShdw>
                </a:effectLst>
                <a:latin typeface="Arial" pitchFamily="34" charset="0"/>
              </a:rPr>
              <a:t>                                       potencialmente com viés            uniformemente</a:t>
            </a:r>
          </a:p>
          <a:p>
            <a:pPr defTabSz="762000" eaLnBrk="0" hangingPunct="0">
              <a:lnSpc>
                <a:spcPct val="150000"/>
              </a:lnSpc>
              <a:defRPr/>
            </a:pPr>
            <a:r>
              <a:rPr lang="pt-BR" sz="2000" b="1" u="none">
                <a:solidFill>
                  <a:schemeClr val="bg1"/>
                </a:solidFill>
                <a:effectLst>
                  <a:outerShdw blurRad="38100" dist="38100" dir="2700000" algn="tl">
                    <a:srgbClr val="000000"/>
                  </a:outerShdw>
                </a:effectLst>
                <a:latin typeface="Arial" pitchFamily="34" charset="0"/>
              </a:rPr>
              <a:t>Avaliação    </a:t>
            </a:r>
            <a:r>
              <a:rPr lang="pt-BR" sz="2000" u="none">
                <a:solidFill>
                  <a:schemeClr val="bg1"/>
                </a:solidFill>
                <a:effectLst>
                  <a:outerShdw blurRad="38100" dist="38100" dir="2700000" algn="tl">
                    <a:srgbClr val="000000"/>
                  </a:outerShdw>
                </a:effectLst>
                <a:latin typeface="Arial" pitchFamily="34" charset="0"/>
              </a:rPr>
              <a:t>                              Variável                        Avaliação crítica</a:t>
            </a:r>
          </a:p>
          <a:p>
            <a:pPr defTabSz="762000" eaLnBrk="0" hangingPunct="0">
              <a:lnSpc>
                <a:spcPct val="150000"/>
              </a:lnSpc>
              <a:defRPr/>
            </a:pPr>
            <a:r>
              <a:rPr lang="pt-BR" sz="2000" b="1" u="none">
                <a:solidFill>
                  <a:schemeClr val="bg1"/>
                </a:solidFill>
                <a:effectLst>
                  <a:outerShdw blurRad="38100" dist="38100" dir="2700000" algn="tl">
                    <a:srgbClr val="000000"/>
                  </a:outerShdw>
                </a:effectLst>
                <a:latin typeface="Arial" pitchFamily="34" charset="0"/>
              </a:rPr>
              <a:t>Síntese </a:t>
            </a:r>
            <a:r>
              <a:rPr lang="pt-BR" sz="2000" u="none">
                <a:solidFill>
                  <a:schemeClr val="bg1"/>
                </a:solidFill>
                <a:effectLst>
                  <a:outerShdw blurRad="38100" dist="38100" dir="2700000" algn="tl">
                    <a:srgbClr val="000000"/>
                  </a:outerShdw>
                </a:effectLst>
                <a:latin typeface="Arial" pitchFamily="34" charset="0"/>
              </a:rPr>
              <a:t>                                  Qualitativa                          Quantitativo</a:t>
            </a:r>
          </a:p>
          <a:p>
            <a:pPr defTabSz="762000" eaLnBrk="0" hangingPunct="0">
              <a:lnSpc>
                <a:spcPct val="150000"/>
              </a:lnSpc>
              <a:defRPr/>
            </a:pPr>
            <a:r>
              <a:rPr lang="pt-BR" sz="2000" b="1" u="none">
                <a:solidFill>
                  <a:schemeClr val="bg1"/>
                </a:solidFill>
                <a:effectLst>
                  <a:outerShdw blurRad="38100" dist="38100" dir="2700000" algn="tl">
                    <a:srgbClr val="000000"/>
                  </a:outerShdw>
                </a:effectLst>
                <a:latin typeface="Arial" pitchFamily="34" charset="0"/>
              </a:rPr>
              <a:t>Inferências </a:t>
            </a:r>
            <a:r>
              <a:rPr lang="pt-BR" sz="2000" u="none">
                <a:solidFill>
                  <a:schemeClr val="bg1"/>
                </a:solidFill>
                <a:effectLst>
                  <a:outerShdw blurRad="38100" dist="38100" dir="2700000" algn="tl">
                    <a:srgbClr val="000000"/>
                  </a:outerShdw>
                </a:effectLst>
                <a:latin typeface="Arial" pitchFamily="34" charset="0"/>
              </a:rPr>
              <a:t>                    Às vezes baseado em             Freqüentemente</a:t>
            </a:r>
          </a:p>
          <a:p>
            <a:pPr defTabSz="762000" eaLnBrk="0" hangingPunct="0">
              <a:defRPr/>
            </a:pPr>
            <a:r>
              <a:rPr lang="pt-BR" sz="2000" u="none">
                <a:solidFill>
                  <a:schemeClr val="bg1"/>
                </a:solidFill>
                <a:effectLst>
                  <a:outerShdw blurRad="38100" dist="38100" dir="2700000" algn="tl">
                    <a:srgbClr val="000000"/>
                  </a:outerShdw>
                </a:effectLst>
                <a:latin typeface="Arial" pitchFamily="34" charset="0"/>
              </a:rPr>
              <a:t>                                                evidências                    baseado em evidências</a:t>
            </a:r>
            <a:endParaRPr lang="pt-BR" sz="2000" u="none">
              <a:solidFill>
                <a:schemeClr val="bg1"/>
              </a:solidFill>
              <a:latin typeface="Arial" pitchFamily="34" charset="0"/>
            </a:endParaRPr>
          </a:p>
          <a:p>
            <a:pPr defTabSz="762000" eaLnBrk="0" hangingPunct="0">
              <a:defRPr/>
            </a:pPr>
            <a:endParaRPr lang="pt-BR" sz="2000" u="none">
              <a:solidFill>
                <a:schemeClr val="bg1"/>
              </a:solidFill>
              <a:latin typeface="Arial" pitchFamily="34" charset="0"/>
            </a:endParaRPr>
          </a:p>
        </p:txBody>
      </p:sp>
      <p:sp>
        <p:nvSpPr>
          <p:cNvPr id="111620" name="Line 4"/>
          <p:cNvSpPr>
            <a:spLocks noChangeShapeType="1"/>
          </p:cNvSpPr>
          <p:nvPr/>
        </p:nvSpPr>
        <p:spPr bwMode="auto">
          <a:xfrm>
            <a:off x="0" y="1447800"/>
            <a:ext cx="9144000" cy="0"/>
          </a:xfrm>
          <a:prstGeom prst="line">
            <a:avLst/>
          </a:prstGeom>
          <a:noFill/>
          <a:ln w="12700">
            <a:solidFill>
              <a:srgbClr val="FFFFCC"/>
            </a:solidFill>
            <a:round/>
            <a:headEnd type="none" w="sm" len="sm"/>
            <a:tailEnd type="none" w="sm" len="sm"/>
          </a:ln>
        </p:spPr>
        <p:txBody>
          <a:bodyPr wrap="none" anchor="ctr"/>
          <a:lstStyle/>
          <a:p>
            <a:endParaRPr lang="pt-BR"/>
          </a:p>
        </p:txBody>
      </p:sp>
      <p:sp>
        <p:nvSpPr>
          <p:cNvPr id="111621" name="Line 5"/>
          <p:cNvSpPr>
            <a:spLocks noChangeShapeType="1"/>
          </p:cNvSpPr>
          <p:nvPr/>
        </p:nvSpPr>
        <p:spPr bwMode="auto">
          <a:xfrm>
            <a:off x="0" y="2819400"/>
            <a:ext cx="9144000" cy="0"/>
          </a:xfrm>
          <a:prstGeom prst="line">
            <a:avLst/>
          </a:prstGeom>
          <a:noFill/>
          <a:ln w="12700">
            <a:solidFill>
              <a:srgbClr val="FFFFCC"/>
            </a:solidFill>
            <a:round/>
            <a:headEnd type="none" w="sm" len="sm"/>
            <a:tailEnd type="none" w="sm" len="sm"/>
          </a:ln>
        </p:spPr>
        <p:txBody>
          <a:bodyPr wrap="none" anchor="ctr"/>
          <a:lstStyle/>
          <a:p>
            <a:endParaRPr lang="pt-BR"/>
          </a:p>
        </p:txBody>
      </p:sp>
      <p:sp>
        <p:nvSpPr>
          <p:cNvPr id="111622" name="Line 6"/>
          <p:cNvSpPr>
            <a:spLocks noChangeShapeType="1"/>
          </p:cNvSpPr>
          <p:nvPr/>
        </p:nvSpPr>
        <p:spPr bwMode="auto">
          <a:xfrm>
            <a:off x="0" y="2057400"/>
            <a:ext cx="9144000" cy="0"/>
          </a:xfrm>
          <a:prstGeom prst="line">
            <a:avLst/>
          </a:prstGeom>
          <a:noFill/>
          <a:ln w="12700">
            <a:solidFill>
              <a:srgbClr val="FFFFCC"/>
            </a:solidFill>
            <a:round/>
            <a:headEnd type="none" w="sm" len="sm"/>
            <a:tailEnd type="none" w="sm" len="sm"/>
          </a:ln>
        </p:spPr>
        <p:txBody>
          <a:bodyPr wrap="none" anchor="ctr"/>
          <a:lstStyle/>
          <a:p>
            <a:endParaRPr lang="pt-BR"/>
          </a:p>
        </p:txBody>
      </p:sp>
      <p:sp>
        <p:nvSpPr>
          <p:cNvPr id="111623" name="Line 7"/>
          <p:cNvSpPr>
            <a:spLocks noChangeShapeType="1"/>
          </p:cNvSpPr>
          <p:nvPr/>
        </p:nvSpPr>
        <p:spPr bwMode="auto">
          <a:xfrm>
            <a:off x="0" y="3886200"/>
            <a:ext cx="9144000" cy="0"/>
          </a:xfrm>
          <a:prstGeom prst="line">
            <a:avLst/>
          </a:prstGeom>
          <a:noFill/>
          <a:ln w="12700">
            <a:solidFill>
              <a:srgbClr val="FFFFCC"/>
            </a:solidFill>
            <a:round/>
            <a:headEnd type="none" w="sm" len="sm"/>
            <a:tailEnd type="none" w="sm" len="sm"/>
          </a:ln>
        </p:spPr>
        <p:txBody>
          <a:bodyPr wrap="none" anchor="ctr"/>
          <a:lstStyle/>
          <a:p>
            <a:endParaRPr lang="pt-BR"/>
          </a:p>
        </p:txBody>
      </p:sp>
      <p:sp>
        <p:nvSpPr>
          <p:cNvPr id="111624" name="Line 8"/>
          <p:cNvSpPr>
            <a:spLocks noChangeShapeType="1"/>
          </p:cNvSpPr>
          <p:nvPr/>
        </p:nvSpPr>
        <p:spPr bwMode="auto">
          <a:xfrm>
            <a:off x="0" y="5029200"/>
            <a:ext cx="9144000" cy="0"/>
          </a:xfrm>
          <a:prstGeom prst="line">
            <a:avLst/>
          </a:prstGeom>
          <a:noFill/>
          <a:ln w="12700">
            <a:solidFill>
              <a:srgbClr val="FFFFCC"/>
            </a:solidFill>
            <a:round/>
            <a:headEnd type="none" w="sm" len="sm"/>
            <a:tailEnd type="none" w="sm" len="sm"/>
          </a:ln>
        </p:spPr>
        <p:txBody>
          <a:bodyPr wrap="none" anchor="ctr"/>
          <a:lstStyle/>
          <a:p>
            <a:endParaRPr lang="pt-BR"/>
          </a:p>
        </p:txBody>
      </p:sp>
      <p:sp>
        <p:nvSpPr>
          <p:cNvPr id="111625" name="Line 9"/>
          <p:cNvSpPr>
            <a:spLocks noChangeShapeType="1"/>
          </p:cNvSpPr>
          <p:nvPr/>
        </p:nvSpPr>
        <p:spPr bwMode="auto">
          <a:xfrm>
            <a:off x="0" y="5410200"/>
            <a:ext cx="9144000" cy="0"/>
          </a:xfrm>
          <a:prstGeom prst="line">
            <a:avLst/>
          </a:prstGeom>
          <a:noFill/>
          <a:ln w="12700">
            <a:solidFill>
              <a:srgbClr val="FFFFCC"/>
            </a:solidFill>
            <a:round/>
            <a:headEnd type="none" w="sm" len="sm"/>
            <a:tailEnd type="none" w="sm" len="sm"/>
          </a:ln>
        </p:spPr>
        <p:txBody>
          <a:bodyPr wrap="none" anchor="ctr"/>
          <a:lstStyle/>
          <a:p>
            <a:endParaRPr lang="pt-BR"/>
          </a:p>
        </p:txBody>
      </p:sp>
      <p:sp>
        <p:nvSpPr>
          <p:cNvPr id="111626" name="Line 10"/>
          <p:cNvSpPr>
            <a:spLocks noChangeShapeType="1"/>
          </p:cNvSpPr>
          <p:nvPr/>
        </p:nvSpPr>
        <p:spPr bwMode="auto">
          <a:xfrm>
            <a:off x="0" y="5943600"/>
            <a:ext cx="9144000" cy="0"/>
          </a:xfrm>
          <a:prstGeom prst="line">
            <a:avLst/>
          </a:prstGeom>
          <a:noFill/>
          <a:ln w="12700">
            <a:solidFill>
              <a:srgbClr val="FFFFCC"/>
            </a:solidFill>
            <a:round/>
            <a:headEnd type="none" w="sm" len="sm"/>
            <a:tailEnd type="none" w="sm" len="sm"/>
          </a:ln>
        </p:spPr>
        <p:txBody>
          <a:bodyPr wrap="none" anchor="ctr"/>
          <a:lstStyle/>
          <a:p>
            <a:endParaRPr lang="pt-BR"/>
          </a:p>
        </p:txBody>
      </p:sp>
      <p:sp>
        <p:nvSpPr>
          <p:cNvPr id="111627" name="Line 11"/>
          <p:cNvSpPr>
            <a:spLocks noChangeShapeType="1"/>
          </p:cNvSpPr>
          <p:nvPr/>
        </p:nvSpPr>
        <p:spPr bwMode="auto">
          <a:xfrm>
            <a:off x="2057400" y="1447800"/>
            <a:ext cx="0" cy="5410200"/>
          </a:xfrm>
          <a:prstGeom prst="line">
            <a:avLst/>
          </a:prstGeom>
          <a:noFill/>
          <a:ln w="12700">
            <a:solidFill>
              <a:srgbClr val="FFFFCC"/>
            </a:solidFill>
            <a:round/>
            <a:headEnd type="none" w="sm" len="sm"/>
            <a:tailEnd type="none" w="sm" len="sm"/>
          </a:ln>
        </p:spPr>
        <p:txBody>
          <a:bodyPr wrap="none" anchor="ctr"/>
          <a:lstStyle/>
          <a:p>
            <a:endParaRPr lang="pt-BR"/>
          </a:p>
        </p:txBody>
      </p:sp>
      <p:sp>
        <p:nvSpPr>
          <p:cNvPr id="111628" name="Line 12"/>
          <p:cNvSpPr>
            <a:spLocks noChangeShapeType="1"/>
          </p:cNvSpPr>
          <p:nvPr/>
        </p:nvSpPr>
        <p:spPr bwMode="auto">
          <a:xfrm>
            <a:off x="5867400" y="1447800"/>
            <a:ext cx="0" cy="5410200"/>
          </a:xfrm>
          <a:prstGeom prst="line">
            <a:avLst/>
          </a:prstGeom>
          <a:noFill/>
          <a:ln w="12700">
            <a:solidFill>
              <a:srgbClr val="FFFFCC"/>
            </a:solidFill>
            <a:round/>
            <a:headEnd type="none" w="sm" len="sm"/>
            <a:tailEnd type="none" w="sm" len="sm"/>
          </a:ln>
        </p:spPr>
        <p:txBody>
          <a:bodyPr wrap="none" anchor="ctr"/>
          <a:lstStyle/>
          <a:p>
            <a:endParaRPr lang="pt-BR"/>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3"/>
          <p:cNvSpPr>
            <a:spLocks noGrp="1" noChangeArrowheads="1"/>
          </p:cNvSpPr>
          <p:nvPr>
            <p:ph type="body" idx="1"/>
          </p:nvPr>
        </p:nvSpPr>
        <p:spPr>
          <a:xfrm>
            <a:off x="827088" y="836613"/>
            <a:ext cx="7772400" cy="4114800"/>
          </a:xfrm>
        </p:spPr>
        <p:txBody>
          <a:bodyPr/>
          <a:lstStyle/>
          <a:p>
            <a:r>
              <a:rPr lang="pt-BR" smtClean="0">
                <a:solidFill>
                  <a:schemeClr val="bg1"/>
                </a:solidFill>
              </a:rPr>
              <a:t>Heterogeneidade (variabilidade dos dados)</a:t>
            </a:r>
          </a:p>
          <a:p>
            <a:pPr>
              <a:buFontTx/>
              <a:buNone/>
            </a:pPr>
            <a:r>
              <a:rPr lang="pt-BR" smtClean="0">
                <a:solidFill>
                  <a:srgbClr val="FF9900"/>
                </a:solidFill>
              </a:rPr>
              <a:t>     </a:t>
            </a:r>
            <a:r>
              <a:rPr lang="pt-BR" sz="2000" smtClean="0">
                <a:solidFill>
                  <a:srgbClr val="FF9900"/>
                </a:solidFill>
              </a:rPr>
              <a:t>-</a:t>
            </a:r>
            <a:r>
              <a:rPr lang="pt-BR" sz="2800" b="1" smtClean="0">
                <a:solidFill>
                  <a:srgbClr val="FF9900"/>
                </a:solidFill>
              </a:rPr>
              <a:t>clínica</a:t>
            </a:r>
            <a:r>
              <a:rPr lang="pt-BR" sz="2800" smtClean="0">
                <a:solidFill>
                  <a:srgbClr val="FF9900"/>
                </a:solidFill>
              </a:rPr>
              <a:t> (os estudos diferem quanto às características dos participantes como idade, severidade, intervenção (dose), variável de desfecho, duração ou </a:t>
            </a:r>
          </a:p>
          <a:p>
            <a:pPr>
              <a:buFontTx/>
              <a:buNone/>
            </a:pPr>
            <a:r>
              <a:rPr lang="pt-BR" sz="2800" smtClean="0">
                <a:solidFill>
                  <a:srgbClr val="FF9900"/>
                </a:solidFill>
              </a:rPr>
              <a:t>       -</a:t>
            </a:r>
            <a:r>
              <a:rPr lang="pt-BR" sz="2800" b="1" smtClean="0">
                <a:solidFill>
                  <a:srgbClr val="FF9900"/>
                </a:solidFill>
              </a:rPr>
              <a:t>estatística</a:t>
            </a:r>
            <a:r>
              <a:rPr lang="pt-BR" sz="2800" smtClean="0">
                <a:solidFill>
                  <a:srgbClr val="FF9900"/>
                </a:solidFill>
              </a:rPr>
              <a:t> (variação entre os resultados dos estudos é maior do que a esperada ao acaso </a:t>
            </a:r>
          </a:p>
        </p:txBody>
      </p:sp>
      <p:sp>
        <p:nvSpPr>
          <p:cNvPr id="112643" name="Text Box 2"/>
          <p:cNvSpPr txBox="1">
            <a:spLocks noChangeArrowheads="1"/>
          </p:cNvSpPr>
          <p:nvPr/>
        </p:nvSpPr>
        <p:spPr bwMode="auto">
          <a:xfrm>
            <a:off x="304800" y="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3"/>
          <p:cNvSpPr>
            <a:spLocks noGrp="1" noChangeArrowheads="1"/>
          </p:cNvSpPr>
          <p:nvPr>
            <p:ph type="body" idx="1"/>
          </p:nvPr>
        </p:nvSpPr>
        <p:spPr>
          <a:xfrm>
            <a:off x="684213" y="1052513"/>
            <a:ext cx="7772400" cy="4114800"/>
          </a:xfrm>
        </p:spPr>
        <p:txBody>
          <a:bodyPr/>
          <a:lstStyle/>
          <a:p>
            <a:r>
              <a:rPr lang="pt-BR" sz="2400" smtClean="0">
                <a:solidFill>
                  <a:schemeClr val="bg1"/>
                </a:solidFill>
              </a:rPr>
              <a:t>As inconsistências entre as estimativas das metanálise foram estimadas através do </a:t>
            </a:r>
            <a:r>
              <a:rPr lang="pt-BR" sz="2400" b="1" smtClean="0">
                <a:solidFill>
                  <a:srgbClr val="FF9900"/>
                </a:solidFill>
              </a:rPr>
              <a:t>teste de qui-quadrado de heterogeneidade</a:t>
            </a:r>
            <a:r>
              <a:rPr lang="pt-BR" sz="2400" smtClean="0">
                <a:solidFill>
                  <a:schemeClr val="bg1"/>
                </a:solidFill>
              </a:rPr>
              <a:t> e quantificadas usando o </a:t>
            </a:r>
            <a:r>
              <a:rPr lang="pt-BR" sz="2400" b="1" smtClean="0">
                <a:solidFill>
                  <a:srgbClr val="FF9900"/>
                </a:solidFill>
              </a:rPr>
              <a:t>teste I</a:t>
            </a:r>
            <a:r>
              <a:rPr lang="pt-BR" sz="2400" b="1" baseline="30000" smtClean="0">
                <a:solidFill>
                  <a:srgbClr val="FF9900"/>
                </a:solidFill>
              </a:rPr>
              <a:t>2</a:t>
            </a:r>
            <a:r>
              <a:rPr lang="pt-BR" sz="2400" smtClean="0">
                <a:solidFill>
                  <a:schemeClr val="bg1"/>
                </a:solidFill>
              </a:rPr>
              <a:t> </a:t>
            </a:r>
          </a:p>
          <a:p>
            <a:r>
              <a:rPr lang="pt-BR" sz="2400" smtClean="0">
                <a:solidFill>
                  <a:schemeClr val="bg1"/>
                </a:solidFill>
              </a:rPr>
              <a:t>O </a:t>
            </a:r>
            <a:r>
              <a:rPr lang="pt-BR" sz="2400" smtClean="0">
                <a:solidFill>
                  <a:srgbClr val="FF9900"/>
                </a:solidFill>
              </a:rPr>
              <a:t>I</a:t>
            </a:r>
            <a:r>
              <a:rPr lang="pt-BR" sz="2400" baseline="30000" smtClean="0">
                <a:solidFill>
                  <a:srgbClr val="FF9900"/>
                </a:solidFill>
              </a:rPr>
              <a:t>2</a:t>
            </a:r>
            <a:r>
              <a:rPr lang="pt-BR" sz="2400" smtClean="0">
                <a:solidFill>
                  <a:schemeClr val="bg1"/>
                </a:solidFill>
              </a:rPr>
              <a:t> de 0% indica homogeneidade e o </a:t>
            </a:r>
            <a:r>
              <a:rPr lang="pt-BR" sz="2400" smtClean="0">
                <a:solidFill>
                  <a:srgbClr val="FF9900"/>
                </a:solidFill>
              </a:rPr>
              <a:t>I</a:t>
            </a:r>
            <a:r>
              <a:rPr lang="pt-BR" sz="2400" baseline="30000" smtClean="0">
                <a:solidFill>
                  <a:srgbClr val="FF9900"/>
                </a:solidFill>
              </a:rPr>
              <a:t>2</a:t>
            </a:r>
            <a:r>
              <a:rPr lang="pt-BR" sz="2400" smtClean="0">
                <a:solidFill>
                  <a:schemeClr val="bg1"/>
                </a:solidFill>
              </a:rPr>
              <a:t> maior que 50% indica heterogeneidade substancial </a:t>
            </a:r>
          </a:p>
        </p:txBody>
      </p:sp>
      <p:sp>
        <p:nvSpPr>
          <p:cNvPr id="113667" name="Text Box 2"/>
          <p:cNvSpPr txBox="1">
            <a:spLocks noChangeArrowheads="1"/>
          </p:cNvSpPr>
          <p:nvPr/>
        </p:nvSpPr>
        <p:spPr bwMode="auto">
          <a:xfrm>
            <a:off x="304800" y="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113668" name="Text Box 5"/>
          <p:cNvSpPr txBox="1">
            <a:spLocks noChangeArrowheads="1"/>
          </p:cNvSpPr>
          <p:nvPr/>
        </p:nvSpPr>
        <p:spPr bwMode="auto">
          <a:xfrm>
            <a:off x="3543300" y="542925"/>
            <a:ext cx="2940050" cy="579438"/>
          </a:xfrm>
          <a:prstGeom prst="rect">
            <a:avLst/>
          </a:prstGeom>
          <a:noFill/>
          <a:ln w="9525">
            <a:noFill/>
            <a:miter lim="800000"/>
            <a:headEnd/>
            <a:tailEnd/>
          </a:ln>
        </p:spPr>
        <p:txBody>
          <a:bodyPr wrap="none">
            <a:spAutoFit/>
          </a:bodyPr>
          <a:lstStyle/>
          <a:p>
            <a:r>
              <a:rPr lang="pt-BR" sz="3200" u="none">
                <a:solidFill>
                  <a:schemeClr val="bg1"/>
                </a:solidFill>
              </a:rPr>
              <a:t>Heterogeneidade</a:t>
            </a:r>
          </a:p>
        </p:txBody>
      </p:sp>
      <p:pic>
        <p:nvPicPr>
          <p:cNvPr id="113670" name="Picture 9" descr="ssfsafsdfdsfd"/>
          <p:cNvPicPr>
            <a:picLocks noChangeAspect="1" noChangeArrowheads="1"/>
          </p:cNvPicPr>
          <p:nvPr/>
        </p:nvPicPr>
        <p:blipFill>
          <a:blip r:embed="rId2"/>
          <a:srcRect/>
          <a:stretch>
            <a:fillRect/>
          </a:stretch>
        </p:blipFill>
        <p:spPr bwMode="auto">
          <a:xfrm>
            <a:off x="395288" y="3357563"/>
            <a:ext cx="7812087" cy="3360737"/>
          </a:xfrm>
          <a:prstGeom prst="rect">
            <a:avLst/>
          </a:prstGeom>
          <a:noFill/>
          <a:ln w="9525">
            <a:noFill/>
            <a:miter lim="800000"/>
            <a:headEnd/>
            <a:tailEnd/>
          </a:ln>
        </p:spPr>
      </p:pic>
      <p:sp>
        <p:nvSpPr>
          <p:cNvPr id="113671" name="Text Box 8"/>
          <p:cNvSpPr txBox="1">
            <a:spLocks noChangeArrowheads="1"/>
          </p:cNvSpPr>
          <p:nvPr/>
        </p:nvSpPr>
        <p:spPr bwMode="auto">
          <a:xfrm>
            <a:off x="250825" y="2997200"/>
            <a:ext cx="8683625" cy="396875"/>
          </a:xfrm>
          <a:prstGeom prst="rect">
            <a:avLst/>
          </a:prstGeom>
          <a:noFill/>
          <a:ln w="9525">
            <a:noFill/>
            <a:miter lim="800000"/>
            <a:headEnd/>
            <a:tailEnd/>
          </a:ln>
        </p:spPr>
        <p:txBody>
          <a:bodyPr wrap="none">
            <a:spAutoFit/>
          </a:bodyPr>
          <a:lstStyle/>
          <a:p>
            <a:r>
              <a:rPr lang="pt-BR" sz="2000">
                <a:solidFill>
                  <a:srgbClr val="FF9900"/>
                </a:solidFill>
              </a:rPr>
              <a:t>Mortalidade nos RN pré-termos com reanimação cardiopulmonar (Shah et al, 2009)</a:t>
            </a: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1" name="Rectangle 3"/>
          <p:cNvSpPr>
            <a:spLocks noGrp="1" noChangeArrowheads="1"/>
          </p:cNvSpPr>
          <p:nvPr>
            <p:ph type="body" idx="1"/>
          </p:nvPr>
        </p:nvSpPr>
        <p:spPr/>
        <p:txBody>
          <a:bodyPr/>
          <a:lstStyle/>
          <a:p>
            <a:r>
              <a:rPr lang="pt-BR" smtClean="0">
                <a:solidFill>
                  <a:schemeClr val="bg1"/>
                </a:solidFill>
              </a:rPr>
              <a:t>Outros autores usam </a:t>
            </a:r>
            <a:r>
              <a:rPr lang="pt-BR" b="1" smtClean="0">
                <a:solidFill>
                  <a:srgbClr val="FF9900"/>
                </a:solidFill>
              </a:rPr>
              <a:t>teste Q de Cochran</a:t>
            </a:r>
            <a:r>
              <a:rPr lang="pt-BR" smtClean="0">
                <a:solidFill>
                  <a:schemeClr val="bg1"/>
                </a:solidFill>
              </a:rPr>
              <a:t>  com nível de p&lt;0,05 para aceitar a hipótese de heterogeneidade entre os estudos (p&lt;0,1 quando o número de estudos envolvidos é pequeno). </a:t>
            </a:r>
          </a:p>
          <a:p>
            <a:endParaRPr lang="pt-BR" smtClean="0"/>
          </a:p>
        </p:txBody>
      </p:sp>
      <p:sp>
        <p:nvSpPr>
          <p:cNvPr id="222212" name="Text Box 2"/>
          <p:cNvSpPr txBox="1">
            <a:spLocks noChangeArrowheads="1"/>
          </p:cNvSpPr>
          <p:nvPr/>
        </p:nvSpPr>
        <p:spPr bwMode="auto">
          <a:xfrm>
            <a:off x="304800" y="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222213" name="Text Box 5"/>
          <p:cNvSpPr txBox="1">
            <a:spLocks noChangeArrowheads="1"/>
          </p:cNvSpPr>
          <p:nvPr/>
        </p:nvSpPr>
        <p:spPr bwMode="auto">
          <a:xfrm>
            <a:off x="3132138" y="692150"/>
            <a:ext cx="2940050" cy="579438"/>
          </a:xfrm>
          <a:prstGeom prst="rect">
            <a:avLst/>
          </a:prstGeom>
          <a:noFill/>
          <a:ln w="9525">
            <a:noFill/>
            <a:miter lim="800000"/>
            <a:headEnd/>
            <a:tailEnd/>
          </a:ln>
        </p:spPr>
        <p:txBody>
          <a:bodyPr wrap="none">
            <a:spAutoFit/>
          </a:bodyPr>
          <a:lstStyle/>
          <a:p>
            <a:r>
              <a:rPr lang="pt-BR" sz="3200" u="none">
                <a:solidFill>
                  <a:schemeClr val="bg1"/>
                </a:solidFill>
              </a:rPr>
              <a:t>Heterogeneidade</a:t>
            </a: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Text Box 2"/>
          <p:cNvSpPr txBox="1">
            <a:spLocks noChangeArrowheads="1"/>
          </p:cNvSpPr>
          <p:nvPr/>
        </p:nvSpPr>
        <p:spPr bwMode="auto">
          <a:xfrm>
            <a:off x="304800" y="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114691" name="Text Box 6"/>
          <p:cNvSpPr txBox="1">
            <a:spLocks noChangeArrowheads="1"/>
          </p:cNvSpPr>
          <p:nvPr/>
        </p:nvSpPr>
        <p:spPr bwMode="auto">
          <a:xfrm>
            <a:off x="2700338" y="692150"/>
            <a:ext cx="4860925" cy="579438"/>
          </a:xfrm>
          <a:prstGeom prst="rect">
            <a:avLst/>
          </a:prstGeom>
          <a:noFill/>
          <a:ln w="9525">
            <a:noFill/>
            <a:miter lim="800000"/>
            <a:headEnd/>
            <a:tailEnd/>
          </a:ln>
        </p:spPr>
        <p:txBody>
          <a:bodyPr wrap="none">
            <a:spAutoFit/>
          </a:bodyPr>
          <a:lstStyle/>
          <a:p>
            <a:r>
              <a:rPr lang="pt-BR" sz="3200" u="none">
                <a:solidFill>
                  <a:schemeClr val="bg1"/>
                </a:solidFill>
              </a:rPr>
              <a:t>Heterogeneidade: onde está?</a:t>
            </a:r>
          </a:p>
        </p:txBody>
      </p:sp>
      <p:sp>
        <p:nvSpPr>
          <p:cNvPr id="114692" name="Rectangle 7"/>
          <p:cNvSpPr>
            <a:spLocks noGrp="1" noChangeArrowheads="1"/>
          </p:cNvSpPr>
          <p:nvPr>
            <p:ph type="body" idx="1"/>
          </p:nvPr>
        </p:nvSpPr>
        <p:spPr>
          <a:xfrm>
            <a:off x="1116013" y="1268413"/>
            <a:ext cx="7772400" cy="4114800"/>
          </a:xfrm>
          <a:noFill/>
        </p:spPr>
        <p:txBody>
          <a:bodyPr/>
          <a:lstStyle/>
          <a:p>
            <a:pPr algn="ctr">
              <a:buFontTx/>
              <a:buNone/>
            </a:pPr>
            <a:r>
              <a:rPr lang="pt-BR" sz="1800" smtClean="0">
                <a:solidFill>
                  <a:srgbClr val="FF9900"/>
                </a:solidFill>
              </a:rPr>
              <a:t>Thomas RL et al (</a:t>
            </a:r>
            <a:r>
              <a:rPr lang="pt-BR" sz="1800" i="1" smtClean="0">
                <a:solidFill>
                  <a:srgbClr val="FF9900"/>
                </a:solidFill>
              </a:rPr>
              <a:t>A meta-analysis of ibuprofen versus indomethacin for closure of patent ductus arteriosus. Eur J Pediatr 2005: 164; 135-140</a:t>
            </a:r>
            <a:r>
              <a:rPr lang="pt-BR" sz="1800" smtClean="0">
                <a:solidFill>
                  <a:srgbClr val="FF9900"/>
                </a:solidFill>
              </a:rPr>
              <a:t> </a:t>
            </a:r>
          </a:p>
        </p:txBody>
      </p:sp>
      <p:pic>
        <p:nvPicPr>
          <p:cNvPr id="114693" name="Picture 9" descr="fhhfhhghgjhfghfgjhfgj"/>
          <p:cNvPicPr>
            <a:picLocks noChangeAspect="1" noChangeArrowheads="1"/>
          </p:cNvPicPr>
          <p:nvPr/>
        </p:nvPicPr>
        <p:blipFill>
          <a:blip r:embed="rId2"/>
          <a:srcRect/>
          <a:stretch>
            <a:fillRect/>
          </a:stretch>
        </p:blipFill>
        <p:spPr bwMode="auto">
          <a:xfrm>
            <a:off x="1619250" y="2000250"/>
            <a:ext cx="6591300" cy="4857750"/>
          </a:xfrm>
          <a:prstGeom prst="rect">
            <a:avLst/>
          </a:prstGeom>
          <a:noFill/>
          <a:ln w="9525">
            <a:noFill/>
            <a:miter lim="800000"/>
            <a:headEnd/>
            <a:tailEnd/>
          </a:ln>
        </p:spPr>
      </p:pic>
      <p:sp>
        <p:nvSpPr>
          <p:cNvPr id="114694" name="Line 10"/>
          <p:cNvSpPr>
            <a:spLocks noChangeShapeType="1"/>
          </p:cNvSpPr>
          <p:nvPr/>
        </p:nvSpPr>
        <p:spPr bwMode="auto">
          <a:xfrm>
            <a:off x="1403350" y="4292600"/>
            <a:ext cx="576263" cy="360363"/>
          </a:xfrm>
          <a:prstGeom prst="line">
            <a:avLst/>
          </a:prstGeom>
          <a:noFill/>
          <a:ln w="76200">
            <a:solidFill>
              <a:schemeClr val="accent2"/>
            </a:solidFill>
            <a:round/>
            <a:headEnd/>
            <a:tailEnd type="triangle" w="med" len="med"/>
          </a:ln>
        </p:spPr>
        <p:txBody>
          <a:bodyPr/>
          <a:lstStyle/>
          <a:p>
            <a:endParaRPr lang="pt-B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ChangeArrowheads="1"/>
          </p:cNvSpPr>
          <p:nvPr/>
        </p:nvSpPr>
        <p:spPr bwMode="auto">
          <a:xfrm>
            <a:off x="-252413" y="404813"/>
            <a:ext cx="10044113" cy="1223962"/>
          </a:xfrm>
          <a:prstGeom prst="rect">
            <a:avLst/>
          </a:prstGeom>
          <a:noFill/>
          <a:ln w="9525">
            <a:noFill/>
            <a:miter lim="800000"/>
            <a:headEnd/>
            <a:tailEnd/>
          </a:ln>
        </p:spPr>
        <p:txBody>
          <a:bodyPr anchor="ctr" anchorCtr="1"/>
          <a:lstStyle/>
          <a:p>
            <a:pPr eaLnBrk="0" hangingPunct="0"/>
            <a:r>
              <a:rPr lang="pt-BR" sz="4400" u="none">
                <a:solidFill>
                  <a:srgbClr val="FF9900"/>
                </a:solidFill>
              </a:rPr>
              <a:t>Prevenção da Hemorragia Intracraniana</a:t>
            </a:r>
          </a:p>
        </p:txBody>
      </p:sp>
      <p:sp>
        <p:nvSpPr>
          <p:cNvPr id="219139" name="Rectangle 3"/>
          <p:cNvSpPr>
            <a:spLocks noChangeArrowheads="1"/>
          </p:cNvSpPr>
          <p:nvPr/>
        </p:nvSpPr>
        <p:spPr bwMode="auto">
          <a:xfrm>
            <a:off x="457200" y="1600200"/>
            <a:ext cx="8229600" cy="4525963"/>
          </a:xfrm>
          <a:prstGeom prst="rect">
            <a:avLst/>
          </a:prstGeom>
          <a:noFill/>
          <a:ln w="9525">
            <a:noFill/>
            <a:miter lim="800000"/>
            <a:headEnd/>
            <a:tailEnd/>
          </a:ln>
          <a:effectLst/>
        </p:spPr>
        <p:txBody>
          <a:bodyPr/>
          <a:lstStyle/>
          <a:p>
            <a:pPr marL="342900" indent="-342900" algn="just" eaLnBrk="0" hangingPunct="0">
              <a:spcBef>
                <a:spcPct val="20000"/>
              </a:spcBef>
              <a:buClr>
                <a:schemeClr val="tx2"/>
              </a:buClr>
              <a:buSzPct val="75000"/>
              <a:buFont typeface="Monotype Sorts" charset="2"/>
              <a:buChar char="n"/>
              <a:defRPr/>
            </a:pPr>
            <a:r>
              <a:rPr lang="pt-BR" sz="3200" u="none">
                <a:solidFill>
                  <a:srgbClr val="FFFFCC"/>
                </a:solidFill>
                <a:effectLst>
                  <a:outerShdw blurRad="38100" dist="38100" dir="2700000" algn="tl">
                    <a:srgbClr val="000000"/>
                  </a:outerShdw>
                </a:effectLst>
              </a:rPr>
              <a:t>Evaluation and development of potentially better practices for the prevention of brain hemorrhage and isquemic brain injury in very low birth weight infants</a:t>
            </a:r>
          </a:p>
          <a:p>
            <a:pPr marL="342900" indent="-342900" algn="just" eaLnBrk="0" hangingPunct="0">
              <a:spcBef>
                <a:spcPct val="20000"/>
              </a:spcBef>
              <a:buClr>
                <a:schemeClr val="tx2"/>
              </a:buClr>
              <a:buSzPct val="75000"/>
              <a:buFont typeface="Monotype Sorts" charset="2"/>
              <a:buNone/>
              <a:defRPr/>
            </a:pPr>
            <a:endParaRPr lang="pt-BR" sz="3200" u="none">
              <a:solidFill>
                <a:srgbClr val="FFFFCC"/>
              </a:solidFill>
              <a:effectLst>
                <a:outerShdw blurRad="38100" dist="38100" dir="2700000" algn="tl">
                  <a:srgbClr val="000000"/>
                </a:outerShdw>
              </a:effectLst>
            </a:endParaRPr>
          </a:p>
          <a:p>
            <a:pPr marL="342900" indent="-342900" algn="just" eaLnBrk="0" hangingPunct="0">
              <a:spcBef>
                <a:spcPct val="20000"/>
              </a:spcBef>
              <a:buClr>
                <a:schemeClr val="tx2"/>
              </a:buClr>
              <a:buSzPct val="75000"/>
              <a:buFont typeface="Monotype Sorts" charset="2"/>
              <a:buNone/>
              <a:defRPr/>
            </a:pPr>
            <a:r>
              <a:rPr lang="pt-BR" sz="3200" u="none">
                <a:solidFill>
                  <a:srgbClr val="FF9900"/>
                </a:solidFill>
                <a:effectLst>
                  <a:outerShdw blurRad="38100" dist="38100" dir="2700000" algn="tl">
                    <a:srgbClr val="000000"/>
                  </a:outerShdw>
                </a:effectLst>
              </a:rPr>
              <a:t>                    Carteaux, C et al</a:t>
            </a:r>
          </a:p>
          <a:p>
            <a:pPr marL="342900" indent="-342900" algn="just" eaLnBrk="0" hangingPunct="0">
              <a:spcBef>
                <a:spcPct val="20000"/>
              </a:spcBef>
              <a:buClr>
                <a:schemeClr val="tx2"/>
              </a:buClr>
              <a:buSzPct val="75000"/>
              <a:buFont typeface="Monotype Sorts" charset="2"/>
              <a:buNone/>
              <a:defRPr/>
            </a:pPr>
            <a:r>
              <a:rPr lang="pt-BR" sz="3200" u="none">
                <a:solidFill>
                  <a:srgbClr val="FF9900"/>
                </a:solidFill>
                <a:effectLst>
                  <a:outerShdw blurRad="38100" dist="38100" dir="2700000" algn="tl">
                    <a:srgbClr val="000000"/>
                  </a:outerShdw>
                </a:effectLst>
              </a:rPr>
              <a:t>                Pediatrics 2003; 111 ( 4 ) </a:t>
            </a:r>
          </a:p>
        </p:txBody>
      </p:sp>
      <p:sp>
        <p:nvSpPr>
          <p:cNvPr id="117764" name="Text Box 2"/>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5" name="Rectangle 3"/>
          <p:cNvSpPr>
            <a:spLocks noChangeArrowheads="1"/>
          </p:cNvSpPr>
          <p:nvPr/>
        </p:nvSpPr>
        <p:spPr bwMode="auto">
          <a:xfrm>
            <a:off x="0" y="2276475"/>
            <a:ext cx="8624888" cy="4813300"/>
          </a:xfrm>
          <a:prstGeom prst="rect">
            <a:avLst/>
          </a:prstGeom>
          <a:noFill/>
          <a:ln w="9525">
            <a:noFill/>
            <a:miter lim="800000"/>
            <a:headEnd/>
            <a:tailEnd/>
          </a:ln>
          <a:effectLst/>
        </p:spPr>
        <p:txBody>
          <a:bodyPr/>
          <a:lstStyle/>
          <a:p>
            <a:pPr marL="342900" indent="-342900" algn="just" eaLnBrk="0" hangingPunct="0">
              <a:spcBef>
                <a:spcPct val="20000"/>
              </a:spcBef>
              <a:buClr>
                <a:schemeClr val="tx2"/>
              </a:buClr>
              <a:buSzPct val="75000"/>
              <a:buFont typeface="Monotype Sorts" charset="2"/>
              <a:buChar char="n"/>
              <a:defRPr/>
            </a:pPr>
            <a:r>
              <a:rPr lang="pt-BR" sz="2000" u="none">
                <a:solidFill>
                  <a:schemeClr val="bg1"/>
                </a:solidFill>
                <a:effectLst>
                  <a:outerShdw blurRad="38100" dist="38100" dir="2700000" algn="tl">
                    <a:srgbClr val="000000"/>
                  </a:outerShdw>
                </a:effectLst>
              </a:rPr>
              <a:t>1- Evidência forte de, pelo menos, uma revisão sistemática (metanálise ) de múltiplos estudos randomizados controlados bem delineados.</a:t>
            </a:r>
          </a:p>
          <a:p>
            <a:pPr marL="342900" indent="-342900" algn="just" eaLnBrk="0" hangingPunct="0">
              <a:spcBef>
                <a:spcPct val="20000"/>
              </a:spcBef>
              <a:buClr>
                <a:schemeClr val="tx2"/>
              </a:buClr>
              <a:buSzPct val="75000"/>
              <a:buFont typeface="Monotype Sorts" charset="2"/>
              <a:buChar char="n"/>
              <a:defRPr/>
            </a:pPr>
            <a:r>
              <a:rPr lang="pt-BR" sz="2000" u="none">
                <a:solidFill>
                  <a:schemeClr val="bg1"/>
                </a:solidFill>
                <a:effectLst>
                  <a:outerShdw blurRad="38100" dist="38100" dir="2700000" algn="tl">
                    <a:srgbClr val="000000"/>
                  </a:outerShdw>
                </a:effectLst>
              </a:rPr>
              <a:t>2- Evidência forte de, pelo menos, um estudo randomizado controlado bem delineado, de tamanho adequado e com contexto clínico apropriado.</a:t>
            </a:r>
          </a:p>
          <a:p>
            <a:pPr marL="342900" indent="-342900" algn="just" eaLnBrk="0" hangingPunct="0">
              <a:spcBef>
                <a:spcPct val="20000"/>
              </a:spcBef>
              <a:buClr>
                <a:schemeClr val="tx2"/>
              </a:buClr>
              <a:buSzPct val="75000"/>
              <a:buFont typeface="Monotype Sorts" charset="2"/>
              <a:buChar char="n"/>
              <a:defRPr/>
            </a:pPr>
            <a:r>
              <a:rPr lang="pt-BR" sz="2000" u="none">
                <a:solidFill>
                  <a:schemeClr val="bg1"/>
                </a:solidFill>
                <a:effectLst>
                  <a:outerShdw blurRad="38100" dist="38100" dir="2700000" algn="tl">
                    <a:srgbClr val="000000"/>
                  </a:outerShdw>
                </a:effectLst>
              </a:rPr>
              <a:t>3- Evidência de estudo sem randomização, com grupo único, com análise pré e pós, coorte, séries temporais ou caso-controle.</a:t>
            </a:r>
          </a:p>
          <a:p>
            <a:pPr marL="342900" indent="-342900" algn="just" eaLnBrk="0" hangingPunct="0">
              <a:spcBef>
                <a:spcPct val="20000"/>
              </a:spcBef>
              <a:buClr>
                <a:schemeClr val="tx2"/>
              </a:buClr>
              <a:buSzPct val="75000"/>
              <a:buFont typeface="Monotype Sorts" charset="2"/>
              <a:buChar char="n"/>
              <a:defRPr/>
            </a:pPr>
            <a:r>
              <a:rPr lang="pt-BR" sz="2000" u="none">
                <a:solidFill>
                  <a:schemeClr val="bg1"/>
                </a:solidFill>
                <a:effectLst>
                  <a:outerShdw blurRad="38100" dist="38100" dir="2700000" algn="tl">
                    <a:srgbClr val="000000"/>
                  </a:outerShdw>
                </a:effectLst>
              </a:rPr>
              <a:t>4- Evidência de estudos bem delineados não experimentais, realizados em mais de um centro de pesquisa.</a:t>
            </a:r>
          </a:p>
          <a:p>
            <a:pPr marL="342900" indent="-342900" algn="just" eaLnBrk="0" hangingPunct="0">
              <a:spcBef>
                <a:spcPct val="20000"/>
              </a:spcBef>
              <a:buClr>
                <a:schemeClr val="tx2"/>
              </a:buClr>
              <a:buSzPct val="75000"/>
              <a:buFont typeface="Monotype Sorts" charset="2"/>
              <a:buChar char="n"/>
              <a:defRPr/>
            </a:pPr>
            <a:r>
              <a:rPr lang="pt-BR" sz="2000" u="none">
                <a:solidFill>
                  <a:schemeClr val="bg1"/>
                </a:solidFill>
                <a:effectLst>
                  <a:outerShdw blurRad="38100" dist="38100" dir="2700000" algn="tl">
                    <a:srgbClr val="000000"/>
                  </a:outerShdw>
                </a:effectLst>
              </a:rPr>
              <a:t>5-  Opiniões de autoridades respeitadas, baseadas em evidência clínica, estudos descritivos e relatórios de comitês de expertos ou consensos.</a:t>
            </a:r>
          </a:p>
          <a:p>
            <a:pPr marL="342900" indent="-342900" algn="just" eaLnBrk="0" hangingPunct="0">
              <a:spcBef>
                <a:spcPct val="20000"/>
              </a:spcBef>
              <a:buClr>
                <a:schemeClr val="tx2"/>
              </a:buClr>
              <a:buSzPct val="75000"/>
              <a:buFont typeface="Monotype Sorts" charset="2"/>
              <a:buChar char="n"/>
              <a:defRPr/>
            </a:pPr>
            <a:r>
              <a:rPr lang="pt-BR" sz="2000" u="none">
                <a:solidFill>
                  <a:schemeClr val="bg1"/>
                </a:solidFill>
                <a:effectLst>
                  <a:outerShdw blurRad="38100" dist="38100" dir="2700000" algn="tl">
                    <a:srgbClr val="000000"/>
                  </a:outerShdw>
                </a:effectLst>
              </a:rPr>
              <a:t>6-Suportado pela teoria causal da doença ou patogênese</a:t>
            </a:r>
          </a:p>
          <a:p>
            <a:pPr marL="342900" indent="-342900" algn="just" eaLnBrk="0" hangingPunct="0">
              <a:spcBef>
                <a:spcPct val="20000"/>
              </a:spcBef>
              <a:buClr>
                <a:schemeClr val="tx2"/>
              </a:buClr>
              <a:buSzPct val="75000"/>
              <a:buFont typeface="Monotype Sorts" charset="2"/>
              <a:buChar char="n"/>
              <a:defRPr/>
            </a:pPr>
            <a:r>
              <a:rPr lang="pt-BR" sz="2000" u="none">
                <a:solidFill>
                  <a:schemeClr val="bg1"/>
                </a:solidFill>
                <a:effectLst>
                  <a:outerShdw blurRad="38100" dist="38100" dir="2700000" algn="tl">
                    <a:srgbClr val="000000"/>
                  </a:outerShdw>
                </a:effectLst>
              </a:rPr>
              <a:t>7- Baseado na experiência ou intuição</a:t>
            </a:r>
          </a:p>
        </p:txBody>
      </p:sp>
      <p:sp>
        <p:nvSpPr>
          <p:cNvPr id="118787" name="Rectangle 5"/>
          <p:cNvSpPr>
            <a:spLocks noChangeArrowheads="1"/>
          </p:cNvSpPr>
          <p:nvPr/>
        </p:nvSpPr>
        <p:spPr bwMode="auto">
          <a:xfrm>
            <a:off x="-396875" y="692150"/>
            <a:ext cx="10044113" cy="1223963"/>
          </a:xfrm>
          <a:prstGeom prst="rect">
            <a:avLst/>
          </a:prstGeom>
          <a:noFill/>
          <a:ln w="9525">
            <a:noFill/>
            <a:miter lim="800000"/>
            <a:headEnd/>
            <a:tailEnd/>
          </a:ln>
        </p:spPr>
        <p:txBody>
          <a:bodyPr anchor="ctr" anchorCtr="1"/>
          <a:lstStyle/>
          <a:p>
            <a:pPr eaLnBrk="0" hangingPunct="0"/>
            <a:r>
              <a:rPr lang="pt-BR" sz="4400" u="none">
                <a:solidFill>
                  <a:srgbClr val="FF9900"/>
                </a:solidFill>
              </a:rPr>
              <a:t>Prevenção da Hemorragia Intracraniana</a:t>
            </a:r>
          </a:p>
          <a:p>
            <a:pPr eaLnBrk="0" hangingPunct="0"/>
            <a:r>
              <a:rPr lang="pt-BR" sz="4400" u="none">
                <a:solidFill>
                  <a:srgbClr val="FF9900"/>
                </a:solidFill>
              </a:rPr>
              <a:t>             Tipos de Evidência</a:t>
            </a:r>
          </a:p>
        </p:txBody>
      </p:sp>
      <p:sp>
        <p:nvSpPr>
          <p:cNvPr id="118788" name="Text Box 2"/>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1" name="Rectangle 3"/>
          <p:cNvSpPr>
            <a:spLocks noChangeArrowheads="1"/>
          </p:cNvSpPr>
          <p:nvPr/>
        </p:nvSpPr>
        <p:spPr bwMode="auto">
          <a:xfrm>
            <a:off x="457200" y="1600200"/>
            <a:ext cx="8229600" cy="4525963"/>
          </a:xfrm>
          <a:prstGeom prst="rect">
            <a:avLst/>
          </a:prstGeom>
          <a:noFill/>
          <a:ln w="9525">
            <a:noFill/>
            <a:miter lim="800000"/>
            <a:headEnd/>
            <a:tailEnd/>
          </a:ln>
          <a:effectLst/>
        </p:spPr>
        <p:txBody>
          <a:bodyPr/>
          <a:lstStyle/>
          <a:p>
            <a:pPr marL="342900" indent="-342900" algn="just" eaLnBrk="0" hangingPunct="0">
              <a:spcBef>
                <a:spcPct val="20000"/>
              </a:spcBef>
              <a:buClr>
                <a:schemeClr val="tx2"/>
              </a:buClr>
              <a:buSzPct val="75000"/>
              <a:buFont typeface="Monotype Sorts" charset="2"/>
              <a:buChar char="n"/>
              <a:defRPr/>
            </a:pPr>
            <a:r>
              <a:rPr lang="pt-BR" sz="2800" u="none" dirty="0">
                <a:solidFill>
                  <a:schemeClr val="bg1"/>
                </a:solidFill>
                <a:effectLst>
                  <a:outerShdw blurRad="38100" dist="38100" dir="2700000" algn="tl">
                    <a:srgbClr val="000000"/>
                  </a:outerShdw>
                </a:effectLst>
              </a:rPr>
              <a:t>Otimizar o uso do </a:t>
            </a:r>
            <a:r>
              <a:rPr lang="pt-BR" sz="2800" u="none" dirty="0" err="1">
                <a:solidFill>
                  <a:schemeClr val="bg1"/>
                </a:solidFill>
                <a:effectLst>
                  <a:outerShdw blurRad="38100" dist="38100" dir="2700000" algn="tl">
                    <a:srgbClr val="000000"/>
                  </a:outerShdw>
                </a:effectLst>
              </a:rPr>
              <a:t>do</a:t>
            </a:r>
            <a:r>
              <a:rPr lang="pt-BR" sz="2800" u="none" dirty="0">
                <a:solidFill>
                  <a:schemeClr val="bg1"/>
                </a:solidFill>
                <a:effectLst>
                  <a:outerShdw blurRad="38100" dist="38100" dir="2700000" algn="tl">
                    <a:srgbClr val="000000"/>
                  </a:outerShdw>
                </a:effectLst>
              </a:rPr>
              <a:t> esteróide pré-natal</a:t>
            </a:r>
          </a:p>
          <a:p>
            <a:pPr marL="342900" indent="-342900" algn="just" eaLnBrk="0" hangingPunct="0">
              <a:spcBef>
                <a:spcPct val="20000"/>
              </a:spcBef>
              <a:buClr>
                <a:schemeClr val="tx2"/>
              </a:buClr>
              <a:buSzPct val="75000"/>
              <a:buFont typeface="Monotype Sorts" charset="2"/>
              <a:buNone/>
              <a:defRPr/>
            </a:pPr>
            <a:r>
              <a:rPr lang="pt-BR" sz="2800" u="none" dirty="0">
                <a:solidFill>
                  <a:schemeClr val="bg1"/>
                </a:solidFill>
                <a:effectLst>
                  <a:outerShdw blurRad="38100" dist="38100" dir="2700000" algn="tl">
                    <a:srgbClr val="000000"/>
                  </a:outerShdw>
                </a:effectLst>
              </a:rPr>
              <a:t>     </a:t>
            </a:r>
            <a:r>
              <a:rPr lang="pt-BR" sz="2800" u="none" dirty="0" err="1">
                <a:solidFill>
                  <a:schemeClr val="bg1"/>
                </a:solidFill>
                <a:effectLst>
                  <a:outerShdw blurRad="38100" dist="38100" dir="2700000" algn="tl">
                    <a:srgbClr val="000000"/>
                  </a:outerShdw>
                </a:effectLst>
              </a:rPr>
              <a:t>betametasona</a:t>
            </a:r>
            <a:r>
              <a:rPr lang="pt-BR" sz="2800" u="none" dirty="0">
                <a:solidFill>
                  <a:schemeClr val="bg1"/>
                </a:solidFill>
                <a:effectLst>
                  <a:outerShdw blurRad="38100" dist="38100" dir="2700000" algn="tl">
                    <a:srgbClr val="000000"/>
                  </a:outerShdw>
                </a:effectLst>
              </a:rPr>
              <a:t> - Evidência = 1</a:t>
            </a:r>
          </a:p>
          <a:p>
            <a:pPr marL="342900" indent="-342900" algn="just" eaLnBrk="0" hangingPunct="0">
              <a:spcBef>
                <a:spcPct val="20000"/>
              </a:spcBef>
              <a:buClr>
                <a:schemeClr val="tx2"/>
              </a:buClr>
              <a:buSzPct val="75000"/>
              <a:buFont typeface="Monotype Sorts" charset="2"/>
              <a:buNone/>
              <a:defRPr/>
            </a:pPr>
            <a:r>
              <a:rPr lang="pt-BR" sz="2800" u="none" dirty="0">
                <a:solidFill>
                  <a:schemeClr val="bg1"/>
                </a:solidFill>
                <a:effectLst>
                  <a:outerShdw blurRad="38100" dist="38100" dir="2700000" algn="tl">
                    <a:srgbClr val="000000"/>
                  </a:outerShdw>
                </a:effectLst>
              </a:rPr>
              <a:t>     Evitar </a:t>
            </a:r>
            <a:r>
              <a:rPr lang="pt-BR" sz="2800" u="none" dirty="0" err="1">
                <a:solidFill>
                  <a:schemeClr val="bg1"/>
                </a:solidFill>
                <a:effectLst>
                  <a:outerShdw blurRad="38100" dist="38100" dir="2700000" algn="tl">
                    <a:srgbClr val="000000"/>
                  </a:outerShdw>
                </a:effectLst>
              </a:rPr>
              <a:t>dexametasona</a:t>
            </a:r>
            <a:r>
              <a:rPr lang="pt-BR" sz="2800" u="none" dirty="0">
                <a:solidFill>
                  <a:schemeClr val="bg1"/>
                </a:solidFill>
                <a:effectLst>
                  <a:outerShdw blurRad="38100" dist="38100" dir="2700000" algn="tl">
                    <a:srgbClr val="000000"/>
                  </a:outerShdw>
                </a:effectLst>
              </a:rPr>
              <a:t> - Evidência = 4</a:t>
            </a:r>
          </a:p>
          <a:p>
            <a:pPr marL="342900" indent="-342900" algn="just" eaLnBrk="0" hangingPunct="0">
              <a:spcBef>
                <a:spcPct val="20000"/>
              </a:spcBef>
              <a:buClr>
                <a:schemeClr val="tx2"/>
              </a:buClr>
              <a:buSzPct val="75000"/>
              <a:buFont typeface="Monotype Sorts" charset="2"/>
              <a:buChar char="n"/>
              <a:defRPr/>
            </a:pPr>
            <a:r>
              <a:rPr lang="pt-BR" sz="2800" u="none" dirty="0">
                <a:solidFill>
                  <a:schemeClr val="bg1"/>
                </a:solidFill>
                <a:effectLst>
                  <a:outerShdw blurRad="38100" dist="38100" dir="2700000" algn="tl">
                    <a:srgbClr val="000000"/>
                  </a:outerShdw>
                </a:effectLst>
              </a:rPr>
              <a:t> Estudo retrospectivo indicou que a </a:t>
            </a:r>
            <a:r>
              <a:rPr lang="pt-BR" sz="2800" u="none" dirty="0" err="1">
                <a:solidFill>
                  <a:schemeClr val="bg1"/>
                </a:solidFill>
                <a:effectLst>
                  <a:outerShdw blurRad="38100" dist="38100" dir="2700000" algn="tl">
                    <a:srgbClr val="000000"/>
                  </a:outerShdw>
                </a:effectLst>
              </a:rPr>
              <a:t>dexametasona</a:t>
            </a:r>
            <a:r>
              <a:rPr lang="pt-BR" sz="2800" u="none" dirty="0">
                <a:solidFill>
                  <a:schemeClr val="bg1"/>
                </a:solidFill>
                <a:effectLst>
                  <a:outerShdw blurRad="38100" dist="38100" dir="2700000" algn="tl">
                    <a:srgbClr val="000000"/>
                  </a:outerShdw>
                </a:effectLst>
              </a:rPr>
              <a:t> está associada com um maior risco de </a:t>
            </a:r>
            <a:r>
              <a:rPr lang="pt-BR" sz="2800" u="none" dirty="0" err="1">
                <a:solidFill>
                  <a:schemeClr val="bg1"/>
                </a:solidFill>
                <a:effectLst>
                  <a:outerShdw blurRad="38100" dist="38100" dir="2700000" algn="tl">
                    <a:srgbClr val="000000"/>
                  </a:outerShdw>
                </a:effectLst>
              </a:rPr>
              <a:t>leucomalácia</a:t>
            </a:r>
            <a:r>
              <a:rPr lang="pt-BR" sz="2800" u="none" dirty="0">
                <a:solidFill>
                  <a:schemeClr val="bg1"/>
                </a:solidFill>
                <a:effectLst>
                  <a:outerShdw blurRad="38100" dist="38100" dir="2700000" algn="tl">
                    <a:srgbClr val="000000"/>
                  </a:outerShdw>
                </a:effectLst>
              </a:rPr>
              <a:t> </a:t>
            </a:r>
            <a:r>
              <a:rPr lang="pt-BR" sz="2800" u="none" dirty="0" err="1">
                <a:solidFill>
                  <a:schemeClr val="bg1"/>
                </a:solidFill>
                <a:effectLst>
                  <a:outerShdw blurRad="38100" dist="38100" dir="2700000" algn="tl">
                    <a:srgbClr val="000000"/>
                  </a:outerShdw>
                </a:effectLst>
              </a:rPr>
              <a:t>periventricular</a:t>
            </a:r>
            <a:r>
              <a:rPr lang="pt-BR" sz="2800" u="none" dirty="0">
                <a:solidFill>
                  <a:schemeClr val="bg1"/>
                </a:solidFill>
                <a:effectLst>
                  <a:outerShdw blurRad="38100" dist="38100" dir="2700000" algn="tl">
                    <a:srgbClr val="000000"/>
                  </a:outerShdw>
                </a:effectLst>
              </a:rPr>
              <a:t> quando comparada com a </a:t>
            </a:r>
            <a:r>
              <a:rPr lang="pt-BR" sz="2800" u="none">
                <a:solidFill>
                  <a:schemeClr val="bg1"/>
                </a:solidFill>
                <a:effectLst>
                  <a:outerShdw blurRad="38100" dist="38100" dir="2700000" algn="tl">
                    <a:srgbClr val="000000"/>
                  </a:outerShdw>
                </a:effectLst>
              </a:rPr>
              <a:t>betametasona.</a:t>
            </a:r>
          </a:p>
          <a:p>
            <a:pPr marL="342900" indent="-342900" algn="just" eaLnBrk="0" hangingPunct="0">
              <a:spcBef>
                <a:spcPct val="20000"/>
              </a:spcBef>
              <a:buClr>
                <a:schemeClr val="tx2"/>
              </a:buClr>
              <a:buSzPct val="75000"/>
              <a:buFont typeface="Monotype Sorts" charset="2"/>
              <a:buNone/>
              <a:defRPr/>
            </a:pPr>
            <a:r>
              <a:rPr lang="pt-BR" sz="2000" u="none" dirty="0">
                <a:solidFill>
                  <a:schemeClr val="bg1"/>
                </a:solidFill>
                <a:effectLst>
                  <a:outerShdw blurRad="38100" dist="38100" dir="2700000" algn="tl">
                    <a:srgbClr val="000000"/>
                  </a:outerShdw>
                </a:effectLst>
              </a:rPr>
              <a:t>                          </a:t>
            </a:r>
            <a:r>
              <a:rPr lang="pt-BR" sz="2000" u="none" dirty="0" err="1">
                <a:solidFill>
                  <a:schemeClr val="bg1"/>
                </a:solidFill>
                <a:effectLst>
                  <a:outerShdw blurRad="38100" dist="38100" dir="2700000" algn="tl">
                    <a:srgbClr val="000000"/>
                  </a:outerShdw>
                </a:effectLst>
              </a:rPr>
              <a:t>Baud</a:t>
            </a:r>
            <a:r>
              <a:rPr lang="pt-BR" sz="2000" u="none" dirty="0">
                <a:solidFill>
                  <a:schemeClr val="bg1"/>
                </a:solidFill>
                <a:effectLst>
                  <a:outerShdw blurRad="38100" dist="38100" dir="2700000" algn="tl">
                    <a:srgbClr val="000000"/>
                  </a:outerShdw>
                </a:effectLst>
              </a:rPr>
              <a:t> O, </a:t>
            </a:r>
            <a:r>
              <a:rPr lang="pt-BR" sz="2000" u="none" dirty="0" err="1">
                <a:solidFill>
                  <a:schemeClr val="bg1"/>
                </a:solidFill>
                <a:effectLst>
                  <a:outerShdw blurRad="38100" dist="38100" dir="2700000" algn="tl">
                    <a:srgbClr val="000000"/>
                  </a:outerShdw>
                </a:effectLst>
              </a:rPr>
              <a:t>et</a:t>
            </a:r>
            <a:r>
              <a:rPr lang="pt-BR" sz="2000" u="none" dirty="0">
                <a:solidFill>
                  <a:schemeClr val="bg1"/>
                </a:solidFill>
                <a:effectLst>
                  <a:outerShdw blurRad="38100" dist="38100" dir="2700000" algn="tl">
                    <a:srgbClr val="000000"/>
                  </a:outerShdw>
                </a:effectLst>
              </a:rPr>
              <a:t> al. N </a:t>
            </a:r>
            <a:r>
              <a:rPr lang="pt-BR" sz="2000" u="none" dirty="0" err="1">
                <a:solidFill>
                  <a:schemeClr val="bg1"/>
                </a:solidFill>
                <a:effectLst>
                  <a:outerShdw blurRad="38100" dist="38100" dir="2700000" algn="tl">
                    <a:srgbClr val="000000"/>
                  </a:outerShdw>
                </a:effectLst>
              </a:rPr>
              <a:t>Engl</a:t>
            </a:r>
            <a:r>
              <a:rPr lang="pt-BR" sz="2000" u="none" dirty="0">
                <a:solidFill>
                  <a:schemeClr val="bg1"/>
                </a:solidFill>
                <a:effectLst>
                  <a:outerShdw blurRad="38100" dist="38100" dir="2700000" algn="tl">
                    <a:srgbClr val="000000"/>
                  </a:outerShdw>
                </a:effectLst>
              </a:rPr>
              <a:t> J </a:t>
            </a:r>
            <a:r>
              <a:rPr lang="pt-BR" sz="2000" u="none" dirty="0" err="1">
                <a:solidFill>
                  <a:schemeClr val="bg1"/>
                </a:solidFill>
                <a:effectLst>
                  <a:outerShdw blurRad="38100" dist="38100" dir="2700000" algn="tl">
                    <a:srgbClr val="000000"/>
                  </a:outerShdw>
                </a:effectLst>
              </a:rPr>
              <a:t>Med</a:t>
            </a:r>
            <a:r>
              <a:rPr lang="pt-BR" sz="2000" u="none" dirty="0">
                <a:solidFill>
                  <a:schemeClr val="bg1"/>
                </a:solidFill>
                <a:effectLst>
                  <a:outerShdw blurRad="38100" dist="38100" dir="2700000" algn="tl">
                    <a:srgbClr val="000000"/>
                  </a:outerShdw>
                </a:effectLst>
              </a:rPr>
              <a:t>- 1999; 341 ( 16): 1190-6</a:t>
            </a:r>
            <a:r>
              <a:rPr lang="pt-BR" sz="3200" u="none" dirty="0">
                <a:solidFill>
                  <a:schemeClr val="bg1"/>
                </a:solidFill>
                <a:effectLst>
                  <a:outerShdw blurRad="38100" dist="38100" dir="2700000" algn="tl">
                    <a:srgbClr val="000000"/>
                  </a:outerShdw>
                </a:effectLst>
              </a:rPr>
              <a:t> </a:t>
            </a:r>
          </a:p>
        </p:txBody>
      </p:sp>
      <p:sp>
        <p:nvSpPr>
          <p:cNvPr id="119811" name="Rectangle 4"/>
          <p:cNvSpPr>
            <a:spLocks noChangeArrowheads="1"/>
          </p:cNvSpPr>
          <p:nvPr/>
        </p:nvSpPr>
        <p:spPr bwMode="auto">
          <a:xfrm>
            <a:off x="-396875" y="765175"/>
            <a:ext cx="10044113" cy="1223963"/>
          </a:xfrm>
          <a:prstGeom prst="rect">
            <a:avLst/>
          </a:prstGeom>
          <a:noFill/>
          <a:ln w="9525">
            <a:noFill/>
            <a:miter lim="800000"/>
            <a:headEnd/>
            <a:tailEnd/>
          </a:ln>
        </p:spPr>
        <p:txBody>
          <a:bodyPr anchor="ctr" anchorCtr="1"/>
          <a:lstStyle/>
          <a:p>
            <a:pPr eaLnBrk="0" hangingPunct="0"/>
            <a:r>
              <a:rPr lang="pt-BR" sz="4400" u="none">
                <a:solidFill>
                  <a:srgbClr val="FF9900"/>
                </a:solidFill>
              </a:rPr>
              <a:t>Prevenção da Hemorragia Intracraniana</a:t>
            </a:r>
          </a:p>
          <a:p>
            <a:pPr eaLnBrk="0" hangingPunct="0"/>
            <a:r>
              <a:rPr lang="pt-BR" sz="4400" u="none">
                <a:solidFill>
                  <a:srgbClr val="FF9900"/>
                </a:solidFill>
              </a:rPr>
              <a:t>             </a:t>
            </a:r>
          </a:p>
        </p:txBody>
      </p:sp>
      <p:sp>
        <p:nvSpPr>
          <p:cNvPr id="119812" name="Text Box 2"/>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3" name="Rectangle 3"/>
          <p:cNvSpPr>
            <a:spLocks noGrp="1" noChangeArrowheads="1"/>
          </p:cNvSpPr>
          <p:nvPr>
            <p:ph type="body" idx="1"/>
          </p:nvPr>
        </p:nvSpPr>
        <p:spPr>
          <a:xfrm>
            <a:off x="323850" y="2390775"/>
            <a:ext cx="8134350" cy="4467225"/>
          </a:xfrm>
        </p:spPr>
        <p:txBody>
          <a:bodyPr/>
          <a:lstStyle/>
          <a:p>
            <a:pPr eaLnBrk="1" hangingPunct="1">
              <a:lnSpc>
                <a:spcPct val="90000"/>
              </a:lnSpc>
              <a:defRPr/>
            </a:pPr>
            <a:r>
              <a:rPr lang="pt-BR" sz="2800" smtClean="0">
                <a:solidFill>
                  <a:srgbClr val="FFFFCC"/>
                </a:solidFill>
                <a:effectLst>
                  <a:outerShdw blurRad="38100" dist="38100" dir="2700000" algn="tl">
                    <a:srgbClr val="000000"/>
                  </a:outerShdw>
                </a:effectLst>
              </a:rPr>
              <a:t> Administrar antibióticos prenatal para ruptura prematura de membranas - Evidência = 1</a:t>
            </a:r>
          </a:p>
          <a:p>
            <a:pPr eaLnBrk="1" hangingPunct="1">
              <a:lnSpc>
                <a:spcPct val="90000"/>
              </a:lnSpc>
              <a:buFontTx/>
              <a:buNone/>
              <a:defRPr/>
            </a:pPr>
            <a:r>
              <a:rPr lang="pt-BR" sz="2800" smtClean="0">
                <a:solidFill>
                  <a:srgbClr val="FFFFCC"/>
                </a:solidFill>
                <a:effectLst>
                  <a:outerShdw blurRad="38100" dist="38100" dir="2700000" algn="tl">
                    <a:srgbClr val="000000"/>
                  </a:outerShdw>
                </a:effectLst>
              </a:rPr>
              <a:t>   -Corioamnionite é o maior fator de risco independente para HIC/LPV (leucomalácia periventricular)</a:t>
            </a:r>
          </a:p>
          <a:p>
            <a:pPr eaLnBrk="1" hangingPunct="1">
              <a:lnSpc>
                <a:spcPct val="90000"/>
              </a:lnSpc>
              <a:buFontTx/>
              <a:buNone/>
              <a:defRPr/>
            </a:pPr>
            <a:r>
              <a:rPr lang="pt-BR" sz="2800" smtClean="0">
                <a:solidFill>
                  <a:srgbClr val="FFFFCC"/>
                </a:solidFill>
                <a:effectLst>
                  <a:outerShdw blurRad="38100" dist="38100" dir="2700000" algn="tl">
                    <a:srgbClr val="000000"/>
                  </a:outerShdw>
                </a:effectLst>
              </a:rPr>
              <a:t>   -População de RNPT MBP ( 374 ): uso materno de antibiótico foi associado com diminuição do risco de LPV.</a:t>
            </a:r>
          </a:p>
          <a:p>
            <a:pPr algn="ctr" eaLnBrk="1" hangingPunct="1">
              <a:lnSpc>
                <a:spcPct val="90000"/>
              </a:lnSpc>
              <a:buFontTx/>
              <a:buNone/>
              <a:defRPr/>
            </a:pPr>
            <a:r>
              <a:rPr lang="pt-BR" sz="2800" smtClean="0">
                <a:solidFill>
                  <a:srgbClr val="FFFFCC"/>
                </a:solidFill>
                <a:effectLst>
                  <a:outerShdw blurRad="38100" dist="38100" dir="2700000" algn="tl">
                    <a:srgbClr val="000000"/>
                  </a:outerShdw>
                </a:effectLst>
              </a:rPr>
              <a:t>                    Paul DA. Arch Pediatr Adolesc Med 2003: 157 : 145-9 </a:t>
            </a:r>
          </a:p>
          <a:p>
            <a:pPr algn="ctr" eaLnBrk="1" hangingPunct="1">
              <a:lnSpc>
                <a:spcPct val="90000"/>
              </a:lnSpc>
              <a:defRPr/>
            </a:pPr>
            <a:endParaRPr lang="pt-BR" sz="2800" smtClean="0">
              <a:solidFill>
                <a:srgbClr val="FFFFCC"/>
              </a:solidFill>
            </a:endParaRPr>
          </a:p>
        </p:txBody>
      </p:sp>
      <p:sp>
        <p:nvSpPr>
          <p:cNvPr id="120835" name="Rectangle 6"/>
          <p:cNvSpPr>
            <a:spLocks noChangeArrowheads="1"/>
          </p:cNvSpPr>
          <p:nvPr/>
        </p:nvSpPr>
        <p:spPr bwMode="auto">
          <a:xfrm>
            <a:off x="468313" y="981075"/>
            <a:ext cx="8229600" cy="1139825"/>
          </a:xfrm>
          <a:prstGeom prst="rect">
            <a:avLst/>
          </a:prstGeom>
          <a:noFill/>
          <a:ln w="9525">
            <a:noFill/>
            <a:miter lim="800000"/>
            <a:headEnd/>
            <a:tailEnd/>
          </a:ln>
        </p:spPr>
        <p:txBody>
          <a:bodyPr anchor="ctr" anchorCtr="1"/>
          <a:lstStyle/>
          <a:p>
            <a:pPr algn="ctr" eaLnBrk="0" hangingPunct="0"/>
            <a:r>
              <a:rPr lang="pt-BR" sz="4400" u="none">
                <a:solidFill>
                  <a:srgbClr val="FF9900"/>
                </a:solidFill>
              </a:rPr>
              <a:t>Prevenção da Hemorragia   Intracraniana</a:t>
            </a:r>
          </a:p>
        </p:txBody>
      </p:sp>
      <p:sp>
        <p:nvSpPr>
          <p:cNvPr id="120836" name="Text Box 2"/>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ChangeArrowheads="1"/>
          </p:cNvSpPr>
          <p:nvPr/>
        </p:nvSpPr>
        <p:spPr bwMode="auto">
          <a:xfrm>
            <a:off x="468313" y="2332038"/>
            <a:ext cx="8229600" cy="4525962"/>
          </a:xfrm>
          <a:prstGeom prst="rect">
            <a:avLst/>
          </a:prstGeom>
          <a:noFill/>
          <a:ln w="9525">
            <a:noFill/>
            <a:miter lim="800000"/>
            <a:headEnd/>
            <a:tailEnd/>
          </a:ln>
          <a:effectLst/>
        </p:spPr>
        <p:txBody>
          <a:bodyPr/>
          <a:lstStyle/>
          <a:p>
            <a:pPr marL="342900" indent="-342900" algn="just" eaLnBrk="0" hangingPunct="0">
              <a:spcBef>
                <a:spcPct val="20000"/>
              </a:spcBef>
              <a:buClr>
                <a:schemeClr val="tx2"/>
              </a:buClr>
              <a:buSzPct val="75000"/>
              <a:buFont typeface="Monotype Sorts" charset="2"/>
              <a:buChar char="n"/>
              <a:defRPr/>
            </a:pPr>
            <a:r>
              <a:rPr lang="pt-BR" sz="2400" u="none">
                <a:solidFill>
                  <a:schemeClr val="bg1"/>
                </a:solidFill>
                <a:effectLst>
                  <a:outerShdw blurRad="38100" dist="38100" dir="2700000" algn="tl">
                    <a:srgbClr val="000000"/>
                  </a:outerShdw>
                </a:effectLst>
              </a:rPr>
              <a:t>Uso criterioso de indometacina pós natal - Evidência = 1</a:t>
            </a:r>
          </a:p>
          <a:p>
            <a:pPr marL="342900" indent="-342900" algn="just" eaLnBrk="0" hangingPunct="0">
              <a:spcBef>
                <a:spcPct val="20000"/>
              </a:spcBef>
              <a:buClr>
                <a:schemeClr val="tx2"/>
              </a:buClr>
              <a:buSzPct val="75000"/>
              <a:buFont typeface="Monotype Sorts" charset="2"/>
              <a:buChar char="n"/>
              <a:defRPr/>
            </a:pPr>
            <a:r>
              <a:rPr lang="pt-BR" sz="2400" u="none">
                <a:solidFill>
                  <a:schemeClr val="bg1"/>
                </a:solidFill>
                <a:effectLst>
                  <a:outerShdw blurRad="38100" dist="38100" dir="2700000" algn="tl">
                    <a:srgbClr val="000000"/>
                  </a:outerShdw>
                </a:effectLst>
              </a:rPr>
              <a:t>Indometacina profilática diminui a incidência de HIC e RNPT MBP.</a:t>
            </a:r>
          </a:p>
          <a:p>
            <a:pPr marL="342900" indent="-342900" algn="just" eaLnBrk="0" hangingPunct="0">
              <a:spcBef>
                <a:spcPct val="20000"/>
              </a:spcBef>
              <a:buClr>
                <a:schemeClr val="tx2"/>
              </a:buClr>
              <a:buSzPct val="75000"/>
              <a:buFont typeface="Monotype Sorts" charset="2"/>
              <a:buNone/>
              <a:defRPr/>
            </a:pPr>
            <a:r>
              <a:rPr lang="pt-BR" sz="2400" u="none">
                <a:solidFill>
                  <a:schemeClr val="bg1"/>
                </a:solidFill>
                <a:effectLst>
                  <a:outerShdw blurRad="38100" dist="38100" dir="2700000" algn="tl">
                    <a:srgbClr val="000000"/>
                  </a:outerShdw>
                </a:effectLst>
              </a:rPr>
              <a:t>         Fowlie PW - Cochrane Database Syst Ver - 2002 : CD000174</a:t>
            </a:r>
          </a:p>
          <a:p>
            <a:pPr marL="342900" indent="-342900" algn="just" eaLnBrk="0" hangingPunct="0">
              <a:spcBef>
                <a:spcPct val="20000"/>
              </a:spcBef>
              <a:buClr>
                <a:schemeClr val="tx2"/>
              </a:buClr>
              <a:buSzPct val="75000"/>
              <a:buFont typeface="Monotype Sorts" charset="2"/>
              <a:buChar char="n"/>
              <a:defRPr/>
            </a:pPr>
            <a:r>
              <a:rPr lang="pt-BR" sz="2400" u="none">
                <a:solidFill>
                  <a:schemeClr val="bg1"/>
                </a:solidFill>
                <a:effectLst>
                  <a:outerShdw blurRad="38100" dist="38100" dir="2700000" algn="tl">
                    <a:srgbClr val="000000"/>
                  </a:outerShdw>
                </a:effectLst>
              </a:rPr>
              <a:t>RN que receberam indometacina e tiveram menos hemorragias severas  não tiveram melhores resultados do ponto de vista cognitivo com 18 meses de vida. </a:t>
            </a:r>
          </a:p>
          <a:p>
            <a:pPr marL="342900" indent="-342900" algn="just" eaLnBrk="0" hangingPunct="0">
              <a:spcBef>
                <a:spcPct val="20000"/>
              </a:spcBef>
              <a:buClr>
                <a:schemeClr val="tx2"/>
              </a:buClr>
              <a:buSzPct val="75000"/>
              <a:buFont typeface="Monotype Sorts" charset="2"/>
              <a:buNone/>
              <a:defRPr/>
            </a:pPr>
            <a:r>
              <a:rPr lang="pt-BR" sz="2000" u="none">
                <a:solidFill>
                  <a:schemeClr val="bg1"/>
                </a:solidFill>
                <a:effectLst>
                  <a:outerShdw blurRad="38100" dist="38100" dir="2700000" algn="tl">
                    <a:srgbClr val="000000"/>
                  </a:outerShdw>
                </a:effectLst>
              </a:rPr>
              <a:t>                Schmidt B et al. N Engl J Med 2001; 344: 1966 - 72</a:t>
            </a:r>
          </a:p>
          <a:p>
            <a:pPr marL="342900" indent="-342900" algn="just" eaLnBrk="0" hangingPunct="0">
              <a:spcBef>
                <a:spcPct val="20000"/>
              </a:spcBef>
              <a:buClr>
                <a:schemeClr val="tx2"/>
              </a:buClr>
              <a:buSzPct val="75000"/>
              <a:buFont typeface="Monotype Sorts" charset="2"/>
              <a:buChar char="n"/>
              <a:defRPr/>
            </a:pPr>
            <a:r>
              <a:rPr lang="pt-BR" sz="2400" u="none">
                <a:solidFill>
                  <a:schemeClr val="bg1"/>
                </a:solidFill>
                <a:effectLst>
                  <a:outerShdw blurRad="38100" dist="38100" dir="2700000" algn="tl">
                    <a:srgbClr val="000000"/>
                  </a:outerShdw>
                </a:effectLst>
              </a:rPr>
              <a:t>Indicação -RN risco (sem betametasona neonatal ou com corioaminionite ?)</a:t>
            </a:r>
          </a:p>
        </p:txBody>
      </p:sp>
      <p:sp>
        <p:nvSpPr>
          <p:cNvPr id="121859" name="Rectangle 3"/>
          <p:cNvSpPr>
            <a:spLocks noChangeArrowheads="1"/>
          </p:cNvSpPr>
          <p:nvPr/>
        </p:nvSpPr>
        <p:spPr bwMode="auto">
          <a:xfrm>
            <a:off x="468313" y="1125538"/>
            <a:ext cx="8229600" cy="1139825"/>
          </a:xfrm>
          <a:prstGeom prst="rect">
            <a:avLst/>
          </a:prstGeom>
          <a:noFill/>
          <a:ln w="9525">
            <a:noFill/>
            <a:miter lim="800000"/>
            <a:headEnd/>
            <a:tailEnd/>
          </a:ln>
        </p:spPr>
        <p:txBody>
          <a:bodyPr anchor="ctr" anchorCtr="1"/>
          <a:lstStyle/>
          <a:p>
            <a:pPr algn="ctr" eaLnBrk="0" hangingPunct="0"/>
            <a:r>
              <a:rPr lang="pt-BR" sz="4400" u="none">
                <a:solidFill>
                  <a:srgbClr val="FF9900"/>
                </a:solidFill>
              </a:rPr>
              <a:t>Prevenção da Hemorragia Intracraniana</a:t>
            </a:r>
          </a:p>
        </p:txBody>
      </p:sp>
      <p:sp>
        <p:nvSpPr>
          <p:cNvPr id="121860" name="Text Box 2"/>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ChangeArrowheads="1"/>
          </p:cNvSpPr>
          <p:nvPr/>
        </p:nvSpPr>
        <p:spPr bwMode="auto">
          <a:xfrm>
            <a:off x="468313" y="1125538"/>
            <a:ext cx="8229600" cy="1139825"/>
          </a:xfrm>
          <a:prstGeom prst="rect">
            <a:avLst/>
          </a:prstGeom>
          <a:noFill/>
          <a:ln w="9525">
            <a:noFill/>
            <a:miter lim="800000"/>
            <a:headEnd/>
            <a:tailEnd/>
          </a:ln>
        </p:spPr>
        <p:txBody>
          <a:bodyPr anchor="ctr" anchorCtr="1"/>
          <a:lstStyle/>
          <a:p>
            <a:pPr eaLnBrk="0" hangingPunct="0"/>
            <a:r>
              <a:rPr lang="pt-BR" sz="4400" u="none">
                <a:solidFill>
                  <a:srgbClr val="FF9900"/>
                </a:solidFill>
              </a:rPr>
              <a:t>Então,na prevenção da hemorragia intraventriculatr do RN pré-termo:</a:t>
            </a:r>
          </a:p>
        </p:txBody>
      </p:sp>
      <p:sp>
        <p:nvSpPr>
          <p:cNvPr id="234499" name="Rectangle 3"/>
          <p:cNvSpPr>
            <a:spLocks noChangeArrowheads="1"/>
          </p:cNvSpPr>
          <p:nvPr/>
        </p:nvSpPr>
        <p:spPr bwMode="auto">
          <a:xfrm>
            <a:off x="2627313" y="2636838"/>
            <a:ext cx="4038600" cy="4525962"/>
          </a:xfrm>
          <a:prstGeom prst="rect">
            <a:avLst/>
          </a:prstGeom>
          <a:noFill/>
          <a:ln w="9525">
            <a:noFill/>
            <a:miter lim="800000"/>
            <a:headEnd/>
            <a:tailEnd/>
          </a:ln>
          <a:effectLst/>
        </p:spPr>
        <p:txBody>
          <a:bodyPr/>
          <a:lstStyle/>
          <a:p>
            <a:pPr marL="342900" indent="-342900" algn="just" eaLnBrk="0" hangingPunct="0">
              <a:spcBef>
                <a:spcPct val="20000"/>
              </a:spcBef>
              <a:buClr>
                <a:schemeClr val="tx2"/>
              </a:buClr>
              <a:buSzPct val="75000"/>
              <a:buFont typeface="Monotype Sorts" charset="2"/>
              <a:buChar char="n"/>
              <a:defRPr/>
            </a:pPr>
            <a:r>
              <a:rPr lang="pt-BR" sz="2400" u="none">
                <a:solidFill>
                  <a:schemeClr val="bg1"/>
                </a:solidFill>
                <a:effectLst>
                  <a:outerShdw blurRad="38100" dist="38100" dir="2700000" algn="tl">
                    <a:srgbClr val="000000"/>
                  </a:outerShdw>
                </a:effectLst>
              </a:rPr>
              <a:t>Administrar betametasona pré natal.</a:t>
            </a:r>
          </a:p>
          <a:p>
            <a:pPr marL="342900" indent="-342900" algn="just" eaLnBrk="0" hangingPunct="0">
              <a:spcBef>
                <a:spcPct val="20000"/>
              </a:spcBef>
              <a:buClr>
                <a:schemeClr val="tx2"/>
              </a:buClr>
              <a:buSzPct val="75000"/>
              <a:buFont typeface="Monotype Sorts" charset="2"/>
              <a:buChar char="n"/>
              <a:defRPr/>
            </a:pPr>
            <a:r>
              <a:rPr lang="pt-BR" sz="2400" u="none">
                <a:solidFill>
                  <a:schemeClr val="bg1"/>
                </a:solidFill>
                <a:effectLst>
                  <a:outerShdw blurRad="38100" dist="38100" dir="2700000" algn="tl">
                    <a:srgbClr val="000000"/>
                  </a:outerShdw>
                </a:effectLst>
              </a:rPr>
              <a:t>Administrar antibiótico pré natal para ruptura prematura de membranas.</a:t>
            </a:r>
          </a:p>
          <a:p>
            <a:pPr marL="342900" indent="-342900" algn="just" eaLnBrk="0" hangingPunct="0">
              <a:spcBef>
                <a:spcPct val="20000"/>
              </a:spcBef>
              <a:buClr>
                <a:schemeClr val="tx2"/>
              </a:buClr>
              <a:buSzPct val="75000"/>
              <a:buFont typeface="Monotype Sorts" charset="2"/>
              <a:buChar char="n"/>
              <a:defRPr/>
            </a:pPr>
            <a:r>
              <a:rPr lang="pt-BR" sz="2400" u="none">
                <a:solidFill>
                  <a:schemeClr val="bg1"/>
                </a:solidFill>
                <a:effectLst>
                  <a:outerShdw blurRad="38100" dist="38100" dir="2700000" algn="tl">
                    <a:srgbClr val="000000"/>
                  </a:outerShdw>
                </a:effectLst>
              </a:rPr>
              <a:t>Uso criterioso de indometacina pós natal.</a:t>
            </a:r>
          </a:p>
          <a:p>
            <a:pPr marL="342900" indent="-342900" algn="just" eaLnBrk="0" hangingPunct="0">
              <a:spcBef>
                <a:spcPct val="20000"/>
              </a:spcBef>
              <a:buClr>
                <a:schemeClr val="tx2"/>
              </a:buClr>
              <a:buSzPct val="75000"/>
              <a:buFont typeface="Monotype Sorts" charset="2"/>
              <a:buNone/>
              <a:defRPr/>
            </a:pPr>
            <a:endParaRPr lang="pt-BR" sz="2400" u="none">
              <a:solidFill>
                <a:schemeClr val="bg1"/>
              </a:solidFill>
              <a:effectLst>
                <a:outerShdw blurRad="38100" dist="38100" dir="2700000" algn="tl">
                  <a:srgbClr val="000000"/>
                </a:outerShdw>
              </a:effectLst>
            </a:endParaRPr>
          </a:p>
        </p:txBody>
      </p:sp>
      <p:sp>
        <p:nvSpPr>
          <p:cNvPr id="122884" name="Text Box 2"/>
          <p:cNvSpPr txBox="1">
            <a:spLocks noChangeArrowheads="1"/>
          </p:cNvSpPr>
          <p:nvPr/>
        </p:nvSpPr>
        <p:spPr bwMode="auto">
          <a:xfrm>
            <a:off x="228600" y="76200"/>
            <a:ext cx="88392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7" name="Rectangle 3"/>
          <p:cNvSpPr>
            <a:spLocks noChangeArrowheads="1"/>
          </p:cNvSpPr>
          <p:nvPr/>
        </p:nvSpPr>
        <p:spPr bwMode="auto">
          <a:xfrm>
            <a:off x="0" y="836613"/>
            <a:ext cx="9144000" cy="6337300"/>
          </a:xfrm>
          <a:prstGeom prst="rect">
            <a:avLst/>
          </a:prstGeom>
          <a:noFill/>
          <a:ln w="9525">
            <a:noFill/>
            <a:miter lim="800000"/>
            <a:headEnd/>
            <a:tailEnd/>
          </a:ln>
        </p:spPr>
        <p:txBody>
          <a:bodyPr/>
          <a:lstStyle/>
          <a:p>
            <a:pPr marL="342900" indent="-342900" algn="ctr">
              <a:lnSpc>
                <a:spcPct val="70000"/>
              </a:lnSpc>
              <a:spcBef>
                <a:spcPct val="20000"/>
              </a:spcBef>
            </a:pPr>
            <a:endParaRPr lang="pt-BR" sz="1000" u="none">
              <a:solidFill>
                <a:schemeClr val="bg1"/>
              </a:solidFill>
              <a:latin typeface="Arial" pitchFamily="34" charset="0"/>
            </a:endParaRPr>
          </a:p>
        </p:txBody>
      </p:sp>
      <p:sp>
        <p:nvSpPr>
          <p:cNvPr id="123908" name="Text Box 4"/>
          <p:cNvSpPr txBox="1">
            <a:spLocks noChangeArrowheads="1"/>
          </p:cNvSpPr>
          <p:nvPr/>
        </p:nvSpPr>
        <p:spPr bwMode="auto">
          <a:xfrm>
            <a:off x="158750" y="620713"/>
            <a:ext cx="8985250" cy="4692650"/>
          </a:xfrm>
          <a:prstGeom prst="rect">
            <a:avLst/>
          </a:prstGeom>
          <a:noFill/>
          <a:ln w="9525">
            <a:noFill/>
            <a:miter lim="800000"/>
            <a:headEnd/>
            <a:tailEnd/>
          </a:ln>
        </p:spPr>
        <p:txBody>
          <a:bodyPr>
            <a:spAutoFit/>
          </a:bodyPr>
          <a:lstStyle/>
          <a:p>
            <a:pPr algn="ctr">
              <a:lnSpc>
                <a:spcPct val="140000"/>
              </a:lnSpc>
            </a:pPr>
            <a:r>
              <a:rPr lang="pt-BR" sz="2400" u="none">
                <a:solidFill>
                  <a:schemeClr val="bg1"/>
                </a:solidFill>
                <a:latin typeface="Arial" pitchFamily="34" charset="0"/>
              </a:rPr>
              <a:t>Quando um paciente procura um médico para uma consulta, ele certamente procura algo mais que a resposta cientifica ao seu problema (Bandoher)</a:t>
            </a:r>
          </a:p>
          <a:p>
            <a:pPr algn="ctr">
              <a:lnSpc>
                <a:spcPct val="140000"/>
              </a:lnSpc>
            </a:pPr>
            <a:endParaRPr lang="pt-BR" sz="2400" u="none">
              <a:solidFill>
                <a:schemeClr val="bg1"/>
              </a:solidFill>
              <a:latin typeface="Arial" pitchFamily="34" charset="0"/>
            </a:endParaRPr>
          </a:p>
          <a:p>
            <a:pPr>
              <a:lnSpc>
                <a:spcPct val="140000"/>
              </a:lnSpc>
            </a:pPr>
            <a:r>
              <a:rPr lang="pt-BR" sz="2400" u="none">
                <a:solidFill>
                  <a:srgbClr val="FF9900"/>
                </a:solidFill>
                <a:latin typeface="Arial" pitchFamily="34" charset="0"/>
              </a:rPr>
              <a:t>Ser profissional de saúde exige conhecimento específico, disciplina, responsabilidade, atenção e acima de tudo, grande capacidade de conviver com o stress, o sofrimento, a dor e a vontade de resolver problemas alheios</a:t>
            </a:r>
          </a:p>
          <a:p>
            <a:pPr>
              <a:lnSpc>
                <a:spcPct val="140000"/>
              </a:lnSpc>
            </a:pPr>
            <a:r>
              <a:rPr lang="pt-BR" sz="2400" u="none">
                <a:solidFill>
                  <a:srgbClr val="FF9900"/>
                </a:solidFill>
                <a:latin typeface="Arial" pitchFamily="34" charset="0"/>
              </a:rPr>
              <a:t> (Machado MH)</a:t>
            </a:r>
          </a:p>
        </p:txBody>
      </p:sp>
      <p:sp>
        <p:nvSpPr>
          <p:cNvPr id="123909" name="Text Box 5"/>
          <p:cNvSpPr txBox="1">
            <a:spLocks noChangeArrowheads="1"/>
          </p:cNvSpPr>
          <p:nvPr/>
        </p:nvSpPr>
        <p:spPr bwMode="auto">
          <a:xfrm>
            <a:off x="179388" y="176213"/>
            <a:ext cx="8748712" cy="588962"/>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
        <p:nvSpPr>
          <p:cNvPr id="123910" name="Text Box 6"/>
          <p:cNvSpPr txBox="1">
            <a:spLocks noChangeArrowheads="1"/>
          </p:cNvSpPr>
          <p:nvPr/>
        </p:nvSpPr>
        <p:spPr bwMode="auto">
          <a:xfrm>
            <a:off x="6084888" y="6491288"/>
            <a:ext cx="2965450" cy="366712"/>
          </a:xfrm>
          <a:prstGeom prst="rect">
            <a:avLst/>
          </a:prstGeom>
          <a:noFill/>
          <a:ln w="9525">
            <a:noFill/>
            <a:miter lim="800000"/>
            <a:headEnd/>
            <a:tailEnd/>
          </a:ln>
        </p:spPr>
        <p:txBody>
          <a:bodyPr wrap="none">
            <a:spAutoFit/>
          </a:bodyPr>
          <a:lstStyle/>
          <a:p>
            <a:r>
              <a:rPr lang="pt-BR" sz="1800" i="1" u="none">
                <a:solidFill>
                  <a:srgbClr val="FFFF00"/>
                </a:solidFill>
                <a:latin typeface="Arial" pitchFamily="34" charset="0"/>
              </a:rPr>
              <a:t>www.paulomargotto.com.br</a:t>
            </a:r>
          </a:p>
        </p:txBody>
      </p:sp>
    </p:spTree>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1" name="Text Box 3"/>
          <p:cNvSpPr txBox="1">
            <a:spLocks noChangeArrowheads="1"/>
          </p:cNvSpPr>
          <p:nvPr/>
        </p:nvSpPr>
        <p:spPr bwMode="auto">
          <a:xfrm>
            <a:off x="6084888" y="6491288"/>
            <a:ext cx="2965450" cy="366712"/>
          </a:xfrm>
          <a:prstGeom prst="rect">
            <a:avLst/>
          </a:prstGeom>
          <a:noFill/>
          <a:ln w="9525">
            <a:noFill/>
            <a:miter lim="800000"/>
            <a:headEnd/>
            <a:tailEnd/>
          </a:ln>
        </p:spPr>
        <p:txBody>
          <a:bodyPr wrap="none">
            <a:spAutoFit/>
          </a:bodyPr>
          <a:lstStyle/>
          <a:p>
            <a:r>
              <a:rPr lang="pt-BR" sz="1800" i="1" u="none">
                <a:solidFill>
                  <a:srgbClr val="FFFF00"/>
                </a:solidFill>
                <a:latin typeface="Arial" pitchFamily="34" charset="0"/>
              </a:rPr>
              <a:t>www.paulomargotto.com.br</a:t>
            </a:r>
          </a:p>
        </p:txBody>
      </p:sp>
      <p:sp>
        <p:nvSpPr>
          <p:cNvPr id="124932" name="Text Box 4"/>
          <p:cNvSpPr txBox="1">
            <a:spLocks noChangeArrowheads="1"/>
          </p:cNvSpPr>
          <p:nvPr/>
        </p:nvSpPr>
        <p:spPr bwMode="auto">
          <a:xfrm>
            <a:off x="158750" y="981075"/>
            <a:ext cx="8985250" cy="5356225"/>
          </a:xfrm>
          <a:prstGeom prst="rect">
            <a:avLst/>
          </a:prstGeom>
          <a:noFill/>
          <a:ln w="9525">
            <a:noFill/>
            <a:miter lim="800000"/>
            <a:headEnd/>
            <a:tailEnd/>
          </a:ln>
        </p:spPr>
        <p:txBody>
          <a:bodyPr>
            <a:spAutoFit/>
          </a:bodyPr>
          <a:lstStyle/>
          <a:p>
            <a:pPr algn="ctr"/>
            <a:endParaRPr lang="pt-BR" sz="1000" u="none">
              <a:solidFill>
                <a:schemeClr val="bg1"/>
              </a:solidFill>
              <a:latin typeface="Arial" pitchFamily="34" charset="0"/>
            </a:endParaRPr>
          </a:p>
          <a:p>
            <a:pPr>
              <a:buFontTx/>
              <a:buChar char="-"/>
            </a:pPr>
            <a:r>
              <a:rPr lang="pt-BR" sz="2400" u="none">
                <a:solidFill>
                  <a:schemeClr val="bg1"/>
                </a:solidFill>
                <a:latin typeface="Arial" pitchFamily="34" charset="0"/>
              </a:rPr>
              <a:t> Antigo paradigma da prática clínica:</a:t>
            </a:r>
          </a:p>
          <a:p>
            <a:pPr lvl="1">
              <a:buFontTx/>
              <a:buChar char="-"/>
            </a:pPr>
            <a:r>
              <a:rPr lang="pt-BR" sz="2400" u="none">
                <a:solidFill>
                  <a:schemeClr val="bg1"/>
                </a:solidFill>
                <a:latin typeface="Arial" pitchFamily="34" charset="0"/>
              </a:rPr>
              <a:t> Tomada de decisões se baseavam em:</a:t>
            </a:r>
          </a:p>
          <a:p>
            <a:pPr lvl="2">
              <a:buFontTx/>
              <a:buChar char="-"/>
            </a:pPr>
            <a:r>
              <a:rPr lang="pt-BR" sz="2400" u="none">
                <a:solidFill>
                  <a:schemeClr val="bg1"/>
                </a:solidFill>
                <a:latin typeface="Arial" pitchFamily="34" charset="0"/>
              </a:rPr>
              <a:t> Boa experiência clínica</a:t>
            </a:r>
          </a:p>
          <a:p>
            <a:pPr lvl="2">
              <a:buFontTx/>
              <a:buChar char="-"/>
            </a:pPr>
            <a:r>
              <a:rPr lang="pt-BR" sz="2400" u="none">
                <a:solidFill>
                  <a:schemeClr val="bg1"/>
                </a:solidFill>
                <a:latin typeface="Arial" pitchFamily="34" charset="0"/>
              </a:rPr>
              <a:t> Bastante conhecimento de fisiopatologia</a:t>
            </a:r>
          </a:p>
          <a:p>
            <a:pPr lvl="2">
              <a:buFontTx/>
              <a:buChar char="-"/>
            </a:pPr>
            <a:r>
              <a:rPr lang="pt-BR" sz="2400" u="none">
                <a:solidFill>
                  <a:schemeClr val="bg1"/>
                </a:solidFill>
                <a:latin typeface="Arial" pitchFamily="34" charset="0"/>
              </a:rPr>
              <a:t> Informação em bons livros</a:t>
            </a:r>
          </a:p>
          <a:p>
            <a:pPr lvl="2">
              <a:buFontTx/>
              <a:buChar char="-"/>
            </a:pPr>
            <a:r>
              <a:rPr lang="pt-BR" sz="2400" u="none">
                <a:solidFill>
                  <a:schemeClr val="bg1"/>
                </a:solidFill>
                <a:latin typeface="Arial" pitchFamily="34" charset="0"/>
              </a:rPr>
              <a:t> Opinião de especialistas (professores)</a:t>
            </a:r>
          </a:p>
          <a:p>
            <a:pPr>
              <a:buFontTx/>
              <a:buChar char="-"/>
            </a:pPr>
            <a:endParaRPr lang="pt-BR" sz="2400" u="none">
              <a:solidFill>
                <a:schemeClr val="bg1"/>
              </a:solidFill>
              <a:latin typeface="Arial" pitchFamily="34" charset="0"/>
            </a:endParaRPr>
          </a:p>
          <a:p>
            <a:pPr>
              <a:buFontTx/>
              <a:buChar char="-"/>
            </a:pPr>
            <a:r>
              <a:rPr lang="pt-BR" sz="2400" u="none">
                <a:solidFill>
                  <a:schemeClr val="bg1"/>
                </a:solidFill>
                <a:latin typeface="Arial" pitchFamily="34" charset="0"/>
              </a:rPr>
              <a:t> </a:t>
            </a:r>
            <a:r>
              <a:rPr lang="pt-BR" sz="2400" u="none">
                <a:solidFill>
                  <a:srgbClr val="FF9900"/>
                </a:solidFill>
                <a:latin typeface="Arial" pitchFamily="34" charset="0"/>
              </a:rPr>
              <a:t>Novo paradigma da prática clínica</a:t>
            </a:r>
          </a:p>
          <a:p>
            <a:pPr lvl="1">
              <a:buFontTx/>
              <a:buChar char="-"/>
            </a:pPr>
            <a:r>
              <a:rPr lang="pt-BR" sz="2400" u="none">
                <a:solidFill>
                  <a:srgbClr val="FF9900"/>
                </a:solidFill>
                <a:latin typeface="Arial" pitchFamily="34" charset="0"/>
              </a:rPr>
              <a:t>Tomada de decisões se baseia em :</a:t>
            </a:r>
          </a:p>
          <a:p>
            <a:pPr lvl="2">
              <a:buFontTx/>
              <a:buChar char="-"/>
            </a:pPr>
            <a:r>
              <a:rPr lang="pt-BR" sz="2400" u="none">
                <a:solidFill>
                  <a:srgbClr val="FF9900"/>
                </a:solidFill>
                <a:latin typeface="Arial" pitchFamily="34" charset="0"/>
              </a:rPr>
              <a:t>Evidências das pesquisas clínicas, evidentemente com embasamento na experiência clínica</a:t>
            </a:r>
          </a:p>
          <a:p>
            <a:pPr>
              <a:buFontTx/>
              <a:buChar char="-"/>
            </a:pPr>
            <a:endParaRPr lang="pt-BR" sz="2400" u="none">
              <a:solidFill>
                <a:srgbClr val="FF9900"/>
              </a:solidFill>
              <a:latin typeface="Arial" pitchFamily="34" charset="0"/>
            </a:endParaRPr>
          </a:p>
          <a:p>
            <a:pPr algn="ctr"/>
            <a:r>
              <a:rPr lang="pt-BR" sz="2400" b="1" u="none">
                <a:solidFill>
                  <a:srgbClr val="FFFF66"/>
                </a:solidFill>
                <a:latin typeface="Arial" pitchFamily="34" charset="0"/>
              </a:rPr>
              <a:t>“Aqueles que não conseguem relembrar o passado estão condenados a repetí-lo”</a:t>
            </a:r>
          </a:p>
        </p:txBody>
      </p:sp>
      <p:sp>
        <p:nvSpPr>
          <p:cNvPr id="124933" name="Text Box 6"/>
          <p:cNvSpPr txBox="1">
            <a:spLocks noChangeArrowheads="1"/>
          </p:cNvSpPr>
          <p:nvPr/>
        </p:nvSpPr>
        <p:spPr bwMode="auto">
          <a:xfrm>
            <a:off x="179388" y="176213"/>
            <a:ext cx="8748712" cy="588962"/>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u="none">
                <a:solidFill>
                  <a:srgbClr val="FF9900"/>
                </a:solidFill>
                <a:latin typeface="Arial" pitchFamily="34" charset="0"/>
              </a:rPr>
              <a:t>Exercício da Medicina Baseado em Evidências</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strutura padrão">
  <a:themeElements>
    <a:clrScheme name="Estrutura padrã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Estrutura padrão">
      <a:majorFont>
        <a:latin typeface="Times New Roman"/>
        <a:ea typeface=""/>
        <a:cs typeface=""/>
      </a:majorFont>
      <a:minorFont>
        <a:latin typeface="Times New Roman"/>
        <a:ea typeface=""/>
        <a:cs typeface=""/>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pt-BR" sz="1400" b="0" i="0" u="sng"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pt-BR" sz="1400" b="0" i="0" u="sng" strike="noStrike" cap="none" normalizeH="0" baseline="0" smtClean="0">
            <a:ln>
              <a:noFill/>
            </a:ln>
            <a:solidFill>
              <a:schemeClr val="tx1"/>
            </a:solidFill>
            <a:effectLst/>
            <a:latin typeface="Times New Roman" pitchFamily="18" charset="0"/>
          </a:defRPr>
        </a:defPPr>
      </a:lstStyle>
    </a:lnDef>
  </a:objectDefaults>
  <a:extraClrSchemeLst>
    <a:extraClrScheme>
      <a:clrScheme name="Estrutura padrão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strutura padrã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strutura padrão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strutura padrã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strutura padrã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strutura padrã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strutura padrã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2230</TotalTime>
  <Words>4478</Words>
  <Application>Microsoft PowerPoint</Application>
  <PresentationFormat>Apresentação na tela (4:3)</PresentationFormat>
  <Paragraphs>732</Paragraphs>
  <Slides>111</Slides>
  <Notes>69</Notes>
  <HiddenSlides>0</HiddenSlides>
  <MMClips>0</MMClips>
  <ScaleCrop>false</ScaleCrop>
  <HeadingPairs>
    <vt:vector size="6" baseType="variant">
      <vt:variant>
        <vt:lpstr>Tema</vt:lpstr>
      </vt:variant>
      <vt:variant>
        <vt:i4>1</vt:i4>
      </vt:variant>
      <vt:variant>
        <vt:lpstr>Servidores OLE incorporados</vt:lpstr>
      </vt:variant>
      <vt:variant>
        <vt:i4>2</vt:i4>
      </vt:variant>
      <vt:variant>
        <vt:lpstr>Títulos de slides</vt:lpstr>
      </vt:variant>
      <vt:variant>
        <vt:i4>111</vt:i4>
      </vt:variant>
    </vt:vector>
  </HeadingPairs>
  <TitlesOfParts>
    <vt:vector size="114" baseType="lpstr">
      <vt:lpstr>Estrutura padrão</vt:lpstr>
      <vt:lpstr>Slide</vt:lpstr>
      <vt:lpstr>Worksheet</vt:lpstr>
      <vt:lpstr>Slide 1</vt:lpstr>
      <vt:lpstr>Slide 2</vt:lpstr>
      <vt:lpstr>Slide 3</vt:lpstr>
      <vt:lpstr>Slide 4</vt:lpstr>
      <vt:lpstr>Slide 5</vt:lpstr>
      <vt:lpstr>Slide 6</vt:lpstr>
      <vt:lpstr>Slide 7</vt:lpstr>
      <vt:lpstr>Slide 8</vt:lpstr>
      <vt:lpstr>Slide 9</vt:lpstr>
      <vt:lpstr>Explosão da Informação Médica</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Forest plot</vt:lpstr>
      <vt:lpstr>Slide 42</vt:lpstr>
      <vt:lpstr>Clube de Revista – Pediatria HRAS  </vt:lpstr>
      <vt:lpstr>Slide 44</vt:lpstr>
      <vt:lpstr>Slide 45</vt:lpstr>
      <vt:lpstr>Slide 46</vt:lpstr>
      <vt:lpstr>Slide 47</vt:lpstr>
      <vt:lpstr>Slide 48</vt:lpstr>
      <vt:lpstr>Slide 49</vt:lpstr>
      <vt:lpstr>Slide 50</vt:lpstr>
      <vt:lpstr>USO DE ERITROPOETINA PRECOCE</vt:lpstr>
      <vt:lpstr>Slide 52</vt:lpstr>
      <vt:lpstr>Slide 53</vt:lpstr>
      <vt:lpstr>Slide 54</vt:lpstr>
      <vt:lpstr>Slide 55</vt:lpstr>
      <vt:lpstr>Slide 56</vt:lpstr>
      <vt:lpstr>Slide 57</vt:lpstr>
      <vt:lpstr>Slide 58</vt:lpstr>
      <vt:lpstr>Slide 59</vt:lpstr>
      <vt:lpstr>Slide 60</vt:lpstr>
      <vt:lpstr>Slide 61</vt:lpstr>
      <vt:lpstr>Slide 62</vt:lpstr>
      <vt:lpstr>Slide 63</vt:lpstr>
      <vt:lpstr>Slide 64</vt:lpstr>
      <vt:lpstr>Slide 65</vt:lpstr>
      <vt:lpstr>Slide 66</vt:lpstr>
      <vt:lpstr>Slide 67</vt:lpstr>
      <vt:lpstr>Slide 68</vt:lpstr>
      <vt:lpstr>Slide 69</vt:lpstr>
      <vt:lpstr>Slide 70</vt:lpstr>
      <vt:lpstr>Slide 71</vt:lpstr>
      <vt:lpstr>Slide 72</vt:lpstr>
      <vt:lpstr>Slide 73</vt:lpstr>
      <vt:lpstr>Slide 74</vt:lpstr>
      <vt:lpstr>Slide 75</vt:lpstr>
      <vt:lpstr>Slide 76</vt:lpstr>
      <vt:lpstr>Slide 77</vt:lpstr>
      <vt:lpstr>Slide 78</vt:lpstr>
      <vt:lpstr>Slide 79</vt:lpstr>
      <vt:lpstr>Slide 80</vt:lpstr>
      <vt:lpstr>Slide 81</vt:lpstr>
      <vt:lpstr>Slide 82</vt:lpstr>
      <vt:lpstr>Screening positivo para autismo em ex-pré-termos : Prevalência e risco  (Positive Screening for Autism in Ex-preterm Infants: Prevalence and Risk)  Catherine Limperopoulos, PhDa,b, Haim Bassan, MDb, Nancy R. Sullivan, PhDc, Janet S. Soul, MDb, Richard L. Robertson, Jr, MDd, Marianne Moore, BA, RNb, Steven A. Ringer, MD, PhDe, Joseph J. Volpe, MDb and Adré J. du Plessis, MBChB, MPHb  a Department of Neurology and Neurosurgery, School of Physical and Occupational Therapy, and Department of Pediatrics, McGill University, Montreal, Quebec, Canada b Fetal-Neonatal Neurology Research Program, Department of Neurology c Developmental Medicine Center d Department of Radiology, Children's Hospital Boston and Harvard Medical School, Boston, Massachusetts e Department of Neonatology, Brigham and Women's Hospital and Harvard Medical School, Boston, Massachusetts   </vt:lpstr>
      <vt:lpstr>Apresentação realizado por:</vt:lpstr>
      <vt:lpstr>Metodologia</vt:lpstr>
      <vt:lpstr>Resultados</vt:lpstr>
      <vt:lpstr>Resultados</vt:lpstr>
      <vt:lpstr>Slide 88</vt:lpstr>
      <vt:lpstr>Slide 89</vt:lpstr>
      <vt:lpstr>Slide 90</vt:lpstr>
      <vt:lpstr>Observação</vt:lpstr>
      <vt:lpstr>Slide 92</vt:lpstr>
      <vt:lpstr>Nível das evidências</vt:lpstr>
      <vt:lpstr>Revisão Sistemática</vt:lpstr>
      <vt:lpstr>Metanálise</vt:lpstr>
      <vt:lpstr>Revisão Sistemática</vt:lpstr>
      <vt:lpstr>Forest plot</vt:lpstr>
      <vt:lpstr>Slide 98</vt:lpstr>
      <vt:lpstr>Slide 99</vt:lpstr>
      <vt:lpstr>Slide 100</vt:lpstr>
      <vt:lpstr>Slide 101</vt:lpstr>
      <vt:lpstr>Slide 102</vt:lpstr>
      <vt:lpstr>Slide 103</vt:lpstr>
      <vt:lpstr>Slide 104</vt:lpstr>
      <vt:lpstr>Slide 105</vt:lpstr>
      <vt:lpstr>Slide 106</vt:lpstr>
      <vt:lpstr>Slide 107</vt:lpstr>
      <vt:lpstr>Slide 108</vt:lpstr>
      <vt:lpstr>Slide 109</vt:lpstr>
      <vt:lpstr>Slide 110</vt:lpstr>
      <vt:lpstr>Slide 111</vt:lpstr>
    </vt:vector>
  </TitlesOfParts>
  <Company>unimedbrasilia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8UN01293</dc:creator>
  <cp:lastModifiedBy>Paulo</cp:lastModifiedBy>
  <cp:revision>93</cp:revision>
  <dcterms:created xsi:type="dcterms:W3CDTF">2005-08-03T00:16:12Z</dcterms:created>
  <dcterms:modified xsi:type="dcterms:W3CDTF">2015-09-11T01:11:59Z</dcterms:modified>
</cp:coreProperties>
</file>