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8" r:id="rId3"/>
    <p:sldId id="30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4" r:id="rId18"/>
    <p:sldId id="272" r:id="rId19"/>
    <p:sldId id="292" r:id="rId20"/>
    <p:sldId id="296" r:id="rId21"/>
    <p:sldId id="300" r:id="rId22"/>
    <p:sldId id="293" r:id="rId23"/>
    <p:sldId id="299" r:id="rId24"/>
    <p:sldId id="294" r:id="rId25"/>
    <p:sldId id="301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302" r:id="rId41"/>
    <p:sldId id="303" r:id="rId42"/>
    <p:sldId id="304" r:id="rId43"/>
    <p:sldId id="290" r:id="rId44"/>
    <p:sldId id="291" r:id="rId45"/>
    <p:sldId id="307" r:id="rId46"/>
    <p:sldId id="308" r:id="rId47"/>
    <p:sldId id="309" r:id="rId48"/>
    <p:sldId id="289" r:id="rId49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8000"/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72" autoAdjust="0"/>
    <p:restoredTop sz="94660" autoAdjust="0"/>
  </p:normalViewPr>
  <p:slideViewPr>
    <p:cSldViewPr snapToGrid="0">
      <p:cViewPr varScale="1">
        <p:scale>
          <a:sx n="96" d="100"/>
          <a:sy n="96" d="100"/>
        </p:scale>
        <p:origin x="-77" y="-21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48" y="1050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54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914400" y="3398838"/>
            <a:ext cx="104648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C7748-5198-4D11-8DE5-89167DD91BFC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00062-AB21-4E7A-ADE3-32CF4E6631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F7993-B9A7-4E1C-BAC1-683280B3AF51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53156-6ABA-4F37-9642-D09105A9545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974725" y="4598988"/>
            <a:ext cx="104648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EAB3F-A222-4744-A3EB-B01E532C05C8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0589B-7485-4A1D-8F28-662EB730B6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F09E8-2A19-429D-8822-758322036876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CC772-2FA0-4F23-9CB0-AAF492ADF6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3742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1F631C-656C-42B8-BA97-4894C3585CB7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62993-AA87-421E-BF66-CC324CADEF2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981136-630B-4454-ACD2-51931A51CA39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90511-020B-47F8-B858-D1D103E9CFA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453DA-A977-463B-BB13-9B03F57FFB2D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3B9B7-D010-4708-8838-3B4DD1DF885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912019" y="3580607"/>
            <a:ext cx="5578475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9E166-260F-46D5-9ADF-4D54C49E6FF9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50BF3-6D00-4390-BD71-485BF84B63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692BB-DA78-44AE-8397-2B380F450476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7A4CD-C483-4919-BFB7-00FE299F069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6ED7C-B134-466B-A0CB-1B2C782407F5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D7B5E-51F5-4947-8AB0-44F8590DBC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8B0BE7-185A-475C-96D8-DDB82CF3E330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8D59D-2EC7-4AA7-86D3-DD94A143DB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9050"/>
            <a:ext cx="3860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8B65A3-8D61-4BF3-9023-2DE3DCF2D138}" type="datetimeFigureOut">
              <a:rPr lang="pt-BR"/>
              <a:pPr>
                <a:defRPr/>
              </a:pPr>
              <a:t>30/04/2016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9050"/>
            <a:ext cx="54864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9050"/>
            <a:ext cx="14224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B3F705-BD54-4C25-974F-98D27B343F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64" r:id="rId2"/>
    <p:sldLayoutId id="2147483772" r:id="rId3"/>
    <p:sldLayoutId id="2147483765" r:id="rId4"/>
    <p:sldLayoutId id="2147483773" r:id="rId5"/>
    <p:sldLayoutId id="2147483766" r:id="rId6"/>
    <p:sldLayoutId id="2147483767" r:id="rId7"/>
    <p:sldLayoutId id="2147483774" r:id="rId8"/>
    <p:sldLayoutId id="2147483768" r:id="rId9"/>
    <p:sldLayoutId id="2147483769" r:id="rId10"/>
    <p:sldLayoutId id="21474837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182563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546025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paulomargotto.com.br/documentos/milrinona_hipertensao%20pulmonar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Milrinona_PTextremo.doc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paulomargotto.com.br/documentos/milrinona_hipertensao%20pulmonar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16769471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39763" y="2174875"/>
            <a:ext cx="10464800" cy="1927225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pt-BR" sz="4900" cap="none" smtClean="0"/>
              <a:t/>
            </a:r>
            <a:br>
              <a:rPr lang="pt-BR" sz="4900" cap="none" smtClean="0"/>
            </a:br>
            <a:r>
              <a:rPr lang="pt-BR" sz="4900" cap="none" smtClean="0"/>
              <a:t>“</a:t>
            </a:r>
            <a:r>
              <a:rPr lang="pt-BR" sz="4300" cap="none" smtClean="0"/>
              <a:t>Segurança do uso da milrinona em Unidades de Terapia Intensiva Neonatal</a:t>
            </a:r>
            <a:r>
              <a:rPr lang="pt-BR" sz="3400" cap="none" smtClean="0"/>
              <a:t>”</a:t>
            </a:r>
            <a:r>
              <a:rPr lang="pt-BR" sz="4900" cap="none" smtClean="0"/>
              <a:t/>
            </a:r>
            <a:br>
              <a:rPr lang="pt-BR" sz="4900" cap="none" smtClean="0"/>
            </a:br>
            <a:endParaRPr lang="pt-BR" sz="4900" cap="none" smtClean="0"/>
          </a:p>
        </p:txBody>
      </p:sp>
      <p:sp>
        <p:nvSpPr>
          <p:cNvPr id="6147" name="Subtítulo 2"/>
          <p:cNvSpPr>
            <a:spLocks noGrp="1"/>
          </p:cNvSpPr>
          <p:nvPr>
            <p:ph type="subTitle" idx="1"/>
          </p:nvPr>
        </p:nvSpPr>
        <p:spPr>
          <a:xfrm>
            <a:off x="1408113" y="3546475"/>
            <a:ext cx="8534400" cy="2359025"/>
          </a:xfrm>
        </p:spPr>
        <p:txBody>
          <a:bodyPr/>
          <a:lstStyle/>
          <a:p>
            <a:pPr algn="r" eaLnBrk="1" hangingPunct="1">
              <a:lnSpc>
                <a:spcPct val="80000"/>
              </a:lnSpc>
            </a:pPr>
            <a:endParaRPr lang="pt-BR" sz="2000" smtClean="0">
              <a:solidFill>
                <a:srgbClr val="404040"/>
              </a:solidFill>
            </a:endParaRPr>
          </a:p>
          <a:p>
            <a:pPr algn="r" eaLnBrk="1" hangingPunct="1">
              <a:lnSpc>
                <a:spcPct val="80000"/>
              </a:lnSpc>
            </a:pPr>
            <a:endParaRPr lang="pt-BR" sz="2000" smtClean="0">
              <a:solidFill>
                <a:srgbClr val="404040"/>
              </a:solidFill>
            </a:endParaRP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404040"/>
                </a:solidFill>
              </a:rPr>
              <a:t>Apresentação: Rúbria Liziero Picoli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404040"/>
                </a:solidFill>
              </a:rPr>
              <a:t>Médica residente Pediatria/ HUB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404040"/>
                </a:solidFill>
              </a:rPr>
              <a:t>Coordenação: Márcia Pimentel de Castro / HUB</a:t>
            </a: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404040"/>
                </a:solidFill>
                <a:hlinkClick r:id="rId2"/>
              </a:rPr>
              <a:t>www.paulomargotto.com.br</a:t>
            </a:r>
            <a:endParaRPr lang="pt-BR" sz="2000" smtClean="0">
              <a:solidFill>
                <a:srgbClr val="404040"/>
              </a:solidFill>
            </a:endParaRPr>
          </a:p>
          <a:p>
            <a:pPr algn="ctr" eaLnBrk="1" hangingPunct="1">
              <a:lnSpc>
                <a:spcPct val="80000"/>
              </a:lnSpc>
            </a:pPr>
            <a:r>
              <a:rPr lang="pt-BR" sz="2000" smtClean="0">
                <a:solidFill>
                  <a:srgbClr val="404040"/>
                </a:solidFill>
              </a:rPr>
              <a:t>Brasília, 30 de abril de 2016</a:t>
            </a:r>
          </a:p>
        </p:txBody>
      </p:sp>
      <p:pic>
        <p:nvPicPr>
          <p:cNvPr id="6149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03563" y="658813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24950" y="547688"/>
            <a:ext cx="306705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27250" y="284163"/>
            <a:ext cx="8201025" cy="6176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mtClean="0">
                <a:solidFill>
                  <a:srgbClr val="0033CC"/>
                </a:solidFill>
              </a:rPr>
              <a:t>Consultem o Artigo Integral!</a:t>
            </a:r>
          </a:p>
        </p:txBody>
      </p:sp>
      <p:sp>
        <p:nvSpPr>
          <p:cNvPr id="665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smtClean="0">
                <a:hlinkClick r:id="rId2"/>
              </a:rPr>
              <a:t>Safety</a:t>
            </a:r>
            <a:r>
              <a:rPr lang="pt-BR" smtClean="0">
                <a:hlinkClick r:id="rId2"/>
              </a:rPr>
              <a:t> of </a:t>
            </a:r>
            <a:r>
              <a:rPr lang="pt-BR" b="1" smtClean="0">
                <a:hlinkClick r:id="rId2"/>
              </a:rPr>
              <a:t>milrinone</a:t>
            </a:r>
            <a:r>
              <a:rPr lang="pt-BR" smtClean="0">
                <a:hlinkClick r:id="rId2"/>
              </a:rPr>
              <a:t> use in </a:t>
            </a:r>
            <a:r>
              <a:rPr lang="pt-BR" b="1" smtClean="0">
                <a:hlinkClick r:id="rId2"/>
              </a:rPr>
              <a:t>neonatal intensive care units</a:t>
            </a:r>
            <a:r>
              <a:rPr lang="pt-BR" smtClean="0">
                <a:hlinkClick r:id="rId2"/>
              </a:rPr>
              <a:t>.</a:t>
            </a:r>
            <a:endParaRPr lang="pt-BR" smtClean="0"/>
          </a:p>
          <a:p>
            <a:r>
              <a:rPr lang="pt-BR" smtClean="0"/>
              <a:t>Samiee-Zafarghandy S, Raman SR, van den Anker JN, McHutchison K, Hornik CP, Clark RH, Brian Smith P; Best Pharmaceuticals for Children Act—Pediatric Trials Network Administrative Core Committee.</a:t>
            </a:r>
          </a:p>
          <a:p>
            <a:r>
              <a:rPr lang="pt-BR" smtClean="0"/>
              <a:t>Early Hum Dev. 2015 Jan;91(1):31-5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Milrinona é derivada da amrinona</a:t>
            </a:r>
          </a:p>
          <a:p>
            <a:pPr eaLnBrk="1" hangingPunct="1"/>
            <a:r>
              <a:rPr lang="en-US" smtClean="0"/>
              <a:t>Grupo das biperidinas</a:t>
            </a:r>
          </a:p>
          <a:p>
            <a:pPr eaLnBrk="1" hangingPunct="1"/>
            <a:r>
              <a:rPr lang="en-US" smtClean="0"/>
              <a:t>Inibidor seletivo das enzimas fosfodiesterase</a:t>
            </a:r>
            <a:r>
              <a:rPr lang="en-US" b="1" smtClean="0"/>
              <a:t> </a:t>
            </a:r>
          </a:p>
          <a:p>
            <a:pPr eaLnBrk="1" hangingPunct="1"/>
            <a:r>
              <a:rPr lang="en-US" smtClean="0"/>
              <a:t>Efeito homodinâmico: modifica o cálcio intracelular, independente dos receptores B adrenérgicos.(1-7)</a:t>
            </a:r>
          </a:p>
          <a:p>
            <a:pPr eaLnBrk="1" hangingPunct="1"/>
            <a:r>
              <a:rPr lang="en-US" smtClean="0"/>
              <a:t>FDA aprova período curto de tratamento em adultos com insuficiência cardíaca descompensada. (8)</a:t>
            </a:r>
          </a:p>
          <a:p>
            <a:pPr eaLnBrk="1" hangingPunct="1"/>
            <a:r>
              <a:rPr lang="en-US" smtClean="0"/>
              <a:t>Uso inicial em crianças: após cirurgia cardíaca.(9)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609725"/>
            <a:ext cx="10972800" cy="4876800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Uso na UTIN vem aumentando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-Uso da milrinona no tratamento de hipertensão pulmonar persistente</a:t>
            </a:r>
          </a:p>
          <a:p>
            <a:pPr eaLnBrk="1" hangingPunct="1">
              <a:buFont typeface="Arial" pitchFamily="34" charset="0"/>
              <a:buNone/>
            </a:pPr>
            <a:r>
              <a:rPr lang="en-US" smtClean="0"/>
              <a:t>    -Síndrome pós ligadura do canal arterial pérvio</a:t>
            </a:r>
          </a:p>
          <a:p>
            <a:pPr eaLnBrk="1" hangingPunct="1">
              <a:buFont typeface="Arial" pitchFamily="34" charset="0"/>
              <a:buNone/>
            </a:pPr>
            <a:r>
              <a:rPr lang="en-US" smtClean="0"/>
              <a:t>    -Síndrome do baixo débito cardíaco após cirurgia de cardiopatia congênita</a:t>
            </a:r>
          </a:p>
          <a:p>
            <a:pPr eaLnBrk="1" hangingPunct="1">
              <a:buFont typeface="Arial" pitchFamily="34" charset="0"/>
              <a:buNone/>
            </a:pPr>
            <a:r>
              <a:rPr lang="en-US" smtClean="0"/>
              <a:t>    -Hipotensão no pré-termo extremo (9-11)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Recentes estudos investigando a eficácia da terapia com  milrinona na população pediátrica resultaram em: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 -2011- aprovação da Agência de Medicina Européia.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 -Uso &lt;35 horas em insuficiência cardíaca congesiva severa. (12)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Milrinona vem sendo usada em crianças internadas apesar da escassez e segurança de dados.</a:t>
            </a:r>
          </a:p>
          <a:p>
            <a:pPr eaLnBrk="1" hangingPunct="1"/>
            <a:r>
              <a:rPr lang="pt-BR" smtClean="0"/>
              <a:t>Falta de consenso sobre a indicação e da dosagem (</a:t>
            </a:r>
            <a:r>
              <a:rPr lang="pt-BR" i="1" smtClean="0"/>
              <a:t>clearence</a:t>
            </a:r>
            <a:r>
              <a:rPr lang="pt-BR" smtClean="0"/>
              <a:t> maior em recém-nascido a termo do que em RN pré-termo).(13-15)</a:t>
            </a:r>
          </a:p>
          <a:p>
            <a:pPr eaLnBrk="1" hangingPunct="1"/>
            <a:r>
              <a:rPr lang="pt-BR" smtClean="0"/>
              <a:t>Ausência de estudos sobre segurança. Existem relatos de efeitos adversos em pequenas Coortes.(16,17)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OBJETIVO</a:t>
            </a:r>
            <a:endParaRPr lang="pt-BR" dirty="0"/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617538" y="1590675"/>
            <a:ext cx="10972800" cy="4876800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>
              <a:buFont typeface="Arial" pitchFamily="34" charset="0"/>
              <a:buNone/>
            </a:pPr>
            <a:endParaRPr lang="pt-BR" smtClean="0"/>
          </a:p>
          <a:p>
            <a:pPr eaLnBrk="1" hangingPunct="1"/>
            <a:r>
              <a:rPr lang="pt-BR" smtClean="0"/>
              <a:t>Assim, considerando a falta de dados de segurança e o uso cada vez mais crescente da milrinona, o objetivo deste estudo foi </a:t>
            </a:r>
            <a:r>
              <a:rPr lang="pt-BR" b="1" smtClean="0">
                <a:solidFill>
                  <a:srgbClr val="0033CC"/>
                </a:solidFill>
              </a:rPr>
              <a:t>descrever a segurança da terapia de milrinona em pacientes internados em UTI neonatal.</a:t>
            </a:r>
          </a:p>
          <a:p>
            <a:pPr eaLnBrk="1" hangingPunct="1"/>
            <a:endParaRPr lang="pt-BR" b="1" smtClean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Estudo retrospectivo</a:t>
            </a:r>
          </a:p>
          <a:p>
            <a:pPr eaLnBrk="1" hangingPunct="1"/>
            <a:r>
              <a:rPr lang="pt-BR" smtClean="0"/>
              <a:t>322 UTIs nos EUA  que fazem parte do </a:t>
            </a:r>
            <a:r>
              <a:rPr lang="en-US" smtClean="0"/>
              <a:t>Pediatrix Medical Group, </a:t>
            </a:r>
            <a:r>
              <a:rPr lang="pt-BR" smtClean="0"/>
              <a:t>1997-2010</a:t>
            </a:r>
          </a:p>
          <a:p>
            <a:pPr eaLnBrk="1" hangingPunct="1"/>
            <a:r>
              <a:rPr lang="pt-BR" smtClean="0"/>
              <a:t>Critério de inclusão: crianças que receberam milrinona nos primeiros 365 dias de vida, antes da alta.</a:t>
            </a:r>
          </a:p>
          <a:p>
            <a:pPr eaLnBrk="1" hangingPunct="1"/>
            <a:r>
              <a:rPr lang="en-US" smtClean="0"/>
              <a:t>Coleta de dados  por meio de banco de dados administrativo que captura informações de forma prospectiva, a partir das anotações médicas.</a:t>
            </a:r>
          </a:p>
          <a:p>
            <a:pPr eaLnBrk="1" hangingPunct="1"/>
            <a:r>
              <a:rPr lang="en-US" smtClean="0"/>
              <a:t>Notas de admissão, anotações de evoluções, procedimentos e sumário de alta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  <a:p>
            <a:pPr marL="0" indent="0" eaLnBrk="1" hangingPunct="1"/>
            <a:r>
              <a:rPr lang="pt-BR" smtClean="0"/>
              <a:t>Efeitos adversos foram considerados se ocorridos durante o primeiro ciclo de terapia com milrinona. </a:t>
            </a:r>
          </a:p>
          <a:p>
            <a:pPr marL="0" indent="0" eaLnBrk="1" hangingPunct="1"/>
            <a:r>
              <a:rPr lang="pt-BR" smtClean="0"/>
              <a:t>Foram classificados como Efeitos Adversos Clínicos) ou Efeitos Adversos Laboratoriais.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mtClean="0"/>
          </a:p>
          <a:p>
            <a:pPr marL="0" indent="0" eaLnBrk="1" hangingPunct="1"/>
            <a:r>
              <a:rPr lang="pt-BR" smtClean="0"/>
              <a:t>Foram computados os resultados laboratoriais, medicações, diagnósticos durante o uso de milrinona.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>
                <a:solidFill>
                  <a:srgbClr val="FF3300"/>
                </a:solidFill>
              </a:rPr>
              <a:t>Efeitos adversos clínicos</a:t>
            </a:r>
          </a:p>
          <a:p>
            <a:pPr marL="0" indent="0" eaLnBrk="1" hangingPunct="1">
              <a:buFont typeface="Arial" pitchFamily="34" charset="0"/>
              <a:buNone/>
            </a:pPr>
            <a:endParaRPr lang="pt-BR" smtClean="0">
              <a:solidFill>
                <a:srgbClr val="FF3300"/>
              </a:solidFill>
            </a:endParaRPr>
          </a:p>
          <a:p>
            <a:pPr marL="0" indent="0" eaLnBrk="1" hangingPunct="1"/>
            <a:r>
              <a:rPr lang="pt-BR" smtClean="0"/>
              <a:t>Cardiovascular: hipotensão, taquicardia, arritmia, persistência do canal arterial</a:t>
            </a:r>
          </a:p>
          <a:p>
            <a:pPr marL="0" indent="0" eaLnBrk="1" hangingPunct="1"/>
            <a:r>
              <a:rPr lang="pt-BR" smtClean="0"/>
              <a:t>Neurológico: hemorragia intraventricular, convulsão, tremor</a:t>
            </a:r>
          </a:p>
          <a:p>
            <a:pPr marL="0" indent="0" eaLnBrk="1" hangingPunct="1"/>
            <a:r>
              <a:rPr lang="pt-BR" smtClean="0"/>
              <a:t>Gastrointestinal: enterocolite, perfuração intestinal</a:t>
            </a:r>
          </a:p>
          <a:p>
            <a:pPr marL="0" indent="0" eaLnBrk="1" hangingPunct="1"/>
            <a:r>
              <a:rPr lang="pt-BR" smtClean="0"/>
              <a:t>Hematológico: sangramentos (cerebral, pulmonar, gastrointestinal, hematúria, hematoquezia, petéquia, CIVD)</a:t>
            </a:r>
          </a:p>
          <a:p>
            <a:pPr marL="0" indent="0" eaLnBrk="1" hangingPunct="1"/>
            <a:r>
              <a:rPr lang="pt-BR" smtClean="0"/>
              <a:t>Dermatológico: rash</a:t>
            </a:r>
          </a:p>
          <a:p>
            <a:pPr marL="0" indent="0" eaLnBrk="1" hangingPunct="1"/>
            <a:r>
              <a:rPr lang="pt-BR" smtClean="0"/>
              <a:t>Óbito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>
                <a:solidFill>
                  <a:srgbClr val="FF3300"/>
                </a:solidFill>
              </a:rPr>
              <a:t>Efeitos adversos laboratoriais</a:t>
            </a:r>
          </a:p>
          <a:p>
            <a:pPr marL="0" indent="0" eaLnBrk="1" hangingPunct="1"/>
            <a:r>
              <a:rPr lang="pt-BR" smtClean="0"/>
              <a:t>Hipocalemia</a:t>
            </a:r>
          </a:p>
          <a:p>
            <a:pPr marL="0" indent="0" eaLnBrk="1" hangingPunct="1"/>
            <a:r>
              <a:rPr lang="pt-BR" smtClean="0"/>
              <a:t>Disfunção renal </a:t>
            </a:r>
          </a:p>
          <a:p>
            <a:pPr marL="0" indent="0" eaLnBrk="1" hangingPunct="1"/>
            <a:r>
              <a:rPr lang="pt-BR" smtClean="0"/>
              <a:t>Disfunção hepática</a:t>
            </a:r>
          </a:p>
          <a:p>
            <a:pPr marL="0" indent="0" eaLnBrk="1" hangingPunct="1"/>
            <a:r>
              <a:rPr lang="pt-BR" smtClean="0"/>
              <a:t>Trombocitopenia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en-US" smtClean="0"/>
              <a:t>Estudo aprovado pela universidade de Duke</a:t>
            </a:r>
          </a:p>
          <a:p>
            <a:pPr eaLnBrk="1" hangingPunct="1"/>
            <a:r>
              <a:rPr lang="en-US" smtClean="0"/>
              <a:t>Não necessitou de consentimento livre informado</a:t>
            </a:r>
          </a:p>
          <a:p>
            <a:pPr eaLnBrk="1" hangingPunct="1"/>
            <a:r>
              <a:rPr lang="en-US" smtClean="0"/>
              <a:t>Dados coletados sem identificação individual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MÉTODOS</a:t>
            </a:r>
            <a:endParaRPr lang="pt-BR" dirty="0"/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Análise estatística</a:t>
            </a:r>
          </a:p>
          <a:p>
            <a:pPr eaLnBrk="1" hangingPunct="1">
              <a:buFont typeface="Arial" pitchFamily="34" charset="0"/>
              <a:buNone/>
            </a:pPr>
            <a:endParaRPr lang="pt-BR" smtClean="0"/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	A unidade de observação para efeitos adversos clínicos foi o 1º curso de milrinona para cada criança e, para efeitos adversos laboratoriais, criança-dia de exposição para qualquer ciclo de terapia com milrinona.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PT" smtClean="0"/>
              <a:t>Variáveis: sumário estatístico padrão para descrever as variáveis.</a:t>
            </a:r>
            <a:endParaRPr lang="pt-BR" smtClean="0"/>
          </a:p>
          <a:p>
            <a:pPr eaLnBrk="1" hangingPunct="1"/>
            <a:r>
              <a:rPr lang="pt-BR" smtClean="0"/>
              <a:t>A análise foi feita usando o software SAS 9.3 (SAS institute, Cary NC).</a:t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eaLnBrk="1" hangingPunct="1">
              <a:buFont typeface="Arial" pitchFamily="34" charset="0"/>
              <a:buNone/>
            </a:pPr>
            <a:r>
              <a:rPr lang="pt-BR" smtClean="0"/>
              <a:t>Durante o período de estudo:</a:t>
            </a:r>
          </a:p>
          <a:p>
            <a:pPr marL="0" indent="0" eaLnBrk="1" hangingPunct="1"/>
            <a:r>
              <a:rPr lang="pt-BR" smtClean="0"/>
              <a:t>715,821 internados em 322 UTIN</a:t>
            </a:r>
          </a:p>
          <a:p>
            <a:pPr marL="0" indent="0" eaLnBrk="1" hangingPunct="1"/>
            <a:r>
              <a:rPr lang="pt-BR" smtClean="0"/>
              <a:t>1446 (0,2%) usaram milrinona (</a:t>
            </a:r>
            <a:r>
              <a:rPr lang="pt-BR" smtClean="0">
                <a:solidFill>
                  <a:srgbClr val="0033CC"/>
                </a:solidFill>
              </a:rPr>
              <a:t>Tabela 1</a:t>
            </a:r>
            <a:r>
              <a:rPr lang="pt-BR" smtClean="0"/>
              <a:t>) </a:t>
            </a:r>
          </a:p>
          <a:p>
            <a:pPr marL="0" indent="0" eaLnBrk="1" hangingPunct="1"/>
            <a:r>
              <a:rPr lang="pt-BR" smtClean="0"/>
              <a:t>Mediana IG: 36 semanas – (intervalo interquartil: 31 a 39 semanas)</a:t>
            </a:r>
          </a:p>
          <a:p>
            <a:pPr marL="0" indent="0" eaLnBrk="1" hangingPunct="1"/>
            <a:r>
              <a:rPr lang="pt-BR" smtClean="0"/>
              <a:t>Mediana peso: 2700g – (intervalo interquartil:1500 a 3300 g)</a:t>
            </a:r>
          </a:p>
          <a:p>
            <a:pPr marL="0" indent="0" eaLnBrk="1" hangingPunct="1"/>
            <a:r>
              <a:rPr lang="pt-BR" smtClean="0"/>
              <a:t>Das crianças expostas, 365 morreram (25%)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574675" y="952500"/>
            <a:ext cx="10972800" cy="4876800"/>
          </a:xfrm>
        </p:spPr>
        <p:txBody>
          <a:bodyPr/>
          <a:lstStyle/>
          <a:p>
            <a:pPr eaLnBrk="1" hangingPunct="1"/>
            <a:r>
              <a:rPr lang="pt-BR" sz="2000" smtClean="0"/>
              <a:t>Mediana de idade de exposição: 2 dias (1-7)</a:t>
            </a:r>
          </a:p>
          <a:p>
            <a:pPr eaLnBrk="1" hangingPunct="1"/>
            <a:r>
              <a:rPr lang="pt-BR" sz="2000" smtClean="0"/>
              <a:t>97% fizeram apenas 1 curso de milrinona (1339/1446 = 97%)</a:t>
            </a:r>
          </a:p>
          <a:p>
            <a:pPr eaLnBrk="1" hangingPunct="1"/>
            <a:endParaRPr lang="pt-BR" sz="2000" smtClean="0"/>
          </a:p>
          <a:p>
            <a:pPr eaLnBrk="1" hangingPunct="1"/>
            <a:r>
              <a:rPr lang="pt-BR" sz="2000" smtClean="0"/>
              <a:t>O uso da milrinona aumentou proporcionalmente ao longo dos anos (1997: 0; 2010: 4/1000)</a:t>
            </a:r>
          </a:p>
          <a:p>
            <a:pPr eaLnBrk="1" hangingPunct="1"/>
            <a:r>
              <a:rPr lang="pt-BR" sz="2000" smtClean="0"/>
              <a:t>Crescimento maior de 2006 a 2010 (</a:t>
            </a:r>
            <a:r>
              <a:rPr lang="pt-BR" sz="2000" smtClean="0">
                <a:solidFill>
                  <a:srgbClr val="0033CC"/>
                </a:solidFill>
              </a:rPr>
              <a:t>Figura 1</a:t>
            </a:r>
            <a:r>
              <a:rPr lang="pt-BR" sz="2000" smtClean="0"/>
              <a:t>).</a:t>
            </a:r>
          </a:p>
          <a:p>
            <a:pPr eaLnBrk="1" hangingPunct="1"/>
            <a:r>
              <a:rPr lang="pt-BR" sz="2000" smtClean="0"/>
              <a:t>Sem diferenças significativas entre as idades gestacionais entre os dois períodos de exposição á milrinona e a hipertensão pulmonar persistente e hipoperfusão foram os diagnósticos mais comuns para o uso da milrinona (</a:t>
            </a:r>
            <a:r>
              <a:rPr lang="pt-BR" sz="2000" smtClean="0">
                <a:solidFill>
                  <a:srgbClr val="0033CC"/>
                </a:solidFill>
              </a:rPr>
              <a:t>Tabela 2</a:t>
            </a:r>
            <a:r>
              <a:rPr lang="pt-BR" sz="2000" smtClean="0"/>
              <a:t>).</a:t>
            </a:r>
          </a:p>
          <a:p>
            <a:pPr eaLnBrk="1" hangingPunct="1"/>
            <a:r>
              <a:rPr lang="pt-BR" sz="2000" smtClean="0"/>
              <a:t>A dopamina foi a droga mais usada no momento do uso da milrinona (</a:t>
            </a:r>
            <a:r>
              <a:rPr lang="pt-BR" sz="2000" smtClean="0">
                <a:solidFill>
                  <a:srgbClr val="0033CC"/>
                </a:solidFill>
              </a:rPr>
              <a:t>Tabela 3</a:t>
            </a:r>
            <a:r>
              <a:rPr lang="pt-BR" sz="2000" smtClean="0"/>
              <a:t>).</a:t>
            </a:r>
          </a:p>
          <a:p>
            <a:pPr eaLnBrk="1" hangingPunct="1"/>
            <a:r>
              <a:rPr lang="pt-BR" sz="2000" smtClean="0"/>
              <a:t>As crianças que faleceram antes da alta mais provavelmente tiveram hipertensão pulmonar persistente no primeiro dia do uso da milrinona e mais provavelmente apresentaram efeitos adversos laboratoriais (</a:t>
            </a:r>
            <a:r>
              <a:rPr lang="pt-BR" sz="2000" smtClean="0">
                <a:solidFill>
                  <a:srgbClr val="0033CC"/>
                </a:solidFill>
              </a:rPr>
              <a:t>Tabela 4</a:t>
            </a:r>
            <a:r>
              <a:rPr lang="pt-BR" sz="2000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0484" name="Imagem 3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1900238" y="1741488"/>
            <a:ext cx="7064375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1508" name="Imagem 3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4195763" y="546100"/>
            <a:ext cx="5565775" cy="631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22531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lum bright="-6000"/>
          </a:blip>
          <a:srcRect/>
          <a:stretch>
            <a:fillRect/>
          </a:stretch>
        </p:blipFill>
        <p:spPr>
          <a:xfrm>
            <a:off x="2922588" y="1257300"/>
            <a:ext cx="6338887" cy="53578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dirty="0"/>
          </a:p>
        </p:txBody>
      </p:sp>
      <p:pic>
        <p:nvPicPr>
          <p:cNvPr id="24579" name="Imagem 3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2157413" y="1490663"/>
            <a:ext cx="6553200" cy="518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42% RN : pelo menos 1 efeito adverso durante a terapia com milrinona</a:t>
            </a:r>
          </a:p>
          <a:p>
            <a:pPr eaLnBrk="1" hangingPunct="1"/>
            <a:r>
              <a:rPr lang="pt-BR" smtClean="0"/>
              <a:t>Hipotensão necessitando de vasopressor e PCA necessitando de tratamento: mais comuns.</a:t>
            </a:r>
          </a:p>
          <a:p>
            <a:pPr eaLnBrk="1" hangingPunct="1"/>
            <a:r>
              <a:rPr lang="pt-BR" smtClean="0"/>
              <a:t>Hipotensão no 1º dia de uso: </a:t>
            </a:r>
            <a:r>
              <a:rPr lang="en-US" smtClean="0"/>
              <a:t>243/288 (84%)</a:t>
            </a:r>
          </a:p>
          <a:p>
            <a:pPr eaLnBrk="1" hangingPunct="1"/>
            <a:r>
              <a:rPr lang="en-US" smtClean="0"/>
              <a:t>- Hipotensão foi mais frequente em RN com diagnóstico de base de HPPN: 179/405 (31%) versus RN sem HPPN: 109/694 (14%), p &lt; 0,0001.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Arritmia, ECN e perfuração intestinal: &lt; 2% dos casos</a:t>
            </a:r>
            <a:endParaRPr lang="pt-BR" smtClean="0"/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5649913" y="6075363"/>
            <a:ext cx="152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0033CC"/>
                </a:solidFill>
              </a:rPr>
              <a:t>Tabela 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dirty="0"/>
          </a:p>
        </p:txBody>
      </p:sp>
      <p:pic>
        <p:nvPicPr>
          <p:cNvPr id="60419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1163" y="1063625"/>
            <a:ext cx="5286375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60421" name="Imagem 4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4221163" y="1063625"/>
            <a:ext cx="5286375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dirty="0"/>
          </a:p>
        </p:txBody>
      </p:sp>
      <p:pic>
        <p:nvPicPr>
          <p:cNvPr id="2765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21163" y="1063625"/>
            <a:ext cx="5286375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27655" name="Imagem 4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4221163" y="1063625"/>
            <a:ext cx="5286375" cy="559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857250"/>
            <a:ext cx="10972800" cy="5619750"/>
          </a:xfrm>
        </p:spPr>
        <p:txBody>
          <a:bodyPr/>
          <a:lstStyle/>
          <a:p>
            <a:pPr eaLnBrk="1" hangingPunct="1"/>
            <a:r>
              <a:rPr lang="pt-BR" smtClean="0"/>
              <a:t>Incidência de efeitos adversos laboratoriais e efeitos adversos laboratoriais sérios foi de 301 e 161 por 1000 crianças-dia.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Trombocitopenia (&lt;100.000/mm3) foi o efeito adverso mais comum, seguido por hipocalemia (</a:t>
            </a:r>
            <a:r>
              <a:rPr lang="pt-BR" smtClean="0">
                <a:solidFill>
                  <a:srgbClr val="0033CC"/>
                </a:solidFill>
              </a:rPr>
              <a:t>Tabela 6</a:t>
            </a:r>
            <a:r>
              <a:rPr lang="pt-BR" smtClean="0"/>
              <a:t>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Efeitos adversos cardiovascular, hematológico e neurológico foram mais relatados em RN PT &lt;=32 sem, comparativamente com RN T (p&lt;0,01).(</a:t>
            </a:r>
            <a:r>
              <a:rPr lang="pt-BR" smtClean="0">
                <a:solidFill>
                  <a:srgbClr val="0033CC"/>
                </a:solidFill>
              </a:rPr>
              <a:t>Figura2</a:t>
            </a:r>
            <a:r>
              <a:rPr lang="pt-BR" smtClean="0"/>
              <a:t>)</a:t>
            </a:r>
          </a:p>
          <a:p>
            <a:pPr eaLnBrk="1" hangingPunct="1"/>
            <a:endParaRPr lang="pt-BR" smtClean="0">
              <a:solidFill>
                <a:srgbClr val="0033CC"/>
              </a:solidFill>
            </a:endParaRPr>
          </a:p>
          <a:p>
            <a:pPr eaLnBrk="1" hangingPunct="1"/>
            <a:r>
              <a:rPr lang="pt-BR" smtClean="0"/>
              <a:t>Efeitos adversos foram mais comumente vistos em RN &lt;= 26 sem do que em RN &gt;= 37 sem (p=0,01)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000" dirty="0"/>
          </a:p>
        </p:txBody>
      </p:sp>
      <p:pic>
        <p:nvPicPr>
          <p:cNvPr id="28675" name="Imagem 3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1720850" y="1184275"/>
            <a:ext cx="7110413" cy="533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4294967295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61444" name="Imagem 4"/>
          <p:cNvPicPr>
            <a:picLocks noChangeAspect="1"/>
          </p:cNvPicPr>
          <p:nvPr/>
        </p:nvPicPr>
        <p:blipFill>
          <a:blip r:embed="rId2">
            <a:lum bright="-6000"/>
          </a:blip>
          <a:srcRect/>
          <a:stretch>
            <a:fillRect/>
          </a:stretch>
        </p:blipFill>
        <p:spPr bwMode="auto">
          <a:xfrm>
            <a:off x="595313" y="1601788"/>
            <a:ext cx="10240962" cy="490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1º estudo coorte multicêntrico que relata a segurança da milrinona</a:t>
            </a:r>
          </a:p>
          <a:p>
            <a:pPr eaLnBrk="1" hangingPunct="1"/>
            <a:r>
              <a:rPr lang="pt-BR" smtClean="0"/>
              <a:t>Principais indicações são consistentes com os já relatados na literatura:</a:t>
            </a:r>
          </a:p>
          <a:p>
            <a:pPr eaLnBrk="1" hangingPunct="1">
              <a:buFont typeface="Arial" pitchFamily="34" charset="0"/>
              <a:buNone/>
            </a:pPr>
            <a:endParaRPr lang="pt-BR" smtClean="0"/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 -Hipertensão pulmonar e síndrome do baixo débito cardíaco (9,11,13–15).</a:t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endParaRPr lang="pt-BR" smtClean="0"/>
          </a:p>
          <a:p>
            <a:pPr eaLnBrk="1" hangingPunct="1"/>
            <a:r>
              <a:rPr lang="pt-BR" smtClean="0"/>
              <a:t>40% : 1 efeito colateral clínico</a:t>
            </a:r>
          </a:p>
          <a:p>
            <a:pPr eaLnBrk="1" hangingPunct="1"/>
            <a:r>
              <a:rPr lang="pt-BR" smtClean="0"/>
              <a:t>33%: 1 efeito colateral laboratorial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Hipotensão necessitando de vasopressores (20%) e PCA necessitaram de tratamento (13%) foram os dois efeitos adversos mais relatados durante  o uso de milrinona</a:t>
            </a:r>
          </a:p>
          <a:p>
            <a:pPr eaLnBrk="1" hangingPunct="1"/>
            <a:r>
              <a:rPr lang="pt-BR" smtClean="0"/>
              <a:t>Efeitos hemodinâmicos já haviam sido observados em 2 estudos randomizados, duplo-cego e com uso de placebo:</a:t>
            </a:r>
          </a:p>
          <a:p>
            <a:pPr eaLnBrk="1" hangingPunct="1"/>
            <a:endParaRPr lang="pt-BR" smtClean="0"/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-PRIMACORP</a:t>
            </a:r>
            <a:r>
              <a:rPr lang="en-US" smtClean="0"/>
              <a:t>: RN &gt;36 semanas e &gt; 2kg com defeito cardíaco congênito, </a:t>
            </a:r>
          </a:p>
          <a:p>
            <a:pPr eaLnBrk="1" hangingPunct="1">
              <a:buFont typeface="Arial" pitchFamily="34" charset="0"/>
              <a:buNone/>
            </a:pPr>
            <a:r>
              <a:rPr lang="en-US" smtClean="0"/>
              <a:t>    -Estudo 2: RN &lt;30 semanas, uso por 18 horas para prevenção de hipotensão no período transicional (13,14).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PRIMACORP </a:t>
            </a:r>
          </a:p>
          <a:p>
            <a:pPr eaLnBrk="1" hangingPunct="1"/>
            <a:r>
              <a:rPr lang="pt-BR" smtClean="0"/>
              <a:t>Redução na pressão sistólica nas horas 1, 4 e 8 após o início da infusão da milrinona. (13)</a:t>
            </a:r>
          </a:p>
          <a:p>
            <a:pPr eaLnBrk="1" hangingPunct="1"/>
            <a:r>
              <a:rPr lang="pt-BR" smtClean="0"/>
              <a:t>Em recente estudo </a:t>
            </a:r>
            <a:r>
              <a:rPr lang="pt-BR" i="1" smtClean="0"/>
              <a:t>open –label</a:t>
            </a:r>
            <a:r>
              <a:rPr lang="pt-BR" smtClean="0"/>
              <a:t> com RN com hipertensão pulmonar em uso de milrinona: foi observado um efeito hipotensor transitório. (15)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Quando a milrinona foi usada de forma profilática para baixo fluxo sanguíneo sistêmico em pré-termos no período transicional, a  hipotensão ocorreu em  50% com o uso da milrinona X 38% placebo (p=0,2).(14)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milrinona pareceu retardar o fechamento do canal arterial (14)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-Necessidade de uso de indometacina:</a:t>
            </a:r>
          </a:p>
          <a:p>
            <a:pPr eaLnBrk="1" hangingPunct="1">
              <a:buFontTx/>
              <a:buNone/>
            </a:pPr>
            <a:r>
              <a:rPr lang="pt-BR" smtClean="0"/>
              <a:t>       -15/44 (44%) pacientes em uso de milrinona</a:t>
            </a:r>
          </a:p>
          <a:p>
            <a:pPr eaLnBrk="1" hangingPunct="1">
              <a:buFontTx/>
              <a:buNone/>
            </a:pPr>
            <a:r>
              <a:rPr lang="pt-BR" smtClean="0"/>
              <a:t>       -11/44 (33%) pacientes grupo placebo (p=0,2)</a:t>
            </a:r>
          </a:p>
          <a:p>
            <a:pPr eaLnBrk="1" hangingPunct="1">
              <a:buFontTx/>
              <a:buChar char="-"/>
            </a:pPr>
            <a:endParaRPr lang="pt-BR" smtClean="0"/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-Correção cirúrgica:</a:t>
            </a:r>
          </a:p>
          <a:p>
            <a:pPr eaLnBrk="1" hangingPunct="1">
              <a:buFont typeface="Arial" pitchFamily="34" charset="0"/>
              <a:buNone/>
            </a:pPr>
            <a:r>
              <a:rPr lang="en-US" smtClean="0"/>
              <a:t>      - 4/42 (9%) </a:t>
            </a:r>
            <a:r>
              <a:rPr lang="pt-BR" smtClean="0"/>
              <a:t>pacientes em uso de milrinona</a:t>
            </a:r>
            <a:endParaRPr lang="en-US" smtClean="0"/>
          </a:p>
          <a:p>
            <a:pPr eaLnBrk="1" hangingPunct="1">
              <a:buFont typeface="Arial" pitchFamily="34" charset="0"/>
              <a:buNone/>
            </a:pPr>
            <a:r>
              <a:rPr lang="en-US" smtClean="0"/>
              <a:t>      - 2/44 (4%)</a:t>
            </a:r>
            <a:r>
              <a:rPr lang="pt-BR" smtClean="0"/>
              <a:t> pacientes grupo placebo (p=0,7)</a:t>
            </a:r>
          </a:p>
          <a:p>
            <a:pPr algn="ctr"/>
            <a:r>
              <a:rPr lang="pt-BR" smtClean="0">
                <a:solidFill>
                  <a:srgbClr val="0033CC"/>
                </a:solidFill>
              </a:rPr>
              <a:t>Explicação deste achado:este resultado adverso é fisiologicamente relevante, tendo em vista do aumento dos efeitos dos inibidores das fosfodiesterases sobre dilatadores biológicas do músculo do  canal arterial e o efeito vasodilatador do milrinona sobre os músculos lisos vasculares [14,18,19]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	Estudo prospectivo do uso da milrinona em pacientes cirúrgicos com cardiopatia congênita mostrou: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Fator independente para taquiarritmia no pós operatório imediato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- 724 procedimentos (OR estimada 4,5; CI95% de  3,0-6,9), ocorrendo em 24% nos pacientes &lt;1 mês e os pacientes &lt;1  mês constituíram  um fator independente para a taquiarritmia.(16)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</a:t>
            </a:r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No presente artigo,apenas 0,5% apresentaram arritmia. Explicação provável: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-Diferença de quadros clínicos</a:t>
            </a:r>
          </a:p>
          <a:p>
            <a:pPr eaLnBrk="1" hangingPunct="1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-Número de cirurgia cardíaca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Dos poucos relatos existentes sobre o uso de milrinona em recém-nascidos, nenhum examinou o risco de eventos hemorrágicos secundários a milrinona.</a:t>
            </a:r>
          </a:p>
          <a:p>
            <a:pPr eaLnBrk="1" hangingPunct="1"/>
            <a:r>
              <a:rPr lang="pt-BR" smtClean="0"/>
              <a:t> As enzimas PDE III não estão  apenas presente nos músculos cardíacos e vasculares, mas também em plaquetas [20]. </a:t>
            </a:r>
          </a:p>
          <a:p>
            <a:pPr eaLnBrk="1" hangingPunct="1"/>
            <a:r>
              <a:rPr lang="pt-BR" smtClean="0"/>
              <a:t>Como um potente inibidor de PDE III, o efeito potencial de milrinona sobre a agregação plaquetária e hemostasia precisa de uma investigação mais aprofundada.</a:t>
            </a:r>
          </a:p>
          <a:p>
            <a:pPr eaLnBrk="1" hangingPunct="1"/>
            <a:r>
              <a:rPr lang="pt-BR" smtClean="0"/>
              <a:t> Observou-se um evento de </a:t>
            </a:r>
            <a:r>
              <a:rPr lang="pt-BR" b="1" smtClean="0">
                <a:solidFill>
                  <a:srgbClr val="FF3300"/>
                </a:solidFill>
              </a:rPr>
              <a:t>sangramento em&gt; 10%</a:t>
            </a:r>
            <a:r>
              <a:rPr lang="pt-BR" smtClean="0"/>
              <a:t> das crianças na presente coorte estudada durante a terapia milrinona.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Hemorragia intraventricular (HIV): ocorreu em </a:t>
            </a:r>
            <a:r>
              <a:rPr lang="pt-BR" smtClean="0">
                <a:solidFill>
                  <a:srgbClr val="FF3300"/>
                </a:solidFill>
              </a:rPr>
              <a:t>4%</a:t>
            </a:r>
            <a:r>
              <a:rPr lang="pt-BR" smtClean="0"/>
              <a:t> da coorte</a:t>
            </a:r>
          </a:p>
          <a:p>
            <a:pPr eaLnBrk="1" hangingPunct="1"/>
            <a:r>
              <a:rPr lang="pt-BR" smtClean="0"/>
              <a:t>Grau III ou IV (correspondendo a 50% das hemorragias)</a:t>
            </a:r>
          </a:p>
          <a:p>
            <a:pPr eaLnBrk="1" hangingPunct="1"/>
            <a:r>
              <a:rPr lang="pt-BR" smtClean="0"/>
              <a:t>Neste estudo: a maioria dos RN com HIV com mediana de IG 27 sem (27-32).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Um relato de 4 RN com hipertensão pulmonar usaram óxido nítrico e milrinona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  -2 apresentaram hemorragia intraventricular grave e em 1, leve HIV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/>
              <a:t>     -42 RN pré- termos fizeram uso profilático de milrinona para baixo fluxo sanguíneo: sem hemorragia no seguimento com 28 dias. (14,17)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Trombocitopenia: efeito adverso laboratorial mais comum</a:t>
            </a:r>
          </a:p>
          <a:p>
            <a:pPr eaLnBrk="1" hangingPunct="1"/>
            <a:r>
              <a:rPr lang="pt-BR" smtClean="0"/>
              <a:t>Estudo prospectivo, farmacocinética e efeitos colaterais durante infusão de milrinona em pós operatório de cirurgia cardíaca aberta em criança mostrou:</a:t>
            </a:r>
          </a:p>
          <a:p>
            <a:pPr eaLnBrk="1" hangingPunct="1"/>
            <a:endParaRPr lang="pt-BR" smtClean="0"/>
          </a:p>
          <a:p>
            <a:pPr eaLnBrk="1" hangingPunct="1">
              <a:buFontTx/>
              <a:buNone/>
            </a:pPr>
            <a:r>
              <a:rPr lang="pt-BR" smtClean="0"/>
              <a:t>              -Queda de plaquetas durante o uso da milrinona</a:t>
            </a:r>
          </a:p>
          <a:p>
            <a:pPr eaLnBrk="1" hangingPunct="1">
              <a:buFontTx/>
              <a:buNone/>
            </a:pPr>
            <a:r>
              <a:rPr lang="pt-BR" smtClean="0"/>
              <a:t>                    -</a:t>
            </a:r>
            <a:r>
              <a:rPr lang="pt-BR" smtClean="0">
                <a:solidFill>
                  <a:srgbClr val="FF3300"/>
                </a:solidFill>
              </a:rPr>
              <a:t>58% apresentaram trombocitopenia (</a:t>
            </a:r>
            <a:r>
              <a:rPr lang="en-US" smtClean="0">
                <a:solidFill>
                  <a:srgbClr val="FF3300"/>
                </a:solidFill>
              </a:rPr>
              <a:t>&lt;100,000 plaquetas/mm³)</a:t>
            </a:r>
          </a:p>
          <a:p>
            <a:pPr eaLnBrk="1" hangingPunct="1">
              <a:buFontTx/>
              <a:buNone/>
            </a:pPr>
            <a:r>
              <a:rPr lang="pt-BR" smtClean="0"/>
              <a:t>                           (o risco  aumentou durante a infusão)</a:t>
            </a:r>
          </a:p>
          <a:p>
            <a:pPr eaLnBrk="1" hangingPunct="1">
              <a:buFontTx/>
              <a:buChar char="-"/>
            </a:pP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78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en-US" smtClean="0"/>
              <a:t>No estudo PRIMACORP e outro estudo randomizado em prematuro: não demonstraram risco de trombocitopenia. ( 13,14)</a:t>
            </a:r>
          </a:p>
          <a:p>
            <a:pPr eaLnBrk="1" hangingPunct="1"/>
            <a:r>
              <a:rPr lang="en-US" smtClean="0"/>
              <a:t>Limitação: características dos pacientes, tamanho da amostra, duração da terapia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8915" name="Espaço Reservado para Conteúdo 2"/>
          <p:cNvSpPr>
            <a:spLocks noGrp="1"/>
          </p:cNvSpPr>
          <p:nvPr>
            <p:ph idx="1"/>
          </p:nvPr>
        </p:nvSpPr>
        <p:spPr>
          <a:xfrm>
            <a:off x="609600" y="1609725"/>
            <a:ext cx="10972800" cy="4876800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en-US" smtClean="0">
                <a:solidFill>
                  <a:srgbClr val="FF3300"/>
                </a:solidFill>
              </a:rPr>
              <a:t>Elevação uréia e creatinina: 50/1000 crianças dia</a:t>
            </a:r>
          </a:p>
          <a:p>
            <a:pPr eaLnBrk="1" hangingPunct="1"/>
            <a:r>
              <a:rPr lang="en-US" i="1" smtClean="0"/>
              <a:t>Clearence</a:t>
            </a:r>
            <a:r>
              <a:rPr lang="en-US" smtClean="0"/>
              <a:t> renal de milrinona é idade dependente: em RN - maior meia-vida, </a:t>
            </a:r>
            <a:r>
              <a:rPr lang="en-US" i="1" smtClean="0"/>
              <a:t>clereance</a:t>
            </a:r>
            <a:r>
              <a:rPr lang="en-US" smtClean="0"/>
              <a:t> menor comparado com crianças</a:t>
            </a:r>
          </a:p>
          <a:p>
            <a:pPr eaLnBrk="1" hangingPunct="1"/>
            <a:endParaRPr lang="en-US" smtClean="0"/>
          </a:p>
          <a:p>
            <a:pPr eaLnBrk="1" hangingPunct="1"/>
            <a:r>
              <a:rPr lang="en-US" smtClean="0"/>
              <a:t>Disfunção renal: risco potencial com o uso de milrinona.(</a:t>
            </a:r>
            <a:r>
              <a:rPr lang="pt-BR" smtClean="0"/>
              <a:t>10,21,22)</a:t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r>
              <a:rPr lang="en-US" smtClean="0"/>
              <a:t>Considerar que , crianças hospitalizadas e as que internam em UTI, têm maior risco de lesão renal.(23)</a:t>
            </a:r>
          </a:p>
          <a:p>
            <a:pPr eaLnBrk="1" hangingPunct="1">
              <a:buFont typeface="Arial" pitchFamily="34" charset="0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99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Limitações do estudo</a:t>
            </a:r>
          </a:p>
          <a:p>
            <a:pPr eaLnBrk="1" hangingPunct="1">
              <a:buFontTx/>
              <a:buChar char="-"/>
            </a:pPr>
            <a:r>
              <a:rPr lang="pt-BR" smtClean="0"/>
              <a:t>Base de dados eletrônica, sem fins de pesquisa</a:t>
            </a:r>
          </a:p>
          <a:p>
            <a:pPr eaLnBrk="1" hangingPunct="1">
              <a:buFontTx/>
              <a:buChar char="-"/>
            </a:pPr>
            <a:r>
              <a:rPr lang="pt-BR" smtClean="0"/>
              <a:t>Ausência de droga com farmacodinâmica similar para grupo controle</a:t>
            </a:r>
          </a:p>
          <a:p>
            <a:pPr eaLnBrk="1" hangingPunct="1">
              <a:buFontTx/>
              <a:buChar char="-"/>
            </a:pPr>
            <a:r>
              <a:rPr lang="pt-BR" smtClean="0"/>
              <a:t>Efeitos adversos cardiovasculares, sem controle do viés</a:t>
            </a:r>
          </a:p>
          <a:p>
            <a:pPr eaLnBrk="1" hangingPunct="1">
              <a:buFontTx/>
              <a:buChar char="-"/>
            </a:pPr>
            <a:r>
              <a:rPr lang="pt-BR" smtClean="0"/>
              <a:t>Efeitos iniciados antes ou após o início do uso da medicação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pt-BR" dirty="0" smtClean="0"/>
              <a:t>Limitações do estudo</a:t>
            </a:r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Hipotensão e o uso da droga</a:t>
            </a:r>
            <a:endParaRPr lang="en-US" dirty="0" smtClean="0"/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err="1" smtClean="0"/>
              <a:t>Efeitos</a:t>
            </a:r>
            <a:r>
              <a:rPr lang="en-US" dirty="0" smtClean="0"/>
              <a:t> </a:t>
            </a:r>
            <a:r>
              <a:rPr lang="en-US" dirty="0" err="1" smtClean="0"/>
              <a:t>adversos</a:t>
            </a:r>
            <a:r>
              <a:rPr lang="en-US" dirty="0" smtClean="0"/>
              <a:t> </a:t>
            </a:r>
            <a:r>
              <a:rPr lang="en-US" dirty="0" err="1" smtClean="0"/>
              <a:t>laboratoriais</a:t>
            </a:r>
            <a:r>
              <a:rPr lang="en-US" dirty="0" smtClean="0"/>
              <a:t>: </a:t>
            </a:r>
            <a:r>
              <a:rPr lang="en-US" dirty="0" err="1" smtClean="0"/>
              <a:t>dependentes</a:t>
            </a:r>
            <a:r>
              <a:rPr lang="en-US" dirty="0" smtClean="0"/>
              <a:t> da </a:t>
            </a:r>
            <a:r>
              <a:rPr lang="en-US" dirty="0" err="1" smtClean="0"/>
              <a:t>coleta</a:t>
            </a:r>
            <a:endParaRPr lang="en-US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/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smtClean="0"/>
              <a:t>13 </a:t>
            </a:r>
            <a:r>
              <a:rPr lang="en-US" dirty="0" err="1" smtClean="0"/>
              <a:t>anos</a:t>
            </a:r>
            <a:r>
              <a:rPr lang="en-US" dirty="0" smtClean="0"/>
              <a:t> de </a:t>
            </a:r>
            <a:r>
              <a:rPr lang="en-US" dirty="0" err="1" smtClean="0"/>
              <a:t>estudo</a:t>
            </a:r>
            <a:r>
              <a:rPr lang="en-US" dirty="0" smtClean="0"/>
              <a:t>: </a:t>
            </a:r>
            <a:r>
              <a:rPr lang="en-US" dirty="0" err="1" smtClean="0"/>
              <a:t>mudanças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prática</a:t>
            </a:r>
            <a:r>
              <a:rPr lang="en-US" dirty="0" smtClean="0"/>
              <a:t> </a:t>
            </a:r>
            <a:r>
              <a:rPr lang="en-US" dirty="0" err="1" smtClean="0"/>
              <a:t>médica</a:t>
            </a:r>
            <a:endParaRPr lang="en-US" dirty="0" smtClean="0"/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err="1" smtClean="0"/>
              <a:t>Uso</a:t>
            </a:r>
            <a:r>
              <a:rPr lang="en-US" dirty="0" smtClean="0"/>
              <a:t> </a:t>
            </a:r>
            <a:r>
              <a:rPr lang="en-US" dirty="0" err="1" smtClean="0"/>
              <a:t>contínuo</a:t>
            </a:r>
            <a:r>
              <a:rPr lang="en-US" dirty="0" smtClean="0"/>
              <a:t> da </a:t>
            </a:r>
            <a:r>
              <a:rPr lang="en-US" dirty="0" err="1" smtClean="0"/>
              <a:t>medicação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evitado</a:t>
            </a:r>
            <a:endParaRPr lang="en-US" dirty="0" smtClean="0"/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err="1" smtClean="0"/>
              <a:t>Impossibilidade</a:t>
            </a:r>
            <a:r>
              <a:rPr lang="en-US" dirty="0" smtClean="0"/>
              <a:t> de </a:t>
            </a:r>
            <a:r>
              <a:rPr lang="en-US" dirty="0" err="1" smtClean="0"/>
              <a:t>detalhar</a:t>
            </a:r>
            <a:r>
              <a:rPr lang="en-US" dirty="0" smtClean="0"/>
              <a:t> </a:t>
            </a:r>
            <a:r>
              <a:rPr lang="en-US" dirty="0" err="1" smtClean="0"/>
              <a:t>dosagem</a:t>
            </a:r>
            <a:r>
              <a:rPr lang="en-US" dirty="0" smtClean="0"/>
              <a:t> da </a:t>
            </a:r>
            <a:r>
              <a:rPr lang="en-US" dirty="0" err="1" smtClean="0"/>
              <a:t>milrinona</a:t>
            </a:r>
            <a:r>
              <a:rPr lang="en-US" dirty="0" smtClean="0"/>
              <a:t> </a:t>
            </a:r>
            <a:r>
              <a:rPr lang="en-US" dirty="0" err="1" smtClean="0"/>
              <a:t>utilizada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82880" indent="-182880" eaLnBrk="1" fontAlgn="auto" hangingPunct="1">
              <a:spcAft>
                <a:spcPts val="0"/>
              </a:spcAft>
              <a:defRPr/>
            </a:pPr>
            <a:endParaRPr lang="pt-BR" dirty="0"/>
          </a:p>
          <a:p>
            <a:pPr marL="182880" indent="-182880" eaLnBrk="1" fontAlgn="auto" hangingPunct="1">
              <a:spcAft>
                <a:spcPts val="0"/>
              </a:spcAft>
              <a:defRPr/>
            </a:pPr>
            <a:r>
              <a:rPr lang="pt-BR" dirty="0" smtClean="0"/>
              <a:t>Pontos importantes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- 1ª Coorte multicêntrica</a:t>
            </a:r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Tamanho da amostra</a:t>
            </a:r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Avaliou vários efeitos adversos</a:t>
            </a:r>
          </a:p>
          <a:p>
            <a:pPr marL="182880" indent="-182880"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Observou e mensurou efeitos adversos já vistos em crianças e adultos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430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algn="ctr"/>
            <a:r>
              <a:rPr lang="pt-BR" b="1" smtClean="0">
                <a:solidFill>
                  <a:srgbClr val="0033CC"/>
                </a:solidFill>
              </a:rPr>
              <a:t>Neste estudo, foi identificado um grande aumento relativo no uso de milrinona desde o primeiro relatório de seu uso em 1998. Este aumento substancial, juntamente com o relatório de eventos adversos clínicos e laboratoriais mais comumente identificados durante a exposição milrinona, enfatiza  a necessidade urgente de um ensaio clínico prospectivo para explorar a segurança deste medicamento em recém-nascidos e crianças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0"/>
            <a:ext cx="9129713" cy="2779713"/>
          </a:xfrm>
          <a:prstGeom prst="rect">
            <a:avLst/>
          </a:prstGeom>
          <a:noFill/>
        </p:spPr>
      </p:pic>
      <p:pic>
        <p:nvPicPr>
          <p:cNvPr id="6246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8113" y="2582863"/>
            <a:ext cx="8693150" cy="4275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1144588" y="1123950"/>
            <a:ext cx="9256712" cy="48768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sz="2400">
                <a:solidFill>
                  <a:srgbClr val="0033CC"/>
                </a:solidFill>
              </a:rPr>
              <a:t>                                     RESUMO</a:t>
            </a:r>
          </a:p>
          <a:p>
            <a:r>
              <a:rPr lang="pt-BR" sz="2400"/>
              <a:t>O uso da milrinona nas Unidades de Cuidados Intensivos Neonatais tem aumentado ao longo dos últimos 10 anos, apesar de uma escassez de dados de segurança publicados em lactentes. Procuramos determinar a segurança da terapia com a milrinona entre as crianças em Unidade de Terapia Intensiva Neonatal.</a:t>
            </a:r>
          </a:p>
          <a:p>
            <a:r>
              <a:rPr lang="pt-BR" sz="2400">
                <a:solidFill>
                  <a:srgbClr val="0033CC"/>
                </a:solidFill>
              </a:rPr>
              <a:t>Métodos-</a:t>
            </a:r>
            <a:r>
              <a:rPr lang="pt-BR" sz="2400"/>
              <a:t>Realizamos uma análise retrospectiva de dados, identificando todas as crianças expostas à milrinona que saíram de alta a partir de 322 unidades de Cuidados Intensivos Neonatais geridos pelo Grupo Medical Pediatrix de 1997-2010. Foram identificados eventos adversos durante a exposição milrinona. A unidade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641350" y="1374775"/>
            <a:ext cx="10815638" cy="370046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/>
              <a:t>de observação para os eventos adversos s clínicos foi o primeiro curso da milrinona e para os eventos adversos laboratoriais foi uma criança-dia da exposição àa milrinona.</a:t>
            </a:r>
          </a:p>
          <a:p>
            <a:r>
              <a:rPr lang="pt-BR">
                <a:solidFill>
                  <a:srgbClr val="0033CC"/>
                </a:solidFill>
              </a:rPr>
              <a:t>Resultados:</a:t>
            </a:r>
            <a:r>
              <a:rPr lang="pt-BR"/>
              <a:t> No geral, 1446 de 716,821 (0,2%) crianças receberam milrinona para um total de 6894 crianças/dia. A proporção de crianças expostas à milrinona aumentou de 0 em 1997 para 4/1000 casos infantis em 2010. A hipertensão pulmonar persistente (40%) foi o diagnóstico mais comumente relatada no início da administração de milrinona. No geral, 606/1446 (42%) dos lactentes tiveram pelo menos 1 evento adverso clínico registrado durante a terapia com a milrinona. Hipotensão necessitando pressores e trombocitopenia (&lt;100.000 / mm3) foram os mais comumente eventos adversos clímicos e laboratoriais, respectivamente, relatados. A morte foi relatada em 8% das crianças durante o primeiro curso de terapia com a milrinona.</a:t>
            </a:r>
          </a:p>
          <a:p>
            <a:r>
              <a:rPr lang="pt-BR">
                <a:solidFill>
                  <a:srgbClr val="0033CC"/>
                </a:solidFill>
              </a:rPr>
              <a:t>Conclusão</a:t>
            </a:r>
            <a:r>
              <a:rPr lang="pt-BR"/>
              <a:t>: Entre as crianças internadas na Unidade de Terapia Intensiva Neonatal, houve um aumento no uso de milrinona ao longo dos últimos 13 anos. A segurança, a dosagem e eficácia de milrinona em crianças devem ser determinada em ensaios clínicos prospectivos.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 smtClean="0"/>
              <a:t>1. </a:t>
            </a:r>
            <a:r>
              <a:rPr lang="pt-BR" sz="1300" dirty="0" err="1"/>
              <a:t>Guzman</a:t>
            </a:r>
            <a:r>
              <a:rPr lang="pt-BR" sz="1300" dirty="0"/>
              <a:t> NT, </a:t>
            </a:r>
            <a:r>
              <a:rPr lang="pt-BR" sz="1300" dirty="0" err="1"/>
              <a:t>Munoz</a:t>
            </a:r>
            <a:r>
              <a:rPr lang="pt-BR" sz="1300" dirty="0"/>
              <a:t> O, Palmer RF, </a:t>
            </a:r>
            <a:r>
              <a:rPr lang="pt-BR" sz="1300" dirty="0" err="1"/>
              <a:t>Davolos</a:t>
            </a:r>
            <a:r>
              <a:rPr lang="pt-BR" sz="1300" dirty="0"/>
              <a:t> D, </a:t>
            </a:r>
            <a:r>
              <a:rPr lang="pt-BR" sz="1300" dirty="0" err="1"/>
              <a:t>Alousi</a:t>
            </a:r>
            <a:r>
              <a:rPr lang="pt-BR" sz="1300" dirty="0"/>
              <a:t> A. A </a:t>
            </a:r>
            <a:r>
              <a:rPr lang="pt-BR" sz="1300" dirty="0" err="1"/>
              <a:t>clinical</a:t>
            </a:r>
            <a:r>
              <a:rPr lang="pt-BR" sz="1300" dirty="0"/>
              <a:t> </a:t>
            </a:r>
            <a:r>
              <a:rPr lang="pt-BR" sz="1300" dirty="0" err="1"/>
              <a:t>evaluation</a:t>
            </a:r>
            <a:r>
              <a:rPr lang="pt-BR" sz="1300" dirty="0"/>
              <a:t> </a:t>
            </a:r>
            <a:r>
              <a:rPr lang="pt-BR" sz="1300" dirty="0" err="1"/>
              <a:t>of</a:t>
            </a:r>
            <a:r>
              <a:rPr lang="pt-BR" sz="1300" dirty="0"/>
              <a:t> </a:t>
            </a:r>
            <a:r>
              <a:rPr lang="pt-BR" sz="1300" dirty="0" err="1"/>
              <a:t>amrinone</a:t>
            </a:r>
            <a:r>
              <a:rPr lang="pt-BR" sz="1300" dirty="0"/>
              <a:t>—a new </a:t>
            </a:r>
            <a:r>
              <a:rPr lang="pt-BR" sz="1300" dirty="0" err="1"/>
              <a:t>inotropic</a:t>
            </a:r>
            <a:r>
              <a:rPr lang="pt-BR" sz="1300" dirty="0"/>
              <a:t> </a:t>
            </a:r>
            <a:r>
              <a:rPr lang="pt-BR" sz="1300" dirty="0" err="1"/>
              <a:t>agent</a:t>
            </a:r>
            <a:r>
              <a:rPr lang="pt-BR" sz="1300" dirty="0"/>
              <a:t>. </a:t>
            </a:r>
            <a:r>
              <a:rPr lang="pt-BR" sz="1300" dirty="0" err="1"/>
              <a:t>Circulation</a:t>
            </a:r>
            <a:r>
              <a:rPr lang="pt-BR" sz="1300" dirty="0"/>
              <a:t>. 1978; 58(</a:t>
            </a:r>
            <a:r>
              <a:rPr lang="pt-BR" sz="1300" dirty="0" err="1"/>
              <a:t>Suppl</a:t>
            </a:r>
            <a:r>
              <a:rPr lang="pt-BR" sz="1300" dirty="0"/>
              <a:t> II):II 183</a:t>
            </a:r>
            <a:r>
              <a:rPr lang="pt-BR" sz="1300" dirty="0" smtClean="0"/>
              <a:t>.</a:t>
            </a:r>
            <a:endParaRPr lang="pt-BR" sz="13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/>
              <a:t>2. </a:t>
            </a:r>
            <a:r>
              <a:rPr lang="pt-BR" sz="1300" dirty="0" err="1"/>
              <a:t>LeJemtel</a:t>
            </a:r>
            <a:r>
              <a:rPr lang="pt-BR" sz="1300" dirty="0"/>
              <a:t> T, </a:t>
            </a:r>
            <a:r>
              <a:rPr lang="pt-BR" sz="1300" dirty="0" err="1"/>
              <a:t>Keung</a:t>
            </a:r>
            <a:r>
              <a:rPr lang="pt-BR" sz="1300" dirty="0"/>
              <a:t> E, </a:t>
            </a:r>
            <a:r>
              <a:rPr lang="pt-BR" sz="1300" dirty="0" err="1"/>
              <a:t>Sonnenblick</a:t>
            </a:r>
            <a:r>
              <a:rPr lang="pt-BR" sz="1300" dirty="0"/>
              <a:t> EH. </a:t>
            </a:r>
            <a:r>
              <a:rPr lang="pt-BR" sz="1300" dirty="0" err="1"/>
              <a:t>Amrinone</a:t>
            </a:r>
            <a:r>
              <a:rPr lang="pt-BR" sz="1300" dirty="0"/>
              <a:t>: a new </a:t>
            </a:r>
            <a:r>
              <a:rPr lang="pt-BR" sz="1300" dirty="0" err="1"/>
              <a:t>nonglycosidic</a:t>
            </a:r>
            <a:r>
              <a:rPr lang="pt-BR" sz="1300" dirty="0"/>
              <a:t>, </a:t>
            </a:r>
            <a:r>
              <a:rPr lang="pt-BR" sz="1300" dirty="0" err="1"/>
              <a:t>nonadrenergic</a:t>
            </a:r>
            <a:r>
              <a:rPr lang="pt-BR" sz="1300" dirty="0"/>
              <a:t> </a:t>
            </a:r>
            <a:r>
              <a:rPr lang="pt-BR" sz="1300" dirty="0" err="1"/>
              <a:t>cardiotonic</a:t>
            </a:r>
            <a:r>
              <a:rPr lang="pt-BR" sz="1300" dirty="0"/>
              <a:t> </a:t>
            </a:r>
            <a:r>
              <a:rPr lang="pt-BR" sz="1300" dirty="0" err="1"/>
              <a:t>agent</a:t>
            </a:r>
            <a:r>
              <a:rPr lang="pt-BR" sz="1300" dirty="0"/>
              <a:t> </a:t>
            </a:r>
            <a:r>
              <a:rPr lang="pt-BR" sz="1300" dirty="0" err="1"/>
              <a:t>effective</a:t>
            </a:r>
            <a:r>
              <a:rPr lang="pt-BR" sz="1300" dirty="0"/>
              <a:t> in </a:t>
            </a:r>
            <a:r>
              <a:rPr lang="pt-BR" sz="1300" dirty="0" err="1"/>
              <a:t>the</a:t>
            </a:r>
            <a:r>
              <a:rPr lang="pt-BR" sz="1300" dirty="0"/>
              <a:t> </a:t>
            </a:r>
            <a:r>
              <a:rPr lang="pt-BR" sz="1300" dirty="0" err="1"/>
              <a:t>treatment</a:t>
            </a:r>
            <a:r>
              <a:rPr lang="pt-BR" sz="1300" dirty="0"/>
              <a:t> </a:t>
            </a:r>
            <a:r>
              <a:rPr lang="pt-BR" sz="1300" dirty="0" err="1"/>
              <a:t>of</a:t>
            </a:r>
            <a:r>
              <a:rPr lang="pt-BR" sz="1300" dirty="0"/>
              <a:t> </a:t>
            </a:r>
            <a:r>
              <a:rPr lang="pt-BR" sz="1300" dirty="0" err="1"/>
              <a:t>intractable</a:t>
            </a:r>
            <a:r>
              <a:rPr lang="pt-BR" sz="1300" dirty="0"/>
              <a:t> </a:t>
            </a:r>
            <a:r>
              <a:rPr lang="pt-BR" sz="1300" dirty="0" err="1"/>
              <a:t>myocardial</a:t>
            </a:r>
            <a:r>
              <a:rPr lang="pt-BR" sz="1300" dirty="0"/>
              <a:t> </a:t>
            </a:r>
            <a:r>
              <a:rPr lang="pt-BR" sz="1300" dirty="0" err="1"/>
              <a:t>failure</a:t>
            </a:r>
            <a:r>
              <a:rPr lang="pt-BR" sz="1300" dirty="0"/>
              <a:t> in man. </a:t>
            </a:r>
            <a:r>
              <a:rPr lang="pt-BR" sz="1300" dirty="0" err="1"/>
              <a:t>Circulation</a:t>
            </a:r>
            <a:r>
              <a:rPr lang="pt-BR" sz="1300" dirty="0"/>
              <a:t>. 1979; 59:1098–104. [</a:t>
            </a:r>
            <a:r>
              <a:rPr lang="pt-BR" sz="1300" dirty="0" err="1"/>
              <a:t>PubMed</a:t>
            </a:r>
            <a:r>
              <a:rPr lang="pt-BR" sz="1300" dirty="0"/>
              <a:t>: 436202] </a:t>
            </a:r>
            <a:endParaRPr lang="pt-BR" sz="13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300" dirty="0" smtClean="0"/>
              <a:t>3</a:t>
            </a:r>
            <a:r>
              <a:rPr lang="en-US" sz="1300" dirty="0"/>
              <a:t>. </a:t>
            </a:r>
            <a:r>
              <a:rPr lang="en-US" sz="1300" dirty="0" err="1"/>
              <a:t>Colucci</a:t>
            </a:r>
            <a:r>
              <a:rPr lang="en-US" sz="1300" dirty="0"/>
              <a:t> WS, Wright RF, </a:t>
            </a:r>
            <a:r>
              <a:rPr lang="en-US" sz="1300" dirty="0" err="1"/>
              <a:t>Braunwald</a:t>
            </a:r>
            <a:r>
              <a:rPr lang="en-US" sz="1300" dirty="0"/>
              <a:t> E. New positive inotropic agents in the treatment of congestive heart failure. Mechanisms of action and recent clinical developments. N </a:t>
            </a:r>
            <a:r>
              <a:rPr lang="en-US" sz="1300" dirty="0" err="1"/>
              <a:t>Engl</a:t>
            </a:r>
            <a:r>
              <a:rPr lang="en-US" sz="1300" dirty="0"/>
              <a:t> J Med. 1986; 314:349–58. [PubMed: 2418353] </a:t>
            </a:r>
            <a:endParaRPr lang="en-US" sz="13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300" dirty="0" smtClean="0"/>
              <a:t>4</a:t>
            </a:r>
            <a:r>
              <a:rPr lang="en-US" sz="1300" dirty="0"/>
              <a:t>. Evans DB. Overview of cardiovascular physiologic and pharmacologic aspects of selective phosphodiesterase peak III inhibitors. Am J </a:t>
            </a:r>
            <a:r>
              <a:rPr lang="en-US" sz="1300" dirty="0" err="1"/>
              <a:t>Cardiol</a:t>
            </a:r>
            <a:r>
              <a:rPr lang="en-US" sz="1300" dirty="0"/>
              <a:t>. 1989; 63:9A–11A</a:t>
            </a:r>
            <a:r>
              <a:rPr lang="en-US" sz="1300" dirty="0" smtClean="0"/>
              <a:t>.</a:t>
            </a:r>
            <a:endParaRPr lang="en-US" sz="13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/>
              <a:t>5. Levy JH, </a:t>
            </a:r>
            <a:r>
              <a:rPr lang="pt-BR" sz="1300" dirty="0" err="1"/>
              <a:t>Ramsay</a:t>
            </a:r>
            <a:r>
              <a:rPr lang="pt-BR" sz="1300" dirty="0"/>
              <a:t> J, </a:t>
            </a:r>
            <a:r>
              <a:rPr lang="pt-BR" sz="1300" dirty="0" err="1"/>
              <a:t>Bailey</a:t>
            </a:r>
            <a:r>
              <a:rPr lang="pt-BR" sz="1300" dirty="0"/>
              <a:t> JM. </a:t>
            </a:r>
            <a:r>
              <a:rPr lang="pt-BR" sz="1300" dirty="0" err="1"/>
              <a:t>Pharmacokinetics</a:t>
            </a:r>
            <a:r>
              <a:rPr lang="pt-BR" sz="1300" dirty="0"/>
              <a:t> </a:t>
            </a:r>
            <a:r>
              <a:rPr lang="pt-BR" sz="1300" dirty="0" err="1"/>
              <a:t>and</a:t>
            </a:r>
            <a:r>
              <a:rPr lang="pt-BR" sz="1300" dirty="0"/>
              <a:t> </a:t>
            </a:r>
            <a:r>
              <a:rPr lang="pt-BR" sz="1300" dirty="0" err="1"/>
              <a:t>pharmacodynamics</a:t>
            </a:r>
            <a:r>
              <a:rPr lang="pt-BR" sz="1300" dirty="0"/>
              <a:t> </a:t>
            </a:r>
            <a:r>
              <a:rPr lang="pt-BR" sz="1300" dirty="0" err="1"/>
              <a:t>of</a:t>
            </a:r>
            <a:r>
              <a:rPr lang="pt-BR" sz="1300" dirty="0"/>
              <a:t> </a:t>
            </a:r>
            <a:r>
              <a:rPr lang="pt-BR" sz="1300" dirty="0" err="1"/>
              <a:t>phosphodiesterase</a:t>
            </a:r>
            <a:r>
              <a:rPr lang="pt-BR" sz="1300" dirty="0"/>
              <a:t>-III </a:t>
            </a:r>
            <a:r>
              <a:rPr lang="pt-BR" sz="1300" dirty="0" err="1"/>
              <a:t>inhibitors</a:t>
            </a:r>
            <a:r>
              <a:rPr lang="pt-BR" sz="1300" dirty="0"/>
              <a:t>. J </a:t>
            </a:r>
            <a:r>
              <a:rPr lang="pt-BR" sz="1300" dirty="0" err="1"/>
              <a:t>Cardiothorac</a:t>
            </a:r>
            <a:r>
              <a:rPr lang="pt-BR" sz="1300" dirty="0"/>
              <a:t> </a:t>
            </a:r>
            <a:r>
              <a:rPr lang="pt-BR" sz="1300" dirty="0" err="1"/>
              <a:t>Anesth</a:t>
            </a:r>
            <a:r>
              <a:rPr lang="pt-BR" sz="1300" dirty="0"/>
              <a:t>. 1990; 4:7–11</a:t>
            </a:r>
            <a:r>
              <a:rPr lang="pt-BR" sz="1300" dirty="0" smtClean="0"/>
              <a:t>.</a:t>
            </a:r>
            <a:endParaRPr lang="pt-BR" sz="13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/>
              <a:t>6. Fita G, Gomar C, Jimenez MJ. </a:t>
            </a:r>
            <a:r>
              <a:rPr lang="pt-BR" sz="1300" dirty="0" err="1"/>
              <a:t>Amrinone</a:t>
            </a:r>
            <a:r>
              <a:rPr lang="pt-BR" sz="1300" dirty="0"/>
              <a:t> in </a:t>
            </a:r>
            <a:r>
              <a:rPr lang="pt-BR" sz="1300" dirty="0" err="1"/>
              <a:t>perioperative</a:t>
            </a:r>
            <a:r>
              <a:rPr lang="pt-BR" sz="1300" dirty="0"/>
              <a:t> </a:t>
            </a:r>
            <a:r>
              <a:rPr lang="pt-BR" sz="1300" dirty="0" err="1"/>
              <a:t>low</a:t>
            </a:r>
            <a:r>
              <a:rPr lang="pt-BR" sz="1300" dirty="0"/>
              <a:t> </a:t>
            </a:r>
            <a:r>
              <a:rPr lang="pt-BR" sz="1300" dirty="0" err="1"/>
              <a:t>cardiac</a:t>
            </a:r>
            <a:r>
              <a:rPr lang="pt-BR" sz="1300" dirty="0"/>
              <a:t> output </a:t>
            </a:r>
            <a:r>
              <a:rPr lang="pt-BR" sz="1300" dirty="0" err="1"/>
              <a:t>syndrome</a:t>
            </a:r>
            <a:r>
              <a:rPr lang="pt-BR" sz="1300" dirty="0"/>
              <a:t>. Acta </a:t>
            </a:r>
            <a:r>
              <a:rPr lang="pt-BR" sz="1300" dirty="0" err="1"/>
              <a:t>Anaesthesiol</a:t>
            </a:r>
            <a:r>
              <a:rPr lang="pt-BR" sz="1300" dirty="0"/>
              <a:t> </a:t>
            </a:r>
            <a:r>
              <a:rPr lang="pt-BR" sz="1300" dirty="0" err="1"/>
              <a:t>Scand</a:t>
            </a:r>
            <a:r>
              <a:rPr lang="pt-BR" sz="1300" dirty="0"/>
              <a:t>. 1990; 34:482–5. [</a:t>
            </a:r>
            <a:r>
              <a:rPr lang="pt-BR" sz="1300" dirty="0" err="1"/>
              <a:t>PubMed</a:t>
            </a:r>
            <a:r>
              <a:rPr lang="pt-BR" sz="1300" dirty="0"/>
              <a:t>: 2239121]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300" dirty="0"/>
              <a:t>7. </a:t>
            </a:r>
            <a:r>
              <a:rPr lang="en-US" sz="1300" dirty="0" err="1"/>
              <a:t>Fenecek</a:t>
            </a:r>
            <a:r>
              <a:rPr lang="en-US" sz="1300" dirty="0"/>
              <a:t> RO. Effects of variable dose </a:t>
            </a:r>
            <a:r>
              <a:rPr lang="en-US" sz="1300" dirty="0" err="1"/>
              <a:t>milrinone</a:t>
            </a:r>
            <a:r>
              <a:rPr lang="en-US" sz="1300" dirty="0"/>
              <a:t> in patients with low cardiac output after cardiac surgery. Am Heart J. 1991; 121:1995–9. [PubMed: 2035429]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300" dirty="0"/>
              <a:t>8. Center for Drug Evaluation and Research. NDA 019436 PRIMACOR® (</a:t>
            </a:r>
            <a:r>
              <a:rPr lang="en-US" sz="1300" dirty="0" err="1"/>
              <a:t>milrinone</a:t>
            </a:r>
            <a:r>
              <a:rPr lang="en-US" sz="1300" dirty="0"/>
              <a:t>) Injections: Clinical Pharmacology/Biopharmaceutics Review. Rockville, MD: Department of Health and Human Services, U.S. Food and Drug Administration; 1987.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/>
              <a:t>9. Chang AC, </a:t>
            </a:r>
            <a:r>
              <a:rPr lang="pt-BR" sz="1300" dirty="0" err="1"/>
              <a:t>Atz</a:t>
            </a:r>
            <a:r>
              <a:rPr lang="pt-BR" sz="1300" dirty="0"/>
              <a:t> AM, </a:t>
            </a:r>
            <a:r>
              <a:rPr lang="pt-BR" sz="1300" dirty="0" err="1"/>
              <a:t>Wernovsky</a:t>
            </a:r>
            <a:r>
              <a:rPr lang="pt-BR" sz="1300" dirty="0"/>
              <a:t> G, Burke RP, </a:t>
            </a:r>
            <a:r>
              <a:rPr lang="pt-BR" sz="1300" dirty="0" err="1"/>
              <a:t>Wessel</a:t>
            </a:r>
            <a:r>
              <a:rPr lang="pt-BR" sz="1300" dirty="0"/>
              <a:t> DL. </a:t>
            </a:r>
            <a:r>
              <a:rPr lang="pt-BR" sz="1300" dirty="0" err="1"/>
              <a:t>Milrinone</a:t>
            </a:r>
            <a:r>
              <a:rPr lang="pt-BR" sz="1300" dirty="0"/>
              <a:t>: </a:t>
            </a:r>
            <a:r>
              <a:rPr lang="pt-BR" sz="1300" dirty="0" err="1"/>
              <a:t>systemic</a:t>
            </a:r>
            <a:r>
              <a:rPr lang="pt-BR" sz="1300" dirty="0"/>
              <a:t> </a:t>
            </a:r>
            <a:r>
              <a:rPr lang="pt-BR" sz="1300" dirty="0" err="1"/>
              <a:t>and</a:t>
            </a:r>
            <a:r>
              <a:rPr lang="pt-BR" sz="1300" dirty="0"/>
              <a:t> </a:t>
            </a:r>
            <a:r>
              <a:rPr lang="pt-BR" sz="1300" dirty="0" err="1"/>
              <a:t>pulmonary</a:t>
            </a:r>
            <a:r>
              <a:rPr lang="pt-BR" sz="1300" dirty="0"/>
              <a:t> </a:t>
            </a:r>
            <a:r>
              <a:rPr lang="pt-BR" sz="1300" dirty="0" err="1"/>
              <a:t>hemodynamic</a:t>
            </a:r>
            <a:r>
              <a:rPr lang="pt-BR" sz="1300" dirty="0"/>
              <a:t> </a:t>
            </a:r>
            <a:r>
              <a:rPr lang="pt-BR" sz="1300" dirty="0" err="1"/>
              <a:t>effects</a:t>
            </a:r>
            <a:r>
              <a:rPr lang="pt-BR" sz="1300" dirty="0"/>
              <a:t> in </a:t>
            </a:r>
            <a:r>
              <a:rPr lang="pt-BR" sz="1300" dirty="0" err="1"/>
              <a:t>neonates</a:t>
            </a:r>
            <a:r>
              <a:rPr lang="pt-BR" sz="1300" dirty="0"/>
              <a:t> </a:t>
            </a:r>
            <a:r>
              <a:rPr lang="pt-BR" sz="1300" dirty="0" err="1"/>
              <a:t>after</a:t>
            </a:r>
            <a:r>
              <a:rPr lang="pt-BR" sz="1300" dirty="0"/>
              <a:t> </a:t>
            </a:r>
            <a:r>
              <a:rPr lang="pt-BR" sz="1300" dirty="0" err="1"/>
              <a:t>cardiac</a:t>
            </a:r>
            <a:r>
              <a:rPr lang="pt-BR" sz="1300" dirty="0"/>
              <a:t> </a:t>
            </a:r>
            <a:r>
              <a:rPr lang="pt-BR" sz="1300" dirty="0" err="1"/>
              <a:t>surgery</a:t>
            </a:r>
            <a:r>
              <a:rPr lang="pt-BR" sz="1300" dirty="0"/>
              <a:t>. </a:t>
            </a:r>
            <a:r>
              <a:rPr lang="pt-BR" sz="1300" dirty="0" err="1"/>
              <a:t>Crit</a:t>
            </a:r>
            <a:r>
              <a:rPr lang="pt-BR" sz="1300" dirty="0"/>
              <a:t> </a:t>
            </a:r>
            <a:r>
              <a:rPr lang="pt-BR" sz="1300" dirty="0" err="1"/>
              <a:t>Care</a:t>
            </a:r>
            <a:r>
              <a:rPr lang="pt-BR" sz="1300" dirty="0"/>
              <a:t> Med. 1995; 23:1907–14. [</a:t>
            </a:r>
            <a:r>
              <a:rPr lang="pt-BR" sz="1300" dirty="0" err="1"/>
              <a:t>PubMed</a:t>
            </a:r>
            <a:r>
              <a:rPr lang="pt-BR" sz="1300" dirty="0"/>
              <a:t>: 7587268]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/>
              <a:t>10. </a:t>
            </a:r>
            <a:r>
              <a:rPr lang="pt-BR" sz="1300" dirty="0" err="1"/>
              <a:t>Bailey</a:t>
            </a:r>
            <a:r>
              <a:rPr lang="pt-BR" sz="1300" dirty="0"/>
              <a:t> JM, Hoffman TM, </a:t>
            </a:r>
            <a:r>
              <a:rPr lang="pt-BR" sz="1300" dirty="0" err="1"/>
              <a:t>Wessel</a:t>
            </a:r>
            <a:r>
              <a:rPr lang="pt-BR" sz="1300" dirty="0"/>
              <a:t> DL, Nelson DP, </a:t>
            </a:r>
            <a:r>
              <a:rPr lang="pt-BR" sz="1300" dirty="0" err="1"/>
              <a:t>Atz</a:t>
            </a:r>
            <a:r>
              <a:rPr lang="pt-BR" sz="1300" dirty="0"/>
              <a:t> AM, Chang AC, et al. A </a:t>
            </a:r>
            <a:r>
              <a:rPr lang="pt-BR" sz="1300" dirty="0" err="1"/>
              <a:t>population</a:t>
            </a:r>
            <a:r>
              <a:rPr lang="pt-BR" sz="1300" dirty="0"/>
              <a:t> </a:t>
            </a:r>
            <a:r>
              <a:rPr lang="pt-BR" sz="1300" dirty="0" err="1"/>
              <a:t>pharmacokinetic</a:t>
            </a:r>
            <a:r>
              <a:rPr lang="pt-BR" sz="1300" dirty="0"/>
              <a:t> </a:t>
            </a:r>
            <a:r>
              <a:rPr lang="pt-BR" sz="1300" dirty="0" err="1"/>
              <a:t>analysis</a:t>
            </a:r>
            <a:r>
              <a:rPr lang="pt-BR" sz="1300" dirty="0"/>
              <a:t> </a:t>
            </a:r>
            <a:r>
              <a:rPr lang="pt-BR" sz="1300" dirty="0" err="1"/>
              <a:t>of</a:t>
            </a:r>
            <a:r>
              <a:rPr lang="pt-BR" sz="1300" dirty="0"/>
              <a:t> </a:t>
            </a:r>
            <a:r>
              <a:rPr lang="pt-BR" sz="1300" dirty="0" err="1"/>
              <a:t>milrinone</a:t>
            </a:r>
            <a:r>
              <a:rPr lang="pt-BR" sz="1300" dirty="0"/>
              <a:t> in </a:t>
            </a:r>
            <a:r>
              <a:rPr lang="pt-BR" sz="1300" dirty="0" err="1"/>
              <a:t>pediatric</a:t>
            </a:r>
            <a:r>
              <a:rPr lang="pt-BR" sz="1300" dirty="0"/>
              <a:t> </a:t>
            </a:r>
            <a:r>
              <a:rPr lang="pt-BR" sz="1300" dirty="0" err="1"/>
              <a:t>patients</a:t>
            </a:r>
            <a:r>
              <a:rPr lang="pt-BR" sz="1300" dirty="0"/>
              <a:t> </a:t>
            </a:r>
            <a:r>
              <a:rPr lang="pt-BR" sz="1300" dirty="0" err="1"/>
              <a:t>after</a:t>
            </a:r>
            <a:r>
              <a:rPr lang="pt-BR" sz="1300" dirty="0"/>
              <a:t> </a:t>
            </a:r>
            <a:r>
              <a:rPr lang="pt-BR" sz="1300" dirty="0" err="1"/>
              <a:t>cardiac</a:t>
            </a:r>
            <a:r>
              <a:rPr lang="pt-BR" sz="1300" dirty="0"/>
              <a:t> </a:t>
            </a:r>
            <a:r>
              <a:rPr lang="pt-BR" sz="1300" dirty="0" err="1"/>
              <a:t>surgery</a:t>
            </a:r>
            <a:r>
              <a:rPr lang="pt-BR" sz="1300" dirty="0"/>
              <a:t>. J </a:t>
            </a:r>
            <a:r>
              <a:rPr lang="pt-BR" sz="1300" dirty="0" err="1"/>
              <a:t>Pharmacokinet</a:t>
            </a:r>
            <a:r>
              <a:rPr lang="pt-BR" sz="1300" dirty="0"/>
              <a:t> </a:t>
            </a:r>
            <a:r>
              <a:rPr lang="pt-BR" sz="1300" dirty="0" err="1"/>
              <a:t>Pharmacodyn</a:t>
            </a:r>
            <a:r>
              <a:rPr lang="pt-BR" sz="1300" dirty="0"/>
              <a:t>. 2004; 31:43–59. [</a:t>
            </a:r>
            <a:r>
              <a:rPr lang="pt-BR" sz="1300" dirty="0" err="1"/>
              <a:t>PubMed</a:t>
            </a:r>
            <a:r>
              <a:rPr lang="pt-BR" sz="1300" dirty="0"/>
              <a:t>: 15346851] </a:t>
            </a:r>
            <a:endParaRPr lang="pt-BR" sz="13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300" dirty="0" smtClean="0"/>
              <a:t>11</a:t>
            </a:r>
            <a:r>
              <a:rPr lang="pt-BR" sz="1300" dirty="0"/>
              <a:t>. </a:t>
            </a:r>
            <a:r>
              <a:rPr lang="pt-BR" sz="1300" dirty="0" err="1"/>
              <a:t>Jain</a:t>
            </a:r>
            <a:r>
              <a:rPr lang="pt-BR" sz="1300" dirty="0"/>
              <a:t> A, </a:t>
            </a:r>
            <a:r>
              <a:rPr lang="pt-BR" sz="1300" dirty="0" err="1"/>
              <a:t>Sahni</a:t>
            </a:r>
            <a:r>
              <a:rPr lang="pt-BR" sz="1300" dirty="0"/>
              <a:t> M, El-</a:t>
            </a:r>
            <a:r>
              <a:rPr lang="pt-BR" sz="1300" dirty="0" err="1"/>
              <a:t>Khuffash</a:t>
            </a:r>
            <a:r>
              <a:rPr lang="pt-BR" sz="1300" dirty="0"/>
              <a:t> A, </a:t>
            </a:r>
            <a:r>
              <a:rPr lang="pt-BR" sz="1300" dirty="0" err="1"/>
              <a:t>Khadawardi</a:t>
            </a:r>
            <a:r>
              <a:rPr lang="pt-BR" sz="1300" dirty="0"/>
              <a:t> E, </a:t>
            </a:r>
            <a:r>
              <a:rPr lang="pt-BR" sz="1300" dirty="0" err="1"/>
              <a:t>Sehgal</a:t>
            </a:r>
            <a:r>
              <a:rPr lang="pt-BR" sz="1300" dirty="0"/>
              <a:t> A, </a:t>
            </a:r>
            <a:r>
              <a:rPr lang="pt-BR" sz="1300" dirty="0" err="1"/>
              <a:t>McNamara</a:t>
            </a:r>
            <a:r>
              <a:rPr lang="pt-BR" sz="1300" dirty="0"/>
              <a:t> PJ. Use </a:t>
            </a:r>
            <a:r>
              <a:rPr lang="pt-BR" sz="1300" dirty="0" err="1"/>
              <a:t>of</a:t>
            </a:r>
            <a:r>
              <a:rPr lang="pt-BR" sz="1300" dirty="0"/>
              <a:t> </a:t>
            </a:r>
            <a:r>
              <a:rPr lang="pt-BR" sz="1300" dirty="0" err="1"/>
              <a:t>targeted</a:t>
            </a:r>
            <a:r>
              <a:rPr lang="pt-BR" sz="1300" dirty="0"/>
              <a:t> neonatal </a:t>
            </a:r>
            <a:r>
              <a:rPr lang="pt-BR" sz="1300" dirty="0" err="1"/>
              <a:t>echocardiography</a:t>
            </a:r>
            <a:r>
              <a:rPr lang="pt-BR" sz="1300" dirty="0"/>
              <a:t> </a:t>
            </a:r>
            <a:r>
              <a:rPr lang="pt-BR" sz="1300" dirty="0" err="1"/>
              <a:t>to</a:t>
            </a:r>
            <a:r>
              <a:rPr lang="pt-BR" sz="1300" dirty="0"/>
              <a:t> </a:t>
            </a:r>
            <a:r>
              <a:rPr lang="pt-BR" sz="1300" dirty="0" err="1"/>
              <a:t>prevent</a:t>
            </a:r>
            <a:r>
              <a:rPr lang="pt-BR" sz="1300" dirty="0"/>
              <a:t> </a:t>
            </a:r>
            <a:r>
              <a:rPr lang="pt-BR" sz="1300" dirty="0" err="1"/>
              <a:t>postoperative</a:t>
            </a:r>
            <a:r>
              <a:rPr lang="pt-BR" sz="1300" dirty="0"/>
              <a:t> </a:t>
            </a:r>
            <a:r>
              <a:rPr lang="pt-BR" sz="1300" dirty="0" err="1"/>
              <a:t>cardiorespiratory</a:t>
            </a:r>
            <a:r>
              <a:rPr lang="pt-BR" sz="1300" dirty="0"/>
              <a:t> </a:t>
            </a:r>
            <a:r>
              <a:rPr lang="pt-BR" sz="1300" dirty="0" err="1"/>
              <a:t>instability</a:t>
            </a:r>
            <a:r>
              <a:rPr lang="pt-BR" sz="1300" dirty="0"/>
              <a:t> </a:t>
            </a:r>
            <a:r>
              <a:rPr lang="pt-BR" sz="1300" dirty="0" err="1"/>
              <a:t>after</a:t>
            </a:r>
            <a:r>
              <a:rPr lang="pt-BR" sz="1300" dirty="0"/>
              <a:t> </a:t>
            </a:r>
            <a:r>
              <a:rPr lang="pt-BR" sz="1300" dirty="0" err="1"/>
              <a:t>patent</a:t>
            </a:r>
            <a:r>
              <a:rPr lang="pt-BR" sz="1300" dirty="0"/>
              <a:t> </a:t>
            </a:r>
            <a:r>
              <a:rPr lang="pt-BR" sz="1300" dirty="0" err="1"/>
              <a:t>ductus</a:t>
            </a:r>
            <a:r>
              <a:rPr lang="pt-BR" sz="1300" dirty="0"/>
              <a:t> </a:t>
            </a:r>
            <a:r>
              <a:rPr lang="pt-BR" sz="1300" dirty="0" err="1"/>
              <a:t>arteriosus</a:t>
            </a:r>
            <a:r>
              <a:rPr lang="pt-BR" sz="1300" dirty="0"/>
              <a:t> </a:t>
            </a:r>
            <a:r>
              <a:rPr lang="pt-BR" sz="1300" dirty="0" err="1"/>
              <a:t>ligation</a:t>
            </a:r>
            <a:r>
              <a:rPr lang="pt-BR" sz="1300" dirty="0"/>
              <a:t>. J </a:t>
            </a:r>
            <a:r>
              <a:rPr lang="pt-BR" sz="1300" dirty="0" err="1"/>
              <a:t>Pediatr</a:t>
            </a:r>
            <a:r>
              <a:rPr lang="pt-BR" sz="1300" dirty="0"/>
              <a:t>. 2012; 160:584–9. [</a:t>
            </a:r>
            <a:r>
              <a:rPr lang="pt-BR" sz="1300" dirty="0" err="1"/>
              <a:t>PubMed</a:t>
            </a:r>
            <a:r>
              <a:rPr lang="pt-BR" sz="1300" dirty="0"/>
              <a:t>: 22050874]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300" dirty="0"/>
              <a:t>12. Heads of Medicines Agencies. [Accessed October 21, 2013.] </a:t>
            </a:r>
            <a:r>
              <a:rPr lang="en-US" sz="1300" dirty="0" err="1"/>
              <a:t>Milrinone</a:t>
            </a:r>
            <a:r>
              <a:rPr lang="en-US" sz="1300" dirty="0"/>
              <a:t>: scientific discussion and summary of product characteristics. 2011. Available at: http://www.hma.eu/fileadmin</a:t>
            </a:r>
            <a:r>
              <a:rPr lang="en-US" sz="1300" dirty="0" smtClean="0"/>
              <a:t>/</a:t>
            </a:r>
            <a:endParaRPr lang="en-US" sz="13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REFERÊNCIAS BIBLIOGRÁFICAS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0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/>
              <a:t>1</a:t>
            </a:r>
            <a:r>
              <a:rPr lang="en-US" sz="3300" dirty="0" smtClean="0"/>
              <a:t>3</a:t>
            </a:r>
            <a:r>
              <a:rPr lang="en-US" sz="3300" dirty="0"/>
              <a:t>. Hoffman TM. Efficacy and safety of </a:t>
            </a:r>
            <a:r>
              <a:rPr lang="en-US" sz="3300" dirty="0" err="1"/>
              <a:t>milrinone</a:t>
            </a:r>
            <a:r>
              <a:rPr lang="en-US" sz="3300" dirty="0"/>
              <a:t> in preventing low cardiac output syndrome in infants and children after corrective surgery for congenital heart disease. Circulation. 2003; 107:996–1002. [PubMed: 12600913]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14. </a:t>
            </a:r>
            <a:r>
              <a:rPr lang="pt-BR" sz="3300" dirty="0" err="1"/>
              <a:t>Paradisis</a:t>
            </a:r>
            <a:r>
              <a:rPr lang="pt-BR" sz="3300" dirty="0"/>
              <a:t> M, Evans N, </a:t>
            </a:r>
            <a:r>
              <a:rPr lang="pt-BR" sz="3300" dirty="0" err="1"/>
              <a:t>Kluckow</a:t>
            </a:r>
            <a:r>
              <a:rPr lang="pt-BR" sz="3300" dirty="0"/>
              <a:t> M, </a:t>
            </a:r>
            <a:r>
              <a:rPr lang="pt-BR" sz="3300" dirty="0" err="1"/>
              <a:t>Osborn</a:t>
            </a:r>
            <a:r>
              <a:rPr lang="pt-BR" sz="3300" dirty="0"/>
              <a:t> D. </a:t>
            </a:r>
            <a:r>
              <a:rPr lang="pt-BR" sz="3300" dirty="0" err="1"/>
              <a:t>Randomized</a:t>
            </a:r>
            <a:r>
              <a:rPr lang="pt-BR" sz="3300" dirty="0"/>
              <a:t> </a:t>
            </a:r>
            <a:r>
              <a:rPr lang="pt-BR" sz="3300" dirty="0" err="1"/>
              <a:t>trial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milrinone</a:t>
            </a:r>
            <a:r>
              <a:rPr lang="pt-BR" sz="3300" dirty="0"/>
              <a:t> versus placebo for </a:t>
            </a:r>
            <a:r>
              <a:rPr lang="pt-BR" sz="3300" dirty="0" err="1"/>
              <a:t>prevention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low</a:t>
            </a:r>
            <a:r>
              <a:rPr lang="pt-BR" sz="3300" dirty="0"/>
              <a:t> </a:t>
            </a:r>
            <a:r>
              <a:rPr lang="pt-BR" sz="3300" dirty="0" err="1"/>
              <a:t>systemic</a:t>
            </a:r>
            <a:r>
              <a:rPr lang="pt-BR" sz="3300" dirty="0"/>
              <a:t> </a:t>
            </a:r>
            <a:r>
              <a:rPr lang="pt-BR" sz="3300" dirty="0" err="1"/>
              <a:t>blood</a:t>
            </a:r>
            <a:r>
              <a:rPr lang="pt-BR" sz="3300" dirty="0"/>
              <a:t> </a:t>
            </a:r>
            <a:r>
              <a:rPr lang="pt-BR" sz="3300" dirty="0" err="1"/>
              <a:t>flow</a:t>
            </a:r>
            <a:r>
              <a:rPr lang="pt-BR" sz="3300" dirty="0"/>
              <a:t> in </a:t>
            </a:r>
            <a:r>
              <a:rPr lang="pt-BR" sz="3300" dirty="0" err="1"/>
              <a:t>very</a:t>
            </a:r>
            <a:r>
              <a:rPr lang="pt-BR" sz="3300" dirty="0"/>
              <a:t> </a:t>
            </a:r>
            <a:r>
              <a:rPr lang="pt-BR" sz="3300" dirty="0" err="1"/>
              <a:t>preterm</a:t>
            </a:r>
            <a:r>
              <a:rPr lang="pt-BR" sz="3300" dirty="0"/>
              <a:t> </a:t>
            </a:r>
            <a:r>
              <a:rPr lang="pt-BR" sz="3300" dirty="0" err="1"/>
              <a:t>infants</a:t>
            </a:r>
            <a:r>
              <a:rPr lang="pt-BR" sz="3300" dirty="0"/>
              <a:t>. J </a:t>
            </a:r>
            <a:r>
              <a:rPr lang="pt-BR" sz="3300" dirty="0" err="1"/>
              <a:t>Pediatr</a:t>
            </a:r>
            <a:r>
              <a:rPr lang="pt-BR" sz="3300" dirty="0"/>
              <a:t>. 2009; 154:189–95. [</a:t>
            </a:r>
            <a:r>
              <a:rPr lang="pt-BR" sz="3300" dirty="0" err="1"/>
              <a:t>PubMed</a:t>
            </a:r>
            <a:r>
              <a:rPr lang="pt-BR" sz="3300" dirty="0"/>
              <a:t>: 18822428]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15. </a:t>
            </a:r>
            <a:r>
              <a:rPr lang="pt-BR" sz="3300" dirty="0" err="1"/>
              <a:t>McNamara</a:t>
            </a:r>
            <a:r>
              <a:rPr lang="pt-BR" sz="3300" dirty="0"/>
              <a:t> PJ, </a:t>
            </a:r>
            <a:r>
              <a:rPr lang="pt-BR" sz="3300" dirty="0" err="1"/>
              <a:t>Shivananda</a:t>
            </a:r>
            <a:r>
              <a:rPr lang="pt-BR" sz="3300" dirty="0"/>
              <a:t> SP, </a:t>
            </a:r>
            <a:r>
              <a:rPr lang="pt-BR" sz="3300" dirty="0" err="1"/>
              <a:t>Sahni</a:t>
            </a:r>
            <a:r>
              <a:rPr lang="pt-BR" sz="3300" dirty="0"/>
              <a:t> M, Freeman D, </a:t>
            </a:r>
            <a:r>
              <a:rPr lang="pt-BR" sz="3300" dirty="0" err="1"/>
              <a:t>Taddio</a:t>
            </a:r>
            <a:r>
              <a:rPr lang="pt-BR" sz="3300" dirty="0"/>
              <a:t> A. </a:t>
            </a:r>
            <a:r>
              <a:rPr lang="pt-BR" sz="3300" dirty="0" err="1"/>
              <a:t>Pharmacology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milrinone</a:t>
            </a:r>
            <a:r>
              <a:rPr lang="pt-BR" sz="3300" dirty="0"/>
              <a:t> in </a:t>
            </a:r>
            <a:r>
              <a:rPr lang="pt-BR" sz="3300" dirty="0" err="1"/>
              <a:t>neonates</a:t>
            </a:r>
            <a:r>
              <a:rPr lang="pt-BR" sz="3300" dirty="0"/>
              <a:t> </a:t>
            </a:r>
            <a:r>
              <a:rPr lang="pt-BR" sz="3300" dirty="0" err="1"/>
              <a:t>with</a:t>
            </a:r>
            <a:r>
              <a:rPr lang="pt-BR" sz="3300" dirty="0"/>
              <a:t> </a:t>
            </a:r>
            <a:r>
              <a:rPr lang="pt-BR" sz="3300" dirty="0" err="1"/>
              <a:t>persistent</a:t>
            </a:r>
            <a:r>
              <a:rPr lang="pt-BR" sz="3300" dirty="0"/>
              <a:t> </a:t>
            </a:r>
            <a:r>
              <a:rPr lang="pt-BR" sz="3300" dirty="0" err="1"/>
              <a:t>pulmonary</a:t>
            </a:r>
            <a:r>
              <a:rPr lang="pt-BR" sz="3300" dirty="0"/>
              <a:t> </a:t>
            </a:r>
            <a:r>
              <a:rPr lang="pt-BR" sz="3300" dirty="0" err="1"/>
              <a:t>hypertension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the</a:t>
            </a:r>
            <a:r>
              <a:rPr lang="pt-BR" sz="3300" dirty="0"/>
              <a:t> </a:t>
            </a:r>
            <a:r>
              <a:rPr lang="pt-BR" sz="3300" dirty="0" err="1"/>
              <a:t>newborn</a:t>
            </a:r>
            <a:r>
              <a:rPr lang="pt-BR" sz="3300" dirty="0"/>
              <a:t> </a:t>
            </a:r>
            <a:r>
              <a:rPr lang="pt-BR" sz="3300" dirty="0" err="1"/>
              <a:t>and</a:t>
            </a:r>
            <a:r>
              <a:rPr lang="pt-BR" sz="3300" dirty="0"/>
              <a:t> </a:t>
            </a:r>
            <a:r>
              <a:rPr lang="pt-BR" sz="3300" dirty="0" err="1"/>
              <a:t>suboptimal</a:t>
            </a:r>
            <a:r>
              <a:rPr lang="pt-BR" sz="3300" dirty="0"/>
              <a:t> response </a:t>
            </a:r>
            <a:r>
              <a:rPr lang="pt-BR" sz="3300" dirty="0" err="1"/>
              <a:t>to</a:t>
            </a:r>
            <a:r>
              <a:rPr lang="pt-BR" sz="3300" dirty="0"/>
              <a:t> </a:t>
            </a:r>
            <a:r>
              <a:rPr lang="pt-BR" sz="3300" dirty="0" err="1"/>
              <a:t>inhaled</a:t>
            </a:r>
            <a:r>
              <a:rPr lang="pt-BR" sz="3300" dirty="0"/>
              <a:t> </a:t>
            </a:r>
            <a:r>
              <a:rPr lang="pt-BR" sz="3300" dirty="0" err="1"/>
              <a:t>nitric</a:t>
            </a:r>
            <a:r>
              <a:rPr lang="pt-BR" sz="3300" dirty="0"/>
              <a:t> oxide. </a:t>
            </a:r>
            <a:r>
              <a:rPr lang="pt-BR" sz="3300" dirty="0" err="1"/>
              <a:t>Pediatr</a:t>
            </a:r>
            <a:r>
              <a:rPr lang="pt-BR" sz="3300" dirty="0"/>
              <a:t> </a:t>
            </a:r>
            <a:r>
              <a:rPr lang="pt-BR" sz="3300" dirty="0" err="1"/>
              <a:t>Crit</a:t>
            </a:r>
            <a:r>
              <a:rPr lang="pt-BR" sz="3300" dirty="0"/>
              <a:t> </a:t>
            </a:r>
            <a:r>
              <a:rPr lang="pt-BR" sz="3300" dirty="0" err="1"/>
              <a:t>Care</a:t>
            </a:r>
            <a:r>
              <a:rPr lang="pt-BR" sz="3300" dirty="0"/>
              <a:t> Med. 2013; 14:74–84. [</a:t>
            </a:r>
            <a:r>
              <a:rPr lang="pt-BR" sz="3300" dirty="0" err="1"/>
              <a:t>PubMed</a:t>
            </a:r>
            <a:r>
              <a:rPr lang="pt-BR" sz="3300" dirty="0"/>
              <a:t>: 23132395]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16. Smith AH, Owen J, </a:t>
            </a:r>
            <a:r>
              <a:rPr lang="pt-BR" sz="3300" dirty="0" err="1"/>
              <a:t>Borgman</a:t>
            </a:r>
            <a:r>
              <a:rPr lang="pt-BR" sz="3300" dirty="0"/>
              <a:t> KY, </a:t>
            </a:r>
            <a:r>
              <a:rPr lang="pt-BR" sz="3300" dirty="0" err="1"/>
              <a:t>Fish</a:t>
            </a:r>
            <a:r>
              <a:rPr lang="pt-BR" sz="3300" dirty="0"/>
              <a:t> FA, </a:t>
            </a:r>
            <a:r>
              <a:rPr lang="pt-BR" sz="3300" dirty="0" err="1"/>
              <a:t>Kannankeril</a:t>
            </a:r>
            <a:r>
              <a:rPr lang="pt-BR" sz="3300" dirty="0"/>
              <a:t> PJ. </a:t>
            </a:r>
            <a:r>
              <a:rPr lang="pt-BR" sz="3300" dirty="0" err="1"/>
              <a:t>Relation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milrinone</a:t>
            </a:r>
            <a:r>
              <a:rPr lang="pt-BR" sz="3300" dirty="0"/>
              <a:t> </a:t>
            </a:r>
            <a:r>
              <a:rPr lang="pt-BR" sz="3300" dirty="0" err="1"/>
              <a:t>after</a:t>
            </a:r>
            <a:r>
              <a:rPr lang="pt-BR" sz="3300" dirty="0"/>
              <a:t> </a:t>
            </a:r>
            <a:r>
              <a:rPr lang="pt-BR" sz="3300" dirty="0" err="1"/>
              <a:t>surgery</a:t>
            </a:r>
            <a:r>
              <a:rPr lang="pt-BR" sz="3300" dirty="0"/>
              <a:t> for congenital </a:t>
            </a:r>
            <a:r>
              <a:rPr lang="pt-BR" sz="3300" dirty="0" err="1"/>
              <a:t>heart</a:t>
            </a:r>
            <a:r>
              <a:rPr lang="pt-BR" sz="3300" dirty="0"/>
              <a:t> </a:t>
            </a:r>
            <a:r>
              <a:rPr lang="pt-BR" sz="3300" dirty="0" err="1"/>
              <a:t>disease</a:t>
            </a:r>
            <a:r>
              <a:rPr lang="pt-BR" sz="3300" dirty="0"/>
              <a:t> </a:t>
            </a:r>
            <a:r>
              <a:rPr lang="pt-BR" sz="3300" dirty="0" err="1"/>
              <a:t>to</a:t>
            </a:r>
            <a:r>
              <a:rPr lang="pt-BR" sz="3300" dirty="0"/>
              <a:t> </a:t>
            </a:r>
            <a:r>
              <a:rPr lang="pt-BR" sz="3300" dirty="0" err="1"/>
              <a:t>significant</a:t>
            </a:r>
            <a:r>
              <a:rPr lang="pt-BR" sz="3300" dirty="0"/>
              <a:t> </a:t>
            </a:r>
            <a:r>
              <a:rPr lang="pt-BR" sz="3300" dirty="0" err="1"/>
              <a:t>postoperative</a:t>
            </a:r>
            <a:r>
              <a:rPr lang="pt-BR" sz="3300" dirty="0"/>
              <a:t> </a:t>
            </a:r>
            <a:r>
              <a:rPr lang="pt-BR" sz="3300" dirty="0" err="1"/>
              <a:t>tachyarrhythmias</a:t>
            </a:r>
            <a:r>
              <a:rPr lang="pt-BR" sz="3300" dirty="0"/>
              <a:t>. </a:t>
            </a:r>
            <a:r>
              <a:rPr lang="pt-BR" sz="3300" dirty="0" err="1"/>
              <a:t>Am</a:t>
            </a:r>
            <a:r>
              <a:rPr lang="pt-BR" sz="3300" dirty="0"/>
              <a:t> J </a:t>
            </a:r>
            <a:r>
              <a:rPr lang="pt-BR" sz="3300" dirty="0" err="1"/>
              <a:t>Cardiol</a:t>
            </a:r>
            <a:r>
              <a:rPr lang="pt-BR" sz="3300" dirty="0"/>
              <a:t>. 2011; 108:1620–4. [</a:t>
            </a:r>
            <a:r>
              <a:rPr lang="pt-BR" sz="3300" dirty="0" err="1"/>
              <a:t>PubMed</a:t>
            </a:r>
            <a:r>
              <a:rPr lang="pt-BR" sz="3300" dirty="0"/>
              <a:t>: 21890079]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17. </a:t>
            </a:r>
            <a:r>
              <a:rPr lang="pt-BR" sz="3300" dirty="0" err="1"/>
              <a:t>Bassler</a:t>
            </a:r>
            <a:r>
              <a:rPr lang="pt-BR" sz="3300" dirty="0"/>
              <a:t> D, </a:t>
            </a:r>
            <a:r>
              <a:rPr lang="pt-BR" sz="3300" dirty="0" err="1"/>
              <a:t>Choong</a:t>
            </a:r>
            <a:r>
              <a:rPr lang="pt-BR" sz="3300" dirty="0"/>
              <a:t> K, </a:t>
            </a:r>
            <a:r>
              <a:rPr lang="pt-BR" sz="3300" dirty="0" err="1"/>
              <a:t>McNamara</a:t>
            </a:r>
            <a:r>
              <a:rPr lang="pt-BR" sz="3300" dirty="0"/>
              <a:t> P, </a:t>
            </a:r>
            <a:r>
              <a:rPr lang="pt-BR" sz="3300" dirty="0" err="1"/>
              <a:t>Kirpalani</a:t>
            </a:r>
            <a:r>
              <a:rPr lang="pt-BR" sz="3300" dirty="0"/>
              <a:t> H. Neonatal </a:t>
            </a:r>
            <a:r>
              <a:rPr lang="pt-BR" sz="3300" dirty="0" err="1"/>
              <a:t>persistent</a:t>
            </a:r>
            <a:r>
              <a:rPr lang="pt-BR" sz="3300" dirty="0"/>
              <a:t> </a:t>
            </a:r>
            <a:r>
              <a:rPr lang="pt-BR" sz="3300" dirty="0" err="1"/>
              <a:t>pulmonary</a:t>
            </a:r>
            <a:r>
              <a:rPr lang="pt-BR" sz="3300" dirty="0"/>
              <a:t> </a:t>
            </a:r>
            <a:r>
              <a:rPr lang="pt-BR" sz="3300" dirty="0" err="1"/>
              <a:t>hypertension</a:t>
            </a:r>
            <a:r>
              <a:rPr lang="pt-BR" sz="3300" dirty="0"/>
              <a:t> </a:t>
            </a:r>
            <a:r>
              <a:rPr lang="pt-BR" sz="3300" dirty="0" err="1"/>
              <a:t>treated</a:t>
            </a:r>
            <a:r>
              <a:rPr lang="pt-BR" sz="3300" dirty="0"/>
              <a:t> </a:t>
            </a:r>
            <a:r>
              <a:rPr lang="pt-BR" sz="3300" dirty="0" err="1"/>
              <a:t>with</a:t>
            </a:r>
            <a:r>
              <a:rPr lang="pt-BR" sz="3300" dirty="0"/>
              <a:t> </a:t>
            </a:r>
            <a:r>
              <a:rPr lang="pt-BR" sz="3300" dirty="0" err="1"/>
              <a:t>milrinone</a:t>
            </a:r>
            <a:r>
              <a:rPr lang="pt-BR" sz="3300" dirty="0"/>
              <a:t>: four case </a:t>
            </a:r>
            <a:r>
              <a:rPr lang="pt-BR" sz="3300" dirty="0" err="1"/>
              <a:t>reports</a:t>
            </a:r>
            <a:r>
              <a:rPr lang="pt-BR" sz="3300" dirty="0"/>
              <a:t>. </a:t>
            </a:r>
            <a:r>
              <a:rPr lang="pt-BR" sz="3300" dirty="0" err="1"/>
              <a:t>Biol</a:t>
            </a:r>
            <a:r>
              <a:rPr lang="pt-BR" sz="3300" dirty="0"/>
              <a:t> </a:t>
            </a:r>
            <a:r>
              <a:rPr lang="pt-BR" sz="3300" dirty="0" err="1"/>
              <a:t>Neonate</a:t>
            </a:r>
            <a:r>
              <a:rPr lang="pt-BR" sz="3300" dirty="0"/>
              <a:t>. 2005; 89:1–5. [</a:t>
            </a:r>
            <a:r>
              <a:rPr lang="pt-BR" sz="3300" dirty="0" err="1"/>
              <a:t>PubMed</a:t>
            </a:r>
            <a:r>
              <a:rPr lang="pt-BR" sz="3300" dirty="0"/>
              <a:t>: 16155380] </a:t>
            </a:r>
            <a:endParaRPr lang="pt-BR" sz="33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 smtClean="0"/>
              <a:t>18</a:t>
            </a:r>
            <a:r>
              <a:rPr lang="pt-BR" sz="3300" dirty="0"/>
              <a:t>. </a:t>
            </a:r>
            <a:r>
              <a:rPr lang="pt-BR" sz="3300" dirty="0" err="1"/>
              <a:t>Momma</a:t>
            </a:r>
            <a:r>
              <a:rPr lang="pt-BR" sz="3300" dirty="0"/>
              <a:t> K, </a:t>
            </a:r>
            <a:r>
              <a:rPr lang="pt-BR" sz="3300" dirty="0" err="1"/>
              <a:t>Toyoshima</a:t>
            </a:r>
            <a:r>
              <a:rPr lang="pt-BR" sz="3300" dirty="0"/>
              <a:t> K, Imamura S, </a:t>
            </a:r>
            <a:r>
              <a:rPr lang="pt-BR" sz="3300" dirty="0" err="1"/>
              <a:t>Nakanishi</a:t>
            </a:r>
            <a:r>
              <a:rPr lang="pt-BR" sz="3300" dirty="0"/>
              <a:t> T. In vivo </a:t>
            </a:r>
            <a:r>
              <a:rPr lang="pt-BR" sz="3300" dirty="0" err="1"/>
              <a:t>dilation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fetal </a:t>
            </a:r>
            <a:r>
              <a:rPr lang="pt-BR" sz="3300" dirty="0" err="1"/>
              <a:t>and</a:t>
            </a:r>
            <a:r>
              <a:rPr lang="pt-BR" sz="3300" dirty="0"/>
              <a:t> neonatal </a:t>
            </a:r>
            <a:r>
              <a:rPr lang="pt-BR" sz="3300" dirty="0" err="1"/>
              <a:t>ductus</a:t>
            </a:r>
            <a:r>
              <a:rPr lang="pt-BR" sz="3300" dirty="0"/>
              <a:t> </a:t>
            </a:r>
            <a:r>
              <a:rPr lang="pt-BR" sz="3300" dirty="0" err="1"/>
              <a:t>arteriosus</a:t>
            </a:r>
            <a:r>
              <a:rPr lang="pt-BR" sz="3300" dirty="0"/>
              <a:t> </a:t>
            </a:r>
            <a:r>
              <a:rPr lang="pt-BR" sz="3300" dirty="0" err="1"/>
              <a:t>by</a:t>
            </a:r>
            <a:r>
              <a:rPr lang="pt-BR" sz="3300" dirty="0"/>
              <a:t> </a:t>
            </a:r>
            <a:r>
              <a:rPr lang="pt-BR" sz="3300" dirty="0" err="1"/>
              <a:t>inhibition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phosphodiesterase-5 in </a:t>
            </a:r>
            <a:r>
              <a:rPr lang="pt-BR" sz="3300" dirty="0" err="1"/>
              <a:t>rats</a:t>
            </a:r>
            <a:r>
              <a:rPr lang="pt-BR" sz="3300" dirty="0"/>
              <a:t>. </a:t>
            </a:r>
            <a:r>
              <a:rPr lang="pt-BR" sz="3300" dirty="0" err="1"/>
              <a:t>Pediatr</a:t>
            </a:r>
            <a:r>
              <a:rPr lang="pt-BR" sz="3300" dirty="0"/>
              <a:t> Res. 2005; 58:42–5. [</a:t>
            </a:r>
            <a:r>
              <a:rPr lang="pt-BR" sz="3300" dirty="0" err="1"/>
              <a:t>PubMed</a:t>
            </a:r>
            <a:r>
              <a:rPr lang="pt-BR" sz="3300" dirty="0"/>
              <a:t>: 15774847]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19. </a:t>
            </a:r>
            <a:r>
              <a:rPr lang="pt-BR" sz="3300" dirty="0" err="1"/>
              <a:t>Toyoshima</a:t>
            </a:r>
            <a:r>
              <a:rPr lang="pt-BR" sz="3300" dirty="0"/>
              <a:t> K, </a:t>
            </a:r>
            <a:r>
              <a:rPr lang="pt-BR" sz="3300" dirty="0" err="1"/>
              <a:t>Momma</a:t>
            </a:r>
            <a:r>
              <a:rPr lang="pt-BR" sz="3300" dirty="0"/>
              <a:t> K, Imamura S, </a:t>
            </a:r>
            <a:r>
              <a:rPr lang="pt-BR" sz="3300" dirty="0" err="1"/>
              <a:t>Nakanishi</a:t>
            </a:r>
            <a:r>
              <a:rPr lang="pt-BR" sz="3300" dirty="0"/>
              <a:t> T. In vivo </a:t>
            </a:r>
            <a:r>
              <a:rPr lang="pt-BR" sz="3300" dirty="0" err="1"/>
              <a:t>dilatation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the</a:t>
            </a:r>
            <a:r>
              <a:rPr lang="pt-BR" sz="3300" dirty="0"/>
              <a:t> fetal </a:t>
            </a:r>
            <a:r>
              <a:rPr lang="pt-BR" sz="3300" dirty="0" err="1"/>
              <a:t>and</a:t>
            </a:r>
            <a:r>
              <a:rPr lang="pt-BR" sz="3300" dirty="0"/>
              <a:t> </a:t>
            </a:r>
            <a:r>
              <a:rPr lang="pt-BR" sz="3300" dirty="0" err="1"/>
              <a:t>postnatal</a:t>
            </a:r>
            <a:r>
              <a:rPr lang="pt-BR" sz="3300" dirty="0"/>
              <a:t> </a:t>
            </a:r>
            <a:r>
              <a:rPr lang="pt-BR" sz="3300" dirty="0" err="1"/>
              <a:t>ductus</a:t>
            </a:r>
            <a:r>
              <a:rPr lang="pt-BR" sz="3300" dirty="0"/>
              <a:t> </a:t>
            </a:r>
            <a:r>
              <a:rPr lang="pt-BR" sz="3300" dirty="0" err="1"/>
              <a:t>arteriosus</a:t>
            </a:r>
            <a:r>
              <a:rPr lang="pt-BR" sz="3300" dirty="0"/>
              <a:t> </a:t>
            </a:r>
            <a:r>
              <a:rPr lang="pt-BR" sz="3300" dirty="0" err="1"/>
              <a:t>by</a:t>
            </a:r>
            <a:r>
              <a:rPr lang="pt-BR" sz="3300" dirty="0"/>
              <a:t> </a:t>
            </a:r>
            <a:r>
              <a:rPr lang="pt-BR" sz="3300" dirty="0" err="1"/>
              <a:t>inhibition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phosphodiesterase</a:t>
            </a:r>
            <a:r>
              <a:rPr lang="pt-BR" sz="3300" dirty="0"/>
              <a:t> 3 in </a:t>
            </a:r>
            <a:r>
              <a:rPr lang="pt-BR" sz="3300" dirty="0" err="1"/>
              <a:t>rats</a:t>
            </a:r>
            <a:r>
              <a:rPr lang="pt-BR" sz="3300" dirty="0"/>
              <a:t>. </a:t>
            </a:r>
            <a:r>
              <a:rPr lang="pt-BR" sz="3300" dirty="0" err="1"/>
              <a:t>Biol</a:t>
            </a:r>
            <a:r>
              <a:rPr lang="pt-BR" sz="3300" dirty="0"/>
              <a:t> </a:t>
            </a:r>
            <a:r>
              <a:rPr lang="pt-BR" sz="3300" dirty="0" err="1"/>
              <a:t>Neonate</a:t>
            </a:r>
            <a:r>
              <a:rPr lang="pt-BR" sz="3300" dirty="0"/>
              <a:t>. 2006; 89:251–6. [</a:t>
            </a:r>
            <a:r>
              <a:rPr lang="pt-BR" sz="3300" dirty="0" err="1"/>
              <a:t>PubMed</a:t>
            </a:r>
            <a:r>
              <a:rPr lang="pt-BR" sz="3300" dirty="0"/>
              <a:t>: 16319452]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20. </a:t>
            </a:r>
            <a:r>
              <a:rPr lang="pt-BR" sz="3300" dirty="0" err="1"/>
              <a:t>Kikura</a:t>
            </a:r>
            <a:r>
              <a:rPr lang="pt-BR" sz="3300" dirty="0"/>
              <a:t> M, Lee MK, </a:t>
            </a:r>
            <a:r>
              <a:rPr lang="pt-BR" sz="3300" dirty="0" err="1"/>
              <a:t>Safon</a:t>
            </a:r>
            <a:r>
              <a:rPr lang="pt-BR" sz="3300" dirty="0"/>
              <a:t> RA, </a:t>
            </a:r>
            <a:r>
              <a:rPr lang="pt-BR" sz="3300" dirty="0" err="1"/>
              <a:t>Bailey</a:t>
            </a:r>
            <a:r>
              <a:rPr lang="pt-BR" sz="3300" dirty="0"/>
              <a:t> JM, Levy JH. The </a:t>
            </a:r>
            <a:r>
              <a:rPr lang="pt-BR" sz="3300" dirty="0" err="1"/>
              <a:t>effects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milrinone</a:t>
            </a:r>
            <a:r>
              <a:rPr lang="pt-BR" sz="3300" dirty="0"/>
              <a:t> </a:t>
            </a:r>
            <a:r>
              <a:rPr lang="pt-BR" sz="3300" dirty="0" err="1"/>
              <a:t>on</a:t>
            </a:r>
            <a:r>
              <a:rPr lang="pt-BR" sz="3300" dirty="0"/>
              <a:t> </a:t>
            </a:r>
            <a:r>
              <a:rPr lang="pt-BR" sz="3300" dirty="0" err="1"/>
              <a:t>platelets</a:t>
            </a:r>
            <a:r>
              <a:rPr lang="pt-BR" sz="3300" dirty="0"/>
              <a:t> in </a:t>
            </a:r>
            <a:r>
              <a:rPr lang="pt-BR" sz="3300" dirty="0" err="1"/>
              <a:t>patients</a:t>
            </a:r>
            <a:r>
              <a:rPr lang="pt-BR" sz="3300" dirty="0"/>
              <a:t> </a:t>
            </a:r>
            <a:r>
              <a:rPr lang="pt-BR" sz="3300" dirty="0" err="1"/>
              <a:t>undergoing</a:t>
            </a:r>
            <a:r>
              <a:rPr lang="pt-BR" sz="3300" dirty="0"/>
              <a:t> </a:t>
            </a:r>
            <a:r>
              <a:rPr lang="pt-BR" sz="3300" dirty="0" err="1"/>
              <a:t>cardiac</a:t>
            </a:r>
            <a:r>
              <a:rPr lang="pt-BR" sz="3300" dirty="0"/>
              <a:t> </a:t>
            </a:r>
            <a:r>
              <a:rPr lang="pt-BR" sz="3300" dirty="0" err="1"/>
              <a:t>surgery</a:t>
            </a:r>
            <a:r>
              <a:rPr lang="pt-BR" sz="3300" dirty="0"/>
              <a:t>. </a:t>
            </a:r>
            <a:r>
              <a:rPr lang="pt-BR" sz="3300" dirty="0" err="1"/>
              <a:t>Anesth</a:t>
            </a:r>
            <a:r>
              <a:rPr lang="pt-BR" sz="3300" dirty="0"/>
              <a:t> </a:t>
            </a:r>
            <a:r>
              <a:rPr lang="pt-BR" sz="3300" dirty="0" err="1"/>
              <a:t>Analg</a:t>
            </a:r>
            <a:r>
              <a:rPr lang="pt-BR" sz="3300" dirty="0"/>
              <a:t>. 1995; 81:44–8. [</a:t>
            </a:r>
            <a:r>
              <a:rPr lang="pt-BR" sz="3300" dirty="0" err="1"/>
              <a:t>PubMed</a:t>
            </a:r>
            <a:r>
              <a:rPr lang="pt-BR" sz="3300" dirty="0"/>
              <a:t>: 7598280]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/>
              <a:t>21. </a:t>
            </a:r>
            <a:r>
              <a:rPr lang="en-US" sz="3300" dirty="0" err="1"/>
              <a:t>Ramamoorthy</a:t>
            </a:r>
            <a:r>
              <a:rPr lang="en-US" sz="3300" dirty="0"/>
              <a:t> C, Anderson GD, Williams GD, Lynn AM. Pharmacokinetics and side effects of </a:t>
            </a:r>
            <a:r>
              <a:rPr lang="en-US" sz="3300" dirty="0" err="1"/>
              <a:t>milrinone</a:t>
            </a:r>
            <a:r>
              <a:rPr lang="en-US" sz="3300" dirty="0"/>
              <a:t> in infants and children after open heart surgery. </a:t>
            </a:r>
            <a:r>
              <a:rPr lang="en-US" sz="3300" dirty="0" err="1"/>
              <a:t>Anesth</a:t>
            </a:r>
            <a:r>
              <a:rPr lang="en-US" sz="3300" dirty="0"/>
              <a:t> </a:t>
            </a:r>
            <a:r>
              <a:rPr lang="en-US" sz="3300" dirty="0" err="1"/>
              <a:t>Analg</a:t>
            </a:r>
            <a:r>
              <a:rPr lang="en-US" sz="3300" dirty="0"/>
              <a:t>. 1998; 86:283–9. [PubMed: 9459233]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22. </a:t>
            </a:r>
            <a:r>
              <a:rPr lang="pt-BR" sz="3300" dirty="0" err="1"/>
              <a:t>Paradisis</a:t>
            </a:r>
            <a:r>
              <a:rPr lang="pt-BR" sz="3300" dirty="0"/>
              <a:t> M, Jiang X, </a:t>
            </a:r>
            <a:r>
              <a:rPr lang="pt-BR" sz="3300" dirty="0" err="1"/>
              <a:t>McLachlan</a:t>
            </a:r>
            <a:r>
              <a:rPr lang="pt-BR" sz="3300" dirty="0"/>
              <a:t> AJ, Evans N, </a:t>
            </a:r>
            <a:r>
              <a:rPr lang="pt-BR" sz="3300" dirty="0" err="1"/>
              <a:t>Kluckow</a:t>
            </a:r>
            <a:r>
              <a:rPr lang="pt-BR" sz="3300" dirty="0"/>
              <a:t> M, </a:t>
            </a:r>
            <a:r>
              <a:rPr lang="pt-BR" sz="3300" dirty="0" err="1"/>
              <a:t>Osborn</a:t>
            </a:r>
            <a:r>
              <a:rPr lang="pt-BR" sz="3300" dirty="0"/>
              <a:t> D. </a:t>
            </a:r>
            <a:r>
              <a:rPr lang="pt-BR" sz="3300" dirty="0" err="1"/>
              <a:t>Population</a:t>
            </a:r>
            <a:r>
              <a:rPr lang="pt-BR" sz="3300" dirty="0"/>
              <a:t> </a:t>
            </a:r>
            <a:r>
              <a:rPr lang="pt-BR" sz="3300" dirty="0" err="1"/>
              <a:t>pharmacokinetics</a:t>
            </a:r>
            <a:r>
              <a:rPr lang="pt-BR" sz="3300" dirty="0"/>
              <a:t> </a:t>
            </a:r>
            <a:r>
              <a:rPr lang="pt-BR" sz="3300" dirty="0" err="1"/>
              <a:t>and</a:t>
            </a:r>
            <a:r>
              <a:rPr lang="pt-BR" sz="3300" dirty="0"/>
              <a:t> </a:t>
            </a:r>
            <a:r>
              <a:rPr lang="pt-BR" sz="3300" dirty="0" err="1"/>
              <a:t>dosing</a:t>
            </a:r>
            <a:r>
              <a:rPr lang="pt-BR" sz="3300" dirty="0"/>
              <a:t> </a:t>
            </a:r>
            <a:r>
              <a:rPr lang="pt-BR" sz="3300" dirty="0" err="1"/>
              <a:t>regimen</a:t>
            </a:r>
            <a:r>
              <a:rPr lang="pt-BR" sz="3300" dirty="0"/>
              <a:t> design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/>
              <a:t>milrinone</a:t>
            </a:r>
            <a:r>
              <a:rPr lang="pt-BR" sz="3300" dirty="0"/>
              <a:t> in </a:t>
            </a:r>
            <a:r>
              <a:rPr lang="pt-BR" sz="3300" dirty="0" err="1"/>
              <a:t>preterm</a:t>
            </a:r>
            <a:r>
              <a:rPr lang="pt-BR" sz="3300" dirty="0"/>
              <a:t> </a:t>
            </a:r>
            <a:r>
              <a:rPr lang="pt-BR" sz="3300" dirty="0" err="1"/>
              <a:t>infants</a:t>
            </a:r>
            <a:r>
              <a:rPr lang="pt-BR" sz="3300" dirty="0"/>
              <a:t>. </a:t>
            </a:r>
            <a:r>
              <a:rPr lang="pt-BR" sz="3300" dirty="0" err="1"/>
              <a:t>Arch</a:t>
            </a:r>
            <a:r>
              <a:rPr lang="pt-BR" sz="3300" dirty="0"/>
              <a:t> </a:t>
            </a:r>
            <a:r>
              <a:rPr lang="pt-BR" sz="3300" dirty="0" err="1"/>
              <a:t>Dis</a:t>
            </a:r>
            <a:r>
              <a:rPr lang="pt-BR" sz="3300" dirty="0"/>
              <a:t> </a:t>
            </a:r>
            <a:r>
              <a:rPr lang="pt-BR" sz="3300" dirty="0" err="1"/>
              <a:t>Child</a:t>
            </a:r>
            <a:r>
              <a:rPr lang="pt-BR" sz="3300" dirty="0"/>
              <a:t> Fetal Neonatal Ed. 2007; 92:F204–9. [</a:t>
            </a:r>
            <a:r>
              <a:rPr lang="pt-BR" sz="3300" dirty="0" err="1"/>
              <a:t>PubMed</a:t>
            </a:r>
            <a:r>
              <a:rPr lang="pt-BR" sz="3300" dirty="0"/>
              <a:t>: 16690639]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300" dirty="0"/>
              <a:t>23. </a:t>
            </a:r>
            <a:r>
              <a:rPr lang="en-US" sz="3300" dirty="0" err="1"/>
              <a:t>Agras</a:t>
            </a:r>
            <a:r>
              <a:rPr lang="en-US" sz="3300" dirty="0"/>
              <a:t> PI, </a:t>
            </a:r>
            <a:r>
              <a:rPr lang="en-US" sz="3300" dirty="0" err="1"/>
              <a:t>Tarcan</a:t>
            </a:r>
            <a:r>
              <a:rPr lang="en-US" sz="3300" dirty="0"/>
              <a:t> A, Baskin E, </a:t>
            </a:r>
            <a:r>
              <a:rPr lang="en-US" sz="3300" dirty="0" err="1"/>
              <a:t>Cengiz</a:t>
            </a:r>
            <a:r>
              <a:rPr lang="en-US" sz="3300" dirty="0"/>
              <a:t> N, </a:t>
            </a:r>
            <a:r>
              <a:rPr lang="en-US" sz="3300" dirty="0" err="1"/>
              <a:t>Gürakan</a:t>
            </a:r>
            <a:r>
              <a:rPr lang="en-US" sz="3300" dirty="0"/>
              <a:t> B, </a:t>
            </a:r>
            <a:r>
              <a:rPr lang="en-US" sz="3300" dirty="0" err="1"/>
              <a:t>Saatci</a:t>
            </a:r>
            <a:r>
              <a:rPr lang="en-US" sz="3300" dirty="0"/>
              <a:t> U. Acute renal failure in the neonatal period. Ren Fail. 2004; 26:305–9. [PubMed: 15354981]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300" dirty="0"/>
              <a:t>24. </a:t>
            </a:r>
            <a:r>
              <a:rPr lang="pt-BR" sz="3300" dirty="0" err="1"/>
              <a:t>McNamara</a:t>
            </a:r>
            <a:r>
              <a:rPr lang="pt-BR" sz="3300" dirty="0"/>
              <a:t> PJ, </a:t>
            </a:r>
            <a:r>
              <a:rPr lang="pt-BR" sz="3300" dirty="0" err="1"/>
              <a:t>Laique</a:t>
            </a:r>
            <a:r>
              <a:rPr lang="pt-BR" sz="3300" dirty="0"/>
              <a:t> </a:t>
            </a:r>
            <a:r>
              <a:rPr lang="pt-BR" sz="3300" dirty="0" smtClean="0"/>
              <a:t>, </a:t>
            </a:r>
            <a:r>
              <a:rPr lang="pt-BR" sz="3300" dirty="0" err="1"/>
              <a:t>Muang</a:t>
            </a:r>
            <a:r>
              <a:rPr lang="pt-BR" sz="3300" dirty="0"/>
              <a:t>-In S, </a:t>
            </a:r>
            <a:r>
              <a:rPr lang="pt-BR" sz="3300" dirty="0" err="1"/>
              <a:t>Whyte</a:t>
            </a:r>
            <a:r>
              <a:rPr lang="pt-BR" sz="3300" dirty="0"/>
              <a:t> HE. </a:t>
            </a:r>
            <a:r>
              <a:rPr lang="pt-BR" sz="3300" dirty="0" err="1"/>
              <a:t>Milrinone</a:t>
            </a:r>
            <a:r>
              <a:rPr lang="pt-BR" sz="3300" dirty="0"/>
              <a:t> </a:t>
            </a:r>
            <a:r>
              <a:rPr lang="pt-BR" sz="3300" dirty="0" smtClean="0"/>
              <a:t>improve  </a:t>
            </a:r>
            <a:r>
              <a:rPr lang="pt-BR" sz="3300" dirty="0" err="1" smtClean="0"/>
              <a:t>oxygenation</a:t>
            </a:r>
            <a:r>
              <a:rPr lang="pt-BR" sz="3300" dirty="0" smtClean="0"/>
              <a:t> </a:t>
            </a:r>
            <a:r>
              <a:rPr lang="pt-BR" sz="3300" dirty="0"/>
              <a:t>in </a:t>
            </a:r>
            <a:r>
              <a:rPr lang="pt-BR" sz="3300" dirty="0" err="1"/>
              <a:t>neonates</a:t>
            </a:r>
            <a:r>
              <a:rPr lang="pt-BR" sz="3300" dirty="0"/>
              <a:t> </a:t>
            </a:r>
            <a:r>
              <a:rPr lang="pt-BR" sz="3300" dirty="0" err="1"/>
              <a:t>with</a:t>
            </a:r>
            <a:r>
              <a:rPr lang="pt-BR" sz="3300" dirty="0"/>
              <a:t> </a:t>
            </a:r>
            <a:r>
              <a:rPr lang="pt-BR" sz="3300" dirty="0" err="1"/>
              <a:t>severe</a:t>
            </a:r>
            <a:r>
              <a:rPr lang="pt-BR" sz="3300" dirty="0"/>
              <a:t> </a:t>
            </a:r>
            <a:r>
              <a:rPr lang="pt-BR" sz="3300" dirty="0" err="1"/>
              <a:t>persistent</a:t>
            </a:r>
            <a:r>
              <a:rPr lang="pt-BR" sz="3300" dirty="0"/>
              <a:t> </a:t>
            </a:r>
            <a:r>
              <a:rPr lang="pt-BR" sz="3300" dirty="0" err="1"/>
              <a:t>pulmonary</a:t>
            </a:r>
            <a:r>
              <a:rPr lang="pt-BR" sz="3300" dirty="0"/>
              <a:t> </a:t>
            </a:r>
            <a:r>
              <a:rPr lang="pt-BR" sz="3300" dirty="0" err="1"/>
              <a:t>hypertension</a:t>
            </a:r>
            <a:r>
              <a:rPr lang="pt-BR" sz="3300" dirty="0"/>
              <a:t> </a:t>
            </a:r>
            <a:r>
              <a:rPr lang="pt-BR" sz="3300" dirty="0" err="1"/>
              <a:t>of</a:t>
            </a:r>
            <a:r>
              <a:rPr lang="pt-BR" sz="3300" dirty="0"/>
              <a:t> </a:t>
            </a:r>
            <a:r>
              <a:rPr lang="pt-BR" sz="3300" dirty="0" err="1" smtClean="0"/>
              <a:t>the</a:t>
            </a:r>
            <a:r>
              <a:rPr lang="pt-BR" sz="3300" dirty="0" smtClean="0"/>
              <a:t> </a:t>
            </a:r>
            <a:r>
              <a:rPr lang="pt-BR" sz="3300" dirty="0" err="1" smtClean="0"/>
              <a:t>newborn</a:t>
            </a:r>
            <a:r>
              <a:rPr lang="pt-BR" sz="3300" dirty="0"/>
              <a:t>. J </a:t>
            </a:r>
            <a:r>
              <a:rPr lang="pt-BR" sz="3300" dirty="0" err="1"/>
              <a:t>Crit</a:t>
            </a:r>
            <a:r>
              <a:rPr lang="pt-BR" sz="3300" dirty="0"/>
              <a:t> </a:t>
            </a:r>
            <a:r>
              <a:rPr lang="pt-BR" sz="3300" dirty="0" err="1"/>
              <a:t>Care</a:t>
            </a:r>
            <a:r>
              <a:rPr lang="pt-BR" sz="3300" dirty="0"/>
              <a:t>. 2006; 21:217–22. [</a:t>
            </a:r>
            <a:r>
              <a:rPr lang="pt-BR" sz="3300" dirty="0" err="1"/>
              <a:t>PubMed</a:t>
            </a:r>
            <a:r>
              <a:rPr lang="pt-BR" sz="3300" dirty="0"/>
              <a:t>: 16769471] </a:t>
            </a:r>
          </a:p>
        </p:txBody>
      </p:sp>
      <p:pic>
        <p:nvPicPr>
          <p:cNvPr id="45062" name="Picture 6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338" y="5672138"/>
            <a:ext cx="371475" cy="371475"/>
          </a:xfrm>
          <a:prstGeom prst="rect">
            <a:avLst/>
          </a:prstGeom>
          <a:noFill/>
        </p:spPr>
      </p:pic>
      <p:pic>
        <p:nvPicPr>
          <p:cNvPr id="45063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8288" y="3221038"/>
            <a:ext cx="371475" cy="371475"/>
          </a:xfrm>
          <a:prstGeom prst="rect">
            <a:avLst/>
          </a:prstGeom>
          <a:noFill/>
        </p:spPr>
      </p:pic>
      <p:pic>
        <p:nvPicPr>
          <p:cNvPr id="45069" name="Picture 13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563" y="2155825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 bwMode="auto">
          <a:xfrm>
            <a:off x="1039813" y="915988"/>
            <a:ext cx="10110787" cy="1044575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t-BR" sz="3600" smtClean="0">
                <a:solidFill>
                  <a:srgbClr val="0033CC"/>
                </a:solidFill>
              </a:rPr>
              <a:t>Nota do Editor do site, Dr. Paulo R. Margotto.Consultem também! Aqui e Agora!</a:t>
            </a:r>
          </a:p>
        </p:txBody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>
          <a:xfrm>
            <a:off x="1039813" y="2717800"/>
            <a:ext cx="10110787" cy="42084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O agente ideal para o tratamento da HPP deveria primariamente reduzir a resistência vascular pulmonar e a pós-carga ventricular direita, minimizando o shunt extra pulmonar e intrapulmonar e melhorar o débito cardíaco e a perfusão aos órgãos vitais sem aumentar a demanda de oxigênio ao miocárdio. O NOi é o agente de escolha devido aos seus efeitos seletivos na vasculatura pulmonar. No entanto, mais do que 30% dos RN não respondem ao NOi, necessitando de tratamento alternativo. Os presentes autores evidenciaram em 9 RN que não responderam ao NOi, responderam à administração endovenosa de milrinona, sem, contudo, haver comprometimento da pressão arterial sistêmica.</a:t>
            </a:r>
          </a:p>
        </p:txBody>
      </p:sp>
      <p:graphicFrame>
        <p:nvGraphicFramePr>
          <p:cNvPr id="67588" name="Group 4"/>
          <p:cNvGraphicFramePr>
            <a:graphicFrameLocks noGrp="1"/>
          </p:cNvGraphicFramePr>
          <p:nvPr/>
        </p:nvGraphicFramePr>
        <p:xfrm>
          <a:off x="1411288" y="2079625"/>
          <a:ext cx="9415462" cy="457200"/>
        </p:xfrm>
        <a:graphic>
          <a:graphicData uri="http://schemas.openxmlformats.org/drawingml/2006/table">
            <a:tbl>
              <a:tblPr/>
              <a:tblGrid>
                <a:gridCol w="3136900"/>
                <a:gridCol w="3141662"/>
                <a:gridCol w="313690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Uso da milrinona na hipertensão pulmonar persistente do rec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rebuchet MS"/>
                          <a:ea typeface="Geneva"/>
                          <a:cs typeface="Times New Roman" pitchFamily="18" charset="0"/>
                          <a:hlinkClick r:id="rId2"/>
                        </a:rPr>
                        <a:t>é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m-nascido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Trebuchet MS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McNamara PJ et al; Bassler D. et al. Resumido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66"/>
                        </a:solidFill>
                        <a:effectLst/>
                        <a:latin typeface="Trebuchet MS" pitchFamily="34" charset="0"/>
                        <a:ea typeface="Geneva"/>
                        <a:cs typeface="Times New Roman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rebuchet MS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7598" name="Picture 14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34438" y="2211388"/>
            <a:ext cx="495300" cy="371475"/>
          </a:xfrm>
          <a:prstGeom prst="rect">
            <a:avLst/>
          </a:prstGeom>
          <a:noFill/>
        </p:spPr>
      </p:pic>
      <p:pic>
        <p:nvPicPr>
          <p:cNvPr id="67599" name="Picture 15" descr="pri-1110-321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5600"/>
            <a:ext cx="13430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600" name="Line 16"/>
          <p:cNvSpPr>
            <a:spLocks noChangeShapeType="1"/>
          </p:cNvSpPr>
          <p:nvPr/>
        </p:nvSpPr>
        <p:spPr bwMode="auto">
          <a:xfrm flipH="1">
            <a:off x="9477375" y="1873250"/>
            <a:ext cx="1336675" cy="422275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67601" name="Text Box 17"/>
          <p:cNvSpPr txBox="1">
            <a:spLocks noChangeArrowheads="1"/>
          </p:cNvSpPr>
          <p:nvPr/>
        </p:nvSpPr>
        <p:spPr bwMode="auto">
          <a:xfrm>
            <a:off x="10845800" y="1647825"/>
            <a:ext cx="1362075" cy="376238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8000"/>
                </a:solidFill>
              </a:rPr>
              <a:t>Clicar Aqui!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body" idx="1"/>
          </p:nvPr>
        </p:nvSpPr>
        <p:spPr>
          <a:xfrm>
            <a:off x="850900" y="382588"/>
            <a:ext cx="10110788" cy="629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000" b="1" smtClean="0">
                <a:solidFill>
                  <a:srgbClr val="0033CC"/>
                </a:solidFill>
              </a:rPr>
              <a:t>Tradicionalmente os médicos são relutantes para tratar HPP com agentes redutores da pós-carga devido à preocupação  com  a hipotensão sistêmica e o desejo de mantê-la acima da pressão arterial normal na tentativa de reverter o shunt ductal</a:t>
            </a:r>
            <a:r>
              <a:rPr lang="pt-BR" sz="2000" smtClean="0"/>
              <a:t>. </a:t>
            </a:r>
            <a:r>
              <a:rPr lang="pt-BR" sz="2000" b="1" smtClean="0">
                <a:solidFill>
                  <a:schemeClr val="hlink"/>
                </a:solidFill>
              </a:rPr>
              <a:t>Esta abordagem não focaliza o distúrbio fisiológico primário do leito vascular pulmonar levando ao aumento da pós-carga ventricular direita</a:t>
            </a:r>
            <a:r>
              <a:rPr lang="pt-BR" sz="2000" smtClean="0"/>
              <a:t> que pode resultar em prejuízo por várias razões. </a:t>
            </a:r>
          </a:p>
          <a:p>
            <a:pPr>
              <a:lnSpc>
                <a:spcPct val="90000"/>
              </a:lnSpc>
            </a:pPr>
            <a:r>
              <a:rPr lang="pt-BR" sz="2000" smtClean="0"/>
              <a:t>Primeiro a hipertensão pulmonar pode ser assim tão severa que a  tentativa de super excedê-la pode exigir altas doses de vasopressores. Agentes usados para este fim, como </a:t>
            </a:r>
            <a:r>
              <a:rPr lang="pt-BR" sz="2000" smtClean="0">
                <a:solidFill>
                  <a:schemeClr val="hlink"/>
                </a:solidFill>
              </a:rPr>
              <a:t>dopamina e epinefrina causam tanto vasoconstricção periférica como pulmonar, podendo assim exacerbar a hipertensão pulmonar.</a:t>
            </a:r>
            <a:r>
              <a:rPr lang="pt-BR" sz="2000" smtClean="0"/>
              <a:t> Segundo, estes agentes induzem taquicardia e alteram o equilíbrio do metabolismo celular, em particular do miocárdio, aumentando a demanda de O2 ao mesmo, aumentando potencialmente a probabilidade de apoptose e necrose das células do miocárdio. Finalmente, em alguns pacientes, o </a:t>
            </a:r>
            <a:r>
              <a:rPr lang="pt-BR" sz="2000" i="1" smtClean="0"/>
              <a:t>ductus</a:t>
            </a:r>
            <a:r>
              <a:rPr lang="pt-BR" sz="2000" smtClean="0"/>
              <a:t> pode não estar patente.</a:t>
            </a:r>
          </a:p>
          <a:p>
            <a:pPr>
              <a:lnSpc>
                <a:spcPct val="90000"/>
              </a:lnSpc>
            </a:pPr>
            <a:r>
              <a:rPr lang="pt-BR" altLang="ko-KR" sz="2000" smtClean="0">
                <a:ea typeface="Gulim" pitchFamily="34" charset="-127"/>
              </a:rPr>
              <a:t>Portanto o estudo  de McNamara et al  mostra que a milrinona,  um inibidor seletivo da fosfodiesterase III nos miócitos cardíacos e nos músculos lisos dos vasos, produz melhora da oxigenação nos recém-nascidos com HP não responsíveis ao iNO (dose inicial de 0.33 µg/kg/minuto, com aumento de 0,33 a um máximo de 0,99 µg/kg/minuto) sem o desenvolvimento de hipotensão arterial (</a:t>
            </a:r>
            <a:r>
              <a:rPr lang="pt-BR" altLang="ko-KR" sz="2000" smtClean="0">
                <a:ea typeface="Gulim" pitchFamily="34" charset="-127"/>
                <a:hlinkClick r:id="rId2"/>
              </a:rPr>
              <a:t>Milrinone improves oxygenation in neonates with severe persistent pulmonary hypertension of the newborn.</a:t>
            </a:r>
            <a:r>
              <a:rPr lang="pt-BR" altLang="ko-KR" sz="2000" smtClean="0">
                <a:ea typeface="Gulim" pitchFamily="34" charset="-127"/>
              </a:rPr>
              <a:t> </a:t>
            </a:r>
            <a:r>
              <a:rPr lang="en-US" altLang="ko-KR" sz="2000" smtClean="0">
                <a:ea typeface="Gulim" pitchFamily="34" charset="-127"/>
              </a:rPr>
              <a:t>McNamara PJ, Laique F, Muang-In S, Whyte HE. J Crit Care. 2006 Jun;21(2):217-22).</a:t>
            </a: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sz="2900" smtClean="0">
                <a:solidFill>
                  <a:srgbClr val="0033CC"/>
                </a:solidFill>
              </a:rPr>
              <a:t>Teoricamente, pela redução da pós-carga pulmonar, melhorando a complacência do ventrículo direito e aumentando a contratilidade do miocárdio, a milrinona melhora o enchimento passivo ventricular esquerdo e por conseqüência, aumenta o débito cardíaco e a estabilidade da pressão arterial sistêmica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12966" y="0"/>
            <a:ext cx="10972800" cy="4876800"/>
          </a:xfrm>
        </p:spPr>
        <p:txBody>
          <a:bodyPr>
            <a:normAutofit/>
          </a:bodyPr>
          <a:lstStyle/>
          <a:p>
            <a:pPr eaLnBrk="1" hangingPunct="1"/>
            <a:endParaRPr lang="pt-BR" dirty="0" smtClean="0"/>
          </a:p>
          <a:p>
            <a:pPr eaLnBrk="1" hangingPunct="1"/>
            <a:endParaRPr lang="pt-BR" dirty="0" smtClean="0"/>
          </a:p>
          <a:p>
            <a:pPr eaLnBrk="1" hangingPunct="1"/>
            <a:endParaRPr lang="pt-BR" dirty="0" smtClean="0"/>
          </a:p>
          <a:p>
            <a:pPr algn="ctr" eaLnBrk="1" hangingPunct="1">
              <a:buFont typeface="Arial" pitchFamily="34" charset="0"/>
              <a:buNone/>
            </a:pPr>
            <a:r>
              <a:rPr lang="pt-BR" dirty="0" smtClean="0">
                <a:solidFill>
                  <a:srgbClr val="0033CC"/>
                </a:solidFill>
              </a:rPr>
              <a:t>OBRIGADA!</a:t>
            </a:r>
          </a:p>
          <a:p>
            <a:pPr eaLnBrk="1" hangingPunct="1">
              <a:buFont typeface="Arial" pitchFamily="34" charset="0"/>
              <a:buNone/>
            </a:pPr>
            <a:endParaRPr lang="pt-BR" dirty="0" smtClean="0">
              <a:solidFill>
                <a:srgbClr val="0033CC"/>
              </a:solidFill>
            </a:endParaRPr>
          </a:p>
          <a:p>
            <a:pPr eaLnBrk="1" hangingPunct="1">
              <a:buFont typeface="Arial" pitchFamily="34" charset="0"/>
              <a:buNone/>
            </a:pPr>
            <a:endParaRPr lang="pt-BR" dirty="0" smtClean="0"/>
          </a:p>
          <a:p>
            <a:pPr eaLnBrk="1" hangingPunct="1">
              <a:buFont typeface="Arial" pitchFamily="34" charset="0"/>
              <a:buNone/>
            </a:pPr>
            <a:endParaRPr lang="pt-BR" dirty="0" smtClean="0"/>
          </a:p>
          <a:p>
            <a:pPr eaLnBrk="1" hangingPunct="1">
              <a:buFont typeface="Arial" pitchFamily="34" charset="0"/>
              <a:buNone/>
            </a:pPr>
            <a:endParaRPr lang="pt-BR" dirty="0" smtClean="0"/>
          </a:p>
          <a:p>
            <a:pPr algn="r" eaLnBrk="1" hangingPunct="1">
              <a:buFont typeface="Arial" pitchFamily="34" charset="0"/>
              <a:buNone/>
            </a:pPr>
            <a:r>
              <a:rPr lang="pt-BR" sz="2000" dirty="0" smtClean="0"/>
              <a:t>rubriapicoli@gmail.com</a:t>
            </a:r>
          </a:p>
        </p:txBody>
      </p:sp>
      <p:sp>
        <p:nvSpPr>
          <p:cNvPr id="46087" name="AutoShape 7" descr="data:image/jpeg;base64,/9j/4AAQSkZJRgABAQAAAQABAAD/2wCEAAkGBwgHBgkIBwgKCgkLDRYPDQwMDRsUFRAWIB0iIiAdHx8kKDQsJCYxJx8fLT0tMTU3Ojo6Iys/RD84QzQ5OjcBCgoKDQwNGg8PGjclHyU3Nzc3Nzc3Nzc3Nzc3Nzc3Nzc3Nzc3Nzc3Nzc3Nzc3Nzc3Nzc3Nzc3Nzc3Nzc3Nzc3N//AABEIAH8AqQMBIgACEQEDEQH/xAAcAAABBQEBAQAAAAAAAAAAAAAFAgMEBgcBAAj/xABLEAACAQMCAwMIAwoKCwAAAAABAgMABBEFIQYSMRNBURQiMmFxkaGxB0JSFSMkVGOBkqLB0RYmM0NVYmRyc/AlNUR0k5Sys8LS4f/EABkBAAMBAQEAAAAAAAAAAAAAAAABAgMEBf/EACERAAICAgIDAQEBAAAAAAAAAAABAhEDEiExE0FRYQQz/9oADAMBAAIRAxEAPwDV8V3lpfLXQK67PLEY2roFeleOGMyTSJHGOrMcAVWtW4ytbUEWEflBAyZXbkjX8/fUuaRUYOXRZgKYur2zs15ru5ii/vMAfdWZ6pxjfTwM7XrxwBsEW3mKCegLe+hYuY2ijuJXwZB5udySe4eNZPK3wkbx/n9yZol3xlpkOfJRLdEd6ryr7zQO84z1OXItkt7ZO7zS7e8/uqrNdY3EMpXIHMQFHx3pIM5VWaVI+YZCRpnuz1Pd4nFUseWQtsMP0s3DV3dXnFOnPd3Esx7RvTfI9E9B3VqT24O67eysd4FuI59Y02SCSSVRcMnaOfTxnJHq8K2G6vLezVWupViVm5QznAz7axumdOqkuhpkK9Rt41ypUg8w5FR8VqnwcmXGovg5iugV2u0yKE16lYr2KQ6OV0V7FeFAz1erteoHR6vV6vUDoj4qvcTa/LpU0drbQK0siF+0k6J3dKslUfjONZNZ5XdUEdizB2zhTnrtvTb4Jxq5clfu7y81Sb8Ile4f7PQD2DoKi6vbmK2dXaKRXQ7xtzD0sEdPEUbcJAyy8yiFMx82QPOLKcY69N6EcRXKSxMVkSTkXBkjj7MenkADwHjWbR2L8KlcWc8HD93zFbftbqJleZuUYCn2n4VJvrybTtKsXgdJM8qvscOMfmI9R2NDbgf6GeZEe4ZZwxIyx5guwJovb6dFeaVZw3nPhED4Vsb48arI6oVbIgz601zH2FjHKlxKwWPtQhAPjzDHxFQ5LzUNRj7COGQqFAcRKTzkeJO2M9w2qy2+m6fbPzwWkav9sjmb3mpgO2BnHhUyzSl2yI4IpUkK+ju3mtL3TIrmMxyC7J5SQcAk+Fa7remPqXkxS4eFoZObzcEMMYIZTkMKzLhv/X+n/wCOtbEKzXJulXA24wh9lMVIlIEbEkADqTQq61axtv5S4BI7kBb5VanGPbMMsHJ8Im16q3ecVpHkWtoXP2pGwPcKA3vEuqzZCTrbjwiQfM1Dzw9MS/nm+zQXdY15nZVHixxQW94t0azyGu+1deqQqWP7qzq7nmupA91NJM35Ryfh0qI422peW+jRYEuzVeH9fg1xJXiieEI/KqSkcz7ZzsaM4rL9A0NtZ0i4EFxPbXVrdLLDNAd0PIR07x6qL2HFmoaNKlnxhb4iJ5Y9ThGY29Tj6v56pTfb6E8SfRecV7FJgliniWWCRJI2GVZDkH3U5jFaWZ6Ucr1dxXsUWGozis+44kK66yg4JtlT2gnpWh1QOKUebiK8jjQuxtosKBk+kKbJxLkriI092IZJAju25cZK7d4qPrkaQ2knZNIweFXHOnK25+zRw3aRXODOqKG5wyjPnc7ed4nbAoJq95iISIXnMMYTnk80uebqfDr8Kh8HQiu9jfXOkyQAPzM4KiTzBjlx09tGLNDFbQxkqSkYU8vTpQmXUruS07aILGWlMY5t/q5z7aLW5zDGS4c8oyw79qc5SdWhpJD1dpFKFZFBTho/6f0//HWtjFY1w42Nf07H4wvzrZRTQEHWzjS7k7ej3+2qNcuMHbrV04knjg0e4aRgOYBVz3sTsKzy6uAc+cK8/wDs/wBEb4umImaoUppTzZqO7gmiCCQ2/WmmpZNIJ3roiZsvH0YP981GPuIRvnVu1TTLe/tpIpYkPOpB5lyD7R31TPowYeX36+MSn4mtBI6n1V0Q6IZlsFjrnCepJFomZrSVz+ByEmNvSPmsfROANqufD3E1prSiMpJaXfLzG1nGGx4juI9lSrhwstuh3zP0PrIH7aF33DVtq+nWnOpjnti/YyxtyvH5x9E0V7iDS9lnFexVEsuKb/QrqSx4iSS4t4n5V1BI91G2O0Ue3qKsf8KdC/pS3/Sp7/eCdAmelZnxm7JxNclGZT2aLlTg4xWnctZVxo2eKL71BB+rVsygqYFJxt8qhawzDTrjs1LOQAir1JJ2+NSiabkOCrYzyurYz1wc1Ps1Bmi6Fq09qnlVs0TLLzhZTjuGB8qIwRNbRLBIwZoxykjoSKKNrbFQI7dR3+c2aGly7MzbFiSavK4uqIgpXyLzXgaRmug1ga0EdCYDWtPJ2/CU+dbUT1rENHONYsT4XEfzrXdf1SPSNLmu3wWUYjX7TnoKpAUf6Qta7bVI7KI/ebM80ngZD+4VUpL7mJwfjUPUppGjnlkfmkOXZj9YncmgyXnNjpXLmhtNM1g+CyLcZ76V2maEQT5HWpaSZpKIWS+akk00Gz310tWqRLLp9Gb41m6X7Vtn3MK0isp4AuTBrE7LjmNsQM/3lrS3vVjP3xSB4jfFaw6IZHkwrdoQedJV3HgSM/KpNgRyzKBgLMwFRLjOGmt2Vl5gxOemetS7M4kuU8Jc+8A1SGxq/tYriG4EiKSVO+N+4j5Uz9y7H8Uh/wCHU6Uec5PRkx8KDfdlKoQfxWQcYN/GfUfVIB+qK2A1jHFj83E2pn8vj3ACgmgYWqNfSvFbO8RAYEYJHrpwtUe/P4K52ON8HoaXsfoGw30t1p3lDlkbygxlQ3Ucgb9tF4WzFGfFR8qE2twE0USQQwwt5Wy7Jnbswe/O+TRGJ8xIc580b/mrTLFRSSJg7skZroNNBq9zVzmlE7S3xqlkR+MR/wDUKsv0hawL7UhZQODBaHDEH0pMb+4VUIJTHPHIpw6MGU+BFckkLs7ucsxJJPeacQZD1N/wK43O0bECqvby9Mnuqxag2bS4/wANvlVRtH6b91KSsIuix20pwNzRGKTagls+1EYn2FQ0UElel81Q1enA+1AFn4KbOtlfG3k+Az+ytHun5iD1BX99ZjwTIBxBFn60Mq/qGtCaXIhPjGv+fjW2MiRy3ylte9R99Tp4Hr86JWV5yu7Sg5c5Y+zpgUKiYmC9HgEb3VJjOB7atqybDC3EU0nLG4OxDA921VfyMf1anzlg0TI3KQ2xHsNC8/lJf06Eh2Xc9KxDih/4yap/vT/OtwrBuJH/AIxaqf7ZKP1jUoCEWqPfuBaSljgAbnwrpemp4xcwvCxblcYPL1xRdMGR7aOF9GVBLJInlDScy4X+bUevuqbCQIowM4CjqfVUSDTrK2gWFUfkSQygNIcg4APwFS15FUBVAGNhnO1VkmpJCjFoXzeuuhvXScjwFKDDwFYl2KU7iuO2xpQYVHkbY00DIt+fweYfk2+VU60bZfZVrvG+8y/3G+VU63bAHsqhB62k2ohDJtuaC2z7UQik2qGUgmslPK9QI3p9HqRll4NbPE2nrv5zsvvU1fpZeSK3Oc4QfDFZzwbKF4o0xmOAJv8AxNW3ia9h066jthFdPHJGhjnDgorFmHKe85C52o8ih2Guwe0+USQamN/QBH637ql9rGiqZJEQdfOYCqhbXOoTaHfG2hLzzMImUIc9mxdffg9aBPw/qH87azdP52QCqlm6pCWNe2aFdarpsagPqNqGDA47QUL+7Gl/j0H6Yql/cWVPSihXfvcml/cSXwg95/dQsk/g9Y/Tdq+fOIX/AIw6tv8A7fcf9xqFz8Q6rdI7tqmqyhV5iPKHXI9mRTRmLAEliSMlmOSfb661ozHy9Q9TZmspFXPMTtjrnupZk9dRb+Qi1cgkEAkEd2xpUBCez1KbQkYW8/lJu3ySOVuz5Fx4bZJqwRtiOMHqFAPtxVXeaRuG4C8jljfSDJYk47Ne+iyXDciAN9UfKiQ0FQ9KEg7zQoTnxpQlz35qBoLBwehpmVtjURJBn/7Tk74GKURsiXb/AHqQZ+qflVSjNWW6fKt7D8qrC7VoSEYH6VPikwOtCInxUuOQ4FS0MLRyeupAehcUvrozp0li1vmW1muHz9W5EYHuBNQ+CkrJ/Ds3Z65YN/aEHvOP21X5r6azlknjeZvJL08is3mcyydB+bPvqwRXmm2rpNBpGLiF1kR5dQlYBgcg8oUA7iq7rGoRxLIy2luJLiUyMQWOWJyTgnFLhj6Lbwnx/qGoaxPBcQ2sELQs+I1Yk8p5hkk1L4l46i0/V/JZMyxCAO5j3YOegB6YxWb8OC8bU+ayjZ3CMX5egTvzT2qW8dxbi5tkUedlwo3wa0p7CtamgapqjWOk2+ryENZyhTjJLAt3Ypr+EVl4N7hVN0vUYdXa00jWZHgtyqQxzROQnMCeUunQ9cZG9Xn+AGo/ib/80apTa7JcU+ikrO8RkLEyNJEvmnOAM9Ke7R2zhXbHqNEkCp1A9uKUZIlG5Az6jUyzP4NYkCuZ8fyUn6NM3MU8kBC27MfsldjRnymLIHae5TTbX1srnnlx/V5DU+R/B+P9BcMN0dPSE6chdZC/ZlQApwBnc+FLWzu2cDswme8kED3VObVLMdZj1+ya9Hqdo8iokhLMcDKGpeSQ1jQwNLuDFlZoy5Po8rYx7anaHw3e6vqcOnw3EMUsobDOrEDAzvXLi+gs3WOclWYZAxnaiPCnFmlaRrsGoXbTeTxhg3KmTkjA2qfJKx+MLH6KuJY+lxp0mPCRhn4UO1bgXiixhlnlsImt4lLvKt1GAqjqdyDWgJ9L3CjLzCW66gfyBqsfSN9ItjrmgHS9BMzNNIBcs68mIwMkb9c7VpsidJfDNrm3n81AFeSTmHLG4bGPEg439VCY9LumQuVCBevPsRVjgm55Jmj8yRlVw32S22R4DbpUWUSvb5Yl3kBIYHB2O/8AnwqfI2aeJUC49Ncso7aNgc83JnK/D5U8tkAcLK7+sRnp6s9fzUVWVkZ3ktoQQFClBg+JB9VNzrbI0N07yHnGWh5yPO64GBheo6ZpqbYeNIHtBaPCwa99IcyhE3wDg5ydjUjT4obWGR40nOW5ZCHHMcEDzdsd9MzQR7MjgO0Z5g65CAnu9e1OTRStNcOZQzRAOhReUlyckUN2GqQi+nkjaRoHdoQcFnXJT27D10m6sydnEsjrgEqclSRk7d4+VTluTBZgwhow5aWffmHXYDPUg7ZrsuJ3glacx5JfmwTzA9+AfEUroeqZEjs7mBm8kEyqAO0iBZDIo3OT17+6lR2tlEEeS3POQzdm3akDrscb5G24qbdSMoM0qZkEv1GIGAASMftzTBlupY7h4IhGIowsjAjIB32PrFCbFqiFZQ25mtIV5ZTLvzLCSQfXk+rO1WT7v69/TF1+r+6hM0cjGOYhDKJC5iUcq5xgEEb0192dT+0v6v8A60X+lan/2Q==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pt-BR"/>
          </a:p>
        </p:txBody>
      </p:sp>
      <p:pic>
        <p:nvPicPr>
          <p:cNvPr id="4608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963" y="2138363"/>
            <a:ext cx="5730875" cy="429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9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0926" y="4052887"/>
            <a:ext cx="3851275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875</TotalTime>
  <Words>3404</Words>
  <Application>Microsoft Office PowerPoint</Application>
  <PresentationFormat>Personalizar</PresentationFormat>
  <Paragraphs>282</Paragraphs>
  <Slides>48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55" baseType="lpstr">
      <vt:lpstr>Arial</vt:lpstr>
      <vt:lpstr>Calibri</vt:lpstr>
      <vt:lpstr>Times New Roman</vt:lpstr>
      <vt:lpstr>Trebuchet MS</vt:lpstr>
      <vt:lpstr>Geneva</vt:lpstr>
      <vt:lpstr>Gulim</vt:lpstr>
      <vt:lpstr>Brilho</vt:lpstr>
      <vt:lpstr> “Segurança do uso da milrinona em Unidades de Terapia Intensiva Neonatal” </vt:lpstr>
      <vt:lpstr>Slide 2</vt:lpstr>
      <vt:lpstr>Consultem o Artigo Integral!</vt:lpstr>
      <vt:lpstr>INTRODUÇÃO</vt:lpstr>
      <vt:lpstr>INTRODUÇÃO</vt:lpstr>
      <vt:lpstr>INTRODUÇÃO</vt:lpstr>
      <vt:lpstr>OBJETIVO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Slide 23</vt:lpstr>
      <vt:lpstr>RESULTADOS</vt:lpstr>
      <vt:lpstr>RESULTADOS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Slide 40</vt:lpstr>
      <vt:lpstr>Slide 41</vt:lpstr>
      <vt:lpstr>Slide 42</vt:lpstr>
      <vt:lpstr>REFERÊNCIAS BIBLIOGRÁFICAS</vt:lpstr>
      <vt:lpstr>REFERÊNCIAS BIBLIOGRÁFICAS</vt:lpstr>
      <vt:lpstr>Nota do Editor do site, Dr. Paulo R. Margotto.Consultem também! Aqui e Agora!</vt:lpstr>
      <vt:lpstr>Slide 46</vt:lpstr>
      <vt:lpstr>Slide 47</vt:lpstr>
      <vt:lpstr>Slide 48</vt:lpstr>
    </vt:vector>
  </TitlesOfParts>
  <Company>EBSERH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de artigo  “Segurança do uso da Milrinona em unidades de terapia intensiva neonatal”</dc:title>
  <dc:creator>Rubria Liziero Picoli</dc:creator>
  <cp:lastModifiedBy>Paulo</cp:lastModifiedBy>
  <cp:revision>61</cp:revision>
  <dcterms:created xsi:type="dcterms:W3CDTF">2016-04-07T20:03:50Z</dcterms:created>
  <dcterms:modified xsi:type="dcterms:W3CDTF">2016-04-30T16:21:47Z</dcterms:modified>
</cp:coreProperties>
</file>