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2" r:id="rId25"/>
    <p:sldId id="283" r:id="rId26"/>
    <p:sldId id="284" r:id="rId27"/>
    <p:sldId id="285" r:id="rId28"/>
    <p:sldId id="286" r:id="rId29"/>
    <p:sldId id="287" r:id="rId30"/>
    <p:sldId id="288" r:id="rId31"/>
    <p:sldId id="289" r:id="rId32"/>
    <p:sldId id="291" r:id="rId33"/>
    <p:sldId id="290" r:id="rId34"/>
    <p:sldId id="292" r:id="rId35"/>
    <p:sldId id="293" r:id="rId36"/>
    <p:sldId id="294" r:id="rId37"/>
    <p:sldId id="295" r:id="rId38"/>
    <p:sldId id="296" r:id="rId39"/>
    <p:sldId id="297" r:id="rId40"/>
    <p:sldId id="298" r:id="rId41"/>
    <p:sldId id="277" r:id="rId42"/>
  </p:sldIdLst>
  <p:sldSz cx="12192000" cy="6858000"/>
  <p:notesSz cx="6858000" cy="9144000"/>
  <p:defaultTextStyle>
    <a:defPPr>
      <a:defRPr lang="pt-BR"/>
    </a:defPPr>
    <a:lvl1pPr algn="l" rtl="0" fontAlgn="base">
      <a:spcBef>
        <a:spcPct val="0"/>
      </a:spcBef>
      <a:spcAft>
        <a:spcPct val="0"/>
      </a:spcAft>
      <a:defRPr kern="1200">
        <a:solidFill>
          <a:srgbClr val="514843"/>
        </a:solidFill>
        <a:latin typeface="Euphemia" pitchFamily="34" charset="0"/>
        <a:ea typeface="Helvetica"/>
        <a:cs typeface="Helvetica"/>
        <a:sym typeface="Euphemia" pitchFamily="34" charset="0"/>
      </a:defRPr>
    </a:lvl1pPr>
    <a:lvl2pPr marL="457200" algn="l" rtl="0" fontAlgn="base">
      <a:spcBef>
        <a:spcPct val="0"/>
      </a:spcBef>
      <a:spcAft>
        <a:spcPct val="0"/>
      </a:spcAft>
      <a:defRPr kern="1200">
        <a:solidFill>
          <a:srgbClr val="514843"/>
        </a:solidFill>
        <a:latin typeface="Euphemia" pitchFamily="34" charset="0"/>
        <a:ea typeface="Helvetica"/>
        <a:cs typeface="Helvetica"/>
        <a:sym typeface="Euphemia" pitchFamily="34" charset="0"/>
      </a:defRPr>
    </a:lvl2pPr>
    <a:lvl3pPr marL="914400" algn="l" rtl="0" fontAlgn="base">
      <a:spcBef>
        <a:spcPct val="0"/>
      </a:spcBef>
      <a:spcAft>
        <a:spcPct val="0"/>
      </a:spcAft>
      <a:defRPr kern="1200">
        <a:solidFill>
          <a:srgbClr val="514843"/>
        </a:solidFill>
        <a:latin typeface="Euphemia" pitchFamily="34" charset="0"/>
        <a:ea typeface="Helvetica"/>
        <a:cs typeface="Helvetica"/>
        <a:sym typeface="Euphemia" pitchFamily="34" charset="0"/>
      </a:defRPr>
    </a:lvl3pPr>
    <a:lvl4pPr marL="1371600" algn="l" rtl="0" fontAlgn="base">
      <a:spcBef>
        <a:spcPct val="0"/>
      </a:spcBef>
      <a:spcAft>
        <a:spcPct val="0"/>
      </a:spcAft>
      <a:defRPr kern="1200">
        <a:solidFill>
          <a:srgbClr val="514843"/>
        </a:solidFill>
        <a:latin typeface="Euphemia" pitchFamily="34" charset="0"/>
        <a:ea typeface="Helvetica"/>
        <a:cs typeface="Helvetica"/>
        <a:sym typeface="Euphemia" pitchFamily="34" charset="0"/>
      </a:defRPr>
    </a:lvl4pPr>
    <a:lvl5pPr marL="1828800" algn="l" rtl="0" fontAlgn="base">
      <a:spcBef>
        <a:spcPct val="0"/>
      </a:spcBef>
      <a:spcAft>
        <a:spcPct val="0"/>
      </a:spcAft>
      <a:defRPr kern="1200">
        <a:solidFill>
          <a:srgbClr val="514843"/>
        </a:solidFill>
        <a:latin typeface="Euphemia" pitchFamily="34" charset="0"/>
        <a:ea typeface="Helvetica"/>
        <a:cs typeface="Helvetica"/>
        <a:sym typeface="Euphemia" pitchFamily="34" charset="0"/>
      </a:defRPr>
    </a:lvl5pPr>
    <a:lvl6pPr marL="2286000" algn="l" defTabSz="914400" rtl="0" eaLnBrk="1" latinLnBrk="0" hangingPunct="1">
      <a:defRPr kern="1200">
        <a:solidFill>
          <a:srgbClr val="514843"/>
        </a:solidFill>
        <a:latin typeface="Euphemia" pitchFamily="34" charset="0"/>
        <a:ea typeface="Helvetica"/>
        <a:cs typeface="Helvetica"/>
        <a:sym typeface="Euphemia" pitchFamily="34" charset="0"/>
      </a:defRPr>
    </a:lvl6pPr>
    <a:lvl7pPr marL="2743200" algn="l" defTabSz="914400" rtl="0" eaLnBrk="1" latinLnBrk="0" hangingPunct="1">
      <a:defRPr kern="1200">
        <a:solidFill>
          <a:srgbClr val="514843"/>
        </a:solidFill>
        <a:latin typeface="Euphemia" pitchFamily="34" charset="0"/>
        <a:ea typeface="Helvetica"/>
        <a:cs typeface="Helvetica"/>
        <a:sym typeface="Euphemia" pitchFamily="34" charset="0"/>
      </a:defRPr>
    </a:lvl7pPr>
    <a:lvl8pPr marL="3200400" algn="l" defTabSz="914400" rtl="0" eaLnBrk="1" latinLnBrk="0" hangingPunct="1">
      <a:defRPr kern="1200">
        <a:solidFill>
          <a:srgbClr val="514843"/>
        </a:solidFill>
        <a:latin typeface="Euphemia" pitchFamily="34" charset="0"/>
        <a:ea typeface="Helvetica"/>
        <a:cs typeface="Helvetica"/>
        <a:sym typeface="Euphemia" pitchFamily="34" charset="0"/>
      </a:defRPr>
    </a:lvl8pPr>
    <a:lvl9pPr marL="3657600" algn="l" defTabSz="914400" rtl="0" eaLnBrk="1" latinLnBrk="0" hangingPunct="1">
      <a:defRPr kern="1200">
        <a:solidFill>
          <a:srgbClr val="514843"/>
        </a:solidFill>
        <a:latin typeface="Euphemia" pitchFamily="34" charset="0"/>
        <a:ea typeface="Helvetica"/>
        <a:cs typeface="Helvetica"/>
        <a:sym typeface="Euphemia"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Euphemia"/>
          <a:ea typeface="Euphemia"/>
          <a:cs typeface="Euphemia"/>
        </a:font>
        <a:srgbClr val="514843"/>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FCECD"/>
          </a:solidFill>
        </a:fill>
      </a:tcStyle>
    </a:wholeTbl>
    <a:band2H>
      <a:tcTxStyle/>
      <a:tcStyle>
        <a:tcBdr/>
        <a:fill>
          <a:solidFill>
            <a:srgbClr val="E8E8E8"/>
          </a:solidFill>
        </a:fill>
      </a:tcStyle>
    </a:band2H>
    <a:firstCol>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firstCol>
    <a:la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lastRow>
    <a:fir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firstRow>
  </a:tblStyle>
  <a:tblStyle styleId="{C7B018BB-80A7-4F77-B60F-C8B233D01FF8}" styleName="">
    <a:tblBg/>
    <a:wholeTbl>
      <a:tcTxStyle b="on" i="on">
        <a:font>
          <a:latin typeface="Euphemia"/>
          <a:ea typeface="Euphemia"/>
          <a:cs typeface="Euphemia"/>
        </a:font>
        <a:srgbClr val="514843"/>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FD0D3"/>
          </a:solidFill>
        </a:fill>
      </a:tcStyle>
    </a:wholeTbl>
    <a:band2H>
      <a:tcTxStyle/>
      <a:tcStyle>
        <a:tcBdr/>
        <a:fill>
          <a:solidFill>
            <a:srgbClr val="E9E9EA"/>
          </a:solidFill>
        </a:fill>
      </a:tcStyle>
    </a:band2H>
    <a:firstCol>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25A6A"/>
          </a:solidFill>
        </a:fill>
      </a:tcStyle>
    </a:firstCol>
    <a:la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25A6A"/>
          </a:solidFill>
        </a:fill>
      </a:tcStyle>
    </a:lastRow>
    <a:fir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25A6A"/>
          </a:solidFill>
        </a:fill>
      </a:tcStyle>
    </a:firstRow>
  </a:tblStyle>
  <a:tblStyle styleId="{EEE7283C-3CF3-47DC-8721-378D4A62B228}" styleName="">
    <a:tblBg/>
    <a:wholeTbl>
      <a:tcTxStyle b="on" i="on">
        <a:font>
          <a:latin typeface="Euphemia"/>
          <a:ea typeface="Euphemia"/>
          <a:cs typeface="Euphemia"/>
        </a:font>
        <a:srgbClr val="514843"/>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1E0DE"/>
          </a:solidFill>
        </a:fill>
      </a:tcStyle>
    </a:wholeTbl>
    <a:band2H>
      <a:tcTxStyle/>
      <a:tcStyle>
        <a:tcBdr/>
        <a:fill>
          <a:solidFill>
            <a:srgbClr val="F1F0EF"/>
          </a:solidFill>
        </a:fill>
      </a:tcStyle>
    </a:band2H>
    <a:firstCol>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8A39E"/>
          </a:solidFill>
        </a:fill>
      </a:tcStyle>
    </a:firstCol>
    <a:la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8A39E"/>
          </a:solidFill>
        </a:fill>
      </a:tcStyle>
    </a:lastRow>
    <a:fir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8A39E"/>
          </a:solidFill>
        </a:fill>
      </a:tcStyle>
    </a:firstRow>
  </a:tblStyle>
  <a:tblStyle styleId="{CF821DB8-F4EB-4A41-A1BA-3FCAFE7338EE}" styleName="">
    <a:tblBg/>
    <a:wholeTbl>
      <a:tcTxStyle b="on" i="on">
        <a:font>
          <a:latin typeface="Euphemia"/>
          <a:ea typeface="Euphemia"/>
          <a:cs typeface="Euphemia"/>
        </a:font>
        <a:srgbClr val="51484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a:tcStyle>
        <a:tcBdr/>
        <a:fill>
          <a:solidFill>
            <a:srgbClr val="FFFFFF"/>
          </a:solidFill>
        </a:fill>
      </a:tcStyle>
    </a:band2H>
    <a:firstCol>
      <a:tcTxStyle b="on" i="on">
        <a:font>
          <a:latin typeface="Euphemia"/>
          <a:ea typeface="Euphemia"/>
          <a:cs typeface="Euphemi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14843"/>
          </a:solidFill>
        </a:fill>
      </a:tcStyle>
    </a:firstCol>
    <a:lastRow>
      <a:tcTxStyle b="on" i="on">
        <a:font>
          <a:latin typeface="Euphemia"/>
          <a:ea typeface="Euphemia"/>
          <a:cs typeface="Euphemia"/>
        </a:font>
        <a:srgbClr val="514843"/>
      </a:tcTxStyle>
      <a:tcStyle>
        <a:tcBdr>
          <a:left>
            <a:ln w="12700" cap="flat">
              <a:noFill/>
              <a:miter lim="400000"/>
            </a:ln>
          </a:left>
          <a:right>
            <a:ln w="12700" cap="flat">
              <a:noFill/>
              <a:miter lim="400000"/>
            </a:ln>
          </a:right>
          <a:top>
            <a:ln w="50800" cap="flat">
              <a:solidFill>
                <a:srgbClr val="514843"/>
              </a:solidFill>
              <a:prstDash val="solid"/>
              <a:bevel/>
            </a:ln>
          </a:top>
          <a:bottom>
            <a:ln w="25400" cap="flat">
              <a:solidFill>
                <a:srgbClr val="514843"/>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Euphemia"/>
          <a:ea typeface="Euphemia"/>
          <a:cs typeface="Euphemia"/>
        </a:font>
        <a:srgbClr val="FFFFFF"/>
      </a:tcTxStyle>
      <a:tcStyle>
        <a:tcBdr>
          <a:left>
            <a:ln w="12700" cap="flat">
              <a:noFill/>
              <a:miter lim="400000"/>
            </a:ln>
          </a:left>
          <a:right>
            <a:ln w="12700" cap="flat">
              <a:noFill/>
              <a:miter lim="400000"/>
            </a:ln>
          </a:right>
          <a:top>
            <a:ln w="25400" cap="flat">
              <a:solidFill>
                <a:srgbClr val="514843"/>
              </a:solidFill>
              <a:prstDash val="solid"/>
              <a:bevel/>
            </a:ln>
          </a:top>
          <a:bottom>
            <a:ln w="25400" cap="flat">
              <a:solidFill>
                <a:srgbClr val="514843"/>
              </a:solidFill>
              <a:prstDash val="solid"/>
              <a:bevel/>
            </a:ln>
          </a:bottom>
          <a:insideH>
            <a:ln w="12700" cap="flat">
              <a:noFill/>
              <a:miter lim="400000"/>
            </a:ln>
          </a:insideH>
          <a:insideV>
            <a:ln w="12700" cap="flat">
              <a:noFill/>
              <a:miter lim="400000"/>
            </a:ln>
          </a:insideV>
        </a:tcBdr>
        <a:fill>
          <a:solidFill>
            <a:srgbClr val="514843"/>
          </a:solidFill>
        </a:fill>
      </a:tcStyle>
    </a:firstRow>
  </a:tblStyle>
  <a:tblStyle styleId="{33BA23B1-9221-436E-865A-0063620EA4FD}" styleName="">
    <a:tblBg/>
    <a:wholeTbl>
      <a:tcTxStyle b="on" i="on">
        <a:font>
          <a:latin typeface="Euphemia"/>
          <a:ea typeface="Euphemia"/>
          <a:cs typeface="Euphemia"/>
        </a:font>
        <a:srgbClr val="514843"/>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FCECD"/>
          </a:solidFill>
        </a:fill>
      </a:tcStyle>
    </a:wholeTbl>
    <a:band2H>
      <a:tcTxStyle/>
      <a:tcStyle>
        <a:tcBdr/>
        <a:fill>
          <a:solidFill>
            <a:srgbClr val="E8E8E8"/>
          </a:solidFill>
        </a:fill>
      </a:tcStyle>
    </a:band2H>
    <a:firstCol>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firstCol>
    <a:la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lastRow>
    <a:firstRow>
      <a:tcTxStyle b="on" i="on">
        <a:font>
          <a:latin typeface="Euphemia"/>
          <a:ea typeface="Euphemia"/>
          <a:cs typeface="Euphemi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14843"/>
          </a:solidFill>
        </a:fill>
      </a:tcStyle>
    </a:firstRow>
  </a:tblStyle>
  <a:tblStyle styleId="{2708684C-4D16-4618-839F-0558EEFCDFE6}" styleName="">
    <a:tblBg/>
    <a:wholeTbl>
      <a:tcTxStyle b="on" i="on">
        <a:font>
          <a:latin typeface="Euphemia"/>
          <a:ea typeface="Euphemia"/>
          <a:cs typeface="Euphemia"/>
        </a:font>
        <a:srgbClr val="514843"/>
      </a:tcTxStyle>
      <a:tcStyle>
        <a:tcBdr>
          <a:left>
            <a:ln w="12700" cap="flat">
              <a:solidFill>
                <a:srgbClr val="514843"/>
              </a:solidFill>
              <a:prstDash val="solid"/>
              <a:bevel/>
            </a:ln>
          </a:left>
          <a:right>
            <a:ln w="12700" cap="flat">
              <a:solidFill>
                <a:srgbClr val="514843"/>
              </a:solidFill>
              <a:prstDash val="solid"/>
              <a:bevel/>
            </a:ln>
          </a:right>
          <a:top>
            <a:ln w="12700" cap="flat">
              <a:solidFill>
                <a:srgbClr val="514843"/>
              </a:solidFill>
              <a:prstDash val="solid"/>
              <a:bevel/>
            </a:ln>
          </a:top>
          <a:bottom>
            <a:ln w="12700" cap="flat">
              <a:solidFill>
                <a:srgbClr val="514843"/>
              </a:solidFill>
              <a:prstDash val="solid"/>
              <a:bevel/>
            </a:ln>
          </a:bottom>
          <a:insideH>
            <a:ln w="12700" cap="flat">
              <a:solidFill>
                <a:srgbClr val="514843"/>
              </a:solidFill>
              <a:prstDash val="solid"/>
              <a:bevel/>
            </a:ln>
          </a:insideH>
          <a:insideV>
            <a:ln w="12700" cap="flat">
              <a:solidFill>
                <a:srgbClr val="514843"/>
              </a:solidFill>
              <a:prstDash val="solid"/>
              <a:bevel/>
            </a:ln>
          </a:insideV>
        </a:tcBdr>
        <a:fill>
          <a:solidFill>
            <a:srgbClr val="514843">
              <a:alpha val="20000"/>
            </a:srgbClr>
          </a:solidFill>
        </a:fill>
      </a:tcStyle>
    </a:wholeTbl>
    <a:band2H>
      <a:tcTxStyle/>
      <a:tcStyle>
        <a:tcBdr/>
        <a:fill>
          <a:solidFill>
            <a:srgbClr val="FFFFFF"/>
          </a:solidFill>
        </a:fill>
      </a:tcStyle>
    </a:band2H>
    <a:firstCol>
      <a:tcTxStyle b="on" i="on">
        <a:font>
          <a:latin typeface="Euphemia"/>
          <a:ea typeface="Euphemia"/>
          <a:cs typeface="Euphemia"/>
        </a:font>
        <a:srgbClr val="514843"/>
      </a:tcTxStyle>
      <a:tcStyle>
        <a:tcBdr>
          <a:left>
            <a:ln w="12700" cap="flat">
              <a:solidFill>
                <a:srgbClr val="514843"/>
              </a:solidFill>
              <a:prstDash val="solid"/>
              <a:bevel/>
            </a:ln>
          </a:left>
          <a:right>
            <a:ln w="12700" cap="flat">
              <a:solidFill>
                <a:srgbClr val="514843"/>
              </a:solidFill>
              <a:prstDash val="solid"/>
              <a:bevel/>
            </a:ln>
          </a:right>
          <a:top>
            <a:ln w="12700" cap="flat">
              <a:solidFill>
                <a:srgbClr val="514843"/>
              </a:solidFill>
              <a:prstDash val="solid"/>
              <a:bevel/>
            </a:ln>
          </a:top>
          <a:bottom>
            <a:ln w="12700" cap="flat">
              <a:solidFill>
                <a:srgbClr val="514843"/>
              </a:solidFill>
              <a:prstDash val="solid"/>
              <a:bevel/>
            </a:ln>
          </a:bottom>
          <a:insideH>
            <a:ln w="12700" cap="flat">
              <a:solidFill>
                <a:srgbClr val="514843"/>
              </a:solidFill>
              <a:prstDash val="solid"/>
              <a:bevel/>
            </a:ln>
          </a:insideH>
          <a:insideV>
            <a:ln w="12700" cap="flat">
              <a:solidFill>
                <a:srgbClr val="514843"/>
              </a:solidFill>
              <a:prstDash val="solid"/>
              <a:bevel/>
            </a:ln>
          </a:insideV>
        </a:tcBdr>
        <a:fill>
          <a:solidFill>
            <a:srgbClr val="514843">
              <a:alpha val="20000"/>
            </a:srgbClr>
          </a:solidFill>
        </a:fill>
      </a:tcStyle>
    </a:firstCol>
    <a:lastRow>
      <a:tcTxStyle b="on" i="on">
        <a:font>
          <a:latin typeface="Euphemia"/>
          <a:ea typeface="Euphemia"/>
          <a:cs typeface="Euphemia"/>
        </a:font>
        <a:srgbClr val="514843"/>
      </a:tcTxStyle>
      <a:tcStyle>
        <a:tcBdr>
          <a:left>
            <a:ln w="12700" cap="flat">
              <a:solidFill>
                <a:srgbClr val="514843"/>
              </a:solidFill>
              <a:prstDash val="solid"/>
              <a:bevel/>
            </a:ln>
          </a:left>
          <a:right>
            <a:ln w="12700" cap="flat">
              <a:solidFill>
                <a:srgbClr val="514843"/>
              </a:solidFill>
              <a:prstDash val="solid"/>
              <a:bevel/>
            </a:ln>
          </a:right>
          <a:top>
            <a:ln w="50800" cap="flat">
              <a:solidFill>
                <a:srgbClr val="514843"/>
              </a:solidFill>
              <a:prstDash val="solid"/>
              <a:bevel/>
            </a:ln>
          </a:top>
          <a:bottom>
            <a:ln w="12700" cap="flat">
              <a:solidFill>
                <a:srgbClr val="514843"/>
              </a:solidFill>
              <a:prstDash val="solid"/>
              <a:bevel/>
            </a:ln>
          </a:bottom>
          <a:insideH>
            <a:ln w="12700" cap="flat">
              <a:solidFill>
                <a:srgbClr val="514843"/>
              </a:solidFill>
              <a:prstDash val="solid"/>
              <a:bevel/>
            </a:ln>
          </a:insideH>
          <a:insideV>
            <a:ln w="12700" cap="flat">
              <a:solidFill>
                <a:srgbClr val="514843"/>
              </a:solidFill>
              <a:prstDash val="solid"/>
              <a:bevel/>
            </a:ln>
          </a:insideV>
        </a:tcBdr>
        <a:fill>
          <a:noFill/>
        </a:fill>
      </a:tcStyle>
    </a:lastRow>
    <a:firstRow>
      <a:tcTxStyle b="on" i="on">
        <a:font>
          <a:latin typeface="Euphemia"/>
          <a:ea typeface="Euphemia"/>
          <a:cs typeface="Euphemia"/>
        </a:font>
        <a:srgbClr val="514843"/>
      </a:tcTxStyle>
      <a:tcStyle>
        <a:tcBdr>
          <a:left>
            <a:ln w="12700" cap="flat">
              <a:solidFill>
                <a:srgbClr val="514843"/>
              </a:solidFill>
              <a:prstDash val="solid"/>
              <a:bevel/>
            </a:ln>
          </a:left>
          <a:right>
            <a:ln w="12700" cap="flat">
              <a:solidFill>
                <a:srgbClr val="514843"/>
              </a:solidFill>
              <a:prstDash val="solid"/>
              <a:bevel/>
            </a:ln>
          </a:right>
          <a:top>
            <a:ln w="12700" cap="flat">
              <a:solidFill>
                <a:srgbClr val="514843"/>
              </a:solidFill>
              <a:prstDash val="solid"/>
              <a:bevel/>
            </a:ln>
          </a:top>
          <a:bottom>
            <a:ln w="25400" cap="flat">
              <a:solidFill>
                <a:srgbClr val="514843"/>
              </a:solidFill>
              <a:prstDash val="solid"/>
              <a:bevel/>
            </a:ln>
          </a:bottom>
          <a:insideH>
            <a:ln w="12700" cap="flat">
              <a:solidFill>
                <a:srgbClr val="514843"/>
              </a:solidFill>
              <a:prstDash val="solid"/>
              <a:bevel/>
            </a:ln>
          </a:insideH>
          <a:insideV>
            <a:ln w="12700" cap="flat">
              <a:solidFill>
                <a:srgbClr val="514843"/>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1" d="100"/>
          <a:sy n="91" d="100"/>
        </p:scale>
        <p:origin x="-254" y="-77"/>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9" name="Shape 7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80" name="Shape 8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xfrm>
            <a:off x="381000" y="685800"/>
            <a:ext cx="6096000" cy="3429000"/>
          </a:xfrm>
          <a:noFill/>
        </p:spPr>
      </p:sp>
      <p:sp>
        <p:nvSpPr>
          <p:cNvPr id="49155" name="Rectangle 3"/>
          <p:cNvSpPr>
            <a:spLocks noGrp="1"/>
          </p:cNvSpPr>
          <p:nvPr>
            <p:ph type="body" idx="1"/>
          </p:nvPr>
        </p:nvSpPr>
        <p:spPr bwMode="auto">
          <a:noFill/>
        </p:spPr>
        <p:txBody>
          <a:bodyPr vert="horz" wrap="square" lIns="91440" tIns="45720" rIns="91440" bIns="45720" numCol="1" anchor="t" anchorCtr="0" compatLnSpc="1">
            <a:prstTxWarp prst="textNoShape">
              <a:avLst/>
            </a:prstTxWarp>
          </a:bodyPr>
          <a:lstStyle/>
          <a:p>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hape 117"/>
          <p:cNvSpPr>
            <a:spLocks noGrp="1" noRot="1" noChangeAspect="1" noTextEdit="1"/>
          </p:cNvSpPr>
          <p:nvPr>
            <p:ph type="sldImg"/>
          </p:nvPr>
        </p:nvSpPr>
        <p:spPr bwMode="auto">
          <a:xfrm>
            <a:off x="381000" y="685800"/>
            <a:ext cx="6096000" cy="3429000"/>
          </a:xfrm>
          <a:noFill/>
        </p:spPr>
      </p:sp>
      <p:sp>
        <p:nvSpPr>
          <p:cNvPr id="50179" name="Shape 118"/>
          <p:cNvSpPr>
            <a:spLocks noGrp="1"/>
          </p:cNvSpPr>
          <p:nvPr>
            <p:ph type="body" sz="quarter" idx="1"/>
          </p:nvPr>
        </p:nvSpPr>
        <p:spPr bwMode="auto">
          <a:noFill/>
        </p:spPr>
        <p:txBody>
          <a:bodyPr vert="horz" wrap="square" lIns="91440" tIns="45720" rIns="91440" bIns="45720" numCol="1" anchor="t" anchorCtr="0" compatLnSpc="1">
            <a:prstTxWarp prst="textNoShape">
              <a:avLst/>
            </a:prstTxWarp>
          </a:bodyPr>
          <a:lstStyle/>
          <a:p>
            <a:pPr eaLnBrk="1" hangingPunct="1">
              <a:spcBef>
                <a:spcPct val="0"/>
              </a:spcBef>
            </a:pPr>
            <a:r>
              <a:rPr lang="pt-BR" smtClean="0">
                <a:solidFill>
                  <a:srgbClr val="000000"/>
                </a:solidFill>
              </a:rPr>
              <a:t>Síndrome de Goltz (1),distúrbio hereditário autossômico dominante caracterizado por numerosos carcinomas basocelulares, maxilares queratocistos e malformações musculoesqueléticas.4,16</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hape 125"/>
          <p:cNvSpPr>
            <a:spLocks noGrp="1" noRot="1" noChangeAspect="1" noTextEdit="1"/>
          </p:cNvSpPr>
          <p:nvPr>
            <p:ph type="sldImg"/>
          </p:nvPr>
        </p:nvSpPr>
        <p:spPr bwMode="auto">
          <a:xfrm>
            <a:off x="381000" y="685800"/>
            <a:ext cx="6096000" cy="3429000"/>
          </a:xfrm>
          <a:noFill/>
        </p:spPr>
      </p:sp>
      <p:sp>
        <p:nvSpPr>
          <p:cNvPr id="51203" name="Shape 126"/>
          <p:cNvSpPr>
            <a:spLocks noGrp="1"/>
          </p:cNvSpPr>
          <p:nvPr>
            <p:ph type="body" sz="quarter" idx="1"/>
          </p:nvPr>
        </p:nvSpPr>
        <p:spPr bwMode="auto">
          <a:noFill/>
        </p:spPr>
        <p:txBody>
          <a:bodyPr vert="horz" wrap="square" lIns="91440" tIns="45720" rIns="91440" bIns="45720" numCol="1" anchor="t" anchorCtr="0" compatLnSpc="1">
            <a:prstTxWarp prst="textNoShape">
              <a:avLst/>
            </a:prstTxWarp>
          </a:bodyPr>
          <a:lstStyle/>
          <a:p>
            <a:pPr eaLnBrk="1" hangingPunct="1">
              <a:spcBef>
                <a:spcPct val="0"/>
              </a:spcBef>
            </a:pPr>
            <a:r>
              <a:rPr lang="pt-BR" smtClean="0">
                <a:solidFill>
                  <a:srgbClr val="000000"/>
                </a:solidFill>
              </a:rPr>
              <a:t>As bordas foram definidas. As vísceras herniadas foram reduzidas e as bordas foram fechadas com suturas. Não houve dificuldades relacionadas ao procedimento cirúrgico, e o fechamento da parede abdominal foi realizado sem tensão indevida.</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Slide de Título">
    <p:spTree>
      <p:nvGrpSpPr>
        <p:cNvPr id="1" name=""/>
        <p:cNvGrpSpPr/>
        <p:nvPr/>
      </p:nvGrpSpPr>
      <p:grpSpPr>
        <a:xfrm>
          <a:off x="0" y="0"/>
          <a:ext cx="0" cy="0"/>
          <a:chOff x="0" y="0"/>
          <a:chExt cx="0" cy="0"/>
        </a:xfrm>
      </p:grpSpPr>
      <p:sp>
        <p:nvSpPr>
          <p:cNvPr id="4" name="Shape 9"/>
          <p:cNvSpPr>
            <a:spLocks noChangeArrowheads="1"/>
          </p:cNvSpPr>
          <p:nvPr/>
        </p:nvSpPr>
        <p:spPr bwMode="auto">
          <a:xfrm>
            <a:off x="0" y="5778500"/>
            <a:ext cx="12192000" cy="1079500"/>
          </a:xfrm>
          <a:prstGeom prst="rect">
            <a:avLst/>
          </a:prstGeom>
          <a:solidFill>
            <a:srgbClr val="514843"/>
          </a:solidFill>
          <a:ln w="12700">
            <a:noFill/>
            <a:miter lim="400000"/>
            <a:headEnd/>
            <a:tailEnd/>
          </a:ln>
        </p:spPr>
        <p:txBody>
          <a:bodyPr lIns="0" tIns="0" rIns="0" bIns="0" anchor="ctr"/>
          <a:lstStyle/>
          <a:p>
            <a:pPr algn="ctr">
              <a:defRPr/>
            </a:pPr>
            <a:endParaRPr lang="pt-BR">
              <a:solidFill>
                <a:srgbClr val="FFFFFF"/>
              </a:solidFill>
              <a:ea typeface="+mn-ea"/>
              <a:cs typeface="+mn-cs"/>
            </a:endParaRPr>
          </a:p>
        </p:txBody>
      </p:sp>
      <p:sp>
        <p:nvSpPr>
          <p:cNvPr id="5" name="Shape 10"/>
          <p:cNvSpPr>
            <a:spLocks noChangeArrowheads="1"/>
          </p:cNvSpPr>
          <p:nvPr/>
        </p:nvSpPr>
        <p:spPr bwMode="auto">
          <a:xfrm>
            <a:off x="0" y="0"/>
            <a:ext cx="12192000" cy="1079500"/>
          </a:xfrm>
          <a:prstGeom prst="rect">
            <a:avLst/>
          </a:prstGeom>
          <a:solidFill>
            <a:srgbClr val="514843"/>
          </a:solidFill>
          <a:ln w="12700">
            <a:noFill/>
            <a:miter lim="400000"/>
            <a:headEnd/>
            <a:tailEnd/>
          </a:ln>
        </p:spPr>
        <p:txBody>
          <a:bodyPr lIns="0" tIns="0" rIns="0" bIns="0" anchor="ctr"/>
          <a:lstStyle/>
          <a:p>
            <a:pPr algn="ctr">
              <a:defRPr/>
            </a:pPr>
            <a:endParaRPr lang="pt-BR">
              <a:solidFill>
                <a:srgbClr val="FFFFFF"/>
              </a:solidFill>
              <a:ea typeface="+mn-ea"/>
              <a:cs typeface="+mn-cs"/>
            </a:endParaRPr>
          </a:p>
        </p:txBody>
      </p:sp>
      <p:pic>
        <p:nvPicPr>
          <p:cNvPr id="6" name="image1.png"/>
          <p:cNvPicPr>
            <a:picLocks noChangeAspect="1" noChangeArrowheads="1"/>
          </p:cNvPicPr>
          <p:nvPr/>
        </p:nvPicPr>
        <p:blipFill>
          <a:blip r:embed="rId2"/>
          <a:srcRect/>
          <a:stretch>
            <a:fillRect/>
          </a:stretch>
        </p:blipFill>
        <p:spPr bwMode="auto">
          <a:xfrm>
            <a:off x="1323975" y="0"/>
            <a:ext cx="1747838" cy="2292350"/>
          </a:xfrm>
          <a:prstGeom prst="rect">
            <a:avLst/>
          </a:prstGeom>
          <a:noFill/>
          <a:ln w="12700">
            <a:noFill/>
            <a:miter lim="400000"/>
            <a:headEnd/>
            <a:tailEnd/>
          </a:ln>
        </p:spPr>
      </p:pic>
      <p:sp>
        <p:nvSpPr>
          <p:cNvPr id="11" name="Shape 11"/>
          <p:cNvSpPr>
            <a:spLocks noGrp="1"/>
          </p:cNvSpPr>
          <p:nvPr>
            <p:ph type="title"/>
          </p:nvPr>
        </p:nvSpPr>
        <p:spPr>
          <a:xfrm>
            <a:off x="1104900" y="2292094"/>
            <a:ext cx="10096500" cy="2219692"/>
          </a:xfrm>
          <a:prstGeom prst="rect">
            <a:avLst/>
          </a:prstGeom>
        </p:spPr>
        <p:txBody>
          <a:bodyPr anchor="ctr"/>
          <a:lstStyle>
            <a:lvl1pPr>
              <a:defRPr sz="4400" cap="all"/>
            </a:lvl1pPr>
          </a:lstStyle>
          <a:p>
            <a:pPr lvl="0"/>
            <a:r>
              <a:rPr/>
              <a:t>Texto do Título</a:t>
            </a:r>
          </a:p>
        </p:txBody>
      </p:sp>
      <p:sp>
        <p:nvSpPr>
          <p:cNvPr id="12" name="Shape 12"/>
          <p:cNvSpPr>
            <a:spLocks noGrp="1"/>
          </p:cNvSpPr>
          <p:nvPr>
            <p:ph type="body" idx="1"/>
          </p:nvPr>
        </p:nvSpPr>
        <p:spPr>
          <a:xfrm>
            <a:off x="1104897" y="4511783"/>
            <a:ext cx="10096502" cy="955566"/>
          </a:xfrm>
          <a:prstGeom prst="rect">
            <a:avLst/>
          </a:prstGeom>
        </p:spPr>
        <p:txBody>
          <a:bodyPr/>
          <a:lstStyle>
            <a:lvl1pPr marL="0" indent="0">
              <a:spcBef>
                <a:spcPts val="0"/>
              </a:spcBef>
              <a:buSzTx/>
              <a:buFontTx/>
              <a:buNone/>
              <a:defRPr sz="1800"/>
            </a:lvl1pPr>
            <a:lvl2pPr marL="0" indent="457200">
              <a:spcBef>
                <a:spcPts val="0"/>
              </a:spcBef>
              <a:buSzTx/>
              <a:buFontTx/>
              <a:buNone/>
              <a:defRPr sz="1800"/>
            </a:lvl2pPr>
            <a:lvl3pPr marL="0" indent="914400">
              <a:spcBef>
                <a:spcPts val="0"/>
              </a:spcBef>
              <a:buSzTx/>
              <a:buFontTx/>
              <a:buNone/>
              <a:defRPr sz="1800"/>
            </a:lvl3pPr>
            <a:lvl4pPr marL="0" indent="1371600">
              <a:spcBef>
                <a:spcPts val="0"/>
              </a:spcBef>
              <a:buSzTx/>
              <a:buFontTx/>
              <a:buNone/>
              <a:defRPr sz="1800"/>
            </a:lvl4pPr>
            <a:lvl5pPr marL="0" indent="1828800">
              <a:spcBef>
                <a:spcPts val="0"/>
              </a:spcBef>
              <a:buSzTx/>
              <a:buFontTx/>
              <a:buNone/>
              <a:defRPr sz="18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7" name="Shape 13"/>
          <p:cNvSpPr>
            <a:spLocks noGrp="1"/>
          </p:cNvSpPr>
          <p:nvPr>
            <p:ph type="sldNum" sz="quarter" idx="10"/>
          </p:nvPr>
        </p:nvSpPr>
        <p:spPr/>
        <p:txBody>
          <a:bodyPr/>
          <a:lstStyle>
            <a:lvl1pPr>
              <a:defRPr smtClean="0"/>
            </a:lvl1pPr>
          </a:lstStyle>
          <a:p>
            <a:pPr>
              <a:defRPr/>
            </a:pPr>
            <a:fld id="{F30053F7-2153-45BF-895F-117EFC9100B3}" type="slidenum">
              <a:rPr lang="pt-BR"/>
              <a:pPr>
                <a:defRPr/>
              </a:pPr>
              <a:t>‹nº›</a:t>
            </a:fld>
            <a:endParaRPr lang="pt-B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e Conteúdo">
    <p:spTree>
      <p:nvGrpSpPr>
        <p:cNvPr id="1" name=""/>
        <p:cNvGrpSpPr/>
        <p:nvPr/>
      </p:nvGrpSpPr>
      <p:grpSpPr>
        <a:xfrm>
          <a:off x="0" y="0"/>
          <a:ext cx="0" cy="0"/>
          <a:chOff x="0" y="0"/>
          <a:chExt cx="0" cy="0"/>
        </a:xfrm>
      </p:grpSpPr>
      <p:sp>
        <p:nvSpPr>
          <p:cNvPr id="16" name="Shape 16"/>
          <p:cNvSpPr>
            <a:spLocks noGrp="1"/>
          </p:cNvSpPr>
          <p:nvPr>
            <p:ph type="title"/>
          </p:nvPr>
        </p:nvSpPr>
        <p:spPr>
          <a:prstGeom prst="rect">
            <a:avLst/>
          </a:prstGeom>
        </p:spPr>
        <p:txBody>
          <a:bodyPr/>
          <a:lstStyle/>
          <a:p>
            <a:pPr lvl="0"/>
            <a:r>
              <a:rPr/>
              <a:t>Texto do Título</a:t>
            </a:r>
          </a:p>
        </p:txBody>
      </p:sp>
      <p:sp>
        <p:nvSpPr>
          <p:cNvPr id="17" name="Shape 17"/>
          <p:cNvSpPr>
            <a:spLocks noGrp="1"/>
          </p:cNvSpPr>
          <p:nvPr>
            <p:ph type="body" idx="1"/>
          </p:nvPr>
        </p:nvSpPr>
        <p:spPr>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B2D70831-1535-42CF-9E53-53FF3E26B731}" type="slidenum">
              <a:rPr lang="pt-BR"/>
              <a:pPr>
                <a:defRPr/>
              </a:pPr>
              <a:t>‹nº›</a:t>
            </a:fld>
            <a:endParaRPr lang="pt-B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lide de Título com Imagens">
    <p:spTree>
      <p:nvGrpSpPr>
        <p:cNvPr id="1" name=""/>
        <p:cNvGrpSpPr/>
        <p:nvPr/>
      </p:nvGrpSpPr>
      <p:grpSpPr>
        <a:xfrm>
          <a:off x="0" y="0"/>
          <a:ext cx="0" cy="0"/>
          <a:chOff x="0" y="0"/>
          <a:chExt cx="0" cy="0"/>
        </a:xfrm>
      </p:grpSpPr>
      <p:grpSp>
        <p:nvGrpSpPr>
          <p:cNvPr id="4" name="Group 22"/>
          <p:cNvGrpSpPr>
            <a:grpSpLocks/>
          </p:cNvGrpSpPr>
          <p:nvPr/>
        </p:nvGrpSpPr>
        <p:grpSpPr bwMode="auto">
          <a:xfrm>
            <a:off x="0" y="5646738"/>
            <a:ext cx="12192000" cy="63500"/>
            <a:chOff x="0" y="0"/>
            <a:chExt cx="12192000" cy="63124"/>
          </a:xfrm>
        </p:grpSpPr>
        <p:sp>
          <p:nvSpPr>
            <p:cNvPr id="5" name="Shape 20"/>
            <p:cNvSpPr/>
            <p:nvPr/>
          </p:nvSpPr>
          <p:spPr>
            <a:xfrm flipH="1" flipV="1">
              <a:off x="0" y="0"/>
              <a:ext cx="12192000" cy="0"/>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6" name="Shape 21"/>
            <p:cNvSpPr/>
            <p:nvPr/>
          </p:nvSpPr>
          <p:spPr>
            <a:xfrm flipH="1" flipV="1">
              <a:off x="0" y="63124"/>
              <a:ext cx="12192000" cy="0"/>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grpSp>
        <p:nvGrpSpPr>
          <p:cNvPr id="7" name="Group 25"/>
          <p:cNvGrpSpPr>
            <a:grpSpLocks/>
          </p:cNvGrpSpPr>
          <p:nvPr/>
        </p:nvGrpSpPr>
        <p:grpSpPr bwMode="auto">
          <a:xfrm>
            <a:off x="0" y="1143000"/>
            <a:ext cx="12192000" cy="63500"/>
            <a:chOff x="0" y="0"/>
            <a:chExt cx="12192000" cy="63124"/>
          </a:xfrm>
        </p:grpSpPr>
        <p:sp>
          <p:nvSpPr>
            <p:cNvPr id="8" name="Shape 23"/>
            <p:cNvSpPr/>
            <p:nvPr/>
          </p:nvSpPr>
          <p:spPr>
            <a:xfrm>
              <a:off x="0" y="63124"/>
              <a:ext cx="12192000" cy="0"/>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9" name="Shape 24"/>
            <p:cNvSpPr/>
            <p:nvPr/>
          </p:nvSpPr>
          <p:spPr>
            <a:xfrm>
              <a:off x="0" y="0"/>
              <a:ext cx="12192000" cy="0"/>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sp>
        <p:nvSpPr>
          <p:cNvPr id="10" name="Shape 26"/>
          <p:cNvSpPr>
            <a:spLocks noChangeArrowheads="1"/>
          </p:cNvSpPr>
          <p:nvPr/>
        </p:nvSpPr>
        <p:spPr bwMode="auto">
          <a:xfrm>
            <a:off x="0" y="5778500"/>
            <a:ext cx="12192000" cy="1079500"/>
          </a:xfrm>
          <a:prstGeom prst="rect">
            <a:avLst/>
          </a:prstGeom>
          <a:solidFill>
            <a:srgbClr val="514843"/>
          </a:solidFill>
          <a:ln w="12700">
            <a:noFill/>
            <a:miter lim="400000"/>
            <a:headEnd/>
            <a:tailEnd/>
          </a:ln>
        </p:spPr>
        <p:txBody>
          <a:bodyPr lIns="0" tIns="0" rIns="0" bIns="0" anchor="ctr"/>
          <a:lstStyle/>
          <a:p>
            <a:pPr algn="ctr">
              <a:defRPr/>
            </a:pPr>
            <a:endParaRPr lang="pt-BR">
              <a:solidFill>
                <a:srgbClr val="FFFFFF"/>
              </a:solidFill>
              <a:ea typeface="+mn-ea"/>
              <a:cs typeface="+mn-cs"/>
            </a:endParaRPr>
          </a:p>
        </p:txBody>
      </p:sp>
      <p:sp>
        <p:nvSpPr>
          <p:cNvPr id="11" name="Shape 27"/>
          <p:cNvSpPr>
            <a:spLocks noChangeArrowheads="1"/>
          </p:cNvSpPr>
          <p:nvPr/>
        </p:nvSpPr>
        <p:spPr bwMode="auto">
          <a:xfrm>
            <a:off x="0" y="0"/>
            <a:ext cx="12192000" cy="1079500"/>
          </a:xfrm>
          <a:prstGeom prst="rect">
            <a:avLst/>
          </a:prstGeom>
          <a:solidFill>
            <a:srgbClr val="514843"/>
          </a:solidFill>
          <a:ln w="12700">
            <a:noFill/>
            <a:miter lim="400000"/>
            <a:headEnd/>
            <a:tailEnd/>
          </a:ln>
        </p:spPr>
        <p:txBody>
          <a:bodyPr lIns="0" tIns="0" rIns="0" bIns="0" anchor="ctr"/>
          <a:lstStyle/>
          <a:p>
            <a:pPr algn="ctr">
              <a:defRPr/>
            </a:pPr>
            <a:endParaRPr lang="pt-BR">
              <a:solidFill>
                <a:srgbClr val="FFFFFF"/>
              </a:solidFill>
              <a:ea typeface="+mn-ea"/>
              <a:cs typeface="+mn-cs"/>
            </a:endParaRPr>
          </a:p>
        </p:txBody>
      </p:sp>
      <p:pic>
        <p:nvPicPr>
          <p:cNvPr id="12" name="image1.tif"/>
          <p:cNvPicPr>
            <a:picLocks noChangeAspect="1" noChangeArrowheads="1"/>
          </p:cNvPicPr>
          <p:nvPr/>
        </p:nvPicPr>
        <p:blipFill>
          <a:blip r:embed="rId2"/>
          <a:srcRect/>
          <a:stretch>
            <a:fillRect/>
          </a:stretch>
        </p:blipFill>
        <p:spPr bwMode="auto">
          <a:xfrm>
            <a:off x="1325563" y="0"/>
            <a:ext cx="1747837" cy="2292350"/>
          </a:xfrm>
          <a:prstGeom prst="rect">
            <a:avLst/>
          </a:prstGeom>
          <a:noFill/>
          <a:ln w="12700">
            <a:noFill/>
            <a:miter lim="400000"/>
            <a:headEnd/>
            <a:tailEnd/>
          </a:ln>
        </p:spPr>
      </p:pic>
      <p:grpSp>
        <p:nvGrpSpPr>
          <p:cNvPr id="13" name="Group 33"/>
          <p:cNvGrpSpPr>
            <a:grpSpLocks/>
          </p:cNvGrpSpPr>
          <p:nvPr/>
        </p:nvGrpSpPr>
        <p:grpSpPr bwMode="auto">
          <a:xfrm>
            <a:off x="12344400" y="0"/>
            <a:ext cx="1295400" cy="6858000"/>
            <a:chOff x="0" y="0"/>
            <a:chExt cx="1295400" cy="6858000"/>
          </a:xfrm>
        </p:grpSpPr>
        <p:sp>
          <p:nvSpPr>
            <p:cNvPr id="14" name="Shape 31"/>
            <p:cNvSpPr>
              <a:spLocks noChangeArrowheads="1"/>
            </p:cNvSpPr>
            <p:nvPr/>
          </p:nvSpPr>
          <p:spPr bwMode="auto">
            <a:xfrm>
              <a:off x="0" y="0"/>
              <a:ext cx="1295400" cy="6858000"/>
            </a:xfrm>
            <a:prstGeom prst="roundRect">
              <a:avLst>
                <a:gd name="adj" fmla="val 9718"/>
              </a:avLst>
            </a:prstGeom>
            <a:solidFill>
              <a:srgbClr val="A6A6A6"/>
            </a:solidFill>
            <a:ln w="12700">
              <a:noFill/>
              <a:miter lim="400000"/>
              <a:headEnd/>
              <a:tailEnd/>
            </a:ln>
          </p:spPr>
          <p:txBody>
            <a:bodyPr lIns="0" tIns="0" rIns="0" bIns="0"/>
            <a:lstStyle/>
            <a:p>
              <a:pPr>
                <a:defRPr/>
              </a:pPr>
              <a:endParaRPr lang="pt-BR" sz="1200" i="1">
                <a:solidFill>
                  <a:srgbClr val="FFFFFF"/>
                </a:solidFill>
                <a:latin typeface="Arial" pitchFamily="34" charset="0"/>
                <a:ea typeface="+mn-ea"/>
                <a:cs typeface="Arial" pitchFamily="34" charset="0"/>
                <a:sym typeface="Arial" pitchFamily="34" charset="0"/>
              </a:endParaRPr>
            </a:p>
          </p:txBody>
        </p:sp>
        <p:sp>
          <p:nvSpPr>
            <p:cNvPr id="15" name="Shape 32"/>
            <p:cNvSpPr>
              <a:spLocks noChangeArrowheads="1"/>
            </p:cNvSpPr>
            <p:nvPr/>
          </p:nvSpPr>
          <p:spPr bwMode="auto">
            <a:xfrm>
              <a:off x="36513" y="36513"/>
              <a:ext cx="1222375" cy="2220912"/>
            </a:xfrm>
            <a:prstGeom prst="rect">
              <a:avLst/>
            </a:prstGeom>
            <a:noFill/>
            <a:ln w="12700">
              <a:noFill/>
              <a:miter lim="400000"/>
              <a:headEnd/>
              <a:tailEnd/>
            </a:ln>
          </p:spPr>
          <p:txBody>
            <a:bodyPr lIns="45719" tIns="45719" rIns="45719" bIns="45719">
              <a:spAutoFit/>
            </a:bodyPr>
            <a:lstStyle/>
            <a:p>
              <a:pPr>
                <a:defRPr/>
              </a:pPr>
              <a:r>
                <a:rPr lang="pt-BR" sz="1200" b="1" i="1">
                  <a:solidFill>
                    <a:srgbClr val="FFFFFF"/>
                  </a:solidFill>
                  <a:latin typeface="Arial" pitchFamily="34" charset="0"/>
                  <a:ea typeface="+mn-ea"/>
                  <a:cs typeface="Arial" pitchFamily="34" charset="0"/>
                  <a:sym typeface="Arial" pitchFamily="34" charset="0"/>
                </a:rPr>
                <a:t>ANOTAÇÃO:</a:t>
              </a:r>
              <a:endParaRPr lang="pt-BR">
                <a:solidFill>
                  <a:srgbClr val="FFFFFF"/>
                </a:solidFill>
                <a:ea typeface="+mn-ea"/>
                <a:cs typeface="+mn-cs"/>
              </a:endParaRPr>
            </a:p>
            <a:p>
              <a:pPr>
                <a:defRPr/>
              </a:pPr>
              <a:r>
                <a:rPr lang="pt-BR" sz="1200" i="1">
                  <a:solidFill>
                    <a:srgbClr val="FFFFFF"/>
                  </a:solidFill>
                  <a:latin typeface="Arial" pitchFamily="34" charset="0"/>
                  <a:ea typeface="+mn-ea"/>
                  <a:cs typeface="Arial" pitchFamily="34" charset="0"/>
                  <a:sym typeface="Arial" pitchFamily="34" charset="0"/>
                </a:rPr>
                <a:t>Para alterar a imagem no slide, selecione e exclua a imagem. Em seguida, use o ícone Imagens no espaço reservado para inserir sua própria imagem.</a:t>
              </a:r>
            </a:p>
          </p:txBody>
        </p:sp>
      </p:grpSp>
      <p:sp>
        <p:nvSpPr>
          <p:cNvPr id="28" name="Shape 28"/>
          <p:cNvSpPr>
            <a:spLocks noGrp="1"/>
          </p:cNvSpPr>
          <p:nvPr>
            <p:ph type="title"/>
          </p:nvPr>
        </p:nvSpPr>
        <p:spPr>
          <a:xfrm>
            <a:off x="1104900" y="2292094"/>
            <a:ext cx="5734050" cy="2219692"/>
          </a:xfrm>
          <a:prstGeom prst="rect">
            <a:avLst/>
          </a:prstGeom>
        </p:spPr>
        <p:txBody>
          <a:bodyPr anchor="ctr"/>
          <a:lstStyle>
            <a:lvl1pPr>
              <a:defRPr sz="4400" cap="all"/>
            </a:lvl1pPr>
          </a:lstStyle>
          <a:p>
            <a:pPr lvl="0"/>
            <a:r>
              <a:rPr/>
              <a:t>Texto do Título</a:t>
            </a:r>
          </a:p>
        </p:txBody>
      </p:sp>
      <p:sp>
        <p:nvSpPr>
          <p:cNvPr id="29" name="Shape 29"/>
          <p:cNvSpPr>
            <a:spLocks noGrp="1"/>
          </p:cNvSpPr>
          <p:nvPr>
            <p:ph type="body" idx="1"/>
          </p:nvPr>
        </p:nvSpPr>
        <p:spPr>
          <a:xfrm>
            <a:off x="1104900" y="4511783"/>
            <a:ext cx="5734050" cy="955566"/>
          </a:xfrm>
          <a:prstGeom prst="rect">
            <a:avLst/>
          </a:prstGeom>
        </p:spPr>
        <p:txBody>
          <a:bodyPr/>
          <a:lstStyle>
            <a:lvl1pPr marL="0" indent="0">
              <a:spcBef>
                <a:spcPts val="0"/>
              </a:spcBef>
              <a:buSzTx/>
              <a:buFontTx/>
              <a:buNone/>
              <a:defRPr sz="1800"/>
            </a:lvl1pPr>
            <a:lvl2pPr marL="0" indent="457200">
              <a:spcBef>
                <a:spcPts val="0"/>
              </a:spcBef>
              <a:buSzTx/>
              <a:buFontTx/>
              <a:buNone/>
              <a:defRPr sz="1800"/>
            </a:lvl2pPr>
            <a:lvl3pPr marL="0" indent="914400">
              <a:spcBef>
                <a:spcPts val="0"/>
              </a:spcBef>
              <a:buSzTx/>
              <a:buFontTx/>
              <a:buNone/>
              <a:defRPr sz="1800"/>
            </a:lvl3pPr>
            <a:lvl4pPr marL="0" indent="1371600">
              <a:spcBef>
                <a:spcPts val="0"/>
              </a:spcBef>
              <a:buSzTx/>
              <a:buFontTx/>
              <a:buNone/>
              <a:defRPr sz="1800"/>
            </a:lvl4pPr>
            <a:lvl5pPr marL="0" indent="1828800">
              <a:spcBef>
                <a:spcPts val="0"/>
              </a:spcBef>
              <a:buSzTx/>
              <a:buFontTx/>
              <a:buNone/>
              <a:defRPr sz="18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abeçalho da Seção">
    <p:spTree>
      <p:nvGrpSpPr>
        <p:cNvPr id="1" name=""/>
        <p:cNvGrpSpPr/>
        <p:nvPr/>
      </p:nvGrpSpPr>
      <p:grpSpPr>
        <a:xfrm>
          <a:off x="0" y="0"/>
          <a:ext cx="0" cy="0"/>
          <a:chOff x="0" y="0"/>
          <a:chExt cx="0" cy="0"/>
        </a:xfrm>
      </p:grpSpPr>
      <p:grpSp>
        <p:nvGrpSpPr>
          <p:cNvPr id="4" name="Group 42"/>
          <p:cNvGrpSpPr>
            <a:grpSpLocks/>
          </p:cNvGrpSpPr>
          <p:nvPr/>
        </p:nvGrpSpPr>
        <p:grpSpPr bwMode="auto">
          <a:xfrm>
            <a:off x="0" y="2514600"/>
            <a:ext cx="12192000" cy="3195638"/>
            <a:chOff x="0" y="0"/>
            <a:chExt cx="12192000" cy="3195305"/>
          </a:xfrm>
        </p:grpSpPr>
        <p:grpSp>
          <p:nvGrpSpPr>
            <p:cNvPr id="5" name="Group 37"/>
            <p:cNvGrpSpPr>
              <a:grpSpLocks/>
            </p:cNvGrpSpPr>
            <p:nvPr/>
          </p:nvGrpSpPr>
          <p:grpSpPr bwMode="auto">
            <a:xfrm>
              <a:off x="0" y="0"/>
              <a:ext cx="12192000" cy="63493"/>
              <a:chOff x="0" y="0"/>
              <a:chExt cx="12191999" cy="63493"/>
            </a:xfrm>
          </p:grpSpPr>
          <p:sp>
            <p:nvSpPr>
              <p:cNvPr id="10" name="Shape 35"/>
              <p:cNvSpPr/>
              <p:nvPr/>
            </p:nvSpPr>
            <p:spPr>
              <a:xfrm>
                <a:off x="0" y="63493"/>
                <a:ext cx="12191999" cy="0"/>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11" name="Shape 36"/>
              <p:cNvSpPr/>
              <p:nvPr/>
            </p:nvSpPr>
            <p:spPr>
              <a:xfrm>
                <a:off x="0" y="0"/>
                <a:ext cx="12191999" cy="0"/>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sp>
          <p:nvSpPr>
            <p:cNvPr id="6" name="Shape 38"/>
            <p:cNvSpPr>
              <a:spLocks noChangeArrowheads="1"/>
            </p:cNvSpPr>
            <p:nvPr/>
          </p:nvSpPr>
          <p:spPr bwMode="auto">
            <a:xfrm>
              <a:off x="0" y="126987"/>
              <a:ext cx="12192000" cy="2941331"/>
            </a:xfrm>
            <a:prstGeom prst="rect">
              <a:avLst/>
            </a:prstGeom>
            <a:solidFill>
              <a:srgbClr val="514843"/>
            </a:solidFill>
            <a:ln w="12700">
              <a:noFill/>
              <a:miter lim="400000"/>
              <a:headEnd/>
              <a:tailEnd/>
            </a:ln>
          </p:spPr>
          <p:txBody>
            <a:bodyPr lIns="0" tIns="0" rIns="0" bIns="0" anchor="ctr"/>
            <a:lstStyle/>
            <a:p>
              <a:pPr algn="ctr">
                <a:defRPr/>
              </a:pPr>
              <a:endParaRPr lang="pt-BR">
                <a:solidFill>
                  <a:srgbClr val="FFFFFF"/>
                </a:solidFill>
                <a:ea typeface="+mn-ea"/>
                <a:cs typeface="+mn-cs"/>
              </a:endParaRPr>
            </a:p>
          </p:txBody>
        </p:sp>
        <p:grpSp>
          <p:nvGrpSpPr>
            <p:cNvPr id="7" name="Group 41"/>
            <p:cNvGrpSpPr>
              <a:grpSpLocks/>
            </p:cNvGrpSpPr>
            <p:nvPr/>
          </p:nvGrpSpPr>
          <p:grpSpPr bwMode="auto">
            <a:xfrm>
              <a:off x="0" y="3131812"/>
              <a:ext cx="12192000" cy="63493"/>
              <a:chOff x="0" y="-368"/>
              <a:chExt cx="12192000" cy="63493"/>
            </a:xfrm>
          </p:grpSpPr>
          <p:sp>
            <p:nvSpPr>
              <p:cNvPr id="8" name="Shape 39"/>
              <p:cNvSpPr/>
              <p:nvPr/>
            </p:nvSpPr>
            <p:spPr>
              <a:xfrm flipH="1" flipV="1">
                <a:off x="0" y="-368"/>
                <a:ext cx="12192000" cy="0"/>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9" name="Shape 40"/>
              <p:cNvSpPr/>
              <p:nvPr/>
            </p:nvSpPr>
            <p:spPr>
              <a:xfrm flipH="1" flipV="1">
                <a:off x="0" y="63125"/>
                <a:ext cx="12192000" cy="0"/>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grpSp>
      <p:pic>
        <p:nvPicPr>
          <p:cNvPr id="12" name="image1.tif"/>
          <p:cNvPicPr>
            <a:picLocks noChangeAspect="1" noChangeArrowheads="1"/>
          </p:cNvPicPr>
          <p:nvPr/>
        </p:nvPicPr>
        <p:blipFill>
          <a:blip r:embed="rId2"/>
          <a:srcRect/>
          <a:stretch>
            <a:fillRect/>
          </a:stretch>
        </p:blipFill>
        <p:spPr bwMode="auto">
          <a:xfrm>
            <a:off x="1325563" y="0"/>
            <a:ext cx="1782762" cy="2971800"/>
          </a:xfrm>
          <a:prstGeom prst="rect">
            <a:avLst/>
          </a:prstGeom>
          <a:noFill/>
          <a:ln w="12700">
            <a:noFill/>
            <a:miter lim="400000"/>
            <a:headEnd/>
            <a:tailEnd/>
          </a:ln>
        </p:spPr>
      </p:pic>
      <p:sp>
        <p:nvSpPr>
          <p:cNvPr id="43" name="Shape 43"/>
          <p:cNvSpPr>
            <a:spLocks noGrp="1"/>
          </p:cNvSpPr>
          <p:nvPr>
            <p:ph type="title"/>
          </p:nvPr>
        </p:nvSpPr>
        <p:spPr>
          <a:xfrm>
            <a:off x="1104899" y="2971806"/>
            <a:ext cx="10071100" cy="1684150"/>
          </a:xfrm>
          <a:prstGeom prst="rect">
            <a:avLst/>
          </a:prstGeom>
        </p:spPr>
        <p:txBody>
          <a:bodyPr anchor="ctr"/>
          <a:lstStyle>
            <a:lvl1pPr>
              <a:defRPr sz="4400" cap="all">
                <a:solidFill>
                  <a:srgbClr val="FFFFFF"/>
                </a:solidFill>
              </a:defRPr>
            </a:lvl1pPr>
          </a:lstStyle>
          <a:p>
            <a:pPr lvl="0"/>
            <a:r>
              <a:rPr/>
              <a:t>Texto do Título</a:t>
            </a:r>
          </a:p>
        </p:txBody>
      </p:sp>
      <p:sp>
        <p:nvSpPr>
          <p:cNvPr id="44" name="Shape 44"/>
          <p:cNvSpPr>
            <a:spLocks noGrp="1"/>
          </p:cNvSpPr>
          <p:nvPr>
            <p:ph type="body" idx="1"/>
          </p:nvPr>
        </p:nvSpPr>
        <p:spPr>
          <a:xfrm>
            <a:off x="1104899" y="4655956"/>
            <a:ext cx="10071100" cy="2202044"/>
          </a:xfrm>
          <a:prstGeom prst="rect">
            <a:avLst/>
          </a:prstGeom>
        </p:spPr>
        <p:txBody>
          <a:bodyPr/>
          <a:lstStyle>
            <a:lvl1pPr marL="0" indent="0">
              <a:spcBef>
                <a:spcPts val="0"/>
              </a:spcBef>
              <a:buSzTx/>
              <a:buFontTx/>
              <a:buNone/>
              <a:defRPr sz="1600">
                <a:solidFill>
                  <a:srgbClr val="FFFFFF"/>
                </a:solidFill>
              </a:defRPr>
            </a:lvl1pPr>
            <a:lvl2pPr marL="0" indent="457200">
              <a:spcBef>
                <a:spcPts val="0"/>
              </a:spcBef>
              <a:buSzTx/>
              <a:buFontTx/>
              <a:buNone/>
              <a:defRPr sz="1600">
                <a:solidFill>
                  <a:srgbClr val="FFFFFF"/>
                </a:solidFill>
              </a:defRPr>
            </a:lvl2pPr>
            <a:lvl3pPr marL="0" indent="914400">
              <a:spcBef>
                <a:spcPts val="0"/>
              </a:spcBef>
              <a:buSzTx/>
              <a:buFontTx/>
              <a:buNone/>
              <a:defRPr sz="1600">
                <a:solidFill>
                  <a:srgbClr val="FFFFFF"/>
                </a:solidFill>
              </a:defRPr>
            </a:lvl3pPr>
            <a:lvl4pPr marL="0" indent="1371600">
              <a:spcBef>
                <a:spcPts val="0"/>
              </a:spcBef>
              <a:buSzTx/>
              <a:buFontTx/>
              <a:buNone/>
              <a:defRPr sz="1600">
                <a:solidFill>
                  <a:srgbClr val="FFFFFF"/>
                </a:solidFill>
              </a:defRPr>
            </a:lvl4pPr>
            <a:lvl5pPr marL="0" indent="1828800">
              <a:spcBef>
                <a:spcPts val="0"/>
              </a:spcBef>
              <a:buSzTx/>
              <a:buFontTx/>
              <a:buNone/>
              <a:defRPr sz="1600">
                <a:solidFill>
                  <a:srgbClr val="FFFFFF"/>
                </a:solidFill>
              </a:defRPr>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13" name="Shape 45"/>
          <p:cNvSpPr>
            <a:spLocks noGrp="1"/>
          </p:cNvSpPr>
          <p:nvPr>
            <p:ph type="sldNum" sz="quarter" idx="10"/>
          </p:nvPr>
        </p:nvSpPr>
        <p:spPr/>
        <p:txBody>
          <a:bodyPr/>
          <a:lstStyle>
            <a:lvl1pPr>
              <a:defRPr smtClean="0"/>
            </a:lvl1pPr>
          </a:lstStyle>
          <a:p>
            <a:pPr>
              <a:defRPr/>
            </a:pPr>
            <a:fld id="{212CBBA7-C452-43E4-9CB1-DDD2806B6730}" type="slidenum">
              <a:rPr lang="pt-BR"/>
              <a:pPr>
                <a:defRPr/>
              </a:pPr>
              <a:t>‹nº›</a:t>
            </a:fld>
            <a:endParaRPr lang="pt-B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Dois Conteúdos">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pPr lvl="0"/>
            <a:r>
              <a:rPr/>
              <a:t>Texto do Título</a:t>
            </a:r>
          </a:p>
        </p:txBody>
      </p:sp>
      <p:sp>
        <p:nvSpPr>
          <p:cNvPr id="49" name="Shape 49"/>
          <p:cNvSpPr>
            <a:spLocks noGrp="1"/>
          </p:cNvSpPr>
          <p:nvPr>
            <p:ph type="body" idx="1"/>
          </p:nvPr>
        </p:nvSpPr>
        <p:spPr>
          <a:xfrm>
            <a:off x="1104900" y="1600200"/>
            <a:ext cx="4914900" cy="5257800"/>
          </a:xfrm>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76251EAA-C2C2-43C5-BF83-DF427247875B}" type="slidenum">
              <a:rPr lang="pt-BR"/>
              <a:pPr>
                <a:defRPr/>
              </a:pPr>
              <a:t>‹nº›</a:t>
            </a:fld>
            <a:endParaRPr lang="pt-B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omparação">
    <p:spTree>
      <p:nvGrpSpPr>
        <p:cNvPr id="1" name=""/>
        <p:cNvGrpSpPr/>
        <p:nvPr/>
      </p:nvGrpSpPr>
      <p:grpSpPr>
        <a:xfrm>
          <a:off x="0" y="0"/>
          <a:ext cx="0" cy="0"/>
          <a:chOff x="0" y="0"/>
          <a:chExt cx="0" cy="0"/>
        </a:xfrm>
      </p:grpSpPr>
      <p:sp>
        <p:nvSpPr>
          <p:cNvPr id="52" name="Shape 52"/>
          <p:cNvSpPr>
            <a:spLocks noGrp="1"/>
          </p:cNvSpPr>
          <p:nvPr>
            <p:ph type="title"/>
          </p:nvPr>
        </p:nvSpPr>
        <p:spPr>
          <a:prstGeom prst="rect">
            <a:avLst/>
          </a:prstGeom>
        </p:spPr>
        <p:txBody>
          <a:bodyPr/>
          <a:lstStyle/>
          <a:p>
            <a:pPr lvl="0"/>
            <a:r>
              <a:rPr/>
              <a:t>Texto do Título</a:t>
            </a:r>
          </a:p>
        </p:txBody>
      </p:sp>
      <p:sp>
        <p:nvSpPr>
          <p:cNvPr id="53" name="Shape 53"/>
          <p:cNvSpPr>
            <a:spLocks noGrp="1"/>
          </p:cNvSpPr>
          <p:nvPr>
            <p:ph type="body" idx="1"/>
          </p:nvPr>
        </p:nvSpPr>
        <p:spPr>
          <a:xfrm>
            <a:off x="1104900" y="1173162"/>
            <a:ext cx="4919472" cy="1250951"/>
          </a:xfrm>
          <a:prstGeom prst="rect">
            <a:avLst/>
          </a:prstGeom>
        </p:spPr>
        <p:txBody>
          <a:bodyPr anchor="b"/>
          <a:lstStyle>
            <a:lvl1pPr marL="0" indent="0">
              <a:spcBef>
                <a:spcPts val="0"/>
              </a:spcBef>
              <a:buSzTx/>
              <a:buFontTx/>
              <a:buNone/>
              <a:defRPr sz="2400"/>
            </a:lvl1pPr>
            <a:lvl2pPr marL="0" indent="457200">
              <a:spcBef>
                <a:spcPts val="0"/>
              </a:spcBef>
              <a:buSzTx/>
              <a:buFontTx/>
              <a:buNone/>
              <a:defRPr sz="2400"/>
            </a:lvl2pPr>
            <a:lvl3pPr marL="0" indent="914400">
              <a:spcBef>
                <a:spcPts val="0"/>
              </a:spcBef>
              <a:buSzTx/>
              <a:buFontTx/>
              <a:buNone/>
              <a:defRPr sz="2400"/>
            </a:lvl3pPr>
            <a:lvl4pPr marL="0" indent="1371600">
              <a:spcBef>
                <a:spcPts val="0"/>
              </a:spcBef>
              <a:buSzTx/>
              <a:buFontTx/>
              <a:buNone/>
              <a:defRPr sz="2400"/>
            </a:lvl4pPr>
            <a:lvl5pPr marL="0" indent="1828800">
              <a:spcBef>
                <a:spcPts val="0"/>
              </a:spcBef>
              <a:buSzTx/>
              <a:buFontTx/>
              <a:buNone/>
              <a:defRPr sz="24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FFAABC19-62F5-4A0C-97D4-4226B755070F}" type="slidenum">
              <a:rPr lang="pt-BR"/>
              <a:pPr>
                <a:defRPr/>
              </a:pPr>
              <a:t>‹nº›</a:t>
            </a:fld>
            <a:endParaRPr lang="pt-B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Somente Título">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pPr lvl="0"/>
            <a:r>
              <a:rPr/>
              <a:t>Texto do Título</a:t>
            </a:r>
          </a:p>
        </p:txBody>
      </p:sp>
      <p:sp>
        <p:nvSpPr>
          <p:cNvPr id="3" name="Shape 7"/>
          <p:cNvSpPr>
            <a:spLocks noGrp="1"/>
          </p:cNvSpPr>
          <p:nvPr>
            <p:ph type="sldNum" sz="quarter" idx="10"/>
          </p:nvPr>
        </p:nvSpPr>
        <p:spPr>
          <a:ln/>
        </p:spPr>
        <p:txBody>
          <a:bodyPr/>
          <a:lstStyle>
            <a:lvl1pPr>
              <a:defRPr/>
            </a:lvl1pPr>
          </a:lstStyle>
          <a:p>
            <a:pPr>
              <a:defRPr/>
            </a:pPr>
            <a:fld id="{E53E178A-C445-441F-8C4D-7EFF9DFEDAE9}" type="slidenum">
              <a:rPr lang="pt-BR"/>
              <a:pPr>
                <a:defRPr/>
              </a:pPr>
              <a:t>‹nº›</a:t>
            </a:fld>
            <a:endParaRPr lang="pt-B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Em branco">
    <p:spTree>
      <p:nvGrpSpPr>
        <p:cNvPr id="1" name=""/>
        <p:cNvGrpSpPr/>
        <p:nvPr/>
      </p:nvGrpSpPr>
      <p:grpSpPr>
        <a:xfrm>
          <a:off x="0" y="0"/>
          <a:ext cx="0" cy="0"/>
          <a:chOff x="0" y="0"/>
          <a:chExt cx="0" cy="0"/>
        </a:xfrm>
      </p:grpSpPr>
      <p:sp>
        <p:nvSpPr>
          <p:cNvPr id="2" name="Shape 59"/>
          <p:cNvSpPr>
            <a:spLocks noGrp="1"/>
          </p:cNvSpPr>
          <p:nvPr>
            <p:ph type="sldNum" sz="quarter" idx="10"/>
          </p:nvPr>
        </p:nvSpPr>
        <p:spPr/>
        <p:txBody>
          <a:bodyPr/>
          <a:lstStyle>
            <a:lvl1pPr>
              <a:defRPr smtClean="0"/>
            </a:lvl1pPr>
          </a:lstStyle>
          <a:p>
            <a:pPr>
              <a:defRPr/>
            </a:pPr>
            <a:fld id="{DEF8B36C-22D8-4392-B588-740B2FA6B82D}" type="slidenum">
              <a:rPr lang="pt-BR"/>
              <a:pPr>
                <a:defRPr/>
              </a:pPr>
              <a:t>‹nº›</a:t>
            </a:fld>
            <a:endParaRPr lang="pt-B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onteúdo com Legenda">
    <p:spTree>
      <p:nvGrpSpPr>
        <p:cNvPr id="1" name=""/>
        <p:cNvGrpSpPr/>
        <p:nvPr/>
      </p:nvGrpSpPr>
      <p:grpSpPr>
        <a:xfrm>
          <a:off x="0" y="0"/>
          <a:ext cx="0" cy="0"/>
          <a:chOff x="0" y="0"/>
          <a:chExt cx="0" cy="0"/>
        </a:xfrm>
      </p:grpSpPr>
      <p:sp>
        <p:nvSpPr>
          <p:cNvPr id="61" name="Shape 61"/>
          <p:cNvSpPr>
            <a:spLocks noGrp="1"/>
          </p:cNvSpPr>
          <p:nvPr>
            <p:ph type="title"/>
          </p:nvPr>
        </p:nvSpPr>
        <p:spPr>
          <a:prstGeom prst="rect">
            <a:avLst/>
          </a:prstGeom>
        </p:spPr>
        <p:txBody>
          <a:bodyPr/>
          <a:lstStyle>
            <a:lvl1pPr>
              <a:defRPr sz="3200"/>
            </a:lvl1pPr>
          </a:lstStyle>
          <a:p>
            <a:pPr lvl="0"/>
            <a:r>
              <a:rPr/>
              <a:t>Texto do Título</a:t>
            </a:r>
          </a:p>
        </p:txBody>
      </p:sp>
      <p:sp>
        <p:nvSpPr>
          <p:cNvPr id="62" name="Shape 62"/>
          <p:cNvSpPr>
            <a:spLocks noGrp="1"/>
          </p:cNvSpPr>
          <p:nvPr>
            <p:ph type="body" idx="1"/>
          </p:nvPr>
        </p:nvSpPr>
        <p:spPr>
          <a:xfrm>
            <a:off x="5641847" y="1600199"/>
            <a:ext cx="5445253" cy="5257802"/>
          </a:xfrm>
          <a:prstGeom prst="rect">
            <a:avLst/>
          </a:prstGeom>
        </p:spPr>
        <p:txBody>
          <a:bodyPr/>
          <a:lstStyle>
            <a:lvl3pPr marL="1200150" indent="-285750"/>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FF362C80-4CD7-45AD-AEF9-FE914C1A8F8E}" type="slidenum">
              <a:rPr lang="pt-BR"/>
              <a:pPr>
                <a:defRPr/>
              </a:pPr>
              <a:t>‹nº›</a:t>
            </a:fld>
            <a:endParaRPr lang="pt-B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Imagem com Legenda">
    <p:spTree>
      <p:nvGrpSpPr>
        <p:cNvPr id="1" name=""/>
        <p:cNvGrpSpPr/>
        <p:nvPr/>
      </p:nvGrpSpPr>
      <p:grpSpPr>
        <a:xfrm>
          <a:off x="0" y="0"/>
          <a:ext cx="0" cy="0"/>
          <a:chOff x="0" y="0"/>
          <a:chExt cx="0" cy="0"/>
        </a:xfrm>
      </p:grpSpPr>
      <p:sp>
        <p:nvSpPr>
          <p:cNvPr id="65" name="Shape 65"/>
          <p:cNvSpPr>
            <a:spLocks noGrp="1"/>
          </p:cNvSpPr>
          <p:nvPr>
            <p:ph type="title"/>
          </p:nvPr>
        </p:nvSpPr>
        <p:spPr>
          <a:prstGeom prst="rect">
            <a:avLst/>
          </a:prstGeom>
        </p:spPr>
        <p:txBody>
          <a:bodyPr/>
          <a:lstStyle>
            <a:lvl1pPr>
              <a:defRPr sz="3200"/>
            </a:lvl1pPr>
          </a:lstStyle>
          <a:p>
            <a:pPr lvl="0"/>
            <a:r>
              <a:rPr/>
              <a:t>Texto do Título</a:t>
            </a:r>
          </a:p>
        </p:txBody>
      </p:sp>
      <p:sp>
        <p:nvSpPr>
          <p:cNvPr id="66" name="Shape 66"/>
          <p:cNvSpPr>
            <a:spLocks noGrp="1"/>
          </p:cNvSpPr>
          <p:nvPr>
            <p:ph type="body" idx="1"/>
          </p:nvPr>
        </p:nvSpPr>
        <p:spPr>
          <a:xfrm>
            <a:off x="1104900" y="1600200"/>
            <a:ext cx="3396997" cy="5257800"/>
          </a:xfrm>
          <a:prstGeom prst="rect">
            <a:avLst/>
          </a:prstGeom>
        </p:spPr>
        <p:txBody>
          <a:bodyPr/>
          <a:lstStyle>
            <a:lvl1pPr marL="0" indent="0">
              <a:spcBef>
                <a:spcPts val="1200"/>
              </a:spcBef>
              <a:buSzTx/>
              <a:buFontTx/>
              <a:buNone/>
              <a:defRPr sz="1800"/>
            </a:lvl1pPr>
            <a:lvl2pPr marL="0" indent="457200">
              <a:spcBef>
                <a:spcPts val="1200"/>
              </a:spcBef>
              <a:buSzTx/>
              <a:buFontTx/>
              <a:buNone/>
              <a:defRPr sz="1800"/>
            </a:lvl2pPr>
            <a:lvl3pPr marL="0" indent="914400">
              <a:spcBef>
                <a:spcPts val="1200"/>
              </a:spcBef>
              <a:buSzTx/>
              <a:buFontTx/>
              <a:buNone/>
              <a:defRPr sz="1800"/>
            </a:lvl3pPr>
            <a:lvl4pPr marL="0" indent="1371600">
              <a:spcBef>
                <a:spcPts val="1200"/>
              </a:spcBef>
              <a:buSzTx/>
              <a:buFontTx/>
              <a:buNone/>
              <a:defRPr sz="1800"/>
            </a:lvl4pPr>
            <a:lvl5pPr marL="0" indent="1828800">
              <a:spcBef>
                <a:spcPts val="1200"/>
              </a:spcBef>
              <a:buSzTx/>
              <a:buFontTx/>
              <a:buNone/>
              <a:defRPr sz="18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06B9C32C-BF22-49DC-81C0-07E70F478803}" type="slidenum">
              <a:rPr lang="pt-BR"/>
              <a:pPr>
                <a:defRPr/>
              </a:pPr>
              <a:t>‹nº›</a:t>
            </a:fld>
            <a:endParaRPr lang="pt-B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Título e Texto Vertical">
    <p:spTree>
      <p:nvGrpSpPr>
        <p:cNvPr id="1" name=""/>
        <p:cNvGrpSpPr/>
        <p:nvPr/>
      </p:nvGrpSpPr>
      <p:grpSpPr>
        <a:xfrm>
          <a:off x="0" y="0"/>
          <a:ext cx="0" cy="0"/>
          <a:chOff x="0" y="0"/>
          <a:chExt cx="0" cy="0"/>
        </a:xfrm>
      </p:grpSpPr>
      <p:sp>
        <p:nvSpPr>
          <p:cNvPr id="69" name="Shape 69"/>
          <p:cNvSpPr>
            <a:spLocks noGrp="1"/>
          </p:cNvSpPr>
          <p:nvPr>
            <p:ph type="title"/>
          </p:nvPr>
        </p:nvSpPr>
        <p:spPr>
          <a:prstGeom prst="rect">
            <a:avLst/>
          </a:prstGeom>
        </p:spPr>
        <p:txBody>
          <a:bodyPr/>
          <a:lstStyle/>
          <a:p>
            <a:pPr lvl="0"/>
            <a:r>
              <a:rPr/>
              <a:t>Texto do Título</a:t>
            </a:r>
          </a:p>
        </p:txBody>
      </p:sp>
      <p:sp>
        <p:nvSpPr>
          <p:cNvPr id="70" name="Shape 70"/>
          <p:cNvSpPr>
            <a:spLocks noGrp="1"/>
          </p:cNvSpPr>
          <p:nvPr>
            <p:ph type="body" idx="1"/>
          </p:nvPr>
        </p:nvSpPr>
        <p:spPr>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4" name="Shape 7"/>
          <p:cNvSpPr>
            <a:spLocks noGrp="1"/>
          </p:cNvSpPr>
          <p:nvPr>
            <p:ph type="sldNum" sz="quarter" idx="10"/>
          </p:nvPr>
        </p:nvSpPr>
        <p:spPr>
          <a:ln/>
        </p:spPr>
        <p:txBody>
          <a:bodyPr/>
          <a:lstStyle>
            <a:lvl1pPr>
              <a:defRPr/>
            </a:lvl1pPr>
          </a:lstStyle>
          <a:p>
            <a:pPr>
              <a:defRPr/>
            </a:pPr>
            <a:fld id="{EF96B29D-5F3D-4981-A91F-D14492157CA8}" type="slidenum">
              <a:rPr lang="pt-BR"/>
              <a:pPr>
                <a:defRPr/>
              </a:pPr>
              <a:t>‹nº›</a:t>
            </a:fld>
            <a:endParaRPr lang="pt-B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Texto e Título Vertical">
    <p:spTree>
      <p:nvGrpSpPr>
        <p:cNvPr id="1" name=""/>
        <p:cNvGrpSpPr/>
        <p:nvPr/>
      </p:nvGrpSpPr>
      <p:grpSpPr>
        <a:xfrm>
          <a:off x="0" y="0"/>
          <a:ext cx="0" cy="0"/>
          <a:chOff x="0" y="0"/>
          <a:chExt cx="0" cy="0"/>
        </a:xfrm>
      </p:grpSpPr>
      <p:grpSp>
        <p:nvGrpSpPr>
          <p:cNvPr id="4" name="Group 78"/>
          <p:cNvGrpSpPr>
            <a:grpSpLocks/>
          </p:cNvGrpSpPr>
          <p:nvPr/>
        </p:nvGrpSpPr>
        <p:grpSpPr bwMode="auto">
          <a:xfrm>
            <a:off x="9286875" y="455613"/>
            <a:ext cx="85725" cy="5632450"/>
            <a:chOff x="0" y="0"/>
            <a:chExt cx="84402" cy="5632704"/>
          </a:xfrm>
        </p:grpSpPr>
        <p:sp>
          <p:nvSpPr>
            <p:cNvPr id="5" name="Shape 76"/>
            <p:cNvSpPr/>
            <p:nvPr/>
          </p:nvSpPr>
          <p:spPr>
            <a:xfrm flipV="1">
              <a:off x="84402" y="0"/>
              <a:ext cx="0" cy="5632704"/>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6" name="Shape 77"/>
            <p:cNvSpPr/>
            <p:nvPr/>
          </p:nvSpPr>
          <p:spPr>
            <a:xfrm flipV="1">
              <a:off x="0" y="0"/>
              <a:ext cx="0" cy="5632704"/>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sp>
        <p:nvSpPr>
          <p:cNvPr id="73" name="Shape 73"/>
          <p:cNvSpPr>
            <a:spLocks noGrp="1"/>
          </p:cNvSpPr>
          <p:nvPr>
            <p:ph type="title"/>
          </p:nvPr>
        </p:nvSpPr>
        <p:spPr>
          <a:xfrm>
            <a:off x="9372600" y="0"/>
            <a:ext cx="1714500" cy="6176963"/>
          </a:xfrm>
          <a:prstGeom prst="rect">
            <a:avLst/>
          </a:prstGeom>
        </p:spPr>
        <p:txBody>
          <a:bodyPr/>
          <a:lstStyle/>
          <a:p>
            <a:pPr lvl="0"/>
            <a:r>
              <a:rPr/>
              <a:t>Texto do Título</a:t>
            </a:r>
          </a:p>
        </p:txBody>
      </p:sp>
      <p:sp>
        <p:nvSpPr>
          <p:cNvPr id="74" name="Shape 74"/>
          <p:cNvSpPr>
            <a:spLocks noGrp="1"/>
          </p:cNvSpPr>
          <p:nvPr>
            <p:ph type="body" idx="1"/>
          </p:nvPr>
        </p:nvSpPr>
        <p:spPr>
          <a:xfrm>
            <a:off x="1104900" y="365125"/>
            <a:ext cx="8098897" cy="6492875"/>
          </a:xfrm>
          <a:prstGeom prst="rect">
            <a:avLst/>
          </a:prstGeom>
        </p:spPr>
        <p:txBody>
          <a:body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7" name="Shape 75"/>
          <p:cNvSpPr>
            <a:spLocks noGrp="1"/>
          </p:cNvSpPr>
          <p:nvPr>
            <p:ph type="sldNum" sz="quarter" idx="10"/>
          </p:nvPr>
        </p:nvSpPr>
        <p:spPr/>
        <p:txBody>
          <a:bodyPr/>
          <a:lstStyle>
            <a:lvl1pPr>
              <a:defRPr smtClean="0"/>
            </a:lvl1pPr>
          </a:lstStyle>
          <a:p>
            <a:pPr>
              <a:defRPr/>
            </a:pPr>
            <a:fld id="{DF88C472-C80A-495B-9F0F-29E40448A408}" type="slidenum">
              <a:rPr lang="pt-BR"/>
              <a:pPr>
                <a:defRPr/>
              </a:pPr>
              <a:t>‹nº›</a:t>
            </a:fld>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3"/>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1103313" y="1220788"/>
            <a:ext cx="9985375" cy="84137"/>
            <a:chOff x="0" y="0"/>
            <a:chExt cx="9985247" cy="84402"/>
          </a:xfrm>
        </p:grpSpPr>
        <p:sp>
          <p:nvSpPr>
            <p:cNvPr id="2" name="Shape 2"/>
            <p:cNvSpPr/>
            <p:nvPr/>
          </p:nvSpPr>
          <p:spPr>
            <a:xfrm flipH="1" flipV="1">
              <a:off x="0" y="0"/>
              <a:ext cx="9985247" cy="0"/>
            </a:xfrm>
            <a:prstGeom prst="line">
              <a:avLst/>
            </a:prstGeom>
            <a:noFill/>
            <a:ln w="381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sp>
          <p:nvSpPr>
            <p:cNvPr id="3" name="Shape 3"/>
            <p:cNvSpPr/>
            <p:nvPr/>
          </p:nvSpPr>
          <p:spPr>
            <a:xfrm flipH="1" flipV="1">
              <a:off x="0" y="84402"/>
              <a:ext cx="9985247" cy="0"/>
            </a:xfrm>
            <a:prstGeom prst="line">
              <a:avLst/>
            </a:prstGeom>
            <a:noFill/>
            <a:ln w="12700" cap="flat">
              <a:solidFill>
                <a:srgbClr val="514843"/>
              </a:solidFill>
              <a:prstDash val="solid"/>
              <a:miter lim="800000"/>
            </a:ln>
            <a:effectLst/>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kern="0">
                <a:solidFill>
                  <a:srgbClr val="000000"/>
                </a:solidFill>
                <a:latin typeface="+mn-lt"/>
                <a:ea typeface="+mn-ea"/>
                <a:cs typeface="+mn-cs"/>
                <a:sym typeface="Helvetica"/>
              </a:endParaRPr>
            </a:p>
          </p:txBody>
        </p:sp>
      </p:grpSp>
      <p:sp>
        <p:nvSpPr>
          <p:cNvPr id="1027" name="Shape 5"/>
          <p:cNvSpPr>
            <a:spLocks noGrp="1"/>
          </p:cNvSpPr>
          <p:nvPr>
            <p:ph type="title"/>
          </p:nvPr>
        </p:nvSpPr>
        <p:spPr bwMode="auto">
          <a:xfrm>
            <a:off x="1104900" y="0"/>
            <a:ext cx="9980613" cy="1173163"/>
          </a:xfrm>
          <a:prstGeom prst="rect">
            <a:avLst/>
          </a:prstGeom>
          <a:noFill/>
          <a:ln w="12700">
            <a:noFill/>
            <a:miter lim="400000"/>
            <a:headEnd/>
            <a:tailEnd/>
          </a:ln>
        </p:spPr>
        <p:txBody>
          <a:bodyPr vert="horz" wrap="square" lIns="0" tIns="0" rIns="0" bIns="0" numCol="1" anchor="b" anchorCtr="0" compatLnSpc="1">
            <a:prstTxWarp prst="textNoShape">
              <a:avLst/>
            </a:prstTxWarp>
          </a:bodyPr>
          <a:lstStyle/>
          <a:p>
            <a:pPr lvl="0"/>
            <a:r>
              <a:rPr lang="pt-BR" smtClean="0">
                <a:sym typeface="Plantagenet Cherokee" pitchFamily="18" charset="0"/>
              </a:rPr>
              <a:t>Texto do Título</a:t>
            </a:r>
          </a:p>
        </p:txBody>
      </p:sp>
      <p:sp>
        <p:nvSpPr>
          <p:cNvPr id="1028" name="Shape 6"/>
          <p:cNvSpPr>
            <a:spLocks noGrp="1"/>
          </p:cNvSpPr>
          <p:nvPr>
            <p:ph type="body" idx="1"/>
          </p:nvPr>
        </p:nvSpPr>
        <p:spPr bwMode="auto">
          <a:xfrm>
            <a:off x="1104900" y="1600200"/>
            <a:ext cx="9982200" cy="5257800"/>
          </a:xfrm>
          <a:prstGeom prst="rect">
            <a:avLst/>
          </a:prstGeom>
          <a:noFill/>
          <a:ln w="12700">
            <a:noFill/>
            <a:miter lim="400000"/>
            <a:headEnd/>
            <a:tailEnd/>
          </a:ln>
        </p:spPr>
        <p:txBody>
          <a:bodyPr vert="horz" wrap="square" lIns="0" tIns="0" rIns="0" bIns="0" numCol="1" anchor="t" anchorCtr="0" compatLnSpc="1">
            <a:prstTxWarp prst="textNoShape">
              <a:avLst/>
            </a:prstTxWarp>
          </a:bodyPr>
          <a:lstStyle/>
          <a:p>
            <a:pPr lvl="0"/>
            <a:r>
              <a:rPr lang="pt-BR" smtClean="0">
                <a:sym typeface="Euphemia" pitchFamily="34" charset="0"/>
              </a:rPr>
              <a:t>Nível de Corpo Um</a:t>
            </a:r>
          </a:p>
          <a:p>
            <a:pPr lvl="1"/>
            <a:r>
              <a:rPr lang="pt-BR" smtClean="0">
                <a:sym typeface="Euphemia" pitchFamily="34" charset="0"/>
              </a:rPr>
              <a:t>Nível de Corpo Dois</a:t>
            </a:r>
          </a:p>
          <a:p>
            <a:pPr lvl="2"/>
            <a:r>
              <a:rPr lang="pt-BR" smtClean="0">
                <a:sym typeface="Euphemia" pitchFamily="34" charset="0"/>
              </a:rPr>
              <a:t>Nível de Corpo Três</a:t>
            </a:r>
          </a:p>
          <a:p>
            <a:pPr lvl="3"/>
            <a:r>
              <a:rPr lang="pt-BR" smtClean="0">
                <a:sym typeface="Euphemia" pitchFamily="34" charset="0"/>
              </a:rPr>
              <a:t>Nível de Corpo Quatro</a:t>
            </a:r>
          </a:p>
          <a:p>
            <a:pPr lvl="4"/>
            <a:r>
              <a:rPr lang="pt-BR" smtClean="0">
                <a:sym typeface="Euphemia" pitchFamily="34" charset="0"/>
              </a:rPr>
              <a:t>Nível de Corpo Cinco</a:t>
            </a:r>
          </a:p>
        </p:txBody>
      </p:sp>
      <p:sp>
        <p:nvSpPr>
          <p:cNvPr id="1029" name="Shape 7"/>
          <p:cNvSpPr>
            <a:spLocks noGrp="1"/>
          </p:cNvSpPr>
          <p:nvPr>
            <p:ph type="sldNum" sz="quarter" idx="2"/>
          </p:nvPr>
        </p:nvSpPr>
        <p:spPr bwMode="auto">
          <a:xfrm>
            <a:off x="9256713" y="6448425"/>
            <a:ext cx="1828800" cy="182563"/>
          </a:xfrm>
          <a:prstGeom prst="rect">
            <a:avLst/>
          </a:prstGeom>
          <a:noFill/>
          <a:ln w="12700">
            <a:noFill/>
            <a:miter lim="400000"/>
            <a:headEnd/>
            <a:tailEnd/>
          </a:ln>
        </p:spPr>
        <p:txBody>
          <a:bodyPr vert="horz" wrap="square" lIns="0" tIns="0" rIns="0" bIns="0" numCol="1" anchor="ctr" anchorCtr="0" compatLnSpc="1">
            <a:prstTxWarp prst="textNoShape">
              <a:avLst/>
            </a:prstTxWarp>
            <a:spAutoFit/>
          </a:bodyPr>
          <a:lstStyle>
            <a:lvl1pPr algn="r">
              <a:defRPr sz="1200" smtClean="0">
                <a:solidFill>
                  <a:srgbClr val="9D8F88"/>
                </a:solidFill>
                <a:ea typeface="+mn-ea"/>
                <a:cs typeface="+mn-cs"/>
              </a:defRPr>
            </a:lvl1pPr>
          </a:lstStyle>
          <a:p>
            <a:pPr>
              <a:defRPr/>
            </a:pPr>
            <a:fld id="{1AD9F26F-FFCD-4722-A25B-9E69F8022CB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0" r:id="rId1"/>
    <p:sldLayoutId id="2147483689" r:id="rId2"/>
    <p:sldLayoutId id="2147483691" r:id="rId3"/>
    <p:sldLayoutId id="2147483692" r:id="rId4"/>
    <p:sldLayoutId id="2147483688" r:id="rId5"/>
    <p:sldLayoutId id="2147483687" r:id="rId6"/>
    <p:sldLayoutId id="2147483686" r:id="rId7"/>
    <p:sldLayoutId id="2147483693" r:id="rId8"/>
    <p:sldLayoutId id="2147483685" r:id="rId9"/>
    <p:sldLayoutId id="2147483684" r:id="rId10"/>
    <p:sldLayoutId id="2147483683" r:id="rId11"/>
    <p:sldLayoutId id="2147483694" r:id="rId12"/>
  </p:sldLayoutIdLst>
  <p:transition spd="med"/>
  <p:txStyles>
    <p:titleStyle>
      <a:lvl1pPr algn="ctr" rtl="0" eaLnBrk="0" fontAlgn="base" hangingPunct="0">
        <a:lnSpc>
          <a:spcPct val="90000"/>
        </a:lnSpc>
        <a:spcBef>
          <a:spcPct val="0"/>
        </a:spcBef>
        <a:spcAft>
          <a:spcPct val="0"/>
        </a:spcAft>
        <a:defRPr sz="2800">
          <a:solidFill>
            <a:srgbClr val="514843"/>
          </a:solidFill>
          <a:latin typeface="Plantagenet Cherokee"/>
          <a:ea typeface="Plantagenet Cherokee"/>
          <a:cs typeface="Plantagenet Cherokee"/>
          <a:sym typeface="Plantagenet Cherokee" pitchFamily="18" charset="0"/>
        </a:defRPr>
      </a:lvl1pPr>
      <a:lvl2pPr algn="ctr" rtl="0" eaLnBrk="0" fontAlgn="base" hangingPunct="0">
        <a:lnSpc>
          <a:spcPct val="90000"/>
        </a:lnSpc>
        <a:spcBef>
          <a:spcPct val="0"/>
        </a:spcBef>
        <a:spcAft>
          <a:spcPct val="0"/>
        </a:spcAft>
        <a:defRPr sz="2800">
          <a:solidFill>
            <a:srgbClr val="514843"/>
          </a:solidFill>
          <a:latin typeface="Plantagenet Cherokee"/>
          <a:ea typeface="Plantagenet Cherokee"/>
          <a:cs typeface="Plantagenet Cherokee"/>
          <a:sym typeface="Plantagenet Cherokee" pitchFamily="18" charset="0"/>
        </a:defRPr>
      </a:lvl2pPr>
      <a:lvl3pPr algn="ctr" rtl="0" eaLnBrk="0" fontAlgn="base" hangingPunct="0">
        <a:lnSpc>
          <a:spcPct val="90000"/>
        </a:lnSpc>
        <a:spcBef>
          <a:spcPct val="0"/>
        </a:spcBef>
        <a:spcAft>
          <a:spcPct val="0"/>
        </a:spcAft>
        <a:defRPr sz="2800">
          <a:solidFill>
            <a:srgbClr val="514843"/>
          </a:solidFill>
          <a:latin typeface="Plantagenet Cherokee"/>
          <a:ea typeface="Plantagenet Cherokee"/>
          <a:cs typeface="Plantagenet Cherokee"/>
          <a:sym typeface="Plantagenet Cherokee" pitchFamily="18" charset="0"/>
        </a:defRPr>
      </a:lvl3pPr>
      <a:lvl4pPr algn="ctr" rtl="0" eaLnBrk="0" fontAlgn="base" hangingPunct="0">
        <a:lnSpc>
          <a:spcPct val="90000"/>
        </a:lnSpc>
        <a:spcBef>
          <a:spcPct val="0"/>
        </a:spcBef>
        <a:spcAft>
          <a:spcPct val="0"/>
        </a:spcAft>
        <a:defRPr sz="2800">
          <a:solidFill>
            <a:srgbClr val="514843"/>
          </a:solidFill>
          <a:latin typeface="Plantagenet Cherokee"/>
          <a:ea typeface="Plantagenet Cherokee"/>
          <a:cs typeface="Plantagenet Cherokee"/>
          <a:sym typeface="Plantagenet Cherokee" pitchFamily="18" charset="0"/>
        </a:defRPr>
      </a:lvl4pPr>
      <a:lvl5pPr algn="ctr" rtl="0" eaLnBrk="0" fontAlgn="base" hangingPunct="0">
        <a:lnSpc>
          <a:spcPct val="90000"/>
        </a:lnSpc>
        <a:spcBef>
          <a:spcPct val="0"/>
        </a:spcBef>
        <a:spcAft>
          <a:spcPct val="0"/>
        </a:spcAft>
        <a:defRPr sz="2800">
          <a:solidFill>
            <a:srgbClr val="514843"/>
          </a:solidFill>
          <a:latin typeface="Plantagenet Cherokee"/>
          <a:ea typeface="Plantagenet Cherokee"/>
          <a:cs typeface="Plantagenet Cherokee"/>
          <a:sym typeface="Plantagenet Cherokee" pitchFamily="18" charset="0"/>
        </a:defRPr>
      </a:lvl5pPr>
      <a:lvl6pPr>
        <a:lnSpc>
          <a:spcPct val="90000"/>
        </a:lnSpc>
        <a:defRPr sz="2800">
          <a:solidFill>
            <a:srgbClr val="514843"/>
          </a:solidFill>
          <a:latin typeface="Plantagenet Cherokee"/>
          <a:ea typeface="Plantagenet Cherokee"/>
          <a:cs typeface="Plantagenet Cherokee"/>
          <a:sym typeface="Plantagenet Cherokee"/>
        </a:defRPr>
      </a:lvl6pPr>
      <a:lvl7pPr>
        <a:lnSpc>
          <a:spcPct val="90000"/>
        </a:lnSpc>
        <a:defRPr sz="2800">
          <a:solidFill>
            <a:srgbClr val="514843"/>
          </a:solidFill>
          <a:latin typeface="Plantagenet Cherokee"/>
          <a:ea typeface="Plantagenet Cherokee"/>
          <a:cs typeface="Plantagenet Cherokee"/>
          <a:sym typeface="Plantagenet Cherokee"/>
        </a:defRPr>
      </a:lvl7pPr>
      <a:lvl8pPr>
        <a:lnSpc>
          <a:spcPct val="90000"/>
        </a:lnSpc>
        <a:defRPr sz="2800">
          <a:solidFill>
            <a:srgbClr val="514843"/>
          </a:solidFill>
          <a:latin typeface="Plantagenet Cherokee"/>
          <a:ea typeface="Plantagenet Cherokee"/>
          <a:cs typeface="Plantagenet Cherokee"/>
          <a:sym typeface="Plantagenet Cherokee"/>
        </a:defRPr>
      </a:lvl8pPr>
      <a:lvl9pPr>
        <a:lnSpc>
          <a:spcPct val="90000"/>
        </a:lnSpc>
        <a:defRPr sz="2800">
          <a:solidFill>
            <a:srgbClr val="514843"/>
          </a:solidFill>
          <a:latin typeface="Plantagenet Cherokee"/>
          <a:ea typeface="Plantagenet Cherokee"/>
          <a:cs typeface="Plantagenet Cherokee"/>
          <a:sym typeface="Plantagenet Cherokee"/>
        </a:defRPr>
      </a:lvl9pPr>
    </p:titleStyle>
    <p:bodyStyle>
      <a:lvl1pPr marL="228600" indent="-228600" algn="l" rtl="0" eaLnBrk="0" fontAlgn="base" hangingPunct="0">
        <a:lnSpc>
          <a:spcPct val="90000"/>
        </a:lnSpc>
        <a:spcBef>
          <a:spcPts val="1800"/>
        </a:spcBef>
        <a:spcAft>
          <a:spcPct val="0"/>
        </a:spcAft>
        <a:buSzPct val="100000"/>
        <a:buFont typeface="Wingdings" pitchFamily="2" charset="2"/>
        <a:buChar char="▪"/>
        <a:defRPr sz="2000">
          <a:solidFill>
            <a:srgbClr val="514843"/>
          </a:solidFill>
          <a:latin typeface="Euphemia"/>
          <a:ea typeface="Euphemia"/>
          <a:cs typeface="Euphemia"/>
          <a:sym typeface="Euphemia" pitchFamily="34" charset="0"/>
        </a:defRPr>
      </a:lvl1pPr>
      <a:lvl2pPr marL="742950" indent="-285750" algn="l" rtl="0" eaLnBrk="0" fontAlgn="base" hangingPunct="0">
        <a:lnSpc>
          <a:spcPct val="90000"/>
        </a:lnSpc>
        <a:spcBef>
          <a:spcPts val="1800"/>
        </a:spcBef>
        <a:spcAft>
          <a:spcPct val="0"/>
        </a:spcAft>
        <a:buSzPct val="100000"/>
        <a:buFont typeface="Wingdings" pitchFamily="2" charset="2"/>
        <a:buChar char="▪"/>
        <a:defRPr sz="2000">
          <a:solidFill>
            <a:srgbClr val="514843"/>
          </a:solidFill>
          <a:latin typeface="Euphemia"/>
          <a:ea typeface="Euphemia"/>
          <a:cs typeface="Euphemia"/>
          <a:sym typeface="Euphemia" pitchFamily="34" charset="0"/>
        </a:defRPr>
      </a:lvl2pPr>
      <a:lvl3pPr marL="1239838" indent="-325438" algn="l" rtl="0" eaLnBrk="0" fontAlgn="base" hangingPunct="0">
        <a:lnSpc>
          <a:spcPct val="90000"/>
        </a:lnSpc>
        <a:spcBef>
          <a:spcPts val="1800"/>
        </a:spcBef>
        <a:spcAft>
          <a:spcPct val="0"/>
        </a:spcAft>
        <a:buSzPct val="100000"/>
        <a:buFont typeface="Wingdings" pitchFamily="2" charset="2"/>
        <a:buChar char="▪"/>
        <a:defRPr sz="2000">
          <a:solidFill>
            <a:srgbClr val="514843"/>
          </a:solidFill>
          <a:latin typeface="Euphemia"/>
          <a:ea typeface="Euphemia"/>
          <a:cs typeface="Euphemia"/>
          <a:sym typeface="Euphemia" pitchFamily="34" charset="0"/>
        </a:defRPr>
      </a:lvl3pPr>
      <a:lvl4pPr marL="1697038" indent="-325438" algn="l" rtl="0" eaLnBrk="0" fontAlgn="base" hangingPunct="0">
        <a:lnSpc>
          <a:spcPct val="90000"/>
        </a:lnSpc>
        <a:spcBef>
          <a:spcPts val="1800"/>
        </a:spcBef>
        <a:spcAft>
          <a:spcPct val="0"/>
        </a:spcAft>
        <a:buSzPct val="100000"/>
        <a:buFont typeface="Wingdings" pitchFamily="2" charset="2"/>
        <a:buChar char="▪"/>
        <a:defRPr sz="2000">
          <a:solidFill>
            <a:srgbClr val="514843"/>
          </a:solidFill>
          <a:latin typeface="Euphemia"/>
          <a:ea typeface="Euphemia"/>
          <a:cs typeface="Euphemia"/>
          <a:sym typeface="Euphemia" pitchFamily="34" charset="0"/>
        </a:defRPr>
      </a:lvl4pPr>
      <a:lvl5pPr marL="2154238" indent="-325438" algn="l" rtl="0" eaLnBrk="0" fontAlgn="base" hangingPunct="0">
        <a:lnSpc>
          <a:spcPct val="90000"/>
        </a:lnSpc>
        <a:spcBef>
          <a:spcPts val="1800"/>
        </a:spcBef>
        <a:spcAft>
          <a:spcPct val="0"/>
        </a:spcAft>
        <a:buSzPct val="100000"/>
        <a:buFont typeface="Wingdings" pitchFamily="2" charset="2"/>
        <a:buChar char="▪"/>
        <a:defRPr sz="2000">
          <a:solidFill>
            <a:srgbClr val="514843"/>
          </a:solidFill>
          <a:latin typeface="Euphemia"/>
          <a:ea typeface="Euphemia"/>
          <a:cs typeface="Euphemia"/>
          <a:sym typeface="Euphemia" pitchFamily="34" charset="0"/>
        </a:defRPr>
      </a:lvl5pPr>
      <a:lvl6pPr marL="2612571" indent="-326571">
        <a:lnSpc>
          <a:spcPct val="90000"/>
        </a:lnSpc>
        <a:spcBef>
          <a:spcPts val="1800"/>
        </a:spcBef>
        <a:buSzPct val="100000"/>
        <a:buFont typeface="Wingdings"/>
        <a:buChar char="▪"/>
        <a:defRPr sz="2000">
          <a:solidFill>
            <a:srgbClr val="514843"/>
          </a:solidFill>
          <a:latin typeface="Euphemia"/>
          <a:ea typeface="Euphemia"/>
          <a:cs typeface="Euphemia"/>
          <a:sym typeface="Euphemia"/>
        </a:defRPr>
      </a:lvl6pPr>
      <a:lvl7pPr marL="3069771" indent="-326571">
        <a:lnSpc>
          <a:spcPct val="90000"/>
        </a:lnSpc>
        <a:spcBef>
          <a:spcPts val="1800"/>
        </a:spcBef>
        <a:buSzPct val="100000"/>
        <a:buFont typeface="Wingdings"/>
        <a:buChar char="▪"/>
        <a:defRPr sz="2000">
          <a:solidFill>
            <a:srgbClr val="514843"/>
          </a:solidFill>
          <a:latin typeface="Euphemia"/>
          <a:ea typeface="Euphemia"/>
          <a:cs typeface="Euphemia"/>
          <a:sym typeface="Euphemia"/>
        </a:defRPr>
      </a:lvl7pPr>
      <a:lvl8pPr marL="3526971" indent="-326571">
        <a:lnSpc>
          <a:spcPct val="90000"/>
        </a:lnSpc>
        <a:spcBef>
          <a:spcPts val="1800"/>
        </a:spcBef>
        <a:buSzPct val="100000"/>
        <a:buFont typeface="Wingdings"/>
        <a:buChar char="▪"/>
        <a:defRPr sz="2000">
          <a:solidFill>
            <a:srgbClr val="514843"/>
          </a:solidFill>
          <a:latin typeface="Euphemia"/>
          <a:ea typeface="Euphemia"/>
          <a:cs typeface="Euphemia"/>
          <a:sym typeface="Euphemia"/>
        </a:defRPr>
      </a:lvl8pPr>
      <a:lvl9pPr marL="3984171" indent="-326571">
        <a:lnSpc>
          <a:spcPct val="90000"/>
        </a:lnSpc>
        <a:spcBef>
          <a:spcPts val="1800"/>
        </a:spcBef>
        <a:buSzPct val="100000"/>
        <a:buFont typeface="Wingdings"/>
        <a:buChar char="▪"/>
        <a:defRPr sz="2000">
          <a:solidFill>
            <a:srgbClr val="514843"/>
          </a:solidFill>
          <a:latin typeface="Euphemia"/>
          <a:ea typeface="Euphemia"/>
          <a:cs typeface="Euphemia"/>
          <a:sym typeface="Euphemia"/>
        </a:defRPr>
      </a:lvl9pPr>
    </p:bodyStyle>
    <p:otherStyle>
      <a:lvl1pPr algn="r">
        <a:defRPr sz="1200">
          <a:solidFill>
            <a:schemeClr val="tx1"/>
          </a:solidFill>
          <a:latin typeface="+mn-lt"/>
          <a:ea typeface="+mn-ea"/>
          <a:cs typeface="+mn-cs"/>
          <a:sym typeface="Euphemia"/>
        </a:defRPr>
      </a:lvl1pPr>
      <a:lvl2pPr indent="457200" algn="r">
        <a:defRPr sz="1200">
          <a:solidFill>
            <a:schemeClr val="tx1"/>
          </a:solidFill>
          <a:latin typeface="+mn-lt"/>
          <a:ea typeface="+mn-ea"/>
          <a:cs typeface="+mn-cs"/>
          <a:sym typeface="Euphemia"/>
        </a:defRPr>
      </a:lvl2pPr>
      <a:lvl3pPr indent="914400" algn="r">
        <a:defRPr sz="1200">
          <a:solidFill>
            <a:schemeClr val="tx1"/>
          </a:solidFill>
          <a:latin typeface="+mn-lt"/>
          <a:ea typeface="+mn-ea"/>
          <a:cs typeface="+mn-cs"/>
          <a:sym typeface="Euphemia"/>
        </a:defRPr>
      </a:lvl3pPr>
      <a:lvl4pPr indent="1371600" algn="r">
        <a:defRPr sz="1200">
          <a:solidFill>
            <a:schemeClr val="tx1"/>
          </a:solidFill>
          <a:latin typeface="+mn-lt"/>
          <a:ea typeface="+mn-ea"/>
          <a:cs typeface="+mn-cs"/>
          <a:sym typeface="Euphemia"/>
        </a:defRPr>
      </a:lvl4pPr>
      <a:lvl5pPr indent="1828800" algn="r">
        <a:defRPr sz="1200">
          <a:solidFill>
            <a:schemeClr val="tx1"/>
          </a:solidFill>
          <a:latin typeface="+mn-lt"/>
          <a:ea typeface="+mn-ea"/>
          <a:cs typeface="+mn-cs"/>
          <a:sym typeface="Euphemia"/>
        </a:defRPr>
      </a:lvl5pPr>
      <a:lvl6pPr indent="2286000" algn="r">
        <a:defRPr sz="1200">
          <a:solidFill>
            <a:schemeClr val="tx1"/>
          </a:solidFill>
          <a:latin typeface="+mn-lt"/>
          <a:ea typeface="+mn-ea"/>
          <a:cs typeface="+mn-cs"/>
          <a:sym typeface="Euphemia"/>
        </a:defRPr>
      </a:lvl6pPr>
      <a:lvl7pPr indent="2743200" algn="r">
        <a:defRPr sz="1200">
          <a:solidFill>
            <a:schemeClr val="tx1"/>
          </a:solidFill>
          <a:latin typeface="+mn-lt"/>
          <a:ea typeface="+mn-ea"/>
          <a:cs typeface="+mn-cs"/>
          <a:sym typeface="Euphemia"/>
        </a:defRPr>
      </a:lvl7pPr>
      <a:lvl8pPr indent="3200400" algn="r">
        <a:defRPr sz="1200">
          <a:solidFill>
            <a:schemeClr val="tx1"/>
          </a:solidFill>
          <a:latin typeface="+mn-lt"/>
          <a:ea typeface="+mn-ea"/>
          <a:cs typeface="+mn-cs"/>
          <a:sym typeface="Euphemia"/>
        </a:defRPr>
      </a:lvl8pPr>
      <a:lvl9pPr indent="3657600" algn="r">
        <a:defRPr sz="1200">
          <a:solidFill>
            <a:schemeClr val="tx1"/>
          </a:solidFill>
          <a:latin typeface="+mn-lt"/>
          <a:ea typeface="+mn-ea"/>
          <a:cs typeface="+mn-cs"/>
          <a:sym typeface="Euphemia"/>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hyperlink" Target="https://www.ncbi.nlm.nih.gov/pubmed?linkname=pubmed_pubmed&amp;from_uid=28352500" TargetMode="External"/><Relationship Id="rId4" Type="http://schemas.openxmlformats.org/officeDocument/2006/relationships/hyperlink" Target="https://www.ncbi.nlm.nih.gov/pubmed/2835250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hyperlink" Target="http://paulomargotto.com.br/documentos/708" TargetMode="External"/><Relationship Id="rId2" Type="http://schemas.openxmlformats.org/officeDocument/2006/relationships/hyperlink" Target="http://paulomargotto.com.br/pressao-negativa-na-ferida-como-terapia-inicial-para-manejo-de-onfalocele-gigante/" TargetMode="Externa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hyperlink" Target="http://paulomargotto.com.br/manejo-conservador-da-onfalocele-gigante-com-iodopovidona-e-seu-efeito-na-funcao-tireoidiana/" TargetMode="External"/><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hyperlink" Target="http://paulomargotto.com.br/documentos/712"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paulomargotto.com.br/documentos/716" TargetMode="External"/><Relationship Id="rId2" Type="http://schemas.openxmlformats.org/officeDocument/2006/relationships/hyperlink" Target="http://paulomargotto.com.br/atraso-no-manejo-da-onfalocele-gigante-usando-creme-de-sulfadiazina-de-prata-uma-experiencia-de-18-anos/" TargetMode="Externa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hyperlink" Target="http://paulomargotto.com.br/documentos/719" TargetMode="External"/><Relationship Id="rId2" Type="http://schemas.openxmlformats.org/officeDocument/2006/relationships/hyperlink" Target="http://paulomargotto.com.br/avancos-na-cirurgia-para-defeitos-na-parede-abdominal-gastrosquise-e-onfalocele/" TargetMode="Externa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82"/>
          <p:cNvSpPr>
            <a:spLocks noGrp="1"/>
          </p:cNvSpPr>
          <p:nvPr>
            <p:ph type="title"/>
          </p:nvPr>
        </p:nvSpPr>
        <p:spPr>
          <a:xfrm>
            <a:off x="133350" y="2292350"/>
            <a:ext cx="6705600" cy="2219325"/>
          </a:xfrm>
        </p:spPr>
        <p:txBody>
          <a:bodyPr/>
          <a:lstStyle/>
          <a:p>
            <a:pPr eaLnBrk="1" hangingPunct="1"/>
            <a:r>
              <a:rPr lang="pt-BR" sz="3900" cap="none" smtClean="0">
                <a:solidFill>
                  <a:schemeClr val="hlink"/>
                </a:solidFill>
                <a:latin typeface="Plantagenet Cherokee" pitchFamily="18" charset="0"/>
              </a:rPr>
              <a:t>FECHAMENTO TARDIO DA ONFALOCELE GIGANTE NA ÁFRICA ACIDENTAL: RELATO DE CINCO CASOS</a:t>
            </a:r>
          </a:p>
        </p:txBody>
      </p:sp>
      <p:sp>
        <p:nvSpPr>
          <p:cNvPr id="7171" name="Shape 83"/>
          <p:cNvSpPr>
            <a:spLocks noGrp="1"/>
          </p:cNvSpPr>
          <p:nvPr>
            <p:ph type="body" idx="1"/>
          </p:nvPr>
        </p:nvSpPr>
        <p:spPr>
          <a:xfrm>
            <a:off x="192088" y="4511675"/>
            <a:ext cx="6646862" cy="955675"/>
          </a:xfrm>
        </p:spPr>
        <p:txBody>
          <a:bodyPr/>
          <a:lstStyle/>
          <a:p>
            <a:pPr eaLnBrk="1" hangingPunct="1">
              <a:lnSpc>
                <a:spcPct val="80000"/>
              </a:lnSpc>
              <a:spcBef>
                <a:spcPct val="0"/>
              </a:spcBef>
            </a:pPr>
            <a:endParaRPr lang="pt-BR" sz="2000" smtClean="0">
              <a:latin typeface="Euphemia" pitchFamily="34" charset="0"/>
            </a:endParaRPr>
          </a:p>
          <a:p>
            <a:pPr algn="ctr" eaLnBrk="1" hangingPunct="1">
              <a:lnSpc>
                <a:spcPct val="80000"/>
              </a:lnSpc>
              <a:spcBef>
                <a:spcPct val="0"/>
              </a:spcBef>
            </a:pPr>
            <a:r>
              <a:rPr lang="pt-BR" smtClean="0">
                <a:latin typeface="Euphemia" pitchFamily="34" charset="0"/>
              </a:rPr>
              <a:t>Apresentação: Ana Carolina Lopes Rabelo (Carol)</a:t>
            </a:r>
          </a:p>
          <a:p>
            <a:pPr algn="ctr" eaLnBrk="1" hangingPunct="1">
              <a:lnSpc>
                <a:spcPct val="80000"/>
              </a:lnSpc>
              <a:spcBef>
                <a:spcPct val="0"/>
              </a:spcBef>
            </a:pPr>
            <a:r>
              <a:rPr lang="pt-BR" smtClean="0">
                <a:latin typeface="Euphemia" pitchFamily="34" charset="0"/>
              </a:rPr>
              <a:t>Coordenação: Evely Mirela Santos França</a:t>
            </a:r>
          </a:p>
          <a:p>
            <a:pPr algn="ctr" eaLnBrk="1" hangingPunct="1">
              <a:lnSpc>
                <a:spcPct val="80000"/>
              </a:lnSpc>
              <a:spcBef>
                <a:spcPct val="0"/>
              </a:spcBef>
            </a:pPr>
            <a:r>
              <a:rPr lang="pt-BR" smtClean="0">
                <a:latin typeface="Euphemia" pitchFamily="34" charset="0"/>
                <a:hlinkClick r:id="rId2"/>
              </a:rPr>
              <a:t>www.paulomargotto.com.br</a:t>
            </a:r>
            <a:r>
              <a:rPr lang="pt-BR" smtClean="0">
                <a:latin typeface="Euphemia" pitchFamily="34" charset="0"/>
              </a:rPr>
              <a:t>  Brasília, 4 de março de 2018</a:t>
            </a:r>
          </a:p>
        </p:txBody>
      </p:sp>
      <p:grpSp>
        <p:nvGrpSpPr>
          <p:cNvPr id="7172" name="Group 86" descr="Imagem de Exemplo&#10;&#10;Abra o livro na tabela, prateleiras de livros desfocadas em segundo plano"/>
          <p:cNvGrpSpPr>
            <a:grpSpLocks/>
          </p:cNvGrpSpPr>
          <p:nvPr/>
        </p:nvGrpSpPr>
        <p:grpSpPr bwMode="auto">
          <a:xfrm>
            <a:off x="6981825" y="1341438"/>
            <a:ext cx="5210175" cy="4208462"/>
            <a:chOff x="0" y="0"/>
            <a:chExt cx="5210937" cy="4208603"/>
          </a:xfrm>
        </p:grpSpPr>
        <p:sp>
          <p:nvSpPr>
            <p:cNvPr id="7176" name="Shape 84"/>
            <p:cNvSpPr>
              <a:spLocks noChangeArrowheads="1"/>
            </p:cNvSpPr>
            <p:nvPr/>
          </p:nvSpPr>
          <p:spPr bwMode="auto">
            <a:xfrm>
              <a:off x="0" y="0"/>
              <a:ext cx="5210937" cy="4208604"/>
            </a:xfrm>
            <a:prstGeom prst="rect">
              <a:avLst/>
            </a:prstGeom>
            <a:solidFill>
              <a:srgbClr val="DEDAD7"/>
            </a:solidFill>
            <a:ln w="12700">
              <a:noFill/>
              <a:miter lim="400000"/>
              <a:headEnd/>
              <a:tailEnd/>
            </a:ln>
          </p:spPr>
          <p:txBody>
            <a:bodyPr lIns="0" tIns="0" rIns="0" bIns="0" anchor="ctr"/>
            <a:lstStyle/>
            <a:p>
              <a:endParaRPr lang="pt-BR"/>
            </a:p>
          </p:txBody>
        </p:sp>
        <p:pic>
          <p:nvPicPr>
            <p:cNvPr id="7177" name="image2.jpg"/>
            <p:cNvPicPr>
              <a:picLocks noChangeAspect="1" noChangeArrowheads="1"/>
            </p:cNvPicPr>
            <p:nvPr/>
          </p:nvPicPr>
          <p:blipFill>
            <a:blip r:embed="rId3"/>
            <a:srcRect/>
            <a:stretch>
              <a:fillRect/>
            </a:stretch>
          </p:blipFill>
          <p:spPr bwMode="auto">
            <a:xfrm>
              <a:off x="0" y="0"/>
              <a:ext cx="5210938" cy="4208604"/>
            </a:xfrm>
            <a:prstGeom prst="rect">
              <a:avLst/>
            </a:prstGeom>
            <a:noFill/>
            <a:ln w="12700">
              <a:noFill/>
              <a:miter lim="400000"/>
              <a:headEnd/>
              <a:tailEnd/>
            </a:ln>
          </p:spPr>
        </p:pic>
      </p:grpSp>
      <p:sp>
        <p:nvSpPr>
          <p:cNvPr id="7173" name="Rectangle 9"/>
          <p:cNvSpPr>
            <a:spLocks noChangeArrowheads="1"/>
          </p:cNvSpPr>
          <p:nvPr/>
        </p:nvSpPr>
        <p:spPr bwMode="auto">
          <a:xfrm>
            <a:off x="334963" y="5759450"/>
            <a:ext cx="10945812" cy="1098550"/>
          </a:xfrm>
          <a:prstGeom prst="rect">
            <a:avLst/>
          </a:prstGeom>
          <a:solidFill>
            <a:srgbClr val="FFFFFF"/>
          </a:solidFill>
          <a:ln w="9525">
            <a:noFill/>
            <a:miter lim="800000"/>
            <a:headEnd/>
            <a:tailEnd/>
          </a:ln>
        </p:spPr>
        <p:txBody>
          <a:bodyPr lIns="0" tIns="0" rIns="95220" bIns="0" anchor="ctr">
            <a:spAutoFit/>
          </a:bodyPr>
          <a:lstStyle/>
          <a:p>
            <a:pPr algn="ctr"/>
            <a:r>
              <a:rPr lang="pt-BR">
                <a:hlinkClick r:id="rId4"/>
              </a:rPr>
              <a:t>Delayed Closure of Giant Omphaloceles in West Africa: Report of Five Cases.</a:t>
            </a:r>
            <a:endParaRPr lang="pt-BR"/>
          </a:p>
          <a:p>
            <a:pPr algn="ctr"/>
            <a:r>
              <a:rPr lang="pt-BR"/>
              <a:t>El Ezzi O, Bossou R, Reinberg O, Maurer SV, Roessingh AB.</a:t>
            </a:r>
          </a:p>
          <a:p>
            <a:pPr algn="ctr"/>
            <a:r>
              <a:rPr lang="pt-BR"/>
              <a:t>European J Pediatr Surg Rep. 2017 Jan;5(1):e4-e8. doi: 10.1055/s-0037-1599796.</a:t>
            </a:r>
          </a:p>
          <a:p>
            <a:pPr algn="ctr"/>
            <a:r>
              <a:rPr lang="pt-BR"/>
              <a:t>PMID:28352500 </a:t>
            </a:r>
            <a:r>
              <a:rPr lang="pt-BR" b="1">
                <a:hlinkClick r:id="rId4"/>
              </a:rPr>
              <a:t>Free PMC Article</a:t>
            </a:r>
            <a:r>
              <a:rPr lang="pt-BR" b="1"/>
              <a:t> (</a:t>
            </a:r>
            <a:r>
              <a:rPr lang="pt-BR" b="1">
                <a:solidFill>
                  <a:schemeClr val="folHlink"/>
                </a:solidFill>
              </a:rPr>
              <a:t>Artigo Livre</a:t>
            </a:r>
            <a:r>
              <a:rPr lang="pt-BR" b="1"/>
              <a:t>) </a:t>
            </a:r>
            <a:r>
              <a:rPr lang="pt-BR" u="sng">
                <a:hlinkClick r:id="rId5"/>
              </a:rPr>
              <a:t>Similar articles</a:t>
            </a:r>
            <a:endParaRPr lang="pt-BR" u="sng"/>
          </a:p>
        </p:txBody>
      </p:sp>
      <p:pic>
        <p:nvPicPr>
          <p:cNvPr id="7174" name="Picture 11"/>
          <p:cNvPicPr>
            <a:picLocks noChangeAspect="1" noChangeArrowheads="1"/>
          </p:cNvPicPr>
          <p:nvPr/>
        </p:nvPicPr>
        <p:blipFill>
          <a:blip r:embed="rId6">
            <a:lum bright="12000" contrast="18000"/>
          </a:blip>
          <a:srcRect/>
          <a:stretch>
            <a:fillRect/>
          </a:stretch>
        </p:blipFill>
        <p:spPr bwMode="auto">
          <a:xfrm>
            <a:off x="6959600" y="15875"/>
            <a:ext cx="5232400" cy="2476500"/>
          </a:xfrm>
          <a:prstGeom prst="rect">
            <a:avLst/>
          </a:prstGeom>
          <a:noFill/>
          <a:ln w="9525">
            <a:noFill/>
            <a:miter lim="800000"/>
            <a:headEnd/>
            <a:tailEnd/>
          </a:ln>
        </p:spPr>
      </p:pic>
      <p:pic>
        <p:nvPicPr>
          <p:cNvPr id="7175" name="Picture 12" descr="C:\Users\Paulo\Pictures\01-03-2018\IMG-20180301-WA0007.jpg"/>
          <p:cNvPicPr>
            <a:picLocks noChangeAspect="1" noChangeArrowheads="1"/>
          </p:cNvPicPr>
          <p:nvPr/>
        </p:nvPicPr>
        <p:blipFill>
          <a:blip r:embed="rId7">
            <a:lum bright="12000" contrast="12000"/>
          </a:blip>
          <a:srcRect/>
          <a:stretch>
            <a:fillRect/>
          </a:stretch>
        </p:blipFill>
        <p:spPr bwMode="auto">
          <a:xfrm>
            <a:off x="1558925" y="0"/>
            <a:ext cx="3208338" cy="2351088"/>
          </a:xfrm>
          <a:prstGeom prst="rect">
            <a:avLst/>
          </a:prstGeom>
          <a:noFill/>
          <a:ln w="9525">
            <a:noFill/>
            <a:miter lim="800000"/>
            <a:headEnd/>
            <a:tailEnd/>
          </a:ln>
        </p:spPr>
      </p:pic>
      <p:sp>
        <p:nvSpPr>
          <p:cNvPr id="7179" name="Text Box 11"/>
          <p:cNvSpPr txBox="1">
            <a:spLocks noChangeArrowheads="1"/>
          </p:cNvSpPr>
          <p:nvPr/>
        </p:nvSpPr>
        <p:spPr bwMode="auto">
          <a:xfrm>
            <a:off x="4708525" y="2078038"/>
            <a:ext cx="1538288" cy="274637"/>
          </a:xfrm>
          <a:prstGeom prst="rect">
            <a:avLst/>
          </a:prstGeom>
          <a:noFill/>
          <a:ln w="9525">
            <a:noFill/>
            <a:miter lim="800000"/>
            <a:headEnd/>
            <a:tailEnd/>
          </a:ln>
          <a:effectLst/>
        </p:spPr>
        <p:txBody>
          <a:bodyPr wrap="none">
            <a:spAutoFit/>
          </a:bodyPr>
          <a:lstStyle/>
          <a:p>
            <a:r>
              <a:rPr lang="pt-BR" sz="1200">
                <a:solidFill>
                  <a:schemeClr val="hlink"/>
                </a:solidFill>
              </a:rPr>
              <a:t>Dras. Carol e Kate</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89"/>
          <p:cNvSpPr>
            <a:spLocks noGrp="1"/>
          </p:cNvSpPr>
          <p:nvPr>
            <p:ph type="title"/>
          </p:nvPr>
        </p:nvSpPr>
        <p:spPr>
          <a:xfrm>
            <a:off x="1104900" y="3184525"/>
            <a:ext cx="10071100" cy="1684338"/>
          </a:xfrm>
        </p:spPr>
        <p:txBody>
          <a:bodyPr/>
          <a:lstStyle/>
          <a:p>
            <a:pPr eaLnBrk="1" hangingPunct="1"/>
            <a:r>
              <a:rPr lang="pt-BR" sz="1800" cap="none" smtClean="0">
                <a:solidFill>
                  <a:srgbClr val="000000"/>
                </a:solidFill>
                <a:latin typeface="Plantagenet Cherokee" pitchFamily="18" charset="0"/>
              </a:rPr>
              <a:t>introdução</a:t>
            </a:r>
          </a:p>
        </p:txBody>
      </p:sp>
    </p:spTree>
  </p:cSld>
  <p:clrMapOvr>
    <a:masterClrMapping/>
  </p:clrMapOvr>
  <p:transition spd="med">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hape 91"/>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INTRODUÇÃO</a:t>
            </a:r>
          </a:p>
        </p:txBody>
      </p:sp>
      <p:sp>
        <p:nvSpPr>
          <p:cNvPr id="9219" name="Shape 92"/>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Onfalocele é um defeito abdominal congênito. </a:t>
            </a:r>
          </a:p>
          <a:p>
            <a:pPr algn="just" eaLnBrk="1" hangingPunct="1"/>
            <a:r>
              <a:rPr lang="pt-BR" smtClean="0">
                <a:latin typeface="Euphemia" pitchFamily="34" charset="0"/>
              </a:rPr>
              <a:t>Ocorrência 1: 4.000 a 7.000 nascidos vivos. </a:t>
            </a:r>
          </a:p>
          <a:p>
            <a:pPr algn="just" eaLnBrk="1" hangingPunct="1"/>
            <a:r>
              <a:rPr lang="pt-BR" smtClean="0">
                <a:latin typeface="Euphemia" pitchFamily="34" charset="0"/>
              </a:rPr>
              <a:t>A proporção entre os sexos é 1:1.</a:t>
            </a:r>
          </a:p>
          <a:p>
            <a:pPr algn="just" eaLnBrk="1" hangingPunct="1"/>
            <a:r>
              <a:rPr lang="pt-BR" smtClean="0">
                <a:latin typeface="Euphemia" pitchFamily="34" charset="0"/>
              </a:rPr>
              <a:t>A Onfalocele Gigante (OG) ocorre quando o defeito é &gt; 5 cm ou quando há presença do fígado. </a:t>
            </a:r>
            <a:r>
              <a:rPr lang="pt-BR" baseline="32000" smtClean="0">
                <a:latin typeface="Euphemia" pitchFamily="34" charset="0"/>
              </a:rPr>
              <a:t>1,2.</a:t>
            </a:r>
            <a:endParaRPr lang="pt-BR" smtClean="0">
              <a:latin typeface="Euphemia" pitchFamily="34" charset="0"/>
            </a:endParaRPr>
          </a:p>
          <a:p>
            <a:pPr algn="just" eaLnBrk="1" hangingPunct="1"/>
            <a:r>
              <a:rPr lang="pt-BR" smtClean="0">
                <a:latin typeface="Euphemia" pitchFamily="34" charset="0"/>
              </a:rPr>
              <a:t>Acredita-se que a onfalocele resulta da falha do folheto lateral do embrião, o que leva ao desenvolvimento inadequado da cavidade abdominal .</a:t>
            </a:r>
            <a:r>
              <a:rPr lang="pt-BR" baseline="32000" smtClean="0">
                <a:latin typeface="Euphemia" pitchFamily="34" charset="0"/>
              </a:rPr>
              <a:t>3,4</a:t>
            </a:r>
            <a:r>
              <a:rPr lang="pt-BR" smtClean="0">
                <a:latin typeface="Euphemia" pitchFamily="34" charset="0"/>
              </a:rPr>
              <a:t> </a:t>
            </a:r>
          </a:p>
          <a:p>
            <a:pPr algn="just" eaLnBrk="1" hangingPunct="1"/>
            <a:r>
              <a:rPr lang="pt-BR" smtClean="0">
                <a:latin typeface="Euphemia" pitchFamily="34" charset="0"/>
              </a:rPr>
              <a:t>OG consiste em um saco herniado de três camadas: peritônio</a:t>
            </a:r>
            <a:r>
              <a:rPr lang="pt-BR" smtClean="0">
                <a:solidFill>
                  <a:srgbClr val="FF0000"/>
                </a:solidFill>
                <a:latin typeface="Euphemia" pitchFamily="34" charset="0"/>
              </a:rPr>
              <a:t>,</a:t>
            </a:r>
            <a:r>
              <a:rPr lang="pt-BR" smtClean="0">
                <a:latin typeface="Euphemia" pitchFamily="34" charset="0"/>
              </a:rPr>
              <a:t> geléia de Wharton e âmnio .</a:t>
            </a:r>
            <a:r>
              <a:rPr lang="pt-BR" baseline="32000" smtClean="0">
                <a:latin typeface="Euphemia" pitchFamily="34" charset="0"/>
              </a:rPr>
              <a:t>5</a:t>
            </a:r>
            <a:r>
              <a:rPr lang="pt-BR" smtClean="0">
                <a:latin typeface="Euphemia" pitchFamily="34" charset="0"/>
              </a:rPr>
              <a:t> </a:t>
            </a:r>
          </a:p>
          <a:p>
            <a:pPr algn="just" eaLnBrk="1" hangingPunct="1"/>
            <a:r>
              <a:rPr lang="pt-BR" smtClean="0">
                <a:latin typeface="Euphemia" pitchFamily="34" charset="0"/>
              </a:rPr>
              <a:t>Existe uma alta incidência (60%) de associação com malformações congênitas, principalmente cardiovasculares. </a:t>
            </a:r>
            <a:r>
              <a:rPr lang="pt-BR" baseline="32000" smtClean="0">
                <a:latin typeface="Euphemia" pitchFamily="34" charset="0"/>
              </a:rPr>
              <a:t>6,7</a:t>
            </a:r>
          </a:p>
        </p:txBody>
      </p:sp>
    </p:spTree>
  </p:cSld>
  <p:clrMapOvr>
    <a:masterClrMapping/>
  </p:clrMapOvr>
  <p:transition spd="med">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hape 94"/>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INTRODUÇÃO</a:t>
            </a:r>
          </a:p>
        </p:txBody>
      </p:sp>
      <p:sp>
        <p:nvSpPr>
          <p:cNvPr id="10243" name="Shape 95"/>
          <p:cNvSpPr>
            <a:spLocks noGrp="1"/>
          </p:cNvSpPr>
          <p:nvPr>
            <p:ph type="body" idx="1"/>
          </p:nvPr>
        </p:nvSpPr>
        <p:spPr>
          <a:xfrm>
            <a:off x="1104900" y="1600200"/>
            <a:ext cx="9982200" cy="4572000"/>
          </a:xfrm>
        </p:spPr>
        <p:txBody>
          <a:bodyPr/>
          <a:lstStyle/>
          <a:p>
            <a:pPr algn="just" eaLnBrk="1" hangingPunct="1">
              <a:lnSpc>
                <a:spcPct val="81000"/>
              </a:lnSpc>
            </a:pPr>
            <a:r>
              <a:rPr lang="pt-BR" smtClean="0">
                <a:latin typeface="Euphemia" pitchFamily="34" charset="0"/>
              </a:rPr>
              <a:t>O prognóstico depende da presença de malformações congênitas ou anomalia cromossômica.</a:t>
            </a:r>
            <a:r>
              <a:rPr lang="pt-BR" baseline="30000" smtClean="0">
                <a:latin typeface="Euphemia" pitchFamily="34" charset="0"/>
              </a:rPr>
              <a:t>8</a:t>
            </a:r>
          </a:p>
          <a:p>
            <a:pPr algn="just" eaLnBrk="1" hangingPunct="1">
              <a:lnSpc>
                <a:spcPct val="81000"/>
              </a:lnSpc>
            </a:pPr>
            <a:r>
              <a:rPr lang="pt-BR" smtClean="0">
                <a:latin typeface="Euphemia" pitchFamily="34" charset="0"/>
              </a:rPr>
              <a:t>A mortalidade é considerável, variando de 10 a 25% .</a:t>
            </a:r>
            <a:r>
              <a:rPr lang="pt-BR" baseline="32000" smtClean="0">
                <a:latin typeface="Euphemia" pitchFamily="34" charset="0"/>
              </a:rPr>
              <a:t>9</a:t>
            </a:r>
            <a:r>
              <a:rPr lang="pt-BR" smtClean="0">
                <a:latin typeface="Euphemia" pitchFamily="34" charset="0"/>
              </a:rPr>
              <a:t> </a:t>
            </a:r>
          </a:p>
          <a:p>
            <a:pPr algn="just" eaLnBrk="1" hangingPunct="1">
              <a:lnSpc>
                <a:spcPct val="81000"/>
              </a:lnSpc>
            </a:pPr>
            <a:r>
              <a:rPr lang="pt-BR" smtClean="0">
                <a:latin typeface="Euphemia" pitchFamily="34" charset="0"/>
              </a:rPr>
              <a:t>Para lactentes que necessitam de ventilação positiva no nascimento, a mortalidade pode chegar a 67% em comparação com 25% sem reanimação, nos casos de fechamento cirúrgico tardio.</a:t>
            </a:r>
            <a:r>
              <a:rPr lang="pt-BR" baseline="32000" smtClean="0">
                <a:latin typeface="Euphemia" pitchFamily="34" charset="0"/>
              </a:rPr>
              <a:t>10</a:t>
            </a:r>
          </a:p>
          <a:p>
            <a:pPr algn="just" eaLnBrk="1" hangingPunct="1">
              <a:lnSpc>
                <a:spcPct val="81000"/>
              </a:lnSpc>
            </a:pPr>
            <a:r>
              <a:rPr lang="pt-BR" smtClean="0">
                <a:latin typeface="Euphemia" pitchFamily="34" charset="0"/>
              </a:rPr>
              <a:t>A desproporção visceroabdominal e o risco para realizar o fechamento, já podem ser critério para a classificação como uma OG. </a:t>
            </a:r>
            <a:r>
              <a:rPr lang="pt-BR" baseline="32000" smtClean="0">
                <a:latin typeface="Euphemia" pitchFamily="34" charset="0"/>
              </a:rPr>
              <a:t>11</a:t>
            </a:r>
          </a:p>
        </p:txBody>
      </p:sp>
    </p:spTree>
  </p:cSld>
  <p:clrMapOvr>
    <a:masterClrMapping/>
  </p:clrMapOvr>
  <p:transition spd="med">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97"/>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INTRODUÇÃO</a:t>
            </a:r>
          </a:p>
        </p:txBody>
      </p:sp>
      <p:sp>
        <p:nvSpPr>
          <p:cNvPr id="11267" name="Shape 98"/>
          <p:cNvSpPr>
            <a:spLocks noGrp="1"/>
          </p:cNvSpPr>
          <p:nvPr>
            <p:ph type="body" idx="1"/>
          </p:nvPr>
        </p:nvSpPr>
        <p:spPr>
          <a:xfrm>
            <a:off x="1104900" y="1600200"/>
            <a:ext cx="9982200" cy="4572000"/>
          </a:xfrm>
        </p:spPr>
        <p:txBody>
          <a:bodyPr/>
          <a:lstStyle/>
          <a:p>
            <a:pPr algn="just" eaLnBrk="1" hangingPunct="1">
              <a:lnSpc>
                <a:spcPct val="81000"/>
              </a:lnSpc>
            </a:pPr>
            <a:r>
              <a:rPr lang="pt-BR" smtClean="0">
                <a:latin typeface="Euphemia" pitchFamily="34" charset="0"/>
              </a:rPr>
              <a:t>Muitas estratégias foram descritas para o manejo da OG. </a:t>
            </a:r>
          </a:p>
          <a:p>
            <a:pPr algn="just" eaLnBrk="1" hangingPunct="1">
              <a:lnSpc>
                <a:spcPct val="81000"/>
              </a:lnSpc>
            </a:pPr>
            <a:endParaRPr lang="pt-BR" smtClean="0">
              <a:latin typeface="Euphemia" pitchFamily="34" charset="0"/>
            </a:endParaRPr>
          </a:p>
          <a:p>
            <a:pPr marL="685800" lvl="1" indent="-228600" algn="just" eaLnBrk="1" hangingPunct="1">
              <a:lnSpc>
                <a:spcPct val="81000"/>
              </a:lnSpc>
              <a:spcBef>
                <a:spcPts val="600"/>
              </a:spcBef>
            </a:pPr>
            <a:r>
              <a:rPr lang="pt-BR" sz="1800" smtClean="0">
                <a:latin typeface="Euphemia" pitchFamily="34" charset="0"/>
              </a:rPr>
              <a:t>Quando viável, o fechamento primário em etapas é amplamente aceito.</a:t>
            </a:r>
          </a:p>
          <a:p>
            <a:pPr marL="685800" lvl="1" indent="-228600" algn="just" eaLnBrk="1" hangingPunct="1">
              <a:lnSpc>
                <a:spcPct val="81000"/>
              </a:lnSpc>
              <a:spcBef>
                <a:spcPts val="600"/>
              </a:spcBef>
            </a:pPr>
            <a:endParaRPr lang="pt-BR" sz="1800" smtClean="0">
              <a:latin typeface="Euphemia" pitchFamily="34" charset="0"/>
            </a:endParaRPr>
          </a:p>
          <a:p>
            <a:pPr marL="685800" lvl="1" indent="-228600" algn="just" eaLnBrk="1" hangingPunct="1">
              <a:lnSpc>
                <a:spcPct val="81000"/>
              </a:lnSpc>
              <a:spcBef>
                <a:spcPts val="600"/>
              </a:spcBef>
            </a:pPr>
            <a:r>
              <a:rPr lang="pt-BR" sz="1800" smtClean="0">
                <a:latin typeface="Euphemia" pitchFamily="34" charset="0"/>
              </a:rPr>
              <a:t>A conduta conservadora com epitelização primária seguida por um fechamento tardio da hérnia ventral é a abordagem mais segura para pacientes com várias morbidades como comprometimento pulmonar significativo e/ou muito baixo peso ao nascimento, ou em condições precárias de ressuscitação neonatal. </a:t>
            </a:r>
            <a:r>
              <a:rPr lang="pt-BR" sz="1800" baseline="32000" smtClean="0">
                <a:latin typeface="Euphemia" pitchFamily="34" charset="0"/>
              </a:rPr>
              <a:t>12,13</a:t>
            </a:r>
          </a:p>
        </p:txBody>
      </p:sp>
    </p:spTree>
  </p:cSld>
  <p:clrMapOvr>
    <a:masterClrMapping/>
  </p:clrMapOvr>
  <p:transition spd="med">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100"/>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INTRODUÇÃO</a:t>
            </a:r>
          </a:p>
        </p:txBody>
      </p:sp>
      <p:sp>
        <p:nvSpPr>
          <p:cNvPr id="12291" name="Shape 101"/>
          <p:cNvSpPr>
            <a:spLocks noGrp="1"/>
          </p:cNvSpPr>
          <p:nvPr>
            <p:ph type="body" idx="1"/>
          </p:nvPr>
        </p:nvSpPr>
        <p:spPr>
          <a:xfrm>
            <a:off x="1104900" y="1600200"/>
            <a:ext cx="9982200" cy="4572000"/>
          </a:xfrm>
        </p:spPr>
        <p:txBody>
          <a:bodyPr/>
          <a:lstStyle/>
          <a:p>
            <a:pPr algn="just" eaLnBrk="1" hangingPunct="1"/>
            <a:endParaRPr lang="pt-BR" smtClean="0">
              <a:latin typeface="Euphemia" pitchFamily="34" charset="0"/>
            </a:endParaRPr>
          </a:p>
          <a:p>
            <a:pPr algn="just" eaLnBrk="1" hangingPunct="1"/>
            <a:r>
              <a:rPr lang="pt-BR" smtClean="0">
                <a:latin typeface="Euphemia" pitchFamily="34" charset="0"/>
              </a:rPr>
              <a:t>O artigo é uma série de casos que demonstra a experiência de 5 recém-nascidos (RN) com OG nascidos na África Ocidental, que foram transferidos e tratado em Lausanne depois do manejo inicial nos seus países de origem. </a:t>
            </a:r>
          </a:p>
          <a:p>
            <a:pPr algn="just" eaLnBrk="1" hangingPunct="1"/>
            <a:r>
              <a:rPr lang="pt-BR" smtClean="0">
                <a:latin typeface="Euphemia" pitchFamily="34" charset="0"/>
              </a:rPr>
              <a:t>O objetivo deste estudo foi analisar os resultados do fechamento tardio de OG para determinar se a cirurgia pode ser realizada nas instituições locais.</a:t>
            </a:r>
          </a:p>
        </p:txBody>
      </p:sp>
    </p:spTree>
  </p:cSld>
  <p:clrMapOvr>
    <a:masterClrMapping/>
  </p:clrMapOvr>
  <p:transition spd="med">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106"/>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13315" name="Shape 107"/>
          <p:cNvSpPr>
            <a:spLocks noGrp="1"/>
          </p:cNvSpPr>
          <p:nvPr>
            <p:ph type="body" idx="1"/>
          </p:nvPr>
        </p:nvSpPr>
        <p:spPr>
          <a:xfrm>
            <a:off x="1104900" y="1600200"/>
            <a:ext cx="9982200" cy="4572000"/>
          </a:xfrm>
        </p:spPr>
        <p:txBody>
          <a:bodyPr/>
          <a:lstStyle/>
          <a:p>
            <a:pPr algn="just" eaLnBrk="1" hangingPunct="1">
              <a:lnSpc>
                <a:spcPct val="81000"/>
              </a:lnSpc>
            </a:pPr>
            <a:r>
              <a:rPr lang="pt-BR" sz="1800" smtClean="0">
                <a:latin typeface="Euphemia" pitchFamily="34" charset="0"/>
              </a:rPr>
              <a:t>Entre 2000 e 2010, 5 crianças com OG foram tratadas no Serviço de Cirurgia Pediátrica no Centro Hospitalar Universitário de Vaudois (CHUV) em Lausana. Todos os pacientes foram transferidos da África Ocidental.</a:t>
            </a:r>
          </a:p>
          <a:p>
            <a:pPr algn="just" eaLnBrk="1" hangingPunct="1">
              <a:lnSpc>
                <a:spcPct val="81000"/>
              </a:lnSpc>
            </a:pPr>
            <a:r>
              <a:rPr lang="pt-BR" sz="1800" smtClean="0">
                <a:latin typeface="Euphemia" pitchFamily="34" charset="0"/>
              </a:rPr>
              <a:t>O Departamento de Cirurgia Pediátrica do CHUV ofereceu assistência médica e apoio aos países Benin e Togo desde 1980. Anualmente, foi organizado tratamentos cirúrgicos e </a:t>
            </a:r>
            <a:r>
              <a:rPr lang="pt-BR" sz="1800" i="1" smtClean="0">
                <a:latin typeface="Euphemia" pitchFamily="34" charset="0"/>
              </a:rPr>
              <a:t>follow-up</a:t>
            </a:r>
            <a:r>
              <a:rPr lang="pt-BR" sz="1800" smtClean="0">
                <a:latin typeface="Euphemia" pitchFamily="34" charset="0"/>
              </a:rPr>
              <a:t> das crianças.</a:t>
            </a:r>
          </a:p>
          <a:p>
            <a:r>
              <a:rPr lang="pt-BR" smtClean="0">
                <a:latin typeface="Euphemia" pitchFamily="34" charset="0"/>
              </a:rPr>
              <a:t>O Hospital Pediátrico de Sédo-Goho, construído em 1997 em Abomey, Benin, seleciona crianças de acordo com sua patologia em preparação para a missão cirúrgica.</a:t>
            </a:r>
            <a:r>
              <a:rPr lang="pt-BR" baseline="30000" smtClean="0">
                <a:latin typeface="Euphemia" pitchFamily="34" charset="0"/>
              </a:rPr>
              <a:t>14</a:t>
            </a:r>
          </a:p>
          <a:p>
            <a:pPr algn="just" eaLnBrk="1" hangingPunct="1">
              <a:lnSpc>
                <a:spcPct val="81000"/>
              </a:lnSpc>
            </a:pPr>
            <a:r>
              <a:rPr lang="pt-BR" sz="1800" smtClean="0">
                <a:latin typeface="Euphemia" pitchFamily="34" charset="0"/>
              </a:rPr>
              <a:t>As anomalias associadas e o tamanho da onfalocele foram os critérios para a transferência dos 5 RN.</a:t>
            </a:r>
          </a:p>
          <a:p>
            <a:pPr algn="just" eaLnBrk="1" hangingPunct="1">
              <a:lnSpc>
                <a:spcPct val="81000"/>
              </a:lnSpc>
            </a:pPr>
            <a:r>
              <a:rPr lang="pt-BR" sz="1800" smtClean="0">
                <a:latin typeface="Euphemia" pitchFamily="34" charset="0"/>
              </a:rPr>
              <a:t>Foram transferidos 3 meninas e 2 meninos para a Confederação Suíça; sendo 3 de Benim e 2 de Togo (</a:t>
            </a:r>
            <a:r>
              <a:rPr lang="pt-BR" sz="1800" smtClean="0">
                <a:solidFill>
                  <a:schemeClr val="hlink"/>
                </a:solidFill>
                <a:latin typeface="Euphemia" pitchFamily="34" charset="0"/>
              </a:rPr>
              <a:t>Tabela 1</a:t>
            </a:r>
            <a:r>
              <a:rPr lang="pt-BR" sz="1800" smtClean="0">
                <a:latin typeface="Euphemia" pitchFamily="34" charset="0"/>
              </a:rPr>
              <a:t>) </a:t>
            </a:r>
          </a:p>
          <a:p>
            <a:pPr algn="just" eaLnBrk="1" hangingPunct="1">
              <a:lnSpc>
                <a:spcPct val="81000"/>
              </a:lnSpc>
            </a:pPr>
            <a:r>
              <a:rPr lang="pt-BR" sz="1800" smtClean="0">
                <a:latin typeface="Euphemia" pitchFamily="34" charset="0"/>
              </a:rPr>
              <a:t>A cirurgia não foi realizado em Abomei (cidade do Benim) por causa da natureza complexa do procedimento, pela disponibilidade médica, e pelas condições necessárias dos cuidados no pós-operatórios.</a:t>
            </a:r>
          </a:p>
        </p:txBody>
      </p:sp>
    </p:spTree>
  </p:cSld>
  <p:clrMapOvr>
    <a:masterClrMapping/>
  </p:clrMapOvr>
  <p:transition spd="med">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109"/>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14339" name="Shape 110"/>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Não havia informações disponíveis sobre idade gestacional, peso do nascimento e condições do paciente na admissão. Obviamente, não houve nenhum diagnóstico pré-natal. </a:t>
            </a:r>
          </a:p>
          <a:p>
            <a:pPr algn="just" eaLnBrk="1" hangingPunct="1"/>
            <a:r>
              <a:rPr lang="pt-BR" smtClean="0">
                <a:latin typeface="Euphemia" pitchFamily="34" charset="0"/>
              </a:rPr>
              <a:t>O paciente 1 (</a:t>
            </a:r>
            <a:r>
              <a:rPr lang="pt-BR" smtClean="0">
                <a:solidFill>
                  <a:schemeClr val="hlink"/>
                </a:solidFill>
                <a:latin typeface="Euphemia" pitchFamily="34" charset="0"/>
              </a:rPr>
              <a:t>Tabela 1</a:t>
            </a:r>
            <a:r>
              <a:rPr lang="pt-BR" smtClean="0">
                <a:latin typeface="Euphemia" pitchFamily="34" charset="0"/>
              </a:rPr>
              <a:t>) realizou uma cirurgia no seu país de origem após a técnica Gross no primeiro dia da vida.</a:t>
            </a:r>
            <a:r>
              <a:rPr lang="pt-BR" baseline="32000" smtClean="0">
                <a:latin typeface="Euphemia" pitchFamily="34" charset="0"/>
              </a:rPr>
              <a:t>15 </a:t>
            </a:r>
            <a:r>
              <a:rPr lang="pt-BR" smtClean="0">
                <a:latin typeface="Euphemia" pitchFamily="34" charset="0"/>
              </a:rPr>
              <a:t>Todos os outros utilizaram tratamento tópico com epitelização da OG. </a:t>
            </a:r>
          </a:p>
          <a:p>
            <a:pPr algn="just" eaLnBrk="1" hangingPunct="1"/>
            <a:r>
              <a:rPr lang="pt-BR" smtClean="0">
                <a:latin typeface="Euphemia" pitchFamily="34" charset="0"/>
              </a:rPr>
              <a:t>Houve limitação de informação sobre o tratamento inicial devido a falta de detalhes descritos pelos médicos.</a:t>
            </a:r>
          </a:p>
          <a:p>
            <a:pPr algn="just" eaLnBrk="1" hangingPunct="1"/>
            <a:r>
              <a:rPr lang="pt-BR" smtClean="0">
                <a:latin typeface="Euphemia" pitchFamily="34" charset="0"/>
              </a:rPr>
              <a:t>Não havia informações precisas sobre a duração da internação após o nascimento, a frequência das aplicações tópicas e sobre dados acessíveis relativos a anomalias cromossômicas.</a:t>
            </a:r>
          </a:p>
        </p:txBody>
      </p:sp>
    </p:spTree>
  </p:cSld>
  <p:clrMapOvr>
    <a:masterClrMapping/>
  </p:clrMapOvr>
  <p:transition spd="med">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112"/>
          <p:cNvSpPr>
            <a:spLocks noGrp="1"/>
          </p:cNvSpPr>
          <p:nvPr>
            <p:ph type="sldNum" sz="quarter" idx="10"/>
          </p:nvPr>
        </p:nvSpPr>
        <p:spPr>
          <a:xfrm>
            <a:off x="9256713" y="6450013"/>
            <a:ext cx="1828800" cy="177800"/>
          </a:xfrm>
          <a:noFill/>
        </p:spPr>
        <p:txBody>
          <a:bodyPr/>
          <a:lstStyle/>
          <a:p>
            <a:fld id="{B99D994D-1A81-4A62-807C-A4D29D052B72}" type="slidenum">
              <a:rPr lang="pt-BR"/>
              <a:pPr/>
              <a:t>10</a:t>
            </a:fld>
            <a:endParaRPr lang="pt-BR"/>
          </a:p>
        </p:txBody>
      </p:sp>
      <p:pic>
        <p:nvPicPr>
          <p:cNvPr id="15363" name="pasted-image.png"/>
          <p:cNvPicPr>
            <a:picLocks noChangeAspect="1" noChangeArrowheads="1"/>
          </p:cNvPicPr>
          <p:nvPr/>
        </p:nvPicPr>
        <p:blipFill>
          <a:blip r:embed="rId2"/>
          <a:srcRect/>
          <a:stretch>
            <a:fillRect/>
          </a:stretch>
        </p:blipFill>
        <p:spPr bwMode="auto">
          <a:xfrm>
            <a:off x="546100" y="1320800"/>
            <a:ext cx="11099800" cy="4216400"/>
          </a:xfrm>
          <a:prstGeom prst="rect">
            <a:avLst/>
          </a:prstGeom>
          <a:noFill/>
          <a:ln w="12700">
            <a:noFill/>
            <a:miter lim="400000"/>
            <a:headEnd/>
            <a:tailEnd/>
          </a:ln>
        </p:spPr>
      </p:pic>
    </p:spTree>
  </p:cSld>
  <p:clrMapOvr>
    <a:masterClrMapping/>
  </p:clrMapOvr>
  <p:transition spd="med">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115"/>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16387" name="Shape 116"/>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O diâmetro médio das hérnias foi de 10x10cm, variando de 10x8cm a 24x15cm (</a:t>
            </a:r>
            <a:r>
              <a:rPr lang="pt-BR" smtClean="0">
                <a:solidFill>
                  <a:schemeClr val="hlink"/>
                </a:solidFill>
                <a:latin typeface="Euphemia" pitchFamily="34" charset="0"/>
              </a:rPr>
              <a:t>Figura 1</a:t>
            </a:r>
            <a:r>
              <a:rPr lang="pt-BR" smtClean="0">
                <a:latin typeface="Euphemia" pitchFamily="34" charset="0"/>
              </a:rPr>
              <a:t>) </a:t>
            </a:r>
          </a:p>
          <a:p>
            <a:pPr algn="just" eaLnBrk="1" hangingPunct="1"/>
            <a:r>
              <a:rPr lang="pt-BR" smtClean="0">
                <a:latin typeface="Euphemia" pitchFamily="34" charset="0"/>
              </a:rPr>
              <a:t>No paciente 5, todo o fígado se projetava na OG</a:t>
            </a:r>
            <a:r>
              <a:rPr lang="pt-BR" smtClean="0">
                <a:solidFill>
                  <a:srgbClr val="FF0000"/>
                </a:solidFill>
                <a:latin typeface="Euphemia" pitchFamily="34" charset="0"/>
              </a:rPr>
              <a:t>. </a:t>
            </a:r>
          </a:p>
          <a:p>
            <a:pPr algn="just" eaLnBrk="1" hangingPunct="1"/>
            <a:r>
              <a:rPr lang="pt-BR" smtClean="0">
                <a:latin typeface="Euphemia" pitchFamily="34" charset="0"/>
              </a:rPr>
              <a:t>Nos outros pacientes, a onfalocele incluía apenas parte do fígado e intestino.</a:t>
            </a:r>
          </a:p>
          <a:p>
            <a:r>
              <a:rPr lang="pt-BR" smtClean="0">
                <a:latin typeface="Euphemia" pitchFamily="34" charset="0"/>
              </a:rPr>
              <a:t>Foram observadas anomalias associadas em 4 (80%) pacientes, incluindo tetralogia de Fallot (1), PCA (1), hérnia inguinal bilateral (2), criptorquidia bilateral (1), rim pélvico (1), fechamento parcial do esterno(1) e Síndrome de Goltz (1), um distúrbio hereditário autossômico dominante caracterizado por numerosos carcinomas basocelulares, maxilares queratocistos e malformações musculoesqueléticas.</a:t>
            </a:r>
            <a:r>
              <a:rPr lang="pt-BR" baseline="30000" smtClean="0">
                <a:latin typeface="Euphemia" pitchFamily="34" charset="0"/>
              </a:rPr>
              <a:t>4,16</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120"/>
          <p:cNvSpPr>
            <a:spLocks noGrp="1"/>
          </p:cNvSpPr>
          <p:nvPr>
            <p:ph type="sldNum" sz="quarter" idx="10"/>
          </p:nvPr>
        </p:nvSpPr>
        <p:spPr>
          <a:xfrm>
            <a:off x="9256713" y="6450013"/>
            <a:ext cx="1828800" cy="177800"/>
          </a:xfrm>
          <a:noFill/>
        </p:spPr>
        <p:txBody>
          <a:bodyPr/>
          <a:lstStyle/>
          <a:p>
            <a:fld id="{F95811E2-2402-4679-BA1D-A55E21ECB0C8}" type="slidenum">
              <a:rPr lang="pt-BR"/>
              <a:pPr/>
              <a:t>12</a:t>
            </a:fld>
            <a:endParaRPr lang="pt-BR"/>
          </a:p>
        </p:txBody>
      </p:sp>
      <p:pic>
        <p:nvPicPr>
          <p:cNvPr id="17411" name="pasted-image.png"/>
          <p:cNvPicPr>
            <a:picLocks noChangeAspect="1" noChangeArrowheads="1"/>
          </p:cNvPicPr>
          <p:nvPr/>
        </p:nvPicPr>
        <p:blipFill>
          <a:blip r:embed="rId2"/>
          <a:srcRect/>
          <a:stretch>
            <a:fillRect/>
          </a:stretch>
        </p:blipFill>
        <p:spPr bwMode="auto">
          <a:xfrm>
            <a:off x="2255838" y="0"/>
            <a:ext cx="7680325" cy="6858000"/>
          </a:xfrm>
          <a:prstGeom prst="rect">
            <a:avLst/>
          </a:prstGeom>
          <a:noFill/>
          <a:ln w="12700">
            <a:noFill/>
            <a:miter lim="400000"/>
            <a:headEnd/>
            <a:tailEnd/>
          </a:ln>
        </p:spPr>
      </p:pic>
    </p:spTree>
  </p:cSld>
  <p:clrMapOvr>
    <a:masterClrMapping/>
  </p:clrMapOvr>
  <p:transition spd="med">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123"/>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18435" name="Shape 124"/>
          <p:cNvSpPr>
            <a:spLocks noGrp="1"/>
          </p:cNvSpPr>
          <p:nvPr>
            <p:ph type="body" idx="1"/>
          </p:nvPr>
        </p:nvSpPr>
        <p:spPr>
          <a:xfrm>
            <a:off x="1104900" y="1600200"/>
            <a:ext cx="9982200" cy="4572000"/>
          </a:xfrm>
        </p:spPr>
        <p:txBody>
          <a:bodyPr/>
          <a:lstStyle/>
          <a:p>
            <a:pPr eaLnBrk="1" hangingPunct="1"/>
            <a:endParaRPr lang="pt-BR" smtClean="0">
              <a:latin typeface="Euphemia" pitchFamily="34" charset="0"/>
            </a:endParaRPr>
          </a:p>
          <a:p>
            <a:pPr algn="just" eaLnBrk="1" hangingPunct="1"/>
            <a:r>
              <a:rPr lang="pt-BR" smtClean="0">
                <a:latin typeface="Euphemia" pitchFamily="34" charset="0"/>
              </a:rPr>
              <a:t>Foram encontradas anomalias cardiovasculares em 2 pacientes. E foram corrigidas cirurgicamente no Hospital CHUV antes do fechamento da OG. </a:t>
            </a:r>
          </a:p>
          <a:p>
            <a:pPr algn="just" eaLnBrk="1" hangingPunct="1"/>
            <a:r>
              <a:rPr lang="pt-BR" smtClean="0">
                <a:latin typeface="Euphemia" pitchFamily="34" charset="0"/>
              </a:rPr>
              <a:t>O fechamento tardio foi realizado em média com  idade de 23 meses (cv: 17-56 meses).</a:t>
            </a:r>
          </a:p>
          <a:p>
            <a:pPr algn="just" eaLnBrk="1" hangingPunct="1"/>
            <a:r>
              <a:rPr lang="pt-BR" smtClean="0">
                <a:latin typeface="Euphemia" pitchFamily="34" charset="0"/>
              </a:rPr>
              <a:t>O fechamento imediato foi possível em 4 pacientes.</a:t>
            </a:r>
          </a:p>
          <a:p>
            <a:pPr algn="just" eaLnBrk="1" hangingPunct="1"/>
            <a:r>
              <a:rPr lang="pt-BR" smtClean="0">
                <a:latin typeface="Euphemia" pitchFamily="34" charset="0"/>
              </a:rPr>
              <a:t>O paciente 5 exigiu quatro operações e cinco anestesias gerais. Ele sofreu um fechamento organizado seguindo a técnica modificada de Schuster.</a:t>
            </a:r>
            <a:r>
              <a:rPr lang="pt-BR" baseline="30000" smtClean="0">
                <a:latin typeface="Euphemia" pitchFamily="34" charset="0"/>
              </a:rPr>
              <a:t>17</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128"/>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19459" name="Shape 129"/>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2 pacientes apresentaram complicações no pós-operatório.</a:t>
            </a:r>
          </a:p>
          <a:p>
            <a:pPr algn="just" eaLnBrk="1" hangingPunct="1"/>
            <a:r>
              <a:rPr lang="pt-BR" smtClean="0">
                <a:latin typeface="Euphemia" pitchFamily="34" charset="0"/>
              </a:rPr>
              <a:t>O primeiro paciente apresentou um aumento da pressão transitória que não precisou de tratamento e reduziu espontaneamente após 4 semanas.</a:t>
            </a:r>
          </a:p>
          <a:p>
            <a:pPr algn="just" eaLnBrk="1" hangingPunct="1"/>
            <a:r>
              <a:rPr lang="pt-BR" smtClean="0">
                <a:latin typeface="Euphemia" pitchFamily="34" charset="0"/>
              </a:rPr>
              <a:t>O segundo apresentou insuficiência respiratória que necessitou de intubação prolongada, sepse por acesso central (</a:t>
            </a:r>
            <a:r>
              <a:rPr lang="pt-BR" i="1" smtClean="0">
                <a:latin typeface="Euphemia" pitchFamily="34" charset="0"/>
              </a:rPr>
              <a:t>Staphylococcus epidermidi</a:t>
            </a:r>
            <a:r>
              <a:rPr lang="pt-BR" smtClean="0">
                <a:latin typeface="Euphemia" pitchFamily="34" charset="0"/>
              </a:rPr>
              <a:t>s) e infecção da ferida operatória associada à deiscência. Ambos os pacientes sobreviveram.</a:t>
            </a:r>
          </a:p>
          <a:p>
            <a:pPr algn="just" eaLnBrk="1" hangingPunct="1"/>
            <a:r>
              <a:rPr lang="pt-BR" smtClean="0">
                <a:latin typeface="Euphemia" pitchFamily="34" charset="0"/>
              </a:rPr>
              <a:t>Dos 5 pacientes, 3 tiveram que permanecer na UTI pediátrica durante o pós-operatório, com uma permanência média de 20 dias;  3 necessitaram de ventilação mecânic apor 3, 10 e 14 dias, respectivamente.</a:t>
            </a:r>
          </a:p>
        </p:txBody>
      </p:sp>
    </p:spTree>
  </p:cSld>
  <p:clrMapOvr>
    <a:masterClrMapping/>
  </p:clrMapOvr>
  <p:transition spd="med">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131"/>
          <p:cNvSpPr>
            <a:spLocks noGrp="1"/>
          </p:cNvSpPr>
          <p:nvPr>
            <p:ph type="title"/>
          </p:nvPr>
        </p:nvSpPr>
        <p:spPr>
          <a:xfrm>
            <a:off x="1104900" y="76200"/>
            <a:ext cx="9980613" cy="1096963"/>
          </a:xfrm>
        </p:spPr>
        <p:txBody>
          <a:bodyPr/>
          <a:lstStyle/>
          <a:p>
            <a:pPr eaLnBrk="1" hangingPunct="1"/>
            <a:r>
              <a:rPr lang="pt-BR" smtClean="0">
                <a:latin typeface="Plantagenet Cherokee" pitchFamily="18" charset="0"/>
              </a:rPr>
              <a:t>SÉRIE DE CASOS</a:t>
            </a:r>
          </a:p>
        </p:txBody>
      </p:sp>
      <p:sp>
        <p:nvSpPr>
          <p:cNvPr id="20483" name="Shape 132"/>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3 pacientes necessitaram de nutrição parenteral total (NPT) com duração de +/- 19,3 dias (cv: 6-37 dias).</a:t>
            </a:r>
          </a:p>
          <a:p>
            <a:pPr algn="just" eaLnBrk="1" hangingPunct="1"/>
            <a:r>
              <a:rPr lang="pt-BR" smtClean="0">
                <a:latin typeface="Euphemia" pitchFamily="34" charset="0"/>
              </a:rPr>
              <a:t>Nos outros 2 pacientes, a alimentação enteral precoce foi possível sem suporte de nutricional parenteral.</a:t>
            </a:r>
          </a:p>
          <a:p>
            <a:pPr algn="just" eaLnBrk="1" hangingPunct="1"/>
            <a:r>
              <a:rPr lang="pt-BR" smtClean="0">
                <a:latin typeface="Euphemia" pitchFamily="34" charset="0"/>
              </a:rPr>
              <a:t>O período de internação variou de 12 a 84 dias, mediana de 19 dias.</a:t>
            </a:r>
          </a:p>
          <a:p>
            <a:pPr algn="just" eaLnBrk="1" hangingPunct="1"/>
            <a:r>
              <a:rPr lang="pt-BR" smtClean="0">
                <a:latin typeface="Euphemia" pitchFamily="34" charset="0"/>
              </a:rPr>
              <a:t>O acompanhamento do follow-up variou de 1 a 3 vezes após a cirurgia. </a:t>
            </a:r>
          </a:p>
          <a:p>
            <a:pPr algn="just" eaLnBrk="1" hangingPunct="1"/>
            <a:r>
              <a:rPr lang="pt-BR" smtClean="0">
                <a:latin typeface="Euphemia" pitchFamily="34" charset="0"/>
              </a:rPr>
              <a:t>Não houve recorrência de hérnia ventral durante o período de acompanhamento.</a:t>
            </a:r>
          </a:p>
        </p:txBody>
      </p:sp>
    </p:spTree>
  </p:cSld>
  <p:clrMapOvr>
    <a:masterClrMapping/>
  </p:clrMapOvr>
  <p:transition spd="med">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134"/>
          <p:cNvSpPr>
            <a:spLocks noGrp="1"/>
          </p:cNvSpPr>
          <p:nvPr>
            <p:ph type="title"/>
          </p:nvPr>
        </p:nvSpPr>
        <p:spPr>
          <a:xfrm>
            <a:off x="1104900" y="2971800"/>
            <a:ext cx="10071100" cy="1684338"/>
          </a:xfrm>
        </p:spPr>
        <p:txBody>
          <a:bodyPr/>
          <a:lstStyle/>
          <a:p>
            <a:pPr eaLnBrk="1" hangingPunct="1"/>
            <a:r>
              <a:rPr lang="pt-BR" sz="1800" cap="none" smtClean="0">
                <a:solidFill>
                  <a:srgbClr val="000000"/>
                </a:solidFill>
                <a:latin typeface="Plantagenet Cherokee" pitchFamily="18" charset="0"/>
              </a:rPr>
              <a:t>discussão</a:t>
            </a:r>
          </a:p>
        </p:txBody>
      </p:sp>
    </p:spTree>
  </p:cSld>
  <p:clrMapOvr>
    <a:masterClrMapping/>
  </p:clrMapOvr>
  <p:transition spd="med">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136"/>
          <p:cNvSpPr>
            <a:spLocks noGrp="1"/>
          </p:cNvSpPr>
          <p:nvPr>
            <p:ph type="body" idx="1"/>
          </p:nvPr>
        </p:nvSpPr>
        <p:spPr>
          <a:xfrm>
            <a:off x="1104900" y="1600200"/>
            <a:ext cx="9982200" cy="4572000"/>
          </a:xfrm>
        </p:spPr>
        <p:txBody>
          <a:bodyPr/>
          <a:lstStyle/>
          <a:p>
            <a:pPr algn="just" eaLnBrk="1" hangingPunct="1">
              <a:lnSpc>
                <a:spcPct val="81000"/>
              </a:lnSpc>
            </a:pPr>
            <a:r>
              <a:rPr lang="pt-BR" smtClean="0">
                <a:latin typeface="Euphemia" pitchFamily="34" charset="0"/>
              </a:rPr>
              <a:t>A série de casos mostra que o tratamento conservador da OG após o nascimento na África Ocidental, sem os cuidados intensivos neonatais, e o fechamento tardio da hérnia ventral em um centro europeu foi seguro. </a:t>
            </a:r>
          </a:p>
          <a:p>
            <a:pPr algn="just" eaLnBrk="1" hangingPunct="1">
              <a:lnSpc>
                <a:spcPct val="81000"/>
              </a:lnSpc>
            </a:pPr>
            <a:r>
              <a:rPr lang="pt-BR" smtClean="0">
                <a:latin typeface="Euphemia" pitchFamily="34" charset="0"/>
              </a:rPr>
              <a:t>A incidência de complicações foram baixas. </a:t>
            </a:r>
          </a:p>
          <a:p>
            <a:pPr algn="just" eaLnBrk="1" hangingPunct="1">
              <a:lnSpc>
                <a:spcPct val="81000"/>
              </a:lnSpc>
            </a:pPr>
            <a:r>
              <a:rPr lang="pt-BR" smtClean="0">
                <a:latin typeface="Euphemia" pitchFamily="34" charset="0"/>
              </a:rPr>
              <a:t>A idade da criança no momento da cirurgia reconstrutiva não parece ser o critério importante para diminuir as complicações. </a:t>
            </a:r>
          </a:p>
          <a:p>
            <a:pPr algn="just" eaLnBrk="1" hangingPunct="1">
              <a:lnSpc>
                <a:spcPct val="81000"/>
              </a:lnSpc>
            </a:pPr>
            <a:r>
              <a:rPr lang="pt-BR" smtClean="0">
                <a:latin typeface="Euphemia" pitchFamily="34" charset="0"/>
              </a:rPr>
              <a:t>No entanto, o fechamento tardio de uma OG ainda é controverso e bastante desafiador. Esse tipo de cirurgia na África Ocidental parece não ser viável devido ao risco de complicações no pós-operatório. </a:t>
            </a:r>
          </a:p>
          <a:p>
            <a:pPr algn="just" eaLnBrk="1" hangingPunct="1">
              <a:lnSpc>
                <a:spcPct val="81000"/>
              </a:lnSpc>
            </a:pPr>
            <a:r>
              <a:rPr lang="pt-BR" smtClean="0">
                <a:latin typeface="Euphemia" pitchFamily="34" charset="0"/>
              </a:rPr>
              <a:t>O fechamento primário no caso de uma OG pode ser problemática devido à incapacidade da cavidade abdominal.</a:t>
            </a:r>
            <a:r>
              <a:rPr lang="pt-BR" baseline="32000" smtClean="0">
                <a:latin typeface="Euphemia" pitchFamily="34" charset="0"/>
              </a:rPr>
              <a:t>18,19 </a:t>
            </a:r>
          </a:p>
        </p:txBody>
      </p:sp>
    </p:spTree>
  </p:cSld>
  <p:clrMapOvr>
    <a:masterClrMapping/>
  </p:clrMapOvr>
  <p:transition spd="med">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hape 138"/>
          <p:cNvSpPr>
            <a:spLocks noGrp="1"/>
          </p:cNvSpPr>
          <p:nvPr>
            <p:ph type="body" idx="1"/>
          </p:nvPr>
        </p:nvSpPr>
        <p:spPr>
          <a:xfrm>
            <a:off x="1104900" y="1600200"/>
            <a:ext cx="9982200" cy="4572000"/>
          </a:xfrm>
        </p:spPr>
        <p:txBody>
          <a:bodyPr/>
          <a:lstStyle/>
          <a:p>
            <a:pPr algn="just" eaLnBrk="1" hangingPunct="1">
              <a:lnSpc>
                <a:spcPct val="81000"/>
              </a:lnSpc>
            </a:pPr>
            <a:r>
              <a:rPr lang="pt-BR" sz="1600" smtClean="0">
                <a:latin typeface="Euphemia" pitchFamily="34" charset="0"/>
              </a:rPr>
              <a:t>A reintegração visceral pode levar a vários complicações com risco de vida, como insuficiência respiratória, cardíaca e renal, além da isquemia do trato intestinal e do fígado.</a:t>
            </a:r>
            <a:r>
              <a:rPr lang="pt-BR" sz="1600" baseline="32000" smtClean="0">
                <a:latin typeface="Euphemia" pitchFamily="34" charset="0"/>
              </a:rPr>
              <a:t> 9,19 </a:t>
            </a:r>
          </a:p>
          <a:p>
            <a:pPr algn="just" eaLnBrk="1" hangingPunct="1">
              <a:lnSpc>
                <a:spcPct val="81000"/>
              </a:lnSpc>
            </a:pPr>
            <a:r>
              <a:rPr lang="pt-BR" sz="1600" smtClean="0">
                <a:latin typeface="Euphemia" pitchFamily="34" charset="0"/>
              </a:rPr>
              <a:t>Nesses casos, o paciente precisa de cuidados intensivos como intubação ou uma nova técnica cirúrgica.</a:t>
            </a:r>
          </a:p>
          <a:p>
            <a:pPr algn="just" eaLnBrk="1" hangingPunct="1">
              <a:lnSpc>
                <a:spcPct val="81000"/>
              </a:lnSpc>
            </a:pPr>
            <a:r>
              <a:rPr lang="pt-BR" sz="1600" smtClean="0">
                <a:latin typeface="Euphemia" pitchFamily="34" charset="0"/>
              </a:rPr>
              <a:t>De acordo com diferentes estudos, as crianças podem necessitar de ventilação mecânica  prolongada (3-71dias) com alto risco de sepse. </a:t>
            </a:r>
            <a:r>
              <a:rPr lang="pt-BR" sz="1600" baseline="32000" smtClean="0">
                <a:latin typeface="Euphemia" pitchFamily="34" charset="0"/>
              </a:rPr>
              <a:t>20,21</a:t>
            </a:r>
          </a:p>
          <a:p>
            <a:pPr>
              <a:lnSpc>
                <a:spcPct val="80000"/>
              </a:lnSpc>
            </a:pPr>
            <a:r>
              <a:rPr lang="pt-BR" sz="1600" baseline="32000" smtClean="0">
                <a:latin typeface="Euphemia" pitchFamily="34" charset="0"/>
              </a:rPr>
              <a:t> </a:t>
            </a:r>
            <a:r>
              <a:rPr lang="pt-BR" sz="1600" smtClean="0">
                <a:latin typeface="Euphemia" pitchFamily="34" charset="0"/>
              </a:rPr>
              <a:t>As complicações locais, como a deiscência da ferida e a infecção também devem ser consideradas.</a:t>
            </a:r>
            <a:r>
              <a:rPr lang="pt-BR" sz="1600" baseline="30000" smtClean="0">
                <a:latin typeface="Euphemia" pitchFamily="34" charset="0"/>
              </a:rPr>
              <a:t>10,19</a:t>
            </a:r>
          </a:p>
          <a:p>
            <a:pPr>
              <a:lnSpc>
                <a:spcPct val="80000"/>
              </a:lnSpc>
            </a:pPr>
            <a:r>
              <a:rPr lang="pt-BR" sz="1600" smtClean="0">
                <a:latin typeface="Euphemia" pitchFamily="34" charset="0"/>
              </a:rPr>
              <a:t>O tratamento conservador (fechamento tardio) consiste em manuseio  inicial não cirúrgico do saco da GO seguido por um fechamento tardio da hérnia ventral.</a:t>
            </a:r>
            <a:r>
              <a:rPr lang="pt-BR" sz="1600" baseline="30000" smtClean="0">
                <a:latin typeface="Euphemia" pitchFamily="34" charset="0"/>
              </a:rPr>
              <a:t>22</a:t>
            </a:r>
          </a:p>
          <a:p>
            <a:pPr algn="just" eaLnBrk="1" hangingPunct="1">
              <a:lnSpc>
                <a:spcPct val="81000"/>
              </a:lnSpc>
            </a:pPr>
            <a:r>
              <a:rPr lang="pt-BR" sz="1600" smtClean="0">
                <a:latin typeface="Euphemia" pitchFamily="34" charset="0"/>
              </a:rPr>
              <a:t>O álcool foi o primeiro agente tópico utilizado por Ahlfeld em 1899. Em 1987, Hatch e Baxter relataram dois casos que utilizam sulfadiazina de prata com fechamento tardio em 9 meses.</a:t>
            </a:r>
            <a:r>
              <a:rPr lang="pt-BR" sz="1600" baseline="32000" smtClean="0">
                <a:latin typeface="Euphemia" pitchFamily="34" charset="0"/>
              </a:rPr>
              <a:t>23</a:t>
            </a:r>
            <a:r>
              <a:rPr lang="pt-BR" sz="1600" smtClean="0">
                <a:latin typeface="Euphemia" pitchFamily="34" charset="0"/>
              </a:rPr>
              <a:t> </a:t>
            </a:r>
          </a:p>
          <a:p>
            <a:pPr algn="just" eaLnBrk="1" hangingPunct="1">
              <a:lnSpc>
                <a:spcPct val="81000"/>
              </a:lnSpc>
            </a:pPr>
            <a:r>
              <a:rPr lang="pt-BR" sz="1600" smtClean="0">
                <a:latin typeface="Euphemia" pitchFamily="34" charset="0"/>
              </a:rPr>
              <a:t>Vários agentes tópicos foram utilizados para promover a epitelização, incluindo nitrato de prata ou sulfadiazina, mercúrio-cromo e povidona-iodo. A sulfadiazina de prata geralmente é o agente mais utilizado. </a:t>
            </a:r>
            <a:r>
              <a:rPr lang="pt-BR" sz="1600" baseline="32000" smtClean="0">
                <a:latin typeface="Euphemia" pitchFamily="34" charset="0"/>
              </a:rPr>
              <a:t>2</a:t>
            </a:r>
          </a:p>
        </p:txBody>
      </p:sp>
    </p:spTree>
  </p:cSld>
  <p:clrMapOvr>
    <a:masterClrMapping/>
  </p:clrMapOvr>
  <p:transition spd="med">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140"/>
          <p:cNvSpPr>
            <a:spLocks noGrp="1"/>
          </p:cNvSpPr>
          <p:nvPr>
            <p:ph type="body" idx="1"/>
          </p:nvPr>
        </p:nvSpPr>
        <p:spPr>
          <a:xfrm>
            <a:off x="1104900" y="1600200"/>
            <a:ext cx="9982200" cy="4572000"/>
          </a:xfrm>
        </p:spPr>
        <p:txBody>
          <a:bodyPr/>
          <a:lstStyle/>
          <a:p>
            <a:pPr algn="just" eaLnBrk="1" hangingPunct="1"/>
            <a:r>
              <a:rPr lang="pt-BR" smtClean="0">
                <a:latin typeface="Euphemia" pitchFamily="34" charset="0"/>
              </a:rPr>
              <a:t>Outro procedimento para o manejo da OG consiste na colocação do silo para redução gradual.</a:t>
            </a:r>
            <a:r>
              <a:rPr lang="pt-BR" baseline="32000" smtClean="0">
                <a:latin typeface="Euphemia" pitchFamily="34" charset="0"/>
              </a:rPr>
              <a:t>24. </a:t>
            </a:r>
            <a:r>
              <a:rPr lang="pt-BR" smtClean="0">
                <a:latin typeface="Euphemia" pitchFamily="34" charset="0"/>
              </a:rPr>
              <a:t>Mas a colocação de um silo às vezes pode ser tecnicamente difícil e precisa ser feito sob anestesia geral. </a:t>
            </a:r>
          </a:p>
          <a:p>
            <a:pPr algn="just" eaLnBrk="1" hangingPunct="1"/>
            <a:r>
              <a:rPr lang="pt-BR" smtClean="0">
                <a:latin typeface="Euphemia" pitchFamily="34" charset="0"/>
              </a:rPr>
              <a:t>O risco de infecção e/ou o desligamento devem ser levados em consideração. </a:t>
            </a:r>
          </a:p>
          <a:p>
            <a:pPr algn="just" eaLnBrk="1" hangingPunct="1"/>
            <a:r>
              <a:rPr lang="pt-BR" smtClean="0">
                <a:latin typeface="Euphemia" pitchFamily="34" charset="0"/>
              </a:rPr>
              <a:t>Em nosso estudo, o uso de um implante foi necessário no pacientes que tinha sido submetido a 5 cirurgias para a implementação,troca e remoção do silo. Ele é o paciente que teve as maiores complicações pós-operatórias, incluindo oligúria, insuficiência respiratória (com 41 dias de VM) e deiscência. </a:t>
            </a:r>
          </a:p>
          <a:p>
            <a:pPr algn="just" eaLnBrk="1" hangingPunct="1"/>
            <a:r>
              <a:rPr lang="pt-BR" smtClean="0">
                <a:latin typeface="Euphemia" pitchFamily="34" charset="0"/>
              </a:rPr>
              <a:t>No grupo tratado por Pereira et al, 18% dos pacientes foram admitidos na UTI no pós-operatória.</a:t>
            </a:r>
            <a:r>
              <a:rPr lang="pt-BR" baseline="32000" smtClean="0">
                <a:latin typeface="Euphemia" pitchFamily="34" charset="0"/>
              </a:rPr>
              <a:t>19</a:t>
            </a:r>
          </a:p>
        </p:txBody>
      </p:sp>
    </p:spTree>
  </p:cSld>
  <p:clrMapOvr>
    <a:masterClrMapping/>
  </p:clrMapOvr>
  <p:transition spd="med">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hape 142"/>
          <p:cNvSpPr>
            <a:spLocks noGrp="1"/>
          </p:cNvSpPr>
          <p:nvPr>
            <p:ph type="body" idx="1"/>
          </p:nvPr>
        </p:nvSpPr>
        <p:spPr>
          <a:xfrm>
            <a:off x="1104900" y="1600200"/>
            <a:ext cx="9982200" cy="4572000"/>
          </a:xfrm>
        </p:spPr>
        <p:txBody>
          <a:bodyPr/>
          <a:lstStyle/>
          <a:p>
            <a:pPr eaLnBrk="1" hangingPunct="1"/>
            <a:endParaRPr lang="pt-BR" smtClean="0">
              <a:latin typeface="Euphemia" pitchFamily="34" charset="0"/>
            </a:endParaRPr>
          </a:p>
          <a:p>
            <a:pPr algn="just" eaLnBrk="1" hangingPunct="1"/>
            <a:r>
              <a:rPr lang="pt-BR" smtClean="0">
                <a:latin typeface="Euphemia" pitchFamily="34" charset="0"/>
              </a:rPr>
              <a:t>Existe controvérsia quanto à melhor idade para cirurgia da correção de uma hérnia ventral. </a:t>
            </a:r>
            <a:r>
              <a:rPr lang="pt-BR" smtClean="0">
                <a:solidFill>
                  <a:schemeClr val="hlink"/>
                </a:solidFill>
                <a:latin typeface="Euphemia" pitchFamily="34" charset="0"/>
              </a:rPr>
              <a:t>Estudos disponíveis sugerem uma tempo variando de 6 meses a 2 anos.</a:t>
            </a:r>
            <a:r>
              <a:rPr lang="pt-BR" baseline="32000" smtClean="0">
                <a:solidFill>
                  <a:schemeClr val="hlink"/>
                </a:solidFill>
                <a:latin typeface="Euphemia" pitchFamily="34" charset="0"/>
              </a:rPr>
              <a:t>19,24</a:t>
            </a:r>
          </a:p>
          <a:p>
            <a:pPr algn="just" eaLnBrk="1" hangingPunct="1"/>
            <a:r>
              <a:rPr lang="pt-BR" smtClean="0">
                <a:latin typeface="Euphemia" pitchFamily="34" charset="0"/>
              </a:rPr>
              <a:t>Conforme experiência do estudo foi de aproximadamente 23 meses, pois dependia do momento em que os pacientes africanos eram transferidos. </a:t>
            </a:r>
          </a:p>
          <a:p>
            <a:pPr algn="just" eaLnBrk="1" hangingPunct="1"/>
            <a:r>
              <a:rPr lang="pt-BR" smtClean="0">
                <a:latin typeface="Euphemia" pitchFamily="34" charset="0"/>
              </a:rPr>
              <a:t>A não ocorrência de hérnia central e ausência de mortalidade foi comparável com os resultados na literatura.</a:t>
            </a:r>
            <a:r>
              <a:rPr lang="pt-BR" baseline="32000" smtClean="0">
                <a:latin typeface="Euphemia" pitchFamily="34" charset="0"/>
              </a:rPr>
              <a:t>24</a:t>
            </a:r>
          </a:p>
        </p:txBody>
      </p:sp>
    </p:spTree>
  </p:cSld>
  <p:clrMapOvr>
    <a:masterClrMapping/>
  </p:clrMapOvr>
  <p:transition spd="med">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hape 144"/>
          <p:cNvSpPr>
            <a:spLocks noGrp="1"/>
          </p:cNvSpPr>
          <p:nvPr>
            <p:ph type="sldNum" sz="quarter" idx="10"/>
          </p:nvPr>
        </p:nvSpPr>
        <p:spPr>
          <a:xfrm>
            <a:off x="9256713" y="6450013"/>
            <a:ext cx="1828800" cy="177800"/>
          </a:xfrm>
          <a:noFill/>
        </p:spPr>
        <p:txBody>
          <a:bodyPr/>
          <a:lstStyle/>
          <a:p>
            <a:fld id="{FC8375C2-86E7-4340-9DAE-7E765227D0F0}" type="slidenum">
              <a:rPr lang="pt-BR"/>
              <a:pPr/>
              <a:t>21</a:t>
            </a:fld>
            <a:endParaRPr lang="pt-BR"/>
          </a:p>
        </p:txBody>
      </p:sp>
      <p:pic>
        <p:nvPicPr>
          <p:cNvPr id="26627" name="pasted-image.tif"/>
          <p:cNvPicPr>
            <a:picLocks noChangeAspect="1" noChangeArrowheads="1"/>
          </p:cNvPicPr>
          <p:nvPr/>
        </p:nvPicPr>
        <p:blipFill>
          <a:blip r:embed="rId2"/>
          <a:srcRect/>
          <a:stretch>
            <a:fillRect/>
          </a:stretch>
        </p:blipFill>
        <p:spPr bwMode="auto">
          <a:xfrm>
            <a:off x="323850" y="506413"/>
            <a:ext cx="4557713" cy="6118225"/>
          </a:xfrm>
          <a:prstGeom prst="rect">
            <a:avLst/>
          </a:prstGeom>
          <a:noFill/>
          <a:ln w="12700">
            <a:noFill/>
            <a:miter lim="400000"/>
            <a:headEnd/>
            <a:tailEnd/>
          </a:ln>
        </p:spPr>
      </p:pic>
      <p:pic>
        <p:nvPicPr>
          <p:cNvPr id="26628" name="pasted-image.tif"/>
          <p:cNvPicPr>
            <a:picLocks noChangeAspect="1" noChangeArrowheads="1"/>
          </p:cNvPicPr>
          <p:nvPr/>
        </p:nvPicPr>
        <p:blipFill>
          <a:blip r:embed="rId3"/>
          <a:srcRect/>
          <a:stretch>
            <a:fillRect/>
          </a:stretch>
        </p:blipFill>
        <p:spPr bwMode="auto">
          <a:xfrm>
            <a:off x="5157788" y="963613"/>
            <a:ext cx="6911975" cy="4930775"/>
          </a:xfrm>
          <a:prstGeom prst="rect">
            <a:avLst/>
          </a:prstGeom>
          <a:noFill/>
          <a:ln w="12700">
            <a:noFill/>
            <a:miter lim="400000"/>
            <a:headEnd/>
            <a:tailEnd/>
          </a:ln>
        </p:spPr>
      </p:pic>
    </p:spTree>
  </p:cSld>
  <p:clrMapOvr>
    <a:masterClrMapping/>
  </p:clrMapOvr>
  <p:transition spd="med">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noChangeArrowheads="1"/>
          </p:cNvPicPr>
          <p:nvPr/>
        </p:nvPicPr>
        <p:blipFill>
          <a:blip r:embed="rId2"/>
          <a:srcRect/>
          <a:stretch>
            <a:fillRect/>
          </a:stretch>
        </p:blipFill>
        <p:spPr bwMode="auto">
          <a:xfrm>
            <a:off x="1104900" y="1112838"/>
            <a:ext cx="9983788" cy="4632325"/>
          </a:xfrm>
          <a:prstGeom prst="rect">
            <a:avLst/>
          </a:prstGeom>
          <a:noFill/>
          <a:ln w="9525">
            <a:noFill/>
            <a:miter lim="800000"/>
            <a:headEnd/>
            <a:tailEnd/>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p:cNvPicPr>
            <a:picLocks noChangeAspect="1" noChangeArrowheads="1"/>
          </p:cNvPicPr>
          <p:nvPr/>
        </p:nvPicPr>
        <p:blipFill>
          <a:blip r:embed="rId2"/>
          <a:srcRect/>
          <a:stretch>
            <a:fillRect/>
          </a:stretch>
        </p:blipFill>
        <p:spPr bwMode="auto">
          <a:xfrm>
            <a:off x="334963" y="188913"/>
            <a:ext cx="4225925" cy="5857875"/>
          </a:xfrm>
          <a:prstGeom prst="rect">
            <a:avLst/>
          </a:prstGeom>
          <a:noFill/>
          <a:ln w="9525">
            <a:noFill/>
            <a:miter lim="800000"/>
            <a:headEnd/>
            <a:tailEnd/>
          </a:ln>
        </p:spPr>
      </p:pic>
      <p:pic>
        <p:nvPicPr>
          <p:cNvPr id="28675" name="Picture 5"/>
          <p:cNvPicPr>
            <a:picLocks noChangeAspect="1" noChangeArrowheads="1"/>
          </p:cNvPicPr>
          <p:nvPr/>
        </p:nvPicPr>
        <p:blipFill>
          <a:blip r:embed="rId3"/>
          <a:srcRect/>
          <a:stretch>
            <a:fillRect/>
          </a:stretch>
        </p:blipFill>
        <p:spPr bwMode="auto">
          <a:xfrm>
            <a:off x="5375275" y="260350"/>
            <a:ext cx="5041900" cy="3074988"/>
          </a:xfrm>
          <a:prstGeom prst="rect">
            <a:avLst/>
          </a:prstGeom>
          <a:noFill/>
          <a:ln w="9525">
            <a:noFill/>
            <a:miter lim="800000"/>
            <a:headEnd/>
            <a:tailEnd/>
          </a:ln>
        </p:spPr>
      </p:pic>
      <p:pic>
        <p:nvPicPr>
          <p:cNvPr id="28676" name="Picture 6"/>
          <p:cNvPicPr>
            <a:picLocks noChangeAspect="1" noChangeArrowheads="1"/>
          </p:cNvPicPr>
          <p:nvPr/>
        </p:nvPicPr>
        <p:blipFill>
          <a:blip r:embed="rId4"/>
          <a:srcRect/>
          <a:stretch>
            <a:fillRect/>
          </a:stretch>
        </p:blipFill>
        <p:spPr bwMode="auto">
          <a:xfrm>
            <a:off x="4640263" y="3573463"/>
            <a:ext cx="7551737" cy="2479675"/>
          </a:xfrm>
          <a:prstGeom prst="rect">
            <a:avLst/>
          </a:prstGeom>
          <a:noFill/>
          <a:ln w="9525">
            <a:noFill/>
            <a:miter lim="800000"/>
            <a:headEnd/>
            <a:tailEnd/>
          </a:ln>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4294967295"/>
          </p:nvPr>
        </p:nvSpPr>
        <p:spPr>
          <a:xfrm>
            <a:off x="1127125" y="2349500"/>
            <a:ext cx="9982200" cy="5257800"/>
          </a:xfrm>
        </p:spPr>
        <p:txBody>
          <a:bodyPr/>
          <a:lstStyle/>
          <a:p>
            <a:r>
              <a:rPr lang="pt-BR" altLang="ko-KR" smtClean="0">
                <a:latin typeface="Euphemia" pitchFamily="34" charset="0"/>
                <a:ea typeface="Gulim" pitchFamily="34" charset="-127"/>
              </a:rPr>
              <a:t>Onfalocele gigante é definida como um </a:t>
            </a:r>
            <a:r>
              <a:rPr lang="pt-BR" altLang="ko-KR" b="1" smtClean="0">
                <a:latin typeface="Euphemia" pitchFamily="34" charset="0"/>
                <a:ea typeface="Gulim" pitchFamily="34" charset="-127"/>
              </a:rPr>
              <a:t>defeito da parede abdominal de 5 cm ou mais de circunferência</a:t>
            </a:r>
            <a:r>
              <a:rPr lang="pt-BR" altLang="ko-KR" smtClean="0">
                <a:latin typeface="Euphemia" pitchFamily="34" charset="0"/>
                <a:ea typeface="Gulim" pitchFamily="34" charset="-127"/>
              </a:rPr>
              <a:t>, saco de maior de 10 cm, ou contendo fígado quando não se pode abordar cirurgicamente. Muitas vezes, este tipo de onfalocele é difícil de tratar com soluções tópicas devido à tendência do conteúdo abdominal de torcer causando comprometimento vascular e rotura do saco.Com curativos de pressão negativa, o conteúdo é estabilizado e protegido. A cicatrização da feridas nesse estudo ocorreu tão rapidamente quanto um mês, mas estava completa em cerca de 2 meses para todas as crianças, independentemente do tamanho da onfalocele. Mostrou-se seguro e eficaz. Durante 5 anos, 8 pacientes foram tratados com esta técnica. </a:t>
            </a:r>
            <a:endParaRPr lang="pt-BR" smtClean="0">
              <a:latin typeface="Euphemia" pitchFamily="34" charset="0"/>
            </a:endParaRPr>
          </a:p>
        </p:txBody>
      </p:sp>
      <p:sp>
        <p:nvSpPr>
          <p:cNvPr id="29699" name="Rectangle 20"/>
          <p:cNvSpPr>
            <a:spLocks noGrp="1"/>
          </p:cNvSpPr>
          <p:nvPr>
            <p:ph type="title" idx="4294967295"/>
          </p:nvPr>
        </p:nvSpPr>
        <p:spPr>
          <a:noFill/>
        </p:spPr>
        <p:txBody>
          <a:bodyPr/>
          <a:lstStyle/>
          <a:p>
            <a:r>
              <a:rPr lang="pt-BR" smtClean="0">
                <a:latin typeface="Plantagenet Cherokee" pitchFamily="18" charset="0"/>
              </a:rPr>
              <a:t>Nota do Editor do site, Dr. Paulo R Margotto</a:t>
            </a:r>
            <a:br>
              <a:rPr lang="pt-BR" smtClean="0">
                <a:latin typeface="Plantagenet Cherokee" pitchFamily="18" charset="0"/>
              </a:rPr>
            </a:br>
            <a:r>
              <a:rPr lang="pt-BR" smtClean="0">
                <a:latin typeface="Plantagenet Cherokee" pitchFamily="18" charset="0"/>
              </a:rPr>
              <a:t>Consultem também!</a:t>
            </a:r>
          </a:p>
        </p:txBody>
      </p:sp>
      <p:sp>
        <p:nvSpPr>
          <p:cNvPr id="29700" name="Rectangle 21"/>
          <p:cNvSpPr>
            <a:spLocks noChangeArrowheads="1"/>
          </p:cNvSpPr>
          <p:nvPr/>
        </p:nvSpPr>
        <p:spPr bwMode="auto">
          <a:xfrm>
            <a:off x="911225" y="1382713"/>
            <a:ext cx="10245725" cy="685800"/>
          </a:xfrm>
          <a:prstGeom prst="rect">
            <a:avLst/>
          </a:prstGeom>
          <a:solidFill>
            <a:srgbClr val="FFFFFF"/>
          </a:solidFill>
          <a:ln w="9525">
            <a:noFill/>
            <a:miter lim="800000"/>
            <a:headEnd/>
            <a:tailEnd/>
          </a:ln>
        </p:spPr>
        <p:txBody>
          <a:bodyPr wrap="none" tIns="126960" bIns="25392" anchor="ctr">
            <a:spAutoFit/>
          </a:bodyPr>
          <a:lstStyle/>
          <a:p>
            <a:pPr eaLnBrk="0" hangingPunct="0"/>
            <a:r>
              <a:rPr lang="pt-BR" sz="2200" b="1">
                <a:solidFill>
                  <a:srgbClr val="072A4D"/>
                </a:solidFill>
                <a:latin typeface="Lato" pitchFamily="34" charset="0"/>
                <a:hlinkClick r:id="rId2"/>
              </a:rPr>
              <a:t>Pressão negativa na ferida como terapia inicial para manejo de onfalocele gigante</a:t>
            </a:r>
            <a:endParaRPr lang="pt-BR" sz="2200" b="1">
              <a:solidFill>
                <a:srgbClr val="072A4D"/>
              </a:solidFill>
              <a:latin typeface="Lato" pitchFamily="34" charset="0"/>
            </a:endParaRPr>
          </a:p>
          <a:p>
            <a:pPr eaLnBrk="0" hangingPunct="0"/>
            <a:r>
              <a:rPr lang="pt-BR" sz="1300" u="sng">
                <a:solidFill>
                  <a:srgbClr val="78909C"/>
                </a:solidFill>
                <a:latin typeface="Source Sans Pro"/>
              </a:rPr>
              <a:t> </a:t>
            </a:r>
          </a:p>
        </p:txBody>
      </p:sp>
      <p:pic>
        <p:nvPicPr>
          <p:cNvPr id="29701" name="Picture 22" descr="ppt">
            <a:hlinkClick r:id="rId3" tooltip="Onfaloc-gigant-Press-Negat"/>
          </p:cNvPr>
          <p:cNvPicPr>
            <a:picLocks noChangeAspect="1" noChangeArrowheads="1"/>
          </p:cNvPicPr>
          <p:nvPr/>
        </p:nvPicPr>
        <p:blipFill>
          <a:blip r:embed="rId4"/>
          <a:srcRect/>
          <a:stretch>
            <a:fillRect/>
          </a:stretch>
        </p:blipFill>
        <p:spPr bwMode="auto">
          <a:xfrm>
            <a:off x="11209338" y="1412875"/>
            <a:ext cx="457200" cy="457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7"/>
          <p:cNvPicPr>
            <a:picLocks noGrp="1" noChangeAspect="1" noChangeArrowheads="1"/>
          </p:cNvPicPr>
          <p:nvPr>
            <p:ph type="body" idx="4294967295"/>
          </p:nvPr>
        </p:nvPicPr>
        <p:blipFill>
          <a:blip r:embed="rId2"/>
          <a:srcRect/>
          <a:stretch>
            <a:fillRect/>
          </a:stretch>
        </p:blipFill>
        <p:spPr>
          <a:xfrm>
            <a:off x="2782888" y="1557338"/>
            <a:ext cx="5905500" cy="4565650"/>
          </a:xfrm>
        </p:spPr>
      </p:pic>
      <p:sp>
        <p:nvSpPr>
          <p:cNvPr id="30723" name="Rectangle 28"/>
          <p:cNvSpPr>
            <a:spLocks noChangeArrowheads="1"/>
          </p:cNvSpPr>
          <p:nvPr/>
        </p:nvSpPr>
        <p:spPr bwMode="auto">
          <a:xfrm>
            <a:off x="1703388" y="1196975"/>
            <a:ext cx="6775450" cy="366713"/>
          </a:xfrm>
          <a:prstGeom prst="rect">
            <a:avLst/>
          </a:prstGeom>
          <a:noFill/>
          <a:ln w="9525">
            <a:noFill/>
            <a:miter lim="800000"/>
            <a:headEnd/>
            <a:tailEnd/>
          </a:ln>
        </p:spPr>
        <p:txBody>
          <a:bodyPr wrap="none" anchor="ctr">
            <a:spAutoFit/>
          </a:bodyPr>
          <a:lstStyle/>
          <a:p>
            <a:r>
              <a:rPr lang="pt-BR">
                <a:solidFill>
                  <a:srgbClr val="0000FF"/>
                </a:solidFill>
                <a:latin typeface="Arial" pitchFamily="34" charset="0"/>
                <a:cs typeface="Arial" pitchFamily="34" charset="0"/>
              </a:rPr>
              <a:t>Fotos sequênciais do processo de escarificação c/ iodopovidona </a:t>
            </a:r>
          </a:p>
        </p:txBody>
      </p:sp>
      <p:sp>
        <p:nvSpPr>
          <p:cNvPr id="30724" name="Rectangle 29"/>
          <p:cNvSpPr>
            <a:spLocks noChangeArrowheads="1"/>
          </p:cNvSpPr>
          <p:nvPr/>
        </p:nvSpPr>
        <p:spPr bwMode="auto">
          <a:xfrm>
            <a:off x="719138" y="6149975"/>
            <a:ext cx="10753725" cy="539750"/>
          </a:xfrm>
          <a:prstGeom prst="rect">
            <a:avLst/>
          </a:prstGeom>
          <a:noFill/>
          <a:ln w="9525">
            <a:noFill/>
            <a:miter lim="800000"/>
            <a:headEnd/>
            <a:tailEnd/>
          </a:ln>
        </p:spPr>
        <p:txBody>
          <a:bodyPr lIns="365010" tIns="50784" bIns="0" anchor="ctr">
            <a:spAutoFit/>
          </a:bodyPr>
          <a:lstStyle/>
          <a:p>
            <a:pPr>
              <a:buClr>
                <a:schemeClr val="accent1"/>
              </a:buClr>
              <a:buSzPct val="68000"/>
              <a:buFont typeface="Wingdings 3" pitchFamily="18" charset="2"/>
              <a:buChar char="}"/>
            </a:pPr>
            <a:r>
              <a:rPr lang="pt-BR" sz="1600">
                <a:solidFill>
                  <a:srgbClr val="0000FF"/>
                </a:solidFill>
                <a:latin typeface="Arial" pitchFamily="34" charset="0"/>
                <a:cs typeface="Arial" pitchFamily="34" charset="0"/>
              </a:rPr>
              <a:t>Experiência deste grupo</a:t>
            </a:r>
            <a:r>
              <a:rPr lang="pt-BR" sz="1600">
                <a:solidFill>
                  <a:srgbClr val="0000FF"/>
                </a:solidFill>
                <a:latin typeface="Arial" pitchFamily="34" charset="0"/>
                <a:cs typeface="Arial" pitchFamily="34" charset="0"/>
                <a:sym typeface="Wingdings" pitchFamily="2" charset="2"/>
              </a:rPr>
              <a:t></a:t>
            </a:r>
            <a:r>
              <a:rPr lang="pt-BR" sz="1600">
                <a:solidFill>
                  <a:srgbClr val="0000FF"/>
                </a:solidFill>
                <a:latin typeface="Arial" pitchFamily="34" charset="0"/>
                <a:cs typeface="Arial" pitchFamily="34" charset="0"/>
              </a:rPr>
              <a:t> Tratamento c/ iodo diluído (1: 4) é seguro e eficaz nos pacientes sem </a:t>
            </a:r>
            <a:r>
              <a:rPr lang="pt-BR" sz="1600">
                <a:solidFill>
                  <a:srgbClr val="0000FF"/>
                </a:solidFill>
                <a:latin typeface="Arial" pitchFamily="34" charset="0"/>
                <a:cs typeface="Arial" pitchFamily="34" charset="0"/>
                <a:sym typeface="Wingdings" pitchFamily="2" charset="2"/>
              </a:rPr>
              <a:t>hipotireoidismo congênito TSH e T4L desde início e semanalmente.</a:t>
            </a:r>
          </a:p>
        </p:txBody>
      </p:sp>
      <p:sp>
        <p:nvSpPr>
          <p:cNvPr id="30725" name="Rectangle 17"/>
          <p:cNvSpPr>
            <a:spLocks noChangeArrowheads="1"/>
          </p:cNvSpPr>
          <p:nvPr/>
        </p:nvSpPr>
        <p:spPr bwMode="auto">
          <a:xfrm>
            <a:off x="0" y="279400"/>
            <a:ext cx="11784013" cy="1417638"/>
          </a:xfrm>
          <a:prstGeom prst="rect">
            <a:avLst/>
          </a:prstGeom>
          <a:solidFill>
            <a:srgbClr val="FFFFFF"/>
          </a:solidFill>
          <a:ln w="9525">
            <a:noFill/>
            <a:miter lim="800000"/>
            <a:headEnd/>
            <a:tailEnd/>
          </a:ln>
        </p:spPr>
        <p:txBody>
          <a:bodyPr tIns="126960" bIns="25392" anchor="ctr">
            <a:spAutoFit/>
          </a:bodyPr>
          <a:lstStyle/>
          <a:p>
            <a:pPr eaLnBrk="0" hangingPunct="0"/>
            <a:r>
              <a:rPr lang="pt-BR" sz="2200" b="1">
                <a:solidFill>
                  <a:srgbClr val="072A4D"/>
                </a:solidFill>
                <a:latin typeface="Lato" pitchFamily="34" charset="0"/>
                <a:hlinkClick r:id="rId3"/>
              </a:rPr>
              <a:t>Manejo conservador da onfalocele gigante com iodopovidona e seu efeito na fun</a:t>
            </a:r>
            <a:r>
              <a:rPr lang="pt-BR" sz="2200" b="1">
                <a:solidFill>
                  <a:srgbClr val="072A4D"/>
                </a:solidFill>
                <a:hlinkClick r:id="rId3"/>
              </a:rPr>
              <a:t>ç</a:t>
            </a:r>
            <a:r>
              <a:rPr lang="pt-BR" sz="2200" b="1">
                <a:solidFill>
                  <a:srgbClr val="072A4D"/>
                </a:solidFill>
                <a:latin typeface="Lato" pitchFamily="34" charset="0"/>
                <a:hlinkClick r:id="rId3"/>
              </a:rPr>
              <a:t>ão tireoidiana</a:t>
            </a:r>
            <a:endParaRPr lang="pt-BR" sz="2200" b="1">
              <a:solidFill>
                <a:srgbClr val="072A4D"/>
              </a:solidFill>
              <a:latin typeface="Lato" pitchFamily="34" charset="0"/>
            </a:endParaRPr>
          </a:p>
          <a:p>
            <a:pPr eaLnBrk="0" hangingPunct="0"/>
            <a:r>
              <a:rPr lang="pt-BR" sz="1300" u="sng">
                <a:solidFill>
                  <a:srgbClr val="78909C"/>
                </a:solidFill>
                <a:latin typeface="Source Sans Pro"/>
              </a:rPr>
              <a:t> </a:t>
            </a:r>
            <a:endParaRPr lang="pt-BR" sz="800" u="sng"/>
          </a:p>
          <a:p>
            <a:pPr eaLnBrk="0" hangingPunct="0"/>
            <a:r>
              <a:rPr lang="pt-BR" sz="1300" u="sng">
                <a:solidFill>
                  <a:srgbClr val="78909C"/>
                </a:solidFill>
                <a:latin typeface="Source Sans Pro"/>
              </a:rPr>
              <a:t/>
            </a:r>
            <a:br>
              <a:rPr lang="pt-BR" sz="1300" u="sng">
                <a:solidFill>
                  <a:srgbClr val="78909C"/>
                </a:solidFill>
                <a:latin typeface="Source Sans Pro"/>
              </a:rPr>
            </a:br>
            <a:endParaRPr lang="pt-BR" sz="1300" u="sng">
              <a:solidFill>
                <a:srgbClr val="78909C"/>
              </a:solidFill>
              <a:latin typeface="Source Sans Pro"/>
            </a:endParaRPr>
          </a:p>
        </p:txBody>
      </p:sp>
      <p:pic>
        <p:nvPicPr>
          <p:cNvPr id="30726" name="Picture 18" descr="ppt">
            <a:hlinkClick r:id="rId4" tooltip="Onfalocele_iodopovoidona"/>
          </p:cNvPr>
          <p:cNvPicPr>
            <a:picLocks noChangeAspect="1" noChangeArrowheads="1"/>
          </p:cNvPicPr>
          <p:nvPr/>
        </p:nvPicPr>
        <p:blipFill>
          <a:blip r:embed="rId5"/>
          <a:srcRect/>
          <a:stretch>
            <a:fillRect/>
          </a:stretch>
        </p:blipFill>
        <p:spPr bwMode="auto">
          <a:xfrm>
            <a:off x="10775950" y="404813"/>
            <a:ext cx="457200" cy="457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4294967295"/>
          </p:nvPr>
        </p:nvSpPr>
        <p:spPr>
          <a:xfrm>
            <a:off x="609600" y="1557338"/>
            <a:ext cx="11055350" cy="5111750"/>
          </a:xfrm>
        </p:spPr>
        <p:txBody>
          <a:bodyPr lIns="91440" tIns="45720" rIns="91440" bIns="45720"/>
          <a:lstStyle/>
          <a:p>
            <a:pPr algn="ctr" eaLnBrk="1" hangingPunct="1">
              <a:lnSpc>
                <a:spcPct val="80000"/>
              </a:lnSpc>
            </a:pPr>
            <a:r>
              <a:rPr lang="en-US" sz="1600" i="1" smtClean="0">
                <a:solidFill>
                  <a:srgbClr val="FF3300"/>
                </a:solidFill>
                <a:latin typeface="Euphemia" pitchFamily="34" charset="0"/>
              </a:rPr>
              <a:t>Não há definição consistente de onfalocele gigante na literatura: muitos autores definem como um defeito que não pode ser primariamente fechado. Os presentes autores definiram como um defeito maior que 10 cm de diâmetro</a:t>
            </a:r>
          </a:p>
          <a:p>
            <a:pPr eaLnBrk="1" hangingPunct="1">
              <a:lnSpc>
                <a:spcPct val="80000"/>
              </a:lnSpc>
            </a:pPr>
            <a:r>
              <a:rPr lang="en-US" sz="1600" smtClean="0">
                <a:latin typeface="Euphemia" pitchFamily="34" charset="0"/>
              </a:rPr>
              <a:t>Avaliar o </a:t>
            </a:r>
            <a:r>
              <a:rPr lang="en-US" sz="1600" u="sng" smtClean="0">
                <a:latin typeface="Euphemia" pitchFamily="34" charset="0"/>
              </a:rPr>
              <a:t>uso tópico do creme de sulfadiazina de prata </a:t>
            </a:r>
            <a:r>
              <a:rPr lang="en-US" sz="1600" smtClean="0">
                <a:latin typeface="Euphemia" pitchFamily="34" charset="0"/>
              </a:rPr>
              <a:t>(SSD) no tratamento de onfaloceles gigantes no </a:t>
            </a:r>
            <a:r>
              <a:rPr lang="en-US" sz="1600" i="1" smtClean="0">
                <a:latin typeface="Euphemia" pitchFamily="34" charset="0"/>
              </a:rPr>
              <a:t>Hospital for Sick Children </a:t>
            </a:r>
            <a:r>
              <a:rPr lang="en-US" sz="1600" smtClean="0">
                <a:latin typeface="Euphemia" pitchFamily="34" charset="0"/>
              </a:rPr>
              <a:t>durante um período de 18 anos;</a:t>
            </a:r>
          </a:p>
          <a:p>
            <a:pPr eaLnBrk="1" hangingPunct="1">
              <a:lnSpc>
                <a:spcPct val="80000"/>
              </a:lnSpc>
            </a:pPr>
            <a:r>
              <a:rPr lang="en-US" sz="1600" smtClean="0">
                <a:latin typeface="Euphemia" pitchFamily="34" charset="0"/>
              </a:rPr>
              <a:t>SSD cria ambiente úmido que promove epitelização e reduz risco de infecção invasiva;</a:t>
            </a:r>
          </a:p>
          <a:p>
            <a:pPr eaLnBrk="1" hangingPunct="1">
              <a:lnSpc>
                <a:spcPct val="80000"/>
              </a:lnSpc>
            </a:pPr>
            <a:r>
              <a:rPr lang="pt-BR" sz="1600" smtClean="0">
                <a:latin typeface="Euphemia" pitchFamily="34" charset="0"/>
              </a:rPr>
              <a:t> </a:t>
            </a:r>
            <a:r>
              <a:rPr lang="en-US" sz="1600" smtClean="0">
                <a:latin typeface="Euphemia" pitchFamily="34" charset="0"/>
              </a:rPr>
              <a:t>71% dos 14 sobreviventes – hernioplastia com bons resultados;</a:t>
            </a:r>
            <a:endParaRPr lang="pt-BR" sz="1600" smtClean="0">
              <a:latin typeface="Euphemia" pitchFamily="34" charset="0"/>
            </a:endParaRPr>
          </a:p>
          <a:p>
            <a:pPr eaLnBrk="1" hangingPunct="1">
              <a:lnSpc>
                <a:spcPct val="80000"/>
              </a:lnSpc>
            </a:pPr>
            <a:r>
              <a:rPr lang="en-US" sz="1600" smtClean="0">
                <a:latin typeface="Euphemia" pitchFamily="34" charset="0"/>
              </a:rPr>
              <a:t>14% - recorrênciá;</a:t>
            </a:r>
          </a:p>
          <a:p>
            <a:pPr eaLnBrk="1" hangingPunct="1">
              <a:lnSpc>
                <a:spcPct val="80000"/>
              </a:lnSpc>
            </a:pPr>
            <a:r>
              <a:rPr lang="en-US" sz="1600" smtClean="0">
                <a:latin typeface="Euphemia" pitchFamily="34" charset="0"/>
              </a:rPr>
              <a:t>14% - ainda aguardam correção</a:t>
            </a:r>
          </a:p>
          <a:p>
            <a:pPr eaLnBrk="1" hangingPunct="1">
              <a:lnSpc>
                <a:spcPct val="80000"/>
              </a:lnSpc>
            </a:pPr>
            <a:r>
              <a:rPr lang="pt-BR" sz="1600" smtClean="0">
                <a:latin typeface="Euphemia" pitchFamily="34" charset="0"/>
              </a:rPr>
              <a:t> </a:t>
            </a:r>
            <a:r>
              <a:rPr lang="en-US" sz="1600" smtClean="0">
                <a:latin typeface="Euphemia" pitchFamily="34" charset="0"/>
              </a:rPr>
              <a:t>Não há pressa em realizar a hernioplastia;</a:t>
            </a:r>
            <a:endParaRPr lang="pt-BR" sz="1600" smtClean="0">
              <a:latin typeface="Euphemia" pitchFamily="34" charset="0"/>
            </a:endParaRPr>
          </a:p>
          <a:p>
            <a:pPr eaLnBrk="1" hangingPunct="1">
              <a:lnSpc>
                <a:spcPct val="80000"/>
              </a:lnSpc>
            </a:pPr>
            <a:r>
              <a:rPr lang="en-US" sz="1600" smtClean="0">
                <a:latin typeface="Euphemia" pitchFamily="34" charset="0"/>
              </a:rPr>
              <a:t>O tratamento pode ser realizado em casa se o paciente tiver condições de alta.</a:t>
            </a:r>
          </a:p>
          <a:p>
            <a:pPr algn="ctr" eaLnBrk="1" hangingPunct="1">
              <a:lnSpc>
                <a:spcPct val="80000"/>
              </a:lnSpc>
            </a:pPr>
            <a:r>
              <a:rPr lang="en-US" sz="1600" smtClean="0">
                <a:solidFill>
                  <a:srgbClr val="0000FF"/>
                </a:solidFill>
                <a:latin typeface="Euphemia" pitchFamily="34" charset="0"/>
              </a:rPr>
              <a:t>O uso de SSD é um </a:t>
            </a:r>
            <a:r>
              <a:rPr lang="en-US" sz="1600" b="1" u="sng" smtClean="0">
                <a:solidFill>
                  <a:srgbClr val="0000FF"/>
                </a:solidFill>
                <a:latin typeface="Euphemia" pitchFamily="34" charset="0"/>
              </a:rPr>
              <a:t>método eficaz e barato </a:t>
            </a:r>
            <a:r>
              <a:rPr lang="en-US" sz="1600" b="1" u="sng" smtClean="0">
                <a:latin typeface="Euphemia" pitchFamily="34" charset="0"/>
              </a:rPr>
              <a:t>($1 por dia)</a:t>
            </a:r>
            <a:r>
              <a:rPr lang="pt-BR" sz="1600" smtClean="0">
                <a:latin typeface="Euphemia" pitchFamily="34" charset="0"/>
              </a:rPr>
              <a:t> </a:t>
            </a:r>
            <a:r>
              <a:rPr lang="en-US" sz="1600" smtClean="0">
                <a:solidFill>
                  <a:srgbClr val="0000FF"/>
                </a:solidFill>
                <a:latin typeface="Euphemia" pitchFamily="34" charset="0"/>
              </a:rPr>
              <a:t>no tratamento dos pacientes gravemente comprometidos com onfaloceles gigantes;</a:t>
            </a:r>
          </a:p>
          <a:p>
            <a:pPr algn="ctr" eaLnBrk="1" hangingPunct="1">
              <a:lnSpc>
                <a:spcPct val="80000"/>
              </a:lnSpc>
            </a:pPr>
            <a:endParaRPr lang="pt-BR" sz="1600" smtClean="0">
              <a:solidFill>
                <a:srgbClr val="0000FF"/>
              </a:solidFill>
              <a:latin typeface="Euphemia" pitchFamily="34" charset="0"/>
            </a:endParaRPr>
          </a:p>
          <a:p>
            <a:pPr eaLnBrk="1" hangingPunct="1">
              <a:lnSpc>
                <a:spcPct val="80000"/>
              </a:lnSpc>
            </a:pPr>
            <a:endParaRPr lang="pt-BR" sz="1600" smtClean="0">
              <a:solidFill>
                <a:srgbClr val="0000FF"/>
              </a:solidFill>
              <a:latin typeface="Euphemia" pitchFamily="34" charset="0"/>
            </a:endParaRPr>
          </a:p>
        </p:txBody>
      </p:sp>
      <p:sp>
        <p:nvSpPr>
          <p:cNvPr id="31747" name="Rectangle 15"/>
          <p:cNvSpPr>
            <a:spLocks noChangeArrowheads="1"/>
          </p:cNvSpPr>
          <p:nvPr/>
        </p:nvSpPr>
        <p:spPr bwMode="auto">
          <a:xfrm>
            <a:off x="263525" y="230188"/>
            <a:ext cx="11809413" cy="1020762"/>
          </a:xfrm>
          <a:prstGeom prst="rect">
            <a:avLst/>
          </a:prstGeom>
          <a:solidFill>
            <a:srgbClr val="FFFFFF"/>
          </a:solidFill>
          <a:ln w="9525">
            <a:noFill/>
            <a:miter lim="800000"/>
            <a:headEnd/>
            <a:tailEnd/>
          </a:ln>
        </p:spPr>
        <p:txBody>
          <a:bodyPr tIns="126960" bIns="25392" anchor="ctr">
            <a:spAutoFit/>
          </a:bodyPr>
          <a:lstStyle/>
          <a:p>
            <a:pPr eaLnBrk="0" hangingPunct="0"/>
            <a:r>
              <a:rPr lang="pt-BR" sz="2200" b="1">
                <a:solidFill>
                  <a:srgbClr val="072A4D"/>
                </a:solidFill>
                <a:latin typeface="Lato" pitchFamily="34" charset="0"/>
                <a:hlinkClick r:id="rId2"/>
              </a:rPr>
              <a:t>Atraso no manejo da onfalocele gigante usando creme de sulfadiazina de prata: Uma experiência de 18 anos</a:t>
            </a:r>
            <a:endParaRPr lang="pt-BR" sz="2200" b="1">
              <a:solidFill>
                <a:srgbClr val="072A4D"/>
              </a:solidFill>
              <a:latin typeface="Lato" pitchFamily="34" charset="0"/>
            </a:endParaRPr>
          </a:p>
          <a:p>
            <a:pPr eaLnBrk="0" hangingPunct="0"/>
            <a:endParaRPr lang="pt-BR" sz="1300" u="sng">
              <a:solidFill>
                <a:srgbClr val="78909C"/>
              </a:solidFill>
              <a:latin typeface="Source Sans Pro"/>
            </a:endParaRPr>
          </a:p>
        </p:txBody>
      </p:sp>
      <p:pic>
        <p:nvPicPr>
          <p:cNvPr id="31748" name="Picture 16" descr="ppt">
            <a:hlinkClick r:id="rId3" tooltip="Onfalocele_sulfadiaz_prata"/>
          </p:cNvPr>
          <p:cNvPicPr>
            <a:picLocks noChangeAspect="1" noChangeArrowheads="1"/>
          </p:cNvPicPr>
          <p:nvPr/>
        </p:nvPicPr>
        <p:blipFill>
          <a:blip r:embed="rId4"/>
          <a:srcRect/>
          <a:stretch>
            <a:fillRect/>
          </a:stretch>
        </p:blipFill>
        <p:spPr bwMode="auto">
          <a:xfrm>
            <a:off x="10920413" y="333375"/>
            <a:ext cx="457200" cy="457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p:cNvPicPr>
            <a:picLocks noGrp="1" noChangeAspect="1" noChangeArrowheads="1"/>
          </p:cNvPicPr>
          <p:nvPr>
            <p:ph type="body" idx="4294967295"/>
          </p:nvPr>
        </p:nvPicPr>
        <p:blipFill>
          <a:blip r:embed="rId2"/>
          <a:srcRect/>
          <a:stretch>
            <a:fillRect/>
          </a:stretch>
        </p:blipFill>
        <p:spPr>
          <a:xfrm>
            <a:off x="1127125" y="0"/>
            <a:ext cx="3960813" cy="2962275"/>
          </a:xfrm>
        </p:spPr>
      </p:pic>
      <p:pic>
        <p:nvPicPr>
          <p:cNvPr id="32771" name="Picture 5"/>
          <p:cNvPicPr>
            <a:picLocks noChangeAspect="1" noChangeArrowheads="1"/>
          </p:cNvPicPr>
          <p:nvPr/>
        </p:nvPicPr>
        <p:blipFill>
          <a:blip r:embed="rId3"/>
          <a:srcRect/>
          <a:stretch>
            <a:fillRect/>
          </a:stretch>
        </p:blipFill>
        <p:spPr bwMode="auto">
          <a:xfrm>
            <a:off x="6240463" y="0"/>
            <a:ext cx="4402137" cy="2900363"/>
          </a:xfrm>
          <a:prstGeom prst="rect">
            <a:avLst/>
          </a:prstGeom>
          <a:noFill/>
          <a:ln w="9525">
            <a:noFill/>
            <a:miter lim="800000"/>
            <a:headEnd/>
            <a:tailEnd/>
          </a:ln>
        </p:spPr>
      </p:pic>
      <p:pic>
        <p:nvPicPr>
          <p:cNvPr id="32772" name="Picture 6"/>
          <p:cNvPicPr>
            <a:picLocks noChangeAspect="1" noChangeArrowheads="1"/>
          </p:cNvPicPr>
          <p:nvPr/>
        </p:nvPicPr>
        <p:blipFill>
          <a:blip r:embed="rId4"/>
          <a:srcRect/>
          <a:stretch>
            <a:fillRect/>
          </a:stretch>
        </p:blipFill>
        <p:spPr bwMode="auto">
          <a:xfrm>
            <a:off x="2927350" y="2852738"/>
            <a:ext cx="5737225" cy="3787775"/>
          </a:xfrm>
          <a:prstGeom prst="rect">
            <a:avLst/>
          </a:prstGeom>
          <a:noFill/>
          <a:ln w="9525">
            <a:noFill/>
            <a:miter lim="800000"/>
            <a:headEnd/>
            <a:tailEnd/>
          </a:ln>
        </p:spPr>
      </p:pic>
      <p:sp>
        <p:nvSpPr>
          <p:cNvPr id="32773" name="Rectangle 7"/>
          <p:cNvSpPr>
            <a:spLocks noChangeArrowheads="1"/>
          </p:cNvSpPr>
          <p:nvPr/>
        </p:nvSpPr>
        <p:spPr bwMode="auto">
          <a:xfrm>
            <a:off x="334963" y="4149725"/>
            <a:ext cx="2489200" cy="1190625"/>
          </a:xfrm>
          <a:prstGeom prst="rect">
            <a:avLst/>
          </a:prstGeom>
          <a:noFill/>
          <a:ln w="9525">
            <a:noFill/>
            <a:miter lim="800000"/>
            <a:headEnd/>
            <a:tailEnd/>
          </a:ln>
        </p:spPr>
        <p:txBody>
          <a:bodyPr anchor="ctr">
            <a:spAutoFit/>
          </a:bodyPr>
          <a:lstStyle/>
          <a:p>
            <a:pPr algn="ctr"/>
            <a:r>
              <a:rPr lang="en-US">
                <a:solidFill>
                  <a:srgbClr val="0000FF"/>
                </a:solidFill>
                <a:latin typeface="Arial" pitchFamily="34" charset="0"/>
                <a:cs typeface="Arial" pitchFamily="34" charset="0"/>
              </a:rPr>
              <a:t>1ª Fase</a:t>
            </a:r>
          </a:p>
          <a:p>
            <a:pPr algn="ctr"/>
            <a:r>
              <a:rPr lang="en-US">
                <a:solidFill>
                  <a:srgbClr val="FF0066"/>
                </a:solidFill>
                <a:latin typeface="Arial" pitchFamily="34" charset="0"/>
                <a:cs typeface="Arial" pitchFamily="34" charset="0"/>
              </a:rPr>
              <a:t>20 g de SSD</a:t>
            </a:r>
            <a:r>
              <a:rPr lang="en-US">
                <a:solidFill>
                  <a:schemeClr val="tx1"/>
                </a:solidFill>
                <a:latin typeface="Arial" pitchFamily="34" charset="0"/>
                <a:cs typeface="Arial" pitchFamily="34" charset="0"/>
              </a:rPr>
              <a:t> em fina camada + curativo com gazes</a:t>
            </a:r>
            <a:r>
              <a:rPr lang="pt-BR">
                <a:solidFill>
                  <a:schemeClr val="tx1"/>
                </a:solidFill>
                <a:latin typeface="Arial" pitchFamily="34" charset="0"/>
                <a:cs typeface="Arial" pitchFamily="34" charset="0"/>
              </a:rPr>
              <a:t> </a:t>
            </a:r>
          </a:p>
        </p:txBody>
      </p:sp>
      <p:sp>
        <p:nvSpPr>
          <p:cNvPr id="32774" name="Rectangle 8"/>
          <p:cNvSpPr>
            <a:spLocks noChangeArrowheads="1"/>
          </p:cNvSpPr>
          <p:nvPr/>
        </p:nvSpPr>
        <p:spPr bwMode="auto">
          <a:xfrm>
            <a:off x="9456738" y="3803650"/>
            <a:ext cx="2489200" cy="2014538"/>
          </a:xfrm>
          <a:prstGeom prst="rect">
            <a:avLst/>
          </a:prstGeom>
          <a:noFill/>
          <a:ln w="9525">
            <a:noFill/>
            <a:miter lim="800000"/>
            <a:headEnd/>
            <a:tailEnd/>
          </a:ln>
        </p:spPr>
        <p:txBody>
          <a:bodyPr anchor="ctr">
            <a:spAutoFit/>
          </a:bodyPr>
          <a:lstStyle/>
          <a:p>
            <a:pPr algn="ctr"/>
            <a:r>
              <a:rPr lang="en-US">
                <a:solidFill>
                  <a:srgbClr val="0000FF"/>
                </a:solidFill>
                <a:latin typeface="Arial" pitchFamily="34" charset="0"/>
                <a:cs typeface="Arial" pitchFamily="34" charset="0"/>
              </a:rPr>
              <a:t>2ª Fase</a:t>
            </a:r>
          </a:p>
          <a:p>
            <a:pPr algn="ctr"/>
            <a:r>
              <a:rPr lang="en-US" b="1">
                <a:solidFill>
                  <a:srgbClr val="FF0066"/>
                </a:solidFill>
                <a:latin typeface="Arial" pitchFamily="34" charset="0"/>
                <a:cs typeface="Arial" pitchFamily="34" charset="0"/>
              </a:rPr>
              <a:t>Correção da hérnia</a:t>
            </a:r>
          </a:p>
          <a:p>
            <a:pPr algn="ctr"/>
            <a:r>
              <a:rPr lang="en-US">
                <a:solidFill>
                  <a:schemeClr val="tx1"/>
                </a:solidFill>
                <a:latin typeface="Arial" pitchFamily="34" charset="0"/>
                <a:cs typeface="Arial" pitchFamily="34" charset="0"/>
              </a:rPr>
              <a:t>Um ano de idade, se todos os outros problemas médicos estivessem resolvidos;</a:t>
            </a:r>
            <a:endParaRPr lang="pt-BR">
              <a:solidFill>
                <a:schemeClr val="tx1"/>
              </a:solidFill>
              <a:latin typeface="Arial" pitchFamily="34" charset="0"/>
              <a:cs typeface="Arial" pitchFamily="34" charset="0"/>
            </a:endParaRPr>
          </a:p>
          <a:p>
            <a:pPr algn="ctr"/>
            <a:r>
              <a:rPr lang="en-US">
                <a:solidFill>
                  <a:schemeClr val="tx1"/>
                </a:solidFill>
                <a:latin typeface="Arial" pitchFamily="34" charset="0"/>
                <a:cs typeface="Arial" pitchFamily="34" charset="0"/>
              </a:rPr>
              <a:t>(</a:t>
            </a:r>
            <a:r>
              <a:rPr lang="en-US" b="1">
                <a:solidFill>
                  <a:schemeClr val="tx1"/>
                </a:solidFill>
                <a:latin typeface="Arial" pitchFamily="34" charset="0"/>
                <a:cs typeface="Arial" pitchFamily="34" charset="0"/>
              </a:rPr>
              <a:t>1-4 cirurgias</a:t>
            </a:r>
            <a:r>
              <a:rPr lang="pt-BR">
                <a:solidFill>
                  <a:schemeClr val="tx1"/>
                </a:solidFill>
                <a:latin typeface="Arial" pitchFamily="34" charset="0"/>
                <a:cs typeface="Arial" pitchFamily="34" charset="0"/>
              </a:rPr>
              <a:t>)</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4294967295"/>
          </p:nvPr>
        </p:nvSpPr>
        <p:spPr>
          <a:xfrm>
            <a:off x="839788" y="1793875"/>
            <a:ext cx="10658475" cy="4803775"/>
          </a:xfrm>
        </p:spPr>
        <p:txBody>
          <a:bodyPr lIns="91440" tIns="45720" rIns="91440" bIns="45720"/>
          <a:lstStyle/>
          <a:p>
            <a:pPr marL="342900" indent="-273050" eaLnBrk="1" hangingPunct="1">
              <a:buFont typeface="Wingdings" pitchFamily="2" charset="2"/>
              <a:buNone/>
            </a:pPr>
            <a:r>
              <a:rPr lang="pt-BR" sz="1800" smtClean="0">
                <a:latin typeface="Euphemia" pitchFamily="34" charset="0"/>
              </a:rPr>
              <a:t>                  </a:t>
            </a:r>
            <a:r>
              <a:rPr lang="pt-BR" sz="1800" b="1" smtClean="0">
                <a:solidFill>
                  <a:srgbClr val="0033CC"/>
                </a:solidFill>
                <a:latin typeface="Euphemia" pitchFamily="34" charset="0"/>
              </a:rPr>
              <a:t>Manejo do Defeito Grande ou Gigante</a:t>
            </a:r>
            <a:r>
              <a:rPr lang="pt-BR" sz="1800" b="1" smtClean="0">
                <a:latin typeface="Euphemia" pitchFamily="34" charset="0"/>
              </a:rPr>
              <a:t> </a:t>
            </a:r>
          </a:p>
          <a:p>
            <a:pPr marL="342900" indent="-273050" eaLnBrk="1" hangingPunct="1"/>
            <a:r>
              <a:rPr lang="pt-BR" sz="1800" smtClean="0">
                <a:latin typeface="Euphemia" pitchFamily="34" charset="0"/>
              </a:rPr>
              <a:t>No geral o manejo cirúrgico dos defeitos pequenos e médios (2-4cm) é bem definido, sendo preferencialmente o fechamento primário com bons resultado cirúrgicos.</a:t>
            </a:r>
          </a:p>
          <a:p>
            <a:pPr marL="342900" indent="-273050" eaLnBrk="1" hangingPunct="1"/>
            <a:r>
              <a:rPr lang="pt-BR" sz="1800" smtClean="0">
                <a:solidFill>
                  <a:srgbClr val="FF0066"/>
                </a:solidFill>
                <a:latin typeface="Euphemia" pitchFamily="34" charset="0"/>
              </a:rPr>
              <a:t>Pequenos defeitos centralizados tem uma maior incidência de anomalias associadas</a:t>
            </a:r>
            <a:r>
              <a:rPr lang="pt-BR" sz="1800" smtClean="0">
                <a:latin typeface="Euphemia" pitchFamily="34" charset="0"/>
              </a:rPr>
              <a:t>.</a:t>
            </a:r>
          </a:p>
          <a:p>
            <a:pPr marL="342900" indent="-273050" eaLnBrk="1" hangingPunct="1"/>
            <a:r>
              <a:rPr lang="pt-BR" sz="1800" smtClean="0">
                <a:latin typeface="Euphemia" pitchFamily="34" charset="0"/>
              </a:rPr>
              <a:t>A </a:t>
            </a:r>
            <a:r>
              <a:rPr lang="pt-BR" sz="1800" smtClean="0">
                <a:solidFill>
                  <a:srgbClr val="0033CC"/>
                </a:solidFill>
                <a:latin typeface="Euphemia" pitchFamily="34" charset="0"/>
              </a:rPr>
              <a:t>maioria dos grandes defeitos que sobrevive ao nascimento não tem anomalias letais associadas</a:t>
            </a:r>
            <a:r>
              <a:rPr lang="pt-BR" sz="1800" smtClean="0">
                <a:latin typeface="Euphemia" pitchFamily="34" charset="0"/>
              </a:rPr>
              <a:t>, e constituem um dos maiores desafios dos cirurgiões pediátricos e neonatologistas.</a:t>
            </a:r>
          </a:p>
          <a:p>
            <a:pPr marL="342900" indent="-273050" eaLnBrk="1" hangingPunct="1"/>
            <a:r>
              <a:rPr lang="pt-BR" sz="1800" smtClean="0">
                <a:latin typeface="Euphemia" pitchFamily="34" charset="0"/>
              </a:rPr>
              <a:t>Ao longo dos últimos 30 anos dois métodos para o fechamento da parede persistem: estagiado ou conservador.</a:t>
            </a:r>
          </a:p>
        </p:txBody>
      </p:sp>
      <p:sp>
        <p:nvSpPr>
          <p:cNvPr id="33795" name="AutoShape 8"/>
          <p:cNvSpPr>
            <a:spLocks noChangeArrowheads="1"/>
          </p:cNvSpPr>
          <p:nvPr/>
        </p:nvSpPr>
        <p:spPr bwMode="auto">
          <a:xfrm>
            <a:off x="10991850" y="5876925"/>
            <a:ext cx="976313" cy="485775"/>
          </a:xfrm>
          <a:prstGeom prst="rightArrow">
            <a:avLst>
              <a:gd name="adj1" fmla="val 50000"/>
              <a:gd name="adj2" fmla="val 50245"/>
            </a:avLst>
          </a:prstGeom>
          <a:solidFill>
            <a:schemeClr val="folHlink"/>
          </a:solidFill>
          <a:ln w="57150">
            <a:solidFill>
              <a:schemeClr val="tx1"/>
            </a:solidFill>
            <a:miter lim="800000"/>
            <a:headEnd/>
            <a:tailEnd/>
          </a:ln>
        </p:spPr>
        <p:txBody>
          <a:bodyPr wrap="none" anchor="ctr"/>
          <a:lstStyle/>
          <a:p>
            <a:pPr algn="ctr"/>
            <a:endParaRPr lang="pt-BR">
              <a:solidFill>
                <a:schemeClr val="hlink"/>
              </a:solidFill>
            </a:endParaRPr>
          </a:p>
        </p:txBody>
      </p:sp>
      <p:sp>
        <p:nvSpPr>
          <p:cNvPr id="33796" name="Rectangle 9"/>
          <p:cNvSpPr>
            <a:spLocks noChangeArrowheads="1"/>
          </p:cNvSpPr>
          <p:nvPr/>
        </p:nvSpPr>
        <p:spPr bwMode="auto">
          <a:xfrm>
            <a:off x="911225" y="519113"/>
            <a:ext cx="10234613" cy="685800"/>
          </a:xfrm>
          <a:prstGeom prst="rect">
            <a:avLst/>
          </a:prstGeom>
          <a:solidFill>
            <a:srgbClr val="FFFFFF"/>
          </a:solidFill>
          <a:ln w="9525">
            <a:noFill/>
            <a:miter lim="800000"/>
            <a:headEnd/>
            <a:tailEnd/>
          </a:ln>
        </p:spPr>
        <p:txBody>
          <a:bodyPr wrap="none" tIns="126960" bIns="25392" anchor="ctr">
            <a:spAutoFit/>
          </a:bodyPr>
          <a:lstStyle/>
          <a:p>
            <a:pPr eaLnBrk="0" hangingPunct="0"/>
            <a:r>
              <a:rPr lang="pt-BR" sz="2200" b="1">
                <a:solidFill>
                  <a:srgbClr val="072A4D"/>
                </a:solidFill>
                <a:latin typeface="Lato" pitchFamily="34" charset="0"/>
                <a:hlinkClick r:id="rId2"/>
              </a:rPr>
              <a:t>Avan</a:t>
            </a:r>
            <a:r>
              <a:rPr lang="pt-BR" sz="2200" b="1">
                <a:solidFill>
                  <a:srgbClr val="072A4D"/>
                </a:solidFill>
                <a:hlinkClick r:id="rId2"/>
              </a:rPr>
              <a:t>ç</a:t>
            </a:r>
            <a:r>
              <a:rPr lang="pt-BR" sz="2200" b="1">
                <a:solidFill>
                  <a:srgbClr val="072A4D"/>
                </a:solidFill>
                <a:latin typeface="Lato" pitchFamily="34" charset="0"/>
                <a:hlinkClick r:id="rId2"/>
              </a:rPr>
              <a:t>os na cirurgia para defeitos na parede abdominal-gastrosquise e onfalocele</a:t>
            </a:r>
            <a:endParaRPr lang="pt-BR" sz="2200" b="1">
              <a:solidFill>
                <a:srgbClr val="072A4D"/>
              </a:solidFill>
              <a:latin typeface="Lato" pitchFamily="34" charset="0"/>
            </a:endParaRPr>
          </a:p>
          <a:p>
            <a:pPr eaLnBrk="0" hangingPunct="0"/>
            <a:r>
              <a:rPr lang="pt-BR" sz="1300" u="sng">
                <a:solidFill>
                  <a:srgbClr val="78909C"/>
                </a:solidFill>
                <a:latin typeface="Source Sans Pro"/>
              </a:rPr>
              <a:t>  </a:t>
            </a:r>
          </a:p>
        </p:txBody>
      </p:sp>
      <p:pic>
        <p:nvPicPr>
          <p:cNvPr id="33797" name="Picture 10" descr="ppt">
            <a:hlinkClick r:id="rId3" tooltip="Avan_cirurg-abdom"/>
          </p:cNvPr>
          <p:cNvPicPr>
            <a:picLocks noChangeAspect="1" noChangeArrowheads="1"/>
          </p:cNvPicPr>
          <p:nvPr/>
        </p:nvPicPr>
        <p:blipFill>
          <a:blip r:embed="rId4"/>
          <a:srcRect/>
          <a:stretch>
            <a:fillRect/>
          </a:stretch>
        </p:blipFill>
        <p:spPr bwMode="auto">
          <a:xfrm>
            <a:off x="11136313" y="549275"/>
            <a:ext cx="457200" cy="4572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4294967295"/>
          </p:nvPr>
        </p:nvSpPr>
        <p:spPr>
          <a:xfrm>
            <a:off x="911225" y="1052513"/>
            <a:ext cx="10271125" cy="6048375"/>
          </a:xfrm>
        </p:spPr>
        <p:txBody>
          <a:bodyPr lIns="91440" tIns="45720" rIns="91440" bIns="45720"/>
          <a:lstStyle/>
          <a:p>
            <a:pPr marL="342900" indent="-273050" eaLnBrk="1" hangingPunct="1"/>
            <a:r>
              <a:rPr lang="pt-BR" sz="2400" smtClean="0">
                <a:latin typeface="Euphemia" pitchFamily="34" charset="0"/>
              </a:rPr>
              <a:t>A medida conservadora consiste em usar um agente escarificador, visando a epitelização do cordão umbilical com a formação de um saco herniário, que necessitará de  intervenção cirúrgica para correção em um momento posterior.</a:t>
            </a:r>
          </a:p>
          <a:p>
            <a:pPr marL="342900" indent="-273050" eaLnBrk="1" hangingPunct="1"/>
            <a:r>
              <a:rPr lang="pt-BR" sz="2400" smtClean="0">
                <a:latin typeface="Euphemia" pitchFamily="34" charset="0"/>
              </a:rPr>
              <a:t>A indicação para realizar um procedimento conservador é o paciente ter um quadro cardíaco e respiratório que não permitam a intervenção cirúrgica e ter um defeito grande demais para realização de um fechamento primário.</a:t>
            </a:r>
          </a:p>
          <a:p>
            <a:pPr marL="342900" indent="-273050" eaLnBrk="1" hangingPunct="1"/>
            <a:r>
              <a:rPr lang="pt-BR" sz="2400" smtClean="0">
                <a:latin typeface="Euphemia" pitchFamily="34" charset="0"/>
              </a:rPr>
              <a:t>Agentes como o álcool, mercúrio-cromo e o nitrato de prata  já foram usados como escarificadores mas tiveram seu uso abandonado devido a toxicidade. </a:t>
            </a:r>
          </a:p>
        </p:txBody>
      </p:sp>
      <p:sp>
        <p:nvSpPr>
          <p:cNvPr id="34819" name="AutoShape 3"/>
          <p:cNvSpPr>
            <a:spLocks noChangeArrowheads="1"/>
          </p:cNvSpPr>
          <p:nvPr/>
        </p:nvSpPr>
        <p:spPr bwMode="auto">
          <a:xfrm>
            <a:off x="10991850" y="5876925"/>
            <a:ext cx="976313" cy="485775"/>
          </a:xfrm>
          <a:prstGeom prst="rightArrow">
            <a:avLst>
              <a:gd name="adj1" fmla="val 50000"/>
              <a:gd name="adj2" fmla="val 50245"/>
            </a:avLst>
          </a:prstGeom>
          <a:solidFill>
            <a:schemeClr val="folHlink"/>
          </a:solidFill>
          <a:ln w="57150">
            <a:solidFill>
              <a:schemeClr val="tx1"/>
            </a:solidFill>
            <a:miter lim="800000"/>
            <a:headEnd/>
            <a:tailEnd/>
          </a:ln>
        </p:spPr>
        <p:txBody>
          <a:bodyPr wrap="none" anchor="ctr"/>
          <a:lstStyle/>
          <a:p>
            <a:pPr algn="ctr"/>
            <a:endParaRPr lang="pt-BR">
              <a:solidFill>
                <a:schemeClr val="hlink"/>
              </a:solidFill>
            </a:endParaRP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p:cNvSpPr>
          <p:nvPr>
            <p:ph type="body" idx="4294967295"/>
          </p:nvPr>
        </p:nvSpPr>
        <p:spPr>
          <a:xfrm>
            <a:off x="623888" y="620713"/>
            <a:ext cx="10272712" cy="6048375"/>
          </a:xfrm>
        </p:spPr>
        <p:txBody>
          <a:bodyPr lIns="91440" tIns="45720" rIns="91440" bIns="45720"/>
          <a:lstStyle/>
          <a:p>
            <a:pPr marL="342900" indent="-273050" eaLnBrk="1" hangingPunct="1"/>
            <a:r>
              <a:rPr lang="pt-BR" sz="2400" smtClean="0">
                <a:latin typeface="Euphemia" pitchFamily="34" charset="0"/>
              </a:rPr>
              <a:t>Outros agentes utilizados na escarificação: sulfadiazina de prata, iodopovidona, atadura impregnada com prata, neomicina, pomadas de polimixina/bacitracina. </a:t>
            </a:r>
            <a:r>
              <a:rPr lang="pt-BR" sz="2400" smtClean="0">
                <a:solidFill>
                  <a:srgbClr val="0033CC"/>
                </a:solidFill>
                <a:latin typeface="Euphemia" pitchFamily="34" charset="0"/>
              </a:rPr>
              <a:t>O processo de escarificação/epitelização pode durar entre 4 a 10 semanas e alguns pacientes completam o processo após a alta.   </a:t>
            </a:r>
          </a:p>
          <a:p>
            <a:pPr marL="342900" indent="-273050" eaLnBrk="1" hangingPunct="1"/>
            <a:r>
              <a:rPr lang="pt-BR" sz="2400" smtClean="0">
                <a:latin typeface="Euphemia" pitchFamily="34" charset="0"/>
              </a:rPr>
              <a:t>Há relatos de associação do agente escarificador e curativo compressivos visando diminuir o tamanho do tecido herniário a ser corrigido posteriormente.</a:t>
            </a:r>
          </a:p>
          <a:p>
            <a:pPr marL="342900" indent="-273050" eaLnBrk="1" hangingPunct="1"/>
            <a:r>
              <a:rPr lang="pt-BR" sz="2400" smtClean="0">
                <a:solidFill>
                  <a:srgbClr val="0033CC"/>
                </a:solidFill>
                <a:latin typeface="Euphemia" pitchFamily="34" charset="0"/>
              </a:rPr>
              <a:t>A correção é feita entre 1 a 5 anos de idade.</a:t>
            </a:r>
            <a:r>
              <a:rPr lang="pt-BR" sz="2400" smtClean="0">
                <a:latin typeface="Euphemia" pitchFamily="34" charset="0"/>
              </a:rPr>
              <a:t> </a:t>
            </a:r>
          </a:p>
          <a:p>
            <a:pPr marL="342900" indent="-273050" eaLnBrk="1" hangingPunct="1"/>
            <a:r>
              <a:rPr lang="pt-BR" sz="2400" smtClean="0">
                <a:latin typeface="Euphemia" pitchFamily="34" charset="0"/>
              </a:rPr>
              <a:t>O reparo pode ser por fechamento primário da fáscia, autólogo com separação de componente ou com uso de tela.</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idx="4294967295"/>
          </p:nvPr>
        </p:nvSpPr>
        <p:spPr/>
        <p:txBody>
          <a:bodyPr/>
          <a:lstStyle/>
          <a:p>
            <a:r>
              <a:rPr lang="pt-BR" sz="2400" smtClean="0">
                <a:solidFill>
                  <a:schemeClr val="hlink"/>
                </a:solidFill>
                <a:latin typeface="Plantagenet Cherokee" pitchFamily="18" charset="0"/>
              </a:rPr>
              <a:t>ONFALOCELE</a:t>
            </a:r>
            <a:br>
              <a:rPr lang="pt-BR" sz="2400" smtClean="0">
                <a:solidFill>
                  <a:schemeClr val="hlink"/>
                </a:solidFill>
                <a:latin typeface="Plantagenet Cherokee" pitchFamily="18" charset="0"/>
              </a:rPr>
            </a:br>
            <a:r>
              <a:rPr lang="pt-BR" sz="2400" smtClean="0">
                <a:solidFill>
                  <a:schemeClr val="hlink"/>
                </a:solidFill>
                <a:latin typeface="Plantagenet Cherokee" pitchFamily="18" charset="0"/>
              </a:rPr>
              <a:t>Paulo Lassance</a:t>
            </a:r>
            <a:br>
              <a:rPr lang="pt-BR" sz="2400" smtClean="0">
                <a:solidFill>
                  <a:schemeClr val="hlink"/>
                </a:solidFill>
                <a:latin typeface="Plantagenet Cherokee" pitchFamily="18" charset="0"/>
              </a:rPr>
            </a:br>
            <a:r>
              <a:rPr lang="pt-BR" sz="1400" smtClean="0">
                <a:solidFill>
                  <a:schemeClr val="hlink"/>
                </a:solidFill>
                <a:latin typeface="Plantagenet Cherokee" pitchFamily="18" charset="0"/>
              </a:rPr>
              <a:t>Cirurgião Pediátrico do Hospital Materno Infantil de Brasília (HMIB)/SES/DF)</a:t>
            </a:r>
            <a:br>
              <a:rPr lang="pt-BR" sz="1400" smtClean="0">
                <a:solidFill>
                  <a:schemeClr val="hlink"/>
                </a:solidFill>
                <a:latin typeface="Plantagenet Cherokee" pitchFamily="18" charset="0"/>
              </a:rPr>
            </a:br>
            <a:r>
              <a:rPr lang="pt-BR" sz="1400" smtClean="0">
                <a:solidFill>
                  <a:schemeClr val="hlink"/>
                </a:solidFill>
                <a:latin typeface="Plantagenet Cherokee" pitchFamily="18" charset="0"/>
              </a:rPr>
              <a:t>Capítulo do Livro Assistência ao Rwcém-Nascido de Risco, Editado por Paulo R. Margotto, 4ª Edição, 2018 (em preparação)</a:t>
            </a:r>
          </a:p>
        </p:txBody>
      </p:sp>
      <p:sp>
        <p:nvSpPr>
          <p:cNvPr id="36867" name="Rectangle 3"/>
          <p:cNvSpPr>
            <a:spLocks noGrp="1"/>
          </p:cNvSpPr>
          <p:nvPr>
            <p:ph type="body" idx="4294967295"/>
          </p:nvPr>
        </p:nvSpPr>
        <p:spPr>
          <a:xfrm>
            <a:off x="1055688" y="1557338"/>
            <a:ext cx="10198100" cy="5661025"/>
          </a:xfrm>
        </p:spPr>
        <p:txBody>
          <a:bodyPr/>
          <a:lstStyle/>
          <a:p>
            <a:pPr>
              <a:lnSpc>
                <a:spcPct val="70000"/>
              </a:lnSpc>
            </a:pPr>
            <a:r>
              <a:rPr lang="pt-BR" sz="1400" smtClean="0">
                <a:latin typeface="Times New Roman" pitchFamily="18" charset="0"/>
              </a:rPr>
              <a:t>Onfalocele é um defeito da parede abdominal anterior localizado no anel umbilical recoberto por um saco membranoso. </a:t>
            </a:r>
            <a:r>
              <a:rPr lang="en-US" sz="1400" smtClean="0">
                <a:latin typeface="Times New Roman" pitchFamily="18" charset="0"/>
              </a:rPr>
              <a:t>O saco membranoso possui três camadas. </a:t>
            </a:r>
            <a:r>
              <a:rPr lang="pt-BR" sz="1400" smtClean="0">
                <a:latin typeface="Times New Roman" pitchFamily="18" charset="0"/>
              </a:rPr>
              <a:t>A mais externa formada de âmnio, a mais interna de peritôneo e a geléia de Warton forma a camada intermediária. A membrana protege o intestino, o qual é morfológica e funcionalmente normal, fato este que possibilita a  alimentação enteral precoce.  O saco usualmente contém o fígado, intestino e ocasionalmente o baço e as gônadas. 	</a:t>
            </a:r>
          </a:p>
          <a:p>
            <a:pPr>
              <a:lnSpc>
                <a:spcPct val="70000"/>
              </a:lnSpc>
            </a:pPr>
            <a:r>
              <a:rPr lang="pt-BR" sz="1400" smtClean="0">
                <a:latin typeface="Times New Roman" pitchFamily="18" charset="0"/>
              </a:rPr>
              <a:t>	A incidência é de 1–2.5:10000 nascimentos vivos. Existe uma leve predominância no gênero masculino e tem como fatores de risco a idade maternal maior do que 35 anos, uso abusivo de álcool e tabagismo. </a:t>
            </a:r>
          </a:p>
          <a:p>
            <a:pPr>
              <a:lnSpc>
                <a:spcPct val="70000"/>
              </a:lnSpc>
            </a:pPr>
            <a:r>
              <a:rPr lang="pt-BR" sz="1400" smtClean="0">
                <a:latin typeface="Times New Roman" pitchFamily="18" charset="0"/>
              </a:rPr>
              <a:t>	A herniação fisiológica do intestino médio para dentro do cordão umbilical ocorre na 6a semana de gestação. O retorno do intestino médio para a cavidade abdominal ocorre entre a 10a  e a 11a semanas de gestação. Após o retorno do intestino médio, o anel umbilical fecha em decorrência da fusão das pregas laterais, com a prega cefálica e a prega caudal. 	</a:t>
            </a:r>
          </a:p>
          <a:p>
            <a:pPr>
              <a:lnSpc>
                <a:spcPct val="70000"/>
              </a:lnSpc>
            </a:pPr>
            <a:r>
              <a:rPr lang="pt-BR" sz="1400" smtClean="0">
                <a:latin typeface="Times New Roman" pitchFamily="18" charset="0"/>
              </a:rPr>
              <a:t>	Classicamente a onfalocele decorre da falha na fusão das pregas laterais  que resulta num defeito no anel umbilical. Em decorrência da falha na fusão das pregas laterais, o intestino e outras vísceras permanecem dentro do cordão umbilical. Se o defeito da parede for supraumbilical (falha na fusão da prega cefálica) poderá estar associado a um defeito no esterno, no diafragma anterior, no pericárdio e a defeitos cardíacos complexos. Esta sequência de malformações recebe a designação de pentalogia de Cantrell. Se o defeito da parede for infraumbilical (falha na fusão da prega caudal) teremos o complexo extrofia vesical ou de cloaca que na maioria das vezes vem acompanhado de malformação anorretal, da coluna sacral,  epispádia e diástase do ramo púbico. </a:t>
            </a:r>
          </a:p>
          <a:p>
            <a:pPr>
              <a:lnSpc>
                <a:spcPct val="70000"/>
              </a:lnSpc>
            </a:pPr>
            <a:r>
              <a:rPr lang="pt-BR" sz="1400" smtClean="0">
                <a:latin typeface="Times New Roman" pitchFamily="18" charset="0"/>
              </a:rPr>
              <a:t>	A hérnia do cordão umbilical (Figura 1) indica uma variante muito simples deste complexo de malformações. Neste caso ocorre a fusão completa das pregas embrionárias. O que ocorre é a persistência de um pequeno segmento do intestino médio que não retorna na 11a semana. O defeito umbilical é muito pequeno e o reparo cirúrgico simples. </a:t>
            </a:r>
          </a:p>
          <a:p>
            <a:pPr>
              <a:lnSpc>
                <a:spcPct val="70000"/>
              </a:lnSpc>
            </a:pPr>
            <a:r>
              <a:rPr lang="pt-BR" sz="1400" smtClean="0">
                <a:latin typeface="Times New Roman" pitchFamily="18" charset="0"/>
              </a:rPr>
              <a:t>	A maioria das crianças com onfalocele terão uma anomalia estrutural associada (30 a 80%). Em 45 a 50% dos casos identificamos uma anomalia cromossômica. As mais comuns são as trissomias do 18, 13 (18%) e a síndrome de Beckwith Weidmann (6 a 12%). Malformações estruturais isoladas também são frequentes. Um espectro de malformações cardíacas que incluem a coarctação da aorta e os defeitos septais estão entre os mais frequentes (23 a 47%). O trato intestinal e o genitourinário apresentam malformações associadas em 6 a 20% dos casos. É possível determinar três tipos de onfalocele baseado no tamanho do defeito da fáscia e no conteúdo:</a:t>
            </a:r>
            <a:endParaRPr lang="pt-BR" sz="1400" b="1" smtClean="0">
              <a:latin typeface="Times New Roman" pitchFamily="18" charset="0"/>
            </a:endParaRPr>
          </a:p>
          <a:p>
            <a:pPr>
              <a:lnSpc>
                <a:spcPct val="70000"/>
              </a:lnSpc>
            </a:pPr>
            <a:r>
              <a:rPr lang="pt-BR" sz="1400" b="1" smtClean="0">
                <a:latin typeface="Times New Roman" pitchFamily="18" charset="0"/>
              </a:rPr>
              <a:t>Onfalocele pequena (Figura 2):</a:t>
            </a:r>
            <a:r>
              <a:rPr lang="pt-BR" sz="1400" smtClean="0">
                <a:latin typeface="Times New Roman" pitchFamily="18" charset="0"/>
              </a:rPr>
              <a:t> defeito da fáscia  menor que 5 cm contendo apenas intestino.</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ph type="body" idx="4294967295"/>
          </p:nvPr>
        </p:nvPicPr>
        <p:blipFill>
          <a:blip r:embed="rId2"/>
          <a:srcRect/>
          <a:stretch>
            <a:fillRect/>
          </a:stretch>
        </p:blipFill>
        <p:spPr>
          <a:xfrm>
            <a:off x="192088" y="620713"/>
            <a:ext cx="5457825" cy="3638550"/>
          </a:xfrm>
          <a:noFill/>
        </p:spPr>
      </p:pic>
      <p:sp>
        <p:nvSpPr>
          <p:cNvPr id="37891" name="Rectangle 5"/>
          <p:cNvSpPr>
            <a:spLocks noChangeArrowheads="1"/>
          </p:cNvSpPr>
          <p:nvPr/>
        </p:nvSpPr>
        <p:spPr bwMode="auto">
          <a:xfrm>
            <a:off x="766763" y="4365625"/>
            <a:ext cx="4216400" cy="366713"/>
          </a:xfrm>
          <a:prstGeom prst="rect">
            <a:avLst/>
          </a:prstGeom>
          <a:noFill/>
          <a:ln w="9525">
            <a:noFill/>
            <a:miter lim="800000"/>
            <a:headEnd/>
            <a:tailEnd/>
          </a:ln>
        </p:spPr>
        <p:txBody>
          <a:bodyPr wrap="none" anchor="ctr">
            <a:spAutoFit/>
          </a:bodyPr>
          <a:lstStyle/>
          <a:p>
            <a:pPr eaLnBrk="0" hangingPunct="0"/>
            <a:r>
              <a:rPr lang="pt-BR"/>
              <a:t>Figura 1. Hérnia do cordão umbilical</a:t>
            </a:r>
          </a:p>
        </p:txBody>
      </p:sp>
      <p:pic>
        <p:nvPicPr>
          <p:cNvPr id="37892" name="Picture 6"/>
          <p:cNvPicPr>
            <a:picLocks noChangeAspect="1" noChangeArrowheads="1"/>
          </p:cNvPicPr>
          <p:nvPr/>
        </p:nvPicPr>
        <p:blipFill>
          <a:blip r:embed="rId3"/>
          <a:srcRect/>
          <a:stretch>
            <a:fillRect/>
          </a:stretch>
        </p:blipFill>
        <p:spPr bwMode="auto">
          <a:xfrm>
            <a:off x="6600825" y="1125538"/>
            <a:ext cx="4359275" cy="2636837"/>
          </a:xfrm>
          <a:prstGeom prst="rect">
            <a:avLst/>
          </a:prstGeom>
          <a:noFill/>
          <a:ln w="9525">
            <a:noFill/>
            <a:miter lim="800000"/>
            <a:headEnd/>
            <a:tailEnd/>
          </a:ln>
        </p:spPr>
      </p:pic>
      <p:sp>
        <p:nvSpPr>
          <p:cNvPr id="37893" name="Rectangle 7"/>
          <p:cNvSpPr>
            <a:spLocks noChangeArrowheads="1"/>
          </p:cNvSpPr>
          <p:nvPr/>
        </p:nvSpPr>
        <p:spPr bwMode="auto">
          <a:xfrm>
            <a:off x="7104063" y="4221163"/>
            <a:ext cx="3402012" cy="366712"/>
          </a:xfrm>
          <a:prstGeom prst="rect">
            <a:avLst/>
          </a:prstGeom>
          <a:noFill/>
          <a:ln w="9525">
            <a:noFill/>
            <a:miter lim="800000"/>
            <a:headEnd/>
            <a:tailEnd/>
          </a:ln>
        </p:spPr>
        <p:txBody>
          <a:bodyPr wrap="none" anchor="ctr">
            <a:spAutoFit/>
          </a:bodyPr>
          <a:lstStyle/>
          <a:p>
            <a:pPr eaLnBrk="0" hangingPunct="0"/>
            <a:r>
              <a:rPr lang="pt-BR"/>
              <a:t>Figura 2. Onfalocele pequena</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4294967295"/>
          </p:nvPr>
        </p:nvSpPr>
        <p:spPr>
          <a:xfrm>
            <a:off x="1127125" y="549275"/>
            <a:ext cx="9982200" cy="5257800"/>
          </a:xfrm>
        </p:spPr>
        <p:txBody>
          <a:bodyPr/>
          <a:lstStyle/>
          <a:p>
            <a:r>
              <a:rPr lang="pt-BR" b="1" smtClean="0">
                <a:latin typeface="Euphemia" pitchFamily="34" charset="0"/>
              </a:rPr>
              <a:t>Onfalocele grande (Figura 3):</a:t>
            </a:r>
            <a:r>
              <a:rPr lang="pt-BR" smtClean="0">
                <a:latin typeface="Euphemia" pitchFamily="34" charset="0"/>
              </a:rPr>
              <a:t> defeito da fáscia maior que 5cm contendo fígado, intestino, gônadas e baço.</a:t>
            </a:r>
            <a:endParaRPr lang="pt-BR" b="1" smtClean="0">
              <a:latin typeface="Euphemia" pitchFamily="34" charset="0"/>
            </a:endParaRPr>
          </a:p>
          <a:p>
            <a:r>
              <a:rPr lang="pt-BR" b="1" smtClean="0">
                <a:latin typeface="Euphemia" pitchFamily="34" charset="0"/>
              </a:rPr>
              <a:t>Onfalocele gigante (Figura 4):</a:t>
            </a:r>
            <a:r>
              <a:rPr lang="pt-BR" smtClean="0">
                <a:latin typeface="Euphemia" pitchFamily="34" charset="0"/>
              </a:rPr>
              <a:t> defeito da fascia maior que 8 a 10 cm,  contendo a maior parte do fígado (75%), intestino, baço, gônadas e uma grande desproporção vísceroabdominal. Geralmente associada a anormalidades respiratórias, cardíacas ou cromossômica</a:t>
            </a:r>
          </a:p>
        </p:txBody>
      </p:sp>
      <p:pic>
        <p:nvPicPr>
          <p:cNvPr id="38915" name="Picture 1"/>
          <p:cNvPicPr>
            <a:picLocks noChangeAspect="1" noChangeArrowheads="1"/>
          </p:cNvPicPr>
          <p:nvPr/>
        </p:nvPicPr>
        <p:blipFill>
          <a:blip r:embed="rId2"/>
          <a:srcRect/>
          <a:stretch>
            <a:fillRect/>
          </a:stretch>
        </p:blipFill>
        <p:spPr bwMode="auto">
          <a:xfrm>
            <a:off x="1200150" y="3644900"/>
            <a:ext cx="3314700" cy="2476500"/>
          </a:xfrm>
          <a:prstGeom prst="rect">
            <a:avLst/>
          </a:prstGeom>
          <a:noFill/>
          <a:ln w="9525">
            <a:noFill/>
            <a:miter lim="800000"/>
            <a:headEnd/>
            <a:tailEnd/>
          </a:ln>
        </p:spPr>
      </p:pic>
      <p:pic>
        <p:nvPicPr>
          <p:cNvPr id="38916" name="Picture 5" descr="CiNrcmVUYAE4xZg"/>
          <p:cNvPicPr>
            <a:picLocks noChangeAspect="1" noChangeArrowheads="1"/>
          </p:cNvPicPr>
          <p:nvPr/>
        </p:nvPicPr>
        <p:blipFill>
          <a:blip r:embed="rId3"/>
          <a:srcRect/>
          <a:stretch>
            <a:fillRect/>
          </a:stretch>
        </p:blipFill>
        <p:spPr bwMode="auto">
          <a:xfrm>
            <a:off x="7032625" y="2349500"/>
            <a:ext cx="3330575" cy="3140075"/>
          </a:xfrm>
          <a:prstGeom prst="rect">
            <a:avLst/>
          </a:prstGeom>
          <a:noFill/>
          <a:ln w="9525">
            <a:noFill/>
            <a:miter lim="800000"/>
            <a:headEnd/>
            <a:tailEnd/>
          </a:ln>
        </p:spPr>
      </p:pic>
      <p:sp>
        <p:nvSpPr>
          <p:cNvPr id="38917" name="Text Box 6"/>
          <p:cNvSpPr txBox="1">
            <a:spLocks noChangeArrowheads="1"/>
          </p:cNvSpPr>
          <p:nvPr/>
        </p:nvSpPr>
        <p:spPr bwMode="auto">
          <a:xfrm>
            <a:off x="1323975" y="6107113"/>
            <a:ext cx="3240088" cy="366712"/>
          </a:xfrm>
          <a:prstGeom prst="rect">
            <a:avLst/>
          </a:prstGeom>
          <a:noFill/>
          <a:ln w="9525">
            <a:noFill/>
            <a:miter lim="800000"/>
            <a:headEnd/>
            <a:tailEnd/>
          </a:ln>
        </p:spPr>
        <p:txBody>
          <a:bodyPr wrap="none">
            <a:spAutoFit/>
          </a:bodyPr>
          <a:lstStyle/>
          <a:p>
            <a:r>
              <a:rPr lang="pt-BR"/>
              <a:t>Figura 3: Onfalocele grande</a:t>
            </a:r>
          </a:p>
        </p:txBody>
      </p:sp>
      <p:sp>
        <p:nvSpPr>
          <p:cNvPr id="38918" name="Text Box 7"/>
          <p:cNvSpPr txBox="1">
            <a:spLocks noChangeArrowheads="1"/>
          </p:cNvSpPr>
          <p:nvPr/>
        </p:nvSpPr>
        <p:spPr bwMode="auto">
          <a:xfrm>
            <a:off x="7156450" y="5602288"/>
            <a:ext cx="3287713" cy="366712"/>
          </a:xfrm>
          <a:prstGeom prst="rect">
            <a:avLst/>
          </a:prstGeom>
          <a:noFill/>
          <a:ln w="9525">
            <a:noFill/>
            <a:miter lim="800000"/>
            <a:headEnd/>
            <a:tailEnd/>
          </a:ln>
        </p:spPr>
        <p:txBody>
          <a:bodyPr wrap="none">
            <a:spAutoFit/>
          </a:bodyPr>
          <a:lstStyle/>
          <a:p>
            <a:r>
              <a:rPr lang="pt-BR"/>
              <a:t>Figura 4: Oofalocele gigante</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4294967295"/>
          </p:nvPr>
        </p:nvSpPr>
        <p:spPr>
          <a:xfrm>
            <a:off x="1200150" y="476250"/>
            <a:ext cx="9982200" cy="5257800"/>
          </a:xfrm>
        </p:spPr>
        <p:txBody>
          <a:bodyPr/>
          <a:lstStyle/>
          <a:p>
            <a:r>
              <a:rPr lang="pt-BR" b="1" smtClean="0">
                <a:latin typeface="Euphemia" pitchFamily="34" charset="0"/>
              </a:rPr>
              <a:t>Conduta No Período Pré-Natal</a:t>
            </a:r>
            <a:endParaRPr lang="pt-BR" smtClean="0">
              <a:latin typeface="Euphemia" pitchFamily="34" charset="0"/>
            </a:endParaRPr>
          </a:p>
          <a:p>
            <a:r>
              <a:rPr lang="pt-BR" smtClean="0">
                <a:latin typeface="Euphemia" pitchFamily="34" charset="0"/>
              </a:rPr>
              <a:t>	O diagnóstico diferencial entre a onfalocele e a gastrosquise na ultrassonografia gestacional é a presença do saco membranoso associado a protusão do fígado (Figura 5).</a:t>
            </a:r>
          </a:p>
          <a:p>
            <a:r>
              <a:rPr lang="pt-BR" smtClean="0">
                <a:latin typeface="Euphemia" pitchFamily="34" charset="0"/>
              </a:rPr>
              <a:t>Um dos objetivos do acompanhamento no pré-natal é a identificação de anomalias associadas. A ecocardiografia fetal é imprescindível em decorrência da alta prevalência das anomalias cardíacas e da necessidade de uma intervenção operatória ao nascimento. Quanto ao tipo de parto, há um consenso que nas onfaloceles grandes com o fígado presente a cesariana é o procedimento mais seguro para se evitar as lesões hepáticas. </a:t>
            </a:r>
          </a:p>
        </p:txBody>
      </p:sp>
      <p:pic>
        <p:nvPicPr>
          <p:cNvPr id="39939" name="Picture 4"/>
          <p:cNvPicPr>
            <a:picLocks noChangeArrowheads="1"/>
          </p:cNvPicPr>
          <p:nvPr/>
        </p:nvPicPr>
        <p:blipFill>
          <a:blip r:embed="rId2"/>
          <a:srcRect/>
          <a:stretch>
            <a:fillRect/>
          </a:stretch>
        </p:blipFill>
        <p:spPr bwMode="auto">
          <a:xfrm>
            <a:off x="2063750" y="3933825"/>
            <a:ext cx="3316288" cy="2378075"/>
          </a:xfrm>
          <a:prstGeom prst="rect">
            <a:avLst/>
          </a:prstGeom>
          <a:noFill/>
          <a:ln w="34925">
            <a:noFill/>
            <a:miter lim="800000"/>
            <a:headEnd/>
            <a:tailEnd/>
          </a:ln>
        </p:spPr>
      </p:pic>
      <p:sp>
        <p:nvSpPr>
          <p:cNvPr id="39940" name="Text Box 5"/>
          <p:cNvSpPr txBox="1">
            <a:spLocks noChangeArrowheads="1"/>
          </p:cNvSpPr>
          <p:nvPr/>
        </p:nvSpPr>
        <p:spPr bwMode="auto">
          <a:xfrm>
            <a:off x="5499100" y="5746750"/>
            <a:ext cx="5513388" cy="366713"/>
          </a:xfrm>
          <a:prstGeom prst="rect">
            <a:avLst/>
          </a:prstGeom>
          <a:noFill/>
          <a:ln w="9525">
            <a:noFill/>
            <a:miter lim="800000"/>
            <a:headEnd/>
            <a:tailEnd/>
          </a:ln>
        </p:spPr>
        <p:txBody>
          <a:bodyPr wrap="none">
            <a:spAutoFit/>
          </a:bodyPr>
          <a:lstStyle/>
          <a:p>
            <a:r>
              <a:rPr lang="pt-BR"/>
              <a:t>Figura 5. Diagnóstico da onfalocele no pre´-natal</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p:cNvPicPr>
            <a:picLocks noChangeAspect="1" noChangeArrowheads="1"/>
          </p:cNvPicPr>
          <p:nvPr/>
        </p:nvPicPr>
        <p:blipFill>
          <a:blip r:embed="rId2"/>
          <a:srcRect/>
          <a:stretch>
            <a:fillRect/>
          </a:stretch>
        </p:blipFill>
        <p:spPr bwMode="auto">
          <a:xfrm>
            <a:off x="2424113" y="692150"/>
            <a:ext cx="7488237" cy="5330825"/>
          </a:xfrm>
          <a:prstGeom prst="rect">
            <a:avLst/>
          </a:prstGeom>
          <a:noFill/>
          <a:ln w="9525">
            <a:noFill/>
            <a:miter lim="800000"/>
            <a:headEnd/>
            <a:tailEnd/>
          </a:ln>
        </p:spPr>
      </p:pic>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4294967295"/>
          </p:nvPr>
        </p:nvSpPr>
        <p:spPr/>
        <p:txBody>
          <a:bodyPr/>
          <a:lstStyle/>
          <a:p>
            <a:r>
              <a:rPr lang="pt-BR" smtClean="0">
                <a:latin typeface="Euphemia" pitchFamily="34" charset="0"/>
              </a:rPr>
              <a:t>- Verificar diurese (sonda vesical de demora)</a:t>
            </a:r>
          </a:p>
          <a:p>
            <a:r>
              <a:rPr lang="pt-BR" smtClean="0">
                <a:latin typeface="Euphemia" pitchFamily="34" charset="0"/>
              </a:rPr>
              <a:t>- Antibióticoterapia (amplo espectro)</a:t>
            </a:r>
          </a:p>
          <a:p>
            <a:r>
              <a:rPr lang="pt-BR" smtClean="0">
                <a:latin typeface="Euphemia" pitchFamily="34" charset="0"/>
              </a:rPr>
              <a:t>- Ecocardiograma e ecografia renal, como existem várias malformações associadas, inclusive cromossômicas, elas devem ser investigadas.</a:t>
            </a:r>
          </a:p>
          <a:p>
            <a:r>
              <a:rPr lang="pt-BR" smtClean="0">
                <a:latin typeface="Euphemia" pitchFamily="34" charset="0"/>
              </a:rPr>
              <a:t>- A ruptura do saco membranoso transforma o reparo eletivo em uma operação de emergência e pode afetar o prognóstico.</a:t>
            </a:r>
          </a:p>
        </p:txBody>
      </p:sp>
      <p:pic>
        <p:nvPicPr>
          <p:cNvPr id="41987" name="Picture 4" descr="omphalocele2"/>
          <p:cNvPicPr>
            <a:picLocks noChangeAspect="1" noChangeArrowheads="1"/>
          </p:cNvPicPr>
          <p:nvPr/>
        </p:nvPicPr>
        <p:blipFill>
          <a:blip r:embed="rId2">
            <a:lum bright="12000"/>
            <a:grayscl/>
          </a:blip>
          <a:srcRect/>
          <a:stretch>
            <a:fillRect/>
          </a:stretch>
        </p:blipFill>
        <p:spPr bwMode="auto">
          <a:xfrm>
            <a:off x="2782888" y="4365625"/>
            <a:ext cx="2049462" cy="1308100"/>
          </a:xfrm>
          <a:prstGeom prst="rect">
            <a:avLst/>
          </a:prstGeom>
          <a:noFill/>
          <a:ln w="15875">
            <a:solidFill>
              <a:srgbClr val="990000"/>
            </a:solidFill>
            <a:miter lim="800000"/>
            <a:headEnd/>
            <a:tailEnd/>
          </a:ln>
        </p:spPr>
      </p:pic>
      <p:pic>
        <p:nvPicPr>
          <p:cNvPr id="41988" name="Picture 5" descr="enfarto de delgado10 oobstrução"/>
          <p:cNvPicPr>
            <a:picLocks noChangeAspect="1" noChangeArrowheads="1"/>
          </p:cNvPicPr>
          <p:nvPr/>
        </p:nvPicPr>
        <p:blipFill>
          <a:blip r:embed="rId3">
            <a:grayscl/>
          </a:blip>
          <a:srcRect/>
          <a:stretch>
            <a:fillRect/>
          </a:stretch>
        </p:blipFill>
        <p:spPr bwMode="auto">
          <a:xfrm>
            <a:off x="5016500" y="4365625"/>
            <a:ext cx="2332038" cy="1289050"/>
          </a:xfrm>
          <a:prstGeom prst="rect">
            <a:avLst/>
          </a:prstGeom>
          <a:noFill/>
          <a:ln w="15875">
            <a:solidFill>
              <a:srgbClr val="990000"/>
            </a:solidFill>
            <a:miter lim="800000"/>
            <a:headEnd/>
            <a:tailEnd/>
          </a:ln>
        </p:spPr>
      </p:pic>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127125" y="333375"/>
            <a:ext cx="9982200" cy="6524625"/>
          </a:xfrm>
        </p:spPr>
        <p:txBody>
          <a:bodyPr/>
          <a:lstStyle/>
          <a:p>
            <a:pPr>
              <a:lnSpc>
                <a:spcPct val="70000"/>
              </a:lnSpc>
            </a:pPr>
            <a:r>
              <a:rPr lang="pt-BR" sz="1800" b="1" smtClean="0">
                <a:latin typeface="Times New Roman" pitchFamily="18" charset="0"/>
              </a:rPr>
              <a:t>Tratamento Cirúrgico</a:t>
            </a:r>
            <a:endParaRPr lang="pt-BR" sz="1800" smtClean="0">
              <a:latin typeface="Times New Roman" pitchFamily="18" charset="0"/>
            </a:endParaRPr>
          </a:p>
          <a:p>
            <a:pPr>
              <a:lnSpc>
                <a:spcPct val="70000"/>
              </a:lnSpc>
            </a:pPr>
            <a:r>
              <a:rPr lang="pt-BR" sz="1800" smtClean="0">
                <a:latin typeface="Times New Roman" pitchFamily="18" charset="0"/>
              </a:rPr>
              <a:t>O tratamento cirúrgico pode ser:</a:t>
            </a:r>
          </a:p>
          <a:p>
            <a:pPr>
              <a:lnSpc>
                <a:spcPct val="70000"/>
              </a:lnSpc>
            </a:pPr>
            <a:r>
              <a:rPr lang="pt-BR" sz="1800" smtClean="0">
                <a:latin typeface="Times New Roman" pitchFamily="18" charset="0"/>
              </a:rPr>
              <a:t>- </a:t>
            </a:r>
            <a:r>
              <a:rPr lang="pt-BR" sz="1800" b="1" smtClean="0">
                <a:latin typeface="Times New Roman" pitchFamily="18" charset="0"/>
              </a:rPr>
              <a:t>Fechamento primário</a:t>
            </a:r>
            <a:r>
              <a:rPr lang="pt-BR" sz="1800" smtClean="0">
                <a:latin typeface="Times New Roman" pitchFamily="18" charset="0"/>
              </a:rPr>
              <a:t>: sempre na onfalocele de cordão. Na  onfalocele  pequena ou grande quando o  fechamento primário da aponeurose não causa síndrome compartimental. Na onfaloce grande, o fígado pode estar completamente para fora da cavidade abdominal e consequentemente a veia cava inferior toma a forma de uma ferradura. Em consequência a confluência das veias hepáticas fica muito anteriorizada e próxima ao esterno. Ao ressecar o saco membranoso e reposicionar o fígado na cavidade abdominal a confluência das veias hepáticas deve ser dissecadas das aderências com o esterno para permitir que o fígado seja reposicionado com segurança. A omissão deste tempo operatório pode determinar o </a:t>
            </a:r>
            <a:r>
              <a:rPr lang="pt-BR" sz="1800" i="1" smtClean="0">
                <a:latin typeface="Times New Roman" pitchFamily="18" charset="0"/>
              </a:rPr>
              <a:t>kiking</a:t>
            </a:r>
            <a:r>
              <a:rPr lang="pt-BR" sz="1800" smtClean="0">
                <a:latin typeface="Times New Roman" pitchFamily="18" charset="0"/>
              </a:rPr>
              <a:t> da veia cava inferior e da confluência das veias hepáticas podendo ter consequências catastróficas. Sempre aferimos a pressão vesical para definir a viabilidade do fechamento primário.</a:t>
            </a:r>
          </a:p>
          <a:p>
            <a:pPr>
              <a:lnSpc>
                <a:spcPct val="70000"/>
              </a:lnSpc>
            </a:pPr>
            <a:r>
              <a:rPr lang="pt-BR" sz="1800" smtClean="0">
                <a:latin typeface="Times New Roman" pitchFamily="18" charset="0"/>
              </a:rPr>
              <a:t>- </a:t>
            </a:r>
            <a:r>
              <a:rPr lang="pt-BR" sz="1800" b="1" smtClean="0">
                <a:latin typeface="Times New Roman" pitchFamily="18" charset="0"/>
              </a:rPr>
              <a:t>Fechamento estagiado</a:t>
            </a:r>
            <a:r>
              <a:rPr lang="pt-BR" sz="1800" smtClean="0">
                <a:latin typeface="Times New Roman" pitchFamily="18" charset="0"/>
              </a:rPr>
              <a:t>: quando a onfalocele é grande e o paciente está em boas condições clínicas e sem nenhuma malformação associada de natureza grave. Realizamos a colocação de tela de silicone sobre o defeito, com a preservação do saco membranoso, confeccionando uma “chaminé de silástico”, isso permite a redução gradual das alças intestinais para a cavidade abdominal. Em geral essa redução é realizada a cada 24/48 h até que seja possível fechar a aponeurose sem aumento significativo da pressão intra-abdominal. Levamos de uma a duas semanas para o fechamento definitivo que é realizado no centro cirúrgico sob anestesia geral.  Sempre aferimos a pressão vesical para definir a viabilidade do fechamento definitivo.</a:t>
            </a:r>
          </a:p>
          <a:p>
            <a:pPr>
              <a:lnSpc>
                <a:spcPct val="70000"/>
              </a:lnSpc>
            </a:pPr>
            <a:r>
              <a:rPr lang="pt-BR" sz="1800" smtClean="0">
                <a:latin typeface="Times New Roman" pitchFamily="18" charset="0"/>
              </a:rPr>
              <a:t>- </a:t>
            </a:r>
            <a:r>
              <a:rPr lang="pt-BR" sz="1800" b="1" smtClean="0">
                <a:latin typeface="Times New Roman" pitchFamily="18" charset="0"/>
              </a:rPr>
              <a:t>Tratamento conservador</a:t>
            </a:r>
            <a:r>
              <a:rPr lang="pt-BR" sz="1800" smtClean="0">
                <a:latin typeface="Times New Roman" pitchFamily="18" charset="0"/>
              </a:rPr>
              <a:t>: quando a onfalocele é grande e não há condições clínicas ou na onfalocele gigante. O saco herniário é pincelado com uma substância anti-séptica. A sulfadiazina de prata é a substancia mais utilizada. Deve ser aplicada diariamente (20g por aplicação). Vários estudos de longo prazo  não conseguiram demonstrar nenhum efeito colateral decorrente da aplicação da sulfadiazina de prata na onfalocele. Três a quatro semanas após o início das aplicações, forma-se um tecido de granulação, de coloração negra devido a prata, que é substituído por uma cicatriz epitelizada no prazo de quatro a 12 meses (Figuras 6 e 7). Outras opções  que podem ser utilizadas são o povidine tópico, o mel de Manuka e o curativo a vácuo. O reparo da hérnia ventral poderá ser realizado após um ano de idade. </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Imagem 1"/>
          <p:cNvPicPr>
            <a:picLocks noChangeAspect="1" noChangeArrowheads="1"/>
          </p:cNvPicPr>
          <p:nvPr>
            <p:ph type="body" idx="4294967295"/>
          </p:nvPr>
        </p:nvPicPr>
        <p:blipFill>
          <a:blip r:embed="rId2"/>
          <a:srcRect/>
          <a:stretch>
            <a:fillRect/>
          </a:stretch>
        </p:blipFill>
        <p:spPr>
          <a:xfrm>
            <a:off x="2279650" y="333375"/>
            <a:ext cx="7010400" cy="5257800"/>
          </a:xfrm>
          <a:noFill/>
        </p:spPr>
      </p:pic>
      <p:sp>
        <p:nvSpPr>
          <p:cNvPr id="44035" name="Rectangle 5"/>
          <p:cNvSpPr>
            <a:spLocks noChangeArrowheads="1"/>
          </p:cNvSpPr>
          <p:nvPr/>
        </p:nvSpPr>
        <p:spPr bwMode="auto">
          <a:xfrm>
            <a:off x="1558925" y="5876925"/>
            <a:ext cx="8609013" cy="366713"/>
          </a:xfrm>
          <a:prstGeom prst="rect">
            <a:avLst/>
          </a:prstGeom>
          <a:noFill/>
          <a:ln w="9525">
            <a:noFill/>
            <a:miter lim="800000"/>
            <a:headEnd/>
            <a:tailEnd/>
          </a:ln>
        </p:spPr>
        <p:txBody>
          <a:bodyPr wrap="none" anchor="ctr">
            <a:spAutoFit/>
          </a:bodyPr>
          <a:lstStyle/>
          <a:p>
            <a:pPr algn="ctr" eaLnBrk="0" hangingPunct="0"/>
            <a:r>
              <a:rPr lang="pt-BR"/>
              <a:t>Figura 6. Tecido de granulação após aplicação da sulfadiazina de prata</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IMG_2135.JPG"/>
          <p:cNvPicPr>
            <a:picLocks noChangeAspect="1" noChangeArrowheads="1"/>
          </p:cNvPicPr>
          <p:nvPr/>
        </p:nvPicPr>
        <p:blipFill>
          <a:blip r:embed="rId2"/>
          <a:srcRect/>
          <a:stretch>
            <a:fillRect/>
          </a:stretch>
        </p:blipFill>
        <p:spPr bwMode="auto">
          <a:xfrm>
            <a:off x="2351088" y="908050"/>
            <a:ext cx="7194550" cy="4043363"/>
          </a:xfrm>
          <a:prstGeom prst="rect">
            <a:avLst/>
          </a:prstGeom>
          <a:noFill/>
          <a:ln w="9525">
            <a:noFill/>
            <a:miter lim="800000"/>
            <a:headEnd/>
            <a:tailEnd/>
          </a:ln>
        </p:spPr>
      </p:pic>
      <p:sp>
        <p:nvSpPr>
          <p:cNvPr id="45059" name="Rectangle 5"/>
          <p:cNvSpPr>
            <a:spLocks noChangeArrowheads="1"/>
          </p:cNvSpPr>
          <p:nvPr/>
        </p:nvSpPr>
        <p:spPr bwMode="auto">
          <a:xfrm>
            <a:off x="1919288" y="5300663"/>
            <a:ext cx="8258175" cy="366712"/>
          </a:xfrm>
          <a:prstGeom prst="rect">
            <a:avLst/>
          </a:prstGeom>
          <a:noFill/>
          <a:ln w="9525">
            <a:noFill/>
            <a:miter lim="800000"/>
            <a:headEnd/>
            <a:tailEnd/>
          </a:ln>
        </p:spPr>
        <p:txBody>
          <a:bodyPr wrap="none" anchor="ctr">
            <a:spAutoFit/>
          </a:bodyPr>
          <a:lstStyle/>
          <a:p>
            <a:pPr algn="ctr" eaLnBrk="0" hangingPunct="0"/>
            <a:r>
              <a:rPr lang="pt-BR"/>
              <a:t>Figura 7. Cicatriz epitelizada após aplicação de sulfadiazina de prata</a:t>
            </a: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4294967295"/>
          </p:nvPr>
        </p:nvSpPr>
        <p:spPr>
          <a:xfrm>
            <a:off x="1104900" y="692150"/>
            <a:ext cx="9982200" cy="6165850"/>
          </a:xfrm>
        </p:spPr>
        <p:txBody>
          <a:bodyPr/>
          <a:lstStyle/>
          <a:p>
            <a:r>
              <a:rPr lang="en-US" sz="1800" b="1" smtClean="0">
                <a:latin typeface="Times New Roman" pitchFamily="18" charset="0"/>
              </a:rPr>
              <a:t>Complicações</a:t>
            </a:r>
            <a:endParaRPr lang="pt-BR" sz="1800" smtClean="0">
              <a:latin typeface="Times New Roman" pitchFamily="18" charset="0"/>
            </a:endParaRPr>
          </a:p>
          <a:p>
            <a:r>
              <a:rPr lang="pt-BR" sz="1800" smtClean="0">
                <a:latin typeface="Times New Roman" pitchFamily="18" charset="0"/>
              </a:rPr>
              <a:t>	A principal complicação no pós-operatório é a síndrome compartimental (SC) após o fechamento primário. O quadro clínico é caracterizado por: insuficiência renal, compressão da veia cava, edema de membros inferiores e necrose intestinal. Se a SC for suspeitada, o paciente deverá ser conduzido imediatamente ao centro cirúrgico para a colocação do silo. Outra complicação frequente é o quadro de dificuldade respiratória após o fechamento primário. Os pacientes de onfalocele sempre tem um grau de hipoplasia e hipertensão pulmonar. Com o fechamento primário ocorre o estiramento do diafragma e elevação do gradil costal o que determina uma piora no mecanismo ventilatório. Portanto a ventilação mecânica prolongada deve fazer parte da estratégia do pós-operatório.</a:t>
            </a:r>
            <a:endParaRPr lang="pt-BR" sz="1800" b="1" smtClean="0">
              <a:latin typeface="Times New Roman" pitchFamily="18" charset="0"/>
            </a:endParaRPr>
          </a:p>
          <a:p>
            <a:r>
              <a:rPr lang="pt-BR" sz="1800" b="1" smtClean="0">
                <a:latin typeface="Times New Roman" pitchFamily="18" charset="0"/>
              </a:rPr>
              <a:t>Prognóstico</a:t>
            </a:r>
            <a:endParaRPr lang="pt-BR" sz="1800" smtClean="0">
              <a:latin typeface="Times New Roman" pitchFamily="18" charset="0"/>
            </a:endParaRPr>
          </a:p>
          <a:p>
            <a:r>
              <a:rPr lang="pt-BR" sz="1800" smtClean="0">
                <a:latin typeface="Times New Roman" pitchFamily="18" charset="0"/>
              </a:rPr>
              <a:t>	O fator prognóstico mais importante na onfalocele é a presença e a gravidade de malformações associadas.  O tamanho do defeito, a prematuridade e a ruptura do saco membranoso também determinam um maior risco de morbimortalidade. Pacientes sem malformações associadas tem uma sobrevida de 92% em um ano. Esta taxa cai para 27% de sobrevida em um ano quando associada a malformações estruturais e cromossômicas. Numa coorte t  com 2000 pacientes realizado nos Estados Unidos, num período de 10 anos, a mortalidade total foi de 28. 7% sendo que 75% dos óbitos ocorreram nos primeiros 28 dias de vida. O refluxo gastroesofageano, a insuficiência pulmonar e a dificuldades com a alimentação são os principais problemas a longo prazo. O problema estético é maior nos pacientes com onfaloceles gigantes. Em estudo recente realizado na Holanda, foi observado que a qualidade de vida destes pacientes a longo prazo é boa ou muito boa na maioria dos pacientes e comparável com o grupo controle. </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hape 148"/>
          <p:cNvSpPr>
            <a:spLocks noGrp="1"/>
          </p:cNvSpPr>
          <p:nvPr>
            <p:ph type="title"/>
          </p:nvPr>
        </p:nvSpPr>
        <p:spPr>
          <a:xfrm>
            <a:off x="1487488" y="4221163"/>
            <a:ext cx="10071100" cy="1684337"/>
          </a:xfrm>
        </p:spPr>
        <p:txBody>
          <a:bodyPr/>
          <a:lstStyle/>
          <a:p>
            <a:pPr eaLnBrk="1" hangingPunct="1"/>
            <a:r>
              <a:rPr lang="pt-BR" sz="3200" cap="none" smtClean="0">
                <a:solidFill>
                  <a:schemeClr val="folHlink"/>
                </a:solidFill>
                <a:latin typeface="Plantagenet Cherokee" pitchFamily="18" charset="0"/>
              </a:rPr>
              <a:t>Staffs e Residentes da Unidade de Neonatologia do HMIB/SES/DF (1/3/2018)</a:t>
            </a:r>
          </a:p>
        </p:txBody>
      </p:sp>
      <p:sp>
        <p:nvSpPr>
          <p:cNvPr id="47107" name="Shape 149"/>
          <p:cNvSpPr>
            <a:spLocks noGrp="1"/>
          </p:cNvSpPr>
          <p:nvPr>
            <p:ph type="sldNum" sz="quarter" idx="10"/>
          </p:nvPr>
        </p:nvSpPr>
        <p:spPr>
          <a:noFill/>
        </p:spPr>
        <p:txBody>
          <a:bodyPr/>
          <a:lstStyle/>
          <a:p>
            <a:fld id="{7E48ED9A-DCCF-43BA-B7C0-B7463FDDC4DE}" type="slidenum">
              <a:rPr lang="pt-BR"/>
              <a:pPr/>
              <a:t>41</a:t>
            </a:fld>
            <a:endParaRPr lang="pt-BR"/>
          </a:p>
        </p:txBody>
      </p:sp>
      <p:sp>
        <p:nvSpPr>
          <p:cNvPr id="47108" name="Text Box 12"/>
          <p:cNvSpPr txBox="1">
            <a:spLocks noChangeArrowheads="1"/>
          </p:cNvSpPr>
          <p:nvPr/>
        </p:nvSpPr>
        <p:spPr bwMode="auto">
          <a:xfrm>
            <a:off x="10344150" y="4005263"/>
            <a:ext cx="361950" cy="274637"/>
          </a:xfrm>
          <a:prstGeom prst="rect">
            <a:avLst/>
          </a:prstGeom>
          <a:noFill/>
          <a:ln w="9525">
            <a:noFill/>
            <a:miter lim="800000"/>
            <a:headEnd/>
            <a:tailEnd/>
          </a:ln>
        </p:spPr>
        <p:txBody>
          <a:bodyPr wrap="none">
            <a:spAutoFit/>
          </a:bodyPr>
          <a:lstStyle/>
          <a:p>
            <a:r>
              <a:rPr lang="pt-BR" sz="1200"/>
              <a:t>S8</a:t>
            </a:r>
          </a:p>
        </p:txBody>
      </p:sp>
      <p:sp>
        <p:nvSpPr>
          <p:cNvPr id="47109" name="Text Box 13"/>
          <p:cNvSpPr txBox="1">
            <a:spLocks noChangeArrowheads="1"/>
          </p:cNvSpPr>
          <p:nvPr/>
        </p:nvSpPr>
        <p:spPr bwMode="auto">
          <a:xfrm>
            <a:off x="10344150" y="4076700"/>
            <a:ext cx="333375" cy="244475"/>
          </a:xfrm>
          <a:prstGeom prst="rect">
            <a:avLst/>
          </a:prstGeom>
          <a:noFill/>
          <a:ln w="9525">
            <a:noFill/>
            <a:miter lim="800000"/>
            <a:headEnd/>
            <a:tailEnd/>
          </a:ln>
        </p:spPr>
        <p:txBody>
          <a:bodyPr wrap="none">
            <a:spAutoFit/>
          </a:bodyPr>
          <a:lstStyle/>
          <a:p>
            <a:r>
              <a:rPr lang="pt-BR" sz="1000">
                <a:solidFill>
                  <a:srgbClr val="FFFF00"/>
                </a:solidFill>
              </a:rPr>
              <a:t>S8</a:t>
            </a:r>
          </a:p>
        </p:txBody>
      </p:sp>
      <p:pic>
        <p:nvPicPr>
          <p:cNvPr id="47110" name="Picture 14" descr="Despedida dos R4 (Dras"/>
          <p:cNvPicPr>
            <a:picLocks noChangeAspect="1" noChangeArrowheads="1"/>
          </p:cNvPicPr>
          <p:nvPr/>
        </p:nvPicPr>
        <p:blipFill>
          <a:blip r:embed="rId2">
            <a:lum bright="12000" contrast="6000"/>
          </a:blip>
          <a:srcRect/>
          <a:stretch>
            <a:fillRect/>
          </a:stretch>
        </p:blipFill>
        <p:spPr bwMode="auto">
          <a:xfrm>
            <a:off x="1919288" y="115888"/>
            <a:ext cx="8469312" cy="4186237"/>
          </a:xfrm>
          <a:prstGeom prst="rect">
            <a:avLst/>
          </a:prstGeom>
          <a:noFill/>
          <a:ln w="9525">
            <a:noFill/>
            <a:miter lim="800000"/>
            <a:headEnd/>
            <a:tailEnd/>
          </a:ln>
        </p:spPr>
      </p:pic>
      <p:sp>
        <p:nvSpPr>
          <p:cNvPr id="47111" name="Line 15"/>
          <p:cNvSpPr>
            <a:spLocks noChangeShapeType="1"/>
          </p:cNvSpPr>
          <p:nvPr/>
        </p:nvSpPr>
        <p:spPr bwMode="auto">
          <a:xfrm>
            <a:off x="5735638" y="620713"/>
            <a:ext cx="360362" cy="504825"/>
          </a:xfrm>
          <a:prstGeom prst="line">
            <a:avLst/>
          </a:prstGeom>
          <a:noFill/>
          <a:ln w="38100">
            <a:solidFill>
              <a:schemeClr val="folHlink"/>
            </a:solidFill>
            <a:round/>
            <a:headEnd/>
            <a:tailEnd type="triangle" w="med" len="med"/>
          </a:ln>
        </p:spPr>
        <p:txBody>
          <a:bodyPr/>
          <a:lstStyle/>
          <a:p>
            <a:endParaRPr lang="pt-BR"/>
          </a:p>
        </p:txBody>
      </p:sp>
      <p:sp>
        <p:nvSpPr>
          <p:cNvPr id="47112" name="Text Box 16"/>
          <p:cNvSpPr txBox="1">
            <a:spLocks noChangeArrowheads="1"/>
          </p:cNvSpPr>
          <p:nvPr/>
        </p:nvSpPr>
        <p:spPr bwMode="auto">
          <a:xfrm>
            <a:off x="5159375" y="188913"/>
            <a:ext cx="1271588" cy="366712"/>
          </a:xfrm>
          <a:prstGeom prst="rect">
            <a:avLst/>
          </a:prstGeom>
          <a:noFill/>
          <a:ln w="9525">
            <a:noFill/>
            <a:miter lim="800000"/>
            <a:headEnd/>
            <a:tailEnd/>
          </a:ln>
        </p:spPr>
        <p:txBody>
          <a:bodyPr wrap="none">
            <a:spAutoFit/>
          </a:bodyPr>
          <a:lstStyle/>
          <a:p>
            <a:r>
              <a:rPr lang="pt-BR">
                <a:solidFill>
                  <a:schemeClr val="hlink"/>
                </a:solidFill>
              </a:rPr>
              <a:t>Dra. Carol</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514843"/>
      </a:dk1>
      <a:lt1>
        <a:srgbClr val="FFFFF3"/>
      </a:lt1>
      <a:dk2>
        <a:srgbClr val="A7A7A7"/>
      </a:dk2>
      <a:lt2>
        <a:srgbClr val="535353"/>
      </a:lt2>
      <a:accent1>
        <a:srgbClr val="514843"/>
      </a:accent1>
      <a:accent2>
        <a:srgbClr val="6D7D66"/>
      </a:accent2>
      <a:accent3>
        <a:srgbClr val="525A6A"/>
      </a:accent3>
      <a:accent4>
        <a:srgbClr val="827266"/>
      </a:accent4>
      <a:accent5>
        <a:srgbClr val="AE9A7E"/>
      </a:accent5>
      <a:accent6>
        <a:srgbClr val="A8A39E"/>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8000"/>
              </a:srgbClr>
            </a:outerShdw>
          </a:effectLst>
        </a:effectStyle>
        <a:effectStyle>
          <a:effectLst>
            <a:outerShdw blurRad="38100" dist="25400" dir="5400000" rotWithShape="0">
              <a:srgbClr val="000000">
                <a:alpha val="38000"/>
              </a:srgbClr>
            </a:outerShdw>
          </a:effectLst>
        </a:effectStyle>
        <a:effectStyle>
          <a:effectLst>
            <a:outerShdw blurRad="50800" dist="25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48000" cap="flat">
          <a:solidFill>
            <a:srgbClr val="514843"/>
          </a:solidFill>
          <a:prstDash val="solid"/>
          <a:bevel/>
        </a:ln>
        <a:effectLst>
          <a:outerShdw blurRad="38100" dist="25400" dir="5400000" rotWithShape="0">
            <a:srgbClr val="000000">
              <a:alpha val="38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514843"/>
            </a:solidFill>
            <a:effectLst/>
            <a:uFillTx/>
            <a:latin typeface="Euphemia"/>
            <a:ea typeface="Euphemia"/>
            <a:cs typeface="Euphemia"/>
            <a:sym typeface="Euphem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48000" cap="flat">
          <a:solidFill>
            <a:srgbClr val="514843"/>
          </a:solidFill>
          <a:prstDash val="solid"/>
          <a:bevel/>
        </a:ln>
        <a:effectLst>
          <a:outerShdw blurRad="50800" dist="25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514843"/>
            </a:solidFill>
            <a:effectLst/>
            <a:uFillTx/>
            <a:latin typeface="Euphemia"/>
            <a:ea typeface="Euphemia"/>
            <a:cs typeface="Euphemia"/>
            <a:sym typeface="Euphem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514843"/>
      </a:accent1>
      <a:accent2>
        <a:srgbClr val="6D7D66"/>
      </a:accent2>
      <a:accent3>
        <a:srgbClr val="525A6A"/>
      </a:accent3>
      <a:accent4>
        <a:srgbClr val="827266"/>
      </a:accent4>
      <a:accent5>
        <a:srgbClr val="AE9A7E"/>
      </a:accent5>
      <a:accent6>
        <a:srgbClr val="A8A39E"/>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8000"/>
              </a:srgbClr>
            </a:outerShdw>
          </a:effectLst>
        </a:effectStyle>
        <a:effectStyle>
          <a:effectLst>
            <a:outerShdw blurRad="38100" dist="25400" dir="5400000" rotWithShape="0">
              <a:srgbClr val="000000">
                <a:alpha val="38000"/>
              </a:srgbClr>
            </a:outerShdw>
          </a:effectLst>
        </a:effectStyle>
        <a:effectStyle>
          <a:effectLst>
            <a:outerShdw blurRad="50800" dist="25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48000" cap="flat">
          <a:solidFill>
            <a:srgbClr val="514843"/>
          </a:solidFill>
          <a:prstDash val="solid"/>
          <a:bevel/>
        </a:ln>
        <a:effectLst>
          <a:outerShdw blurRad="38100" dist="25400" dir="5400000" rotWithShape="0">
            <a:srgbClr val="000000">
              <a:alpha val="38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514843"/>
            </a:solidFill>
            <a:effectLst/>
            <a:uFillTx/>
            <a:latin typeface="Euphemia"/>
            <a:ea typeface="Euphemia"/>
            <a:cs typeface="Euphemia"/>
            <a:sym typeface="Euphem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48000" cap="flat">
          <a:solidFill>
            <a:srgbClr val="514843"/>
          </a:solidFill>
          <a:prstDash val="solid"/>
          <a:bevel/>
        </a:ln>
        <a:effectLst>
          <a:outerShdw blurRad="50800" dist="25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514843"/>
            </a:solidFill>
            <a:effectLst/>
            <a:uFillTx/>
            <a:latin typeface="Euphemia"/>
            <a:ea typeface="Euphemia"/>
            <a:cs typeface="Euphemia"/>
            <a:sym typeface="Euphemi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309</TotalTime>
  <Words>3028</Words>
  <PresentationFormat>Personalizar</PresentationFormat>
  <Paragraphs>171</Paragraphs>
  <Slides>41</Slides>
  <Notes>3</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41</vt:i4>
      </vt:variant>
    </vt:vector>
  </HeadingPairs>
  <TitlesOfParts>
    <vt:vector size="53" baseType="lpstr">
      <vt:lpstr>Euphemia</vt:lpstr>
      <vt:lpstr>Helvetica</vt:lpstr>
      <vt:lpstr>Arial</vt:lpstr>
      <vt:lpstr>Plantagenet Cherokee</vt:lpstr>
      <vt:lpstr>Wingdings</vt:lpstr>
      <vt:lpstr>Helvetica Neue</vt:lpstr>
      <vt:lpstr>Gulim</vt:lpstr>
      <vt:lpstr>Lato</vt:lpstr>
      <vt:lpstr>Source Sans Pro</vt:lpstr>
      <vt:lpstr>Wingdings 3</vt:lpstr>
      <vt:lpstr>Times New Roman</vt:lpstr>
      <vt:lpstr>Default</vt:lpstr>
      <vt:lpstr>FECHAMENTO TARDIO DA ONFALOCELE GIGANTE NA ÁFRICA ACIDENTAL: RELATO DE CINCO CASOS</vt:lpstr>
      <vt:lpstr>introdução</vt:lpstr>
      <vt:lpstr>INTRODUÇÃO</vt:lpstr>
      <vt:lpstr>INTRODUÇÃO</vt:lpstr>
      <vt:lpstr>INTRODUÇÃO</vt:lpstr>
      <vt:lpstr>INTRODUÇÃO</vt:lpstr>
      <vt:lpstr>Slide 7</vt:lpstr>
      <vt:lpstr>SÉRIE DE CASOS</vt:lpstr>
      <vt:lpstr>SÉRIE DE CASOS</vt:lpstr>
      <vt:lpstr>Slide 10</vt:lpstr>
      <vt:lpstr>SÉRIE DE CASOS</vt:lpstr>
      <vt:lpstr>Slide 12</vt:lpstr>
      <vt:lpstr>SÉRIE DE CASOS</vt:lpstr>
      <vt:lpstr>SÉRIE DE CASOS</vt:lpstr>
      <vt:lpstr>SÉRIE DE CASOS</vt:lpstr>
      <vt:lpstr>discussão</vt:lpstr>
      <vt:lpstr>Slide 17</vt:lpstr>
      <vt:lpstr>Slide 18</vt:lpstr>
      <vt:lpstr>Slide 19</vt:lpstr>
      <vt:lpstr>Slide 20</vt:lpstr>
      <vt:lpstr>Slide 21</vt:lpstr>
      <vt:lpstr>Slide 22</vt:lpstr>
      <vt:lpstr>Slide 23</vt:lpstr>
      <vt:lpstr>Nota do Editor do site, Dr. Paulo R Margotto Consultem também!</vt:lpstr>
      <vt:lpstr>Slide 25</vt:lpstr>
      <vt:lpstr>Slide 26</vt:lpstr>
      <vt:lpstr>Slide 27</vt:lpstr>
      <vt:lpstr>Slide 28</vt:lpstr>
      <vt:lpstr>Slide 29</vt:lpstr>
      <vt:lpstr>Slide 30</vt:lpstr>
      <vt:lpstr>ONFALOCELE Paulo Lassance Cirurgião Pediátrico do Hospital Materno Infantil de Brasília (HMIB)/SES/DF) Capítulo do Livro Assistência ao Rwcém-Nascido de Risco, Editado por Paulo R. Margotto, 4ª Edição, 2018 (em preparação)</vt:lpstr>
      <vt:lpstr>Slide 32</vt:lpstr>
      <vt:lpstr>Slide 33</vt:lpstr>
      <vt:lpstr>Slide 34</vt:lpstr>
      <vt:lpstr>Slide 35</vt:lpstr>
      <vt:lpstr>Slide 36</vt:lpstr>
      <vt:lpstr>Slide 37</vt:lpstr>
      <vt:lpstr>Slide 38</vt:lpstr>
      <vt:lpstr>Slide 39</vt:lpstr>
      <vt:lpstr>Slide 40</vt:lpstr>
      <vt:lpstr>Staffs e Residentes da Unidade de Neonatologia do HMIB/SES/DF (1/3/2018)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Fechamento tardio da onfalocele gigante na África acidental: relato de cinco casos</dc:title>
  <dc:creator>Paulo</dc:creator>
  <cp:lastModifiedBy>Paulo</cp:lastModifiedBy>
  <cp:revision>11</cp:revision>
  <dcterms:modified xsi:type="dcterms:W3CDTF">2018-03-02T13:05:29Z</dcterms:modified>
</cp:coreProperties>
</file>