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262" r:id="rId2"/>
    <p:sldId id="263" r:id="rId3"/>
    <p:sldId id="276" r:id="rId4"/>
    <p:sldId id="264" r:id="rId5"/>
    <p:sldId id="265" r:id="rId6"/>
    <p:sldId id="278" r:id="rId7"/>
    <p:sldId id="277" r:id="rId8"/>
    <p:sldId id="279" r:id="rId9"/>
    <p:sldId id="280" r:id="rId10"/>
    <p:sldId id="282" r:id="rId11"/>
    <p:sldId id="283" r:id="rId12"/>
    <p:sldId id="284" r:id="rId13"/>
    <p:sldId id="272" r:id="rId14"/>
    <p:sldId id="286" r:id="rId15"/>
    <p:sldId id="287" r:id="rId16"/>
    <p:sldId id="288" r:id="rId17"/>
    <p:sldId id="289" r:id="rId18"/>
    <p:sldId id="290" r:id="rId19"/>
    <p:sldId id="291" r:id="rId20"/>
    <p:sldId id="292" r:id="rId21"/>
    <p:sldId id="294" r:id="rId22"/>
    <p:sldId id="295" r:id="rId23"/>
    <p:sldId id="296" r:id="rId24"/>
    <p:sldId id="297" r:id="rId25"/>
    <p:sldId id="298" r:id="rId26"/>
    <p:sldId id="299" r:id="rId27"/>
    <p:sldId id="328" r:id="rId28"/>
    <p:sldId id="316" r:id="rId29"/>
    <p:sldId id="317" r:id="rId30"/>
    <p:sldId id="321" r:id="rId31"/>
    <p:sldId id="319" r:id="rId32"/>
    <p:sldId id="300" r:id="rId33"/>
    <p:sldId id="301" r:id="rId34"/>
    <p:sldId id="302" r:id="rId35"/>
    <p:sldId id="305" r:id="rId36"/>
    <p:sldId id="303" r:id="rId37"/>
    <p:sldId id="306" r:id="rId38"/>
    <p:sldId id="307" r:id="rId39"/>
    <p:sldId id="308" r:id="rId40"/>
    <p:sldId id="309" r:id="rId41"/>
    <p:sldId id="310" r:id="rId42"/>
    <p:sldId id="311" r:id="rId43"/>
    <p:sldId id="312" r:id="rId44"/>
    <p:sldId id="324" r:id="rId45"/>
    <p:sldId id="325" r:id="rId46"/>
    <p:sldId id="326" r:id="rId47"/>
    <p:sldId id="315" r:id="rId48"/>
    <p:sldId id="327" r:id="rId49"/>
    <p:sldId id="274" r:id="rId50"/>
  </p:sldIdLst>
  <p:sldSz cx="13004800" cy="9753600"/>
  <p:notesSz cx="6858000" cy="9144000"/>
  <p:defaultTextStyle>
    <a:defPPr>
      <a:defRPr lang="pt-BR"/>
    </a:defPPr>
    <a:lvl1pPr algn="l" defTabSz="584200" rtl="0" fontAlgn="base">
      <a:spcBef>
        <a:spcPct val="0"/>
      </a:spcBef>
      <a:spcAft>
        <a:spcPct val="0"/>
      </a:spcAft>
      <a:defRPr sz="2400" b="1" kern="1200">
        <a:solidFill>
          <a:srgbClr val="000000"/>
        </a:solidFill>
        <a:latin typeface="Helvetica Neue"/>
        <a:ea typeface="Helvetica Neue"/>
        <a:cs typeface="Helvetica Neue"/>
        <a:sym typeface="Helvetica Neue"/>
      </a:defRPr>
    </a:lvl1pPr>
    <a:lvl2pPr marL="457200" indent="-228600" algn="l" defTabSz="584200" rtl="0" fontAlgn="base">
      <a:spcBef>
        <a:spcPct val="0"/>
      </a:spcBef>
      <a:spcAft>
        <a:spcPct val="0"/>
      </a:spcAft>
      <a:defRPr sz="2400" b="1" kern="1200">
        <a:solidFill>
          <a:srgbClr val="000000"/>
        </a:solidFill>
        <a:latin typeface="Helvetica Neue"/>
        <a:ea typeface="Helvetica Neue"/>
        <a:cs typeface="Helvetica Neue"/>
        <a:sym typeface="Helvetica Neue"/>
      </a:defRPr>
    </a:lvl2pPr>
    <a:lvl3pPr marL="914400" indent="-457200" algn="l" defTabSz="584200" rtl="0" fontAlgn="base">
      <a:spcBef>
        <a:spcPct val="0"/>
      </a:spcBef>
      <a:spcAft>
        <a:spcPct val="0"/>
      </a:spcAft>
      <a:defRPr sz="2400" b="1" kern="1200">
        <a:solidFill>
          <a:srgbClr val="000000"/>
        </a:solidFill>
        <a:latin typeface="Helvetica Neue"/>
        <a:ea typeface="Helvetica Neue"/>
        <a:cs typeface="Helvetica Neue"/>
        <a:sym typeface="Helvetica Neue"/>
      </a:defRPr>
    </a:lvl3pPr>
    <a:lvl4pPr marL="1371600" indent="-685800" algn="l" defTabSz="584200" rtl="0" fontAlgn="base">
      <a:spcBef>
        <a:spcPct val="0"/>
      </a:spcBef>
      <a:spcAft>
        <a:spcPct val="0"/>
      </a:spcAft>
      <a:defRPr sz="2400" b="1" kern="1200">
        <a:solidFill>
          <a:srgbClr val="000000"/>
        </a:solidFill>
        <a:latin typeface="Helvetica Neue"/>
        <a:ea typeface="Helvetica Neue"/>
        <a:cs typeface="Helvetica Neue"/>
        <a:sym typeface="Helvetica Neue"/>
      </a:defRPr>
    </a:lvl4pPr>
    <a:lvl5pPr marL="1828800" indent="-914400" algn="l" defTabSz="584200" rtl="0" fontAlgn="base">
      <a:spcBef>
        <a:spcPct val="0"/>
      </a:spcBef>
      <a:spcAft>
        <a:spcPct val="0"/>
      </a:spcAft>
      <a:defRPr sz="2400" b="1" kern="1200">
        <a:solidFill>
          <a:srgbClr val="000000"/>
        </a:solidFill>
        <a:latin typeface="Helvetica Neue"/>
        <a:ea typeface="Helvetica Neue"/>
        <a:cs typeface="Helvetica Neue"/>
        <a:sym typeface="Helvetica Neue"/>
      </a:defRPr>
    </a:lvl5pPr>
    <a:lvl6pPr marL="2286000" algn="l" defTabSz="914400" rtl="0" eaLnBrk="1" latinLnBrk="0" hangingPunct="1">
      <a:defRPr sz="2400" b="1" kern="1200">
        <a:solidFill>
          <a:srgbClr val="000000"/>
        </a:solidFill>
        <a:latin typeface="Helvetica Neue"/>
        <a:ea typeface="Helvetica Neue"/>
        <a:cs typeface="Helvetica Neue"/>
        <a:sym typeface="Helvetica Neue"/>
      </a:defRPr>
    </a:lvl6pPr>
    <a:lvl7pPr marL="2743200" algn="l" defTabSz="914400" rtl="0" eaLnBrk="1" latinLnBrk="0" hangingPunct="1">
      <a:defRPr sz="2400" b="1" kern="1200">
        <a:solidFill>
          <a:srgbClr val="000000"/>
        </a:solidFill>
        <a:latin typeface="Helvetica Neue"/>
        <a:ea typeface="Helvetica Neue"/>
        <a:cs typeface="Helvetica Neue"/>
        <a:sym typeface="Helvetica Neue"/>
      </a:defRPr>
    </a:lvl7pPr>
    <a:lvl8pPr marL="3200400" algn="l" defTabSz="914400" rtl="0" eaLnBrk="1" latinLnBrk="0" hangingPunct="1">
      <a:defRPr sz="2400" b="1" kern="1200">
        <a:solidFill>
          <a:srgbClr val="000000"/>
        </a:solidFill>
        <a:latin typeface="Helvetica Neue"/>
        <a:ea typeface="Helvetica Neue"/>
        <a:cs typeface="Helvetica Neue"/>
        <a:sym typeface="Helvetica Neue"/>
      </a:defRPr>
    </a:lvl8pPr>
    <a:lvl9pPr marL="3657600" algn="l" defTabSz="914400" rtl="0" eaLnBrk="1" latinLnBrk="0" hangingPunct="1">
      <a:defRPr sz="2400" b="1" kern="1200">
        <a:solidFill>
          <a:srgbClr val="000000"/>
        </a:solidFill>
        <a:latin typeface="Helvetica Neue"/>
        <a:ea typeface="Helvetica Neue"/>
        <a:cs typeface="Helvetica Neue"/>
        <a:sym typeface="Helvetica Neue"/>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showPr>
  <p:clrMru>
    <a:srgbClr val="0000FF"/>
    <a:srgbClr val="FFFF00"/>
    <a:srgbClr val="00CC00"/>
    <a:srgbClr val="FF3300"/>
  </p:clrMru>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E3E5E8"/>
          </a:solidFill>
        </a:fill>
      </a:tcStyle>
    </a:band2H>
    <a:firstCol>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lumOff val="-13575"/>
            </a:schemeClr>
          </a:solidFill>
        </a:fill>
      </a:tcStyle>
    </a:firstCol>
    <a:lastRow>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hueOff val="114395"/>
              <a:lumOff val="-24975"/>
            </a:schemeClr>
          </a:solidFill>
        </a:fill>
      </a:tcStyle>
    </a:firstRow>
  </a:tblStyle>
  <a:tblStyle styleId="{C7B018BB-80A7-4F77-B60F-C8B233D01FF8}" styleName="">
    <a:tblBg/>
    <a:wholeTbl>
      <a:tcTxStyle b="off" i="off">
        <a:font>
          <a:latin typeface="Helvetica Neue"/>
          <a:ea typeface="Helvetica Neue"/>
          <a:cs typeface="Helvetica Neue"/>
        </a:font>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wholeTbl>
    <a:band2H>
      <a:tcTxStyle/>
      <a:tcStyle>
        <a:tcBdr/>
        <a:fill>
          <a:solidFill>
            <a:srgbClr val="E1E0DA"/>
          </a:solidFill>
        </a:fill>
      </a:tcStyle>
    </a:band2H>
    <a:firstCol>
      <a:tcTxStyle b="off" i="off">
        <a:fontRef idx="minor">
          <a:srgbClr val="FFFFFF"/>
        </a:fontRef>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chemeClr val="accent3">
              <a:hueOff val="362282"/>
              <a:satOff val="31803"/>
              <a:lumOff val="-18242"/>
            </a:schemeClr>
          </a:solidFill>
        </a:fill>
      </a:tcStyle>
    </a:firstCol>
    <a:lastRow>
      <a:tcTxStyle b="off" i="off">
        <a:font>
          <a:latin typeface="Helvetica Neue"/>
          <a:ea typeface="Helvetica Neue"/>
          <a:cs typeface="Helvetica Neue"/>
        </a:font>
        <a:srgbClr val="000000"/>
      </a:tcTxStyle>
      <a:tcStyle>
        <a:tcBdr>
          <a:left>
            <a:ln w="12700" cap="flat">
              <a:solidFill>
                <a:srgbClr val="606060"/>
              </a:solidFill>
              <a:prstDash val="solid"/>
              <a:miter lim="400000"/>
            </a:ln>
          </a:left>
          <a:right>
            <a:ln w="12700" cap="flat">
              <a:solidFill>
                <a:srgbClr val="606060"/>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EBEBEB"/>
          </a:solidFill>
        </a:fill>
      </a:tcStyle>
    </a:lastRow>
    <a:firstRow>
      <a:tcTxStyle b="off" i="off">
        <a:fontRef idx="minor">
          <a:srgbClr val="FFFFFF"/>
        </a:fontRef>
        <a:srgbClr val="FFFFFF"/>
      </a:tcTxStyle>
      <a:tcStyle>
        <a:tcBdr>
          <a:left>
            <a:ln w="12700" cap="flat">
              <a:solidFill>
                <a:srgbClr val="929292"/>
              </a:solidFill>
              <a:prstDash val="solid"/>
              <a:miter lim="400000"/>
            </a:ln>
          </a:left>
          <a:right>
            <a:ln w="12700" cap="flat">
              <a:solidFill>
                <a:srgbClr val="929292"/>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929292"/>
              </a:solidFill>
              <a:prstDash val="solid"/>
              <a:miter lim="400000"/>
            </a:ln>
          </a:insideH>
          <a:insideV>
            <a:ln w="12700" cap="flat">
              <a:solidFill>
                <a:srgbClr val="929292"/>
              </a:solidFill>
              <a:prstDash val="solid"/>
              <a:miter lim="400000"/>
            </a:ln>
          </a:insideV>
        </a:tcBdr>
        <a:fill>
          <a:solidFill>
            <a:srgbClr val="017101"/>
          </a:solidFill>
        </a:fill>
      </a:tcStyle>
    </a:firstRow>
  </a:tblStyle>
  <a:tblStyle styleId="{EEE7283C-3CF3-47DC-8721-378D4A62B228}" styleName="">
    <a:tblBg/>
    <a:wholeTbl>
      <a:tcTxStyle b="off" i="off">
        <a:font>
          <a:latin typeface="Helvetica Neue Light"/>
          <a:ea typeface="Helvetica Neue Light"/>
          <a:cs typeface="Helvetica Neue Light"/>
        </a:font>
        <a:srgbClr val="000000"/>
      </a:tcTxStyle>
      <a:tcStyle>
        <a:tcBdr>
          <a:left>
            <a:ln w="12700" cap="flat">
              <a:solidFill>
                <a:srgbClr val="5D5D5D"/>
              </a:solidFill>
              <a:custDash>
                <a:ds d="200000" sp="200000"/>
              </a:custDash>
              <a:miter lim="400000"/>
            </a:ln>
          </a:left>
          <a:right>
            <a:ln w="12700" cap="flat">
              <a:solidFill>
                <a:srgbClr val="5D5D5D"/>
              </a:solidFill>
              <a:custDash>
                <a:ds d="200000" sp="200000"/>
              </a:custDash>
              <a:miter lim="400000"/>
            </a:ln>
          </a:right>
          <a:top>
            <a:ln w="12700" cap="flat">
              <a:solidFill>
                <a:srgbClr val="5D5D5D"/>
              </a:solidFill>
              <a:custDash>
                <a:ds d="200000" sp="200000"/>
              </a:custDash>
              <a:miter lim="400000"/>
            </a:ln>
          </a:top>
          <a:bottom>
            <a:ln w="12700" cap="flat">
              <a:solidFill>
                <a:srgbClr val="5D5D5D"/>
              </a:solidFill>
              <a:custDash>
                <a:ds d="200000" sp="200000"/>
              </a:custDash>
              <a:miter lim="400000"/>
            </a:ln>
          </a:bottom>
          <a:insideH>
            <a:ln w="12700" cap="flat">
              <a:solidFill>
                <a:srgbClr val="5D5D5D"/>
              </a:solidFill>
              <a:custDash>
                <a:ds d="200000" sp="200000"/>
              </a:custDash>
              <a:miter lim="400000"/>
            </a:ln>
          </a:insideH>
          <a:insideV>
            <a:ln w="12700" cap="flat">
              <a:solidFill>
                <a:srgbClr val="5D5D5D"/>
              </a:solidFill>
              <a:custDash>
                <a:ds d="200000" sp="200000"/>
              </a:custDash>
              <a:miter lim="400000"/>
            </a:ln>
          </a:insideV>
        </a:tcBdr>
        <a:fill>
          <a:solidFill>
            <a:srgbClr val="FAF7E9"/>
          </a:solidFill>
        </a:fill>
      </a:tcStyle>
    </a:wholeTbl>
    <a:band2H>
      <a:tcTxStyle/>
      <a:tcStyle>
        <a:tcBdr/>
        <a:fill>
          <a:solidFill>
            <a:srgbClr val="EDEADD"/>
          </a:solidFill>
        </a:fill>
      </a:tcStyle>
    </a:band2H>
    <a:firstCol>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9BA00"/>
          </a:solidFill>
        </a:fill>
      </a:tcStyle>
    </a:firstCol>
    <a:lastRow>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lastRow>
    <a:firstRow>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firstRow>
  </a:tblStyle>
  <a:tblStyle styleId="{CF821DB8-F4EB-4A41-A1BA-3FCAFE7338EE}" styleName="">
    <a:tblBg/>
    <a:wholeTbl>
      <a:tcTxStyle b="off" i="off">
        <a:font>
          <a:latin typeface="Helvetica Neue"/>
          <a:ea typeface="Helvetica Neue"/>
          <a:cs typeface="Helvetica Neue"/>
        </a:font>
        <a:srgbClr val="000000"/>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EBEBEB"/>
          </a:solidFill>
        </a:fill>
      </a:tcStyle>
    </a:wholeTbl>
    <a:band2H>
      <a:tcTxStyle/>
      <a:tcStyle>
        <a:tcBdr/>
        <a:fill>
          <a:solidFill>
            <a:srgbClr val="DADBDA"/>
          </a:solidFill>
        </a:fill>
      </a:tcStyle>
    </a:band2H>
    <a:firstCol>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chemeClr val="accent6">
              <a:hueOff val="-146070"/>
              <a:satOff val="-10048"/>
              <a:lumOff val="-30626"/>
            </a:schemeClr>
          </a:solidFill>
        </a:fill>
      </a:tcStyle>
    </a:firstCol>
    <a:la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lastRow>
    <a:fir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firstRow>
  </a:tblStyle>
  <a:tblStyle styleId="{33BA23B1-9221-436E-865A-0063620EA4FD}" styleName="">
    <a:tblBg/>
    <a:wholeTbl>
      <a:tcTxStyle b="off" i="off">
        <a:font>
          <a:latin typeface="Helvetica Neue"/>
          <a:ea typeface="Helvetica Neue"/>
          <a:cs typeface="Helvetica Neue"/>
        </a:font>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B5B5C1"/>
          </a:solidFill>
        </a:fill>
      </a:tcStyle>
    </a:wholeTbl>
    <a:band2H>
      <a:tcTxStyle/>
      <a:tcStyle>
        <a:tcBdr/>
        <a:fill>
          <a:solidFill>
            <a:srgbClr val="9A9AA5"/>
          </a:solidFill>
        </a:fill>
      </a:tcStyle>
    </a:band2H>
    <a:firstCol>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53585F"/>
          </a:solidFill>
        </a:fill>
      </a:tcStyle>
    </a:firstCol>
    <a:la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lastRow>
    <a:fir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firstRow>
  </a:tblStyle>
  <a:tblStyle styleId="{2708684C-4D16-4618-839F-0558EEFCDFE6}" styleName="">
    <a:tblBg/>
    <a:wholeTbl>
      <a:tcTxStyle b="off"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wholeTbl>
    <a:band2H>
      <a:tcTxStyle/>
      <a:tcStyle>
        <a:tcBdr/>
        <a:fill>
          <a:solidFill>
            <a:srgbClr val="EDEEEE"/>
          </a:solidFill>
        </a:fill>
      </a:tcStyle>
    </a:band2H>
    <a:firstCol>
      <a:tcTxStyle b="on" i="off">
        <a:font>
          <a:latin typeface="Helvetica Neue"/>
          <a:ea typeface="Helvetica Neue"/>
          <a:cs typeface="Helvetica Neue"/>
        </a:font>
        <a:srgbClr val="000000"/>
      </a:tcTxStyle>
      <a:tcStyle>
        <a:tcBdr>
          <a:left>
            <a:ln w="12700" cap="flat">
              <a:noFill/>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Col>
    <a:la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prstDash val="solid"/>
              <a:miter lim="400000"/>
            </a:ln>
          </a:top>
          <a:bottom>
            <a:ln w="12700" cap="flat">
              <a:noFill/>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lastRow>
    <a:fir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noFill/>
              <a:miter lim="400000"/>
            </a:ln>
          </a:top>
          <a:bottom>
            <a:ln w="12700" cap="flat">
              <a:solidFill>
                <a:srgbClr val="000000"/>
              </a:solidFill>
              <a:prstDash val="solid"/>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5" d="100"/>
          <a:sy n="65" d="100"/>
        </p:scale>
        <p:origin x="-1080" y="-158"/>
      </p:cViewPr>
      <p:guideLst>
        <p:guide orient="horz" pos="3072"/>
        <p:guide pos="4096"/>
      </p:guideLst>
    </p:cSldViewPr>
  </p:slideViewPr>
  <p:notesTextViewPr>
    <p:cViewPr>
      <p:scale>
        <a:sx n="100" d="100"/>
        <a:sy n="100" d="100"/>
      </p:scale>
      <p:origin x="0" y="0"/>
    </p:cViewPr>
  </p:notesTextViewPr>
  <p:sorterViewPr>
    <p:cViewPr>
      <p:scale>
        <a:sx n="66" d="100"/>
        <a:sy n="66" d="100"/>
      </p:scale>
      <p:origin x="0" y="3115"/>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3250" name="Shape 116"/>
          <p:cNvSpPr>
            <a:spLocks noGrp="1" noRot="1" noChangeAspect="1"/>
          </p:cNvSpPr>
          <p:nvPr>
            <p:ph type="sldImg"/>
          </p:nvPr>
        </p:nvSpPr>
        <p:spPr bwMode="auto">
          <a:xfrm>
            <a:off x="1143000" y="685800"/>
            <a:ext cx="4572000" cy="3429000"/>
          </a:xfrm>
          <a:prstGeom prst="rect">
            <a:avLst/>
          </a:prstGeom>
          <a:noFill/>
          <a:ln w="9525">
            <a:noFill/>
            <a:miter lim="800000"/>
            <a:headEnd/>
            <a:tailEnd/>
          </a:ln>
        </p:spPr>
      </p:sp>
      <p:sp>
        <p:nvSpPr>
          <p:cNvPr id="53251" name="Shape 117"/>
          <p:cNvSpPr>
            <a:spLocks noGrp="1"/>
          </p:cNvSpPr>
          <p:nvPr>
            <p:ph type="body" sz="quarter" idx="1"/>
          </p:nvPr>
        </p:nvSpPr>
        <p:spPr bwMode="auto">
          <a:xfrm>
            <a:off x="914400" y="4343400"/>
            <a:ext cx="5029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endParaRPr lang="pt-BR" smtClean="0">
              <a:sym typeface="Helvetica Neue"/>
            </a:endParaRPr>
          </a:p>
        </p:txBody>
      </p:sp>
    </p:spTree>
  </p:cSld>
  <p:clrMap bg1="lt1" tx1="dk1" bg2="lt2" tx2="dk2" accent1="accent1" accent2="accent2" accent3="accent3" accent4="accent4" accent5="accent5" accent6="accent6" hlink="hlink" folHlink="folHlink"/>
  <p:notesStyle>
    <a:lvl1pPr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1pPr>
    <a:lvl2pPr marL="742950" indent="-285750"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2pPr>
    <a:lvl3pPr marL="1143000" indent="-228600"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3pPr>
    <a:lvl4pPr marL="1600200" indent="-228600"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4pPr>
    <a:lvl5pPr marL="2057400" indent="-228600"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Foto - Horizontal">
    <p:spTree>
      <p:nvGrpSpPr>
        <p:cNvPr id="1" name=""/>
        <p:cNvGrpSpPr/>
        <p:nvPr/>
      </p:nvGrpSpPr>
      <p:grpSpPr>
        <a:xfrm>
          <a:off x="0" y="0"/>
          <a:ext cx="0" cy="0"/>
          <a:chOff x="0" y="0"/>
          <a:chExt cx="0" cy="0"/>
        </a:xfrm>
      </p:grpSpPr>
      <p:sp>
        <p:nvSpPr>
          <p:cNvPr id="20" name="Imagem"/>
          <p:cNvSpPr>
            <a:spLocks noGrp="1"/>
          </p:cNvSpPr>
          <p:nvPr>
            <p:ph type="pic" idx="13"/>
          </p:nvPr>
        </p:nvSpPr>
        <p:spPr>
          <a:xfrm>
            <a:off x="1625600" y="673100"/>
            <a:ext cx="9753600" cy="5905500"/>
          </a:xfrm>
          <a:prstGeom prst="rect">
            <a:avLst/>
          </a:prstGeom>
        </p:spPr>
        <p:txBody>
          <a:bodyPr lIns="91439" tIns="45719" rIns="91439" bIns="45719" anchor="t">
            <a:noAutofit/>
          </a:bodyPr>
          <a:lstStyle/>
          <a:p>
            <a:pPr lvl="0"/>
            <a:endParaRPr noProof="0">
              <a:sym typeface="Helvetica Neue"/>
            </a:endParaRPr>
          </a:p>
        </p:txBody>
      </p:sp>
      <p:sp>
        <p:nvSpPr>
          <p:cNvPr id="21" name="Texto do Título"/>
          <p:cNvSpPr txBox="1">
            <a:spLocks noGrp="1"/>
          </p:cNvSpPr>
          <p:nvPr>
            <p:ph type="title"/>
          </p:nvPr>
        </p:nvSpPr>
        <p:spPr>
          <a:xfrm>
            <a:off x="1270000" y="6718300"/>
            <a:ext cx="10464800" cy="1422400"/>
          </a:xfrm>
          <a:prstGeom prst="rect">
            <a:avLst/>
          </a:prstGeom>
        </p:spPr>
        <p:txBody>
          <a:bodyPr anchor="b"/>
          <a:lstStyle/>
          <a:p>
            <a:r>
              <a:t>Texto do Título</a:t>
            </a:r>
          </a:p>
        </p:txBody>
      </p:sp>
      <p:sp>
        <p:nvSpPr>
          <p:cNvPr id="22" name="Nível de Corpo Um…"/>
          <p:cNvSpPr txBox="1">
            <a:spLocks noGrp="1"/>
          </p:cNvSpPr>
          <p:nvPr>
            <p:ph type="body" sz="quarter" idx="1"/>
          </p:nvPr>
        </p:nvSpPr>
        <p:spPr>
          <a:xfrm>
            <a:off x="1270000" y="8153400"/>
            <a:ext cx="10464800" cy="1130300"/>
          </a:xfrm>
          <a:prstGeom prst="rect">
            <a:avLst/>
          </a:prstGeom>
        </p:spPr>
        <p:txBody>
          <a:bodyPr anchor="t"/>
          <a:lstStyle>
            <a:lvl1pPr marL="0" indent="0" algn="ctr">
              <a:spcBef>
                <a:spcPts val="0"/>
              </a:spcBef>
              <a:buSzTx/>
              <a:buNone/>
              <a:defRPr sz="3700"/>
            </a:lvl1pPr>
            <a:lvl2pPr marL="0" indent="228600" algn="ctr">
              <a:spcBef>
                <a:spcPts val="0"/>
              </a:spcBef>
              <a:buSzTx/>
              <a:buNone/>
              <a:defRPr sz="3700"/>
            </a:lvl2pPr>
            <a:lvl3pPr marL="0" indent="457200" algn="ctr">
              <a:spcBef>
                <a:spcPts val="0"/>
              </a:spcBef>
              <a:buSzTx/>
              <a:buNone/>
              <a:defRPr sz="3700"/>
            </a:lvl3pPr>
            <a:lvl4pPr marL="0" indent="685800" algn="ctr">
              <a:spcBef>
                <a:spcPts val="0"/>
              </a:spcBef>
              <a:buSzTx/>
              <a:buNone/>
              <a:defRPr sz="3700"/>
            </a:lvl4pPr>
            <a:lvl5pPr marL="0" indent="914400" algn="ctr">
              <a:spcBef>
                <a:spcPts val="0"/>
              </a:spcBef>
              <a:buSzTx/>
              <a:buNone/>
              <a:defRPr sz="3700"/>
            </a:lvl5pPr>
          </a:lstStyle>
          <a:p>
            <a:r>
              <a:t>Nível de Corpo Um</a:t>
            </a:r>
          </a:p>
          <a:p>
            <a:pPr lvl="1"/>
            <a:r>
              <a:t>Nível de Corpo Dois</a:t>
            </a:r>
          </a:p>
          <a:p>
            <a:pPr lvl="2"/>
            <a:r>
              <a:t>Nível de Corpo Três</a:t>
            </a:r>
          </a:p>
          <a:p>
            <a:pPr lvl="3"/>
            <a:r>
              <a:t>Nível de Corpo Quatro</a:t>
            </a:r>
          </a:p>
          <a:p>
            <a:pPr lvl="4"/>
            <a:r>
              <a:t>Nível de Corpo Cinco</a:t>
            </a:r>
          </a:p>
        </p:txBody>
      </p:sp>
      <p:sp>
        <p:nvSpPr>
          <p:cNvPr id="5" name="Número do Slide"/>
          <p:cNvSpPr txBox="1">
            <a:spLocks noGrp="1"/>
          </p:cNvSpPr>
          <p:nvPr>
            <p:ph type="sldNum" sz="quarter" idx="14"/>
          </p:nvPr>
        </p:nvSpPr>
        <p:spPr>
          <a:ln/>
        </p:spPr>
        <p:txBody>
          <a:bodyPr/>
          <a:lstStyle>
            <a:lvl1pPr>
              <a:defRPr/>
            </a:lvl1pPr>
          </a:lstStyle>
          <a:p>
            <a:pPr>
              <a:defRPr/>
            </a:pPr>
            <a:fld id="{E367828E-017A-4E5B-BD35-8F09BF214F80}" type="slidenum">
              <a:rPr lang="pt-BR"/>
              <a:pPr>
                <a:defRPr/>
              </a:pPr>
              <a:t>‹nº›</a:t>
            </a:fld>
            <a:endParaRPr lang="pt-B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ítulo - Centro">
    <p:spTree>
      <p:nvGrpSpPr>
        <p:cNvPr id="1" name=""/>
        <p:cNvGrpSpPr/>
        <p:nvPr/>
      </p:nvGrpSpPr>
      <p:grpSpPr>
        <a:xfrm>
          <a:off x="0" y="0"/>
          <a:ext cx="0" cy="0"/>
          <a:chOff x="0" y="0"/>
          <a:chExt cx="0" cy="0"/>
        </a:xfrm>
      </p:grpSpPr>
      <p:sp>
        <p:nvSpPr>
          <p:cNvPr id="30" name="Texto do Título"/>
          <p:cNvSpPr txBox="1">
            <a:spLocks noGrp="1"/>
          </p:cNvSpPr>
          <p:nvPr>
            <p:ph type="title"/>
          </p:nvPr>
        </p:nvSpPr>
        <p:spPr>
          <a:xfrm>
            <a:off x="1270000" y="3225800"/>
            <a:ext cx="10464800" cy="3302000"/>
          </a:xfrm>
          <a:prstGeom prst="rect">
            <a:avLst/>
          </a:prstGeom>
        </p:spPr>
        <p:txBody>
          <a:bodyPr/>
          <a:lstStyle/>
          <a:p>
            <a:r>
              <a:t>Texto do Título</a:t>
            </a:r>
          </a:p>
        </p:txBody>
      </p:sp>
      <p:sp>
        <p:nvSpPr>
          <p:cNvPr id="3" name="Número do Slide"/>
          <p:cNvSpPr txBox="1">
            <a:spLocks noGrp="1"/>
          </p:cNvSpPr>
          <p:nvPr>
            <p:ph type="sldNum" sz="quarter" idx="10"/>
          </p:nvPr>
        </p:nvSpPr>
        <p:spPr>
          <a:ln/>
        </p:spPr>
        <p:txBody>
          <a:bodyPr/>
          <a:lstStyle>
            <a:lvl1pPr>
              <a:defRPr/>
            </a:lvl1pPr>
          </a:lstStyle>
          <a:p>
            <a:pPr>
              <a:defRPr/>
            </a:pPr>
            <a:fld id="{AF678508-16DA-46A7-A502-75853681BC57}" type="slidenum">
              <a:rPr lang="pt-BR"/>
              <a:pPr>
                <a:defRPr/>
              </a:pPr>
              <a:t>‹nº›</a:t>
            </a:fld>
            <a:endParaRPr lang="pt-B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Foto - Vertical">
    <p:spTree>
      <p:nvGrpSpPr>
        <p:cNvPr id="1" name=""/>
        <p:cNvGrpSpPr/>
        <p:nvPr/>
      </p:nvGrpSpPr>
      <p:grpSpPr>
        <a:xfrm>
          <a:off x="0" y="0"/>
          <a:ext cx="0" cy="0"/>
          <a:chOff x="0" y="0"/>
          <a:chExt cx="0" cy="0"/>
        </a:xfrm>
      </p:grpSpPr>
      <p:sp>
        <p:nvSpPr>
          <p:cNvPr id="38" name="Imagem"/>
          <p:cNvSpPr>
            <a:spLocks noGrp="1"/>
          </p:cNvSpPr>
          <p:nvPr>
            <p:ph type="pic" sz="half" idx="13"/>
          </p:nvPr>
        </p:nvSpPr>
        <p:spPr>
          <a:xfrm>
            <a:off x="6718300" y="635000"/>
            <a:ext cx="5334000" cy="8216900"/>
          </a:xfrm>
          <a:prstGeom prst="rect">
            <a:avLst/>
          </a:prstGeom>
        </p:spPr>
        <p:txBody>
          <a:bodyPr lIns="91439" tIns="45719" rIns="91439" bIns="45719" anchor="t">
            <a:noAutofit/>
          </a:bodyPr>
          <a:lstStyle/>
          <a:p>
            <a:pPr lvl="0"/>
            <a:endParaRPr noProof="0">
              <a:sym typeface="Helvetica Neue"/>
            </a:endParaRPr>
          </a:p>
        </p:txBody>
      </p:sp>
      <p:sp>
        <p:nvSpPr>
          <p:cNvPr id="39" name="Texto do Título"/>
          <p:cNvSpPr txBox="1">
            <a:spLocks noGrp="1"/>
          </p:cNvSpPr>
          <p:nvPr>
            <p:ph type="title"/>
          </p:nvPr>
        </p:nvSpPr>
        <p:spPr>
          <a:xfrm>
            <a:off x="952500" y="635000"/>
            <a:ext cx="5334000" cy="3987800"/>
          </a:xfrm>
          <a:prstGeom prst="rect">
            <a:avLst/>
          </a:prstGeom>
        </p:spPr>
        <p:txBody>
          <a:bodyPr anchor="b"/>
          <a:lstStyle>
            <a:lvl1pPr>
              <a:defRPr sz="6000"/>
            </a:lvl1pPr>
          </a:lstStyle>
          <a:p>
            <a:r>
              <a:t>Texto do Título</a:t>
            </a:r>
          </a:p>
        </p:txBody>
      </p:sp>
      <p:sp>
        <p:nvSpPr>
          <p:cNvPr id="40" name="Nível de Corpo Um…"/>
          <p:cNvSpPr txBox="1">
            <a:spLocks noGrp="1"/>
          </p:cNvSpPr>
          <p:nvPr>
            <p:ph type="body" sz="quarter" idx="1"/>
          </p:nvPr>
        </p:nvSpPr>
        <p:spPr>
          <a:xfrm>
            <a:off x="952500" y="4724400"/>
            <a:ext cx="5334000" cy="4114800"/>
          </a:xfrm>
          <a:prstGeom prst="rect">
            <a:avLst/>
          </a:prstGeom>
        </p:spPr>
        <p:txBody>
          <a:bodyPr anchor="t"/>
          <a:lstStyle>
            <a:lvl1pPr marL="0" indent="0" algn="ctr">
              <a:spcBef>
                <a:spcPts val="0"/>
              </a:spcBef>
              <a:buSzTx/>
              <a:buNone/>
              <a:defRPr sz="3700"/>
            </a:lvl1pPr>
            <a:lvl2pPr marL="0" indent="228600" algn="ctr">
              <a:spcBef>
                <a:spcPts val="0"/>
              </a:spcBef>
              <a:buSzTx/>
              <a:buNone/>
              <a:defRPr sz="3700"/>
            </a:lvl2pPr>
            <a:lvl3pPr marL="0" indent="457200" algn="ctr">
              <a:spcBef>
                <a:spcPts val="0"/>
              </a:spcBef>
              <a:buSzTx/>
              <a:buNone/>
              <a:defRPr sz="3700"/>
            </a:lvl3pPr>
            <a:lvl4pPr marL="0" indent="685800" algn="ctr">
              <a:spcBef>
                <a:spcPts val="0"/>
              </a:spcBef>
              <a:buSzTx/>
              <a:buNone/>
              <a:defRPr sz="3700"/>
            </a:lvl4pPr>
            <a:lvl5pPr marL="0" indent="914400" algn="ctr">
              <a:spcBef>
                <a:spcPts val="0"/>
              </a:spcBef>
              <a:buSzTx/>
              <a:buNone/>
              <a:defRPr sz="3700"/>
            </a:lvl5pPr>
          </a:lstStyle>
          <a:p>
            <a:r>
              <a:t>Nível de Corpo Um</a:t>
            </a:r>
          </a:p>
          <a:p>
            <a:pPr lvl="1"/>
            <a:r>
              <a:t>Nível de Corpo Dois</a:t>
            </a:r>
          </a:p>
          <a:p>
            <a:pPr lvl="2"/>
            <a:r>
              <a:t>Nível de Corpo Três</a:t>
            </a:r>
          </a:p>
          <a:p>
            <a:pPr lvl="3"/>
            <a:r>
              <a:t>Nível de Corpo Quatro</a:t>
            </a:r>
          </a:p>
          <a:p>
            <a:pPr lvl="4"/>
            <a:r>
              <a:t>Nível de Corpo Cinco</a:t>
            </a:r>
          </a:p>
        </p:txBody>
      </p:sp>
      <p:sp>
        <p:nvSpPr>
          <p:cNvPr id="5" name="Número do Slide"/>
          <p:cNvSpPr txBox="1">
            <a:spLocks noGrp="1"/>
          </p:cNvSpPr>
          <p:nvPr>
            <p:ph type="sldNum" sz="quarter" idx="14"/>
          </p:nvPr>
        </p:nvSpPr>
        <p:spPr>
          <a:ln/>
        </p:spPr>
        <p:txBody>
          <a:bodyPr/>
          <a:lstStyle>
            <a:lvl1pPr>
              <a:defRPr/>
            </a:lvl1pPr>
          </a:lstStyle>
          <a:p>
            <a:pPr>
              <a:defRPr/>
            </a:pPr>
            <a:fld id="{F7CA0ED6-5A93-4F7C-BE4A-74C41603012C}" type="slidenum">
              <a:rPr lang="pt-BR"/>
              <a:pPr>
                <a:defRPr/>
              </a:pPr>
              <a:t>‹nº›</a:t>
            </a:fld>
            <a:endParaRPr lang="pt-B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ítulo - Superior">
    <p:spTree>
      <p:nvGrpSpPr>
        <p:cNvPr id="1" name=""/>
        <p:cNvGrpSpPr/>
        <p:nvPr/>
      </p:nvGrpSpPr>
      <p:grpSpPr>
        <a:xfrm>
          <a:off x="0" y="0"/>
          <a:ext cx="0" cy="0"/>
          <a:chOff x="0" y="0"/>
          <a:chExt cx="0" cy="0"/>
        </a:xfrm>
      </p:grpSpPr>
      <p:sp>
        <p:nvSpPr>
          <p:cNvPr id="48" name="Texto do Título"/>
          <p:cNvSpPr txBox="1">
            <a:spLocks noGrp="1"/>
          </p:cNvSpPr>
          <p:nvPr>
            <p:ph type="title"/>
          </p:nvPr>
        </p:nvSpPr>
        <p:spPr>
          <a:prstGeom prst="rect">
            <a:avLst/>
          </a:prstGeom>
        </p:spPr>
        <p:txBody>
          <a:bodyPr/>
          <a:lstStyle/>
          <a:p>
            <a:r>
              <a:t>Texto do Título</a:t>
            </a:r>
          </a:p>
        </p:txBody>
      </p:sp>
      <p:sp>
        <p:nvSpPr>
          <p:cNvPr id="3" name="Número do Slide"/>
          <p:cNvSpPr txBox="1">
            <a:spLocks noGrp="1"/>
          </p:cNvSpPr>
          <p:nvPr>
            <p:ph type="sldNum" sz="quarter" idx="10"/>
          </p:nvPr>
        </p:nvSpPr>
        <p:spPr>
          <a:ln/>
        </p:spPr>
        <p:txBody>
          <a:bodyPr/>
          <a:lstStyle>
            <a:lvl1pPr>
              <a:defRPr/>
            </a:lvl1pPr>
          </a:lstStyle>
          <a:p>
            <a:pPr>
              <a:defRPr/>
            </a:pPr>
            <a:fld id="{1C1914FC-207C-416D-9774-AD7E82162844}" type="slidenum">
              <a:rPr lang="pt-BR"/>
              <a:pPr>
                <a:defRPr/>
              </a:pPr>
              <a:t>‹nº›</a:t>
            </a:fld>
            <a:endParaRPr lang="pt-B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ítulo e Marcadores">
    <p:spTree>
      <p:nvGrpSpPr>
        <p:cNvPr id="1" name=""/>
        <p:cNvGrpSpPr/>
        <p:nvPr/>
      </p:nvGrpSpPr>
      <p:grpSpPr>
        <a:xfrm>
          <a:off x="0" y="0"/>
          <a:ext cx="0" cy="0"/>
          <a:chOff x="0" y="0"/>
          <a:chExt cx="0" cy="0"/>
        </a:xfrm>
      </p:grpSpPr>
      <p:sp>
        <p:nvSpPr>
          <p:cNvPr id="56" name="Texto do Título"/>
          <p:cNvSpPr txBox="1">
            <a:spLocks noGrp="1"/>
          </p:cNvSpPr>
          <p:nvPr>
            <p:ph type="title"/>
          </p:nvPr>
        </p:nvSpPr>
        <p:spPr>
          <a:prstGeom prst="rect">
            <a:avLst/>
          </a:prstGeom>
        </p:spPr>
        <p:txBody>
          <a:bodyPr/>
          <a:lstStyle/>
          <a:p>
            <a:r>
              <a:t>Texto do Título</a:t>
            </a:r>
          </a:p>
        </p:txBody>
      </p:sp>
      <p:sp>
        <p:nvSpPr>
          <p:cNvPr id="57" name="Nível de Corpo Um…"/>
          <p:cNvSpPr txBox="1">
            <a:spLocks noGrp="1"/>
          </p:cNvSpPr>
          <p:nvPr>
            <p:ph type="body" idx="1"/>
          </p:nvPr>
        </p:nvSpPr>
        <p:spPr>
          <a:prstGeom prst="rect">
            <a:avLst/>
          </a:prstGeom>
        </p:spPr>
        <p:txBody>
          <a:bodyPr/>
          <a:lstStyle/>
          <a:p>
            <a:r>
              <a:t>Nível de Corpo Um</a:t>
            </a:r>
          </a:p>
          <a:p>
            <a:pPr lvl="1"/>
            <a:r>
              <a:t>Nível de Corpo Dois</a:t>
            </a:r>
          </a:p>
          <a:p>
            <a:pPr lvl="2"/>
            <a:r>
              <a:t>Nível de Corpo Três</a:t>
            </a:r>
          </a:p>
          <a:p>
            <a:pPr lvl="3"/>
            <a:r>
              <a:t>Nível de Corpo Quatro</a:t>
            </a:r>
          </a:p>
          <a:p>
            <a:pPr lvl="4"/>
            <a:r>
              <a:t>Nível de Corpo Cinco</a:t>
            </a:r>
          </a:p>
        </p:txBody>
      </p:sp>
      <p:sp>
        <p:nvSpPr>
          <p:cNvPr id="4" name="Número do Slide"/>
          <p:cNvSpPr txBox="1">
            <a:spLocks noGrp="1"/>
          </p:cNvSpPr>
          <p:nvPr>
            <p:ph type="sldNum" sz="quarter" idx="10"/>
          </p:nvPr>
        </p:nvSpPr>
        <p:spPr>
          <a:ln/>
        </p:spPr>
        <p:txBody>
          <a:bodyPr/>
          <a:lstStyle>
            <a:lvl1pPr>
              <a:defRPr/>
            </a:lvl1pPr>
          </a:lstStyle>
          <a:p>
            <a:pPr>
              <a:defRPr/>
            </a:pPr>
            <a:fld id="{A40EE278-5F60-4A66-9CE6-1D51DF894E67}" type="slidenum">
              <a:rPr lang="pt-BR"/>
              <a:pPr>
                <a:defRPr/>
              </a:pPr>
              <a:t>‹nº›</a:t>
            </a:fld>
            <a:endParaRPr lang="pt-B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ítulo, Marcadores e Foto">
    <p:spTree>
      <p:nvGrpSpPr>
        <p:cNvPr id="1" name=""/>
        <p:cNvGrpSpPr/>
        <p:nvPr/>
      </p:nvGrpSpPr>
      <p:grpSpPr>
        <a:xfrm>
          <a:off x="0" y="0"/>
          <a:ext cx="0" cy="0"/>
          <a:chOff x="0" y="0"/>
          <a:chExt cx="0" cy="0"/>
        </a:xfrm>
      </p:grpSpPr>
      <p:sp>
        <p:nvSpPr>
          <p:cNvPr id="65" name="Imagem"/>
          <p:cNvSpPr>
            <a:spLocks noGrp="1"/>
          </p:cNvSpPr>
          <p:nvPr>
            <p:ph type="pic" sz="half" idx="13"/>
          </p:nvPr>
        </p:nvSpPr>
        <p:spPr>
          <a:xfrm>
            <a:off x="6718300" y="2590800"/>
            <a:ext cx="5334000" cy="6286500"/>
          </a:xfrm>
          <a:prstGeom prst="rect">
            <a:avLst/>
          </a:prstGeom>
        </p:spPr>
        <p:txBody>
          <a:bodyPr lIns="91439" tIns="45719" rIns="91439" bIns="45719" anchor="t">
            <a:noAutofit/>
          </a:bodyPr>
          <a:lstStyle/>
          <a:p>
            <a:pPr lvl="0"/>
            <a:endParaRPr noProof="0">
              <a:sym typeface="Helvetica Neue"/>
            </a:endParaRPr>
          </a:p>
        </p:txBody>
      </p:sp>
      <p:sp>
        <p:nvSpPr>
          <p:cNvPr id="66" name="Texto do Título"/>
          <p:cNvSpPr txBox="1">
            <a:spLocks noGrp="1"/>
          </p:cNvSpPr>
          <p:nvPr>
            <p:ph type="title"/>
          </p:nvPr>
        </p:nvSpPr>
        <p:spPr>
          <a:prstGeom prst="rect">
            <a:avLst/>
          </a:prstGeom>
        </p:spPr>
        <p:txBody>
          <a:bodyPr/>
          <a:lstStyle/>
          <a:p>
            <a:r>
              <a:t>Texto do Título</a:t>
            </a:r>
          </a:p>
        </p:txBody>
      </p:sp>
      <p:sp>
        <p:nvSpPr>
          <p:cNvPr id="67" name="Nível de Corpo Um…"/>
          <p:cNvSpPr txBox="1">
            <a:spLocks noGrp="1"/>
          </p:cNvSpPr>
          <p:nvPr>
            <p:ph type="body" sz="half" idx="1"/>
          </p:nvPr>
        </p:nvSpPr>
        <p:spPr>
          <a:xfrm>
            <a:off x="952500" y="2590800"/>
            <a:ext cx="5334000" cy="6286500"/>
          </a:xfrm>
          <a:prstGeom prst="rect">
            <a:avLst/>
          </a:prstGeom>
        </p:spPr>
        <p:txBody>
          <a:bodyPr/>
          <a:lstStyle>
            <a:lvl1pPr marL="342900" indent="-342900">
              <a:spcBef>
                <a:spcPts val="3200"/>
              </a:spcBef>
              <a:defRPr sz="2800"/>
            </a:lvl1pPr>
            <a:lvl2pPr marL="685800" indent="-342900">
              <a:spcBef>
                <a:spcPts val="3200"/>
              </a:spcBef>
              <a:defRPr sz="2800"/>
            </a:lvl2pPr>
            <a:lvl3pPr marL="1028700" indent="-342900">
              <a:spcBef>
                <a:spcPts val="3200"/>
              </a:spcBef>
              <a:defRPr sz="2800"/>
            </a:lvl3pPr>
            <a:lvl4pPr marL="1371600" indent="-342900">
              <a:spcBef>
                <a:spcPts val="3200"/>
              </a:spcBef>
              <a:defRPr sz="2800"/>
            </a:lvl4pPr>
            <a:lvl5pPr marL="1714500" indent="-342900">
              <a:spcBef>
                <a:spcPts val="3200"/>
              </a:spcBef>
              <a:defRPr sz="2800"/>
            </a:lvl5pPr>
          </a:lstStyle>
          <a:p>
            <a:r>
              <a:t>Nível de Corpo Um</a:t>
            </a:r>
          </a:p>
          <a:p>
            <a:pPr lvl="1"/>
            <a:r>
              <a:t>Nível de Corpo Dois</a:t>
            </a:r>
          </a:p>
          <a:p>
            <a:pPr lvl="2"/>
            <a:r>
              <a:t>Nível de Corpo Três</a:t>
            </a:r>
          </a:p>
          <a:p>
            <a:pPr lvl="3"/>
            <a:r>
              <a:t>Nível de Corpo Quatro</a:t>
            </a:r>
          </a:p>
          <a:p>
            <a:pPr lvl="4"/>
            <a:r>
              <a:t>Nível de Corpo Cinco</a:t>
            </a:r>
          </a:p>
        </p:txBody>
      </p:sp>
      <p:sp>
        <p:nvSpPr>
          <p:cNvPr id="5" name="Número do Slide"/>
          <p:cNvSpPr txBox="1">
            <a:spLocks noGrp="1"/>
          </p:cNvSpPr>
          <p:nvPr>
            <p:ph type="sldNum" sz="quarter" idx="14"/>
          </p:nvPr>
        </p:nvSpPr>
        <p:spPr/>
        <p:txBody>
          <a:bodyPr/>
          <a:lstStyle>
            <a:lvl1pPr>
              <a:defRPr>
                <a:latin typeface="Helvetica Light"/>
                <a:ea typeface="Helvetica Light"/>
                <a:cs typeface="Helvetica Light"/>
                <a:sym typeface="Helvetica Light"/>
              </a:defRPr>
            </a:lvl1pPr>
          </a:lstStyle>
          <a:p>
            <a:pPr>
              <a:defRPr/>
            </a:pPr>
            <a:fld id="{249C4836-B4DD-4C9E-9D29-5FC5A1477B4B}" type="slidenum">
              <a:rPr lang="pt-BR"/>
              <a:pPr>
                <a:defRPr/>
              </a:pPr>
              <a:t>‹nº›</a:t>
            </a:fld>
            <a:endParaRPr lang="pt-B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Marcadores">
    <p:spTree>
      <p:nvGrpSpPr>
        <p:cNvPr id="1" name=""/>
        <p:cNvGrpSpPr/>
        <p:nvPr/>
      </p:nvGrpSpPr>
      <p:grpSpPr>
        <a:xfrm>
          <a:off x="0" y="0"/>
          <a:ext cx="0" cy="0"/>
          <a:chOff x="0" y="0"/>
          <a:chExt cx="0" cy="0"/>
        </a:xfrm>
      </p:grpSpPr>
      <p:sp>
        <p:nvSpPr>
          <p:cNvPr id="75" name="Nível de Corpo Um…"/>
          <p:cNvSpPr txBox="1">
            <a:spLocks noGrp="1"/>
          </p:cNvSpPr>
          <p:nvPr>
            <p:ph type="body" idx="1"/>
          </p:nvPr>
        </p:nvSpPr>
        <p:spPr>
          <a:xfrm>
            <a:off x="952500" y="1270000"/>
            <a:ext cx="11099800" cy="7213600"/>
          </a:xfrm>
          <a:prstGeom prst="rect">
            <a:avLst/>
          </a:prstGeom>
        </p:spPr>
        <p:txBody>
          <a:bodyPr/>
          <a:lstStyle/>
          <a:p>
            <a:r>
              <a:t>Nível de Corpo Um</a:t>
            </a:r>
          </a:p>
          <a:p>
            <a:pPr lvl="1"/>
            <a:r>
              <a:t>Nível de Corpo Dois</a:t>
            </a:r>
          </a:p>
          <a:p>
            <a:pPr lvl="2"/>
            <a:r>
              <a:t>Nível de Corpo Três</a:t>
            </a:r>
          </a:p>
          <a:p>
            <a:pPr lvl="3"/>
            <a:r>
              <a:t>Nível de Corpo Quatro</a:t>
            </a:r>
          </a:p>
          <a:p>
            <a:pPr lvl="4"/>
            <a:r>
              <a:t>Nível de Corpo Cinco</a:t>
            </a:r>
          </a:p>
        </p:txBody>
      </p:sp>
      <p:sp>
        <p:nvSpPr>
          <p:cNvPr id="3" name="Número do Slide"/>
          <p:cNvSpPr txBox="1">
            <a:spLocks noGrp="1"/>
          </p:cNvSpPr>
          <p:nvPr>
            <p:ph type="sldNum" sz="quarter" idx="10"/>
          </p:nvPr>
        </p:nvSpPr>
        <p:spPr>
          <a:ln/>
        </p:spPr>
        <p:txBody>
          <a:bodyPr/>
          <a:lstStyle>
            <a:lvl1pPr>
              <a:defRPr/>
            </a:lvl1pPr>
          </a:lstStyle>
          <a:p>
            <a:pPr>
              <a:defRPr/>
            </a:pPr>
            <a:fld id="{B0BAB738-850B-415C-9147-7613ACB5C0CB}" type="slidenum">
              <a:rPr lang="pt-BR"/>
              <a:pPr>
                <a:defRPr/>
              </a:pPr>
              <a:t>‹nº›</a:t>
            </a:fld>
            <a:endParaRPr lang="pt-B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Três Fotos">
    <p:spTree>
      <p:nvGrpSpPr>
        <p:cNvPr id="1" name=""/>
        <p:cNvGrpSpPr/>
        <p:nvPr/>
      </p:nvGrpSpPr>
      <p:grpSpPr>
        <a:xfrm>
          <a:off x="0" y="0"/>
          <a:ext cx="0" cy="0"/>
          <a:chOff x="0" y="0"/>
          <a:chExt cx="0" cy="0"/>
        </a:xfrm>
      </p:grpSpPr>
      <p:sp>
        <p:nvSpPr>
          <p:cNvPr id="83" name="Imagem"/>
          <p:cNvSpPr>
            <a:spLocks noGrp="1"/>
          </p:cNvSpPr>
          <p:nvPr>
            <p:ph type="pic" sz="quarter" idx="13"/>
          </p:nvPr>
        </p:nvSpPr>
        <p:spPr>
          <a:xfrm>
            <a:off x="6718300" y="5092700"/>
            <a:ext cx="5334000" cy="3771900"/>
          </a:xfrm>
          <a:prstGeom prst="rect">
            <a:avLst/>
          </a:prstGeom>
        </p:spPr>
        <p:txBody>
          <a:bodyPr lIns="91439" tIns="45719" rIns="91439" bIns="45719" anchor="t">
            <a:noAutofit/>
          </a:bodyPr>
          <a:lstStyle/>
          <a:p>
            <a:pPr lvl="0"/>
            <a:endParaRPr noProof="0">
              <a:sym typeface="Helvetica Neue"/>
            </a:endParaRPr>
          </a:p>
        </p:txBody>
      </p:sp>
      <p:sp>
        <p:nvSpPr>
          <p:cNvPr id="84" name="Imagem"/>
          <p:cNvSpPr>
            <a:spLocks noGrp="1"/>
          </p:cNvSpPr>
          <p:nvPr>
            <p:ph type="pic" sz="quarter" idx="14"/>
          </p:nvPr>
        </p:nvSpPr>
        <p:spPr>
          <a:xfrm>
            <a:off x="6718300" y="889000"/>
            <a:ext cx="5334000" cy="3771900"/>
          </a:xfrm>
          <a:prstGeom prst="rect">
            <a:avLst/>
          </a:prstGeom>
        </p:spPr>
        <p:txBody>
          <a:bodyPr lIns="91439" tIns="45719" rIns="91439" bIns="45719" anchor="t">
            <a:noAutofit/>
          </a:bodyPr>
          <a:lstStyle/>
          <a:p>
            <a:pPr lvl="0"/>
            <a:endParaRPr noProof="0">
              <a:sym typeface="Helvetica Neue"/>
            </a:endParaRPr>
          </a:p>
        </p:txBody>
      </p:sp>
      <p:sp>
        <p:nvSpPr>
          <p:cNvPr id="85" name="Imagem"/>
          <p:cNvSpPr>
            <a:spLocks noGrp="1"/>
          </p:cNvSpPr>
          <p:nvPr>
            <p:ph type="pic" sz="half" idx="15"/>
          </p:nvPr>
        </p:nvSpPr>
        <p:spPr>
          <a:xfrm>
            <a:off x="952500" y="889000"/>
            <a:ext cx="5334000" cy="7975600"/>
          </a:xfrm>
          <a:prstGeom prst="rect">
            <a:avLst/>
          </a:prstGeom>
        </p:spPr>
        <p:txBody>
          <a:bodyPr lIns="91439" tIns="45719" rIns="91439" bIns="45719" anchor="t">
            <a:noAutofit/>
          </a:bodyPr>
          <a:lstStyle/>
          <a:p>
            <a:pPr lvl="0"/>
            <a:endParaRPr noProof="0">
              <a:sym typeface="Helvetica Neue"/>
            </a:endParaRPr>
          </a:p>
        </p:txBody>
      </p:sp>
      <p:sp>
        <p:nvSpPr>
          <p:cNvPr id="5" name="Número do Slide"/>
          <p:cNvSpPr txBox="1">
            <a:spLocks noGrp="1"/>
          </p:cNvSpPr>
          <p:nvPr>
            <p:ph type="sldNum" sz="quarter" idx="16"/>
          </p:nvPr>
        </p:nvSpPr>
        <p:spPr>
          <a:ln/>
        </p:spPr>
        <p:txBody>
          <a:bodyPr/>
          <a:lstStyle>
            <a:lvl1pPr>
              <a:defRPr/>
            </a:lvl1pPr>
          </a:lstStyle>
          <a:p>
            <a:pPr>
              <a:defRPr/>
            </a:pPr>
            <a:fld id="{179B3D91-BB47-4258-9A0C-521A3C4173EB}" type="slidenum">
              <a:rPr lang="pt-BR"/>
              <a:pPr>
                <a:defRPr/>
              </a:pPr>
              <a:t>‹nº›</a:t>
            </a:fld>
            <a:endParaRPr lang="pt-B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Citação">
    <p:spTree>
      <p:nvGrpSpPr>
        <p:cNvPr id="1" name=""/>
        <p:cNvGrpSpPr/>
        <p:nvPr/>
      </p:nvGrpSpPr>
      <p:grpSpPr>
        <a:xfrm>
          <a:off x="0" y="0"/>
          <a:ext cx="0" cy="0"/>
          <a:chOff x="0" y="0"/>
          <a:chExt cx="0" cy="0"/>
        </a:xfrm>
      </p:grpSpPr>
      <p:sp>
        <p:nvSpPr>
          <p:cNvPr id="93" name="–Jaime Silveira"/>
          <p:cNvSpPr txBox="1">
            <a:spLocks noGrp="1"/>
          </p:cNvSpPr>
          <p:nvPr>
            <p:ph type="body" sz="quarter" idx="13"/>
          </p:nvPr>
        </p:nvSpPr>
        <p:spPr>
          <a:xfrm>
            <a:off x="1270000" y="6362700"/>
            <a:ext cx="10464800" cy="461366"/>
          </a:xfrm>
          <a:prstGeom prst="rect">
            <a:avLst/>
          </a:prstGeom>
        </p:spPr>
        <p:txBody>
          <a:bodyPr anchor="t">
            <a:spAutoFit/>
          </a:bodyPr>
          <a:lstStyle>
            <a:lvl1pPr marL="0" indent="0" algn="ctr">
              <a:spcBef>
                <a:spcPts val="0"/>
              </a:spcBef>
              <a:buSzTx/>
              <a:buNone/>
              <a:defRPr sz="2400" i="1"/>
            </a:lvl1pPr>
          </a:lstStyle>
          <a:p>
            <a:r>
              <a:t>–Jaime Silveira</a:t>
            </a:r>
          </a:p>
        </p:txBody>
      </p:sp>
      <p:sp>
        <p:nvSpPr>
          <p:cNvPr id="94" name="“Digite uma citação aqui.”"/>
          <p:cNvSpPr txBox="1">
            <a:spLocks noGrp="1"/>
          </p:cNvSpPr>
          <p:nvPr>
            <p:ph type="body" sz="quarter" idx="14"/>
          </p:nvPr>
        </p:nvSpPr>
        <p:spPr>
          <a:xfrm>
            <a:off x="1270000" y="4267112"/>
            <a:ext cx="10464800" cy="609776"/>
          </a:xfrm>
          <a:prstGeom prst="rect">
            <a:avLst/>
          </a:prstGeom>
        </p:spPr>
        <p:txBody>
          <a:bodyPr>
            <a:spAutoFit/>
          </a:bodyPr>
          <a:lstStyle>
            <a:lvl1pPr marL="0" indent="0" algn="ctr">
              <a:spcBef>
                <a:spcPts val="0"/>
              </a:spcBef>
              <a:buSzTx/>
              <a:buNone/>
              <a:defRPr sz="3400">
                <a:latin typeface="+mn-lt"/>
                <a:ea typeface="+mn-ea"/>
                <a:cs typeface="+mn-cs"/>
                <a:sym typeface="Helvetica Neue Medium"/>
              </a:defRPr>
            </a:lvl1pPr>
          </a:lstStyle>
          <a:p>
            <a:r>
              <a:t>“Digite uma citação aqui.” </a:t>
            </a:r>
          </a:p>
        </p:txBody>
      </p:sp>
      <p:sp>
        <p:nvSpPr>
          <p:cNvPr id="4" name="Número do Slide"/>
          <p:cNvSpPr txBox="1">
            <a:spLocks noGrp="1"/>
          </p:cNvSpPr>
          <p:nvPr>
            <p:ph type="sldNum" sz="quarter" idx="15"/>
          </p:nvPr>
        </p:nvSpPr>
        <p:spPr>
          <a:ln/>
        </p:spPr>
        <p:txBody>
          <a:bodyPr/>
          <a:lstStyle>
            <a:lvl1pPr>
              <a:defRPr/>
            </a:lvl1pPr>
          </a:lstStyle>
          <a:p>
            <a:pPr>
              <a:defRPr/>
            </a:pPr>
            <a:fld id="{A98B66BF-A936-49E0-8CE1-493F5758D853}" type="slidenum">
              <a:rPr lang="pt-BR"/>
              <a:pPr>
                <a:defRPr/>
              </a:pPr>
              <a:t>‹nº›</a:t>
            </a:fld>
            <a:endParaRPr lang="pt-B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Foto">
    <p:spTree>
      <p:nvGrpSpPr>
        <p:cNvPr id="1" name=""/>
        <p:cNvGrpSpPr/>
        <p:nvPr/>
      </p:nvGrpSpPr>
      <p:grpSpPr>
        <a:xfrm>
          <a:off x="0" y="0"/>
          <a:ext cx="0" cy="0"/>
          <a:chOff x="0" y="0"/>
          <a:chExt cx="0" cy="0"/>
        </a:xfrm>
      </p:grpSpPr>
      <p:sp>
        <p:nvSpPr>
          <p:cNvPr id="102" name="Imagem"/>
          <p:cNvSpPr>
            <a:spLocks noGrp="1"/>
          </p:cNvSpPr>
          <p:nvPr>
            <p:ph type="pic" idx="13"/>
          </p:nvPr>
        </p:nvSpPr>
        <p:spPr>
          <a:xfrm>
            <a:off x="0" y="0"/>
            <a:ext cx="13004800" cy="9753600"/>
          </a:xfrm>
          <a:prstGeom prst="rect">
            <a:avLst/>
          </a:prstGeom>
        </p:spPr>
        <p:txBody>
          <a:bodyPr lIns="91439" tIns="45719" rIns="91439" bIns="45719" anchor="t">
            <a:noAutofit/>
          </a:bodyPr>
          <a:lstStyle/>
          <a:p>
            <a:pPr lvl="0"/>
            <a:endParaRPr noProof="0">
              <a:sym typeface="Helvetica Neue"/>
            </a:endParaRPr>
          </a:p>
        </p:txBody>
      </p:sp>
      <p:sp>
        <p:nvSpPr>
          <p:cNvPr id="3" name="Número do Slide"/>
          <p:cNvSpPr txBox="1">
            <a:spLocks noGrp="1"/>
          </p:cNvSpPr>
          <p:nvPr>
            <p:ph type="sldNum" sz="quarter" idx="14"/>
          </p:nvPr>
        </p:nvSpPr>
        <p:spPr>
          <a:ln/>
        </p:spPr>
        <p:txBody>
          <a:bodyPr/>
          <a:lstStyle>
            <a:lvl1pPr>
              <a:defRPr/>
            </a:lvl1pPr>
          </a:lstStyle>
          <a:p>
            <a:pPr>
              <a:defRPr/>
            </a:pPr>
            <a:fld id="{FA205153-EA7C-41D9-8307-8BD3F35E471F}" type="slidenum">
              <a:rPr lang="pt-BR"/>
              <a:pPr>
                <a:defRPr/>
              </a:pPr>
              <a:t>‹nº›</a:t>
            </a:fld>
            <a:endParaRPr lang="pt-B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Em Branco">
    <p:spTree>
      <p:nvGrpSpPr>
        <p:cNvPr id="1" name=""/>
        <p:cNvGrpSpPr/>
        <p:nvPr/>
      </p:nvGrpSpPr>
      <p:grpSpPr>
        <a:xfrm>
          <a:off x="0" y="0"/>
          <a:ext cx="0" cy="0"/>
          <a:chOff x="0" y="0"/>
          <a:chExt cx="0" cy="0"/>
        </a:xfrm>
      </p:grpSpPr>
      <p:sp>
        <p:nvSpPr>
          <p:cNvPr id="2" name="Número do Slide"/>
          <p:cNvSpPr txBox="1">
            <a:spLocks noGrp="1"/>
          </p:cNvSpPr>
          <p:nvPr>
            <p:ph type="sldNum" sz="quarter" idx="10"/>
          </p:nvPr>
        </p:nvSpPr>
        <p:spPr>
          <a:ln/>
        </p:spPr>
        <p:txBody>
          <a:bodyPr/>
          <a:lstStyle>
            <a:lvl1pPr>
              <a:defRPr/>
            </a:lvl1pPr>
          </a:lstStyle>
          <a:p>
            <a:pPr>
              <a:defRPr/>
            </a:pPr>
            <a:fld id="{DC772330-EA93-4604-B922-29A5C25F7071}" type="slidenum">
              <a:rPr lang="pt-BR"/>
              <a:pPr>
                <a:defRPr/>
              </a:pPr>
              <a:t>‹nº›</a:t>
            </a:fld>
            <a:endParaRPr lang="pt-B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952500" y="255588"/>
            <a:ext cx="11099800" cy="2157412"/>
          </a:xfrm>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a:xfrm>
            <a:off x="952500" y="2592388"/>
            <a:ext cx="11099800" cy="6284912"/>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Número do Slide"/>
          <p:cNvSpPr txBox="1">
            <a:spLocks noGrp="1"/>
          </p:cNvSpPr>
          <p:nvPr>
            <p:ph type="sldNum" sz="quarter" idx="10"/>
          </p:nvPr>
        </p:nvSpPr>
        <p:spPr>
          <a:ln/>
        </p:spPr>
        <p:txBody>
          <a:bodyPr/>
          <a:lstStyle>
            <a:lvl1pPr>
              <a:defRPr/>
            </a:lvl1pPr>
          </a:lstStyle>
          <a:p>
            <a:pPr>
              <a:defRPr/>
            </a:pPr>
            <a:fld id="{0851B5F4-007E-443F-85DA-D2F27D086839}" type="slidenum">
              <a:rPr lang="pt-BR"/>
              <a:pPr>
                <a:defRPr/>
              </a:pPr>
              <a:t>‹nº›</a:t>
            </a:fld>
            <a:endParaRPr lang="pt-B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
        <p:nvSpPr>
          <p:cNvPr id="2" name="Número do Slide"/>
          <p:cNvSpPr txBox="1">
            <a:spLocks noGrp="1"/>
          </p:cNvSpPr>
          <p:nvPr>
            <p:ph type="sldNum" sz="quarter" idx="10"/>
          </p:nvPr>
        </p:nvSpPr>
        <p:spPr>
          <a:ln/>
        </p:spPr>
        <p:txBody>
          <a:bodyPr/>
          <a:lstStyle>
            <a:lvl1pPr>
              <a:defRPr/>
            </a:lvl1pPr>
          </a:lstStyle>
          <a:p>
            <a:pPr>
              <a:defRPr/>
            </a:pPr>
            <a:fld id="{BA3CCF3A-D475-4A6A-80A2-00D36ABC4BD7}" type="slidenum">
              <a:rPr lang="pt-BR"/>
              <a:pPr>
                <a:defRPr/>
              </a:pPr>
              <a:t>‹nº›</a:t>
            </a:fld>
            <a:endParaRPr lang="pt-B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Título, text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952500" y="255588"/>
            <a:ext cx="11099800" cy="2157412"/>
          </a:xfrm>
        </p:spPr>
        <p:txBody>
          <a:bodyPr/>
          <a:lstStyle/>
          <a:p>
            <a:r>
              <a:rPr lang="pt-BR" smtClean="0"/>
              <a:t>Clique para editar o estilo do título mestre</a:t>
            </a:r>
            <a:endParaRPr lang="pt-BR"/>
          </a:p>
        </p:txBody>
      </p:sp>
      <p:sp>
        <p:nvSpPr>
          <p:cNvPr id="3" name="Espaço Reservado para Texto 2"/>
          <p:cNvSpPr>
            <a:spLocks noGrp="1"/>
          </p:cNvSpPr>
          <p:nvPr>
            <p:ph type="body" sz="half" idx="1"/>
          </p:nvPr>
        </p:nvSpPr>
        <p:spPr>
          <a:xfrm>
            <a:off x="952500" y="2592388"/>
            <a:ext cx="5473700" cy="6284912"/>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6578600" y="2592388"/>
            <a:ext cx="5473700" cy="6284912"/>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Número do Slide"/>
          <p:cNvSpPr txBox="1">
            <a:spLocks noGrp="1"/>
          </p:cNvSpPr>
          <p:nvPr>
            <p:ph type="sldNum" sz="quarter" idx="10"/>
          </p:nvPr>
        </p:nvSpPr>
        <p:spPr>
          <a:ln/>
        </p:spPr>
        <p:txBody>
          <a:bodyPr/>
          <a:lstStyle>
            <a:lvl1pPr>
              <a:defRPr/>
            </a:lvl1pPr>
          </a:lstStyle>
          <a:p>
            <a:pPr>
              <a:defRPr/>
            </a:pPr>
            <a:fld id="{20AC6464-7E23-4831-9B22-01732F42A676}" type="slidenum">
              <a:rPr lang="pt-BR"/>
              <a:pPr>
                <a:defRPr/>
              </a:pPr>
              <a:t>‹nº›</a:t>
            </a:fld>
            <a:endParaRPr lang="pt-B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Texto do Título"/>
          <p:cNvSpPr txBox="1">
            <a:spLocks noGrp="1"/>
          </p:cNvSpPr>
          <p:nvPr>
            <p:ph type="title"/>
          </p:nvPr>
        </p:nvSpPr>
        <p:spPr bwMode="auto">
          <a:xfrm>
            <a:off x="952500" y="255588"/>
            <a:ext cx="11099800" cy="2157412"/>
          </a:xfrm>
          <a:prstGeom prst="rect">
            <a:avLst/>
          </a:prstGeom>
          <a:noFill/>
          <a:ln w="12700">
            <a:noFill/>
            <a:miter lim="400000"/>
            <a:headEnd/>
            <a:tailEnd/>
          </a:ln>
        </p:spPr>
        <p:txBody>
          <a:bodyPr vert="horz" wrap="square" lIns="50797" tIns="50797" rIns="50797" bIns="50797" numCol="1" anchor="ctr" anchorCtr="0" compatLnSpc="1">
            <a:prstTxWarp prst="textNoShape">
              <a:avLst/>
            </a:prstTxWarp>
          </a:bodyPr>
          <a:lstStyle/>
          <a:p>
            <a:pPr lvl="0"/>
            <a:r>
              <a:rPr lang="pt-BR" smtClean="0">
                <a:sym typeface="Helvetica Neue Medium"/>
              </a:rPr>
              <a:t>Texto do Título</a:t>
            </a:r>
          </a:p>
        </p:txBody>
      </p:sp>
      <p:sp>
        <p:nvSpPr>
          <p:cNvPr id="1027" name="Nível de Corpo Um…"/>
          <p:cNvSpPr txBox="1">
            <a:spLocks noGrp="1"/>
          </p:cNvSpPr>
          <p:nvPr>
            <p:ph type="body" idx="1"/>
          </p:nvPr>
        </p:nvSpPr>
        <p:spPr bwMode="auto">
          <a:xfrm>
            <a:off x="952500" y="2592388"/>
            <a:ext cx="11099800" cy="6284912"/>
          </a:xfrm>
          <a:prstGeom prst="rect">
            <a:avLst/>
          </a:prstGeom>
          <a:noFill/>
          <a:ln w="12700">
            <a:noFill/>
            <a:miter lim="400000"/>
            <a:headEnd/>
            <a:tailEnd/>
          </a:ln>
        </p:spPr>
        <p:txBody>
          <a:bodyPr vert="horz" wrap="square" lIns="50797" tIns="50797" rIns="50797" bIns="50797" numCol="1" anchor="ctr" anchorCtr="0" compatLnSpc="1">
            <a:prstTxWarp prst="textNoShape">
              <a:avLst/>
            </a:prstTxWarp>
          </a:bodyPr>
          <a:lstStyle/>
          <a:p>
            <a:pPr lvl="0"/>
            <a:r>
              <a:rPr lang="pt-BR" smtClean="0">
                <a:sym typeface="Helvetica Neue"/>
              </a:rPr>
              <a:t>Nível de Corpo Um</a:t>
            </a:r>
          </a:p>
          <a:p>
            <a:pPr lvl="1"/>
            <a:r>
              <a:rPr lang="pt-BR" smtClean="0">
                <a:sym typeface="Helvetica Neue"/>
              </a:rPr>
              <a:t>Nível de Corpo Dois</a:t>
            </a:r>
          </a:p>
          <a:p>
            <a:pPr lvl="2"/>
            <a:r>
              <a:rPr lang="pt-BR" smtClean="0">
                <a:sym typeface="Helvetica Neue"/>
              </a:rPr>
              <a:t>Nível de Corpo Três</a:t>
            </a:r>
          </a:p>
          <a:p>
            <a:pPr lvl="3"/>
            <a:r>
              <a:rPr lang="pt-BR" smtClean="0">
                <a:sym typeface="Helvetica Neue"/>
              </a:rPr>
              <a:t>Nível de Corpo Quatro</a:t>
            </a:r>
          </a:p>
          <a:p>
            <a:pPr lvl="4"/>
            <a:r>
              <a:rPr lang="pt-BR" smtClean="0">
                <a:sym typeface="Helvetica Neue"/>
              </a:rPr>
              <a:t>Nível de Corpo Cinco</a:t>
            </a:r>
          </a:p>
        </p:txBody>
      </p:sp>
      <p:sp>
        <p:nvSpPr>
          <p:cNvPr id="1028" name="Número do Slide"/>
          <p:cNvSpPr txBox="1">
            <a:spLocks noGrp="1"/>
          </p:cNvSpPr>
          <p:nvPr>
            <p:ph type="sldNum" sz="quarter" idx="2"/>
          </p:nvPr>
        </p:nvSpPr>
        <p:spPr bwMode="auto">
          <a:xfrm>
            <a:off x="6284913" y="9297988"/>
            <a:ext cx="427037" cy="344487"/>
          </a:xfrm>
          <a:prstGeom prst="rect">
            <a:avLst/>
          </a:prstGeom>
          <a:noFill/>
          <a:ln w="12700">
            <a:noFill/>
            <a:miter lim="400000"/>
            <a:headEnd/>
            <a:tailEnd/>
          </a:ln>
        </p:spPr>
        <p:txBody>
          <a:bodyPr vert="horz" wrap="none" lIns="50797" tIns="50797" rIns="50797" bIns="50797" numCol="1" anchor="t" anchorCtr="0" compatLnSpc="1">
            <a:prstTxWarp prst="textNoShape">
              <a:avLst/>
            </a:prstTxWarp>
            <a:spAutoFit/>
          </a:bodyPr>
          <a:lstStyle>
            <a:lvl1pPr algn="ctr" hangingPunct="0">
              <a:defRPr sz="1600" b="0">
                <a:latin typeface="Helvetica Neue Light"/>
                <a:ea typeface="Helvetica Neue Light"/>
                <a:cs typeface="Helvetica Neue Light"/>
                <a:sym typeface="Helvetica Neue Light"/>
              </a:defRPr>
            </a:lvl1pPr>
          </a:lstStyle>
          <a:p>
            <a:pPr>
              <a:defRPr/>
            </a:pPr>
            <a:fld id="{DB70BE10-3C9C-4B92-B2C7-CAC4C8DED074}"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36" r:id="rId6"/>
    <p:sldLayoutId id="2147483728" r:id="rId7"/>
    <p:sldLayoutId id="2147483729" r:id="rId8"/>
    <p:sldLayoutId id="2147483730" r:id="rId9"/>
    <p:sldLayoutId id="2147483731" r:id="rId10"/>
    <p:sldLayoutId id="2147483732" r:id="rId11"/>
    <p:sldLayoutId id="2147483733" r:id="rId12"/>
    <p:sldLayoutId id="2147483734" r:id="rId13"/>
    <p:sldLayoutId id="2147483735" r:id="rId14"/>
  </p:sldLayoutIdLst>
  <p:transition spd="med"/>
  <p:txStyles>
    <p:titleStyle>
      <a:lvl1pPr algn="ctr" defTabSz="584200" rtl="0" eaLnBrk="0" fontAlgn="base" hangingPunct="0">
        <a:spcBef>
          <a:spcPct val="0"/>
        </a:spcBef>
        <a:spcAft>
          <a:spcPct val="0"/>
        </a:spcAft>
        <a:defRPr sz="8000">
          <a:solidFill>
            <a:srgbClr val="000000"/>
          </a:solidFill>
          <a:latin typeface="+mn-lt"/>
          <a:ea typeface="+mn-ea"/>
          <a:cs typeface="+mn-cs"/>
          <a:sym typeface="Helvetica Neue Medium"/>
        </a:defRPr>
      </a:lvl1pPr>
      <a:lvl2pPr algn="ctr" defTabSz="584200" rtl="0" eaLnBrk="0" fontAlgn="base" hangingPunct="0">
        <a:spcBef>
          <a:spcPct val="0"/>
        </a:spcBef>
        <a:spcAft>
          <a:spcPct val="0"/>
        </a:spcAft>
        <a:defRPr sz="8000">
          <a:solidFill>
            <a:srgbClr val="000000"/>
          </a:solidFill>
          <a:latin typeface="+mn-lt"/>
          <a:ea typeface="+mn-ea"/>
          <a:cs typeface="+mn-cs"/>
          <a:sym typeface="Helvetica Neue Medium"/>
        </a:defRPr>
      </a:lvl2pPr>
      <a:lvl3pPr algn="ctr" defTabSz="584200" rtl="0" eaLnBrk="0" fontAlgn="base" hangingPunct="0">
        <a:spcBef>
          <a:spcPct val="0"/>
        </a:spcBef>
        <a:spcAft>
          <a:spcPct val="0"/>
        </a:spcAft>
        <a:defRPr sz="8000">
          <a:solidFill>
            <a:srgbClr val="000000"/>
          </a:solidFill>
          <a:latin typeface="+mn-lt"/>
          <a:ea typeface="+mn-ea"/>
          <a:cs typeface="+mn-cs"/>
          <a:sym typeface="Helvetica Neue Medium"/>
        </a:defRPr>
      </a:lvl3pPr>
      <a:lvl4pPr algn="ctr" defTabSz="584200" rtl="0" eaLnBrk="0" fontAlgn="base" hangingPunct="0">
        <a:spcBef>
          <a:spcPct val="0"/>
        </a:spcBef>
        <a:spcAft>
          <a:spcPct val="0"/>
        </a:spcAft>
        <a:defRPr sz="8000">
          <a:solidFill>
            <a:srgbClr val="000000"/>
          </a:solidFill>
          <a:latin typeface="+mn-lt"/>
          <a:ea typeface="+mn-ea"/>
          <a:cs typeface="+mn-cs"/>
          <a:sym typeface="Helvetica Neue Medium"/>
        </a:defRPr>
      </a:lvl4pPr>
      <a:lvl5pPr algn="ctr" defTabSz="584200" rtl="0" eaLnBrk="0" fontAlgn="base" hangingPunct="0">
        <a:spcBef>
          <a:spcPct val="0"/>
        </a:spcBef>
        <a:spcAft>
          <a:spcPct val="0"/>
        </a:spcAft>
        <a:defRPr sz="8000">
          <a:solidFill>
            <a:srgbClr val="000000"/>
          </a:solidFill>
          <a:latin typeface="+mn-lt"/>
          <a:ea typeface="+mn-ea"/>
          <a:cs typeface="+mn-cs"/>
          <a:sym typeface="Helvetica Neue Medium"/>
        </a:defRPr>
      </a:lvl5pPr>
      <a:lvl6pPr marL="0" marR="0" indent="11430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Neue Medium"/>
        </a:defRPr>
      </a:lvl6pPr>
      <a:lvl7pPr marL="0" marR="0" indent="13716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Neue Medium"/>
        </a:defRPr>
      </a:lvl7pPr>
      <a:lvl8pPr marL="0" marR="0" indent="16002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Neue Medium"/>
        </a:defRPr>
      </a:lvl8pPr>
      <a:lvl9pPr marL="0" marR="0" indent="18288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000000"/>
          </a:solidFill>
          <a:uFillTx/>
          <a:latin typeface="+mn-lt"/>
          <a:ea typeface="+mn-ea"/>
          <a:cs typeface="+mn-cs"/>
          <a:sym typeface="Helvetica Neue Medium"/>
        </a:defRPr>
      </a:lvl9pPr>
    </p:titleStyle>
    <p:bodyStyle>
      <a:lvl1pPr marL="444500" indent="-444500" algn="l" defTabSz="584200" rtl="0" eaLnBrk="0" fontAlgn="base" hangingPunct="0">
        <a:spcBef>
          <a:spcPts val="4200"/>
        </a:spcBef>
        <a:spcAft>
          <a:spcPct val="0"/>
        </a:spcAft>
        <a:buSzPct val="145000"/>
        <a:buChar char="•"/>
        <a:defRPr sz="3100">
          <a:solidFill>
            <a:srgbClr val="000000"/>
          </a:solidFill>
          <a:latin typeface="Helvetica Neue"/>
          <a:ea typeface="Helvetica Neue"/>
          <a:cs typeface="Helvetica Neue"/>
          <a:sym typeface="Helvetica Neue"/>
        </a:defRPr>
      </a:lvl1pPr>
      <a:lvl2pPr marL="889000" indent="-444500" algn="l" defTabSz="584200" rtl="0" eaLnBrk="0" fontAlgn="base" hangingPunct="0">
        <a:spcBef>
          <a:spcPts val="4200"/>
        </a:spcBef>
        <a:spcAft>
          <a:spcPct val="0"/>
        </a:spcAft>
        <a:buSzPct val="145000"/>
        <a:buChar char="•"/>
        <a:defRPr sz="3100">
          <a:solidFill>
            <a:srgbClr val="000000"/>
          </a:solidFill>
          <a:latin typeface="Helvetica Neue"/>
          <a:ea typeface="Helvetica Neue"/>
          <a:cs typeface="Helvetica Neue"/>
          <a:sym typeface="Helvetica Neue"/>
        </a:defRPr>
      </a:lvl2pPr>
      <a:lvl3pPr marL="1335088" indent="-446088" algn="l" defTabSz="584200" rtl="0" eaLnBrk="0" fontAlgn="base" hangingPunct="0">
        <a:spcBef>
          <a:spcPts val="4200"/>
        </a:spcBef>
        <a:spcAft>
          <a:spcPct val="0"/>
        </a:spcAft>
        <a:buSzPct val="145000"/>
        <a:buChar char="•"/>
        <a:defRPr sz="3100">
          <a:solidFill>
            <a:srgbClr val="000000"/>
          </a:solidFill>
          <a:latin typeface="Helvetica Neue"/>
          <a:ea typeface="Helvetica Neue"/>
          <a:cs typeface="Helvetica Neue"/>
          <a:sym typeface="Helvetica Neue"/>
        </a:defRPr>
      </a:lvl3pPr>
      <a:lvl4pPr marL="1776413" indent="-441325" algn="l" defTabSz="584200" rtl="0" eaLnBrk="0" fontAlgn="base" hangingPunct="0">
        <a:spcBef>
          <a:spcPts val="4200"/>
        </a:spcBef>
        <a:spcAft>
          <a:spcPct val="0"/>
        </a:spcAft>
        <a:buSzPct val="145000"/>
        <a:buChar char="•"/>
        <a:defRPr sz="3100">
          <a:solidFill>
            <a:srgbClr val="000000"/>
          </a:solidFill>
          <a:latin typeface="Helvetica Neue"/>
          <a:ea typeface="Helvetica Neue"/>
          <a:cs typeface="Helvetica Neue"/>
          <a:sym typeface="Helvetica Neue"/>
        </a:defRPr>
      </a:lvl4pPr>
      <a:lvl5pPr marL="2220913" indent="-444500" algn="l" defTabSz="584200" rtl="0" eaLnBrk="0" fontAlgn="base" hangingPunct="0">
        <a:spcBef>
          <a:spcPts val="4200"/>
        </a:spcBef>
        <a:spcAft>
          <a:spcPct val="0"/>
        </a:spcAft>
        <a:buSzPct val="145000"/>
        <a:buChar char="•"/>
        <a:defRPr sz="3100">
          <a:solidFill>
            <a:srgbClr val="000000"/>
          </a:solidFill>
          <a:latin typeface="Helvetica Neue"/>
          <a:ea typeface="Helvetica Neue"/>
          <a:cs typeface="Helvetica Neue"/>
          <a:sym typeface="Helvetica Neue"/>
        </a:defRPr>
      </a:lvl5pPr>
      <a:lvl6pPr marL="2667000" marR="0" indent="-444500" algn="l" defTabSz="584200" rtl="0" latinLnBrk="0">
        <a:lnSpc>
          <a:spcPct val="100000"/>
        </a:lnSpc>
        <a:spcBef>
          <a:spcPts val="4200"/>
        </a:spcBef>
        <a:spcAft>
          <a:spcPts val="0"/>
        </a:spcAft>
        <a:buClrTx/>
        <a:buSzPct val="145000"/>
        <a:buFontTx/>
        <a:buChar char="•"/>
        <a:tabLst/>
        <a:defRPr sz="3200" b="0" i="0" u="none" strike="noStrike" cap="none" spc="0" baseline="0">
          <a:ln>
            <a:noFill/>
          </a:ln>
          <a:solidFill>
            <a:srgbClr val="000000"/>
          </a:solidFill>
          <a:uFillTx/>
          <a:latin typeface="Helvetica Neue"/>
          <a:ea typeface="Helvetica Neue"/>
          <a:cs typeface="Helvetica Neue"/>
          <a:sym typeface="Helvetica Neue"/>
        </a:defRPr>
      </a:lvl6pPr>
      <a:lvl7pPr marL="3111500" marR="0" indent="-444500" algn="l" defTabSz="584200" rtl="0" latinLnBrk="0">
        <a:lnSpc>
          <a:spcPct val="100000"/>
        </a:lnSpc>
        <a:spcBef>
          <a:spcPts val="4200"/>
        </a:spcBef>
        <a:spcAft>
          <a:spcPts val="0"/>
        </a:spcAft>
        <a:buClrTx/>
        <a:buSzPct val="145000"/>
        <a:buFontTx/>
        <a:buChar char="•"/>
        <a:tabLst/>
        <a:defRPr sz="3200" b="0" i="0" u="none" strike="noStrike" cap="none" spc="0" baseline="0">
          <a:ln>
            <a:noFill/>
          </a:ln>
          <a:solidFill>
            <a:srgbClr val="000000"/>
          </a:solidFill>
          <a:uFillTx/>
          <a:latin typeface="Helvetica Neue"/>
          <a:ea typeface="Helvetica Neue"/>
          <a:cs typeface="Helvetica Neue"/>
          <a:sym typeface="Helvetica Neue"/>
        </a:defRPr>
      </a:lvl7pPr>
      <a:lvl8pPr marL="3556000" marR="0" indent="-444500" algn="l" defTabSz="584200" rtl="0" latinLnBrk="0">
        <a:lnSpc>
          <a:spcPct val="100000"/>
        </a:lnSpc>
        <a:spcBef>
          <a:spcPts val="4200"/>
        </a:spcBef>
        <a:spcAft>
          <a:spcPts val="0"/>
        </a:spcAft>
        <a:buClrTx/>
        <a:buSzPct val="145000"/>
        <a:buFontTx/>
        <a:buChar char="•"/>
        <a:tabLst/>
        <a:defRPr sz="3200" b="0" i="0" u="none" strike="noStrike" cap="none" spc="0" baseline="0">
          <a:ln>
            <a:noFill/>
          </a:ln>
          <a:solidFill>
            <a:srgbClr val="000000"/>
          </a:solidFill>
          <a:uFillTx/>
          <a:latin typeface="Helvetica Neue"/>
          <a:ea typeface="Helvetica Neue"/>
          <a:cs typeface="Helvetica Neue"/>
          <a:sym typeface="Helvetica Neue"/>
        </a:defRPr>
      </a:lvl8pPr>
      <a:lvl9pPr marL="4000500" marR="0" indent="-444500" algn="l" defTabSz="584200" rtl="0" latinLnBrk="0">
        <a:lnSpc>
          <a:spcPct val="100000"/>
        </a:lnSpc>
        <a:spcBef>
          <a:spcPts val="4200"/>
        </a:spcBef>
        <a:spcAft>
          <a:spcPts val="0"/>
        </a:spcAft>
        <a:buClrTx/>
        <a:buSzPct val="145000"/>
        <a:buFontTx/>
        <a:buChar char="•"/>
        <a:tabLst/>
        <a:defRPr sz="3200" b="0" i="0" u="none" strike="noStrike" cap="none" spc="0" baseline="0">
          <a:ln>
            <a:noFill/>
          </a:ln>
          <a:solidFill>
            <a:srgbClr val="000000"/>
          </a:solidFill>
          <a:uFillTx/>
          <a:latin typeface="Helvetica Neue"/>
          <a:ea typeface="Helvetica Neue"/>
          <a:cs typeface="Helvetica Neue"/>
          <a:sym typeface="Helvetica Neue"/>
        </a:defRPr>
      </a:lvl9pPr>
    </p:bodyStyle>
    <p:otherStyle>
      <a:lvl1pPr marL="0" marR="0" indent="0" algn="ctr" defTabSz="584200" rtl="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1pPr>
      <a:lvl2pPr marL="0" marR="0" indent="228600" algn="ctr" defTabSz="584200" rtl="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2pPr>
      <a:lvl3pPr marL="0" marR="0" indent="457200" algn="ctr" defTabSz="584200" rtl="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3pPr>
      <a:lvl4pPr marL="0" marR="0" indent="685800" algn="ctr" defTabSz="584200" rtl="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4pPr>
      <a:lvl5pPr marL="0" marR="0" indent="914400" algn="ctr" defTabSz="584200" rtl="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5pPr>
      <a:lvl6pPr marL="0" marR="0" indent="1143000" algn="ctr" defTabSz="584200" rtl="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6pPr>
      <a:lvl7pPr marL="0" marR="0" indent="1371600" algn="ctr" defTabSz="584200" rtl="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7pPr>
      <a:lvl8pPr marL="0" marR="0" indent="1600200" algn="ctr" defTabSz="584200" rtl="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8pPr>
      <a:lvl9pPr marL="0" marR="0" indent="1828800" algn="ctr" defTabSz="584200" rtl="0" latinLnBrk="0">
        <a:lnSpc>
          <a:spcPct val="100000"/>
        </a:lnSpc>
        <a:spcBef>
          <a:spcPts val="0"/>
        </a:spcBef>
        <a:spcAft>
          <a:spcPts val="0"/>
        </a:spcAft>
        <a:buClrTx/>
        <a:buSzTx/>
        <a:buFontTx/>
        <a:buNone/>
        <a:tabLst/>
        <a:defRPr sz="1600" b="0" i="0" u="none" strike="noStrike" cap="none" spc="0" baseline="0">
          <a:ln>
            <a:noFill/>
          </a:ln>
          <a:solidFill>
            <a:schemeClr val="tx1"/>
          </a:solidFill>
          <a:uFillTx/>
          <a:latin typeface="+mn-lt"/>
          <a:ea typeface="+mn-ea"/>
          <a:cs typeface="+mn-cs"/>
          <a:sym typeface="Helvetica Neue Light"/>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hyperlink" Target="https://www.ncbi.nlm.nih.gov/pubmed?linkname=pubmed_pubmed&amp;from_uid=29220639" TargetMode="External"/><Relationship Id="rId7" Type="http://schemas.openxmlformats.org/officeDocument/2006/relationships/hyperlink" Target="https://doi.org/10.1016/j.earlhumdev.2017.11.013" TargetMode="External"/><Relationship Id="rId2" Type="http://schemas.openxmlformats.org/officeDocument/2006/relationships/hyperlink" Target="https://www.ncbi.nlm.nih.gov/pubmed/29220639" TargetMode="External"/><Relationship Id="rId1" Type="http://schemas.openxmlformats.org/officeDocument/2006/relationships/slideLayout" Target="../slideLayouts/slideLayout11.xml"/><Relationship Id="rId6" Type="http://schemas.openxmlformats.org/officeDocument/2006/relationships/hyperlink" Target="https://www.sciencedirect.com/science/journal/03783782/117/supp/C" TargetMode="External"/><Relationship Id="rId5" Type="http://schemas.openxmlformats.org/officeDocument/2006/relationships/hyperlink" Target="https://www.sciencedirect.com/science/journal/03783782" TargetMode="External"/><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paulomargotto.com.br/" TargetMode="External"/><Relationship Id="rId1" Type="http://schemas.openxmlformats.org/officeDocument/2006/relationships/slideLayout" Target="../slideLayouts/slideLayout13.xml"/><Relationship Id="rId4" Type="http://schemas.openxmlformats.org/officeDocument/2006/relationships/hyperlink" Target="mailto:pmargotto@gmail.com"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paulomargotto.com.br/documentos/290" TargetMode="External"/><Relationship Id="rId2" Type="http://schemas.openxmlformats.org/officeDocument/2006/relationships/hyperlink" Target="http://paulomargotto.com.br/hemorragia-peri-intraventricular-no-recem-nascido-pre-termo/" TargetMode="Externa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hyperlink" Target="http://paulomargotto.com.br/documentos/311" TargetMode="External"/><Relationship Id="rId2" Type="http://schemas.openxmlformats.org/officeDocument/2006/relationships/hyperlink" Target="http://paulomargotto.com.br/infeccoes-bacterianas/" TargetMode="Externa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33.xml.rels><?xml version="1.0" encoding="UTF-8" standalone="yes"?>
<Relationships xmlns="http://schemas.openxmlformats.org/package/2006/relationships"><Relationship Id="rId3" Type="http://schemas.openxmlformats.org/officeDocument/2006/relationships/hyperlink" Target="http://paulomargotto.com.br/meningite-neonatal-patogenese-a-prevencao-da-lesao-do-sistema-nervoso-central/" TargetMode="External"/><Relationship Id="rId2" Type="http://schemas.openxmlformats.org/officeDocument/2006/relationships/image" Target="../media/image13.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hyperlink" Target="http://paulomargotto.com.br/documentos/308"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hyperlink" Target="https://www.ncbi.nlm.nih.gov/pubmed/15547163" TargetMode="Externa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hyperlink" Target="https://www.ncbi.nlm.nih.gov/pubmed/25063721" TargetMode="External"/><Relationship Id="rId1" Type="http://schemas.openxmlformats.org/officeDocument/2006/relationships/slideLayout" Target="../slideLayouts/slideLayout12.xml"/><Relationship Id="rId6" Type="http://schemas.openxmlformats.org/officeDocument/2006/relationships/image" Target="../media/image16.png"/><Relationship Id="rId5" Type="http://schemas.openxmlformats.org/officeDocument/2006/relationships/hyperlink" Target="http://paulomargotto.com.br/documentos/298" TargetMode="External"/><Relationship Id="rId4" Type="http://schemas.openxmlformats.org/officeDocument/2006/relationships/hyperlink" Target="http://paulomargotto.com.br/avaliacao-ultrassonografica-da-anatomia-da-espinha-lombar-em-recem-nascidos-implicacoes-para-otima-performance-da-puncao-lombar/"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paulomargotto.com.br/posicao-do-recem-nascido-na-unidade-de-cuidado-intensivo-para-a-puncao-lombar-como-determinado-pela-ultrassonografia-ao-lado-do-leito/" TargetMode="External"/><Relationship Id="rId2" Type="http://schemas.openxmlformats.org/officeDocument/2006/relationships/hyperlink" Target="https://www.ncbi.nlm.nih.gov/pubmed/22684159" TargetMode="External"/><Relationship Id="rId1" Type="http://schemas.openxmlformats.org/officeDocument/2006/relationships/slideLayout" Target="../slideLayouts/slideLayout13.xml"/><Relationship Id="rId5" Type="http://schemas.openxmlformats.org/officeDocument/2006/relationships/image" Target="../media/image16.png"/><Relationship Id="rId4" Type="http://schemas.openxmlformats.org/officeDocument/2006/relationships/hyperlink" Target="http://paulomargotto.com.br/documentos/295" TargetMode="External"/></Relationships>
</file>

<file path=ppt/slides/_rels/slide3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hyperlink" Target="http://paulomargotto.com.br/documentos/308" TargetMode="External"/><Relationship Id="rId2" Type="http://schemas.openxmlformats.org/officeDocument/2006/relationships/hyperlink" Target="http://paulomargotto.com.br/meningite-neonatal-patogenese-a-prevencao-da-lesao-do-sistema-nervoso-central/" TargetMode="External"/><Relationship Id="rId1" Type="http://schemas.openxmlformats.org/officeDocument/2006/relationships/slideLayout" Target="../slideLayouts/slideLayout12.xml"/><Relationship Id="rId5" Type="http://schemas.openxmlformats.org/officeDocument/2006/relationships/image" Target="../media/image16.png"/><Relationship Id="rId4" Type="http://schemas.openxmlformats.org/officeDocument/2006/relationships/hyperlink" Target="http://paulomargotto.com.br/documentos/295" TargetMode="External"/></Relationships>
</file>

<file path=ppt/slides/_rels/slide42.xml.rels><?xml version="1.0" encoding="UTF-8" standalone="yes"?>
<Relationships xmlns="http://schemas.openxmlformats.org/package/2006/relationships"><Relationship Id="rId3" Type="http://schemas.openxmlformats.org/officeDocument/2006/relationships/hyperlink" Target="http://paulomargotto.com.br/documentos/308" TargetMode="External"/><Relationship Id="rId2" Type="http://schemas.openxmlformats.org/officeDocument/2006/relationships/hyperlink" Target="http://paulomargotto.com.br/meningite-neonatal-patogenese-a-prevencao-da-lesao-do-sistema-nervoso-central/" TargetMode="Externa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hyperlink" Target="http://paulomargotto.com.br/documentos/322" TargetMode="External"/><Relationship Id="rId2" Type="http://schemas.openxmlformats.org/officeDocument/2006/relationships/hyperlink" Target="http://paulomargotto.com.br/efeito-do-atraso-na-analise-dos-parametros-do-liquor-cefalorraquidiano/" TargetMode="Externa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4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hyperlink" Target="http://paulomargotto.com.br/documentos/311" TargetMode="External"/><Relationship Id="rId2" Type="http://schemas.openxmlformats.org/officeDocument/2006/relationships/hyperlink" Target="http://paulomargotto.com.br/infeccoes-bacterianas/" TargetMode="External"/><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48.xml.rels><?xml version="1.0" encoding="UTF-8" standalone="yes"?>
<Relationships xmlns="http://schemas.openxmlformats.org/package/2006/relationships"><Relationship Id="rId3" Type="http://schemas.openxmlformats.org/officeDocument/2006/relationships/hyperlink" Target="http://paulomargotto.com.br/documentos/311" TargetMode="External"/><Relationship Id="rId2" Type="http://schemas.openxmlformats.org/officeDocument/2006/relationships/hyperlink" Target="http://paulomargotto.com.br/infeccoes-bacterianas/" TargetMode="Externa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4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4" name="Grupo"/>
          <p:cNvGrpSpPr>
            <a:grpSpLocks/>
          </p:cNvGrpSpPr>
          <p:nvPr/>
        </p:nvGrpSpPr>
        <p:grpSpPr bwMode="auto">
          <a:xfrm>
            <a:off x="-95250" y="9375775"/>
            <a:ext cx="13195300" cy="438150"/>
            <a:chOff x="0" y="0"/>
            <a:chExt cx="13194467" cy="438380"/>
          </a:xfrm>
        </p:grpSpPr>
        <p:sp>
          <p:nvSpPr>
            <p:cNvPr id="3081" name="Retângulo Arredondado"/>
            <p:cNvSpPr>
              <a:spLocks noChangeArrowheads="1"/>
            </p:cNvSpPr>
            <p:nvPr/>
          </p:nvSpPr>
          <p:spPr bwMode="auto">
            <a:xfrm rot="10800000">
              <a:off x="0" y="0"/>
              <a:ext cx="13194468" cy="376174"/>
            </a:xfrm>
            <a:prstGeom prst="roundRect">
              <a:avLst>
                <a:gd name="adj" fmla="val 50000"/>
              </a:avLst>
            </a:prstGeom>
            <a:solidFill>
              <a:srgbClr val="073868"/>
            </a:solidFill>
            <a:ln w="12700">
              <a:noFill/>
              <a:miter lim="400000"/>
              <a:headEnd/>
              <a:tailEnd/>
            </a:ln>
          </p:spPr>
          <p:txBody>
            <a:bodyPr rot="10800000" lIns="50797" tIns="50797" rIns="50797" bIns="50797" anchor="ctr"/>
            <a:lstStyle/>
            <a:p>
              <a:pPr algn="ctr" hangingPunct="0"/>
              <a:endParaRPr lang="pt-BR" sz="2100" b="0">
                <a:solidFill>
                  <a:srgbClr val="FFFFFF"/>
                </a:solidFill>
                <a:latin typeface="Helvetica Neue Medium"/>
                <a:ea typeface="Helvetica Neue Medium"/>
                <a:cs typeface="Helvetica Neue Medium"/>
                <a:sym typeface="Helvetica Neue Medium"/>
              </a:endParaRPr>
            </a:p>
          </p:txBody>
        </p:sp>
        <p:sp>
          <p:nvSpPr>
            <p:cNvPr id="3082" name="Retângulo Arredondado"/>
            <p:cNvSpPr>
              <a:spLocks noChangeArrowheads="1"/>
            </p:cNvSpPr>
            <p:nvPr/>
          </p:nvSpPr>
          <p:spPr bwMode="auto">
            <a:xfrm rot="10800000">
              <a:off x="0" y="155068"/>
              <a:ext cx="13194468" cy="283311"/>
            </a:xfrm>
            <a:prstGeom prst="roundRect">
              <a:avLst>
                <a:gd name="adj" fmla="val 50000"/>
              </a:avLst>
            </a:prstGeom>
            <a:solidFill>
              <a:srgbClr val="FFFFFF"/>
            </a:solidFill>
            <a:ln w="12700">
              <a:noFill/>
              <a:miter lim="400000"/>
              <a:headEnd/>
              <a:tailEnd/>
            </a:ln>
          </p:spPr>
          <p:txBody>
            <a:bodyPr rot="10800000" lIns="50797" tIns="50797" rIns="50797" bIns="50797" anchor="ctr"/>
            <a:lstStyle/>
            <a:p>
              <a:pPr algn="ctr" hangingPunct="0"/>
              <a:endParaRPr lang="pt-BR" sz="2100" b="0">
                <a:solidFill>
                  <a:srgbClr val="FFFFFF"/>
                </a:solidFill>
                <a:latin typeface="Helvetica Neue Medium"/>
                <a:ea typeface="Helvetica Neue Medium"/>
                <a:cs typeface="Helvetica Neue Medium"/>
                <a:sym typeface="Helvetica Neue Medium"/>
              </a:endParaRPr>
            </a:p>
          </p:txBody>
        </p:sp>
        <p:sp>
          <p:nvSpPr>
            <p:cNvPr id="3083" name="Retângulo Arredondado"/>
            <p:cNvSpPr>
              <a:spLocks noChangeArrowheads="1"/>
            </p:cNvSpPr>
            <p:nvPr/>
          </p:nvSpPr>
          <p:spPr bwMode="auto">
            <a:xfrm rot="10800000">
              <a:off x="0" y="285349"/>
              <a:ext cx="13194468" cy="113639"/>
            </a:xfrm>
            <a:prstGeom prst="roundRect">
              <a:avLst>
                <a:gd name="adj" fmla="val 50000"/>
              </a:avLst>
            </a:prstGeom>
            <a:solidFill>
              <a:srgbClr val="088041"/>
            </a:solidFill>
            <a:ln w="12700">
              <a:noFill/>
              <a:miter lim="400000"/>
              <a:headEnd/>
              <a:tailEnd/>
            </a:ln>
          </p:spPr>
          <p:txBody>
            <a:bodyPr rot="10800000" lIns="50797" tIns="50797" rIns="50797" bIns="50797" anchor="ctr"/>
            <a:lstStyle/>
            <a:p>
              <a:pPr algn="ctr" hangingPunct="0"/>
              <a:endParaRPr lang="pt-BR" sz="2100" b="0">
                <a:solidFill>
                  <a:srgbClr val="FFFFFF"/>
                </a:solidFill>
                <a:latin typeface="Helvetica Neue Medium"/>
                <a:ea typeface="Helvetica Neue Medium"/>
                <a:cs typeface="Helvetica Neue Medium"/>
                <a:sym typeface="Helvetica Neue Medium"/>
              </a:endParaRPr>
            </a:p>
          </p:txBody>
        </p:sp>
      </p:grpSp>
      <p:sp>
        <p:nvSpPr>
          <p:cNvPr id="148" name="Punção lombar precoce e risco de hemorragia intraventricular em bebês de muito baixo peso"/>
          <p:cNvSpPr txBox="1">
            <a:spLocks noChangeArrowheads="1"/>
          </p:cNvSpPr>
          <p:nvPr/>
        </p:nvSpPr>
        <p:spPr bwMode="auto">
          <a:xfrm>
            <a:off x="1246188" y="1492250"/>
            <a:ext cx="11315700" cy="1930400"/>
          </a:xfrm>
          <a:prstGeom prst="rect">
            <a:avLst/>
          </a:prstGeom>
          <a:solidFill>
            <a:srgbClr val="FFFFFF"/>
          </a:solidFill>
          <a:ln w="12700">
            <a:noFill/>
            <a:miter lim="400000"/>
            <a:headEnd/>
            <a:tailEnd/>
          </a:ln>
        </p:spPr>
        <p:txBody>
          <a:bodyPr lIns="50797" tIns="50797" rIns="50797" bIns="50797" anchor="ctr">
            <a:spAutoFit/>
          </a:bodyPr>
          <a:lstStyle/>
          <a:p>
            <a:pPr algn="ctr" hangingPunct="0"/>
            <a:r>
              <a:rPr lang="pt-BR" sz="4000" dirty="0">
                <a:solidFill>
                  <a:srgbClr val="FF3300"/>
                </a:solidFill>
              </a:rPr>
              <a:t>Punção lombar precoce e risco de hemorragia intraventricular em bebês de muito baixo peso</a:t>
            </a:r>
          </a:p>
        </p:txBody>
      </p:sp>
      <p:sp>
        <p:nvSpPr>
          <p:cNvPr id="3076" name="Rectangle 9"/>
          <p:cNvSpPr>
            <a:spLocks noChangeArrowheads="1"/>
          </p:cNvSpPr>
          <p:nvPr/>
        </p:nvSpPr>
        <p:spPr bwMode="auto">
          <a:xfrm>
            <a:off x="1117600" y="3508375"/>
            <a:ext cx="11361738" cy="914400"/>
          </a:xfrm>
          <a:prstGeom prst="rect">
            <a:avLst/>
          </a:prstGeom>
          <a:solidFill>
            <a:srgbClr val="FFFFFF"/>
          </a:solidFill>
          <a:ln w="9525">
            <a:noFill/>
            <a:miter lim="800000"/>
            <a:headEnd/>
            <a:tailEnd/>
          </a:ln>
        </p:spPr>
        <p:txBody>
          <a:bodyPr wrap="none" lIns="0" tIns="0" rIns="101562" bIns="0" anchor="ctr">
            <a:spAutoFit/>
          </a:bodyPr>
          <a:lstStyle/>
          <a:p>
            <a:pPr algn="ctr"/>
            <a:r>
              <a:rPr lang="pt-BR" sz="2000" b="0" dirty="0" err="1">
                <a:hlinkClick r:id="rId2"/>
              </a:rPr>
              <a:t>Early</a:t>
            </a:r>
            <a:r>
              <a:rPr lang="pt-BR" sz="2000" b="0" dirty="0">
                <a:hlinkClick r:id="rId2"/>
              </a:rPr>
              <a:t> </a:t>
            </a:r>
            <a:r>
              <a:rPr lang="pt-BR" sz="2000" b="0" dirty="0" err="1">
                <a:hlinkClick r:id="rId2"/>
              </a:rPr>
              <a:t>lumbar</a:t>
            </a:r>
            <a:r>
              <a:rPr lang="pt-BR" sz="2000" b="0" dirty="0">
                <a:hlinkClick r:id="rId2"/>
              </a:rPr>
              <a:t> </a:t>
            </a:r>
            <a:r>
              <a:rPr lang="pt-BR" sz="2000" b="0" dirty="0" err="1">
                <a:hlinkClick r:id="rId2"/>
              </a:rPr>
              <a:t>puncture</a:t>
            </a:r>
            <a:r>
              <a:rPr lang="pt-BR" sz="2000" b="0" dirty="0">
                <a:hlinkClick r:id="rId2"/>
              </a:rPr>
              <a:t> </a:t>
            </a:r>
            <a:r>
              <a:rPr lang="pt-BR" sz="2000" b="0" dirty="0" err="1">
                <a:hlinkClick r:id="rId2"/>
              </a:rPr>
              <a:t>and</a:t>
            </a:r>
            <a:r>
              <a:rPr lang="pt-BR" sz="2000" b="0" dirty="0">
                <a:hlinkClick r:id="rId2"/>
              </a:rPr>
              <a:t> </a:t>
            </a:r>
            <a:r>
              <a:rPr lang="pt-BR" sz="2000" b="0" dirty="0" err="1">
                <a:hlinkClick r:id="rId2"/>
              </a:rPr>
              <a:t>risk</a:t>
            </a:r>
            <a:r>
              <a:rPr lang="pt-BR" sz="2000" b="0" dirty="0">
                <a:hlinkClick r:id="rId2"/>
              </a:rPr>
              <a:t> </a:t>
            </a:r>
            <a:r>
              <a:rPr lang="pt-BR" sz="2000" b="0" dirty="0" err="1">
                <a:hlinkClick r:id="rId2"/>
              </a:rPr>
              <a:t>of</a:t>
            </a:r>
            <a:r>
              <a:rPr lang="pt-BR" sz="2000" b="0" dirty="0">
                <a:hlinkClick r:id="rId2"/>
              </a:rPr>
              <a:t> intraventricular </a:t>
            </a:r>
            <a:r>
              <a:rPr lang="pt-BR" sz="2000" b="0" dirty="0" err="1">
                <a:hlinkClick r:id="rId2"/>
              </a:rPr>
              <a:t>hemorrhage</a:t>
            </a:r>
            <a:r>
              <a:rPr lang="pt-BR" sz="2000" b="0" dirty="0">
                <a:hlinkClick r:id="rId2"/>
              </a:rPr>
              <a:t> in </a:t>
            </a:r>
            <a:r>
              <a:rPr lang="pt-BR" sz="2000" b="0" dirty="0" err="1">
                <a:hlinkClick r:id="rId2"/>
              </a:rPr>
              <a:t>very</a:t>
            </a:r>
            <a:r>
              <a:rPr lang="pt-BR" sz="2000" b="0" dirty="0">
                <a:hlinkClick r:id="rId2"/>
              </a:rPr>
              <a:t> </a:t>
            </a:r>
            <a:r>
              <a:rPr lang="pt-BR" sz="2000" b="0" dirty="0" err="1">
                <a:hlinkClick r:id="rId2"/>
              </a:rPr>
              <a:t>low</a:t>
            </a:r>
            <a:r>
              <a:rPr lang="pt-BR" sz="2000" b="0" dirty="0">
                <a:hlinkClick r:id="rId2"/>
              </a:rPr>
              <a:t> </a:t>
            </a:r>
            <a:r>
              <a:rPr lang="pt-BR" sz="2000" b="0" dirty="0" err="1">
                <a:hlinkClick r:id="rId2"/>
              </a:rPr>
              <a:t>birth</a:t>
            </a:r>
            <a:r>
              <a:rPr lang="pt-BR" sz="2000" b="0" dirty="0">
                <a:hlinkClick r:id="rId2"/>
              </a:rPr>
              <a:t> </a:t>
            </a:r>
            <a:r>
              <a:rPr lang="pt-BR" sz="2000" b="0" dirty="0" err="1">
                <a:hlinkClick r:id="rId2"/>
              </a:rPr>
              <a:t>weight</a:t>
            </a:r>
            <a:r>
              <a:rPr lang="pt-BR" sz="2000" b="0" dirty="0">
                <a:hlinkClick r:id="rId2"/>
              </a:rPr>
              <a:t> </a:t>
            </a:r>
            <a:r>
              <a:rPr lang="pt-BR" sz="2000" b="0" dirty="0" err="1">
                <a:hlinkClick r:id="rId2"/>
              </a:rPr>
              <a:t>infants</a:t>
            </a:r>
            <a:r>
              <a:rPr lang="pt-BR" sz="2000" b="0" dirty="0">
                <a:hlinkClick r:id="rId2"/>
              </a:rPr>
              <a:t>.</a:t>
            </a:r>
            <a:endParaRPr lang="pt-BR" sz="2000" dirty="0"/>
          </a:p>
          <a:p>
            <a:pPr algn="ctr"/>
            <a:r>
              <a:rPr lang="pt-BR" sz="2000" b="0" dirty="0" err="1"/>
              <a:t>Testoni</a:t>
            </a:r>
            <a:r>
              <a:rPr lang="pt-BR" sz="2000" b="0" dirty="0"/>
              <a:t> D</a:t>
            </a:r>
            <a:r>
              <a:rPr lang="pt-BR" sz="2000" b="0" baseline="30000" dirty="0"/>
              <a:t>a</a:t>
            </a:r>
            <a:r>
              <a:rPr lang="pt-BR" sz="2000" b="0" dirty="0"/>
              <a:t>, </a:t>
            </a:r>
            <a:r>
              <a:rPr lang="pt-BR" sz="2000" b="0" dirty="0" err="1"/>
              <a:t>Hornik</a:t>
            </a:r>
            <a:r>
              <a:rPr lang="pt-BR" sz="2000" b="0" dirty="0"/>
              <a:t> </a:t>
            </a:r>
            <a:r>
              <a:rPr lang="pt-BR" sz="2000" b="0" dirty="0" err="1"/>
              <a:t>CP</a:t>
            </a:r>
            <a:r>
              <a:rPr lang="pt-BR" sz="2000" b="0" baseline="30000" dirty="0" err="1"/>
              <a:t>b</a:t>
            </a:r>
            <a:r>
              <a:rPr lang="pt-BR" sz="2000" b="0" baseline="30000" dirty="0"/>
              <a:t>,c</a:t>
            </a:r>
            <a:r>
              <a:rPr lang="pt-BR" sz="2000" b="0" dirty="0"/>
              <a:t>, </a:t>
            </a:r>
            <a:r>
              <a:rPr lang="pt-BR" sz="2000" b="0" dirty="0" err="1"/>
              <a:t>Guinsburg</a:t>
            </a:r>
            <a:r>
              <a:rPr lang="pt-BR" sz="2000" b="0" dirty="0"/>
              <a:t> R</a:t>
            </a:r>
            <a:r>
              <a:rPr lang="pt-BR" sz="2000" b="0" baseline="30000" dirty="0"/>
              <a:t>a</a:t>
            </a:r>
            <a:r>
              <a:rPr lang="pt-BR" sz="2000" b="0" dirty="0"/>
              <a:t>, Clark </a:t>
            </a:r>
            <a:r>
              <a:rPr lang="pt-BR" sz="2000" b="0" dirty="0" err="1"/>
              <a:t>RH</a:t>
            </a:r>
            <a:r>
              <a:rPr lang="pt-BR" sz="2000" b="0" baseline="30000" dirty="0" err="1"/>
              <a:t>d</a:t>
            </a:r>
            <a:r>
              <a:rPr lang="pt-BR" sz="2000" b="0" dirty="0"/>
              <a:t>, </a:t>
            </a:r>
            <a:r>
              <a:rPr lang="pt-BR" sz="2000" b="0" dirty="0" err="1"/>
              <a:t>Greenberg</a:t>
            </a:r>
            <a:r>
              <a:rPr lang="pt-BR" sz="2000" b="0" dirty="0"/>
              <a:t> </a:t>
            </a:r>
            <a:r>
              <a:rPr lang="pt-BR" sz="2000" b="0" dirty="0" err="1"/>
              <a:t>RG</a:t>
            </a:r>
            <a:r>
              <a:rPr lang="pt-BR" sz="2000" b="0" baseline="30000" dirty="0" err="1"/>
              <a:t>b</a:t>
            </a:r>
            <a:r>
              <a:rPr lang="pt-BR" sz="2000" b="0" baseline="30000" dirty="0"/>
              <a:t>,c</a:t>
            </a:r>
            <a:r>
              <a:rPr lang="pt-BR" sz="2000" b="0" dirty="0"/>
              <a:t>, Benjamin DK </a:t>
            </a:r>
            <a:r>
              <a:rPr lang="pt-BR" sz="2000" b="0" dirty="0" err="1"/>
              <a:t>Jr</a:t>
            </a:r>
            <a:r>
              <a:rPr lang="pt-BR" sz="2000" b="0" baseline="30000" dirty="0" err="1"/>
              <a:t>b</a:t>
            </a:r>
            <a:r>
              <a:rPr lang="pt-BR" sz="2000" b="0" baseline="30000" dirty="0"/>
              <a:t>,c</a:t>
            </a:r>
            <a:r>
              <a:rPr lang="pt-BR" sz="2000" b="0" dirty="0"/>
              <a:t>, Smith </a:t>
            </a:r>
            <a:r>
              <a:rPr lang="pt-BR" sz="2000" b="0" dirty="0" err="1"/>
              <a:t>PB</a:t>
            </a:r>
            <a:r>
              <a:rPr lang="pt-BR" sz="2000" b="0" baseline="30000" dirty="0" err="1"/>
              <a:t>b</a:t>
            </a:r>
            <a:r>
              <a:rPr lang="pt-BR" sz="2000" b="0" baseline="30000" dirty="0"/>
              <a:t>,c</a:t>
            </a:r>
            <a:r>
              <a:rPr lang="pt-BR" sz="2000" b="0" dirty="0"/>
              <a:t>.</a:t>
            </a:r>
          </a:p>
          <a:p>
            <a:pPr algn="ctr"/>
            <a:r>
              <a:rPr lang="pt-BR" sz="2000" b="0" u="sng" dirty="0">
                <a:hlinkClick r:id="rId3"/>
              </a:rPr>
              <a:t>Similar </a:t>
            </a:r>
            <a:r>
              <a:rPr lang="pt-BR" sz="2000" b="0" u="sng" dirty="0" err="1">
                <a:hlinkClick r:id="rId3"/>
              </a:rPr>
              <a:t>articles</a:t>
            </a:r>
            <a:endParaRPr lang="pt-BR" sz="2000" b="0" u="sng" dirty="0"/>
          </a:p>
        </p:txBody>
      </p:sp>
      <p:sp>
        <p:nvSpPr>
          <p:cNvPr id="3077" name="Text Box 11"/>
          <p:cNvSpPr txBox="1">
            <a:spLocks noChangeArrowheads="1"/>
          </p:cNvSpPr>
          <p:nvPr/>
        </p:nvSpPr>
        <p:spPr bwMode="auto">
          <a:xfrm>
            <a:off x="644525" y="7162800"/>
            <a:ext cx="11941175" cy="1570038"/>
          </a:xfrm>
          <a:prstGeom prst="rect">
            <a:avLst/>
          </a:prstGeom>
          <a:noFill/>
          <a:ln w="9525">
            <a:noFill/>
            <a:miter lim="800000"/>
            <a:headEnd/>
            <a:tailEnd/>
          </a:ln>
        </p:spPr>
        <p:txBody>
          <a:bodyPr wrap="none" lIns="91435" tIns="45718" rIns="91435" bIns="45718">
            <a:spAutoFit/>
          </a:bodyPr>
          <a:lstStyle/>
          <a:p>
            <a:pPr algn="ctr" defTabSz="914400"/>
            <a:r>
              <a:rPr lang="pt-BR" b="0"/>
              <a:t>Artigo discutido na Residência de Pediatria do HUB pela Dra. Márcia Pimentel</a:t>
            </a:r>
          </a:p>
          <a:p>
            <a:pPr algn="ctr" defTabSz="914400"/>
            <a:r>
              <a:rPr lang="pt-BR" b="0"/>
              <a:t>Hospital Universitário de Brasília (HUB/UnB)</a:t>
            </a:r>
          </a:p>
          <a:p>
            <a:pPr algn="ctr" defTabSz="914400"/>
            <a:r>
              <a:rPr lang="pt-BR" b="0">
                <a:hlinkClick r:id="rId4"/>
              </a:rPr>
              <a:t>www.paulomargotto.com.br</a:t>
            </a:r>
            <a:endParaRPr lang="pt-BR" b="0"/>
          </a:p>
          <a:p>
            <a:pPr algn="ctr" defTabSz="914400"/>
            <a:r>
              <a:rPr lang="pt-BR" b="0"/>
              <a:t>Brasília, 3 de março de 2018 </a:t>
            </a:r>
          </a:p>
        </p:txBody>
      </p:sp>
      <p:sp>
        <p:nvSpPr>
          <p:cNvPr id="3078" name="Rectangle 12"/>
          <p:cNvSpPr>
            <a:spLocks noChangeArrowheads="1"/>
          </p:cNvSpPr>
          <p:nvPr/>
        </p:nvSpPr>
        <p:spPr bwMode="auto">
          <a:xfrm>
            <a:off x="3549650" y="4445000"/>
            <a:ext cx="5900738" cy="1095375"/>
          </a:xfrm>
          <a:prstGeom prst="rect">
            <a:avLst/>
          </a:prstGeom>
          <a:noFill/>
          <a:ln w="9525">
            <a:noFill/>
            <a:miter lim="800000"/>
            <a:headEnd/>
            <a:tailEnd/>
          </a:ln>
        </p:spPr>
        <p:txBody>
          <a:bodyPr wrap="none" lIns="0" tIns="0" rIns="0" bIns="0" anchor="ctr">
            <a:spAutoFit/>
          </a:bodyPr>
          <a:lstStyle/>
          <a:p>
            <a:pPr algn="ctr"/>
            <a:r>
              <a:rPr lang="pt-BR" b="0" u="sng">
                <a:hlinkClick r:id="rId5" tooltip="Go to Early Human Development on ScienceDirect"/>
              </a:rPr>
              <a:t>Early Human Development</a:t>
            </a:r>
            <a:endParaRPr lang="pt-BR" b="0"/>
          </a:p>
          <a:p>
            <a:pPr algn="ctr"/>
            <a:r>
              <a:rPr lang="pt-BR" b="0">
                <a:hlinkClick r:id="rId6" tooltip="Go to table of contents for this volume/issue"/>
              </a:rPr>
              <a:t>Volume 117</a:t>
            </a:r>
            <a:r>
              <a:rPr lang="pt-BR" b="0"/>
              <a:t>, </a:t>
            </a:r>
            <a:r>
              <a:rPr lang="pt-BR">
                <a:solidFill>
                  <a:srgbClr val="0000FF"/>
                </a:solidFill>
              </a:rPr>
              <a:t>February 2018</a:t>
            </a:r>
            <a:r>
              <a:rPr lang="pt-BR" b="0"/>
              <a:t>, Pages 1-6</a:t>
            </a:r>
          </a:p>
          <a:p>
            <a:pPr algn="ctr"/>
            <a:r>
              <a:rPr lang="pt-BR" b="0" u="sng"/>
              <a:t>doi: </a:t>
            </a:r>
            <a:r>
              <a:rPr lang="pt-BR" b="0" u="sng">
                <a:solidFill>
                  <a:schemeClr val="tx1"/>
                </a:solidFill>
                <a:hlinkClick r:id="rId7" tooltip="Persistent link using digital object identifier"/>
              </a:rPr>
              <a:t>org/10.1016/j.earlhumdev.2017.11.013</a:t>
            </a:r>
            <a:r>
              <a:rPr lang="pt-BR" u="sng">
                <a:solidFill>
                  <a:schemeClr val="tx1"/>
                </a:solidFill>
              </a:rPr>
              <a:t> </a:t>
            </a:r>
          </a:p>
        </p:txBody>
      </p:sp>
      <p:sp>
        <p:nvSpPr>
          <p:cNvPr id="3079" name="Rectangle 13"/>
          <p:cNvSpPr>
            <a:spLocks noChangeArrowheads="1"/>
          </p:cNvSpPr>
          <p:nvPr/>
        </p:nvSpPr>
        <p:spPr bwMode="auto">
          <a:xfrm>
            <a:off x="2282825" y="5913438"/>
            <a:ext cx="8180388" cy="1314450"/>
          </a:xfrm>
          <a:prstGeom prst="rect">
            <a:avLst/>
          </a:prstGeom>
          <a:noFill/>
          <a:ln w="9525">
            <a:noFill/>
            <a:miter lim="800000"/>
            <a:headEnd/>
            <a:tailEnd/>
          </a:ln>
        </p:spPr>
        <p:txBody>
          <a:bodyPr wrap="none" lIns="91435" tIns="45718" rIns="91435" bIns="45718" anchor="ctr">
            <a:spAutoFit/>
          </a:bodyPr>
          <a:lstStyle/>
          <a:p>
            <a:pPr algn="ctr" eaLnBrk="0" hangingPunct="0"/>
            <a:r>
              <a:rPr lang="pt-BR" sz="1600" baseline="30000"/>
              <a:t>a</a:t>
            </a:r>
            <a:r>
              <a:rPr lang="pt-BR" sz="1600"/>
              <a:t> Escola Paulista de Medicina–Universidade Federal de São Paulo, Brazil</a:t>
            </a:r>
            <a:br>
              <a:rPr lang="pt-BR" sz="1600"/>
            </a:br>
            <a:r>
              <a:rPr lang="pt-BR" sz="1600" baseline="30000"/>
              <a:t>b</a:t>
            </a:r>
            <a:r>
              <a:rPr lang="pt-BR" sz="1600"/>
              <a:t>Duke Clinical Research Institute, Durham, NC, United States</a:t>
            </a:r>
            <a:br>
              <a:rPr lang="pt-BR" sz="1600"/>
            </a:br>
            <a:r>
              <a:rPr lang="pt-BR" sz="1600" baseline="30000"/>
              <a:t>c</a:t>
            </a:r>
            <a:r>
              <a:rPr lang="pt-BR" sz="1600"/>
              <a:t> Dept. of Pediatrics, Duke University, Durham, NC, United States</a:t>
            </a:r>
            <a:br>
              <a:rPr lang="pt-BR" sz="1600"/>
            </a:br>
            <a:r>
              <a:rPr lang="pt-BR" sz="1600" baseline="30000"/>
              <a:t>d</a:t>
            </a:r>
            <a:r>
              <a:rPr lang="pt-BR" sz="1600"/>
              <a:t>Pediatrix-Obstetrix Center for Research and Education, Sunrise, FL, United States</a:t>
            </a:r>
            <a:br>
              <a:rPr lang="pt-BR" sz="1600"/>
            </a:br>
            <a:endParaRPr lang="pt-BR" sz="1600"/>
          </a:p>
        </p:txBody>
      </p:sp>
      <p:pic>
        <p:nvPicPr>
          <p:cNvPr id="3080" name="Imagem" descr="Imagem"/>
          <p:cNvPicPr>
            <a:picLocks noChangeAspect="1"/>
          </p:cNvPicPr>
          <p:nvPr/>
        </p:nvPicPr>
        <p:blipFill>
          <a:blip r:embed="rId8"/>
          <a:srcRect/>
          <a:stretch>
            <a:fillRect/>
          </a:stretch>
        </p:blipFill>
        <p:spPr bwMode="auto">
          <a:xfrm>
            <a:off x="501650" y="4305300"/>
            <a:ext cx="1990725" cy="1990725"/>
          </a:xfrm>
          <a:prstGeom prst="rect">
            <a:avLst/>
          </a:prstGeom>
          <a:noFill/>
          <a:ln w="12700">
            <a:noFill/>
            <a:miter lim="400000"/>
            <a:headEnd/>
            <a:tailEnd/>
          </a:ln>
        </p:spPr>
      </p:pic>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p:tmAbs val="0"/>
                                  </p:iterate>
                                  <p:childTnLst>
                                    <p:set>
                                      <p:cBhvr>
                                        <p:cTn id="6" fill="hold"/>
                                        <p:tgtEl>
                                          <p:spTgt spid="1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 grpId="0" animBg="1" advAuto="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N muito baixo peso (MBP, &lt;1500 g) possuem alto risco para meningite e hemorragia intraventricular (HIV).…"/>
          <p:cNvSpPr txBox="1">
            <a:spLocks noGrp="1"/>
          </p:cNvSpPr>
          <p:nvPr>
            <p:ph type="body" idx="1"/>
          </p:nvPr>
        </p:nvSpPr>
        <p:spPr>
          <a:xfrm>
            <a:off x="952500" y="1271588"/>
            <a:ext cx="11099800" cy="7213600"/>
          </a:xfrm>
        </p:spPr>
        <p:txBody>
          <a:bodyPr/>
          <a:lstStyle/>
          <a:p>
            <a:pPr marL="358775" indent="-358775" defTabSz="474663" eaLnBrk="1" hangingPunct="1">
              <a:lnSpc>
                <a:spcPct val="90000"/>
              </a:lnSpc>
              <a:spcBef>
                <a:spcPts val="3400"/>
              </a:spcBef>
            </a:pPr>
            <a:r>
              <a:rPr lang="pt-BR" sz="2600" smtClean="0"/>
              <a:t>RN muito baixo peso (MBP, &lt;1500 g) possuem alto risco para meningite e hemorragia intraventricular (HIV).(1-3)</a:t>
            </a:r>
          </a:p>
          <a:p>
            <a:pPr marL="358775" indent="-358775" defTabSz="474663" eaLnBrk="1" hangingPunct="1">
              <a:lnSpc>
                <a:spcPct val="90000"/>
              </a:lnSpc>
              <a:spcBef>
                <a:spcPts val="3400"/>
              </a:spcBef>
            </a:pPr>
            <a:r>
              <a:rPr lang="pt-BR" sz="2600" smtClean="0"/>
              <a:t>Ambas as condições estão </a:t>
            </a:r>
            <a:r>
              <a:rPr lang="pt-BR" sz="2600" smtClean="0">
                <a:solidFill>
                  <a:schemeClr val="tx1"/>
                </a:solidFill>
              </a:rPr>
              <a:t>associada à</a:t>
            </a:r>
            <a:r>
              <a:rPr lang="pt-BR" sz="2600" smtClean="0"/>
              <a:t>s morbidades e seqüelas de longo prazo (convulsões, leucomalácia, paralisia cerebral e retardo mental).(6-8)</a:t>
            </a:r>
          </a:p>
          <a:p>
            <a:pPr marL="358775" indent="-358775" defTabSz="474663" eaLnBrk="1" hangingPunct="1">
              <a:lnSpc>
                <a:spcPct val="90000"/>
              </a:lnSpc>
              <a:spcBef>
                <a:spcPts val="3400"/>
              </a:spcBef>
            </a:pPr>
            <a:r>
              <a:rPr lang="pt-BR" sz="2600" smtClean="0"/>
              <a:t>O padrão ouro no diagnóstico da meningite é a cultura do líquor céfalorraquidiano obtido pela punção lombar (PL) (9)</a:t>
            </a:r>
          </a:p>
          <a:p>
            <a:pPr marL="358775" indent="-358775" defTabSz="474663" eaLnBrk="1" hangingPunct="1">
              <a:lnSpc>
                <a:spcPct val="90000"/>
              </a:lnSpc>
              <a:spcBef>
                <a:spcPts val="3400"/>
              </a:spcBef>
            </a:pPr>
            <a:r>
              <a:rPr lang="pt-BR" sz="2600" smtClean="0"/>
              <a:t>As crianças podem estar em risco de meningite mesmo sem bacteremia(10) e assim muitos autores recomendam a PL para todos os recém-nascidos (RN) com risco de sepse. (10,11)</a:t>
            </a:r>
          </a:p>
          <a:p>
            <a:pPr marL="358775" indent="-358775" defTabSz="474663">
              <a:lnSpc>
                <a:spcPct val="90000"/>
              </a:lnSpc>
            </a:pPr>
            <a:r>
              <a:rPr lang="pt-BR" sz="2400" smtClean="0"/>
              <a:t>&gt; 80% dos bebês de muito baixo peso (peso ao nascer &lt;1500g)  admitidos nas Unidades de Terapia Intensiva Neonatal são triados para sepse nos primeiros 3 dias de vida e aproximadamente dois terços a metade dos bebês com hemocultura realizada tiveram LP realizada associada à cultura do sangue para triagem de sepse precoce. (12,13)</a:t>
            </a:r>
            <a:endParaRPr lang="pt-BR" sz="2600" smtClean="0"/>
          </a:p>
        </p:txBody>
      </p:sp>
      <p:grpSp>
        <p:nvGrpSpPr>
          <p:cNvPr id="4099" name="Grupo"/>
          <p:cNvGrpSpPr>
            <a:grpSpLocks/>
          </p:cNvGrpSpPr>
          <p:nvPr/>
        </p:nvGrpSpPr>
        <p:grpSpPr bwMode="auto">
          <a:xfrm>
            <a:off x="-95250" y="9375775"/>
            <a:ext cx="13195300" cy="438150"/>
            <a:chOff x="0" y="0"/>
            <a:chExt cx="13194467" cy="438380"/>
          </a:xfrm>
        </p:grpSpPr>
        <p:sp>
          <p:nvSpPr>
            <p:cNvPr id="4101" name="Retângulo Arredondado"/>
            <p:cNvSpPr>
              <a:spLocks noChangeArrowheads="1"/>
            </p:cNvSpPr>
            <p:nvPr/>
          </p:nvSpPr>
          <p:spPr bwMode="auto">
            <a:xfrm rot="10800000">
              <a:off x="0" y="0"/>
              <a:ext cx="13194468" cy="376174"/>
            </a:xfrm>
            <a:prstGeom prst="roundRect">
              <a:avLst>
                <a:gd name="adj" fmla="val 50000"/>
              </a:avLst>
            </a:prstGeom>
            <a:solidFill>
              <a:srgbClr val="073868"/>
            </a:solidFill>
            <a:ln w="12700">
              <a:noFill/>
              <a:miter lim="400000"/>
              <a:headEnd/>
              <a:tailEnd/>
            </a:ln>
          </p:spPr>
          <p:txBody>
            <a:bodyPr rot="10800000" lIns="50797" tIns="50797" rIns="50797" bIns="50797" anchor="ctr"/>
            <a:lstStyle/>
            <a:p>
              <a:pPr algn="ctr" hangingPunct="0"/>
              <a:endParaRPr lang="pt-BR" sz="2100" b="0">
                <a:solidFill>
                  <a:srgbClr val="FFFFFF"/>
                </a:solidFill>
                <a:latin typeface="Helvetica Neue Medium"/>
                <a:ea typeface="Helvetica Neue Medium"/>
                <a:cs typeface="Helvetica Neue Medium"/>
                <a:sym typeface="Helvetica Neue Medium"/>
              </a:endParaRPr>
            </a:p>
          </p:txBody>
        </p:sp>
        <p:sp>
          <p:nvSpPr>
            <p:cNvPr id="4102" name="Retângulo Arredondado"/>
            <p:cNvSpPr>
              <a:spLocks noChangeArrowheads="1"/>
            </p:cNvSpPr>
            <p:nvPr/>
          </p:nvSpPr>
          <p:spPr bwMode="auto">
            <a:xfrm rot="10800000">
              <a:off x="0" y="155068"/>
              <a:ext cx="13194468" cy="283311"/>
            </a:xfrm>
            <a:prstGeom prst="roundRect">
              <a:avLst>
                <a:gd name="adj" fmla="val 50000"/>
              </a:avLst>
            </a:prstGeom>
            <a:solidFill>
              <a:srgbClr val="FFFFFF"/>
            </a:solidFill>
            <a:ln w="12700">
              <a:noFill/>
              <a:miter lim="400000"/>
              <a:headEnd/>
              <a:tailEnd/>
            </a:ln>
          </p:spPr>
          <p:txBody>
            <a:bodyPr rot="10800000" lIns="50797" tIns="50797" rIns="50797" bIns="50797" anchor="ctr"/>
            <a:lstStyle/>
            <a:p>
              <a:pPr algn="ctr" hangingPunct="0"/>
              <a:endParaRPr lang="pt-BR" sz="2100" b="0">
                <a:solidFill>
                  <a:srgbClr val="FFFFFF"/>
                </a:solidFill>
                <a:latin typeface="Helvetica Neue Medium"/>
                <a:ea typeface="Helvetica Neue Medium"/>
                <a:cs typeface="Helvetica Neue Medium"/>
                <a:sym typeface="Helvetica Neue Medium"/>
              </a:endParaRPr>
            </a:p>
          </p:txBody>
        </p:sp>
        <p:sp>
          <p:nvSpPr>
            <p:cNvPr id="4103" name="Retângulo Arredondado"/>
            <p:cNvSpPr>
              <a:spLocks noChangeArrowheads="1"/>
            </p:cNvSpPr>
            <p:nvPr/>
          </p:nvSpPr>
          <p:spPr bwMode="auto">
            <a:xfrm rot="10800000">
              <a:off x="0" y="285349"/>
              <a:ext cx="13194468" cy="113639"/>
            </a:xfrm>
            <a:prstGeom prst="roundRect">
              <a:avLst>
                <a:gd name="adj" fmla="val 50000"/>
              </a:avLst>
            </a:prstGeom>
            <a:solidFill>
              <a:srgbClr val="088041"/>
            </a:solidFill>
            <a:ln w="12700">
              <a:noFill/>
              <a:miter lim="400000"/>
              <a:headEnd/>
              <a:tailEnd/>
            </a:ln>
          </p:spPr>
          <p:txBody>
            <a:bodyPr rot="10800000" lIns="50797" tIns="50797" rIns="50797" bIns="50797" anchor="ctr"/>
            <a:lstStyle/>
            <a:p>
              <a:pPr algn="ctr" hangingPunct="0"/>
              <a:endParaRPr lang="pt-BR" sz="2100" b="0">
                <a:solidFill>
                  <a:srgbClr val="FFFFFF"/>
                </a:solidFill>
                <a:latin typeface="Helvetica Neue Medium"/>
                <a:ea typeface="Helvetica Neue Medium"/>
                <a:cs typeface="Helvetica Neue Medium"/>
                <a:sym typeface="Helvetica Neue Medium"/>
              </a:endParaRPr>
            </a:p>
          </p:txBody>
        </p:sp>
      </p:grpSp>
      <p:sp>
        <p:nvSpPr>
          <p:cNvPr id="4100" name="Introdução"/>
          <p:cNvSpPr txBox="1">
            <a:spLocks noGrp="1"/>
          </p:cNvSpPr>
          <p:nvPr>
            <p:ph type="title" idx="4294967295"/>
          </p:nvPr>
        </p:nvSpPr>
        <p:spPr>
          <a:xfrm>
            <a:off x="957263" y="268288"/>
            <a:ext cx="11099800" cy="935037"/>
          </a:xfrm>
        </p:spPr>
        <p:txBody>
          <a:bodyPr/>
          <a:lstStyle/>
          <a:p>
            <a:pPr defTabSz="396875" eaLnBrk="1" hangingPunct="1"/>
            <a:r>
              <a:rPr lang="pt-BR" sz="5400" smtClean="0">
                <a:solidFill>
                  <a:schemeClr val="folHlink"/>
                </a:solidFill>
              </a:rPr>
              <a:t>Introdução </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3"/>
          <p:cNvSpPr txBox="1">
            <a:spLocks noGrp="1"/>
          </p:cNvSpPr>
          <p:nvPr>
            <p:ph type="body" idx="1"/>
          </p:nvPr>
        </p:nvSpPr>
        <p:spPr>
          <a:xfrm>
            <a:off x="381000" y="915988"/>
            <a:ext cx="12314238" cy="8548687"/>
          </a:xfrm>
        </p:spPr>
        <p:txBody>
          <a:bodyPr/>
          <a:lstStyle/>
          <a:p>
            <a:pPr eaLnBrk="1" hangingPunct="1">
              <a:lnSpc>
                <a:spcPct val="80000"/>
              </a:lnSpc>
              <a:spcBef>
                <a:spcPts val="3400"/>
              </a:spcBef>
            </a:pPr>
            <a:endParaRPr lang="pt-BR" sz="2100" smtClean="0"/>
          </a:p>
          <a:p>
            <a:pPr eaLnBrk="1" hangingPunct="1">
              <a:lnSpc>
                <a:spcPct val="80000"/>
              </a:lnSpc>
              <a:spcBef>
                <a:spcPts val="3400"/>
              </a:spcBef>
            </a:pPr>
            <a:r>
              <a:rPr lang="pt-BR" sz="2800" smtClean="0"/>
              <a:t>No entanto há uma preocupação de </a:t>
            </a:r>
            <a:r>
              <a:rPr lang="pt-BR" sz="2800" smtClean="0">
                <a:solidFill>
                  <a:schemeClr val="tx1"/>
                </a:solidFill>
              </a:rPr>
              <a:t>que realizando a PL em RN</a:t>
            </a:r>
            <a:r>
              <a:rPr lang="pt-BR" sz="2800" smtClean="0"/>
              <a:t> ≤3 dias de vida esteja  associada à HIV.(14-16)</a:t>
            </a:r>
          </a:p>
          <a:p>
            <a:pPr eaLnBrk="1" hangingPunct="1">
              <a:lnSpc>
                <a:spcPct val="80000"/>
              </a:lnSpc>
              <a:spcBef>
                <a:spcPts val="3400"/>
              </a:spcBef>
            </a:pPr>
            <a:r>
              <a:rPr lang="pt-BR" sz="2800" smtClean="0"/>
              <a:t>A incidência de HIV em bebês de muito baixo peso  é por volta de  30%, sendo 13% HIV grave (grau 3 ou 4). (17-18) </a:t>
            </a:r>
          </a:p>
          <a:p>
            <a:pPr algn="ctr" eaLnBrk="1" hangingPunct="1">
              <a:lnSpc>
                <a:spcPct val="80000"/>
              </a:lnSpc>
              <a:spcBef>
                <a:spcPts val="3400"/>
              </a:spcBef>
              <a:buFontTx/>
              <a:buNone/>
            </a:pPr>
            <a:r>
              <a:rPr lang="pt-BR" sz="2400" b="1" smtClean="0">
                <a:solidFill>
                  <a:srgbClr val="0000FF"/>
                </a:solidFill>
              </a:rPr>
              <a:t>Hipóte</a:t>
            </a:r>
            <a:r>
              <a:rPr lang="pt-BR" sz="2400" b="1" smtClean="0">
                <a:solidFill>
                  <a:schemeClr val="hlink"/>
                </a:solidFill>
              </a:rPr>
              <a:t>ses </a:t>
            </a:r>
            <a:r>
              <a:rPr lang="pt-BR" sz="2400" b="1" smtClean="0">
                <a:solidFill>
                  <a:srgbClr val="0000FF"/>
                </a:solidFill>
              </a:rPr>
              <a:t>de mecanismos que levam a ocorrência de HIV nesta situação:</a:t>
            </a:r>
          </a:p>
          <a:p>
            <a:pPr eaLnBrk="1" hangingPunct="1">
              <a:lnSpc>
                <a:spcPct val="80000"/>
              </a:lnSpc>
              <a:spcBef>
                <a:spcPts val="3400"/>
              </a:spcBef>
              <a:buFontTx/>
              <a:buNone/>
            </a:pPr>
            <a:r>
              <a:rPr lang="pt-BR" sz="2100" smtClean="0">
                <a:latin typeface="Arial Black" pitchFamily="34" charset="0"/>
                <a:sym typeface="Arial Black" pitchFamily="34" charset="0"/>
              </a:rPr>
              <a:t>                     </a:t>
            </a:r>
            <a:r>
              <a:rPr lang="pt-BR" sz="2400" smtClean="0">
                <a:latin typeface="Arial Black" pitchFamily="34" charset="0"/>
                <a:sym typeface="Arial Black" pitchFamily="34" charset="0"/>
              </a:rPr>
              <a:t>-↓</a:t>
            </a:r>
            <a:r>
              <a:rPr lang="pt-BR" sz="2400" smtClean="0"/>
              <a:t>transitórias da PaO2 e </a:t>
            </a:r>
            <a:r>
              <a:rPr lang="pt-BR" sz="2400" smtClean="0">
                <a:latin typeface="Arial" pitchFamily="34" charset="0"/>
                <a:cs typeface="Arial" pitchFamily="34" charset="0"/>
                <a:sym typeface="Arial" pitchFamily="34" charset="0"/>
              </a:rPr>
              <a:t>↑ </a:t>
            </a:r>
            <a:r>
              <a:rPr lang="pt-BR" sz="2400" smtClean="0"/>
              <a:t>PaCO2  levando ao  aumento do fluxo sangüíneo cerebral, que </a:t>
            </a:r>
            <a:r>
              <a:rPr lang="pt-BR" sz="2400" smtClean="0">
                <a:solidFill>
                  <a:schemeClr val="tx2"/>
                </a:solidFill>
              </a:rPr>
              <a:t>pode ser agravada</a:t>
            </a:r>
            <a:r>
              <a:rPr lang="pt-BR" sz="2400" smtClean="0"/>
              <a:t> pela hipoxemia em condições de dor.(19-21) </a:t>
            </a:r>
          </a:p>
          <a:p>
            <a:pPr eaLnBrk="1" hangingPunct="1">
              <a:lnSpc>
                <a:spcPct val="80000"/>
              </a:lnSpc>
              <a:spcBef>
                <a:spcPts val="3400"/>
              </a:spcBef>
              <a:buFontTx/>
              <a:buNone/>
            </a:pPr>
            <a:r>
              <a:rPr lang="pt-BR" sz="2400" smtClean="0"/>
              <a:t>                        -mudanças de posição da cabeça durante PL: </a:t>
            </a:r>
            <a:r>
              <a:rPr lang="pt-BR" sz="2400" smtClean="0">
                <a:latin typeface="Arial" pitchFamily="34" charset="0"/>
                <a:cs typeface="Arial" pitchFamily="34" charset="0"/>
                <a:sym typeface="Arial" pitchFamily="34" charset="0"/>
              </a:rPr>
              <a:t>↑ </a:t>
            </a:r>
            <a:r>
              <a:rPr lang="pt-BR" sz="2400" smtClean="0"/>
              <a:t>pressão intracraniana  com flutuações no fluxo sanguíneo cerebral. (22,23)</a:t>
            </a:r>
          </a:p>
          <a:p>
            <a:pPr eaLnBrk="1" hangingPunct="1">
              <a:lnSpc>
                <a:spcPct val="80000"/>
              </a:lnSpc>
              <a:spcBef>
                <a:spcPts val="3400"/>
              </a:spcBef>
              <a:buFontTx/>
              <a:buNone/>
            </a:pPr>
            <a:r>
              <a:rPr lang="pt-BR" sz="2100" smtClean="0"/>
              <a:t>                                              </a:t>
            </a:r>
            <a:r>
              <a:rPr lang="pt-BR" sz="2400" b="1" smtClean="0">
                <a:solidFill>
                  <a:srgbClr val="0000FF"/>
                </a:solidFill>
              </a:rPr>
              <a:t>Objetivo do presente estudo</a:t>
            </a:r>
          </a:p>
          <a:p>
            <a:pPr>
              <a:lnSpc>
                <a:spcPct val="80000"/>
              </a:lnSpc>
            </a:pPr>
            <a:r>
              <a:rPr lang="pt-BR" sz="2400" smtClean="0"/>
              <a:t>Determinar se a PL precoce nos bebês de muito baixo peso está associada a HIV severa durante os primeiros 28 dias de vida. </a:t>
            </a:r>
          </a:p>
          <a:p>
            <a:pPr algn="ctr">
              <a:lnSpc>
                <a:spcPct val="80000"/>
              </a:lnSpc>
              <a:buFontTx/>
              <a:buNone/>
            </a:pPr>
            <a:r>
              <a:rPr lang="pt-BR" sz="2400" smtClean="0">
                <a:solidFill>
                  <a:schemeClr val="folHlink"/>
                </a:solidFill>
              </a:rPr>
              <a:t>Os resultados deste estudo ajudarão a fornecer aos profissionais dados  adicionais na decisão de realizar uma punção lombar</a:t>
            </a:r>
          </a:p>
        </p:txBody>
      </p:sp>
      <p:sp>
        <p:nvSpPr>
          <p:cNvPr id="5123" name="Introdução"/>
          <p:cNvSpPr txBox="1">
            <a:spLocks/>
          </p:cNvSpPr>
          <p:nvPr/>
        </p:nvSpPr>
        <p:spPr bwMode="auto">
          <a:xfrm>
            <a:off x="1030288" y="268288"/>
            <a:ext cx="11099800" cy="935037"/>
          </a:xfrm>
          <a:prstGeom prst="rect">
            <a:avLst/>
          </a:prstGeom>
          <a:noFill/>
          <a:ln w="12700">
            <a:noFill/>
            <a:miter lim="400000"/>
            <a:headEnd/>
            <a:tailEnd/>
          </a:ln>
        </p:spPr>
        <p:txBody>
          <a:bodyPr lIns="50797" tIns="50797" rIns="50797" bIns="50797" anchor="ctr"/>
          <a:lstStyle/>
          <a:p>
            <a:pPr algn="ctr" defTabSz="396875"/>
            <a:r>
              <a:rPr lang="pt-BR" sz="5400" b="0">
                <a:solidFill>
                  <a:schemeClr val="folHlink"/>
                </a:solidFill>
                <a:latin typeface="Helvetica Neue Medium"/>
                <a:ea typeface="Helvetica Neue Medium"/>
                <a:cs typeface="Helvetica Neue Medium"/>
                <a:sym typeface="Helvetica Neue Medium"/>
              </a:rPr>
              <a:t>Introdução </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Dados de UCIN da Pediatrix Medical Group (NICUs) na América do Norte -&gt; registro médico eletrônico/ correlacionado dados do prontuário materno.…"/>
          <p:cNvSpPr txBox="1">
            <a:spLocks noGrp="1"/>
          </p:cNvSpPr>
          <p:nvPr>
            <p:ph type="body" idx="1"/>
          </p:nvPr>
        </p:nvSpPr>
        <p:spPr>
          <a:xfrm>
            <a:off x="952500" y="1271588"/>
            <a:ext cx="11099800" cy="7213600"/>
          </a:xfrm>
        </p:spPr>
        <p:txBody>
          <a:bodyPr/>
          <a:lstStyle/>
          <a:p>
            <a:pPr eaLnBrk="1" hangingPunct="1">
              <a:lnSpc>
                <a:spcPct val="90000"/>
              </a:lnSpc>
            </a:pPr>
            <a:r>
              <a:rPr lang="pt-BR" sz="2400" smtClean="0"/>
              <a:t>Dados de UCIN da Pediatrix Medical Group (NICUs) na América do Norte -&gt; registro médico eletrônico/ correlacionado a dados do prontuário materno.</a:t>
            </a:r>
          </a:p>
          <a:p>
            <a:pPr eaLnBrk="1" hangingPunct="1">
              <a:lnSpc>
                <a:spcPct val="90000"/>
              </a:lnSpc>
            </a:pPr>
            <a:r>
              <a:rPr lang="pt-BR" sz="2400" smtClean="0"/>
              <a:t>Incluídos: todos os bebês de muito baixo peso </a:t>
            </a:r>
            <a:r>
              <a:rPr lang="pt-BR" sz="2400" smtClean="0">
                <a:solidFill>
                  <a:schemeClr val="tx2"/>
                </a:solidFill>
              </a:rPr>
              <a:t>nascidos</a:t>
            </a:r>
            <a:r>
              <a:rPr lang="pt-BR" sz="2400" smtClean="0"/>
              <a:t> entre 1997 e 2015.</a:t>
            </a:r>
          </a:p>
          <a:p>
            <a:pPr eaLnBrk="1" hangingPunct="1">
              <a:lnSpc>
                <a:spcPct val="90000"/>
              </a:lnSpc>
            </a:pPr>
            <a:r>
              <a:rPr lang="pt-BR" sz="2400" smtClean="0"/>
              <a:t>Excluímos: grandes anomalias congênitas, os que morreram ou foram transferidos antes de 3 dias de vida e aqueles que tiveram PL após 3 dias de vida.</a:t>
            </a:r>
          </a:p>
          <a:p>
            <a:pPr eaLnBrk="1" hangingPunct="1">
              <a:lnSpc>
                <a:spcPct val="90000"/>
              </a:lnSpc>
            </a:pPr>
            <a:r>
              <a:rPr lang="pt-BR" sz="2400" b="1" smtClean="0">
                <a:solidFill>
                  <a:srgbClr val="0000FF"/>
                </a:solidFill>
              </a:rPr>
              <a:t>Objetivo primário</a:t>
            </a:r>
            <a:r>
              <a:rPr lang="pt-BR" sz="2400" smtClean="0"/>
              <a:t> : HIV severa como graus 3 ou 4</a:t>
            </a:r>
            <a:r>
              <a:rPr lang="pt-BR" sz="2400" baseline="30000" smtClean="0"/>
              <a:t>25</a:t>
            </a:r>
            <a:r>
              <a:rPr lang="pt-BR" sz="2400" smtClean="0"/>
              <a:t>, nos primeiros 28 dias de vida</a:t>
            </a:r>
          </a:p>
          <a:p>
            <a:pPr eaLnBrk="1" hangingPunct="1">
              <a:lnSpc>
                <a:spcPct val="90000"/>
              </a:lnSpc>
            </a:pPr>
            <a:r>
              <a:rPr lang="pt-BR" sz="2400" b="1" smtClean="0">
                <a:solidFill>
                  <a:srgbClr val="0000FF"/>
                </a:solidFill>
              </a:rPr>
              <a:t>Objetivos secundários</a:t>
            </a:r>
            <a:r>
              <a:rPr lang="pt-BR" sz="2400" smtClean="0"/>
              <a:t>:  qualquer  HIV nos primeiros 28 dias de </a:t>
            </a:r>
            <a:r>
              <a:rPr lang="pt-BR" sz="2400" smtClean="0">
                <a:solidFill>
                  <a:schemeClr val="tx2"/>
                </a:solidFill>
              </a:rPr>
              <a:t>vida e</a:t>
            </a:r>
            <a:r>
              <a:rPr lang="pt-BR" sz="2400" smtClean="0">
                <a:solidFill>
                  <a:srgbClr val="FF3300"/>
                </a:solidFill>
              </a:rPr>
              <a:t> </a:t>
            </a:r>
            <a:r>
              <a:rPr lang="pt-BR" sz="2400" smtClean="0"/>
              <a:t>severa HIV ou qualquer HIV  nos primeiros 7 dias de vida</a:t>
            </a:r>
          </a:p>
          <a:p>
            <a:pPr algn="ctr" eaLnBrk="1" hangingPunct="1">
              <a:lnSpc>
                <a:spcPct val="90000"/>
              </a:lnSpc>
            </a:pPr>
            <a:r>
              <a:rPr lang="pt-BR" sz="2800" b="1" smtClean="0">
                <a:solidFill>
                  <a:schemeClr val="folHlink"/>
                </a:solidFill>
              </a:rPr>
              <a:t>Intervenção de interesse: PL no dia 0 (nascimento), 1, 2 ou 3 dias de vida </a:t>
            </a:r>
          </a:p>
        </p:txBody>
      </p:sp>
      <p:grpSp>
        <p:nvGrpSpPr>
          <p:cNvPr id="6147" name="Grupo"/>
          <p:cNvGrpSpPr>
            <a:grpSpLocks/>
          </p:cNvGrpSpPr>
          <p:nvPr/>
        </p:nvGrpSpPr>
        <p:grpSpPr bwMode="auto">
          <a:xfrm>
            <a:off x="-95250" y="9375775"/>
            <a:ext cx="13195300" cy="438150"/>
            <a:chOff x="0" y="0"/>
            <a:chExt cx="13194467" cy="438380"/>
          </a:xfrm>
        </p:grpSpPr>
        <p:sp>
          <p:nvSpPr>
            <p:cNvPr id="6149" name="Retângulo Arredondado"/>
            <p:cNvSpPr>
              <a:spLocks noChangeArrowheads="1"/>
            </p:cNvSpPr>
            <p:nvPr/>
          </p:nvSpPr>
          <p:spPr bwMode="auto">
            <a:xfrm rot="10800000">
              <a:off x="0" y="0"/>
              <a:ext cx="13194468" cy="376174"/>
            </a:xfrm>
            <a:prstGeom prst="roundRect">
              <a:avLst>
                <a:gd name="adj" fmla="val 50000"/>
              </a:avLst>
            </a:prstGeom>
            <a:solidFill>
              <a:srgbClr val="073868"/>
            </a:solidFill>
            <a:ln w="12700">
              <a:noFill/>
              <a:miter lim="400000"/>
              <a:headEnd/>
              <a:tailEnd/>
            </a:ln>
          </p:spPr>
          <p:txBody>
            <a:bodyPr rot="10800000" lIns="50797" tIns="50797" rIns="50797" bIns="50797" anchor="ctr"/>
            <a:lstStyle/>
            <a:p>
              <a:pPr algn="ctr" hangingPunct="0"/>
              <a:endParaRPr lang="pt-BR" sz="2100" b="0">
                <a:solidFill>
                  <a:srgbClr val="FFFFFF"/>
                </a:solidFill>
                <a:latin typeface="Helvetica Neue Medium"/>
                <a:ea typeface="Helvetica Neue Medium"/>
                <a:cs typeface="Helvetica Neue Medium"/>
                <a:sym typeface="Helvetica Neue Medium"/>
              </a:endParaRPr>
            </a:p>
          </p:txBody>
        </p:sp>
        <p:sp>
          <p:nvSpPr>
            <p:cNvPr id="6150" name="Retângulo Arredondado"/>
            <p:cNvSpPr>
              <a:spLocks noChangeArrowheads="1"/>
            </p:cNvSpPr>
            <p:nvPr/>
          </p:nvSpPr>
          <p:spPr bwMode="auto">
            <a:xfrm rot="10800000">
              <a:off x="0" y="155068"/>
              <a:ext cx="13194468" cy="283311"/>
            </a:xfrm>
            <a:prstGeom prst="roundRect">
              <a:avLst>
                <a:gd name="adj" fmla="val 50000"/>
              </a:avLst>
            </a:prstGeom>
            <a:solidFill>
              <a:srgbClr val="FFFFFF"/>
            </a:solidFill>
            <a:ln w="12700">
              <a:noFill/>
              <a:miter lim="400000"/>
              <a:headEnd/>
              <a:tailEnd/>
            </a:ln>
          </p:spPr>
          <p:txBody>
            <a:bodyPr rot="10800000" lIns="50797" tIns="50797" rIns="50797" bIns="50797" anchor="ctr"/>
            <a:lstStyle/>
            <a:p>
              <a:pPr algn="ctr" hangingPunct="0"/>
              <a:endParaRPr lang="pt-BR" sz="2100" b="0">
                <a:solidFill>
                  <a:srgbClr val="FFFFFF"/>
                </a:solidFill>
                <a:latin typeface="Helvetica Neue Medium"/>
                <a:ea typeface="Helvetica Neue Medium"/>
                <a:cs typeface="Helvetica Neue Medium"/>
                <a:sym typeface="Helvetica Neue Medium"/>
              </a:endParaRPr>
            </a:p>
          </p:txBody>
        </p:sp>
        <p:sp>
          <p:nvSpPr>
            <p:cNvPr id="6151" name="Retângulo Arredondado"/>
            <p:cNvSpPr>
              <a:spLocks noChangeArrowheads="1"/>
            </p:cNvSpPr>
            <p:nvPr/>
          </p:nvSpPr>
          <p:spPr bwMode="auto">
            <a:xfrm rot="10800000">
              <a:off x="0" y="285349"/>
              <a:ext cx="13194468" cy="113639"/>
            </a:xfrm>
            <a:prstGeom prst="roundRect">
              <a:avLst>
                <a:gd name="adj" fmla="val 50000"/>
              </a:avLst>
            </a:prstGeom>
            <a:solidFill>
              <a:srgbClr val="088041"/>
            </a:solidFill>
            <a:ln w="12700">
              <a:noFill/>
              <a:miter lim="400000"/>
              <a:headEnd/>
              <a:tailEnd/>
            </a:ln>
          </p:spPr>
          <p:txBody>
            <a:bodyPr rot="10800000" lIns="50797" tIns="50797" rIns="50797" bIns="50797" anchor="ctr"/>
            <a:lstStyle/>
            <a:p>
              <a:pPr algn="ctr" hangingPunct="0"/>
              <a:endParaRPr lang="pt-BR" sz="2100" b="0">
                <a:solidFill>
                  <a:srgbClr val="FFFFFF"/>
                </a:solidFill>
                <a:latin typeface="Helvetica Neue Medium"/>
                <a:ea typeface="Helvetica Neue Medium"/>
                <a:cs typeface="Helvetica Neue Medium"/>
                <a:sym typeface="Helvetica Neue Medium"/>
              </a:endParaRPr>
            </a:p>
          </p:txBody>
        </p:sp>
      </p:grpSp>
      <p:sp>
        <p:nvSpPr>
          <p:cNvPr id="6148" name="Métodos"/>
          <p:cNvSpPr txBox="1">
            <a:spLocks noGrp="1"/>
          </p:cNvSpPr>
          <p:nvPr>
            <p:ph type="title" idx="4294967295"/>
          </p:nvPr>
        </p:nvSpPr>
        <p:spPr>
          <a:xfrm>
            <a:off x="957263" y="268288"/>
            <a:ext cx="11099800" cy="935037"/>
          </a:xfrm>
        </p:spPr>
        <p:txBody>
          <a:bodyPr/>
          <a:lstStyle/>
          <a:p>
            <a:pPr defTabSz="396875" eaLnBrk="1" hangingPunct="1"/>
            <a:r>
              <a:rPr lang="pt-BR" sz="5400" smtClean="0">
                <a:solidFill>
                  <a:schemeClr val="folHlink"/>
                </a:solidFill>
              </a:rPr>
              <a:t>Métodos</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Analise Estatística"/>
          <p:cNvSpPr txBox="1">
            <a:spLocks noGrp="1"/>
          </p:cNvSpPr>
          <p:nvPr>
            <p:ph type="title"/>
          </p:nvPr>
        </p:nvSpPr>
        <p:spPr>
          <a:xfrm>
            <a:off x="957263" y="268288"/>
            <a:ext cx="11099800" cy="931862"/>
          </a:xfrm>
        </p:spPr>
        <p:txBody>
          <a:bodyPr/>
          <a:lstStyle/>
          <a:p>
            <a:pPr defTabSz="390525" eaLnBrk="1" hangingPunct="1"/>
            <a:r>
              <a:rPr lang="pt-BR" sz="5300" smtClean="0">
                <a:solidFill>
                  <a:schemeClr val="folHlink"/>
                </a:solidFill>
              </a:rPr>
              <a:t>Analise Estatística</a:t>
            </a:r>
          </a:p>
        </p:txBody>
      </p:sp>
      <p:sp>
        <p:nvSpPr>
          <p:cNvPr id="7171" name="As características demográficas foram comparadas pelo teste do qui-quadrado para proporções e análise de variância para variáveis   contínuas. A regressão logística foi utilizada para avaliar a associação entre PL inicial e HIV grave. Desenvolveram model"/>
          <p:cNvSpPr txBox="1">
            <a:spLocks noGrp="1"/>
          </p:cNvSpPr>
          <p:nvPr>
            <p:ph type="body" idx="1"/>
          </p:nvPr>
        </p:nvSpPr>
        <p:spPr>
          <a:xfrm>
            <a:off x="952500" y="1576388"/>
            <a:ext cx="11099800" cy="7612062"/>
          </a:xfrm>
        </p:spPr>
        <p:txBody>
          <a:bodyPr/>
          <a:lstStyle/>
          <a:p>
            <a:pPr marL="368300" indent="-368300" defTabSz="482600" eaLnBrk="1" hangingPunct="1">
              <a:lnSpc>
                <a:spcPct val="90000"/>
              </a:lnSpc>
              <a:spcBef>
                <a:spcPts val="3400"/>
              </a:spcBef>
            </a:pPr>
            <a:r>
              <a:rPr lang="pt-BR" sz="2400" smtClean="0"/>
              <a:t>As características demográficas foram comparadas pelo teste do quiquadrado para proporções e análise de variância para variáveis ​​contínuas. A regressão logística foi utilizada para avaliar a associação entre PL inicial e HIV grave. Desenvolveram modelos separados de regressão logística diária para os dias de vida 0, 1, 2 e 3.</a:t>
            </a:r>
          </a:p>
          <a:p>
            <a:pPr marL="368300" indent="-368300" defTabSz="482600">
              <a:lnSpc>
                <a:spcPct val="90000"/>
              </a:lnSpc>
            </a:pPr>
            <a:r>
              <a:rPr lang="pt-BR" sz="2400" smtClean="0"/>
              <a:t>IVH grave </a:t>
            </a:r>
            <a:r>
              <a:rPr lang="pt-BR" sz="2400" smtClean="0">
                <a:solidFill>
                  <a:schemeClr val="tx2"/>
                </a:solidFill>
              </a:rPr>
              <a:t>foi considerada um resultado se fosse um novo diagnóstico, ou seja, ocorrendo após o dia da PL, sem histórico de HIV grave basal (anterior)</a:t>
            </a:r>
          </a:p>
          <a:p>
            <a:pPr marL="368300" indent="-368300" defTabSz="482600">
              <a:lnSpc>
                <a:spcPct val="90000"/>
              </a:lnSpc>
            </a:pPr>
            <a:r>
              <a:rPr lang="pt-BR" sz="2400" smtClean="0">
                <a:solidFill>
                  <a:schemeClr val="hlink"/>
                </a:solidFill>
              </a:rPr>
              <a:t>As seguintes covariáveis ​​foram incluídas nos modelos</a:t>
            </a:r>
            <a:r>
              <a:rPr lang="pt-BR" sz="2400" smtClean="0"/>
              <a:t>: idade gestacional, sexo, pequeno para idade gestacional, pontuação de Apgar 5 min, tipo de parto, exposição pré-natal a antibióticos, exposição de esteróides pré-natais, sepse nos primeiros 3 dias de vida (hemocultura positiva para um patógeno não contaminante[27]) , exposição a inotrópicos nos  primeiros 28 dias de vida, qualquer ventilação mecânica nos primeiros 28 dias de vida, uso de ibuprofeno ou indometacina nos primeiros 28 dias de vida ou trombocitopenia (&lt;1000.000 plaquetas/mm</a:t>
            </a:r>
            <a:r>
              <a:rPr lang="pt-BR" sz="2400" baseline="30000" smtClean="0"/>
              <a:t>3</a:t>
            </a:r>
            <a:r>
              <a:rPr lang="pt-BR" sz="2400" smtClean="0"/>
              <a:t>) nos primeiros 28 dias de vida.</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3"/>
          <p:cNvSpPr txBox="1">
            <a:spLocks noGrp="1"/>
          </p:cNvSpPr>
          <p:nvPr>
            <p:ph type="body" idx="1"/>
          </p:nvPr>
        </p:nvSpPr>
        <p:spPr>
          <a:xfrm>
            <a:off x="236538" y="1420813"/>
            <a:ext cx="12531725" cy="7456487"/>
          </a:xfrm>
        </p:spPr>
        <p:txBody>
          <a:bodyPr/>
          <a:lstStyle/>
          <a:p>
            <a:pPr>
              <a:lnSpc>
                <a:spcPct val="80000"/>
              </a:lnSpc>
            </a:pPr>
            <a:r>
              <a:rPr lang="pt-BR" sz="2400" smtClean="0"/>
              <a:t>Havia 1.158.789 bebês que saíram de alta  de 382 UTI Neonatais entre 1997 e 2015, e </a:t>
            </a:r>
            <a:r>
              <a:rPr lang="pt-BR" sz="2400" smtClean="0">
                <a:solidFill>
                  <a:srgbClr val="0000FF"/>
                </a:solidFill>
              </a:rPr>
              <a:t>106.461</a:t>
            </a:r>
            <a:r>
              <a:rPr lang="pt-BR" sz="2400" smtClean="0"/>
              <a:t> (9%) </a:t>
            </a:r>
            <a:r>
              <a:rPr lang="pt-BR" sz="2400" smtClean="0">
                <a:solidFill>
                  <a:srgbClr val="0000FF"/>
                </a:solidFill>
              </a:rPr>
              <a:t>foram incluídos no estudo</a:t>
            </a:r>
            <a:r>
              <a:rPr lang="pt-BR" sz="2400" smtClean="0"/>
              <a:t> (</a:t>
            </a:r>
            <a:r>
              <a:rPr lang="pt-BR" sz="2400" b="1" smtClean="0">
                <a:solidFill>
                  <a:srgbClr val="0000FF"/>
                </a:solidFill>
              </a:rPr>
              <a:t>Fig. 1</a:t>
            </a:r>
            <a:r>
              <a:rPr lang="pt-BR" sz="2400" smtClean="0"/>
              <a:t>).</a:t>
            </a:r>
          </a:p>
          <a:p>
            <a:pPr>
              <a:lnSpc>
                <a:spcPct val="80000"/>
              </a:lnSpc>
            </a:pPr>
            <a:r>
              <a:rPr lang="pt-BR" sz="2400" smtClean="0">
                <a:solidFill>
                  <a:srgbClr val="0000FF"/>
                </a:solidFill>
              </a:rPr>
              <a:t>O número de bebês que receberam PL no dia 0 foi de 754, 640 no dia 1, 559 no dia 2 e 483 no dia 3; </a:t>
            </a:r>
          </a:p>
          <a:p>
            <a:pPr>
              <a:lnSpc>
                <a:spcPct val="80000"/>
              </a:lnSpc>
            </a:pPr>
            <a:r>
              <a:rPr lang="pt-BR" sz="2400" smtClean="0"/>
              <a:t>Comparado com crianças que não fizeram PL, </a:t>
            </a:r>
            <a:r>
              <a:rPr lang="pt-BR" sz="2400" smtClean="0">
                <a:solidFill>
                  <a:srgbClr val="0000FF"/>
                </a:solidFill>
              </a:rPr>
              <a:t>o grupo que recebeu uma PL precoce foi mais prematuro</a:t>
            </a:r>
            <a:r>
              <a:rPr lang="pt-BR" sz="2400" smtClean="0"/>
              <a:t>: idade gestacional média de 29 semanas (intervalo interquartil:27-31) </a:t>
            </a:r>
            <a:r>
              <a:rPr lang="pt-BR" sz="2400" smtClean="0">
                <a:solidFill>
                  <a:schemeClr val="tx2"/>
                </a:solidFill>
              </a:rPr>
              <a:t>para o grupo que não fez PL  versus 28 semanas [27-30] para o grupo PL no dia 0, 28 semanas [26-30] para o grupo PL no dia 1, 28 semanas [26-29] para o grupo PL no dia 2 e 28 semanas [26-29] para o grupo  PL  no dia 3 (p &lt;0,001). </a:t>
            </a:r>
          </a:p>
          <a:p>
            <a:pPr>
              <a:lnSpc>
                <a:spcPct val="80000"/>
              </a:lnSpc>
            </a:pPr>
            <a:r>
              <a:rPr lang="pt-BR" sz="2400" smtClean="0">
                <a:solidFill>
                  <a:schemeClr val="tx2"/>
                </a:solidFill>
              </a:rPr>
              <a:t>O peso ao nascer foi de 1150 g (895-1345) para o grupo que não fez PL, 1180 g (945-1379) para PL  no dia 0, 1099 g (852-1323) para PL no dia 1,  1090 g (877-1305) para PL no dia 2 e 1070 g (820-1300) para PL em dia 3. </a:t>
            </a:r>
          </a:p>
          <a:p>
            <a:pPr>
              <a:lnSpc>
                <a:spcPct val="80000"/>
              </a:lnSpc>
            </a:pPr>
            <a:r>
              <a:rPr lang="pt-BR" sz="2400" smtClean="0">
                <a:solidFill>
                  <a:schemeClr val="tx2"/>
                </a:solidFill>
              </a:rPr>
              <a:t>A prevalência de pequeno para a idade gestacional foi maior em lactentes que não receberam</a:t>
            </a:r>
            <a:r>
              <a:rPr lang="pt-BR" sz="2400" smtClean="0">
                <a:solidFill>
                  <a:srgbClr val="FF3300"/>
                </a:solidFill>
              </a:rPr>
              <a:t> </a:t>
            </a:r>
            <a:r>
              <a:rPr lang="pt-BR" sz="2400" smtClean="0"/>
              <a:t>PL (</a:t>
            </a:r>
            <a:r>
              <a:rPr lang="pt-BR" sz="2400" b="1" smtClean="0">
                <a:solidFill>
                  <a:srgbClr val="0000FF"/>
                </a:solidFill>
              </a:rPr>
              <a:t>Tabela 1</a:t>
            </a:r>
            <a:r>
              <a:rPr lang="pt-BR" sz="2400" smtClean="0"/>
              <a:t>). </a:t>
            </a:r>
          </a:p>
          <a:p>
            <a:pPr>
              <a:lnSpc>
                <a:spcPct val="80000"/>
              </a:lnSpc>
            </a:pPr>
            <a:r>
              <a:rPr lang="pt-BR" sz="2400" smtClean="0"/>
              <a:t>A ventilação mecânica e o diagnóstico de sepse foram mais comuns em lactentes com PL </a:t>
            </a:r>
            <a:r>
              <a:rPr lang="pt-BR" sz="2400" smtClean="0">
                <a:solidFill>
                  <a:schemeClr val="tx2"/>
                </a:solidFill>
              </a:rPr>
              <a:t>em cada dia de  estudo comparado</a:t>
            </a:r>
            <a:r>
              <a:rPr lang="pt-BR" sz="2400" smtClean="0"/>
              <a:t> aos lactentes que não receberam PL.</a:t>
            </a:r>
          </a:p>
        </p:txBody>
      </p:sp>
      <p:sp>
        <p:nvSpPr>
          <p:cNvPr id="8195" name="Resultados"/>
          <p:cNvSpPr txBox="1">
            <a:spLocks/>
          </p:cNvSpPr>
          <p:nvPr/>
        </p:nvSpPr>
        <p:spPr bwMode="auto">
          <a:xfrm>
            <a:off x="957263" y="268288"/>
            <a:ext cx="11099800" cy="930275"/>
          </a:xfrm>
          <a:prstGeom prst="rect">
            <a:avLst/>
          </a:prstGeom>
          <a:noFill/>
          <a:ln w="12700">
            <a:noFill/>
            <a:miter lim="400000"/>
            <a:headEnd/>
            <a:tailEnd/>
          </a:ln>
        </p:spPr>
        <p:txBody>
          <a:bodyPr lIns="50797" tIns="50797" rIns="50797" bIns="50797" anchor="ctr"/>
          <a:lstStyle/>
          <a:p>
            <a:pPr algn="ctr" defTabSz="390525"/>
            <a:r>
              <a:rPr lang="pt-BR" sz="5300" b="0">
                <a:solidFill>
                  <a:schemeClr val="folHlink"/>
                </a:solidFill>
                <a:latin typeface="Helvetica Neue Medium"/>
                <a:ea typeface="Helvetica Neue Medium"/>
                <a:cs typeface="Helvetica Neue Medium"/>
                <a:sym typeface="Helvetica Neue Medium"/>
              </a:rPr>
              <a:t>Resultados</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p:cNvPicPr>
            <a:picLocks noGrp="1" noChangeAspect="1" noChangeArrowheads="1"/>
          </p:cNvPicPr>
          <p:nvPr>
            <p:ph type="body" idx="1"/>
          </p:nvPr>
        </p:nvPicPr>
        <p:blipFill>
          <a:blip r:embed="rId2"/>
          <a:srcRect/>
          <a:stretch>
            <a:fillRect/>
          </a:stretch>
        </p:blipFill>
        <p:spPr>
          <a:xfrm>
            <a:off x="1030288" y="1347788"/>
            <a:ext cx="11379200" cy="7985125"/>
          </a:xfrm>
          <a:ln w="57150">
            <a:solidFill>
              <a:srgbClr val="0000FF"/>
            </a:solidFill>
            <a:miter lim="800000"/>
          </a:ln>
        </p:spPr>
      </p:pic>
      <p:sp>
        <p:nvSpPr>
          <p:cNvPr id="9219" name="Resultados"/>
          <p:cNvSpPr txBox="1">
            <a:spLocks/>
          </p:cNvSpPr>
          <p:nvPr/>
        </p:nvSpPr>
        <p:spPr bwMode="auto">
          <a:xfrm>
            <a:off x="952500" y="255588"/>
            <a:ext cx="11099800" cy="930275"/>
          </a:xfrm>
          <a:prstGeom prst="rect">
            <a:avLst/>
          </a:prstGeom>
          <a:noFill/>
          <a:ln w="12700">
            <a:noFill/>
            <a:miter lim="400000"/>
            <a:headEnd/>
            <a:tailEnd/>
          </a:ln>
        </p:spPr>
        <p:txBody>
          <a:bodyPr lIns="50797" tIns="50797" rIns="50797" bIns="50797" anchor="ctr"/>
          <a:lstStyle/>
          <a:p>
            <a:pPr algn="ctr" defTabSz="390525"/>
            <a:r>
              <a:rPr lang="pt-BR" sz="5300" b="0">
                <a:solidFill>
                  <a:schemeClr val="folHlink"/>
                </a:solidFill>
                <a:latin typeface="Helvetica Neue Medium"/>
                <a:ea typeface="Helvetica Neue Medium"/>
                <a:cs typeface="Helvetica Neue Medium"/>
                <a:sym typeface="Helvetica Neue Medium"/>
              </a:rPr>
              <a:t>Resultados</a:t>
            </a: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4"/>
          <p:cNvPicPr>
            <a:picLocks noChangeAspect="1" noChangeArrowheads="1"/>
          </p:cNvPicPr>
          <p:nvPr/>
        </p:nvPicPr>
        <p:blipFill>
          <a:blip r:embed="rId2"/>
          <a:srcRect/>
          <a:stretch>
            <a:fillRect/>
          </a:stretch>
        </p:blipFill>
        <p:spPr bwMode="auto">
          <a:xfrm>
            <a:off x="165100" y="1924050"/>
            <a:ext cx="12839700" cy="7077075"/>
          </a:xfrm>
          <a:prstGeom prst="rect">
            <a:avLst/>
          </a:prstGeom>
          <a:noFill/>
          <a:ln w="38100">
            <a:solidFill>
              <a:srgbClr val="0000FF"/>
            </a:solidFill>
            <a:miter lim="800000"/>
            <a:headEnd/>
            <a:tailEnd/>
          </a:ln>
        </p:spPr>
      </p:pic>
      <p:sp>
        <p:nvSpPr>
          <p:cNvPr id="10243" name="Line 5"/>
          <p:cNvSpPr>
            <a:spLocks noChangeShapeType="1"/>
          </p:cNvSpPr>
          <p:nvPr/>
        </p:nvSpPr>
        <p:spPr bwMode="auto">
          <a:xfrm>
            <a:off x="381000" y="3725863"/>
            <a:ext cx="358775" cy="144462"/>
          </a:xfrm>
          <a:prstGeom prst="line">
            <a:avLst/>
          </a:prstGeom>
          <a:noFill/>
          <a:ln w="38100">
            <a:solidFill>
              <a:srgbClr val="FF3300"/>
            </a:solidFill>
            <a:round/>
            <a:headEnd/>
            <a:tailEnd type="triangle" w="med" len="med"/>
          </a:ln>
        </p:spPr>
        <p:txBody>
          <a:bodyPr/>
          <a:lstStyle/>
          <a:p>
            <a:endParaRPr lang="pt-BR"/>
          </a:p>
        </p:txBody>
      </p:sp>
      <p:sp>
        <p:nvSpPr>
          <p:cNvPr id="10244" name="Line 6"/>
          <p:cNvSpPr>
            <a:spLocks noChangeShapeType="1"/>
          </p:cNvSpPr>
          <p:nvPr/>
        </p:nvSpPr>
        <p:spPr bwMode="auto">
          <a:xfrm>
            <a:off x="309563" y="3870325"/>
            <a:ext cx="360362" cy="144463"/>
          </a:xfrm>
          <a:prstGeom prst="line">
            <a:avLst/>
          </a:prstGeom>
          <a:noFill/>
          <a:ln w="38100">
            <a:solidFill>
              <a:srgbClr val="FF3300"/>
            </a:solidFill>
            <a:round/>
            <a:headEnd/>
            <a:tailEnd type="triangle" w="med" len="med"/>
          </a:ln>
        </p:spPr>
        <p:txBody>
          <a:bodyPr/>
          <a:lstStyle/>
          <a:p>
            <a:endParaRPr lang="pt-BR"/>
          </a:p>
        </p:txBody>
      </p:sp>
      <p:sp>
        <p:nvSpPr>
          <p:cNvPr id="10245" name="Line 7"/>
          <p:cNvSpPr>
            <a:spLocks noChangeShapeType="1"/>
          </p:cNvSpPr>
          <p:nvPr/>
        </p:nvSpPr>
        <p:spPr bwMode="auto">
          <a:xfrm>
            <a:off x="165100" y="6172200"/>
            <a:ext cx="360363" cy="144463"/>
          </a:xfrm>
          <a:prstGeom prst="line">
            <a:avLst/>
          </a:prstGeom>
          <a:noFill/>
          <a:ln w="38100">
            <a:solidFill>
              <a:srgbClr val="FF3300"/>
            </a:solidFill>
            <a:round/>
            <a:headEnd/>
            <a:tailEnd type="triangle" w="med" len="med"/>
          </a:ln>
        </p:spPr>
        <p:txBody>
          <a:bodyPr/>
          <a:lstStyle/>
          <a:p>
            <a:endParaRPr lang="pt-BR"/>
          </a:p>
        </p:txBody>
      </p:sp>
      <p:sp>
        <p:nvSpPr>
          <p:cNvPr id="10246" name="Line 8"/>
          <p:cNvSpPr>
            <a:spLocks noChangeShapeType="1"/>
          </p:cNvSpPr>
          <p:nvPr/>
        </p:nvSpPr>
        <p:spPr bwMode="auto">
          <a:xfrm>
            <a:off x="165100" y="6316663"/>
            <a:ext cx="360363" cy="144462"/>
          </a:xfrm>
          <a:prstGeom prst="line">
            <a:avLst/>
          </a:prstGeom>
          <a:noFill/>
          <a:ln w="38100">
            <a:solidFill>
              <a:srgbClr val="FF3300"/>
            </a:solidFill>
            <a:round/>
            <a:headEnd/>
            <a:tailEnd type="triangle" w="med" len="med"/>
          </a:ln>
        </p:spPr>
        <p:txBody>
          <a:bodyPr/>
          <a:lstStyle/>
          <a:p>
            <a:endParaRPr lang="pt-BR"/>
          </a:p>
        </p:txBody>
      </p:sp>
      <p:sp>
        <p:nvSpPr>
          <p:cNvPr id="10247" name="Resultados"/>
          <p:cNvSpPr txBox="1">
            <a:spLocks/>
          </p:cNvSpPr>
          <p:nvPr/>
        </p:nvSpPr>
        <p:spPr bwMode="auto">
          <a:xfrm>
            <a:off x="952500" y="255588"/>
            <a:ext cx="11099800" cy="930275"/>
          </a:xfrm>
          <a:prstGeom prst="rect">
            <a:avLst/>
          </a:prstGeom>
          <a:noFill/>
          <a:ln w="12700">
            <a:noFill/>
            <a:miter lim="400000"/>
            <a:headEnd/>
            <a:tailEnd/>
          </a:ln>
        </p:spPr>
        <p:txBody>
          <a:bodyPr lIns="50797" tIns="50797" rIns="50797" bIns="50797" anchor="ctr"/>
          <a:lstStyle/>
          <a:p>
            <a:pPr algn="ctr" defTabSz="390525"/>
            <a:r>
              <a:rPr lang="pt-BR" sz="5300" b="0">
                <a:solidFill>
                  <a:schemeClr val="folHlink"/>
                </a:solidFill>
                <a:latin typeface="Helvetica Neue Medium"/>
                <a:ea typeface="Helvetica Neue Medium"/>
                <a:cs typeface="Helvetica Neue Medium"/>
                <a:sym typeface="Helvetica Neue Medium"/>
              </a:rPr>
              <a:t>Resultados</a:t>
            </a:r>
          </a:p>
        </p:txBody>
      </p:sp>
      <p:sp>
        <p:nvSpPr>
          <p:cNvPr id="10248" name="Line 11"/>
          <p:cNvSpPr>
            <a:spLocks noChangeShapeType="1"/>
          </p:cNvSpPr>
          <p:nvPr/>
        </p:nvSpPr>
        <p:spPr bwMode="auto">
          <a:xfrm>
            <a:off x="165100" y="4514850"/>
            <a:ext cx="360363" cy="144463"/>
          </a:xfrm>
          <a:prstGeom prst="line">
            <a:avLst/>
          </a:prstGeom>
          <a:noFill/>
          <a:ln w="57150">
            <a:solidFill>
              <a:srgbClr val="0000FF"/>
            </a:solidFill>
            <a:round/>
            <a:headEnd/>
            <a:tailEnd type="triangle" w="med" len="med"/>
          </a:ln>
        </p:spPr>
        <p:txBody>
          <a:bodyPr/>
          <a:lstStyle/>
          <a:p>
            <a:endParaRPr lang="pt-B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3"/>
          <p:cNvSpPr txBox="1">
            <a:spLocks noGrp="1"/>
          </p:cNvSpPr>
          <p:nvPr>
            <p:ph type="body" idx="1"/>
          </p:nvPr>
        </p:nvSpPr>
        <p:spPr/>
        <p:txBody>
          <a:bodyPr/>
          <a:lstStyle/>
          <a:p>
            <a:pPr>
              <a:lnSpc>
                <a:spcPct val="80000"/>
              </a:lnSpc>
            </a:pPr>
            <a:r>
              <a:rPr lang="pt-BR" sz="2000" b="1" smtClean="0">
                <a:solidFill>
                  <a:srgbClr val="FF3300"/>
                </a:solidFill>
              </a:rPr>
              <a:t>Entre os bebês de muito baixo peso  na coorte do estudo</a:t>
            </a:r>
            <a:r>
              <a:rPr lang="pt-BR" sz="2000" smtClean="0"/>
              <a:t>, 16.995 / </a:t>
            </a:r>
            <a:r>
              <a:rPr lang="pt-BR" sz="2000" smtClean="0">
                <a:solidFill>
                  <a:srgbClr val="FF3300"/>
                </a:solidFill>
              </a:rPr>
              <a:t>106.461 (16%)</a:t>
            </a:r>
            <a:r>
              <a:rPr lang="pt-BR" sz="2000" smtClean="0"/>
              <a:t> teve HIV </a:t>
            </a:r>
            <a:r>
              <a:rPr lang="pt-BR" sz="2000" b="1" smtClean="0">
                <a:solidFill>
                  <a:srgbClr val="FF3300"/>
                </a:solidFill>
              </a:rPr>
              <a:t>e</a:t>
            </a:r>
            <a:r>
              <a:rPr lang="pt-BR" sz="2000" smtClean="0"/>
              <a:t> 4347 / </a:t>
            </a:r>
            <a:r>
              <a:rPr lang="pt-BR" sz="2000" b="1" smtClean="0">
                <a:solidFill>
                  <a:srgbClr val="FF3300"/>
                </a:solidFill>
              </a:rPr>
              <a:t>106.461, (4%)</a:t>
            </a:r>
            <a:r>
              <a:rPr lang="pt-BR" sz="2000" smtClean="0"/>
              <a:t> </a:t>
            </a:r>
            <a:r>
              <a:rPr lang="pt-BR" sz="2000" b="1" smtClean="0">
                <a:solidFill>
                  <a:srgbClr val="FF3300"/>
                </a:solidFill>
              </a:rPr>
              <a:t>apresentaram HIV severa no dia 28</a:t>
            </a:r>
            <a:r>
              <a:rPr lang="pt-BR" sz="2000" smtClean="0">
                <a:solidFill>
                  <a:srgbClr val="FF3300"/>
                </a:solidFill>
              </a:rPr>
              <a:t>.</a:t>
            </a:r>
            <a:r>
              <a:rPr lang="pt-BR" sz="2000" smtClean="0"/>
              <a:t> </a:t>
            </a:r>
          </a:p>
          <a:p>
            <a:pPr>
              <a:lnSpc>
                <a:spcPct val="80000"/>
              </a:lnSpc>
            </a:pPr>
            <a:r>
              <a:rPr lang="pt-BR" sz="2000" b="1" smtClean="0">
                <a:solidFill>
                  <a:srgbClr val="FF3300"/>
                </a:solidFill>
              </a:rPr>
              <a:t>A HIV ocorreu no início da vida</a:t>
            </a:r>
            <a:r>
              <a:rPr lang="pt-BR" sz="2000" smtClean="0"/>
              <a:t>: </a:t>
            </a:r>
            <a:r>
              <a:rPr lang="pt-BR" sz="2000" b="1" smtClean="0">
                <a:solidFill>
                  <a:srgbClr val="FF3300"/>
                </a:solidFill>
              </a:rPr>
              <a:t>28%</a:t>
            </a:r>
            <a:r>
              <a:rPr lang="pt-BR" sz="2000" smtClean="0"/>
              <a:t> (5151 / 16,995) </a:t>
            </a:r>
            <a:r>
              <a:rPr lang="pt-BR" sz="2000" b="1" smtClean="0"/>
              <a:t>ocorreram no dia do nascimento e </a:t>
            </a:r>
            <a:r>
              <a:rPr lang="pt-BR" sz="2000" b="1" smtClean="0">
                <a:solidFill>
                  <a:srgbClr val="FF3300"/>
                </a:solidFill>
              </a:rPr>
              <a:t>44%</a:t>
            </a:r>
            <a:r>
              <a:rPr lang="pt-BR" sz="2000" smtClean="0"/>
              <a:t> (8297 / 16,995) </a:t>
            </a:r>
            <a:r>
              <a:rPr lang="pt-BR" sz="2000" b="1" smtClean="0">
                <a:solidFill>
                  <a:srgbClr val="FF3300"/>
                </a:solidFill>
              </a:rPr>
              <a:t>no dia 3</a:t>
            </a:r>
            <a:r>
              <a:rPr lang="pt-BR" sz="2000" smtClean="0"/>
              <a:t>. </a:t>
            </a:r>
          </a:p>
          <a:p>
            <a:pPr>
              <a:lnSpc>
                <a:spcPct val="80000"/>
              </a:lnSpc>
            </a:pPr>
            <a:r>
              <a:rPr lang="pt-BR" sz="2000" smtClean="0"/>
              <a:t>De modo semelhante </a:t>
            </a:r>
            <a:r>
              <a:rPr lang="pt-BR" sz="2000" b="1" smtClean="0">
                <a:solidFill>
                  <a:srgbClr val="FF3300"/>
                </a:solidFill>
              </a:rPr>
              <a:t>para HIV grave</a:t>
            </a:r>
            <a:r>
              <a:rPr lang="pt-BR" sz="2000" smtClean="0"/>
              <a:t>, </a:t>
            </a:r>
            <a:r>
              <a:rPr lang="pt-BR" sz="2000" b="1" smtClean="0">
                <a:solidFill>
                  <a:srgbClr val="FF3300"/>
                </a:solidFill>
              </a:rPr>
              <a:t>30%</a:t>
            </a:r>
            <a:r>
              <a:rPr lang="pt-BR" sz="2000" smtClean="0"/>
              <a:t> (1282 / 4347) </a:t>
            </a:r>
            <a:r>
              <a:rPr lang="pt-BR" sz="2000" b="1" smtClean="0">
                <a:solidFill>
                  <a:srgbClr val="FF3300"/>
                </a:solidFill>
              </a:rPr>
              <a:t>ocorreu no dia do nascimento e 55%</a:t>
            </a:r>
            <a:r>
              <a:rPr lang="pt-BR" sz="2000" smtClean="0"/>
              <a:t> (2371/4347) </a:t>
            </a:r>
            <a:r>
              <a:rPr lang="pt-BR" sz="2000" b="1" smtClean="0">
                <a:solidFill>
                  <a:srgbClr val="FF3300"/>
                </a:solidFill>
              </a:rPr>
              <a:t>no dia 3</a:t>
            </a:r>
            <a:r>
              <a:rPr lang="pt-BR" sz="2000" smtClean="0"/>
              <a:t>. </a:t>
            </a:r>
          </a:p>
          <a:p>
            <a:pPr>
              <a:lnSpc>
                <a:spcPct val="80000"/>
              </a:lnSpc>
            </a:pPr>
            <a:r>
              <a:rPr lang="pt-BR" sz="2000" smtClean="0"/>
              <a:t>Sobre análises não ajustadas, </a:t>
            </a:r>
            <a:r>
              <a:rPr lang="pt-BR" sz="2000" b="1" smtClean="0">
                <a:solidFill>
                  <a:srgbClr val="FF3300"/>
                </a:solidFill>
              </a:rPr>
              <a:t>bebês prematuros com PL apresentaram maior incidência de HIV grave e HIV para cada dia da análise.</a:t>
            </a:r>
          </a:p>
          <a:p>
            <a:pPr>
              <a:lnSpc>
                <a:spcPct val="80000"/>
              </a:lnSpc>
            </a:pPr>
            <a:r>
              <a:rPr lang="pt-BR" sz="2000" smtClean="0"/>
              <a:t> Um total de 5771 / </a:t>
            </a:r>
            <a:r>
              <a:rPr lang="pt-BR" sz="2000" smtClean="0">
                <a:solidFill>
                  <a:schemeClr val="tx1"/>
                </a:solidFill>
              </a:rPr>
              <a:t>106.461 bebês</a:t>
            </a:r>
            <a:r>
              <a:rPr lang="pt-BR" sz="2000" b="1" smtClean="0">
                <a:solidFill>
                  <a:srgbClr val="FF3300"/>
                </a:solidFill>
              </a:rPr>
              <a:t> </a:t>
            </a:r>
            <a:r>
              <a:rPr lang="pt-BR" sz="2000" smtClean="0">
                <a:solidFill>
                  <a:schemeClr val="tx1"/>
                </a:solidFill>
              </a:rPr>
              <a:t>(5%) morreram</a:t>
            </a:r>
            <a:r>
              <a:rPr lang="pt-BR" sz="2000" smtClean="0"/>
              <a:t>, 129/2436 (5%) dos recém-nascidos com PL e 5642 / 104.025 (5%) dos lactentes sem PL (p = 0.78), ou seja </a:t>
            </a:r>
            <a:r>
              <a:rPr lang="pt-BR" sz="2000" b="1" smtClean="0">
                <a:solidFill>
                  <a:srgbClr val="0000FF"/>
                </a:solidFill>
              </a:rPr>
              <a:t>sem diferenças de mortes entre os grupos com e sem PL. </a:t>
            </a:r>
          </a:p>
          <a:p>
            <a:pPr>
              <a:lnSpc>
                <a:spcPct val="80000"/>
              </a:lnSpc>
            </a:pPr>
            <a:r>
              <a:rPr lang="pt-BR" sz="2000" smtClean="0"/>
              <a:t>A HIV diminuiu durante o período de estudo, de 17,4% em 1997-99 para 15,5% em 2012-15. A HIV grave também diminuiu durante o período de estudo de 4,8% em 1997-99 a 3,7% em 2012-15.</a:t>
            </a:r>
          </a:p>
        </p:txBody>
      </p:sp>
      <p:sp>
        <p:nvSpPr>
          <p:cNvPr id="11267" name="Resultados"/>
          <p:cNvSpPr txBox="1">
            <a:spLocks/>
          </p:cNvSpPr>
          <p:nvPr/>
        </p:nvSpPr>
        <p:spPr bwMode="auto">
          <a:xfrm>
            <a:off x="952500" y="255588"/>
            <a:ext cx="11099800" cy="930275"/>
          </a:xfrm>
          <a:prstGeom prst="rect">
            <a:avLst/>
          </a:prstGeom>
          <a:noFill/>
          <a:ln w="12700">
            <a:noFill/>
            <a:miter lim="400000"/>
            <a:headEnd/>
            <a:tailEnd/>
          </a:ln>
        </p:spPr>
        <p:txBody>
          <a:bodyPr lIns="50797" tIns="50797" rIns="50797" bIns="50797" anchor="ctr"/>
          <a:lstStyle/>
          <a:p>
            <a:pPr algn="ctr" defTabSz="390525"/>
            <a:r>
              <a:rPr lang="pt-BR" sz="5300" b="0">
                <a:solidFill>
                  <a:schemeClr val="folHlink"/>
                </a:solidFill>
                <a:latin typeface="Helvetica Neue Medium"/>
                <a:ea typeface="Helvetica Neue Medium"/>
                <a:cs typeface="Helvetica Neue Medium"/>
                <a:sym typeface="Helvetica Neue Medium"/>
              </a:rPr>
              <a:t>Resultados</a:t>
            </a: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3"/>
          <p:cNvSpPr txBox="1">
            <a:spLocks noGrp="1"/>
          </p:cNvSpPr>
          <p:nvPr>
            <p:ph type="body" idx="1"/>
          </p:nvPr>
        </p:nvSpPr>
        <p:spPr>
          <a:xfrm>
            <a:off x="236538" y="1492250"/>
            <a:ext cx="11815762" cy="7385050"/>
          </a:xfrm>
        </p:spPr>
        <p:txBody>
          <a:bodyPr/>
          <a:lstStyle/>
          <a:p>
            <a:r>
              <a:rPr lang="pt-BR" smtClean="0"/>
              <a:t>Após o ajuste, o risco de HIV grave e o risco de qualquer grau de HIV até 28 dias foi maior para lactentes com PL inicial (</a:t>
            </a:r>
            <a:r>
              <a:rPr lang="pt-BR" smtClean="0">
                <a:solidFill>
                  <a:srgbClr val="0000FF"/>
                </a:solidFill>
              </a:rPr>
              <a:t>Fig. 2</a:t>
            </a:r>
            <a:r>
              <a:rPr lang="pt-BR" smtClean="0"/>
              <a:t>).</a:t>
            </a:r>
          </a:p>
          <a:p>
            <a:r>
              <a:rPr lang="pt-BR" smtClean="0"/>
              <a:t> Além disso, </a:t>
            </a:r>
            <a:r>
              <a:rPr lang="pt-BR" smtClean="0">
                <a:solidFill>
                  <a:srgbClr val="FF3300"/>
                </a:solidFill>
              </a:rPr>
              <a:t>o risco de IVH grave ou o risco de qualquer grau de IVH até 7 dias foi maior para os bebês com PL precoce para os dias 0 e 1. </a:t>
            </a:r>
          </a:p>
          <a:p>
            <a:r>
              <a:rPr lang="pt-BR" smtClean="0"/>
              <a:t>O percentual  de lactentes que receberam PL  inicial em uma das 245 UTI Neonatais com ≥ 20 bebês de muito baixo peso  durante o período de estudo variou de 0% (56 UTI Neonatais) a 85%.</a:t>
            </a:r>
          </a:p>
        </p:txBody>
      </p:sp>
      <p:sp>
        <p:nvSpPr>
          <p:cNvPr id="12291" name="Resultados"/>
          <p:cNvSpPr txBox="1">
            <a:spLocks/>
          </p:cNvSpPr>
          <p:nvPr/>
        </p:nvSpPr>
        <p:spPr bwMode="auto">
          <a:xfrm>
            <a:off x="952500" y="255588"/>
            <a:ext cx="11099800" cy="930275"/>
          </a:xfrm>
          <a:prstGeom prst="rect">
            <a:avLst/>
          </a:prstGeom>
          <a:noFill/>
          <a:ln w="12700">
            <a:noFill/>
            <a:miter lim="400000"/>
            <a:headEnd/>
            <a:tailEnd/>
          </a:ln>
        </p:spPr>
        <p:txBody>
          <a:bodyPr lIns="50797" tIns="50797" rIns="50797" bIns="50797" anchor="ctr"/>
          <a:lstStyle/>
          <a:p>
            <a:pPr algn="ctr" defTabSz="390525"/>
            <a:r>
              <a:rPr lang="pt-BR" sz="5300" b="0">
                <a:solidFill>
                  <a:schemeClr val="folHlink"/>
                </a:solidFill>
                <a:latin typeface="Helvetica Neue Medium"/>
                <a:ea typeface="Helvetica Neue Medium"/>
                <a:cs typeface="Helvetica Neue Medium"/>
                <a:sym typeface="Helvetica Neue Medium"/>
              </a:rPr>
              <a:t>Resultados</a:t>
            </a:r>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p:cNvPicPr>
            <a:picLocks noChangeAspect="1" noChangeArrowheads="1"/>
          </p:cNvPicPr>
          <p:nvPr/>
        </p:nvPicPr>
        <p:blipFill>
          <a:blip r:embed="rId2"/>
          <a:srcRect/>
          <a:stretch>
            <a:fillRect/>
          </a:stretch>
        </p:blipFill>
        <p:spPr bwMode="auto">
          <a:xfrm>
            <a:off x="381000" y="412750"/>
            <a:ext cx="6697663" cy="4695825"/>
          </a:xfrm>
          <a:prstGeom prst="rect">
            <a:avLst/>
          </a:prstGeom>
          <a:noFill/>
          <a:ln w="38100">
            <a:solidFill>
              <a:srgbClr val="0000FF"/>
            </a:solidFill>
            <a:miter lim="800000"/>
            <a:headEnd/>
            <a:tailEnd/>
          </a:ln>
        </p:spPr>
      </p:pic>
      <p:pic>
        <p:nvPicPr>
          <p:cNvPr id="13315" name="Picture 5"/>
          <p:cNvPicPr>
            <a:picLocks noChangeAspect="1" noChangeArrowheads="1"/>
          </p:cNvPicPr>
          <p:nvPr/>
        </p:nvPicPr>
        <p:blipFill>
          <a:blip r:embed="rId3"/>
          <a:srcRect/>
          <a:stretch>
            <a:fillRect/>
          </a:stretch>
        </p:blipFill>
        <p:spPr bwMode="auto">
          <a:xfrm>
            <a:off x="7223125" y="627063"/>
            <a:ext cx="5564188" cy="3902075"/>
          </a:xfrm>
          <a:prstGeom prst="rect">
            <a:avLst/>
          </a:prstGeom>
          <a:noFill/>
          <a:ln w="28575">
            <a:solidFill>
              <a:schemeClr val="folHlink"/>
            </a:solidFill>
            <a:miter lim="800000"/>
            <a:headEnd/>
            <a:tailEnd/>
          </a:ln>
        </p:spPr>
      </p:pic>
      <p:pic>
        <p:nvPicPr>
          <p:cNvPr id="13316" name="Picture 6"/>
          <p:cNvPicPr>
            <a:picLocks noChangeAspect="1" noChangeArrowheads="1"/>
          </p:cNvPicPr>
          <p:nvPr/>
        </p:nvPicPr>
        <p:blipFill>
          <a:blip r:embed="rId4"/>
          <a:srcRect/>
          <a:stretch>
            <a:fillRect/>
          </a:stretch>
        </p:blipFill>
        <p:spPr bwMode="auto">
          <a:xfrm>
            <a:off x="454025" y="5238750"/>
            <a:ext cx="6551613" cy="4337050"/>
          </a:xfrm>
          <a:prstGeom prst="rect">
            <a:avLst/>
          </a:prstGeom>
          <a:noFill/>
          <a:ln w="38100">
            <a:solidFill>
              <a:srgbClr val="0000FF"/>
            </a:solidFill>
            <a:miter lim="800000"/>
            <a:headEnd/>
            <a:tailEnd/>
          </a:ln>
        </p:spPr>
      </p:pic>
      <p:pic>
        <p:nvPicPr>
          <p:cNvPr id="13317" name="Picture 8"/>
          <p:cNvPicPr>
            <a:picLocks noChangeAspect="1" noChangeArrowheads="1"/>
          </p:cNvPicPr>
          <p:nvPr/>
        </p:nvPicPr>
        <p:blipFill>
          <a:blip r:embed="rId5"/>
          <a:srcRect/>
          <a:stretch>
            <a:fillRect/>
          </a:stretch>
        </p:blipFill>
        <p:spPr bwMode="auto">
          <a:xfrm>
            <a:off x="7078663" y="5524500"/>
            <a:ext cx="5926137" cy="3384550"/>
          </a:xfrm>
          <a:prstGeom prst="rect">
            <a:avLst/>
          </a:prstGeom>
          <a:noFill/>
          <a:ln w="28575">
            <a:solidFill>
              <a:schemeClr val="folHlink"/>
            </a:solidFill>
            <a:miter lim="800000"/>
            <a:headEnd/>
            <a:tailEnd/>
          </a:ln>
        </p:spPr>
      </p:pic>
      <p:sp>
        <p:nvSpPr>
          <p:cNvPr id="13318" name="Resultados"/>
          <p:cNvSpPr txBox="1">
            <a:spLocks/>
          </p:cNvSpPr>
          <p:nvPr/>
        </p:nvSpPr>
        <p:spPr bwMode="auto">
          <a:xfrm>
            <a:off x="3694113" y="-236538"/>
            <a:ext cx="11098212" cy="930276"/>
          </a:xfrm>
          <a:prstGeom prst="rect">
            <a:avLst/>
          </a:prstGeom>
          <a:noFill/>
          <a:ln w="12700">
            <a:noFill/>
            <a:miter lim="400000"/>
            <a:headEnd/>
            <a:tailEnd/>
          </a:ln>
        </p:spPr>
        <p:txBody>
          <a:bodyPr lIns="50797" tIns="50797" rIns="50797" bIns="50797" anchor="ctr"/>
          <a:lstStyle/>
          <a:p>
            <a:pPr algn="ctr" defTabSz="390525"/>
            <a:r>
              <a:rPr lang="pt-BR" b="0">
                <a:solidFill>
                  <a:schemeClr val="folHlink"/>
                </a:solidFill>
                <a:latin typeface="Helvetica Neue Medium"/>
                <a:ea typeface="Helvetica Neue Medium"/>
                <a:cs typeface="Helvetica Neue Medium"/>
                <a:sym typeface="Helvetica Neue Medium"/>
              </a:rPr>
              <a:t>Resultados</a:t>
            </a: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3"/>
          <p:cNvSpPr txBox="1">
            <a:spLocks noGrp="1"/>
          </p:cNvSpPr>
          <p:nvPr>
            <p:ph type="body" idx="1"/>
          </p:nvPr>
        </p:nvSpPr>
        <p:spPr>
          <a:xfrm>
            <a:off x="885825" y="2068513"/>
            <a:ext cx="11598275" cy="7313612"/>
          </a:xfrm>
          <a:ln w="76200">
            <a:solidFill>
              <a:srgbClr val="00CC00"/>
            </a:solidFill>
          </a:ln>
        </p:spPr>
        <p:txBody>
          <a:bodyPr/>
          <a:lstStyle/>
          <a:p>
            <a:pPr>
              <a:lnSpc>
                <a:spcPct val="80000"/>
              </a:lnSpc>
            </a:pPr>
            <a:r>
              <a:rPr lang="pt-BR" sz="2400" smtClean="0"/>
              <a:t>Foram incluídas 106.461 bebês: 754 receberam PL no dia-0, 640 no dia 1, 559 no dia 2 e 483 no dia 3. </a:t>
            </a:r>
          </a:p>
          <a:p>
            <a:pPr>
              <a:lnSpc>
                <a:spcPct val="80000"/>
              </a:lnSpc>
            </a:pPr>
            <a:r>
              <a:rPr lang="pt-BR" sz="2400" smtClean="0">
                <a:solidFill>
                  <a:schemeClr val="tx1"/>
                </a:solidFill>
              </a:rPr>
              <a:t>A HIV grave ocorreu em 4% (4130 / 104.025) dos lactentes no grupo sem PL e em 9% (217/2436) do grupo que fez PL.</a:t>
            </a:r>
          </a:p>
          <a:p>
            <a:pPr algn="ctr">
              <a:lnSpc>
                <a:spcPct val="80000"/>
              </a:lnSpc>
              <a:buFontTx/>
              <a:buNone/>
            </a:pPr>
            <a:r>
              <a:rPr lang="pt-BR" sz="2400" b="1" smtClean="0">
                <a:solidFill>
                  <a:srgbClr val="0000FF"/>
                </a:solidFill>
              </a:rPr>
              <a:t>A HIV grave foi maior para bebês com PL inicial: OR ajustada (intervalo de confiança de 95%)</a:t>
            </a:r>
          </a:p>
          <a:p>
            <a:pPr algn="ctr">
              <a:lnSpc>
                <a:spcPct val="80000"/>
              </a:lnSpc>
              <a:buFontTx/>
              <a:buNone/>
            </a:pPr>
            <a:endParaRPr lang="pt-BR" sz="2400" b="1" smtClean="0">
              <a:solidFill>
                <a:srgbClr val="0000FF"/>
              </a:solidFill>
            </a:endParaRPr>
          </a:p>
          <a:p>
            <a:pPr algn="ctr">
              <a:lnSpc>
                <a:spcPct val="80000"/>
              </a:lnSpc>
              <a:buFontTx/>
              <a:buNone/>
            </a:pPr>
            <a:endParaRPr lang="pt-BR" sz="900" b="1" smtClean="0">
              <a:solidFill>
                <a:srgbClr val="0000FF"/>
              </a:solidFill>
            </a:endParaRPr>
          </a:p>
          <a:p>
            <a:pPr algn="ctr">
              <a:lnSpc>
                <a:spcPct val="80000"/>
              </a:lnSpc>
              <a:buFontTx/>
              <a:buNone/>
            </a:pPr>
            <a:endParaRPr lang="pt-BR" sz="900" b="1" smtClean="0">
              <a:solidFill>
                <a:srgbClr val="0000FF"/>
              </a:solidFill>
            </a:endParaRPr>
          </a:p>
          <a:p>
            <a:pPr algn="ctr">
              <a:lnSpc>
                <a:spcPct val="80000"/>
              </a:lnSpc>
              <a:buFontTx/>
              <a:buNone/>
            </a:pPr>
            <a:endParaRPr lang="pt-BR" sz="900" b="1" smtClean="0">
              <a:solidFill>
                <a:srgbClr val="0000FF"/>
              </a:solidFill>
            </a:endParaRPr>
          </a:p>
          <a:p>
            <a:pPr algn="ctr">
              <a:lnSpc>
                <a:spcPct val="80000"/>
              </a:lnSpc>
              <a:buFontTx/>
              <a:buNone/>
            </a:pPr>
            <a:endParaRPr lang="pt-BR" sz="900" b="1" smtClean="0">
              <a:solidFill>
                <a:srgbClr val="0000FF"/>
              </a:solidFill>
            </a:endParaRPr>
          </a:p>
          <a:p>
            <a:pPr>
              <a:lnSpc>
                <a:spcPct val="80000"/>
              </a:lnSpc>
              <a:buFontTx/>
              <a:buNone/>
            </a:pPr>
            <a:r>
              <a:rPr lang="pt-BR" sz="900" smtClean="0"/>
              <a:t>                          </a:t>
            </a:r>
            <a:endParaRPr lang="pt-BR" sz="900" b="1" smtClean="0">
              <a:solidFill>
                <a:srgbClr val="FF3300"/>
              </a:solidFill>
            </a:endParaRPr>
          </a:p>
        </p:txBody>
      </p:sp>
      <p:sp>
        <p:nvSpPr>
          <p:cNvPr id="14339" name="Text Box 4"/>
          <p:cNvSpPr txBox="1">
            <a:spLocks noChangeArrowheads="1"/>
          </p:cNvSpPr>
          <p:nvPr/>
        </p:nvSpPr>
        <p:spPr bwMode="auto">
          <a:xfrm>
            <a:off x="4846638" y="1204913"/>
            <a:ext cx="2825750" cy="641350"/>
          </a:xfrm>
          <a:prstGeom prst="rect">
            <a:avLst/>
          </a:prstGeom>
          <a:noFill/>
          <a:ln w="9525">
            <a:noFill/>
            <a:miter lim="800000"/>
            <a:headEnd/>
            <a:tailEnd/>
          </a:ln>
        </p:spPr>
        <p:txBody>
          <a:bodyPr wrap="none" lIns="91435" tIns="45718" rIns="91435" bIns="45718">
            <a:spAutoFit/>
          </a:bodyPr>
          <a:lstStyle/>
          <a:p>
            <a:pPr defTabSz="914400"/>
            <a:r>
              <a:rPr lang="pt-BR" sz="3600">
                <a:solidFill>
                  <a:srgbClr val="0000FF"/>
                </a:solidFill>
              </a:rPr>
              <a:t>Em Resumo</a:t>
            </a:r>
          </a:p>
        </p:txBody>
      </p:sp>
      <p:sp>
        <p:nvSpPr>
          <p:cNvPr id="14340" name="Resultados"/>
          <p:cNvSpPr txBox="1">
            <a:spLocks/>
          </p:cNvSpPr>
          <p:nvPr/>
        </p:nvSpPr>
        <p:spPr bwMode="auto">
          <a:xfrm>
            <a:off x="952500" y="255588"/>
            <a:ext cx="11099800" cy="930275"/>
          </a:xfrm>
          <a:prstGeom prst="rect">
            <a:avLst/>
          </a:prstGeom>
          <a:noFill/>
          <a:ln w="12700">
            <a:noFill/>
            <a:miter lim="400000"/>
            <a:headEnd/>
            <a:tailEnd/>
          </a:ln>
        </p:spPr>
        <p:txBody>
          <a:bodyPr lIns="50797" tIns="50797" rIns="50797" bIns="50797" anchor="ctr"/>
          <a:lstStyle/>
          <a:p>
            <a:pPr algn="ctr" defTabSz="390525"/>
            <a:r>
              <a:rPr lang="pt-BR" sz="5300" b="0">
                <a:solidFill>
                  <a:schemeClr val="folHlink"/>
                </a:solidFill>
                <a:latin typeface="Helvetica Neue Medium"/>
                <a:ea typeface="Helvetica Neue Medium"/>
                <a:cs typeface="Helvetica Neue Medium"/>
                <a:sym typeface="Helvetica Neue Medium"/>
              </a:rPr>
              <a:t>Resultados</a:t>
            </a:r>
          </a:p>
        </p:txBody>
      </p:sp>
      <p:pic>
        <p:nvPicPr>
          <p:cNvPr id="14341" name="Picture 8"/>
          <p:cNvPicPr>
            <a:picLocks noChangeAspect="1" noChangeArrowheads="1"/>
          </p:cNvPicPr>
          <p:nvPr/>
        </p:nvPicPr>
        <p:blipFill>
          <a:blip r:embed="rId2"/>
          <a:srcRect/>
          <a:stretch>
            <a:fillRect/>
          </a:stretch>
        </p:blipFill>
        <p:spPr bwMode="auto">
          <a:xfrm>
            <a:off x="4486275" y="5308600"/>
            <a:ext cx="4148138" cy="3260725"/>
          </a:xfrm>
          <a:prstGeom prst="rect">
            <a:avLst/>
          </a:prstGeom>
          <a:noFill/>
          <a:ln w="9525">
            <a:noFill/>
            <a:miter lim="800000"/>
            <a:headEnd/>
            <a:tailEnd/>
          </a:ln>
        </p:spPr>
      </p:pic>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Discussão"/>
          <p:cNvSpPr txBox="1">
            <a:spLocks noGrp="1"/>
          </p:cNvSpPr>
          <p:nvPr>
            <p:ph type="title"/>
          </p:nvPr>
        </p:nvSpPr>
        <p:spPr>
          <a:xfrm>
            <a:off x="957263" y="773113"/>
            <a:ext cx="11099800" cy="990600"/>
          </a:xfrm>
        </p:spPr>
        <p:txBody>
          <a:bodyPr/>
          <a:lstStyle/>
          <a:p>
            <a:pPr defTabSz="420688" eaLnBrk="1" hangingPunct="1"/>
            <a:r>
              <a:rPr lang="pt-BR" sz="5700" smtClean="0">
                <a:solidFill>
                  <a:schemeClr val="folHlink"/>
                </a:solidFill>
              </a:rPr>
              <a:t>Discussão: Etiologia/Patogênese da HIV</a:t>
            </a:r>
          </a:p>
        </p:txBody>
      </p:sp>
      <p:sp>
        <p:nvSpPr>
          <p:cNvPr id="15363" name="A patogênese é atribuída principalmente à fragilidade da vasculatura da matriz germinativa, distúrbios e flutuações no fluxo sanguíneo cerebral e distúrbios da hemostasia.…"/>
          <p:cNvSpPr txBox="1">
            <a:spLocks noGrp="1"/>
          </p:cNvSpPr>
          <p:nvPr>
            <p:ph type="body" idx="1"/>
          </p:nvPr>
        </p:nvSpPr>
        <p:spPr>
          <a:xfrm>
            <a:off x="309563" y="1406525"/>
            <a:ext cx="12096750" cy="8347075"/>
          </a:xfrm>
        </p:spPr>
        <p:txBody>
          <a:bodyPr/>
          <a:lstStyle/>
          <a:p>
            <a:pPr marL="322263" indent="-322263" defTabSz="423863">
              <a:lnSpc>
                <a:spcPct val="80000"/>
              </a:lnSpc>
            </a:pPr>
            <a:r>
              <a:rPr lang="pt-BR" sz="2100" smtClean="0"/>
              <a:t> </a:t>
            </a:r>
            <a:r>
              <a:rPr lang="pt-BR" sz="2000" smtClean="0"/>
              <a:t>Nessa coorte multicêntrica, 2436 crianças de muito baixo peso receberam uma PL inicial. A proporção de lactentes que receberam uma PL precoce variou muito </a:t>
            </a:r>
            <a:r>
              <a:rPr lang="pt-BR" sz="2000" smtClean="0">
                <a:solidFill>
                  <a:schemeClr val="tx1"/>
                </a:solidFill>
              </a:rPr>
              <a:t>entre os Centros  (0 a 85%). Na análise multivariada, foi observada  uma associação entre HIV e HIV grave em 28 dias para lactentes que receberam uma PL inicial.</a:t>
            </a:r>
          </a:p>
          <a:p>
            <a:pPr marL="322263" indent="-322263" defTabSz="423863" eaLnBrk="1" hangingPunct="1">
              <a:lnSpc>
                <a:spcPct val="80000"/>
              </a:lnSpc>
              <a:spcBef>
                <a:spcPts val="3000"/>
              </a:spcBef>
            </a:pPr>
            <a:r>
              <a:rPr lang="pt-BR" sz="2000" smtClean="0">
                <a:solidFill>
                  <a:schemeClr val="tx1"/>
                </a:solidFill>
              </a:rPr>
              <a:t>A etiologia da HIV é multifatorial e não muito compreendida.A patogênese da HIV é atribuída principalmente à fragilidade da vasculatura da matriz germinativa, distúrbios e flutuações no fluxo sanguíneo cerebral e distúrbios da hemostasia.</a:t>
            </a:r>
          </a:p>
          <a:p>
            <a:pPr marL="322263" indent="-322263" defTabSz="423863">
              <a:lnSpc>
                <a:spcPct val="80000"/>
              </a:lnSpc>
            </a:pPr>
            <a:r>
              <a:rPr lang="pt-BR" sz="2000" smtClean="0">
                <a:solidFill>
                  <a:schemeClr val="tx1"/>
                </a:solidFill>
              </a:rPr>
              <a:t>As flutuações da oxigenação cerebral estão intimamente relacionadas ao aumento da variabilidade da pressão arterial em recém-nascidos, particularmente em pacientes clinicamente instáveis..</a:t>
            </a:r>
          </a:p>
          <a:p>
            <a:pPr marL="322263" indent="-322263" defTabSz="423863">
              <a:lnSpc>
                <a:spcPct val="80000"/>
              </a:lnSpc>
            </a:pPr>
            <a:r>
              <a:rPr lang="pt-BR" sz="2000" smtClean="0">
                <a:solidFill>
                  <a:schemeClr val="tx1"/>
                </a:solidFill>
              </a:rPr>
              <a:t> A autorregulação do fluxo sangüíneo cerebral pode ser prejudicada em bebês prematuros nos primeiros dias de vida. Os que necessitam de vasopressores, a autorregulação pode estar comprometida mesmo com baixas flutuações da pressão arterial.(28)</a:t>
            </a:r>
          </a:p>
          <a:p>
            <a:pPr marL="322263" indent="-322263" defTabSz="423863">
              <a:lnSpc>
                <a:spcPct val="80000"/>
              </a:lnSpc>
            </a:pPr>
            <a:r>
              <a:rPr lang="pt-BR" sz="2000" smtClean="0">
                <a:solidFill>
                  <a:schemeClr val="tx1"/>
                </a:solidFill>
              </a:rPr>
              <a:t>A HIV leva a seqüelas de curto, médio e longo prazo, como convulsões, hipertensão intracraniana</a:t>
            </a:r>
            <a:r>
              <a:rPr lang="pt-BR" sz="2000" smtClean="0"/>
              <a:t>, hidrocefalia, paralisia cerebral, retardo mental e deficiente desempenho escolar.(5-8,29)</a:t>
            </a:r>
          </a:p>
          <a:p>
            <a:pPr marL="322263" indent="-322263" defTabSz="423863" eaLnBrk="1" hangingPunct="1">
              <a:lnSpc>
                <a:spcPct val="80000"/>
              </a:lnSpc>
              <a:spcBef>
                <a:spcPts val="3000"/>
              </a:spcBef>
            </a:pPr>
            <a:endParaRPr lang="pt-BR" sz="2000" smtClean="0"/>
          </a:p>
          <a:p>
            <a:pPr marL="322263" indent="-322263" defTabSz="423863" eaLnBrk="1" hangingPunct="1">
              <a:lnSpc>
                <a:spcPct val="80000"/>
              </a:lnSpc>
              <a:spcBef>
                <a:spcPts val="3000"/>
              </a:spcBef>
              <a:buFontTx/>
              <a:buNone/>
            </a:pPr>
            <a:r>
              <a:rPr lang="pt-BR" sz="2000" smtClean="0"/>
              <a:t> </a:t>
            </a: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3"/>
          <p:cNvSpPr txBox="1">
            <a:spLocks noGrp="1"/>
          </p:cNvSpPr>
          <p:nvPr>
            <p:ph type="body" idx="1"/>
          </p:nvPr>
        </p:nvSpPr>
        <p:spPr>
          <a:xfrm>
            <a:off x="236538" y="1420813"/>
            <a:ext cx="12314237" cy="7920037"/>
          </a:xfrm>
        </p:spPr>
        <p:txBody>
          <a:bodyPr/>
          <a:lstStyle/>
          <a:p>
            <a:pPr eaLnBrk="1" hangingPunct="1">
              <a:lnSpc>
                <a:spcPct val="80000"/>
              </a:lnSpc>
              <a:spcBef>
                <a:spcPts val="3000"/>
              </a:spcBef>
            </a:pPr>
            <a:r>
              <a:rPr lang="pt-BR" sz="2800" smtClean="0"/>
              <a:t>A recomendação para </a:t>
            </a:r>
            <a:r>
              <a:rPr lang="pt-BR" sz="2800" smtClean="0">
                <a:solidFill>
                  <a:schemeClr val="tx1"/>
                </a:solidFill>
              </a:rPr>
              <a:t>realizar uma PL em bebês com suspeita de sepse de início precoce é controversa.</a:t>
            </a:r>
          </a:p>
          <a:p>
            <a:pPr eaLnBrk="1" hangingPunct="1">
              <a:lnSpc>
                <a:spcPct val="80000"/>
              </a:lnSpc>
              <a:spcBef>
                <a:spcPts val="3000"/>
              </a:spcBef>
            </a:pPr>
            <a:r>
              <a:rPr lang="pt-BR" sz="2800" smtClean="0">
                <a:solidFill>
                  <a:schemeClr val="tx1"/>
                </a:solidFill>
              </a:rPr>
              <a:t>Alguns pesquisadores recomendam uma PL apenas para lactentes com cultura de sangue positiva, dada a probabilidade relativamente baixa de meningite. (30-32)</a:t>
            </a:r>
            <a:endParaRPr lang="pt-BR" sz="2400" smtClean="0">
              <a:solidFill>
                <a:schemeClr val="tx1"/>
              </a:solidFill>
            </a:endParaRPr>
          </a:p>
          <a:p>
            <a:pPr>
              <a:lnSpc>
                <a:spcPct val="80000"/>
              </a:lnSpc>
            </a:pPr>
            <a:r>
              <a:rPr lang="pt-BR" sz="2400" smtClean="0">
                <a:solidFill>
                  <a:schemeClr val="tx1"/>
                </a:solidFill>
              </a:rPr>
              <a:t>Outros pesquisadores indicam  uma PL para descartar meningite inicial em todos os bebês com risco de sepse de início precoce devido ao risco de se deixar de fazer o diagnóstico de meningite na presença de hemoculturas negativas [10,11,33,34].</a:t>
            </a:r>
          </a:p>
          <a:p>
            <a:pPr>
              <a:lnSpc>
                <a:spcPct val="80000"/>
              </a:lnSpc>
            </a:pPr>
            <a:r>
              <a:rPr lang="pt-BR" sz="2400" smtClean="0">
                <a:solidFill>
                  <a:schemeClr val="tx1"/>
                </a:solidFill>
              </a:rPr>
              <a:t>  Em uma coorte de 169.849 crianças entre 1988 e 1992, 37% (16/43) de meningite</a:t>
            </a:r>
            <a:r>
              <a:rPr lang="pt-BR" sz="2400" smtClean="0"/>
              <a:t> comprovada em cultura durante as primeiras 72 h de vida foram associadas a hemocultura negativa [11].</a:t>
            </a:r>
          </a:p>
          <a:p>
            <a:pPr>
              <a:lnSpc>
                <a:spcPct val="80000"/>
              </a:lnSpc>
            </a:pPr>
            <a:r>
              <a:rPr lang="pt-BR" sz="2400" smtClean="0"/>
              <a:t>  Da mesma forma, em uma coorte de 9111 lactentes ≥34 semanas de idade gestacional entre 1997 e 2004, 38% (35/92) de bebês com meningite apresentaram hemoculturas negativas [10].</a:t>
            </a:r>
          </a:p>
          <a:p>
            <a:pPr>
              <a:lnSpc>
                <a:spcPct val="80000"/>
              </a:lnSpc>
            </a:pPr>
            <a:r>
              <a:rPr lang="pt-BR" sz="2400" smtClean="0"/>
              <a:t>Em uma coorte de crianças de muito baixo peso  da Rede de Pesquisa Neonatal do NICHD, 1/3 (45/134) de meningite comprovada por cultura  ocorreu em lactentes com hemoculturas negativas [33].</a:t>
            </a:r>
          </a:p>
        </p:txBody>
      </p:sp>
      <p:sp>
        <p:nvSpPr>
          <p:cNvPr id="16387" name="Discussão"/>
          <p:cNvSpPr txBox="1">
            <a:spLocks/>
          </p:cNvSpPr>
          <p:nvPr/>
        </p:nvSpPr>
        <p:spPr bwMode="auto">
          <a:xfrm>
            <a:off x="669925" y="0"/>
            <a:ext cx="11099800" cy="993775"/>
          </a:xfrm>
          <a:prstGeom prst="rect">
            <a:avLst/>
          </a:prstGeom>
          <a:noFill/>
          <a:ln w="12700">
            <a:noFill/>
            <a:miter lim="400000"/>
            <a:headEnd/>
            <a:tailEnd/>
          </a:ln>
        </p:spPr>
        <p:txBody>
          <a:bodyPr lIns="50797" tIns="50797" rIns="50797" bIns="50797" anchor="ctr"/>
          <a:lstStyle/>
          <a:p>
            <a:pPr algn="ctr" defTabSz="420688"/>
            <a:r>
              <a:rPr lang="pt-BR" sz="4000" b="0">
                <a:solidFill>
                  <a:schemeClr val="folHlink"/>
                </a:solidFill>
                <a:latin typeface="Helvetica Neue Medium"/>
                <a:ea typeface="Helvetica Neue Medium"/>
                <a:cs typeface="Helvetica Neue Medium"/>
                <a:sym typeface="Helvetica Neue Medium"/>
              </a:rPr>
              <a:t>Discussão: quando realizar PL na sepse precoce?</a:t>
            </a:r>
          </a:p>
        </p:txBody>
      </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3"/>
          <p:cNvSpPr txBox="1">
            <a:spLocks noGrp="1"/>
          </p:cNvSpPr>
          <p:nvPr>
            <p:ph type="body" idx="1"/>
          </p:nvPr>
        </p:nvSpPr>
        <p:spPr>
          <a:xfrm>
            <a:off x="309563" y="1708150"/>
            <a:ext cx="12096750" cy="7169150"/>
          </a:xfrm>
        </p:spPr>
        <p:txBody>
          <a:bodyPr/>
          <a:lstStyle/>
          <a:p>
            <a:pPr>
              <a:lnSpc>
                <a:spcPct val="90000"/>
              </a:lnSpc>
            </a:pPr>
            <a:r>
              <a:rPr lang="pt-BR" sz="2700" smtClean="0"/>
              <a:t>Um mecanismo proposto que liga a PL e a HIV: mudanças  posturais que ocorrem durante a PL. (35, 36)</a:t>
            </a:r>
          </a:p>
          <a:p>
            <a:pPr>
              <a:lnSpc>
                <a:spcPct val="90000"/>
              </a:lnSpc>
            </a:pPr>
            <a:r>
              <a:rPr lang="pt-BR" sz="2700" smtClean="0"/>
              <a:t> Alterações posturais no primeiro dia de vida podem levar à flutuação no fluxo sanguíneo cerebral em lactentes prematuros.</a:t>
            </a:r>
          </a:p>
          <a:p>
            <a:pPr>
              <a:lnSpc>
                <a:spcPct val="90000"/>
              </a:lnSpc>
            </a:pPr>
            <a:r>
              <a:rPr lang="pt-BR" sz="2700" smtClean="0"/>
              <a:t>Em um ensaio clínico pequeno e randomizado, incluindo 48 crianças com idade gestacional média de 27 semanas, compararam os </a:t>
            </a:r>
            <a:r>
              <a:rPr lang="pt-BR" sz="2700" smtClean="0">
                <a:solidFill>
                  <a:schemeClr val="tx1"/>
                </a:solidFill>
              </a:rPr>
              <a:t>lactentes com posição de cabeça na linha média (neutro) e posição da cabeça lateral de 2</a:t>
            </a:r>
            <a:r>
              <a:rPr lang="pt-BR" sz="2700" smtClean="0"/>
              <a:t> h de vida até 7 dias de vida e não encontrou diferença estatisticamente significante entre a incidência de HIV com posição da cabeça  na linha média (6/23 = 26%) ou lateral (5/25 = 20%). (37)</a:t>
            </a:r>
          </a:p>
          <a:p>
            <a:pPr>
              <a:lnSpc>
                <a:spcPct val="90000"/>
              </a:lnSpc>
            </a:pPr>
            <a:r>
              <a:rPr lang="pt-BR" sz="2700" smtClean="0"/>
              <a:t>O efeito da oxigenação durante a rotação da cabeça em lactentes foi avaliado em 3 estudos observacionais e apenas um encontrou uma redução pequena, mas estatisticamente significativa, na saturação cerebral de oxigênio. (38-40)</a:t>
            </a:r>
          </a:p>
        </p:txBody>
      </p:sp>
      <p:sp>
        <p:nvSpPr>
          <p:cNvPr id="17411" name="Discussão"/>
          <p:cNvSpPr txBox="1">
            <a:spLocks/>
          </p:cNvSpPr>
          <p:nvPr/>
        </p:nvSpPr>
        <p:spPr bwMode="auto">
          <a:xfrm>
            <a:off x="669925" y="339725"/>
            <a:ext cx="11099800" cy="1223963"/>
          </a:xfrm>
          <a:prstGeom prst="rect">
            <a:avLst/>
          </a:prstGeom>
          <a:noFill/>
          <a:ln w="12700">
            <a:noFill/>
            <a:miter lim="400000"/>
            <a:headEnd/>
            <a:tailEnd/>
          </a:ln>
        </p:spPr>
        <p:txBody>
          <a:bodyPr lIns="50797" tIns="50797" rIns="50797" bIns="50797" anchor="ctr"/>
          <a:lstStyle/>
          <a:p>
            <a:pPr algn="ctr" defTabSz="420688"/>
            <a:r>
              <a:rPr lang="pt-BR" sz="4000" b="0">
                <a:solidFill>
                  <a:schemeClr val="folHlink"/>
                </a:solidFill>
                <a:latin typeface="Helvetica Neue Medium"/>
                <a:ea typeface="Helvetica Neue Medium"/>
                <a:cs typeface="Helvetica Neue Medium"/>
                <a:sym typeface="Helvetica Neue Medium"/>
              </a:rPr>
              <a:t>Discussão: entendendo o mecanismo da PL precoce na HIV</a:t>
            </a:r>
          </a:p>
        </p:txBody>
      </p:sp>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3"/>
          <p:cNvSpPr txBox="1">
            <a:spLocks noGrp="1"/>
          </p:cNvSpPr>
          <p:nvPr>
            <p:ph type="body" idx="1"/>
          </p:nvPr>
        </p:nvSpPr>
        <p:spPr/>
        <p:txBody>
          <a:bodyPr/>
          <a:lstStyle/>
          <a:p>
            <a:r>
              <a:rPr lang="pt-BR" smtClean="0"/>
              <a:t>Outro mecanismo proposto para a associação entre PL e HIV é a diminuição do líquido cefalorraquidiano causada pela punção lombar, levando a mudanças no fluxo sanguíneo cerebral.</a:t>
            </a:r>
          </a:p>
          <a:p>
            <a:r>
              <a:rPr lang="pt-BR" smtClean="0"/>
              <a:t> Um estudo em adultos em pacientes com hemorragia subaracnóidea após um PL e 20 ml de </a:t>
            </a:r>
            <a:r>
              <a:rPr lang="pt-BR" smtClean="0">
                <a:solidFill>
                  <a:schemeClr val="tx1"/>
                </a:solidFill>
              </a:rPr>
              <a:t>drenagem de líquido cerebrospinal causou aumento do fluxo sangüíneo cerebral</a:t>
            </a:r>
            <a:r>
              <a:rPr lang="pt-BR" smtClean="0"/>
              <a:t> na região do cérebro e redução do fluxo sanguíneo cerebral no lado oposto do cérebro, sugerindo que o procedimento pode mudar o fluxo sanguíneo  cerebral mesmo em adultos. (41)</a:t>
            </a:r>
          </a:p>
        </p:txBody>
      </p:sp>
      <p:sp>
        <p:nvSpPr>
          <p:cNvPr id="18435" name="Discussão"/>
          <p:cNvSpPr txBox="1">
            <a:spLocks/>
          </p:cNvSpPr>
          <p:nvPr/>
        </p:nvSpPr>
        <p:spPr bwMode="auto">
          <a:xfrm>
            <a:off x="814388" y="700088"/>
            <a:ext cx="11099800" cy="993775"/>
          </a:xfrm>
          <a:prstGeom prst="rect">
            <a:avLst/>
          </a:prstGeom>
          <a:noFill/>
          <a:ln w="12700">
            <a:noFill/>
            <a:miter lim="400000"/>
            <a:headEnd/>
            <a:tailEnd/>
          </a:ln>
        </p:spPr>
        <p:txBody>
          <a:bodyPr lIns="50797" tIns="50797" rIns="50797" bIns="50797" anchor="ctr"/>
          <a:lstStyle/>
          <a:p>
            <a:pPr algn="ctr" defTabSz="420688"/>
            <a:r>
              <a:rPr lang="pt-BR" sz="4000" b="0">
                <a:solidFill>
                  <a:schemeClr val="folHlink"/>
                </a:solidFill>
                <a:latin typeface="Helvetica Neue Medium"/>
                <a:ea typeface="Helvetica Neue Medium"/>
                <a:cs typeface="Helvetica Neue Medium"/>
                <a:sym typeface="Helvetica Neue Medium"/>
              </a:rPr>
              <a:t>Discussão: entendendo o mecanismo da PL precoce na HIV</a:t>
            </a:r>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3"/>
          <p:cNvSpPr txBox="1">
            <a:spLocks noGrp="1"/>
          </p:cNvSpPr>
          <p:nvPr>
            <p:ph type="body" idx="1"/>
          </p:nvPr>
        </p:nvSpPr>
        <p:spPr>
          <a:xfrm>
            <a:off x="238125" y="1563688"/>
            <a:ext cx="12457113" cy="7313612"/>
          </a:xfrm>
        </p:spPr>
        <p:txBody>
          <a:bodyPr/>
          <a:lstStyle/>
          <a:p>
            <a:pPr>
              <a:lnSpc>
                <a:spcPct val="80000"/>
              </a:lnSpc>
            </a:pPr>
            <a:r>
              <a:rPr lang="pt-BR" sz="2700" smtClean="0"/>
              <a:t>Além dos mecanismos acima mencionados, a dor causada pela PL pode  também aumentar o risco de HIV.</a:t>
            </a:r>
          </a:p>
          <a:p>
            <a:pPr>
              <a:lnSpc>
                <a:spcPct val="80000"/>
              </a:lnSpc>
            </a:pPr>
            <a:r>
              <a:rPr lang="pt-BR" sz="2700" smtClean="0"/>
              <a:t>Em um ensaio randomizado, incluindo 12 crianças, a velocidade e a resistência do fluxo cerebral foram medidas usando o ultrassom Doppler para avaliar a resposta da dor </a:t>
            </a:r>
            <a:r>
              <a:rPr lang="pt-BR" sz="2700" smtClean="0">
                <a:solidFill>
                  <a:schemeClr val="tx1"/>
                </a:solidFill>
              </a:rPr>
              <a:t>causada por punção venosa</a:t>
            </a:r>
            <a:r>
              <a:rPr lang="pt-BR" sz="2700" smtClean="0"/>
              <a:t> em comparação com um procedimento convencional (21).</a:t>
            </a:r>
          </a:p>
          <a:p>
            <a:pPr>
              <a:lnSpc>
                <a:spcPct val="80000"/>
              </a:lnSpc>
            </a:pPr>
            <a:r>
              <a:rPr lang="pt-BR" sz="2700" smtClean="0"/>
              <a:t>A área sob a curva para a velocidade sistólica de pico medida antes e em 5 pontos de tempo após o estímulo mostraram uma diferença entre os dois grupos (p = 0,09). (21).</a:t>
            </a:r>
          </a:p>
          <a:p>
            <a:pPr>
              <a:lnSpc>
                <a:spcPct val="80000"/>
              </a:lnSpc>
            </a:pPr>
            <a:r>
              <a:rPr lang="pt-BR" sz="2700" smtClean="0"/>
              <a:t>A velocidade sistólica do pico cerebral aumentou após um estímulo doloroso .(21).</a:t>
            </a:r>
          </a:p>
          <a:p>
            <a:pPr>
              <a:lnSpc>
                <a:spcPct val="80000"/>
              </a:lnSpc>
            </a:pPr>
            <a:r>
              <a:rPr lang="pt-BR" sz="2700" smtClean="0"/>
              <a:t>  As mudanças no fluxo cerebral desencadeadas pela dor podem ser causadas por alterações na freqüência cardíaca, maior pressão arterial e menor saturação de oxigênio. (21,42).</a:t>
            </a:r>
          </a:p>
        </p:txBody>
      </p:sp>
      <p:sp>
        <p:nvSpPr>
          <p:cNvPr id="19459" name="Discussão"/>
          <p:cNvSpPr txBox="1">
            <a:spLocks/>
          </p:cNvSpPr>
          <p:nvPr/>
        </p:nvSpPr>
        <p:spPr bwMode="auto">
          <a:xfrm>
            <a:off x="669925" y="196850"/>
            <a:ext cx="11099800" cy="993775"/>
          </a:xfrm>
          <a:prstGeom prst="rect">
            <a:avLst/>
          </a:prstGeom>
          <a:noFill/>
          <a:ln w="12700">
            <a:noFill/>
            <a:miter lim="400000"/>
            <a:headEnd/>
            <a:tailEnd/>
          </a:ln>
        </p:spPr>
        <p:txBody>
          <a:bodyPr lIns="50797" tIns="50797" rIns="50797" bIns="50797" anchor="ctr"/>
          <a:lstStyle/>
          <a:p>
            <a:pPr algn="ctr" defTabSz="420688"/>
            <a:r>
              <a:rPr lang="pt-BR" sz="4000" b="0">
                <a:solidFill>
                  <a:schemeClr val="folHlink"/>
                </a:solidFill>
                <a:latin typeface="Helvetica Neue Medium"/>
                <a:ea typeface="Helvetica Neue Medium"/>
                <a:cs typeface="Helvetica Neue Medium"/>
                <a:sym typeface="Helvetica Neue Medium"/>
              </a:rPr>
              <a:t>Discussão: entendendo o mecanismo da PL precoce na HIV</a:t>
            </a:r>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3"/>
          <p:cNvSpPr txBox="1">
            <a:spLocks noGrp="1"/>
          </p:cNvSpPr>
          <p:nvPr>
            <p:ph type="body" idx="1"/>
          </p:nvPr>
        </p:nvSpPr>
        <p:spPr/>
        <p:txBody>
          <a:bodyPr/>
          <a:lstStyle/>
          <a:p>
            <a:r>
              <a:rPr lang="pt-BR" sz="2400" smtClean="0"/>
              <a:t>Os autores reconhecem  as limitações deste estudo observacional.</a:t>
            </a:r>
          </a:p>
          <a:p>
            <a:r>
              <a:rPr lang="pt-BR" sz="2400" smtClean="0"/>
              <a:t>Todas as variáveis ​​que acompanham a decisão de um cuidador de realizar uma PL nesta população não estão disponíveis neste estudo ou em nenhum conjunto de dados existente e estes fatores de confiabilidade não medidos podem ter impactado significativamente no presente estudo /resultados.</a:t>
            </a:r>
          </a:p>
          <a:p>
            <a:r>
              <a:rPr lang="pt-BR" sz="2400" smtClean="0"/>
              <a:t>Não foi possível ajustar as presentes  análises para vários fatores que podem atenuar o risco de HIV durante a PL, incluindo o posicionamento do bebê, a pressão arterial basal e as alterações da pressão arterial, o uso de sedação ou medicamentos analgésicos, e o provedor ou a experiência da UTI Neonatal na realização das punções lombares.</a:t>
            </a:r>
          </a:p>
          <a:p>
            <a:r>
              <a:rPr lang="pt-BR" sz="2400" smtClean="0"/>
              <a:t>Diminuindo o período de estudo, práticas e tratamentos prováveis variaram ao longo do tempo.</a:t>
            </a:r>
          </a:p>
        </p:txBody>
      </p:sp>
      <p:sp>
        <p:nvSpPr>
          <p:cNvPr id="20483" name="Discussão"/>
          <p:cNvSpPr txBox="1">
            <a:spLocks/>
          </p:cNvSpPr>
          <p:nvPr/>
        </p:nvSpPr>
        <p:spPr bwMode="auto">
          <a:xfrm>
            <a:off x="669925" y="196850"/>
            <a:ext cx="11099800" cy="993775"/>
          </a:xfrm>
          <a:prstGeom prst="rect">
            <a:avLst/>
          </a:prstGeom>
          <a:noFill/>
          <a:ln w="12700">
            <a:noFill/>
            <a:miter lim="400000"/>
            <a:headEnd/>
            <a:tailEnd/>
          </a:ln>
        </p:spPr>
        <p:txBody>
          <a:bodyPr lIns="50797" tIns="50797" rIns="50797" bIns="50797" anchor="ctr"/>
          <a:lstStyle/>
          <a:p>
            <a:pPr algn="ctr" defTabSz="420688"/>
            <a:r>
              <a:rPr lang="pt-BR" sz="4000" b="0">
                <a:solidFill>
                  <a:schemeClr val="folHlink"/>
                </a:solidFill>
                <a:latin typeface="Helvetica Neue Medium"/>
                <a:ea typeface="Helvetica Neue Medium"/>
                <a:cs typeface="Helvetica Neue Medium"/>
                <a:sym typeface="Helvetica Neue Medium"/>
              </a:rPr>
              <a:t>Discussão: Limitações do Estudo</a:t>
            </a:r>
          </a:p>
        </p:txBody>
      </p:sp>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3"/>
          <p:cNvSpPr txBox="1">
            <a:spLocks noGrp="1"/>
          </p:cNvSpPr>
          <p:nvPr>
            <p:ph type="body" idx="1"/>
          </p:nvPr>
        </p:nvSpPr>
        <p:spPr/>
        <p:txBody>
          <a:bodyPr/>
          <a:lstStyle/>
          <a:p>
            <a:pPr>
              <a:lnSpc>
                <a:spcPct val="80000"/>
              </a:lnSpc>
            </a:pPr>
            <a:r>
              <a:rPr lang="pt-BR" sz="2400" smtClean="0"/>
              <a:t>O presente  estudo não foi projetado para avaliar resultados concorrentes, como os riscos de HIV após uma PL versus os riscos associados à não realização de PL nesta população, como exposição prolongada a antibióticos ou diagnóstico de meningite retardada. O último pode ser fatal, tornando as punções lombares potencialmente importantes de procedimento  diagnóstico na população neonatal.</a:t>
            </a:r>
          </a:p>
          <a:p>
            <a:pPr algn="ctr">
              <a:lnSpc>
                <a:spcPct val="80000"/>
              </a:lnSpc>
              <a:buFontTx/>
              <a:buNone/>
            </a:pPr>
            <a:r>
              <a:rPr lang="pt-BR" sz="3200" b="1" smtClean="0">
                <a:solidFill>
                  <a:schemeClr val="hlink"/>
                </a:solidFill>
              </a:rPr>
              <a:t>Os presentes achados  não são destinadas a deter os clínicos de realizar punções lombares em lactentes, mas sim servir para fornecer alguns dados sobre os eventos adversos potenciais associados a este procedimento invasivo.</a:t>
            </a:r>
          </a:p>
          <a:p>
            <a:pPr>
              <a:lnSpc>
                <a:spcPct val="80000"/>
              </a:lnSpc>
            </a:pPr>
            <a:r>
              <a:rPr lang="pt-BR" sz="2400" smtClean="0"/>
              <a:t>Esta informação pode ser usada quando aconselhar os pais durante o processo de consentimento informado e pode servir como dados preliminares para orientar o desenho de estudos futuros para identificar critérios de uso significativo para punções lombares  nesta população vulnerável.</a:t>
            </a:r>
          </a:p>
        </p:txBody>
      </p:sp>
      <p:sp>
        <p:nvSpPr>
          <p:cNvPr id="21507" name="Discussão"/>
          <p:cNvSpPr txBox="1">
            <a:spLocks/>
          </p:cNvSpPr>
          <p:nvPr/>
        </p:nvSpPr>
        <p:spPr bwMode="auto">
          <a:xfrm>
            <a:off x="669925" y="196850"/>
            <a:ext cx="11099800" cy="993775"/>
          </a:xfrm>
          <a:prstGeom prst="rect">
            <a:avLst/>
          </a:prstGeom>
          <a:noFill/>
          <a:ln w="12700">
            <a:noFill/>
            <a:miter lim="400000"/>
            <a:headEnd/>
            <a:tailEnd/>
          </a:ln>
        </p:spPr>
        <p:txBody>
          <a:bodyPr lIns="50797" tIns="50797" rIns="50797" bIns="50797" anchor="ctr"/>
          <a:lstStyle/>
          <a:p>
            <a:pPr algn="ctr" defTabSz="420688"/>
            <a:r>
              <a:rPr lang="pt-BR" sz="4000" b="0">
                <a:solidFill>
                  <a:schemeClr val="folHlink"/>
                </a:solidFill>
                <a:latin typeface="Helvetica Neue Medium"/>
                <a:ea typeface="Helvetica Neue Medium"/>
                <a:cs typeface="Helvetica Neue Medium"/>
                <a:sym typeface="Helvetica Neue Medium"/>
              </a:rPr>
              <a:t>Discussão: Perspectiva deste Tema</a:t>
            </a:r>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3"/>
          <p:cNvSpPr txBox="1">
            <a:spLocks noGrp="1"/>
          </p:cNvSpPr>
          <p:nvPr>
            <p:ph type="body" idx="1"/>
          </p:nvPr>
        </p:nvSpPr>
        <p:spPr/>
        <p:txBody>
          <a:bodyPr/>
          <a:lstStyle/>
          <a:p>
            <a:pPr>
              <a:lnSpc>
                <a:spcPct val="80000"/>
              </a:lnSpc>
            </a:pPr>
            <a:r>
              <a:rPr lang="pt-BR" sz="2700" smtClean="0"/>
              <a:t>Os resultados do presente estudo fornecem informações importantes sobre os eventos adversos potenciais associados à punção lombar, um procedimento extremamente importante, em crianças de muito baixo peso para o diagnóstico de meningite.</a:t>
            </a:r>
          </a:p>
          <a:p>
            <a:pPr>
              <a:lnSpc>
                <a:spcPct val="80000"/>
              </a:lnSpc>
            </a:pPr>
            <a:r>
              <a:rPr lang="pt-BR" sz="2700" smtClean="0"/>
              <a:t>O presente estudo  não foi projetado para comparar os riscos de HIV após uma PL versus os riscos associados à não realização de PL nesta população e, portanto, estes achados não são destinados a dissuadir os clínicos de realizar punções lombares  em lactentes, mas sim servir para fornecer alguns dados sobre os eventos adversos potenciais associados a este procedimento invasivo.</a:t>
            </a:r>
          </a:p>
          <a:p>
            <a:pPr>
              <a:lnSpc>
                <a:spcPct val="80000"/>
              </a:lnSpc>
            </a:pPr>
            <a:r>
              <a:rPr lang="pt-BR" sz="2700" smtClean="0"/>
              <a:t>Esta informação pode ser usada durante o processo de consentimento informado e pode servir como dados preliminares para estudos futuros na identificação de critérios significativos para LPs nesta população.</a:t>
            </a:r>
          </a:p>
        </p:txBody>
      </p:sp>
      <p:sp>
        <p:nvSpPr>
          <p:cNvPr id="22531" name="Discussão"/>
          <p:cNvSpPr txBox="1">
            <a:spLocks/>
          </p:cNvSpPr>
          <p:nvPr/>
        </p:nvSpPr>
        <p:spPr bwMode="auto">
          <a:xfrm>
            <a:off x="669925" y="196850"/>
            <a:ext cx="11099800" cy="993775"/>
          </a:xfrm>
          <a:prstGeom prst="rect">
            <a:avLst/>
          </a:prstGeom>
          <a:noFill/>
          <a:ln w="12700">
            <a:noFill/>
            <a:miter lim="400000"/>
            <a:headEnd/>
            <a:tailEnd/>
          </a:ln>
        </p:spPr>
        <p:txBody>
          <a:bodyPr lIns="50797" tIns="50797" rIns="50797" bIns="50797" anchor="ctr"/>
          <a:lstStyle/>
          <a:p>
            <a:pPr algn="ctr" defTabSz="420688"/>
            <a:r>
              <a:rPr lang="pt-BR" sz="4000" b="0">
                <a:solidFill>
                  <a:schemeClr val="folHlink"/>
                </a:solidFill>
                <a:latin typeface="Helvetica Neue Medium"/>
                <a:ea typeface="Helvetica Neue Medium"/>
                <a:cs typeface="Helvetica Neue Medium"/>
                <a:sym typeface="Helvetica Neue Medium"/>
              </a:rPr>
              <a:t>Discussão: Perspectiva deste Tema</a:t>
            </a:r>
          </a:p>
        </p:txBody>
      </p:sp>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p:cNvPicPr>
            <a:picLocks noChangeAspect="1" noChangeArrowheads="1"/>
          </p:cNvPicPr>
          <p:nvPr/>
        </p:nvPicPr>
        <p:blipFill>
          <a:blip r:embed="rId2"/>
          <a:srcRect/>
          <a:stretch>
            <a:fillRect/>
          </a:stretch>
        </p:blipFill>
        <p:spPr bwMode="auto">
          <a:xfrm>
            <a:off x="381000" y="1492250"/>
            <a:ext cx="11766550" cy="6553200"/>
          </a:xfrm>
          <a:prstGeom prst="rect">
            <a:avLst/>
          </a:prstGeom>
          <a:noFill/>
          <a:ln w="57150">
            <a:solidFill>
              <a:schemeClr val="folHlink"/>
            </a:solidFill>
            <a:miter lim="800000"/>
            <a:headEnd/>
            <a:tailEnd/>
          </a:ln>
        </p:spPr>
      </p:pic>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p:cNvSpPr txBox="1">
            <a:spLocks noGrp="1"/>
          </p:cNvSpPr>
          <p:nvPr>
            <p:ph type="title"/>
          </p:nvPr>
        </p:nvSpPr>
        <p:spPr/>
        <p:txBody>
          <a:bodyPr/>
          <a:lstStyle/>
          <a:p>
            <a:r>
              <a:rPr lang="pt-BR" smtClean="0"/>
              <a:t>REFERENCES</a:t>
            </a:r>
          </a:p>
        </p:txBody>
      </p:sp>
      <p:sp>
        <p:nvSpPr>
          <p:cNvPr id="24579" name="Text Box 3"/>
          <p:cNvSpPr txBox="1">
            <a:spLocks noGrp="1"/>
          </p:cNvSpPr>
          <p:nvPr>
            <p:ph type="body" idx="1"/>
          </p:nvPr>
        </p:nvSpPr>
        <p:spPr>
          <a:xfrm>
            <a:off x="309563" y="1924050"/>
            <a:ext cx="12169775" cy="7489825"/>
          </a:xfrm>
        </p:spPr>
        <p:txBody>
          <a:bodyPr/>
          <a:lstStyle/>
          <a:p>
            <a:pPr>
              <a:lnSpc>
                <a:spcPct val="80000"/>
              </a:lnSpc>
              <a:buFontTx/>
              <a:buNone/>
            </a:pPr>
            <a:r>
              <a:rPr lang="pt-BR" sz="2000" smtClean="0"/>
              <a:t/>
            </a:r>
            <a:br>
              <a:rPr lang="pt-BR" sz="2000" smtClean="0"/>
            </a:br>
            <a:r>
              <a:rPr lang="pt-BR" sz="2000" smtClean="0"/>
              <a:t>[1] M. May, A.J. Daley, S. Donath, D. Isaacs, Australasian Study Group for Neonatal I,</a:t>
            </a:r>
            <a:br>
              <a:rPr lang="pt-BR" sz="2000" smtClean="0"/>
            </a:br>
            <a:r>
              <a:rPr lang="pt-BR" sz="2000" smtClean="0"/>
              <a:t>Early onset neonatal meningitis in Australia and New Zealand, 1992–2002, Arch.</a:t>
            </a:r>
            <a:br>
              <a:rPr lang="pt-BR" sz="2000" smtClean="0"/>
            </a:br>
            <a:r>
              <a:rPr lang="pt-BR" sz="2000" smtClean="0"/>
              <a:t>Dis. Child. Fetal Neonatal Ed. 90 (4) (2005) F324–7.</a:t>
            </a:r>
            <a:br>
              <a:rPr lang="pt-BR" sz="2000" smtClean="0"/>
            </a:br>
            <a:r>
              <a:rPr lang="pt-BR" sz="2000" smtClean="0"/>
              <a:t>[2] S.T. Marba, J.P. Caldas, L.E. Vinagre, M.A. Pessoto, Incidence of periventricular/</a:t>
            </a:r>
            <a:br>
              <a:rPr lang="pt-BR" sz="2000" smtClean="0"/>
            </a:br>
            <a:r>
              <a:rPr lang="pt-BR" sz="2000" smtClean="0"/>
              <a:t>intraventricular hemorrhage in very low birth weight infants: a 15-year cohort</a:t>
            </a:r>
            <a:br>
              <a:rPr lang="pt-BR" sz="2000" smtClean="0"/>
            </a:br>
            <a:r>
              <a:rPr lang="pt-BR" sz="2000" smtClean="0"/>
              <a:t>study, J. Pediatr. 87 (6) (2011) 505–511.</a:t>
            </a:r>
            <a:br>
              <a:rPr lang="pt-BR" sz="2000" smtClean="0"/>
            </a:br>
            <a:r>
              <a:rPr lang="pt-BR" sz="2000" smtClean="0"/>
              <a:t>[3] A.G. Philip, W.C. Allan, A.M. Tito, L.R. Wheeler, Intraventricular hemorrhage in</a:t>
            </a:r>
            <a:br>
              <a:rPr lang="pt-BR" sz="2000" smtClean="0"/>
            </a:br>
            <a:r>
              <a:rPr lang="pt-BR" sz="2000" smtClean="0"/>
              <a:t>preterm infants: declining incidence in the 1980s, Pediatrics 84 (5) (1989)</a:t>
            </a:r>
            <a:br>
              <a:rPr lang="pt-BR" sz="2000" smtClean="0"/>
            </a:br>
            <a:r>
              <a:rPr lang="pt-BR" sz="2000" smtClean="0"/>
              <a:t>797–801.</a:t>
            </a:r>
            <a:br>
              <a:rPr lang="pt-BR" sz="2000" smtClean="0"/>
            </a:br>
            <a:r>
              <a:rPr lang="pt-BR" sz="2000" smtClean="0"/>
              <a:t>[4] B.J. Stoll, N.I. Hansen, I. Adams-Chapman, A.A. Fanaroff, S.R. Hintz, B. Vohr, et al.,</a:t>
            </a:r>
            <a:br>
              <a:rPr lang="pt-BR" sz="2000" smtClean="0"/>
            </a:br>
            <a:r>
              <a:rPr lang="pt-BR" sz="2000" smtClean="0"/>
              <a:t>Neurodevelopmental and growth impairment among extremely low-birth-weight</a:t>
            </a:r>
            <a:br>
              <a:rPr lang="pt-BR" sz="2000" smtClean="0"/>
            </a:br>
            <a:r>
              <a:rPr lang="pt-BR" sz="2000" smtClean="0"/>
              <a:t>infants with neonatal infection, JAMA 292 (19) (2004) 2357–2365.</a:t>
            </a:r>
            <a:br>
              <a:rPr lang="pt-BR" sz="2000" smtClean="0"/>
            </a:br>
            <a:r>
              <a:rPr lang="pt-BR" sz="2000" smtClean="0"/>
              <a:t>[5] B. Vohr, L.R. Ment, Intraventricular hemorrhage in the preterm infant, Early Hum.</a:t>
            </a:r>
            <a:br>
              <a:rPr lang="pt-BR" sz="2000" smtClean="0"/>
            </a:br>
            <a:r>
              <a:rPr lang="pt-BR" sz="2000" smtClean="0"/>
              <a:t>Dev. 44 (1) (1996) 1–16.</a:t>
            </a:r>
            <a:br>
              <a:rPr lang="pt-BR" sz="2000" smtClean="0"/>
            </a:br>
            <a:r>
              <a:rPr lang="pt-BR" sz="2000" smtClean="0"/>
              <a:t>[6] Y. Futagi, Y. Toribe, K. Ogawa, Y. Suzuki, Neurodevelopmental outcome in children</a:t>
            </a:r>
            <a:br>
              <a:rPr lang="pt-BR" sz="2000" smtClean="0"/>
            </a:br>
            <a:r>
              <a:rPr lang="pt-BR" sz="2000" smtClean="0"/>
              <a:t>with intraventricular hemorrhage, Pediatr. Neurol. 34 (3) (2006) 219–224.</a:t>
            </a:r>
            <a:br>
              <a:rPr lang="pt-BR" sz="2000" smtClean="0"/>
            </a:br>
            <a:r>
              <a:rPr lang="pt-BR" sz="2000" smtClean="0"/>
              <a:t>[7] M. van de Bor, M. Ens-Dokkum, A.M. Schreuder, S. Veen, R. Brand, S.P. VerlooveVanhorick, Outcome of periventricular-intraventricular haemorrhage at five years</a:t>
            </a:r>
            <a:br>
              <a:rPr lang="pt-BR" sz="2000" smtClean="0"/>
            </a:br>
            <a:r>
              <a:rPr lang="pt-BR" sz="2000" smtClean="0"/>
              <a:t>of age, Dev. Med. Child Neurol. 35 (1) (1993) 33–41.</a:t>
            </a:r>
            <a:br>
              <a:rPr lang="pt-BR" sz="2000" smtClean="0"/>
            </a:br>
            <a:r>
              <a:rPr lang="pt-BR" sz="2000" smtClean="0"/>
              <a:t>[8] M. van de Bor, L. den Ouden, School performance in adolescents with and without</a:t>
            </a:r>
            <a:br>
              <a:rPr lang="pt-BR" sz="2000" smtClean="0"/>
            </a:br>
            <a:r>
              <a:rPr lang="pt-BR" sz="2000" smtClean="0"/>
              <a:t>periventricular-intraventricular hemorrhage in the neonatal period, Semin.</a:t>
            </a:r>
            <a:br>
              <a:rPr lang="pt-BR" sz="2000" smtClean="0"/>
            </a:br>
            <a:r>
              <a:rPr lang="pt-BR" sz="2000" smtClean="0"/>
              <a:t>Perinatol. 28 (4) (2004) 295–303.</a:t>
            </a:r>
            <a:br>
              <a:rPr lang="pt-BR" sz="2000" smtClean="0"/>
            </a:br>
            <a:r>
              <a:rPr lang="pt-BR" sz="2000" smtClean="0"/>
              <a:t>[9] H. Welch, R. Hasbun, Lumbar puncture and cerebrospinal fluid analysis, Handb.</a:t>
            </a:r>
            <a:br>
              <a:rPr lang="pt-BR" sz="2000" smtClean="0"/>
            </a:br>
            <a:r>
              <a:rPr lang="pt-BR" sz="2000" smtClean="0"/>
              <a:t>Clin. Neurol. 96 (2010) 31–49.</a:t>
            </a:r>
            <a:br>
              <a:rPr lang="pt-BR" sz="2000" smtClean="0"/>
            </a:br>
            <a:r>
              <a:rPr lang="pt-BR" sz="2000" smtClean="0"/>
              <a:t>[10] H.P. Garges, M.A. Moody, C.M. Cotten, P.B. Smith, K.F. Tiffany, R. Lenfestey, et al.,</a:t>
            </a:r>
            <a:br>
              <a:rPr lang="pt-BR" sz="2000" smtClean="0"/>
            </a:br>
            <a:r>
              <a:rPr lang="pt-BR" sz="2000" smtClean="0"/>
              <a:t>Neonatal meningitis: what is the correlation among cerebrospinal fluid cultures,</a:t>
            </a:r>
            <a:br>
              <a:rPr lang="pt-BR" sz="2000" smtClean="0"/>
            </a:br>
            <a:r>
              <a:rPr lang="pt-BR" sz="2000" smtClean="0"/>
              <a:t>blood cultures, and cerebrospinal fluid parameters? Pediatrics 117 (4) (2006)</a:t>
            </a:r>
            <a:br>
              <a:rPr lang="pt-BR" sz="2000" smtClean="0"/>
            </a:br>
            <a:r>
              <a:rPr lang="pt-BR" sz="2000" smtClean="0"/>
              <a:t>1094–1100.</a:t>
            </a:r>
            <a:br>
              <a:rPr lang="pt-BR" sz="2000" smtClean="0"/>
            </a:br>
            <a:endParaRPr lang="pt-BR" sz="2000" smtClean="0"/>
          </a:p>
        </p:txBody>
      </p:sp>
    </p:spTree>
  </p:cSld>
  <p:clrMapOvr>
    <a:masterClrMapping/>
  </p:clrMapOvr>
  <p:transition spd="med"/>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3"/>
          <p:cNvSpPr txBox="1">
            <a:spLocks noGrp="1"/>
          </p:cNvSpPr>
          <p:nvPr>
            <p:ph type="body" idx="1"/>
          </p:nvPr>
        </p:nvSpPr>
        <p:spPr>
          <a:xfrm>
            <a:off x="381000" y="268288"/>
            <a:ext cx="12314238" cy="9217025"/>
          </a:xfrm>
        </p:spPr>
        <p:txBody>
          <a:bodyPr/>
          <a:lstStyle/>
          <a:p>
            <a:pPr>
              <a:lnSpc>
                <a:spcPct val="90000"/>
              </a:lnSpc>
            </a:pPr>
            <a:r>
              <a:rPr lang="pt-BR" sz="2200" smtClean="0"/>
              <a:t>[11] T.E. Wiswell, S. Baumgart, C.M. Gannon, A.R. Spitzer, No lumbar puncture in the</a:t>
            </a:r>
            <a:br>
              <a:rPr lang="pt-BR" sz="2200" smtClean="0"/>
            </a:br>
            <a:r>
              <a:rPr lang="pt-BR" sz="2200" smtClean="0"/>
              <a:t>evaluation for early neonatal sepsis: will meningitis be missed? Pediatrics 95 (6)</a:t>
            </a:r>
            <a:br>
              <a:rPr lang="pt-BR" sz="2200" smtClean="0"/>
            </a:br>
            <a:r>
              <a:rPr lang="pt-BR" sz="2200" smtClean="0"/>
              <a:t>(1995) 803–806.</a:t>
            </a:r>
            <a:br>
              <a:rPr lang="pt-BR" sz="2200" smtClean="0"/>
            </a:br>
            <a:r>
              <a:rPr lang="pt-BR" sz="2200" smtClean="0"/>
              <a:t>[12] C.P. Hornik, P. Fort, R.H. Clark, K. Watt, D.K. Benjamin Jr., P.B. Smith, et al., Early</a:t>
            </a:r>
            <a:br>
              <a:rPr lang="pt-BR" sz="2200" smtClean="0"/>
            </a:br>
            <a:r>
              <a:rPr lang="pt-BR" sz="2200" smtClean="0"/>
              <a:t>and late onset sepsis in very-low-birth-weight infants from a large group of neonatal</a:t>
            </a:r>
            <a:br>
              <a:rPr lang="pt-BR" sz="2200" smtClean="0"/>
            </a:br>
            <a:r>
              <a:rPr lang="pt-BR" sz="2200" smtClean="0"/>
              <a:t>intensive care units, Early Hum. Dev. 88 (Suppl. 2) (2012) S69–74.</a:t>
            </a:r>
            <a:br>
              <a:rPr lang="pt-BR" sz="2200" smtClean="0"/>
            </a:br>
            <a:r>
              <a:rPr lang="pt-BR" sz="2200" smtClean="0"/>
              <a:t>[13] B.J. Stoll, N.I. Hansen, P.J. Sanchez, R.G. Faix, B.B. Poindexter, K.P. Van Meurs,</a:t>
            </a:r>
            <a:br>
              <a:rPr lang="pt-BR" sz="2200" smtClean="0"/>
            </a:br>
            <a:r>
              <a:rPr lang="pt-BR" sz="2200" smtClean="0"/>
              <a:t>et al., Early onset neonatal sepsis: the burden of group B Streptococcal and E. coli</a:t>
            </a:r>
            <a:br>
              <a:rPr lang="pt-BR" sz="2200" smtClean="0"/>
            </a:br>
            <a:r>
              <a:rPr lang="pt-BR" sz="2200" smtClean="0"/>
              <a:t>disease continues, Pediatrics 127 (5) (2011) 817–826.</a:t>
            </a:r>
            <a:br>
              <a:rPr lang="pt-BR" sz="2200" smtClean="0"/>
            </a:br>
            <a:r>
              <a:rPr lang="pt-BR" sz="2200" smtClean="0"/>
              <a:t>[14] D. McLendon, J. Check, P. Carteaux, L. Michael, J. Moehring, J.W. Secrest, et al.,</a:t>
            </a:r>
            <a:br>
              <a:rPr lang="pt-BR" sz="2200" smtClean="0"/>
            </a:br>
            <a:r>
              <a:rPr lang="pt-BR" sz="2200" smtClean="0"/>
              <a:t>Implementation of potentially better practices for the prevention of brain hemorrhage and ischemic brain injury in very low birth weight infants, Pediatrics 111 (4</a:t>
            </a:r>
            <a:br>
              <a:rPr lang="pt-BR" sz="2200" smtClean="0"/>
            </a:br>
            <a:r>
              <a:rPr lang="pt-BR" sz="2200" smtClean="0"/>
              <a:t>Pt 2) (2003) e497–503.</a:t>
            </a:r>
            <a:br>
              <a:rPr lang="pt-BR" sz="2200" smtClean="0"/>
            </a:br>
            <a:r>
              <a:rPr lang="pt-BR" sz="2200" smtClean="0"/>
              <a:t>[15] P. Carteaux, H. Cohen, J. Check, J. George, P. McKinley, W. Lewis, et al., Evaluation</a:t>
            </a:r>
            <a:br>
              <a:rPr lang="pt-BR" sz="2200" smtClean="0"/>
            </a:br>
            <a:r>
              <a:rPr lang="pt-BR" sz="2200" smtClean="0"/>
              <a:t>and development of potentially better practices for the prevention of brain hemorrhage and ischemic brain injury in very low birth weight infants, Pediatrics 111 (4 Pt 2) (2003) e489–96</a:t>
            </a:r>
            <a:br>
              <a:rPr lang="pt-BR" sz="2200" smtClean="0"/>
            </a:br>
            <a:r>
              <a:rPr lang="pt-BR" sz="2200" smtClean="0"/>
              <a:t/>
            </a:r>
            <a:br>
              <a:rPr lang="pt-BR" sz="2200" smtClean="0"/>
            </a:br>
            <a:endParaRPr lang="pt-BR" sz="2200" smtClean="0"/>
          </a:p>
        </p:txBody>
      </p:sp>
    </p:spTree>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3"/>
          <p:cNvSpPr txBox="1">
            <a:spLocks noGrp="1"/>
          </p:cNvSpPr>
          <p:nvPr>
            <p:ph type="body" idx="1"/>
          </p:nvPr>
        </p:nvSpPr>
        <p:spPr>
          <a:xfrm>
            <a:off x="0" y="700088"/>
            <a:ext cx="12839700" cy="8856662"/>
          </a:xfrm>
        </p:spPr>
        <p:txBody>
          <a:bodyPr/>
          <a:lstStyle/>
          <a:p>
            <a:pPr>
              <a:lnSpc>
                <a:spcPct val="90000"/>
              </a:lnSpc>
              <a:buFontTx/>
              <a:buNone/>
            </a:pPr>
            <a:r>
              <a:rPr lang="pt-BR" sz="2200" smtClean="0"/>
              <a:t>        [16] N. Khalessi, Z. Farahani, M. Shariat, G. Rezaeizadeh, Risk factors of intracranial</a:t>
            </a:r>
            <a:br>
              <a:rPr lang="pt-BR" sz="2200" smtClean="0"/>
            </a:br>
            <a:r>
              <a:rPr lang="pt-BR" sz="2200" smtClean="0"/>
              <a:t>hemorrhage in premature neonates, Acta Med. Iran. 52 (9) (2014) 687–689.</a:t>
            </a:r>
            <a:br>
              <a:rPr lang="pt-BR" sz="2200" smtClean="0"/>
            </a:br>
            <a:r>
              <a:rPr lang="pt-BR" sz="2200" smtClean="0"/>
              <a:t>[17] B.J. Stoll, N.I. Hansen, E.F. Bell, M.C. Walsh, W.A. Carlo, S. Shankaran, et al.,</a:t>
            </a:r>
            <a:br>
              <a:rPr lang="pt-BR" sz="2200" smtClean="0"/>
            </a:br>
            <a:r>
              <a:rPr lang="pt-BR" sz="2200" smtClean="0"/>
              <a:t>Trends in care practices, morbidity, and mortality of extremely preterm neonates,</a:t>
            </a:r>
            <a:br>
              <a:rPr lang="pt-BR" sz="2200" smtClean="0"/>
            </a:br>
            <a:r>
              <a:rPr lang="pt-BR" sz="2200" smtClean="0"/>
              <a:t>1993–2012, JAMA 314 (10) (2015) 1039–1051.</a:t>
            </a:r>
            <a:br>
              <a:rPr lang="pt-BR" sz="2200" smtClean="0"/>
            </a:br>
            <a:r>
              <a:rPr lang="pt-BR" sz="2200" smtClean="0"/>
              <a:t>[18] H. Mirza, W. Oh, A. Laptook, B. Vohr, R. Tucker, B.S. Stonestreet, Indomethacin</a:t>
            </a:r>
            <a:br>
              <a:rPr lang="pt-BR" sz="2200" smtClean="0"/>
            </a:br>
            <a:r>
              <a:rPr lang="pt-BR" sz="2200" smtClean="0"/>
              <a:t>prophylaxis to prevent intraventricular hemorrhage: association between incidence</a:t>
            </a:r>
            <a:br>
              <a:rPr lang="pt-BR" sz="2200" smtClean="0"/>
            </a:br>
            <a:r>
              <a:rPr lang="pt-BR" sz="2200" smtClean="0"/>
              <a:t>and timing of drug administration, J. Pediatr. 163 (3) (2013) 706–710 (e1).</a:t>
            </a:r>
            <a:br>
              <a:rPr lang="pt-BR" sz="2200" smtClean="0"/>
            </a:br>
            <a:r>
              <a:rPr lang="pt-BR" sz="2200" smtClean="0"/>
              <a:t>[19] C.A. Gleason, R.J. Martin, J.V. Anderson, W.A. Carlo, K.J. Sanniti, A.A. Fanaroff,</a:t>
            </a:r>
            <a:br>
              <a:rPr lang="pt-BR" sz="2200" smtClean="0"/>
            </a:br>
            <a:r>
              <a:rPr lang="pt-BR" sz="2200" smtClean="0"/>
              <a:t>Optimal position for a spinal tap in preterm infants, Pediatrics 71 (1) (1983) 31–35.</a:t>
            </a:r>
            <a:br>
              <a:rPr lang="pt-BR" sz="2200" smtClean="0"/>
            </a:br>
            <a:r>
              <a:rPr lang="pt-BR" sz="2200" smtClean="0"/>
              <a:t>[20] L.E. Weisman, G.B. Merenstein, J.R. Steenbarger, The effect of lumbar puncture</a:t>
            </a:r>
            <a:br>
              <a:rPr lang="pt-BR" sz="2200" smtClean="0"/>
            </a:br>
            <a:r>
              <a:rPr lang="pt-BR" sz="2200" smtClean="0"/>
              <a:t>position in sick neonates, Am. J. Dis. Child. 137 (11) (1983) 1077–1079.</a:t>
            </a:r>
            <a:br>
              <a:rPr lang="pt-BR" sz="2200" smtClean="0"/>
            </a:br>
            <a:r>
              <a:rPr lang="pt-BR" sz="2200" smtClean="0"/>
              <a:t>[21] R.O. Mainous, S. Looney, A pilot study of changes in cerebral blood flow velocity,</a:t>
            </a:r>
            <a:br>
              <a:rPr lang="pt-BR" sz="2200" smtClean="0"/>
            </a:br>
            <a:r>
              <a:rPr lang="pt-BR" sz="2200" smtClean="0"/>
              <a:t>resistance, and vital signs following a painful stimulus in the premature infant, Adv.</a:t>
            </a:r>
            <a:br>
              <a:rPr lang="pt-BR" sz="2200" smtClean="0"/>
            </a:br>
            <a:r>
              <a:rPr lang="pt-BR" sz="2200" smtClean="0"/>
              <a:t>Neonatal Care 7 (2) (2007) 88–104.</a:t>
            </a:r>
            <a:br>
              <a:rPr lang="pt-BR" sz="2200" smtClean="0"/>
            </a:br>
            <a:r>
              <a:rPr lang="pt-BR" sz="2200" smtClean="0"/>
              <a:t>[22] F. Cowan, M. Thoresen, Changes in superior sagittal sinus blood velocities due to</a:t>
            </a:r>
            <a:br>
              <a:rPr lang="pt-BR" sz="2200" smtClean="0"/>
            </a:br>
            <a:r>
              <a:rPr lang="pt-BR" sz="2200" smtClean="0"/>
              <a:t>postural alterations and pressure on the head of the newborn infant, Pediatrics 75</a:t>
            </a:r>
            <a:br>
              <a:rPr lang="pt-BR" sz="2200" smtClean="0"/>
            </a:br>
            <a:r>
              <a:rPr lang="pt-BR" sz="2200" smtClean="0"/>
              <a:t>(6) (1985) 1038–1047.</a:t>
            </a:r>
            <a:br>
              <a:rPr lang="pt-BR" sz="2200" smtClean="0"/>
            </a:br>
            <a:r>
              <a:rPr lang="pt-BR" sz="2200" smtClean="0"/>
              <a:t>[23] J.R. Emery, J.L. Peabody, Head position affects intracranial pressure in newborn</a:t>
            </a:r>
            <a:br>
              <a:rPr lang="pt-BR" sz="2200" smtClean="0"/>
            </a:br>
            <a:r>
              <a:rPr lang="pt-BR" sz="2200" smtClean="0"/>
              <a:t>infants, J. Pediatr. 103 (6) (1983) 950–953.</a:t>
            </a:r>
            <a:br>
              <a:rPr lang="pt-BR" sz="2200" smtClean="0"/>
            </a:br>
            <a:r>
              <a:rPr lang="pt-BR" sz="2200" smtClean="0"/>
              <a:t>[24] M.A. Ellsworth, M.N. Harris, W.A. Carey, A.R. Spitzer, R.H. Clark, Off-label use of</a:t>
            </a:r>
            <a:br>
              <a:rPr lang="pt-BR" sz="2200" smtClean="0"/>
            </a:br>
            <a:r>
              <a:rPr lang="pt-BR" sz="2200" smtClean="0"/>
              <a:t>inhaled nitric oxide after release of NIH consensus statement, Pediatrics 135 (4)</a:t>
            </a:r>
            <a:br>
              <a:rPr lang="pt-BR" sz="2200" smtClean="0"/>
            </a:br>
            <a:r>
              <a:rPr lang="pt-BR" sz="2200" smtClean="0"/>
              <a:t>(2015) 643–648.</a:t>
            </a:r>
            <a:br>
              <a:rPr lang="pt-BR" sz="2200" smtClean="0"/>
            </a:br>
            <a:r>
              <a:rPr lang="pt-BR" sz="2200" smtClean="0"/>
              <a:t>[25] L.A. Papile, J. Burstein, R. Burstein, H. Koffler, Incidence and evolution of subependymal and intraventricular hemorrhage: a study of infants with birth weights</a:t>
            </a:r>
            <a:br>
              <a:rPr lang="pt-BR" sz="2200" smtClean="0"/>
            </a:br>
            <a:r>
              <a:rPr lang="pt-BR" sz="2200" smtClean="0"/>
              <a:t>less than 1,500 gm, J. Pediatr. 92 (4) (1978) 529–534.</a:t>
            </a:r>
            <a:br>
              <a:rPr lang="pt-BR" sz="2200" smtClean="0"/>
            </a:br>
            <a:r>
              <a:rPr lang="pt-BR" sz="2200" smtClean="0"/>
              <a:t>[26] I.E. Olsen, S.A. Groveman, M.L. Lawson, R.H. Clark, B.S. Zemel, New intrauterine</a:t>
            </a:r>
            <a:br>
              <a:rPr lang="pt-BR" sz="2200" smtClean="0"/>
            </a:br>
            <a:r>
              <a:rPr lang="pt-BR" sz="2200" smtClean="0"/>
              <a:t>growth curves based on United States data, Pediatrics 125 (2) (2010) e214–24.</a:t>
            </a:r>
            <a:br>
              <a:rPr lang="pt-BR" sz="2200" smtClean="0"/>
            </a:br>
            <a:endParaRPr lang="pt-BR" sz="2200" smtClean="0"/>
          </a:p>
        </p:txBody>
      </p:sp>
    </p:spTree>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3"/>
          <p:cNvSpPr txBox="1">
            <a:spLocks noGrp="1"/>
          </p:cNvSpPr>
          <p:nvPr>
            <p:ph type="body" idx="1"/>
          </p:nvPr>
        </p:nvSpPr>
        <p:spPr>
          <a:xfrm>
            <a:off x="0" y="773113"/>
            <a:ext cx="13004800" cy="8712200"/>
          </a:xfrm>
        </p:spPr>
        <p:txBody>
          <a:bodyPr/>
          <a:lstStyle/>
          <a:p>
            <a:pPr>
              <a:lnSpc>
                <a:spcPct val="90000"/>
              </a:lnSpc>
            </a:pPr>
            <a:r>
              <a:rPr lang="pt-BR" sz="2200" smtClean="0"/>
              <a:t>[27] M. Cohen-Wolkowiez, C. Moran, D.K. Benjamin, C.M. Cotten, R.H. Clark,</a:t>
            </a:r>
            <a:br>
              <a:rPr lang="pt-BR" sz="2200" smtClean="0"/>
            </a:br>
            <a:r>
              <a:rPr lang="pt-BR" sz="2200" smtClean="0"/>
              <a:t>D.K. Benjamin Jr.et al., Early and late onset sepsis in late preterm infants, Pediatr.</a:t>
            </a:r>
            <a:br>
              <a:rPr lang="pt-BR" sz="2200" smtClean="0"/>
            </a:br>
            <a:r>
              <a:rPr lang="pt-BR" sz="2200" smtClean="0"/>
              <a:t>Infect. Dis. J. 28 (12) (2009) 1052–1056.</a:t>
            </a:r>
            <a:br>
              <a:rPr lang="pt-BR" sz="2200" smtClean="0"/>
            </a:br>
            <a:r>
              <a:rPr lang="pt-BR" sz="2200" smtClean="0"/>
              <a:t>[28] P. Ballabh, Intraventricular hemorrhage in premature infants: mechanism of disease, Pediatr. Res. 67 (1) (2010) 1–8.</a:t>
            </a:r>
            <a:br>
              <a:rPr lang="pt-BR" sz="2200" smtClean="0"/>
            </a:br>
            <a:r>
              <a:rPr lang="pt-BR" sz="2200" smtClean="0"/>
              <a:t>[29] B.P. Murphy, T.E. Inder, V. Rooks, G.A. Taylor, N.J. Anderson, N. Mogridge, et al.,</a:t>
            </a:r>
            <a:br>
              <a:rPr lang="pt-BR" sz="2200" smtClean="0"/>
            </a:br>
            <a:r>
              <a:rPr lang="pt-BR" sz="2200" smtClean="0"/>
              <a:t>Posthaemorrhagic ventricular dilatation in the premature infant: natural history</a:t>
            </a:r>
            <a:br>
              <a:rPr lang="pt-BR" sz="2200" smtClean="0"/>
            </a:br>
            <a:r>
              <a:rPr lang="pt-BR" sz="2200" smtClean="0"/>
              <a:t>and predictors of outcome, Arch. Dis. Child. Fetal Neonatal Ed. 87 (1) (2002)</a:t>
            </a:r>
            <a:br>
              <a:rPr lang="pt-BR" sz="2200" smtClean="0"/>
            </a:br>
            <a:r>
              <a:rPr lang="pt-BR" sz="2200" smtClean="0"/>
              <a:t>F37–41.</a:t>
            </a:r>
            <a:br>
              <a:rPr lang="pt-BR" sz="2200" smtClean="0"/>
            </a:br>
            <a:r>
              <a:rPr lang="pt-BR" sz="2200" smtClean="0"/>
              <a:t>[30] B. Ray, J. Mangalore, C. Harikumar, A. Tuladhar, Is lumbar puncture necessary for</a:t>
            </a:r>
            <a:br>
              <a:rPr lang="pt-BR" sz="2200" smtClean="0"/>
            </a:br>
            <a:r>
              <a:rPr lang="pt-BR" sz="2200" smtClean="0"/>
              <a:t>evaluation of early neonatal sepsis? Arch. Dis. Child. 91 (12) (2006) 1033–1035.</a:t>
            </a:r>
            <a:br>
              <a:rPr lang="pt-BR" sz="2200" smtClean="0"/>
            </a:br>
            <a:r>
              <a:rPr lang="pt-BR" sz="2200" smtClean="0"/>
              <a:t>[31] R.A. Polin, Committee on F, Newborn, Management of neonates with suspected or</a:t>
            </a:r>
            <a:br>
              <a:rPr lang="pt-BR" sz="2200" smtClean="0"/>
            </a:br>
            <a:r>
              <a:rPr lang="pt-BR" sz="2200" smtClean="0"/>
              <a:t>proven early-onset bacterial sepsis, Pediatrics 129 (5) (2012) 1006–1015.</a:t>
            </a:r>
            <a:br>
              <a:rPr lang="pt-BR" sz="2200" smtClean="0"/>
            </a:br>
            <a:r>
              <a:rPr lang="pt-BR" sz="2200" smtClean="0"/>
              <a:t>[32] C.E. Johnson, J.K. Whitwell, K. Pethe, K. Saxena, D.M. Super, Term newborns who</a:t>
            </a:r>
            <a:br>
              <a:rPr lang="pt-BR" sz="2200" smtClean="0"/>
            </a:br>
            <a:r>
              <a:rPr lang="pt-BR" sz="2200" smtClean="0"/>
              <a:t>are at risk for sepsis: are lumbar punctures necessary? Pediatrics 99 (4) (1997) E10.</a:t>
            </a:r>
            <a:br>
              <a:rPr lang="pt-BR" sz="2200" smtClean="0"/>
            </a:br>
            <a:r>
              <a:rPr lang="pt-BR" sz="2200" smtClean="0"/>
              <a:t>[33] B.J. Stoll, N. Hansen, A.A. Fanaroff, L.L. Wright, W.A. Carlo, R.A. Ehrenkranz, et al.,</a:t>
            </a:r>
            <a:br>
              <a:rPr lang="pt-BR" sz="2200" smtClean="0"/>
            </a:br>
            <a:r>
              <a:rPr lang="pt-BR" sz="2200" smtClean="0"/>
              <a:t>To tap or not to tap: high likelihood of meningitis without sepsis among very low</a:t>
            </a:r>
            <a:br>
              <a:rPr lang="pt-BR" sz="2200" smtClean="0"/>
            </a:br>
            <a:r>
              <a:rPr lang="pt-BR" sz="2200" smtClean="0"/>
              <a:t>birth weight infants, Pediatrics 113 (5) (2004) 1181–1186.</a:t>
            </a:r>
            <a:br>
              <a:rPr lang="pt-BR" sz="2200" smtClean="0"/>
            </a:br>
            <a:r>
              <a:rPr lang="pt-BR" sz="2200" smtClean="0"/>
              <a:t>[34] A.K. Ansong, P.B. Smith, D.K. Benjamin, R.H. Clark, J.S. Li, C.M. Cotten, et al.,</a:t>
            </a:r>
            <a:br>
              <a:rPr lang="pt-BR" sz="2200" smtClean="0"/>
            </a:br>
            <a:r>
              <a:rPr lang="pt-BR" sz="2200" smtClean="0"/>
              <a:t>Group B streptococcal meningitis: cerebrospinal fluid parameters in the era of intrapartum antibiotic prophylaxis, Early Hum. Dev. 85 (10 Suppl) (2009) S5–7.</a:t>
            </a:r>
            <a:br>
              <a:rPr lang="pt-BR" sz="2200" smtClean="0"/>
            </a:br>
            <a:r>
              <a:rPr lang="pt-BR" sz="2200" smtClean="0"/>
              <a:t>[35] G.H. Watson, Effect of head rotation on jugular vein blood flow, Arch. Dis. Child. 49</a:t>
            </a:r>
            <a:br>
              <a:rPr lang="pt-BR" sz="2200" smtClean="0"/>
            </a:br>
            <a:r>
              <a:rPr lang="pt-BR" sz="2200" smtClean="0"/>
              <a:t>(3) (1974) 237–239.</a:t>
            </a:r>
            <a:br>
              <a:rPr lang="pt-BR" sz="2200" smtClean="0"/>
            </a:br>
            <a:endParaRPr lang="pt-BR" sz="2200" smtClean="0"/>
          </a:p>
        </p:txBody>
      </p:sp>
    </p:spTree>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3"/>
          <p:cNvSpPr txBox="1">
            <a:spLocks noGrp="1"/>
          </p:cNvSpPr>
          <p:nvPr>
            <p:ph type="body" idx="1"/>
          </p:nvPr>
        </p:nvSpPr>
        <p:spPr>
          <a:xfrm>
            <a:off x="238125" y="1060450"/>
            <a:ext cx="12766675" cy="7816850"/>
          </a:xfrm>
        </p:spPr>
        <p:txBody>
          <a:bodyPr/>
          <a:lstStyle/>
          <a:p>
            <a:pPr>
              <a:lnSpc>
                <a:spcPct val="90000"/>
              </a:lnSpc>
              <a:buFontTx/>
              <a:buNone/>
            </a:pPr>
            <a:r>
              <a:rPr lang="pt-BR" sz="2200" smtClean="0"/>
              <a:t>      [36] R.N. Goldberg, A. Joshi, P. Moscoso, T. Castillo, The effect of head position on</a:t>
            </a:r>
            <a:br>
              <a:rPr lang="pt-BR" sz="2200" smtClean="0"/>
            </a:br>
            <a:r>
              <a:rPr lang="pt-BR" sz="2200" smtClean="0"/>
              <a:t>intracranial pressure in the neonate, Crit. Care Med. 11 (6) (1983) 428–430.</a:t>
            </a:r>
            <a:br>
              <a:rPr lang="pt-BR" sz="2200" smtClean="0"/>
            </a:br>
            <a:r>
              <a:rPr lang="pt-BR" sz="2200" smtClean="0"/>
              <a:t>[37] S.Y. Al-Abdi, M.S. Nojoom, H.M. Alshaalan, M.A. Al-Aamri, Pilot-randomized study</a:t>
            </a:r>
            <a:br>
              <a:rPr lang="pt-BR" sz="2200" smtClean="0"/>
            </a:br>
            <a:r>
              <a:rPr lang="pt-BR" sz="2200" smtClean="0"/>
              <a:t>on intraventricular hemorrhage with midline versus lateral head positions, Saudi</a:t>
            </a:r>
            <a:br>
              <a:rPr lang="pt-BR" sz="2200" smtClean="0"/>
            </a:br>
            <a:r>
              <a:rPr lang="pt-BR" sz="2200" smtClean="0"/>
              <a:t>Med. J. 32 (4) (2011) 420–421.</a:t>
            </a:r>
            <a:br>
              <a:rPr lang="pt-BR" sz="2200" smtClean="0"/>
            </a:br>
            <a:r>
              <a:rPr lang="pt-BR" sz="2200" smtClean="0"/>
              <a:t>[38] G. Ancora, E. Maranella, A. Aceti, L. Pierantoni, S. Grandi, L. Corvaglia, et al., Effect</a:t>
            </a:r>
            <a:br>
              <a:rPr lang="pt-BR" sz="2200" smtClean="0"/>
            </a:br>
            <a:r>
              <a:rPr lang="pt-BR" sz="2200" smtClean="0"/>
              <a:t>of posture on brain hemodynamics in preterm newborns not mechanically ventilated, Neonatology 97 (3) (2010) 212–217.</a:t>
            </a:r>
            <a:br>
              <a:rPr lang="pt-BR" sz="2200" smtClean="0"/>
            </a:br>
            <a:r>
              <a:rPr lang="pt-BR" sz="2200" smtClean="0"/>
              <a:t>[39] H.E. Elser, D. Holditch-Davis, J. Levy, D.H. Brandon, The effects of environmental</a:t>
            </a:r>
            <a:br>
              <a:rPr lang="pt-BR" sz="2200" smtClean="0"/>
            </a:br>
            <a:r>
              <a:rPr lang="pt-BR" sz="2200" smtClean="0"/>
              <a:t>noise and infant position on cerebral oxygenation, Adv. Neonatal Care 12 (Suppl. 5)</a:t>
            </a:r>
            <a:br>
              <a:rPr lang="pt-BR" sz="2200" smtClean="0"/>
            </a:br>
            <a:r>
              <a:rPr lang="pt-BR" sz="2200" smtClean="0"/>
              <a:t>(2012) S18–27.</a:t>
            </a:r>
            <a:br>
              <a:rPr lang="pt-BR" sz="2200" smtClean="0"/>
            </a:br>
            <a:r>
              <a:rPr lang="pt-BR" sz="2200" smtClean="0"/>
              <a:t>[40] S.M. Liao, R. Rao, A.M. Mathur, Head position change is not associated with acute</a:t>
            </a:r>
            <a:br>
              <a:rPr lang="pt-BR" sz="2200" smtClean="0"/>
            </a:br>
            <a:r>
              <a:rPr lang="pt-BR" sz="2200" smtClean="0"/>
              <a:t>changes in bilateral cerebral oxygenation in stable preterm infants during the first 3</a:t>
            </a:r>
            <a:br>
              <a:rPr lang="pt-BR" sz="2200" smtClean="0"/>
            </a:br>
            <a:r>
              <a:rPr lang="pt-BR" sz="2200" smtClean="0"/>
              <a:t>days of life, Am. J. Perinatol. 32 (7) (2015) 645–652.</a:t>
            </a:r>
            <a:br>
              <a:rPr lang="pt-BR" sz="2200" smtClean="0"/>
            </a:br>
            <a:r>
              <a:rPr lang="pt-BR" sz="2200" smtClean="0"/>
              <a:t>[41] E.A. Schmidt, S. Silva, J.F. Albucher, A. Luzi, I. Loubinoux, A.C. Januel, et al.,</a:t>
            </a:r>
            <a:br>
              <a:rPr lang="pt-BR" sz="2200" smtClean="0"/>
            </a:br>
            <a:r>
              <a:rPr lang="pt-BR" sz="2200" smtClean="0"/>
              <a:t>Cerebral hemodynamic changes induced by a lumbar puncture in good-grade</a:t>
            </a:r>
            <a:br>
              <a:rPr lang="pt-BR" sz="2200" smtClean="0"/>
            </a:br>
            <a:r>
              <a:rPr lang="pt-BR" sz="2200" smtClean="0"/>
              <a:t>subarachnoid hemorrhage, Cerebrovasc. Dis. Extra 2 (1) (2012) 52–62.</a:t>
            </a:r>
            <a:br>
              <a:rPr lang="pt-BR" sz="2200" smtClean="0"/>
            </a:br>
            <a:r>
              <a:rPr lang="pt-BR" sz="2200" smtClean="0"/>
              <a:t>[42] B.J. Stevens, S. Gibbins, J. Yamada, K. Dionne, G. Lee, C. Johnston, et al., The</a:t>
            </a:r>
            <a:br>
              <a:rPr lang="pt-BR" sz="2200" smtClean="0"/>
            </a:br>
            <a:r>
              <a:rPr lang="pt-BR" sz="2200" smtClean="0"/>
              <a:t>premature infant pain profile-revised (PIPP-R): initial validation and feasibility,</a:t>
            </a:r>
            <a:br>
              <a:rPr lang="pt-BR" sz="2200" smtClean="0"/>
            </a:br>
            <a:r>
              <a:rPr lang="pt-BR" sz="2200" smtClean="0"/>
              <a:t>Clin. J. Pain 30 (3) (2014) 238–243.</a:t>
            </a:r>
            <a:br>
              <a:rPr lang="pt-BR" sz="2200" smtClean="0"/>
            </a:br>
            <a:endParaRPr lang="pt-BR" sz="2200" smtClean="0"/>
          </a:p>
        </p:txBody>
      </p:sp>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2"/>
          <p:cNvSpPr txBox="1">
            <a:spLocks noGrp="1"/>
          </p:cNvSpPr>
          <p:nvPr>
            <p:ph type="title" idx="4294967295"/>
          </p:nvPr>
        </p:nvSpPr>
        <p:spPr/>
        <p:txBody>
          <a:bodyPr/>
          <a:lstStyle/>
          <a:p>
            <a:r>
              <a:rPr lang="pt-BR" sz="3600" smtClean="0">
                <a:solidFill>
                  <a:schemeClr val="folHlink"/>
                </a:solidFill>
              </a:rPr>
              <a:t>Nota do Editor do site </a:t>
            </a:r>
            <a:r>
              <a:rPr lang="pt-BR" sz="3600" smtClean="0">
                <a:solidFill>
                  <a:schemeClr val="folHlink"/>
                </a:solidFill>
                <a:hlinkClick r:id="rId2"/>
              </a:rPr>
              <a:t>www.paulomargotto.com.br</a:t>
            </a:r>
            <a:r>
              <a:rPr lang="pt-BR" sz="3600" smtClean="0">
                <a:solidFill>
                  <a:schemeClr val="folHlink"/>
                </a:solidFill>
              </a:rPr>
              <a:t> (em Atualização/Reconstrução),Dr. Paulo R. Margotto</a:t>
            </a:r>
            <a:br>
              <a:rPr lang="pt-BR" sz="3600" smtClean="0">
                <a:solidFill>
                  <a:schemeClr val="folHlink"/>
                </a:solidFill>
              </a:rPr>
            </a:br>
            <a:r>
              <a:rPr lang="pt-BR" sz="3600" smtClean="0">
                <a:solidFill>
                  <a:schemeClr val="folHlink"/>
                </a:solidFill>
              </a:rPr>
              <a:t>Veja também temas relacionados!</a:t>
            </a:r>
          </a:p>
        </p:txBody>
      </p:sp>
      <p:pic>
        <p:nvPicPr>
          <p:cNvPr id="29699" name="Picture 3" descr="Paulo-eco"/>
          <p:cNvPicPr>
            <a:picLocks noChangeAspect="1" noChangeArrowheads="1"/>
          </p:cNvPicPr>
          <p:nvPr/>
        </p:nvPicPr>
        <p:blipFill>
          <a:blip r:embed="rId3"/>
          <a:srcRect/>
          <a:stretch>
            <a:fillRect/>
          </a:stretch>
        </p:blipFill>
        <p:spPr bwMode="auto">
          <a:xfrm>
            <a:off x="2830513" y="2644775"/>
            <a:ext cx="6767512" cy="5087938"/>
          </a:xfrm>
          <a:prstGeom prst="rect">
            <a:avLst/>
          </a:prstGeom>
          <a:noFill/>
          <a:ln w="9525">
            <a:noFill/>
            <a:miter lim="800000"/>
            <a:headEnd/>
            <a:tailEnd/>
          </a:ln>
        </p:spPr>
      </p:pic>
      <p:sp>
        <p:nvSpPr>
          <p:cNvPr id="29700" name="Text Box 4"/>
          <p:cNvSpPr txBox="1">
            <a:spLocks noChangeArrowheads="1"/>
          </p:cNvSpPr>
          <p:nvPr/>
        </p:nvSpPr>
        <p:spPr bwMode="auto">
          <a:xfrm>
            <a:off x="4486275" y="7829550"/>
            <a:ext cx="3494088" cy="822325"/>
          </a:xfrm>
          <a:prstGeom prst="rect">
            <a:avLst/>
          </a:prstGeom>
          <a:noFill/>
          <a:ln w="9525">
            <a:noFill/>
            <a:miter lim="800000"/>
            <a:headEnd/>
            <a:tailEnd/>
          </a:ln>
        </p:spPr>
        <p:txBody>
          <a:bodyPr wrap="none">
            <a:spAutoFit/>
          </a:bodyPr>
          <a:lstStyle/>
          <a:p>
            <a:pPr defTabSz="914400"/>
            <a:r>
              <a:rPr lang="pt-BR">
                <a:hlinkClick r:id="rId4"/>
              </a:rPr>
              <a:t>pmargotto@gmail.com</a:t>
            </a:r>
            <a:endParaRPr lang="pt-BR"/>
          </a:p>
          <a:p>
            <a:pPr defTabSz="914400"/>
            <a:endParaRPr lang="pt-BR"/>
          </a:p>
        </p:txBody>
      </p:sp>
      <p:sp>
        <p:nvSpPr>
          <p:cNvPr id="29701" name="Rectangle 5"/>
          <p:cNvSpPr>
            <a:spLocks noChangeArrowheads="1"/>
          </p:cNvSpPr>
          <p:nvPr/>
        </p:nvSpPr>
        <p:spPr bwMode="auto">
          <a:xfrm>
            <a:off x="165100" y="8332788"/>
            <a:ext cx="12839700" cy="1187450"/>
          </a:xfrm>
          <a:prstGeom prst="rect">
            <a:avLst/>
          </a:prstGeom>
          <a:noFill/>
          <a:ln w="9525">
            <a:noFill/>
            <a:miter lim="800000"/>
            <a:headEnd/>
            <a:tailEnd/>
          </a:ln>
        </p:spPr>
        <p:txBody>
          <a:bodyPr anchor="ctr">
            <a:spAutoFit/>
          </a:bodyPr>
          <a:lstStyle/>
          <a:p>
            <a:pPr algn="ctr"/>
            <a:r>
              <a:rPr lang="pt-BR" i="1">
                <a:solidFill>
                  <a:schemeClr val="folHlink"/>
                </a:solidFill>
              </a:rPr>
              <a:t>“Quem quiser chegar a ser o que não é, deverá começar por não ser o que é”</a:t>
            </a:r>
            <a:endParaRPr lang="pt-BR">
              <a:solidFill>
                <a:schemeClr val="folHlink"/>
              </a:solidFill>
            </a:endParaRPr>
          </a:p>
          <a:p>
            <a:pPr algn="ctr"/>
            <a:r>
              <a:rPr lang="pt-BR" i="1">
                <a:solidFill>
                  <a:schemeClr val="folHlink"/>
                </a:solidFill>
              </a:rPr>
              <a:t>“O conhecimento amplia a vida.. Conhecer é viver uma realidade que a ignorância impede de desfrutar”</a:t>
            </a:r>
          </a:p>
        </p:txBody>
      </p:sp>
    </p:spTree>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p:cNvSpPr txBox="1">
            <a:spLocks noGrp="1"/>
          </p:cNvSpPr>
          <p:nvPr>
            <p:ph type="title"/>
          </p:nvPr>
        </p:nvSpPr>
        <p:spPr>
          <a:xfrm>
            <a:off x="957263" y="0"/>
            <a:ext cx="11099800" cy="2157413"/>
          </a:xfrm>
        </p:spPr>
        <p:txBody>
          <a:bodyPr/>
          <a:lstStyle/>
          <a:p>
            <a:r>
              <a:rPr lang="pt-BR" sz="2000" b="1" smtClean="0">
                <a:solidFill>
                  <a:schemeClr val="hlink"/>
                </a:solidFill>
                <a:sym typeface="Helvetica Neue"/>
              </a:rPr>
              <a:t>Do Capítulo do livro Assistência ao Recém-Nascido de Risco, Hospital de Ensino</a:t>
            </a:r>
            <a:br>
              <a:rPr lang="pt-BR" sz="2000" b="1" smtClean="0">
                <a:solidFill>
                  <a:schemeClr val="hlink"/>
                </a:solidFill>
                <a:sym typeface="Helvetica Neue"/>
              </a:rPr>
            </a:br>
            <a:r>
              <a:rPr lang="pt-BR" sz="2000" b="1" smtClean="0">
                <a:solidFill>
                  <a:schemeClr val="hlink"/>
                </a:solidFill>
                <a:sym typeface="Helvetica Neue"/>
              </a:rPr>
              <a:t>Materno Infantil de Brasília/SES/DF, 4ª Edição, 2018 (em preparação): </a:t>
            </a:r>
            <a:br>
              <a:rPr lang="pt-BR" sz="2000" b="1" smtClean="0">
                <a:solidFill>
                  <a:schemeClr val="hlink"/>
                </a:solidFill>
                <a:sym typeface="Helvetica Neue"/>
              </a:rPr>
            </a:br>
            <a:r>
              <a:rPr lang="pt-BR" sz="2000" b="1" smtClean="0">
                <a:solidFill>
                  <a:schemeClr val="hlink"/>
                </a:solidFill>
                <a:sym typeface="Helvetica Neue"/>
              </a:rPr>
              <a:t>Hemorragia Intraventricular no Recém-Nascido Pré-termo</a:t>
            </a:r>
            <a:br>
              <a:rPr lang="pt-BR" sz="2000" b="1" smtClean="0">
                <a:solidFill>
                  <a:schemeClr val="hlink"/>
                </a:solidFill>
                <a:sym typeface="Helvetica Neue"/>
              </a:rPr>
            </a:br>
            <a:r>
              <a:rPr lang="pt-BR" sz="2000" b="1" smtClean="0">
                <a:solidFill>
                  <a:schemeClr val="hlink"/>
                </a:solidFill>
                <a:sym typeface="Helvetica Neue"/>
              </a:rPr>
              <a:t>Paulo R. Margotto</a:t>
            </a:r>
            <a:br>
              <a:rPr lang="pt-BR" sz="2000" b="1" smtClean="0">
                <a:solidFill>
                  <a:schemeClr val="hlink"/>
                </a:solidFill>
                <a:sym typeface="Helvetica Neue"/>
              </a:rPr>
            </a:br>
            <a:r>
              <a:rPr lang="pt-BR" sz="2000" b="1" smtClean="0">
                <a:solidFill>
                  <a:schemeClr val="hlink"/>
                </a:solidFill>
                <a:sym typeface="Helvetica Neue"/>
              </a:rPr>
              <a:t>Joseleide de Castro</a:t>
            </a:r>
          </a:p>
        </p:txBody>
      </p:sp>
      <p:sp>
        <p:nvSpPr>
          <p:cNvPr id="30723" name="Text Box 3"/>
          <p:cNvSpPr txBox="1">
            <a:spLocks noGrp="1"/>
          </p:cNvSpPr>
          <p:nvPr>
            <p:ph type="body" idx="1"/>
          </p:nvPr>
        </p:nvSpPr>
        <p:spPr>
          <a:xfrm>
            <a:off x="741363" y="2573338"/>
            <a:ext cx="11671300" cy="6964362"/>
          </a:xfrm>
        </p:spPr>
        <p:txBody>
          <a:bodyPr/>
          <a:lstStyle/>
          <a:p>
            <a:pPr>
              <a:lnSpc>
                <a:spcPct val="80000"/>
              </a:lnSpc>
            </a:pPr>
            <a:r>
              <a:rPr lang="pt-BR" sz="2200" smtClean="0">
                <a:latin typeface="Times New Roman" pitchFamily="18" charset="0"/>
              </a:rPr>
              <a:t>A despeito dos avanços nos cuidados perinatais nas últimas décadas, o recém-nascido (RN) pré-termo continua de alto risco para o </a:t>
            </a:r>
            <a:r>
              <a:rPr lang="pt-BR" sz="2200" smtClean="0">
                <a:solidFill>
                  <a:schemeClr val="tx1"/>
                </a:solidFill>
                <a:latin typeface="Times New Roman" pitchFamily="18" charset="0"/>
              </a:rPr>
              <a:t>desenvolvimento de hemorragia intraventricular e lesão da substancia branca adjacente. Ambas as condições constituem o maior problema no cuidado neonatal moderno e contribuem significativamente para a morbimortalidade destes RN, assim como déficits neurocomportamentais a longo prazo.</a:t>
            </a:r>
          </a:p>
          <a:p>
            <a:pPr>
              <a:lnSpc>
                <a:spcPct val="80000"/>
              </a:lnSpc>
            </a:pPr>
            <a:r>
              <a:rPr lang="pt-BR" sz="2200" smtClean="0">
                <a:latin typeface="Times New Roman" pitchFamily="18" charset="0"/>
              </a:rPr>
              <a:t>A HIV é estudada há mais de 25 anos. A sua incidência está relacionada à prematuridade, ao aumento da sobrevivência nos RN com peso ao nascer abaixo de 1000g e, sobretudo às práticas neonatais e a gerência dos serviços obstétricos e neonatais.  Em 1978, Papile e cl relataram uma incidência de 35 - 45 </a:t>
            </a:r>
            <a:r>
              <a:rPr lang="pt-BR" sz="2200" smtClean="0">
                <a:solidFill>
                  <a:schemeClr val="tx1"/>
                </a:solidFill>
                <a:latin typeface="Times New Roman" pitchFamily="18" charset="0"/>
              </a:rPr>
              <a:t>% (1 </a:t>
            </a:r>
            <a:r>
              <a:rPr lang="pt-BR" sz="2200" smtClean="0">
                <a:solidFill>
                  <a:schemeClr val="tx1"/>
                </a:solidFill>
                <a:latin typeface="Times New Roman" pitchFamily="18" charset="0"/>
                <a:sym typeface="Symbol" pitchFamily="18" charset="2"/>
              </a:rPr>
              <a:t></a:t>
            </a:r>
            <a:r>
              <a:rPr lang="pt-BR" sz="2200" smtClean="0">
                <a:solidFill>
                  <a:schemeClr val="tx1"/>
                </a:solidFill>
                <a:latin typeface="Times New Roman" pitchFamily="18" charset="0"/>
              </a:rPr>
              <a:t> 3 a 1 </a:t>
            </a:r>
            <a:r>
              <a:rPr lang="pt-BR" sz="2200" smtClean="0">
                <a:solidFill>
                  <a:schemeClr val="tx1"/>
                </a:solidFill>
                <a:latin typeface="Times New Roman" pitchFamily="18" charset="0"/>
                <a:sym typeface="Symbol" pitchFamily="18" charset="2"/>
              </a:rPr>
              <a:t></a:t>
            </a:r>
            <a:r>
              <a:rPr lang="pt-BR" sz="2200" smtClean="0">
                <a:solidFill>
                  <a:schemeClr val="tx1"/>
                </a:solidFill>
                <a:latin typeface="Times New Roman" pitchFamily="18" charset="0"/>
              </a:rPr>
              <a:t> 2 das autópsias) nos RN com peso ao nascer abaixo de 1500g. Atualmente, as formas mais severas de HIV ocorrem nos RN abaixo de 1000g: aproximadamente 26% nos RN entre 501 e 759g e 12% nos RN com peso ao nascer entre 751 e 1000g. A importância desta informação se deve por duas razões: a sobrevivência dos RN nestas faixas de peso aumenta cada vez mais e tanto a mortalidade como os déficits neurocomportamentais ocorrem com maior probabilidade nos RN com severa HIV. Nos RN &lt;32 semanas, Inder e cl relataram uma incidência entre 15-25% e Brower e cl, 5,6%</a:t>
            </a:r>
          </a:p>
          <a:p>
            <a:pPr>
              <a:lnSpc>
                <a:spcPct val="80000"/>
              </a:lnSpc>
            </a:pPr>
            <a:r>
              <a:rPr lang="pt-BR" sz="2200" smtClean="0"/>
              <a:t>Na Unidade de Neonatologia do HMIB/SES/DF, no ano de 2008, a HIV (todos os graus) ocorreu em 11.6% nos RN entre 26 e 34 semanas de idade gestacional. Estudo da nossa Unidade, em 2011 mostrou uma incidência de HIV graus II-IV em 20% nos RN entre 25-27 semanas 6 dia, 11% entre 28-29 semanas 6 dias,   caindo para 1,3% entre 30 semanas e 31 semanas e 6 dias. </a:t>
            </a:r>
          </a:p>
        </p:txBody>
      </p:sp>
      <p:sp>
        <p:nvSpPr>
          <p:cNvPr id="30724" name="AutoShape 4"/>
          <p:cNvSpPr>
            <a:spLocks noChangeArrowheads="1"/>
          </p:cNvSpPr>
          <p:nvPr/>
        </p:nvSpPr>
        <p:spPr bwMode="auto">
          <a:xfrm>
            <a:off x="12190413" y="9197975"/>
            <a:ext cx="615950" cy="341313"/>
          </a:xfrm>
          <a:custGeom>
            <a:avLst/>
            <a:gdLst>
              <a:gd name="T0" fmla="*/ 2147483647 w 21600"/>
              <a:gd name="T1" fmla="*/ 0 h 21600"/>
              <a:gd name="T2" fmla="*/ 0 w 21600"/>
              <a:gd name="T3" fmla="*/ 673319036 h 21600"/>
              <a:gd name="T4" fmla="*/ 2147483647 w 21600"/>
              <a:gd name="T5" fmla="*/ 1346634026 h 21600"/>
              <a:gd name="T6" fmla="*/ 2147483647 w 21600"/>
              <a:gd name="T7" fmla="*/ 67331903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chemeClr val="folHlink"/>
            </a:solidFill>
            <a:miter lim="800000"/>
            <a:headEnd/>
            <a:tailEnd/>
          </a:ln>
        </p:spPr>
        <p:txBody>
          <a:bodyPr wrap="none" anchor="ctr"/>
          <a:lstStyle/>
          <a:p>
            <a:endParaRPr lang="pt-BR"/>
          </a:p>
        </p:txBody>
      </p:sp>
      <p:sp>
        <p:nvSpPr>
          <p:cNvPr id="30725" name="Rectangle 7"/>
          <p:cNvSpPr>
            <a:spLocks noChangeArrowheads="1"/>
          </p:cNvSpPr>
          <p:nvPr/>
        </p:nvSpPr>
        <p:spPr bwMode="auto">
          <a:xfrm>
            <a:off x="1101725" y="1966913"/>
            <a:ext cx="7942263" cy="750887"/>
          </a:xfrm>
          <a:prstGeom prst="rect">
            <a:avLst/>
          </a:prstGeom>
          <a:solidFill>
            <a:srgbClr val="FFFFFF"/>
          </a:solidFill>
          <a:ln w="9525">
            <a:noFill/>
            <a:miter lim="800000"/>
            <a:headEnd/>
            <a:tailEnd/>
          </a:ln>
        </p:spPr>
        <p:txBody>
          <a:bodyPr wrap="none" tIns="180918" bIns="36501" anchor="ctr">
            <a:spAutoFit/>
          </a:bodyPr>
          <a:lstStyle/>
          <a:p>
            <a:pPr eaLnBrk="0" hangingPunct="0"/>
            <a:r>
              <a:rPr lang="pt-BR" sz="2200" u="sng">
                <a:solidFill>
                  <a:srgbClr val="072A4D"/>
                </a:solidFill>
                <a:latin typeface="Lato" pitchFamily="34" charset="0"/>
                <a:hlinkClick r:id="rId2"/>
              </a:rPr>
              <a:t>Hemorragia peri/intraventricular no rec</a:t>
            </a:r>
            <a:r>
              <a:rPr lang="pt-BR" sz="2200" u="sng">
                <a:solidFill>
                  <a:srgbClr val="072A4D"/>
                </a:solidFill>
                <a:hlinkClick r:id="rId2"/>
              </a:rPr>
              <a:t>é</a:t>
            </a:r>
            <a:r>
              <a:rPr lang="pt-BR" sz="2200" u="sng">
                <a:solidFill>
                  <a:srgbClr val="072A4D"/>
                </a:solidFill>
                <a:latin typeface="Lato" pitchFamily="34" charset="0"/>
                <a:hlinkClick r:id="rId2"/>
              </a:rPr>
              <a:t>m-nascido pr</a:t>
            </a:r>
            <a:r>
              <a:rPr lang="pt-BR" sz="2200" u="sng">
                <a:solidFill>
                  <a:srgbClr val="072A4D"/>
                </a:solidFill>
                <a:hlinkClick r:id="rId2"/>
              </a:rPr>
              <a:t>é</a:t>
            </a:r>
            <a:r>
              <a:rPr lang="pt-BR" sz="2200" u="sng">
                <a:solidFill>
                  <a:srgbClr val="072A4D"/>
                </a:solidFill>
                <a:latin typeface="Lato" pitchFamily="34" charset="0"/>
                <a:hlinkClick r:id="rId2"/>
              </a:rPr>
              <a:t>-termo</a:t>
            </a:r>
            <a:endParaRPr lang="pt-BR" sz="2200">
              <a:solidFill>
                <a:srgbClr val="072A4D"/>
              </a:solidFill>
              <a:latin typeface="Lato" pitchFamily="34" charset="0"/>
            </a:endParaRPr>
          </a:p>
          <a:p>
            <a:pPr eaLnBrk="0" hangingPunct="0"/>
            <a:r>
              <a:rPr lang="pt-BR" sz="1300" b="0">
                <a:solidFill>
                  <a:srgbClr val="2A6490"/>
                </a:solidFill>
                <a:latin typeface="Source Sans Pro"/>
                <a:hlinkClick r:id="rId3" tooltip="Hemorragia_Peri_intrav_RN_PT_2018"/>
              </a:rPr>
              <a:t>  </a:t>
            </a:r>
            <a:r>
              <a:rPr lang="pt-BR" sz="1300" b="0">
                <a:solidFill>
                  <a:srgbClr val="2A6490"/>
                </a:solidFill>
              </a:rPr>
              <a:t>        </a:t>
            </a:r>
            <a:endParaRPr lang="pt-BR" sz="1300" b="0">
              <a:solidFill>
                <a:srgbClr val="2A6490"/>
              </a:solidFill>
              <a:latin typeface="Source Sans Pro"/>
            </a:endParaRPr>
          </a:p>
        </p:txBody>
      </p:sp>
      <p:pic>
        <p:nvPicPr>
          <p:cNvPr id="30726" name="Picture 8" descr="doc">
            <a:hlinkClick r:id="rId3" tooltip="Hemorragia_Peri_intrav_RN_PT_2018"/>
          </p:cNvPr>
          <p:cNvPicPr>
            <a:picLocks noChangeAspect="1" noChangeArrowheads="1"/>
          </p:cNvPicPr>
          <p:nvPr/>
        </p:nvPicPr>
        <p:blipFill>
          <a:blip r:embed="rId4"/>
          <a:srcRect/>
          <a:stretch>
            <a:fillRect/>
          </a:stretch>
        </p:blipFill>
        <p:spPr bwMode="auto">
          <a:xfrm>
            <a:off x="9023350" y="2068513"/>
            <a:ext cx="457200" cy="457200"/>
          </a:xfrm>
          <a:prstGeom prst="rect">
            <a:avLst/>
          </a:prstGeom>
          <a:noFill/>
          <a:ln w="9525">
            <a:noFill/>
            <a:miter lim="800000"/>
            <a:headEnd/>
            <a:tailEnd/>
          </a:ln>
        </p:spPr>
      </p:pic>
      <p:sp>
        <p:nvSpPr>
          <p:cNvPr id="30727" name="Line 10"/>
          <p:cNvSpPr>
            <a:spLocks noChangeShapeType="1"/>
          </p:cNvSpPr>
          <p:nvPr/>
        </p:nvSpPr>
        <p:spPr bwMode="auto">
          <a:xfrm>
            <a:off x="957263" y="1997075"/>
            <a:ext cx="215900" cy="360363"/>
          </a:xfrm>
          <a:prstGeom prst="line">
            <a:avLst/>
          </a:prstGeom>
          <a:noFill/>
          <a:ln w="57150">
            <a:solidFill>
              <a:schemeClr val="hlink"/>
            </a:solidFill>
            <a:round/>
            <a:headEnd/>
            <a:tailEnd type="triangle" w="med" len="med"/>
          </a:ln>
        </p:spPr>
        <p:txBody>
          <a:bodyPr/>
          <a:lstStyle/>
          <a:p>
            <a:endParaRPr lang="pt-BR"/>
          </a:p>
        </p:txBody>
      </p:sp>
      <p:sp>
        <p:nvSpPr>
          <p:cNvPr id="30728" name="Text Box 11"/>
          <p:cNvSpPr txBox="1">
            <a:spLocks noChangeArrowheads="1"/>
          </p:cNvSpPr>
          <p:nvPr/>
        </p:nvSpPr>
        <p:spPr bwMode="auto">
          <a:xfrm>
            <a:off x="238125" y="1420813"/>
            <a:ext cx="2241550" cy="546100"/>
          </a:xfrm>
          <a:prstGeom prst="rect">
            <a:avLst/>
          </a:prstGeom>
          <a:noFill/>
          <a:ln w="28575">
            <a:solidFill>
              <a:schemeClr val="hlink"/>
            </a:solidFill>
            <a:miter lim="800000"/>
            <a:headEnd/>
            <a:tailEnd/>
          </a:ln>
        </p:spPr>
        <p:txBody>
          <a:bodyPr wrap="none">
            <a:spAutoFit/>
          </a:bodyPr>
          <a:lstStyle/>
          <a:p>
            <a:pPr defTabSz="914400"/>
            <a:r>
              <a:rPr lang="pt-BR" sz="1400">
                <a:solidFill>
                  <a:schemeClr val="folHlink"/>
                </a:solidFill>
              </a:rPr>
              <a:t>Clicar aqui com o eslide</a:t>
            </a:r>
          </a:p>
          <a:p>
            <a:pPr defTabSz="914400"/>
            <a:r>
              <a:rPr lang="pt-BR" sz="1400">
                <a:solidFill>
                  <a:schemeClr val="folHlink"/>
                </a:solidFill>
              </a:rPr>
              <a:t>Em Apresentação!</a:t>
            </a:r>
          </a:p>
        </p:txBody>
      </p:sp>
    </p:spTree>
  </p:cSld>
  <p:clrMapOvr>
    <a:masterClrMapping/>
  </p:clrMapOvr>
  <p:transition spd="med"/>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3"/>
          <p:cNvSpPr txBox="1">
            <a:spLocks noGrp="1"/>
          </p:cNvSpPr>
          <p:nvPr>
            <p:ph type="body" idx="1"/>
          </p:nvPr>
        </p:nvSpPr>
        <p:spPr>
          <a:xfrm>
            <a:off x="165100" y="915988"/>
            <a:ext cx="11887200" cy="7961312"/>
          </a:xfrm>
        </p:spPr>
        <p:txBody>
          <a:bodyPr/>
          <a:lstStyle/>
          <a:p>
            <a:pPr>
              <a:lnSpc>
                <a:spcPct val="80000"/>
              </a:lnSpc>
              <a:buFontTx/>
              <a:buNone/>
            </a:pPr>
            <a:endParaRPr lang="pt-BR" sz="1600" b="1" smtClean="0"/>
          </a:p>
          <a:p>
            <a:pPr>
              <a:lnSpc>
                <a:spcPct val="80000"/>
              </a:lnSpc>
              <a:buFontTx/>
              <a:buNone/>
            </a:pPr>
            <a:r>
              <a:rPr lang="pt-BR" sz="1600" b="1" smtClean="0"/>
              <a:t>NEUROPATOLOGIA </a:t>
            </a:r>
            <a:endParaRPr lang="pt-BR" sz="1600" smtClean="0"/>
          </a:p>
          <a:p>
            <a:pPr>
              <a:lnSpc>
                <a:spcPct val="80000"/>
              </a:lnSpc>
            </a:pPr>
            <a:r>
              <a:rPr lang="pt-BR" sz="2000" smtClean="0">
                <a:latin typeface="Times New Roman" pitchFamily="18" charset="0"/>
              </a:rPr>
              <a:t>O sítio da hemorragia ocorre na matriz germinativa (MG) subependimária, uma região celular ventrolateral ao ventrículo lateral que serve como fonte de neuroblastos (entre a 10a a 20a semana de gestação) e gliobastos (3o trimestre) que se tornarão oligodendróglios e neuroblastos. A MG diminui progressivamente de tamanho (de uma largura de 2,5 mm entre 23 e 24 semanas a 1,4 mm com 32 sem, involuindo completamente por volta de 36 sem). Ela é mais proeminente no sulco caudotalâmico ao nível da cabeça do núcleo caudado, sendo este o local mais comum de ocorrência da HIV. Veja a Figura.</a:t>
            </a:r>
          </a:p>
          <a:p>
            <a:pPr>
              <a:lnSpc>
                <a:spcPct val="80000"/>
              </a:lnSpc>
            </a:pPr>
            <a:endParaRPr lang="pt-BR" sz="2000" smtClean="0">
              <a:latin typeface="Times New Roman" pitchFamily="18" charset="0"/>
            </a:endParaRPr>
          </a:p>
          <a:p>
            <a:pPr>
              <a:lnSpc>
                <a:spcPct val="80000"/>
              </a:lnSpc>
            </a:pPr>
            <a:endParaRPr lang="pt-BR" sz="2000" smtClean="0">
              <a:latin typeface="Times New Roman" pitchFamily="18" charset="0"/>
            </a:endParaRPr>
          </a:p>
          <a:p>
            <a:pPr>
              <a:lnSpc>
                <a:spcPct val="80000"/>
              </a:lnSpc>
            </a:pPr>
            <a:endParaRPr lang="pt-BR" sz="1600" smtClean="0"/>
          </a:p>
          <a:p>
            <a:pPr>
              <a:lnSpc>
                <a:spcPct val="80000"/>
              </a:lnSpc>
            </a:pPr>
            <a:endParaRPr lang="pt-BR" sz="1600" smtClean="0"/>
          </a:p>
          <a:p>
            <a:pPr>
              <a:lnSpc>
                <a:spcPct val="80000"/>
              </a:lnSpc>
            </a:pPr>
            <a:endParaRPr lang="pt-BR" sz="1600" smtClean="0"/>
          </a:p>
          <a:p>
            <a:pPr>
              <a:lnSpc>
                <a:spcPct val="80000"/>
              </a:lnSpc>
              <a:buFontTx/>
              <a:buNone/>
            </a:pPr>
            <a:r>
              <a:rPr lang="pt-BR" sz="1600" smtClean="0"/>
              <a:t/>
            </a:r>
            <a:br>
              <a:rPr lang="pt-BR" sz="1600" smtClean="0"/>
            </a:br>
            <a:r>
              <a:rPr lang="pt-BR" sz="2400" smtClean="0"/>
              <a:t>A </a:t>
            </a:r>
            <a:r>
              <a:rPr lang="pt-BR" sz="2400" smtClean="0">
                <a:latin typeface="Times New Roman" pitchFamily="18" charset="0"/>
              </a:rPr>
              <a:t>MG é irrigada por um rico e frágil leito vascular (existe uma pletora sangüínea à MG entre as idades gestacionais 24 e 32 semanas). O leito capilar da MG é facilmente rompível, imaturo com vasos cuja morfologia é composta de apenas uma camada endotelial sem tecido muscular elástico ou colágeno.</a:t>
            </a:r>
          </a:p>
          <a:p>
            <a:pPr>
              <a:lnSpc>
                <a:spcPct val="80000"/>
              </a:lnSpc>
              <a:buFontTx/>
              <a:buNone/>
            </a:pPr>
            <a:r>
              <a:rPr lang="pt-BR" sz="2400" smtClean="0">
                <a:latin typeface="Times New Roman" pitchFamily="18" charset="0"/>
              </a:rPr>
              <a:t>      Associado a estas características da MG existe uma flutuação do fluxo sangüíneo cerebral conseqüente a uma deficiência de autorregulação, na qual a hipercapnia, a acidose láctica, a asfixia perinatal grave e as prostaglandinas desempenham papel importante </a:t>
            </a:r>
          </a:p>
          <a:p>
            <a:pPr>
              <a:lnSpc>
                <a:spcPct val="80000"/>
              </a:lnSpc>
              <a:buFontTx/>
              <a:buNone/>
            </a:pPr>
            <a:endParaRPr lang="pt-BR" sz="2400" smtClean="0">
              <a:latin typeface="Times New Roman" pitchFamily="18" charset="0"/>
            </a:endParaRPr>
          </a:p>
        </p:txBody>
      </p:sp>
      <p:pic>
        <p:nvPicPr>
          <p:cNvPr id="31747" name="Picture 4"/>
          <p:cNvPicPr>
            <a:picLocks noChangeAspect="1" noChangeArrowheads="1"/>
          </p:cNvPicPr>
          <p:nvPr/>
        </p:nvPicPr>
        <p:blipFill>
          <a:blip r:embed="rId2">
            <a:lum bright="-18000" contrast="-6000"/>
          </a:blip>
          <a:srcRect/>
          <a:stretch>
            <a:fillRect/>
          </a:stretch>
        </p:blipFill>
        <p:spPr bwMode="auto">
          <a:xfrm>
            <a:off x="4054475" y="2500313"/>
            <a:ext cx="3598863" cy="3155950"/>
          </a:xfrm>
          <a:prstGeom prst="rect">
            <a:avLst/>
          </a:prstGeom>
          <a:noFill/>
          <a:ln w="9525">
            <a:noFill/>
            <a:miter lim="800000"/>
            <a:headEnd/>
            <a:tailEnd/>
          </a:ln>
        </p:spPr>
      </p:pic>
      <p:sp>
        <p:nvSpPr>
          <p:cNvPr id="31748" name="Rectangle 5"/>
          <p:cNvSpPr>
            <a:spLocks noChangeArrowheads="1"/>
          </p:cNvSpPr>
          <p:nvPr/>
        </p:nvSpPr>
        <p:spPr bwMode="auto">
          <a:xfrm>
            <a:off x="1893888" y="5668963"/>
            <a:ext cx="9072562" cy="641350"/>
          </a:xfrm>
          <a:prstGeom prst="rect">
            <a:avLst/>
          </a:prstGeom>
          <a:noFill/>
          <a:ln w="9525">
            <a:noFill/>
            <a:miter lim="800000"/>
            <a:headEnd/>
            <a:tailEnd/>
          </a:ln>
        </p:spPr>
        <p:txBody>
          <a:bodyPr anchor="ctr">
            <a:spAutoFit/>
          </a:bodyPr>
          <a:lstStyle/>
          <a:p>
            <a:pPr algn="ctr" eaLnBrk="0" hangingPunct="0"/>
            <a:r>
              <a:rPr lang="pt-BR" sz="1800"/>
              <a:t>Fig. Ultrassom no plano sagital lateral.1:núcleo caudado 2:cisura caudotalâmica; 3: tálamo;4:plexo coróide (Margotto, Castro )</a:t>
            </a:r>
          </a:p>
        </p:txBody>
      </p:sp>
      <p:sp>
        <p:nvSpPr>
          <p:cNvPr id="31749" name="AutoShape 6"/>
          <p:cNvSpPr>
            <a:spLocks noChangeArrowheads="1"/>
          </p:cNvSpPr>
          <p:nvPr/>
        </p:nvSpPr>
        <p:spPr bwMode="auto">
          <a:xfrm>
            <a:off x="12190413" y="9197975"/>
            <a:ext cx="615950" cy="341313"/>
          </a:xfrm>
          <a:custGeom>
            <a:avLst/>
            <a:gdLst>
              <a:gd name="T0" fmla="*/ 2147483647 w 21600"/>
              <a:gd name="T1" fmla="*/ 0 h 21600"/>
              <a:gd name="T2" fmla="*/ 0 w 21600"/>
              <a:gd name="T3" fmla="*/ 673319036 h 21600"/>
              <a:gd name="T4" fmla="*/ 2147483647 w 21600"/>
              <a:gd name="T5" fmla="*/ 1346634026 h 21600"/>
              <a:gd name="T6" fmla="*/ 2147483647 w 21600"/>
              <a:gd name="T7" fmla="*/ 67331903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chemeClr val="folHlink"/>
            </a:solidFill>
            <a:miter lim="800000"/>
            <a:headEnd/>
            <a:tailEnd/>
          </a:ln>
        </p:spPr>
        <p:txBody>
          <a:bodyPr wrap="none" anchor="ctr"/>
          <a:lstStyle/>
          <a:p>
            <a:endParaRPr lang="pt-BR"/>
          </a:p>
        </p:txBody>
      </p:sp>
    </p:spTree>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3"/>
          <p:cNvSpPr txBox="1">
            <a:spLocks noGrp="1"/>
          </p:cNvSpPr>
          <p:nvPr>
            <p:ph type="body" idx="1"/>
          </p:nvPr>
        </p:nvSpPr>
        <p:spPr>
          <a:xfrm>
            <a:off x="1101725" y="1276350"/>
            <a:ext cx="11099800" cy="6284913"/>
          </a:xfrm>
        </p:spPr>
        <p:txBody>
          <a:bodyPr/>
          <a:lstStyle/>
          <a:p>
            <a:pPr>
              <a:lnSpc>
                <a:spcPct val="90000"/>
              </a:lnSpc>
              <a:buFontTx/>
              <a:buNone/>
            </a:pPr>
            <a:r>
              <a:rPr lang="pt-BR" sz="2200" b="1" smtClean="0"/>
              <a:t>               </a:t>
            </a:r>
            <a:r>
              <a:rPr lang="pt-BR" sz="2200" b="1" smtClean="0">
                <a:solidFill>
                  <a:srgbClr val="0000FF"/>
                </a:solidFill>
              </a:rPr>
              <a:t>CLASSIFICAÇÃO DA HEMORRAGIA CEREBRAL NO RN</a:t>
            </a:r>
          </a:p>
          <a:p>
            <a:pPr>
              <a:lnSpc>
                <a:spcPct val="90000"/>
              </a:lnSpc>
            </a:pPr>
            <a:r>
              <a:rPr lang="pt-BR" sz="2200" b="1" smtClean="0"/>
              <a:t>GRAU I: Hemorragia na MG (hemorragia subependimária)</a:t>
            </a:r>
          </a:p>
          <a:p>
            <a:pPr>
              <a:lnSpc>
                <a:spcPct val="90000"/>
              </a:lnSpc>
            </a:pPr>
            <a:r>
              <a:rPr lang="pt-BR" sz="2200" b="1" smtClean="0"/>
              <a:t>GRAU II: Hemorragia intraventricular sem dilatação ventricular (o sangue ocupa &lt;=50% do ventrículo)</a:t>
            </a:r>
          </a:p>
          <a:p>
            <a:pPr>
              <a:lnSpc>
                <a:spcPct val="90000"/>
              </a:lnSpc>
            </a:pPr>
            <a:r>
              <a:rPr lang="pt-BR" sz="2200" b="1" smtClean="0"/>
              <a:t>GRAU III: Hemorragia intraventricular com dilatação ventricular (sangue ocupa &gt;50% do ventrículo) </a:t>
            </a:r>
          </a:p>
          <a:p>
            <a:pPr>
              <a:lnSpc>
                <a:spcPct val="90000"/>
              </a:lnSpc>
            </a:pPr>
            <a:r>
              <a:rPr lang="pt-BR" sz="2200" b="1" smtClean="0"/>
              <a:t>GRAU IV: Hiperecogenicidade periventricular que pode significar (Figura 4.).</a:t>
            </a:r>
          </a:p>
          <a:p>
            <a:pPr>
              <a:lnSpc>
                <a:spcPct val="90000"/>
              </a:lnSpc>
              <a:buFontTx/>
              <a:buNone/>
            </a:pPr>
            <a:r>
              <a:rPr lang="pt-BR" sz="2200" b="1" smtClean="0"/>
              <a:t>           Infarto hemorrágico	  ou	 leucomalácia </a:t>
            </a:r>
            <a:endParaRPr lang="pt-BR" sz="2200" smtClean="0"/>
          </a:p>
          <a:p>
            <a:pPr>
              <a:lnSpc>
                <a:spcPct val="90000"/>
              </a:lnSpc>
              <a:buFontTx/>
              <a:buNone/>
            </a:pPr>
            <a:r>
              <a:rPr lang="pt-BR" sz="2200" smtClean="0"/>
              <a:t>                  </a:t>
            </a:r>
            <a:r>
              <a:rPr lang="pt-BR" sz="2200" b="1" smtClean="0"/>
              <a:t>(assimétrico)	          (simétrico</a:t>
            </a:r>
            <a:r>
              <a:rPr lang="pt-BR" sz="2200" smtClean="0"/>
              <a:t>)</a:t>
            </a:r>
          </a:p>
        </p:txBody>
      </p:sp>
      <p:sp>
        <p:nvSpPr>
          <p:cNvPr id="32771" name="Line 4"/>
          <p:cNvSpPr>
            <a:spLocks noChangeShapeType="1"/>
          </p:cNvSpPr>
          <p:nvPr/>
        </p:nvSpPr>
        <p:spPr bwMode="auto">
          <a:xfrm flipH="1">
            <a:off x="4198938" y="5668963"/>
            <a:ext cx="431800" cy="431800"/>
          </a:xfrm>
          <a:prstGeom prst="line">
            <a:avLst/>
          </a:prstGeom>
          <a:noFill/>
          <a:ln w="76200">
            <a:solidFill>
              <a:srgbClr val="FF3300"/>
            </a:solidFill>
            <a:round/>
            <a:headEnd/>
            <a:tailEnd type="triangle" w="med" len="med"/>
          </a:ln>
        </p:spPr>
        <p:txBody>
          <a:bodyPr/>
          <a:lstStyle/>
          <a:p>
            <a:endParaRPr lang="pt-BR"/>
          </a:p>
        </p:txBody>
      </p:sp>
      <p:sp>
        <p:nvSpPr>
          <p:cNvPr id="32772" name="Line 5"/>
          <p:cNvSpPr>
            <a:spLocks noChangeShapeType="1"/>
          </p:cNvSpPr>
          <p:nvPr/>
        </p:nvSpPr>
        <p:spPr bwMode="auto">
          <a:xfrm>
            <a:off x="5565775" y="5740400"/>
            <a:ext cx="346075" cy="360363"/>
          </a:xfrm>
          <a:prstGeom prst="line">
            <a:avLst/>
          </a:prstGeom>
          <a:noFill/>
          <a:ln w="76200">
            <a:solidFill>
              <a:srgbClr val="FF3300"/>
            </a:solidFill>
            <a:round/>
            <a:headEnd/>
            <a:tailEnd type="triangle" w="med" len="med"/>
          </a:ln>
        </p:spPr>
        <p:txBody>
          <a:bodyPr/>
          <a:lstStyle/>
          <a:p>
            <a:endParaRPr lang="pt-BR"/>
          </a:p>
        </p:txBody>
      </p:sp>
      <p:sp>
        <p:nvSpPr>
          <p:cNvPr id="32773" name="Line 7"/>
          <p:cNvSpPr>
            <a:spLocks noChangeShapeType="1"/>
          </p:cNvSpPr>
          <p:nvPr/>
        </p:nvSpPr>
        <p:spPr bwMode="auto">
          <a:xfrm flipV="1">
            <a:off x="3622675" y="6532563"/>
            <a:ext cx="0" cy="431800"/>
          </a:xfrm>
          <a:prstGeom prst="line">
            <a:avLst/>
          </a:prstGeom>
          <a:noFill/>
          <a:ln w="57150">
            <a:solidFill>
              <a:schemeClr val="tx1"/>
            </a:solidFill>
            <a:round/>
            <a:headEnd/>
            <a:tailEnd type="triangle" w="med" len="med"/>
          </a:ln>
        </p:spPr>
        <p:txBody>
          <a:bodyPr/>
          <a:lstStyle/>
          <a:p>
            <a:endParaRPr lang="pt-BR"/>
          </a:p>
        </p:txBody>
      </p:sp>
      <p:sp>
        <p:nvSpPr>
          <p:cNvPr id="32774" name="Line 8"/>
          <p:cNvSpPr>
            <a:spLocks noChangeShapeType="1"/>
          </p:cNvSpPr>
          <p:nvPr/>
        </p:nvSpPr>
        <p:spPr bwMode="auto">
          <a:xfrm flipV="1">
            <a:off x="6070600" y="6532563"/>
            <a:ext cx="0" cy="431800"/>
          </a:xfrm>
          <a:prstGeom prst="line">
            <a:avLst/>
          </a:prstGeom>
          <a:noFill/>
          <a:ln w="57150">
            <a:solidFill>
              <a:schemeClr val="tx1"/>
            </a:solidFill>
            <a:round/>
            <a:headEnd/>
            <a:tailEnd type="triangle" w="med" len="med"/>
          </a:ln>
        </p:spPr>
        <p:txBody>
          <a:bodyPr/>
          <a:lstStyle/>
          <a:p>
            <a:endParaRPr lang="pt-BR"/>
          </a:p>
        </p:txBody>
      </p:sp>
      <p:sp>
        <p:nvSpPr>
          <p:cNvPr id="32775" name="AutoShape 9"/>
          <p:cNvSpPr>
            <a:spLocks noChangeArrowheads="1"/>
          </p:cNvSpPr>
          <p:nvPr/>
        </p:nvSpPr>
        <p:spPr bwMode="auto">
          <a:xfrm>
            <a:off x="12190413" y="9197975"/>
            <a:ext cx="615950" cy="341313"/>
          </a:xfrm>
          <a:custGeom>
            <a:avLst/>
            <a:gdLst>
              <a:gd name="T0" fmla="*/ 2147483647 w 21600"/>
              <a:gd name="T1" fmla="*/ 0 h 21600"/>
              <a:gd name="T2" fmla="*/ 0 w 21600"/>
              <a:gd name="T3" fmla="*/ 673319036 h 21600"/>
              <a:gd name="T4" fmla="*/ 2147483647 w 21600"/>
              <a:gd name="T5" fmla="*/ 1346634026 h 21600"/>
              <a:gd name="T6" fmla="*/ 2147483647 w 21600"/>
              <a:gd name="T7" fmla="*/ 67331903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chemeClr val="folHlink"/>
            </a:solidFill>
            <a:miter lim="800000"/>
            <a:headEnd/>
            <a:tailEnd/>
          </a:ln>
        </p:spPr>
        <p:txBody>
          <a:bodyPr wrap="none" anchor="ctr"/>
          <a:lstStyle/>
          <a:p>
            <a:endParaRPr lang="pt-BR"/>
          </a:p>
        </p:txBody>
      </p:sp>
    </p:spTree>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2"/>
          <p:cNvSpPr txBox="1">
            <a:spLocks noGrp="1"/>
          </p:cNvSpPr>
          <p:nvPr>
            <p:ph type="title"/>
          </p:nvPr>
        </p:nvSpPr>
        <p:spPr/>
        <p:txBody>
          <a:bodyPr/>
          <a:lstStyle/>
          <a:p>
            <a:r>
              <a:rPr lang="pt-BR" sz="7200" smtClean="0">
                <a:solidFill>
                  <a:srgbClr val="0000FF"/>
                </a:solidFill>
              </a:rPr>
              <a:t>Entre os fatores de risco,...</a:t>
            </a:r>
          </a:p>
        </p:txBody>
      </p:sp>
      <p:sp>
        <p:nvSpPr>
          <p:cNvPr id="33795" name="Text Box 3"/>
          <p:cNvSpPr txBox="1">
            <a:spLocks noGrp="1"/>
          </p:cNvSpPr>
          <p:nvPr>
            <p:ph type="body" idx="1"/>
          </p:nvPr>
        </p:nvSpPr>
        <p:spPr/>
        <p:txBody>
          <a:bodyPr/>
          <a:lstStyle/>
          <a:p>
            <a:r>
              <a:rPr lang="pt-BR" sz="2700" smtClean="0"/>
              <a:t>Estudo recente de Testoni D et al (aqui Apresentado) evidenciou que a HIV grave foi maior nos recém-nascidos pré-termo submetidos a punção lombar nos primeiros 3 dias de vida: OR ajustada (intervalo de confiança de 95%) = 2,64 (1,96-3,54) no dia-0; 2,21 (1,61-3,04) no dia 1; 1,55 (1,03-2,34) no dia 2; e 2,25 (1,50-3,38) no dia 3.. O mecanismo proposto pelos autores  que liga a punção lombar à hemorragia intraventricular se deve a mudanças posturais  que ocorrem durante o exame. Alterações posturais no primeiro dia de vida poderia levar à flutuação no fluxo sanguíneo cerebral nos RN pré-termo. Outro mecanismo proposto para esta associação é a diminuição do líquido cefalorraquidiano causada pela punção lombar, levando a mudanças no fluxo sanguíneo cerebral, além da dor do procedimento (aumenta o pico da velocidade sistólica do fluxo sanguíneo cerebral).</a:t>
            </a:r>
          </a:p>
        </p:txBody>
      </p:sp>
    </p:spTree>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3"/>
          <p:cNvSpPr txBox="1">
            <a:spLocks noGrp="1"/>
          </p:cNvSpPr>
          <p:nvPr>
            <p:ph type="body" idx="1"/>
          </p:nvPr>
        </p:nvSpPr>
        <p:spPr>
          <a:xfrm>
            <a:off x="381000" y="4619625"/>
            <a:ext cx="12314238" cy="5133975"/>
          </a:xfrm>
        </p:spPr>
        <p:txBody>
          <a:bodyPr/>
          <a:lstStyle/>
          <a:p>
            <a:pPr>
              <a:lnSpc>
                <a:spcPct val="80000"/>
              </a:lnSpc>
            </a:pPr>
            <a:r>
              <a:rPr lang="pt-BR" sz="2200" smtClean="0"/>
              <a:t>Há evidências de que a realização da punção lombar  acarreta efeitos adversos na frequência cardíaca e na saturação de oxigênio, além da possibilidade do aumento de hemorragia intraventricular. Também há evidências da falta de benefícios diagnósticos (não foram encontrados casos de meningite em 244 RN a termo assintomáticos com fatores de riscos obstétricos; em 799 RN, foram encontrados meningite em 2,5% quando estavam presentes sintomas clínicos, com ou sem fatores de riscos; em 238 RN pré-termo com membrana hialina, não se encontrou meningite em nenhum deles, devendo a punção lombar ser realizada nestes RN na presença de sintomas ou outros riscos, além do desconforto respiratório; em mais de 177 RN com Doença da membrana hialina avaliados para meningite, Weiss et al detectaram patógenos no LCR em apenas 4 RN e três destes apresentavam bacteremia pelo mesmo patógeno. Embora não haja evidências de efeitos neurológicos, há consenso para se </a:t>
            </a:r>
            <a:r>
              <a:rPr lang="pt-BR" sz="2200" b="1" smtClean="0">
                <a:solidFill>
                  <a:schemeClr val="hlink"/>
                </a:solidFill>
              </a:rPr>
              <a:t>evitar este procedimento nos RN, principalmente pré-termo extremos, nas primeiras 72 horas</a:t>
            </a:r>
            <a:r>
              <a:rPr lang="pt-BR" sz="2200" b="1" smtClean="0"/>
              <a:t>.</a:t>
            </a:r>
          </a:p>
          <a:p>
            <a:pPr algn="ctr">
              <a:lnSpc>
                <a:spcPct val="80000"/>
              </a:lnSpc>
              <a:buFontTx/>
              <a:buNone/>
            </a:pPr>
            <a:r>
              <a:rPr lang="pt-BR" sz="2200" b="1" smtClean="0">
                <a:solidFill>
                  <a:srgbClr val="0000FF"/>
                </a:solidFill>
              </a:rPr>
              <a:t>Temos feito sempre a punção lombar na sepse tardia quando as condições do bebê permitem</a:t>
            </a:r>
          </a:p>
        </p:txBody>
      </p:sp>
      <p:sp>
        <p:nvSpPr>
          <p:cNvPr id="34819" name="Text Box 4"/>
          <p:cNvSpPr txBox="1">
            <a:spLocks noChangeArrowheads="1"/>
          </p:cNvSpPr>
          <p:nvPr/>
        </p:nvSpPr>
        <p:spPr bwMode="auto">
          <a:xfrm>
            <a:off x="525463" y="844550"/>
            <a:ext cx="11930062" cy="1917700"/>
          </a:xfrm>
          <a:prstGeom prst="rect">
            <a:avLst/>
          </a:prstGeom>
          <a:noFill/>
          <a:ln w="9525">
            <a:noFill/>
            <a:miter lim="800000"/>
            <a:headEnd/>
            <a:tailEnd/>
          </a:ln>
        </p:spPr>
        <p:txBody>
          <a:bodyPr wrap="none">
            <a:spAutoFit/>
          </a:bodyPr>
          <a:lstStyle/>
          <a:p>
            <a:pPr algn="ctr" defTabSz="914400"/>
            <a:r>
              <a:rPr lang="pt-BR">
                <a:solidFill>
                  <a:schemeClr val="hlink"/>
                </a:solidFill>
              </a:rPr>
              <a:t>Do Capítulo do livro Assistência ao Recém-Nascido de Risco, Hospital de Ensino</a:t>
            </a:r>
          </a:p>
          <a:p>
            <a:pPr algn="ctr" defTabSz="914400"/>
            <a:r>
              <a:rPr lang="pt-BR">
                <a:solidFill>
                  <a:schemeClr val="hlink"/>
                </a:solidFill>
              </a:rPr>
              <a:t>Materno Infantil de Brasília/SES/DF, 4ª Edição, 2018 (em preparação): </a:t>
            </a:r>
          </a:p>
          <a:p>
            <a:pPr algn="ctr" defTabSz="914400"/>
            <a:r>
              <a:rPr lang="pt-BR">
                <a:solidFill>
                  <a:schemeClr val="hlink"/>
                </a:solidFill>
              </a:rPr>
              <a:t>INFECÇÕES BACTERIANAS</a:t>
            </a:r>
          </a:p>
          <a:p>
            <a:pPr algn="ctr" defTabSz="914400"/>
            <a:r>
              <a:rPr lang="pt-BR">
                <a:solidFill>
                  <a:schemeClr val="hlink"/>
                </a:solidFill>
              </a:rPr>
              <a:t>Paulo R. Margotto</a:t>
            </a:r>
          </a:p>
          <a:p>
            <a:pPr algn="ctr" defTabSz="914400"/>
            <a:r>
              <a:rPr lang="pt-BR">
                <a:solidFill>
                  <a:schemeClr val="hlink"/>
                </a:solidFill>
              </a:rPr>
              <a:t>Marta David Rocha</a:t>
            </a:r>
          </a:p>
        </p:txBody>
      </p:sp>
      <p:sp>
        <p:nvSpPr>
          <p:cNvPr id="34820" name="Rectangle 5"/>
          <p:cNvSpPr>
            <a:spLocks noChangeArrowheads="1"/>
          </p:cNvSpPr>
          <p:nvPr/>
        </p:nvSpPr>
        <p:spPr bwMode="auto">
          <a:xfrm>
            <a:off x="4486275" y="3119438"/>
            <a:ext cx="2909888" cy="1270000"/>
          </a:xfrm>
          <a:prstGeom prst="rect">
            <a:avLst/>
          </a:prstGeom>
          <a:solidFill>
            <a:srgbClr val="FFFFFF"/>
          </a:solidFill>
          <a:ln w="9525">
            <a:noFill/>
            <a:miter lim="800000"/>
            <a:headEnd/>
            <a:tailEnd/>
          </a:ln>
        </p:spPr>
        <p:txBody>
          <a:bodyPr wrap="none" tIns="180918" bIns="36501" anchor="ctr">
            <a:spAutoFit/>
          </a:bodyPr>
          <a:lstStyle/>
          <a:p>
            <a:pPr eaLnBrk="0" hangingPunct="0"/>
            <a:r>
              <a:rPr lang="pt-BR" sz="2200" u="sng">
                <a:solidFill>
                  <a:srgbClr val="072A4D"/>
                </a:solidFill>
                <a:latin typeface="Lato" pitchFamily="34" charset="0"/>
                <a:hlinkClick r:id="rId2"/>
              </a:rPr>
              <a:t>Infec</a:t>
            </a:r>
            <a:r>
              <a:rPr lang="pt-BR" sz="2200" u="sng">
                <a:solidFill>
                  <a:srgbClr val="072A4D"/>
                </a:solidFill>
                <a:hlinkClick r:id="rId2"/>
              </a:rPr>
              <a:t>ç</a:t>
            </a:r>
            <a:r>
              <a:rPr lang="pt-BR" sz="2200" u="sng">
                <a:solidFill>
                  <a:srgbClr val="072A4D"/>
                </a:solidFill>
                <a:latin typeface="Lato" pitchFamily="34" charset="0"/>
                <a:hlinkClick r:id="rId2"/>
              </a:rPr>
              <a:t>ões bacterianas</a:t>
            </a:r>
            <a:endParaRPr lang="pt-BR" sz="2200">
              <a:solidFill>
                <a:srgbClr val="072A4D"/>
              </a:solidFill>
              <a:latin typeface="Lato" pitchFamily="34" charset="0"/>
            </a:endParaRPr>
          </a:p>
          <a:p>
            <a:pPr eaLnBrk="0" hangingPunct="0"/>
            <a:r>
              <a:rPr lang="pt-BR" sz="1300" b="0">
                <a:solidFill>
                  <a:srgbClr val="2A6490"/>
                </a:solidFill>
                <a:latin typeface="Source Sans Pro"/>
              </a:rPr>
              <a:t>  </a:t>
            </a:r>
            <a:r>
              <a:rPr lang="pt-BR" sz="1300" b="0">
                <a:solidFill>
                  <a:srgbClr val="2A6490"/>
                </a:solidFill>
              </a:rPr>
              <a:t>    </a:t>
            </a:r>
            <a:r>
              <a:rPr lang="pt-BR" sz="1300" b="0">
                <a:solidFill>
                  <a:srgbClr val="424242"/>
                </a:solidFill>
                <a:latin typeface="Source Sans Pro"/>
              </a:rPr>
              <a:t/>
            </a:r>
            <a:br>
              <a:rPr lang="pt-BR" sz="1300" b="0">
                <a:solidFill>
                  <a:srgbClr val="424242"/>
                </a:solidFill>
                <a:latin typeface="Source Sans Pro"/>
              </a:rPr>
            </a:br>
            <a:endParaRPr lang="pt-BR" sz="800"/>
          </a:p>
          <a:p>
            <a:pPr eaLnBrk="0" hangingPunct="0"/>
            <a:r>
              <a:rPr lang="pt-BR" sz="1300" b="0">
                <a:solidFill>
                  <a:srgbClr val="2A6490"/>
                </a:solidFill>
                <a:latin typeface="Source Sans Pro"/>
              </a:rPr>
              <a:t/>
            </a:r>
            <a:br>
              <a:rPr lang="pt-BR" sz="1300" b="0">
                <a:solidFill>
                  <a:srgbClr val="2A6490"/>
                </a:solidFill>
                <a:latin typeface="Source Sans Pro"/>
              </a:rPr>
            </a:br>
            <a:endParaRPr lang="pt-BR" sz="1300" b="0">
              <a:solidFill>
                <a:srgbClr val="2A6490"/>
              </a:solidFill>
              <a:latin typeface="Source Sans Pro"/>
            </a:endParaRPr>
          </a:p>
        </p:txBody>
      </p:sp>
      <p:pic>
        <p:nvPicPr>
          <p:cNvPr id="34821" name="Picture 6" descr="doc">
            <a:hlinkClick r:id="rId3" tooltip="Infeccoes_Bacterianas-2018"/>
          </p:cNvPr>
          <p:cNvPicPr>
            <a:picLocks noChangeAspect="1" noChangeArrowheads="1"/>
          </p:cNvPicPr>
          <p:nvPr/>
        </p:nvPicPr>
        <p:blipFill>
          <a:blip r:embed="rId4"/>
          <a:srcRect/>
          <a:stretch>
            <a:fillRect/>
          </a:stretch>
        </p:blipFill>
        <p:spPr bwMode="auto">
          <a:xfrm>
            <a:off x="7510463" y="3292475"/>
            <a:ext cx="457200" cy="457200"/>
          </a:xfrm>
          <a:prstGeom prst="rect">
            <a:avLst/>
          </a:prstGeom>
          <a:noFill/>
          <a:ln w="9525">
            <a:noFill/>
            <a:miter lim="800000"/>
            <a:headEnd/>
            <a:tailEnd/>
          </a:ln>
        </p:spPr>
      </p:pic>
      <p:sp>
        <p:nvSpPr>
          <p:cNvPr id="34822" name="Text Box 7"/>
          <p:cNvSpPr txBox="1">
            <a:spLocks noChangeArrowheads="1"/>
          </p:cNvSpPr>
          <p:nvPr/>
        </p:nvSpPr>
        <p:spPr bwMode="auto">
          <a:xfrm>
            <a:off x="2325688" y="2789238"/>
            <a:ext cx="2241550" cy="546100"/>
          </a:xfrm>
          <a:prstGeom prst="rect">
            <a:avLst/>
          </a:prstGeom>
          <a:noFill/>
          <a:ln w="28575">
            <a:solidFill>
              <a:schemeClr val="hlink"/>
            </a:solidFill>
            <a:miter lim="800000"/>
            <a:headEnd/>
            <a:tailEnd/>
          </a:ln>
        </p:spPr>
        <p:txBody>
          <a:bodyPr wrap="none">
            <a:spAutoFit/>
          </a:bodyPr>
          <a:lstStyle/>
          <a:p>
            <a:pPr defTabSz="914400"/>
            <a:r>
              <a:rPr lang="pt-BR" sz="1400">
                <a:solidFill>
                  <a:schemeClr val="folHlink"/>
                </a:solidFill>
              </a:rPr>
              <a:t>Clicar aqui com o eslide</a:t>
            </a:r>
          </a:p>
          <a:p>
            <a:pPr defTabSz="914400"/>
            <a:r>
              <a:rPr lang="pt-BR" sz="1400">
                <a:solidFill>
                  <a:schemeClr val="folHlink"/>
                </a:solidFill>
              </a:rPr>
              <a:t>Em Apresentação!</a:t>
            </a:r>
          </a:p>
        </p:txBody>
      </p:sp>
      <p:sp>
        <p:nvSpPr>
          <p:cNvPr id="34823" name="Line 8"/>
          <p:cNvSpPr>
            <a:spLocks noChangeShapeType="1"/>
          </p:cNvSpPr>
          <p:nvPr/>
        </p:nvSpPr>
        <p:spPr bwMode="auto">
          <a:xfrm>
            <a:off x="4557713" y="2932113"/>
            <a:ext cx="287337" cy="358775"/>
          </a:xfrm>
          <a:prstGeom prst="line">
            <a:avLst/>
          </a:prstGeom>
          <a:noFill/>
          <a:ln w="57150">
            <a:solidFill>
              <a:schemeClr val="hlink"/>
            </a:solidFill>
            <a:round/>
            <a:headEnd/>
            <a:tailEnd type="triangle" w="med" len="med"/>
          </a:ln>
        </p:spPr>
        <p:txBody>
          <a:bodyPr/>
          <a:lstStyle/>
          <a:p>
            <a:endParaRPr lang="pt-BR"/>
          </a:p>
        </p:txBody>
      </p:sp>
    </p:spTree>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5"/>
          <p:cNvPicPr>
            <a:picLocks noChangeAspect="1" noChangeArrowheads="1"/>
          </p:cNvPicPr>
          <p:nvPr/>
        </p:nvPicPr>
        <p:blipFill>
          <a:blip r:embed="rId2"/>
          <a:srcRect/>
          <a:stretch>
            <a:fillRect/>
          </a:stretch>
        </p:blipFill>
        <p:spPr bwMode="auto">
          <a:xfrm>
            <a:off x="2686050" y="1131888"/>
            <a:ext cx="8331200" cy="5781675"/>
          </a:xfrm>
          <a:prstGeom prst="rect">
            <a:avLst/>
          </a:prstGeom>
          <a:noFill/>
          <a:ln w="9525">
            <a:noFill/>
            <a:miter lim="800000"/>
            <a:headEnd/>
            <a:tailEnd/>
          </a:ln>
        </p:spPr>
      </p:pic>
      <p:sp>
        <p:nvSpPr>
          <p:cNvPr id="35843" name="Rectangle 6"/>
          <p:cNvSpPr>
            <a:spLocks noChangeArrowheads="1"/>
          </p:cNvSpPr>
          <p:nvPr/>
        </p:nvSpPr>
        <p:spPr bwMode="auto">
          <a:xfrm>
            <a:off x="104775" y="6964363"/>
            <a:ext cx="12871450" cy="1187450"/>
          </a:xfrm>
          <a:prstGeom prst="rect">
            <a:avLst/>
          </a:prstGeom>
          <a:noFill/>
          <a:ln w="9525">
            <a:noFill/>
            <a:miter lim="800000"/>
            <a:headEnd/>
            <a:tailEnd/>
          </a:ln>
        </p:spPr>
        <p:txBody>
          <a:bodyPr wrap="none" anchor="ctr">
            <a:spAutoFit/>
          </a:bodyPr>
          <a:lstStyle/>
          <a:p>
            <a:pPr algn="ctr" eaLnBrk="0" hangingPunct="0"/>
            <a:r>
              <a:rPr lang="pt-BR">
                <a:solidFill>
                  <a:schemeClr val="hlink"/>
                </a:solidFill>
              </a:rPr>
              <a:t>21º Simpósio Internacional de Neonatologia (Santa Joana), São Paulo, 14/9 a 16/9/20117</a:t>
            </a:r>
          </a:p>
          <a:p>
            <a:pPr algn="ctr" eaLnBrk="0" hangingPunct="0"/>
            <a:endParaRPr lang="pt-BR">
              <a:solidFill>
                <a:schemeClr val="hlink"/>
              </a:solidFill>
            </a:endParaRPr>
          </a:p>
          <a:p>
            <a:pPr algn="ctr" eaLnBrk="0" hangingPunct="0"/>
            <a:endParaRPr lang="pt-BR">
              <a:solidFill>
                <a:schemeClr val="hlink"/>
              </a:solidFill>
            </a:endParaRPr>
          </a:p>
        </p:txBody>
      </p:sp>
      <p:sp>
        <p:nvSpPr>
          <p:cNvPr id="35844" name="AutoShape 7"/>
          <p:cNvSpPr>
            <a:spLocks noChangeArrowheads="1"/>
          </p:cNvSpPr>
          <p:nvPr/>
        </p:nvSpPr>
        <p:spPr bwMode="auto">
          <a:xfrm>
            <a:off x="12190413" y="9197975"/>
            <a:ext cx="615950" cy="341313"/>
          </a:xfrm>
          <a:custGeom>
            <a:avLst/>
            <a:gdLst>
              <a:gd name="T0" fmla="*/ 2147483647 w 21600"/>
              <a:gd name="T1" fmla="*/ 0 h 21600"/>
              <a:gd name="T2" fmla="*/ 0 w 21600"/>
              <a:gd name="T3" fmla="*/ 673319036 h 21600"/>
              <a:gd name="T4" fmla="*/ 2147483647 w 21600"/>
              <a:gd name="T5" fmla="*/ 1346634026 h 21600"/>
              <a:gd name="T6" fmla="*/ 2147483647 w 21600"/>
              <a:gd name="T7" fmla="*/ 67331903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chemeClr val="folHlink"/>
            </a:solidFill>
            <a:miter lim="800000"/>
            <a:headEnd/>
            <a:tailEnd/>
          </a:ln>
        </p:spPr>
        <p:txBody>
          <a:bodyPr wrap="none" anchor="ctr"/>
          <a:lstStyle/>
          <a:p>
            <a:endParaRPr lang="pt-BR"/>
          </a:p>
        </p:txBody>
      </p:sp>
      <p:sp>
        <p:nvSpPr>
          <p:cNvPr id="35845" name="Rectangle 6"/>
          <p:cNvSpPr>
            <a:spLocks noChangeArrowheads="1"/>
          </p:cNvSpPr>
          <p:nvPr/>
        </p:nvSpPr>
        <p:spPr bwMode="auto">
          <a:xfrm>
            <a:off x="1317625" y="8189913"/>
            <a:ext cx="10428288" cy="979487"/>
          </a:xfrm>
          <a:prstGeom prst="rect">
            <a:avLst/>
          </a:prstGeom>
          <a:solidFill>
            <a:srgbClr val="FFFFFF"/>
          </a:solidFill>
          <a:ln w="9525">
            <a:noFill/>
            <a:miter lim="800000"/>
            <a:headEnd/>
            <a:tailEnd/>
          </a:ln>
        </p:spPr>
        <p:txBody>
          <a:bodyPr wrap="none" tIns="180918" bIns="36501" anchor="ctr">
            <a:spAutoFit/>
          </a:bodyPr>
          <a:lstStyle/>
          <a:p>
            <a:pPr eaLnBrk="0" hangingPunct="0"/>
            <a:r>
              <a:rPr lang="pt-BR" sz="2200" u="sng">
                <a:solidFill>
                  <a:srgbClr val="072A4D"/>
                </a:solidFill>
                <a:latin typeface="Lato" pitchFamily="34" charset="0"/>
                <a:hlinkClick r:id="rId3"/>
              </a:rPr>
              <a:t>Meningite Neonatal: patogênese a preven</a:t>
            </a:r>
            <a:r>
              <a:rPr lang="pt-BR" sz="2200" u="sng">
                <a:solidFill>
                  <a:srgbClr val="072A4D"/>
                </a:solidFill>
                <a:hlinkClick r:id="rId3"/>
              </a:rPr>
              <a:t>ç</a:t>
            </a:r>
            <a:r>
              <a:rPr lang="pt-BR" sz="2200" u="sng">
                <a:solidFill>
                  <a:srgbClr val="072A4D"/>
                </a:solidFill>
                <a:latin typeface="Lato" pitchFamily="34" charset="0"/>
                <a:hlinkClick r:id="rId3"/>
              </a:rPr>
              <a:t>ão da lesão do Sistema Nervoso Central</a:t>
            </a:r>
            <a:endParaRPr lang="pt-BR" sz="2200">
              <a:solidFill>
                <a:srgbClr val="072A4D"/>
              </a:solidFill>
              <a:latin typeface="Lato" pitchFamily="34" charset="0"/>
            </a:endParaRPr>
          </a:p>
          <a:p>
            <a:pPr eaLnBrk="0" hangingPunct="0"/>
            <a:r>
              <a:rPr lang="pt-BR" sz="1300" b="0">
                <a:solidFill>
                  <a:srgbClr val="2A6490"/>
                </a:solidFill>
                <a:latin typeface="Source Sans Pro"/>
                <a:hlinkClick r:id="rId4" tooltip="Meningite-Richard Polin"/>
              </a:rPr>
              <a:t>  </a:t>
            </a:r>
            <a:r>
              <a:rPr lang="pt-BR" sz="2800" b="0">
                <a:solidFill>
                  <a:srgbClr val="2A6490"/>
                </a:solidFill>
              </a:rPr>
              <a:t> </a:t>
            </a:r>
            <a:r>
              <a:rPr lang="pt-BR" sz="1300" b="0">
                <a:solidFill>
                  <a:srgbClr val="2A6490"/>
                </a:solidFill>
              </a:rPr>
              <a:t>        </a:t>
            </a:r>
            <a:endParaRPr lang="pt-BR" sz="1300" b="0">
              <a:solidFill>
                <a:srgbClr val="2A6490"/>
              </a:solidFill>
              <a:latin typeface="Source Sans Pro"/>
            </a:endParaRPr>
          </a:p>
        </p:txBody>
      </p:sp>
      <p:pic>
        <p:nvPicPr>
          <p:cNvPr id="35846" name="Picture 7" descr="pdf">
            <a:hlinkClick r:id="rId4" tooltip="Meningite-Richard Polin"/>
          </p:cNvPr>
          <p:cNvPicPr>
            <a:picLocks noChangeAspect="1" noChangeArrowheads="1"/>
          </p:cNvPicPr>
          <p:nvPr/>
        </p:nvPicPr>
        <p:blipFill>
          <a:blip r:embed="rId5"/>
          <a:srcRect/>
          <a:stretch>
            <a:fillRect/>
          </a:stretch>
        </p:blipFill>
        <p:spPr bwMode="auto">
          <a:xfrm>
            <a:off x="11831638" y="8332788"/>
            <a:ext cx="457200" cy="457200"/>
          </a:xfrm>
          <a:prstGeom prst="rect">
            <a:avLst/>
          </a:prstGeom>
          <a:noFill/>
          <a:ln w="9525">
            <a:noFill/>
            <a:miter lim="800000"/>
            <a:headEnd/>
            <a:tailEnd/>
          </a:ln>
        </p:spPr>
      </p:pic>
      <p:sp>
        <p:nvSpPr>
          <p:cNvPr id="35847" name="Text Box 8"/>
          <p:cNvSpPr txBox="1">
            <a:spLocks noChangeArrowheads="1"/>
          </p:cNvSpPr>
          <p:nvPr/>
        </p:nvSpPr>
        <p:spPr bwMode="auto">
          <a:xfrm>
            <a:off x="238125" y="7756525"/>
            <a:ext cx="2241550" cy="546100"/>
          </a:xfrm>
          <a:prstGeom prst="rect">
            <a:avLst/>
          </a:prstGeom>
          <a:noFill/>
          <a:ln w="28575">
            <a:solidFill>
              <a:schemeClr val="hlink"/>
            </a:solidFill>
            <a:miter lim="800000"/>
            <a:headEnd/>
            <a:tailEnd/>
          </a:ln>
        </p:spPr>
        <p:txBody>
          <a:bodyPr wrap="none">
            <a:spAutoFit/>
          </a:bodyPr>
          <a:lstStyle/>
          <a:p>
            <a:pPr defTabSz="914400"/>
            <a:r>
              <a:rPr lang="pt-BR" sz="1400">
                <a:solidFill>
                  <a:schemeClr val="folHlink"/>
                </a:solidFill>
              </a:rPr>
              <a:t>Clicar aqui com o eslide</a:t>
            </a:r>
          </a:p>
          <a:p>
            <a:pPr defTabSz="914400"/>
            <a:r>
              <a:rPr lang="pt-BR" sz="1400">
                <a:solidFill>
                  <a:schemeClr val="folHlink"/>
                </a:solidFill>
              </a:rPr>
              <a:t>Em Apresentação!</a:t>
            </a:r>
          </a:p>
        </p:txBody>
      </p:sp>
      <p:sp>
        <p:nvSpPr>
          <p:cNvPr id="35848" name="Line 9"/>
          <p:cNvSpPr>
            <a:spLocks noChangeShapeType="1"/>
          </p:cNvSpPr>
          <p:nvPr/>
        </p:nvSpPr>
        <p:spPr bwMode="auto">
          <a:xfrm>
            <a:off x="2541588" y="7972425"/>
            <a:ext cx="287337" cy="358775"/>
          </a:xfrm>
          <a:prstGeom prst="line">
            <a:avLst/>
          </a:prstGeom>
          <a:noFill/>
          <a:ln w="57150">
            <a:solidFill>
              <a:schemeClr val="hlink"/>
            </a:solidFill>
            <a:round/>
            <a:headEnd/>
            <a:tailEnd type="triangle" w="med" len="med"/>
          </a:ln>
        </p:spPr>
        <p:txBody>
          <a:bodyPr/>
          <a:lstStyle/>
          <a:p>
            <a:endParaRPr lang="pt-BR"/>
          </a:p>
        </p:txBody>
      </p:sp>
    </p:spTree>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3"/>
          <p:cNvSpPr txBox="1">
            <a:spLocks noGrp="1"/>
          </p:cNvSpPr>
          <p:nvPr>
            <p:ph type="body" idx="1"/>
          </p:nvPr>
        </p:nvSpPr>
        <p:spPr>
          <a:xfrm>
            <a:off x="165100" y="1563688"/>
            <a:ext cx="12385675" cy="7313612"/>
          </a:xfrm>
        </p:spPr>
        <p:txBody>
          <a:bodyPr/>
          <a:lstStyle/>
          <a:p>
            <a:pPr>
              <a:lnSpc>
                <a:spcPct val="80000"/>
              </a:lnSpc>
            </a:pPr>
            <a:r>
              <a:rPr lang="pt-BR" sz="2800" smtClean="0"/>
              <a:t>Polin R (2017) acredita que a punção lombar provavelmente não deveria fazer parte dos exames rotineiros na suspeita de </a:t>
            </a:r>
            <a:r>
              <a:rPr lang="pt-BR" sz="2800" b="1" smtClean="0"/>
              <a:t>sepse de início precoce</a:t>
            </a:r>
            <a:r>
              <a:rPr lang="pt-BR" sz="2800" smtClean="0"/>
              <a:t> em recém-nascidos com aparência saudável. É difícil distinguir os bebês sem condições de infecção daqueles com sepse de início precoce. A meningite é muito improvável em lactentes com condições não infecciosas óbvias (por exemplo, doença da membrana hialina, taquipnéia transitória do recém-nascido) ou quando não há fatores de risco para sepse.  </a:t>
            </a:r>
          </a:p>
          <a:p>
            <a:pPr>
              <a:lnSpc>
                <a:spcPct val="80000"/>
              </a:lnSpc>
            </a:pPr>
            <a:r>
              <a:rPr lang="pt-BR" sz="2800" smtClean="0"/>
              <a:t>E nos pacientes sintomáticos?</a:t>
            </a:r>
          </a:p>
          <a:p>
            <a:pPr>
              <a:lnSpc>
                <a:spcPct val="80000"/>
              </a:lnSpc>
            </a:pPr>
            <a:r>
              <a:rPr lang="pt-BR" sz="2800" smtClean="0"/>
              <a:t>★ a meningite está presente em 10-25% de bebês bacterêmicos.</a:t>
            </a:r>
          </a:p>
          <a:p>
            <a:pPr>
              <a:lnSpc>
                <a:spcPct val="80000"/>
              </a:lnSpc>
            </a:pPr>
            <a:r>
              <a:rPr lang="pt-BR" sz="2800" smtClean="0"/>
              <a:t>★ até 1/3 de bebês com meningite têm hemoculturas negativas (assim sendo a decisão de fazer punção lombar não pode ser baseada em resultados de hemocultura).</a:t>
            </a:r>
          </a:p>
          <a:p>
            <a:pPr>
              <a:lnSpc>
                <a:spcPct val="80000"/>
              </a:lnSpc>
            </a:pPr>
            <a:r>
              <a:rPr lang="pt-BR" sz="2800" smtClean="0"/>
              <a:t>Portanto, a punção lombar  não deve ser uma parte rotineira do processo de sepse precoce, mas </a:t>
            </a:r>
            <a:r>
              <a:rPr lang="pt-BR" sz="2800" b="1" smtClean="0">
                <a:solidFill>
                  <a:schemeClr val="tx1"/>
                </a:solidFill>
              </a:rPr>
              <a:t>deve ser feita seletivamente</a:t>
            </a:r>
            <a:r>
              <a:rPr lang="pt-BR" sz="2800" smtClean="0"/>
              <a:t>.</a:t>
            </a:r>
          </a:p>
        </p:txBody>
      </p:sp>
      <p:sp>
        <p:nvSpPr>
          <p:cNvPr id="36867" name="Oval 4"/>
          <p:cNvSpPr>
            <a:spLocks noChangeArrowheads="1"/>
          </p:cNvSpPr>
          <p:nvPr/>
        </p:nvSpPr>
        <p:spPr bwMode="auto">
          <a:xfrm>
            <a:off x="2541588" y="484188"/>
            <a:ext cx="7561262" cy="914400"/>
          </a:xfrm>
          <a:prstGeom prst="ellipse">
            <a:avLst/>
          </a:prstGeom>
          <a:solidFill>
            <a:schemeClr val="accent1"/>
          </a:solidFill>
          <a:ln w="9525">
            <a:solidFill>
              <a:schemeClr val="tx1"/>
            </a:solidFill>
            <a:round/>
            <a:headEnd/>
            <a:tailEnd/>
          </a:ln>
        </p:spPr>
        <p:txBody>
          <a:bodyPr wrap="none" anchor="ctr"/>
          <a:lstStyle/>
          <a:p>
            <a:pPr algn="ctr" defTabSz="914400"/>
            <a:r>
              <a:rPr lang="pt-BR">
                <a:solidFill>
                  <a:srgbClr val="FFFF00"/>
                </a:solidFill>
              </a:rPr>
              <a:t>PUNÇÃO LOMBAR NA  SEPSE PRECOCE</a:t>
            </a:r>
          </a:p>
        </p:txBody>
      </p:sp>
      <p:sp>
        <p:nvSpPr>
          <p:cNvPr id="36868" name="Text Box 5"/>
          <p:cNvSpPr txBox="1">
            <a:spLocks noChangeArrowheads="1"/>
          </p:cNvSpPr>
          <p:nvPr/>
        </p:nvSpPr>
        <p:spPr bwMode="auto">
          <a:xfrm>
            <a:off x="9455150" y="8621713"/>
            <a:ext cx="3219450" cy="457200"/>
          </a:xfrm>
          <a:prstGeom prst="rect">
            <a:avLst/>
          </a:prstGeom>
          <a:noFill/>
          <a:ln w="9525">
            <a:noFill/>
            <a:miter lim="800000"/>
            <a:headEnd/>
            <a:tailEnd/>
          </a:ln>
        </p:spPr>
        <p:txBody>
          <a:bodyPr wrap="none">
            <a:spAutoFit/>
          </a:bodyPr>
          <a:lstStyle/>
          <a:p>
            <a:pPr defTabSz="914400"/>
            <a:r>
              <a:rPr lang="pt-BR" b="0"/>
              <a:t>Richard A. Polin, 2017</a:t>
            </a:r>
          </a:p>
        </p:txBody>
      </p:sp>
      <p:sp>
        <p:nvSpPr>
          <p:cNvPr id="36869" name="AutoShape 7"/>
          <p:cNvSpPr>
            <a:spLocks noChangeArrowheads="1"/>
          </p:cNvSpPr>
          <p:nvPr/>
        </p:nvSpPr>
        <p:spPr bwMode="auto">
          <a:xfrm>
            <a:off x="12190413" y="9197975"/>
            <a:ext cx="615950" cy="341313"/>
          </a:xfrm>
          <a:custGeom>
            <a:avLst/>
            <a:gdLst>
              <a:gd name="T0" fmla="*/ 2147483647 w 21600"/>
              <a:gd name="T1" fmla="*/ 0 h 21600"/>
              <a:gd name="T2" fmla="*/ 0 w 21600"/>
              <a:gd name="T3" fmla="*/ 673319036 h 21600"/>
              <a:gd name="T4" fmla="*/ 2147483647 w 21600"/>
              <a:gd name="T5" fmla="*/ 1346634026 h 21600"/>
              <a:gd name="T6" fmla="*/ 2147483647 w 21600"/>
              <a:gd name="T7" fmla="*/ 67331903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chemeClr val="folHlink"/>
            </a:solidFill>
            <a:miter lim="800000"/>
            <a:headEnd/>
            <a:tailEnd/>
          </a:ln>
        </p:spPr>
        <p:txBody>
          <a:bodyPr wrap="none" anchor="ctr"/>
          <a:lstStyle/>
          <a:p>
            <a:endParaRPr lang="pt-BR"/>
          </a:p>
        </p:txBody>
      </p:sp>
    </p:spTree>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3"/>
          <p:cNvSpPr txBox="1">
            <a:spLocks noGrp="1"/>
          </p:cNvSpPr>
          <p:nvPr>
            <p:ph type="body" idx="1"/>
          </p:nvPr>
        </p:nvSpPr>
        <p:spPr>
          <a:xfrm>
            <a:off x="309563" y="1852613"/>
            <a:ext cx="12241212" cy="7024687"/>
          </a:xfrm>
        </p:spPr>
        <p:txBody>
          <a:bodyPr/>
          <a:lstStyle/>
          <a:p>
            <a:pPr>
              <a:lnSpc>
                <a:spcPct val="90000"/>
              </a:lnSpc>
            </a:pPr>
            <a:r>
              <a:rPr lang="pt-BR" sz="2200" smtClean="0"/>
              <a:t>E na </a:t>
            </a:r>
            <a:r>
              <a:rPr lang="pt-BR" sz="2200" b="1" smtClean="0"/>
              <a:t>sepse de início tardio</a:t>
            </a:r>
            <a:r>
              <a:rPr lang="pt-BR" sz="2200" smtClean="0"/>
              <a:t>? Estudo retrospectivo de 9641 lactentes 6056 tiveram ≥ 1 hemocultura e e 2877 ≥ 1 punção lombar além do dia 3 mostrou (</a:t>
            </a:r>
            <a:r>
              <a:rPr lang="pt-BR" sz="2200" smtClean="0">
                <a:hlinkClick r:id="rId2"/>
              </a:rPr>
              <a:t>Neurodevelopmental and growth impairment among extremely low-birth-weight infants with neonatal infection.</a:t>
            </a:r>
            <a:r>
              <a:rPr lang="pt-BR" sz="2200" smtClean="0"/>
              <a:t> </a:t>
            </a:r>
            <a:r>
              <a:rPr lang="en-US" sz="2200" smtClean="0"/>
              <a:t>Stoll BJ, Hansen NI, Adams-Chapman I, Fanaroff AA, Hintz SR, Vohr B, Higgins RD; National Institute of Child Health and Human Development Neonatal Research Network. </a:t>
            </a:r>
            <a:r>
              <a:rPr lang="pt-BR" sz="2200" smtClean="0"/>
              <a:t>JAMA. 2004 Nov 17;292(19):2357-65. </a:t>
            </a:r>
            <a:r>
              <a:rPr lang="pt-BR" sz="2200" b="1" smtClean="0"/>
              <a:t>Artigo Integral!</a:t>
            </a:r>
            <a:endParaRPr lang="pt-BR" sz="2200" smtClean="0"/>
          </a:p>
          <a:p>
            <a:pPr>
              <a:lnSpc>
                <a:spcPct val="90000"/>
              </a:lnSpc>
            </a:pPr>
            <a:r>
              <a:rPr lang="pt-BR" sz="2200" smtClean="0"/>
              <a:t>★ a meningite esteve presente em pelo menos 5% das crianças com suspeita de sepse de início tardio;</a:t>
            </a:r>
          </a:p>
          <a:p>
            <a:pPr>
              <a:lnSpc>
                <a:spcPct val="90000"/>
              </a:lnSpc>
            </a:pPr>
            <a:r>
              <a:rPr lang="pt-BR" sz="2200" smtClean="0"/>
              <a:t>★ 1/3 das crianças com meningite apresentaram hemoculturas negativas.</a:t>
            </a:r>
          </a:p>
          <a:p>
            <a:pPr>
              <a:lnSpc>
                <a:spcPct val="90000"/>
              </a:lnSpc>
            </a:pPr>
            <a:r>
              <a:rPr lang="pt-BR" sz="2200" smtClean="0"/>
              <a:t>Portanto, nestes recém-nascidos a   punção lombar deve ser feita </a:t>
            </a:r>
            <a:r>
              <a:rPr lang="pt-BR" sz="2200" b="1" smtClean="0"/>
              <a:t>seletivamente</a:t>
            </a:r>
            <a:r>
              <a:rPr lang="pt-BR" sz="2200" smtClean="0"/>
              <a:t>.</a:t>
            </a:r>
            <a:endParaRPr lang="pt-BR" sz="2200" b="1" smtClean="0"/>
          </a:p>
          <a:p>
            <a:pPr>
              <a:lnSpc>
                <a:spcPct val="90000"/>
              </a:lnSpc>
            </a:pPr>
            <a:r>
              <a:rPr lang="pt-BR" sz="2200" b="1" smtClean="0"/>
              <a:t>Punção lombar seletiva</a:t>
            </a:r>
            <a:r>
              <a:rPr lang="pt-BR" sz="2200" smtClean="0"/>
              <a:t>:  A punção lombar deve ser utilizada seletivamente para bebês tanto com hemocultura positiva ou com alta probabilidade de sepse bacteriana ou fúngica (com base em sinais clínicos ou dados laboratoriais) ou lactentes que não respondem terapia antibiótica convencional da maneira usual.</a:t>
            </a:r>
          </a:p>
        </p:txBody>
      </p:sp>
      <p:sp>
        <p:nvSpPr>
          <p:cNvPr id="37891" name="Oval 4"/>
          <p:cNvSpPr>
            <a:spLocks noChangeArrowheads="1"/>
          </p:cNvSpPr>
          <p:nvPr/>
        </p:nvSpPr>
        <p:spPr bwMode="auto">
          <a:xfrm>
            <a:off x="3117850" y="628650"/>
            <a:ext cx="7056438" cy="842963"/>
          </a:xfrm>
          <a:prstGeom prst="ellipse">
            <a:avLst/>
          </a:prstGeom>
          <a:solidFill>
            <a:schemeClr val="accent1"/>
          </a:solidFill>
          <a:ln w="9525">
            <a:solidFill>
              <a:schemeClr val="tx1"/>
            </a:solidFill>
            <a:round/>
            <a:headEnd/>
            <a:tailEnd/>
          </a:ln>
        </p:spPr>
        <p:txBody>
          <a:bodyPr wrap="none" anchor="ctr"/>
          <a:lstStyle/>
          <a:p>
            <a:pPr algn="ctr" defTabSz="914400"/>
            <a:r>
              <a:rPr lang="pt-BR">
                <a:solidFill>
                  <a:srgbClr val="FFFF00"/>
                </a:solidFill>
              </a:rPr>
              <a:t>PUNÇÃO LOMBAR NA SEPSE TARDIA</a:t>
            </a:r>
          </a:p>
        </p:txBody>
      </p:sp>
      <p:sp>
        <p:nvSpPr>
          <p:cNvPr id="37892" name="Text Box 5"/>
          <p:cNvSpPr txBox="1">
            <a:spLocks noChangeArrowheads="1"/>
          </p:cNvSpPr>
          <p:nvPr/>
        </p:nvSpPr>
        <p:spPr bwMode="auto">
          <a:xfrm>
            <a:off x="9526588" y="8548688"/>
            <a:ext cx="3219450" cy="457200"/>
          </a:xfrm>
          <a:prstGeom prst="rect">
            <a:avLst/>
          </a:prstGeom>
          <a:noFill/>
          <a:ln w="9525">
            <a:noFill/>
            <a:miter lim="800000"/>
            <a:headEnd/>
            <a:tailEnd/>
          </a:ln>
        </p:spPr>
        <p:txBody>
          <a:bodyPr wrap="none">
            <a:spAutoFit/>
          </a:bodyPr>
          <a:lstStyle/>
          <a:p>
            <a:pPr defTabSz="914400"/>
            <a:r>
              <a:rPr lang="pt-BR" b="0"/>
              <a:t>Richard A. Polin, 2017</a:t>
            </a:r>
          </a:p>
        </p:txBody>
      </p:sp>
      <p:sp>
        <p:nvSpPr>
          <p:cNvPr id="37893" name="AutoShape 6"/>
          <p:cNvSpPr>
            <a:spLocks noChangeArrowheads="1"/>
          </p:cNvSpPr>
          <p:nvPr/>
        </p:nvSpPr>
        <p:spPr bwMode="auto">
          <a:xfrm>
            <a:off x="12190413" y="9197975"/>
            <a:ext cx="615950" cy="341313"/>
          </a:xfrm>
          <a:custGeom>
            <a:avLst/>
            <a:gdLst>
              <a:gd name="T0" fmla="*/ 2147483647 w 21600"/>
              <a:gd name="T1" fmla="*/ 0 h 21600"/>
              <a:gd name="T2" fmla="*/ 0 w 21600"/>
              <a:gd name="T3" fmla="*/ 673319036 h 21600"/>
              <a:gd name="T4" fmla="*/ 2147483647 w 21600"/>
              <a:gd name="T5" fmla="*/ 1346634026 h 21600"/>
              <a:gd name="T6" fmla="*/ 2147483647 w 21600"/>
              <a:gd name="T7" fmla="*/ 67331903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chemeClr val="folHlink"/>
            </a:solidFill>
            <a:miter lim="800000"/>
            <a:headEnd/>
            <a:tailEnd/>
          </a:ln>
        </p:spPr>
        <p:txBody>
          <a:bodyPr wrap="none" anchor="ctr"/>
          <a:lstStyle/>
          <a:p>
            <a:endParaRPr lang="pt-BR"/>
          </a:p>
        </p:txBody>
      </p:sp>
    </p:spTree>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2"/>
          <p:cNvSpPr txBox="1">
            <a:spLocks noGrp="1"/>
          </p:cNvSpPr>
          <p:nvPr>
            <p:ph type="title"/>
          </p:nvPr>
        </p:nvSpPr>
        <p:spPr>
          <a:xfrm>
            <a:off x="741363" y="555625"/>
            <a:ext cx="11099800" cy="2157413"/>
          </a:xfrm>
        </p:spPr>
        <p:txBody>
          <a:bodyPr/>
          <a:lstStyle/>
          <a:p>
            <a:r>
              <a:rPr lang="pt-BR" sz="4800" smtClean="0">
                <a:solidFill>
                  <a:srgbClr val="0000FF"/>
                </a:solidFill>
              </a:rPr>
              <a:t>Quanto à melhor posição para a punção lombar</a:t>
            </a:r>
            <a:br>
              <a:rPr lang="pt-BR" sz="4800" smtClean="0">
                <a:solidFill>
                  <a:srgbClr val="0000FF"/>
                </a:solidFill>
              </a:rPr>
            </a:br>
            <a:r>
              <a:rPr lang="pt-BR" sz="1200" smtClean="0">
                <a:solidFill>
                  <a:srgbClr val="0000FF"/>
                </a:solidFill>
              </a:rPr>
              <a:t/>
            </a:r>
            <a:br>
              <a:rPr lang="pt-BR" sz="1200" smtClean="0">
                <a:solidFill>
                  <a:srgbClr val="0000FF"/>
                </a:solidFill>
              </a:rPr>
            </a:br>
            <a:r>
              <a:rPr lang="pt-BR" sz="1600" smtClean="0">
                <a:hlinkClick r:id="rId2"/>
              </a:rPr>
              <a:t>Ultrasound evaluation of lumbar spine anatomy in newborn infants: implications for optimal performance of lumbar puncture.</a:t>
            </a:r>
            <a:r>
              <a:rPr lang="pt-BR" sz="1600" b="1" smtClean="0"/>
              <a:t/>
            </a:r>
            <a:br>
              <a:rPr lang="pt-BR" sz="1600" b="1" smtClean="0"/>
            </a:br>
            <a:r>
              <a:rPr lang="pt-BR" sz="1600" b="1" smtClean="0"/>
              <a:t>Oulego-Erroz</a:t>
            </a:r>
            <a:r>
              <a:rPr lang="pt-BR" sz="1600" smtClean="0"/>
              <a:t> I, Mora-Matilla M, Alonso-Quintela P, Rodríguez-Blanco S, Mata-Zubillaga D, de Armentia SL.</a:t>
            </a:r>
            <a:br>
              <a:rPr lang="pt-BR" sz="1600" smtClean="0"/>
            </a:br>
            <a:r>
              <a:rPr lang="pt-BR" sz="1600" smtClean="0"/>
              <a:t>J Pediatr. 2014 Oct;165(4):862-5.e1. doi: 10.1016/j.jpeds.2014.06.038. Epub 2014 Jul 22.</a:t>
            </a:r>
          </a:p>
        </p:txBody>
      </p:sp>
      <p:sp>
        <p:nvSpPr>
          <p:cNvPr id="38915" name="Text Box 3"/>
          <p:cNvSpPr txBox="1">
            <a:spLocks noGrp="1"/>
          </p:cNvSpPr>
          <p:nvPr>
            <p:ph type="body" idx="1"/>
          </p:nvPr>
        </p:nvSpPr>
        <p:spPr>
          <a:xfrm>
            <a:off x="1030288" y="2139950"/>
            <a:ext cx="11099800" cy="6284913"/>
          </a:xfrm>
        </p:spPr>
        <p:txBody>
          <a:bodyPr/>
          <a:lstStyle/>
          <a:p>
            <a:pPr>
              <a:lnSpc>
                <a:spcPct val="90000"/>
              </a:lnSpc>
            </a:pPr>
            <a:r>
              <a:rPr lang="pt-BR" sz="2800" smtClean="0"/>
              <a:t>Oulego-Erroz et al avaliaram a anatomia ultrassonográfica </a:t>
            </a:r>
            <a:r>
              <a:rPr lang="pt-BR" sz="2800" b="1" smtClean="0"/>
              <a:t>da espinha lombar </a:t>
            </a:r>
            <a:r>
              <a:rPr lang="pt-BR" sz="2800" smtClean="0"/>
              <a:t>em recém-nascidos, visando uma ótima </a:t>
            </a:r>
            <a:r>
              <a:rPr lang="pt-BR" sz="2800" i="1" smtClean="0"/>
              <a:t>performance</a:t>
            </a:r>
            <a:r>
              <a:rPr lang="pt-BR" sz="2800" smtClean="0"/>
              <a:t> da punção lombar com o objetivo de incrementar a qualidade de atendimento,  reduzir a morbidade e melhorar o cuidado. Os autores estudaram a  influência do posicionamento dos RN para propor melhores métodos. A posição sentada e com flexão do quadril há um aumento do espaço subaracnóideo. No entanto, a flexão de pescoço é pouco tolerada e pode gerar danos. Não há melhora das condições da anatomia da espinha lombar em comparação com a flexão do quadril, devendo a flexão do pescoço ser abandonada. O ângulo ideal da  entrada da agulha deve estar entre  65° - 70° (Figura a seguir).</a:t>
            </a:r>
          </a:p>
        </p:txBody>
      </p:sp>
      <p:pic>
        <p:nvPicPr>
          <p:cNvPr id="38916" name="Picture 4"/>
          <p:cNvPicPr>
            <a:picLocks noChangeAspect="1" noChangeArrowheads="1"/>
          </p:cNvPicPr>
          <p:nvPr/>
        </p:nvPicPr>
        <p:blipFill>
          <a:blip r:embed="rId3"/>
          <a:srcRect/>
          <a:stretch>
            <a:fillRect/>
          </a:stretch>
        </p:blipFill>
        <p:spPr bwMode="auto">
          <a:xfrm>
            <a:off x="10512425" y="7540625"/>
            <a:ext cx="2492375" cy="2011363"/>
          </a:xfrm>
          <a:prstGeom prst="rect">
            <a:avLst/>
          </a:prstGeom>
          <a:noFill/>
          <a:ln w="9525">
            <a:noFill/>
            <a:miter lim="800000"/>
            <a:headEnd/>
            <a:tailEnd/>
          </a:ln>
        </p:spPr>
      </p:pic>
      <p:sp>
        <p:nvSpPr>
          <p:cNvPr id="38917" name="Rectangle 6"/>
          <p:cNvSpPr>
            <a:spLocks noChangeArrowheads="1"/>
          </p:cNvSpPr>
          <p:nvPr/>
        </p:nvSpPr>
        <p:spPr bwMode="auto">
          <a:xfrm>
            <a:off x="1822450" y="7813675"/>
            <a:ext cx="8353425" cy="1939925"/>
          </a:xfrm>
          <a:prstGeom prst="rect">
            <a:avLst/>
          </a:prstGeom>
          <a:solidFill>
            <a:srgbClr val="FFFFFF"/>
          </a:solidFill>
          <a:ln w="9525">
            <a:noFill/>
            <a:miter lim="800000"/>
            <a:headEnd/>
            <a:tailEnd/>
          </a:ln>
        </p:spPr>
        <p:txBody>
          <a:bodyPr tIns="180918" bIns="36501" anchor="ctr">
            <a:spAutoFit/>
          </a:bodyPr>
          <a:lstStyle/>
          <a:p>
            <a:pPr eaLnBrk="0" hangingPunct="0"/>
            <a:r>
              <a:rPr lang="pt-BR" sz="2200" u="sng">
                <a:solidFill>
                  <a:srgbClr val="072A4D"/>
                </a:solidFill>
                <a:latin typeface="Lato" pitchFamily="34" charset="0"/>
                <a:hlinkClick r:id="rId4"/>
              </a:rPr>
              <a:t>Avalia</a:t>
            </a:r>
            <a:r>
              <a:rPr lang="pt-BR" sz="2200" u="sng">
                <a:solidFill>
                  <a:srgbClr val="072A4D"/>
                </a:solidFill>
                <a:hlinkClick r:id="rId4"/>
              </a:rPr>
              <a:t>ç</a:t>
            </a:r>
            <a:r>
              <a:rPr lang="pt-BR" sz="2200" u="sng">
                <a:solidFill>
                  <a:srgbClr val="072A4D"/>
                </a:solidFill>
                <a:latin typeface="Lato" pitchFamily="34" charset="0"/>
                <a:hlinkClick r:id="rId4"/>
              </a:rPr>
              <a:t>ão ultrassonogr</a:t>
            </a:r>
            <a:r>
              <a:rPr lang="pt-BR" sz="2200" u="sng">
                <a:solidFill>
                  <a:srgbClr val="072A4D"/>
                </a:solidFill>
                <a:hlinkClick r:id="rId4"/>
              </a:rPr>
              <a:t>á</a:t>
            </a:r>
            <a:r>
              <a:rPr lang="pt-BR" sz="2200" u="sng">
                <a:solidFill>
                  <a:srgbClr val="072A4D"/>
                </a:solidFill>
                <a:latin typeface="Lato" pitchFamily="34" charset="0"/>
                <a:hlinkClick r:id="rId4"/>
              </a:rPr>
              <a:t>fica da anatomia da espinha lombar em rec</a:t>
            </a:r>
            <a:r>
              <a:rPr lang="pt-BR" sz="2200" u="sng">
                <a:solidFill>
                  <a:srgbClr val="072A4D"/>
                </a:solidFill>
                <a:hlinkClick r:id="rId4"/>
              </a:rPr>
              <a:t>é</a:t>
            </a:r>
            <a:r>
              <a:rPr lang="pt-BR" sz="2200" u="sng">
                <a:solidFill>
                  <a:srgbClr val="072A4D"/>
                </a:solidFill>
                <a:latin typeface="Lato" pitchFamily="34" charset="0"/>
                <a:hlinkClick r:id="rId4"/>
              </a:rPr>
              <a:t>m-nascidos: Implica</a:t>
            </a:r>
            <a:r>
              <a:rPr lang="pt-BR" sz="2200" u="sng">
                <a:solidFill>
                  <a:srgbClr val="072A4D"/>
                </a:solidFill>
                <a:hlinkClick r:id="rId4"/>
              </a:rPr>
              <a:t>ç</a:t>
            </a:r>
            <a:r>
              <a:rPr lang="pt-BR" sz="2200" u="sng">
                <a:solidFill>
                  <a:srgbClr val="072A4D"/>
                </a:solidFill>
                <a:latin typeface="Lato" pitchFamily="34" charset="0"/>
                <a:hlinkClick r:id="rId4"/>
              </a:rPr>
              <a:t>ões para </a:t>
            </a:r>
            <a:r>
              <a:rPr lang="pt-BR" sz="2200" u="sng">
                <a:solidFill>
                  <a:srgbClr val="072A4D"/>
                </a:solidFill>
                <a:hlinkClick r:id="rId4"/>
              </a:rPr>
              <a:t>ó</a:t>
            </a:r>
            <a:r>
              <a:rPr lang="pt-BR" sz="2200" u="sng">
                <a:solidFill>
                  <a:srgbClr val="072A4D"/>
                </a:solidFill>
                <a:latin typeface="Lato" pitchFamily="34" charset="0"/>
                <a:hlinkClick r:id="rId4"/>
              </a:rPr>
              <a:t>tima performance da pun</a:t>
            </a:r>
            <a:r>
              <a:rPr lang="pt-BR" sz="2200" u="sng">
                <a:solidFill>
                  <a:srgbClr val="072A4D"/>
                </a:solidFill>
                <a:hlinkClick r:id="rId4"/>
              </a:rPr>
              <a:t>ç</a:t>
            </a:r>
            <a:r>
              <a:rPr lang="pt-BR" sz="2200" u="sng">
                <a:solidFill>
                  <a:srgbClr val="072A4D"/>
                </a:solidFill>
                <a:latin typeface="Lato" pitchFamily="34" charset="0"/>
                <a:hlinkClick r:id="rId4"/>
              </a:rPr>
              <a:t>ão lombar</a:t>
            </a:r>
            <a:endParaRPr lang="pt-BR" sz="2200">
              <a:solidFill>
                <a:srgbClr val="072A4D"/>
              </a:solidFill>
              <a:latin typeface="Lato" pitchFamily="34" charset="0"/>
            </a:endParaRPr>
          </a:p>
          <a:p>
            <a:pPr eaLnBrk="0" hangingPunct="0"/>
            <a:r>
              <a:rPr lang="pt-BR" sz="1300" b="0">
                <a:solidFill>
                  <a:srgbClr val="2A6490"/>
                </a:solidFill>
                <a:latin typeface="Source Sans Pro"/>
              </a:rPr>
              <a:t>  </a:t>
            </a:r>
            <a:r>
              <a:rPr lang="pt-BR" sz="1300" b="0">
                <a:solidFill>
                  <a:srgbClr val="2A6490"/>
                </a:solidFill>
              </a:rPr>
              <a:t>      </a:t>
            </a:r>
            <a:r>
              <a:rPr lang="pt-BR" sz="1300" b="0">
                <a:solidFill>
                  <a:srgbClr val="424242"/>
                </a:solidFill>
                <a:latin typeface="Source Sans Pro"/>
              </a:rPr>
              <a:t/>
            </a:r>
            <a:br>
              <a:rPr lang="pt-BR" sz="1300" b="0">
                <a:solidFill>
                  <a:srgbClr val="424242"/>
                </a:solidFill>
                <a:latin typeface="Source Sans Pro"/>
              </a:rPr>
            </a:br>
            <a:endParaRPr lang="pt-BR" sz="800"/>
          </a:p>
          <a:p>
            <a:pPr eaLnBrk="0" hangingPunct="0"/>
            <a:r>
              <a:rPr lang="pt-BR" sz="1300" b="0">
                <a:solidFill>
                  <a:srgbClr val="2A6490"/>
                </a:solidFill>
                <a:latin typeface="Source Sans Pro"/>
              </a:rPr>
              <a:t/>
            </a:r>
            <a:br>
              <a:rPr lang="pt-BR" sz="1300" b="0">
                <a:solidFill>
                  <a:srgbClr val="2A6490"/>
                </a:solidFill>
                <a:latin typeface="Source Sans Pro"/>
              </a:rPr>
            </a:br>
            <a:endParaRPr lang="pt-BR" sz="1300" b="0">
              <a:solidFill>
                <a:srgbClr val="2A6490"/>
              </a:solidFill>
              <a:latin typeface="Source Sans Pro"/>
            </a:endParaRPr>
          </a:p>
        </p:txBody>
      </p:sp>
      <p:pic>
        <p:nvPicPr>
          <p:cNvPr id="38918" name="Picture 7" descr="pptx">
            <a:hlinkClick r:id="rId5" tooltip="Puncao_lombar_posicoes_2014"/>
          </p:cNvPr>
          <p:cNvPicPr>
            <a:picLocks noChangeAspect="1" noChangeArrowheads="1"/>
          </p:cNvPicPr>
          <p:nvPr/>
        </p:nvPicPr>
        <p:blipFill>
          <a:blip r:embed="rId6"/>
          <a:srcRect/>
          <a:stretch>
            <a:fillRect/>
          </a:stretch>
        </p:blipFill>
        <p:spPr bwMode="auto">
          <a:xfrm>
            <a:off x="1389063" y="8332788"/>
            <a:ext cx="457200" cy="457200"/>
          </a:xfrm>
          <a:prstGeom prst="rect">
            <a:avLst/>
          </a:prstGeom>
          <a:noFill/>
          <a:ln w="9525">
            <a:noFill/>
            <a:miter lim="800000"/>
            <a:headEnd/>
            <a:tailEnd/>
          </a:ln>
        </p:spPr>
      </p:pic>
      <p:sp>
        <p:nvSpPr>
          <p:cNvPr id="38919" name="Text Box 8"/>
          <p:cNvSpPr txBox="1">
            <a:spLocks noChangeArrowheads="1"/>
          </p:cNvSpPr>
          <p:nvPr/>
        </p:nvSpPr>
        <p:spPr bwMode="auto">
          <a:xfrm>
            <a:off x="3765550" y="8980488"/>
            <a:ext cx="2241550" cy="546100"/>
          </a:xfrm>
          <a:prstGeom prst="rect">
            <a:avLst/>
          </a:prstGeom>
          <a:noFill/>
          <a:ln w="28575">
            <a:solidFill>
              <a:schemeClr val="hlink"/>
            </a:solidFill>
            <a:miter lim="800000"/>
            <a:headEnd/>
            <a:tailEnd/>
          </a:ln>
        </p:spPr>
        <p:txBody>
          <a:bodyPr wrap="none">
            <a:spAutoFit/>
          </a:bodyPr>
          <a:lstStyle/>
          <a:p>
            <a:pPr defTabSz="914400"/>
            <a:r>
              <a:rPr lang="pt-BR" sz="1400">
                <a:solidFill>
                  <a:schemeClr val="folHlink"/>
                </a:solidFill>
              </a:rPr>
              <a:t>Clicar aqui com o eslide</a:t>
            </a:r>
          </a:p>
          <a:p>
            <a:pPr defTabSz="914400"/>
            <a:r>
              <a:rPr lang="pt-BR" sz="1400">
                <a:solidFill>
                  <a:schemeClr val="folHlink"/>
                </a:solidFill>
              </a:rPr>
              <a:t>Em Apresentação!</a:t>
            </a:r>
          </a:p>
        </p:txBody>
      </p:sp>
      <p:sp>
        <p:nvSpPr>
          <p:cNvPr id="38920" name="Line 9"/>
          <p:cNvSpPr>
            <a:spLocks noChangeShapeType="1"/>
          </p:cNvSpPr>
          <p:nvPr/>
        </p:nvSpPr>
        <p:spPr bwMode="auto">
          <a:xfrm flipH="1" flipV="1">
            <a:off x="3333750" y="8693150"/>
            <a:ext cx="360363" cy="269875"/>
          </a:xfrm>
          <a:prstGeom prst="line">
            <a:avLst/>
          </a:prstGeom>
          <a:noFill/>
          <a:ln w="57150">
            <a:solidFill>
              <a:schemeClr val="hlink"/>
            </a:solidFill>
            <a:round/>
            <a:headEnd/>
            <a:tailEnd type="triangle" w="med" len="med"/>
          </a:ln>
        </p:spPr>
        <p:txBody>
          <a:bodyPr/>
          <a:lstStyle/>
          <a:p>
            <a:endParaRPr lang="pt-BR"/>
          </a:p>
        </p:txBody>
      </p:sp>
    </p:spTree>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ChangeArrowheads="1"/>
          </p:cNvSpPr>
          <p:nvPr/>
        </p:nvSpPr>
        <p:spPr bwMode="auto">
          <a:xfrm>
            <a:off x="0" y="1563688"/>
            <a:ext cx="13004800" cy="1917700"/>
          </a:xfrm>
          <a:prstGeom prst="rect">
            <a:avLst/>
          </a:prstGeom>
          <a:solidFill>
            <a:srgbClr val="FFFFFF"/>
          </a:solidFill>
          <a:ln w="9525">
            <a:noFill/>
            <a:miter lim="800000"/>
            <a:headEnd/>
            <a:tailEnd/>
          </a:ln>
        </p:spPr>
        <p:txBody>
          <a:bodyPr anchor="ctr">
            <a:spAutoFit/>
          </a:bodyPr>
          <a:lstStyle/>
          <a:p>
            <a:pPr algn="ctr"/>
            <a:r>
              <a:rPr lang="pt-BR" b="0">
                <a:hlinkClick r:id="rId2"/>
              </a:rPr>
              <a:t>Positioning of infants in the neonatal intensive care unit for lumbar puncture as determined by bedside ultrasonography.</a:t>
            </a:r>
            <a:endParaRPr lang="pt-BR"/>
          </a:p>
          <a:p>
            <a:pPr algn="ctr"/>
            <a:r>
              <a:rPr lang="pt-BR" b="0"/>
              <a:t>Öncel S, Günlemez A, Anik Y, Alvur M.</a:t>
            </a:r>
          </a:p>
          <a:p>
            <a:pPr algn="ctr"/>
            <a:r>
              <a:rPr lang="pt-BR" b="0"/>
              <a:t>Arch Dis Child Fetal Neonatal Ed. 2013 Mar;98(2):F133-5. doi: 10.1136/archdischild-2011-301475</a:t>
            </a:r>
          </a:p>
        </p:txBody>
      </p:sp>
      <p:sp>
        <p:nvSpPr>
          <p:cNvPr id="39939" name="AutoShape 8"/>
          <p:cNvSpPr>
            <a:spLocks noChangeArrowheads="1"/>
          </p:cNvSpPr>
          <p:nvPr/>
        </p:nvSpPr>
        <p:spPr bwMode="auto">
          <a:xfrm>
            <a:off x="12190413" y="9197975"/>
            <a:ext cx="615950" cy="341313"/>
          </a:xfrm>
          <a:custGeom>
            <a:avLst/>
            <a:gdLst>
              <a:gd name="T0" fmla="*/ 2147483647 w 21600"/>
              <a:gd name="T1" fmla="*/ 0 h 21600"/>
              <a:gd name="T2" fmla="*/ 0 w 21600"/>
              <a:gd name="T3" fmla="*/ 673319036 h 21600"/>
              <a:gd name="T4" fmla="*/ 2147483647 w 21600"/>
              <a:gd name="T5" fmla="*/ 1346634026 h 21600"/>
              <a:gd name="T6" fmla="*/ 2147483647 w 21600"/>
              <a:gd name="T7" fmla="*/ 67331903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chemeClr val="folHlink"/>
            </a:solidFill>
            <a:miter lim="800000"/>
            <a:headEnd/>
            <a:tailEnd/>
          </a:ln>
        </p:spPr>
        <p:txBody>
          <a:bodyPr wrap="none" anchor="ctr"/>
          <a:lstStyle/>
          <a:p>
            <a:endParaRPr lang="pt-BR"/>
          </a:p>
        </p:txBody>
      </p:sp>
      <p:sp>
        <p:nvSpPr>
          <p:cNvPr id="39940" name="Rectangle 9"/>
          <p:cNvSpPr>
            <a:spLocks noChangeArrowheads="1"/>
          </p:cNvSpPr>
          <p:nvPr/>
        </p:nvSpPr>
        <p:spPr bwMode="auto">
          <a:xfrm>
            <a:off x="598488" y="5740400"/>
            <a:ext cx="11736387" cy="1085850"/>
          </a:xfrm>
          <a:prstGeom prst="rect">
            <a:avLst/>
          </a:prstGeom>
          <a:solidFill>
            <a:srgbClr val="FFFFFF"/>
          </a:solidFill>
          <a:ln w="9525">
            <a:noFill/>
            <a:miter lim="800000"/>
            <a:headEnd/>
            <a:tailEnd/>
          </a:ln>
        </p:spPr>
        <p:txBody>
          <a:bodyPr tIns="180918" bIns="36501" anchor="ctr">
            <a:spAutoFit/>
          </a:bodyPr>
          <a:lstStyle/>
          <a:p>
            <a:pPr eaLnBrk="0" hangingPunct="0"/>
            <a:r>
              <a:rPr lang="pt-BR" sz="2200">
                <a:solidFill>
                  <a:srgbClr val="072A4D"/>
                </a:solidFill>
                <a:latin typeface="Lato" pitchFamily="34" charset="0"/>
                <a:hlinkClick r:id="rId3"/>
              </a:rPr>
              <a:t>Posi</a:t>
            </a:r>
            <a:r>
              <a:rPr lang="pt-BR" sz="2200">
                <a:solidFill>
                  <a:srgbClr val="072A4D"/>
                </a:solidFill>
                <a:hlinkClick r:id="rId3"/>
              </a:rPr>
              <a:t>ç</a:t>
            </a:r>
            <a:r>
              <a:rPr lang="pt-BR" sz="2200">
                <a:solidFill>
                  <a:srgbClr val="072A4D"/>
                </a:solidFill>
                <a:latin typeface="Lato" pitchFamily="34" charset="0"/>
                <a:hlinkClick r:id="rId3"/>
              </a:rPr>
              <a:t>ão do rec</a:t>
            </a:r>
            <a:r>
              <a:rPr lang="pt-BR" sz="2200">
                <a:solidFill>
                  <a:srgbClr val="072A4D"/>
                </a:solidFill>
                <a:hlinkClick r:id="rId3"/>
              </a:rPr>
              <a:t>é</a:t>
            </a:r>
            <a:r>
              <a:rPr lang="pt-BR" sz="2200">
                <a:solidFill>
                  <a:srgbClr val="072A4D"/>
                </a:solidFill>
                <a:latin typeface="Lato" pitchFamily="34" charset="0"/>
                <a:hlinkClick r:id="rId3"/>
              </a:rPr>
              <a:t>m-nascido na Unidade de Cuidado Intensivo para a pun</a:t>
            </a:r>
            <a:r>
              <a:rPr lang="pt-BR" sz="2200">
                <a:solidFill>
                  <a:srgbClr val="072A4D"/>
                </a:solidFill>
                <a:hlinkClick r:id="rId3"/>
              </a:rPr>
              <a:t>ç</a:t>
            </a:r>
            <a:r>
              <a:rPr lang="pt-BR" sz="2200">
                <a:solidFill>
                  <a:srgbClr val="072A4D"/>
                </a:solidFill>
                <a:latin typeface="Lato" pitchFamily="34" charset="0"/>
                <a:hlinkClick r:id="rId3"/>
              </a:rPr>
              <a:t>ão lombar como determinado pela ultrassonografia ao lado do leito</a:t>
            </a:r>
            <a:endParaRPr lang="pt-BR" sz="2200">
              <a:solidFill>
                <a:srgbClr val="072A4D"/>
              </a:solidFill>
              <a:latin typeface="Lato" pitchFamily="34" charset="0"/>
            </a:endParaRPr>
          </a:p>
          <a:p>
            <a:pPr eaLnBrk="0" hangingPunct="0"/>
            <a:r>
              <a:rPr lang="pt-BR" sz="1300" b="0" u="sng">
                <a:solidFill>
                  <a:srgbClr val="78909C"/>
                </a:solidFill>
                <a:latin typeface="Source Sans Pro"/>
              </a:rPr>
              <a:t>  </a:t>
            </a:r>
          </a:p>
        </p:txBody>
      </p:sp>
      <p:pic>
        <p:nvPicPr>
          <p:cNvPr id="39941" name="Picture 10" descr="pptx">
            <a:hlinkClick r:id="rId4" tooltip="Puncao_lombar-RN_posicoes_2013"/>
          </p:cNvPr>
          <p:cNvPicPr>
            <a:picLocks noChangeAspect="1" noChangeArrowheads="1"/>
          </p:cNvPicPr>
          <p:nvPr/>
        </p:nvPicPr>
        <p:blipFill>
          <a:blip r:embed="rId5"/>
          <a:srcRect/>
          <a:stretch>
            <a:fillRect/>
          </a:stretch>
        </p:blipFill>
        <p:spPr bwMode="auto">
          <a:xfrm>
            <a:off x="165100" y="5884863"/>
            <a:ext cx="457200" cy="457200"/>
          </a:xfrm>
          <a:prstGeom prst="rect">
            <a:avLst/>
          </a:prstGeom>
          <a:noFill/>
          <a:ln w="9525">
            <a:noFill/>
            <a:miter lim="800000"/>
            <a:headEnd/>
            <a:tailEnd/>
          </a:ln>
        </p:spPr>
      </p:pic>
      <p:sp>
        <p:nvSpPr>
          <p:cNvPr id="39942" name="Text Box 11"/>
          <p:cNvSpPr txBox="1">
            <a:spLocks noChangeArrowheads="1"/>
          </p:cNvSpPr>
          <p:nvPr/>
        </p:nvSpPr>
        <p:spPr bwMode="auto">
          <a:xfrm>
            <a:off x="2830513" y="4805363"/>
            <a:ext cx="2241550" cy="546100"/>
          </a:xfrm>
          <a:prstGeom prst="rect">
            <a:avLst/>
          </a:prstGeom>
          <a:noFill/>
          <a:ln w="28575">
            <a:solidFill>
              <a:schemeClr val="hlink"/>
            </a:solidFill>
            <a:miter lim="800000"/>
            <a:headEnd/>
            <a:tailEnd/>
          </a:ln>
        </p:spPr>
        <p:txBody>
          <a:bodyPr wrap="none">
            <a:spAutoFit/>
          </a:bodyPr>
          <a:lstStyle/>
          <a:p>
            <a:pPr defTabSz="914400"/>
            <a:r>
              <a:rPr lang="pt-BR" sz="1400">
                <a:solidFill>
                  <a:schemeClr val="folHlink"/>
                </a:solidFill>
              </a:rPr>
              <a:t>Clicar aqui com o eslide</a:t>
            </a:r>
          </a:p>
          <a:p>
            <a:pPr defTabSz="914400"/>
            <a:r>
              <a:rPr lang="pt-BR" sz="1400">
                <a:solidFill>
                  <a:schemeClr val="folHlink"/>
                </a:solidFill>
              </a:rPr>
              <a:t>Em Apresentação!</a:t>
            </a:r>
          </a:p>
        </p:txBody>
      </p:sp>
      <p:sp>
        <p:nvSpPr>
          <p:cNvPr id="39943" name="Line 12"/>
          <p:cNvSpPr>
            <a:spLocks noChangeShapeType="1"/>
          </p:cNvSpPr>
          <p:nvPr/>
        </p:nvSpPr>
        <p:spPr bwMode="auto">
          <a:xfrm>
            <a:off x="2830513" y="5381625"/>
            <a:ext cx="503237" cy="360363"/>
          </a:xfrm>
          <a:prstGeom prst="line">
            <a:avLst/>
          </a:prstGeom>
          <a:noFill/>
          <a:ln w="57150">
            <a:solidFill>
              <a:schemeClr val="hlink"/>
            </a:solidFill>
            <a:round/>
            <a:headEnd/>
            <a:tailEnd type="triangle" w="med" len="med"/>
          </a:ln>
        </p:spPr>
        <p:txBody>
          <a:bodyPr/>
          <a:lstStyle/>
          <a:p>
            <a:endParaRPr lang="pt-BR"/>
          </a:p>
        </p:txBody>
      </p:sp>
    </p:spTree>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p:cNvPicPr>
            <a:picLocks noChangeAspect="1" noChangeArrowheads="1"/>
          </p:cNvPicPr>
          <p:nvPr/>
        </p:nvPicPr>
        <p:blipFill>
          <a:blip r:embed="rId2"/>
          <a:srcRect/>
          <a:stretch>
            <a:fillRect/>
          </a:stretch>
        </p:blipFill>
        <p:spPr bwMode="auto">
          <a:xfrm>
            <a:off x="5224463" y="1150938"/>
            <a:ext cx="7780337" cy="8602662"/>
          </a:xfrm>
          <a:prstGeom prst="rect">
            <a:avLst/>
          </a:prstGeom>
          <a:noFill/>
          <a:ln w="57150">
            <a:solidFill>
              <a:srgbClr val="0033CC"/>
            </a:solidFill>
            <a:miter lim="800000"/>
            <a:headEnd/>
            <a:tailEnd/>
          </a:ln>
        </p:spPr>
      </p:pic>
      <p:sp>
        <p:nvSpPr>
          <p:cNvPr id="40963" name="Rectangle 6"/>
          <p:cNvSpPr>
            <a:spLocks noChangeArrowheads="1"/>
          </p:cNvSpPr>
          <p:nvPr/>
        </p:nvSpPr>
        <p:spPr bwMode="auto">
          <a:xfrm>
            <a:off x="0" y="3443288"/>
            <a:ext cx="5202238" cy="2663825"/>
          </a:xfrm>
          <a:prstGeom prst="rect">
            <a:avLst/>
          </a:prstGeom>
          <a:solidFill>
            <a:schemeClr val="accent1"/>
          </a:solidFill>
          <a:ln w="57150">
            <a:solidFill>
              <a:srgbClr val="0033CC"/>
            </a:solidFill>
            <a:miter lim="800000"/>
            <a:headEnd/>
            <a:tailEnd/>
          </a:ln>
        </p:spPr>
        <p:txBody>
          <a:bodyPr lIns="130046" tIns="65023" rIns="130046" bIns="65023"/>
          <a:lstStyle/>
          <a:p>
            <a:pPr marL="325438" indent="-260350" algn="ctr" defTabSz="1300163">
              <a:lnSpc>
                <a:spcPct val="90000"/>
              </a:lnSpc>
            </a:pPr>
            <a:r>
              <a:rPr lang="pt-BR" sz="2600" b="0">
                <a:solidFill>
                  <a:srgbClr val="FFFF00"/>
                </a:solidFill>
                <a:latin typeface="Arial" pitchFamily="34" charset="0"/>
                <a:cs typeface="Arial" pitchFamily="34" charset="0"/>
                <a:sym typeface="Wingdings" pitchFamily="2" charset="2"/>
              </a:rPr>
              <a:t>(A) decúbito lateral sem flexionar os quadris, (B) decúbito lateral com máxima flexão dos quadris, (C) sentado sem flexão dos quadris, (D) sentado com a máxima flexão dos quadris </a:t>
            </a:r>
          </a:p>
        </p:txBody>
      </p:sp>
      <p:sp>
        <p:nvSpPr>
          <p:cNvPr id="40964" name="Text Box 5"/>
          <p:cNvSpPr txBox="1">
            <a:spLocks noChangeArrowheads="1"/>
          </p:cNvSpPr>
          <p:nvPr/>
        </p:nvSpPr>
        <p:spPr bwMode="auto">
          <a:xfrm>
            <a:off x="234950" y="1116013"/>
            <a:ext cx="3470275" cy="1168400"/>
          </a:xfrm>
          <a:prstGeom prst="rect">
            <a:avLst/>
          </a:prstGeom>
          <a:noFill/>
          <a:ln w="9525">
            <a:noFill/>
            <a:miter lim="800000"/>
            <a:headEnd/>
            <a:tailEnd/>
          </a:ln>
        </p:spPr>
        <p:txBody>
          <a:bodyPr wrap="none" lIns="130046" tIns="65023" rIns="130046" bIns="65023">
            <a:spAutoFit/>
          </a:bodyPr>
          <a:lstStyle/>
          <a:p>
            <a:pPr algn="ctr" defTabSz="1300163"/>
            <a:r>
              <a:rPr lang="pt-BR" sz="3400" b="0">
                <a:solidFill>
                  <a:schemeClr val="hlink"/>
                </a:solidFill>
                <a:latin typeface="Arial" pitchFamily="34" charset="0"/>
                <a:cs typeface="Arial" pitchFamily="34" charset="0"/>
              </a:rPr>
              <a:t>Foram avaliadas</a:t>
            </a:r>
          </a:p>
          <a:p>
            <a:pPr algn="ctr" defTabSz="1300163"/>
            <a:r>
              <a:rPr lang="pt-BR" sz="3400" b="0">
                <a:solidFill>
                  <a:schemeClr val="hlink"/>
                </a:solidFill>
                <a:latin typeface="Arial" pitchFamily="34" charset="0"/>
                <a:cs typeface="Arial" pitchFamily="34" charset="0"/>
              </a:rPr>
              <a:t>4 posições</a:t>
            </a:r>
          </a:p>
        </p:txBody>
      </p:sp>
      <p:sp>
        <p:nvSpPr>
          <p:cNvPr id="40965" name="AutoShape 11"/>
          <p:cNvSpPr>
            <a:spLocks noChangeArrowheads="1"/>
          </p:cNvSpPr>
          <p:nvPr/>
        </p:nvSpPr>
        <p:spPr bwMode="auto">
          <a:xfrm>
            <a:off x="12190413" y="9197975"/>
            <a:ext cx="615950" cy="341313"/>
          </a:xfrm>
          <a:custGeom>
            <a:avLst/>
            <a:gdLst>
              <a:gd name="T0" fmla="*/ 2147483647 w 21600"/>
              <a:gd name="T1" fmla="*/ 0 h 21600"/>
              <a:gd name="T2" fmla="*/ 0 w 21600"/>
              <a:gd name="T3" fmla="*/ 673319036 h 21600"/>
              <a:gd name="T4" fmla="*/ 2147483647 w 21600"/>
              <a:gd name="T5" fmla="*/ 1346634026 h 21600"/>
              <a:gd name="T6" fmla="*/ 2147483647 w 21600"/>
              <a:gd name="T7" fmla="*/ 67331903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chemeClr val="folHlink"/>
            </a:solidFill>
            <a:miter lim="800000"/>
            <a:headEnd/>
            <a:tailEnd/>
          </a:ln>
        </p:spPr>
        <p:txBody>
          <a:bodyPr wrap="none" anchor="ctr"/>
          <a:lstStyle/>
          <a:p>
            <a:endParaRPr lang="pt-BR"/>
          </a:p>
        </p:txBody>
      </p:sp>
    </p:spTree>
  </p:cSld>
  <p:clrMapOvr>
    <a:masterClrMapping/>
  </p:clrMapOvr>
  <p:transition spd="med"/>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p:cNvPicPr>
            <a:picLocks noChangeAspect="1" noChangeArrowheads="1"/>
          </p:cNvPicPr>
          <p:nvPr/>
        </p:nvPicPr>
        <p:blipFill>
          <a:blip r:embed="rId2"/>
          <a:srcRect/>
          <a:stretch>
            <a:fillRect/>
          </a:stretch>
        </p:blipFill>
        <p:spPr bwMode="auto">
          <a:xfrm>
            <a:off x="5684838" y="677863"/>
            <a:ext cx="7319962" cy="6407150"/>
          </a:xfrm>
          <a:prstGeom prst="rect">
            <a:avLst/>
          </a:prstGeom>
          <a:noFill/>
          <a:ln w="57150">
            <a:solidFill>
              <a:srgbClr val="0033CC"/>
            </a:solidFill>
            <a:miter lim="800000"/>
            <a:headEnd/>
            <a:tailEnd/>
          </a:ln>
        </p:spPr>
      </p:pic>
      <p:sp>
        <p:nvSpPr>
          <p:cNvPr id="41987" name="Rectangle 5"/>
          <p:cNvSpPr>
            <a:spLocks noChangeArrowheads="1"/>
          </p:cNvSpPr>
          <p:nvPr/>
        </p:nvSpPr>
        <p:spPr bwMode="auto">
          <a:xfrm>
            <a:off x="561975" y="3135313"/>
            <a:ext cx="4967288" cy="1025525"/>
          </a:xfrm>
          <a:prstGeom prst="rect">
            <a:avLst/>
          </a:prstGeom>
          <a:solidFill>
            <a:schemeClr val="accent1"/>
          </a:solidFill>
          <a:ln w="9525">
            <a:solidFill>
              <a:schemeClr val="tx1"/>
            </a:solidFill>
            <a:miter lim="800000"/>
            <a:headEnd/>
            <a:tailEnd/>
          </a:ln>
        </p:spPr>
        <p:txBody>
          <a:bodyPr wrap="none" lIns="130046" tIns="65023" rIns="130046" bIns="65023" anchor="ctr"/>
          <a:lstStyle/>
          <a:p>
            <a:pPr algn="ctr" defTabSz="1300163"/>
            <a:r>
              <a:rPr lang="pt-BR" sz="2600" b="0">
                <a:solidFill>
                  <a:srgbClr val="FFFF00"/>
                </a:solidFill>
                <a:latin typeface="Arial" pitchFamily="34" charset="0"/>
                <a:cs typeface="Arial" pitchFamily="34" charset="0"/>
              </a:rPr>
              <a:t>Distância  interespinhosa</a:t>
            </a:r>
          </a:p>
        </p:txBody>
      </p:sp>
      <p:sp>
        <p:nvSpPr>
          <p:cNvPr id="41988" name="Rectangle 5"/>
          <p:cNvSpPr>
            <a:spLocks/>
          </p:cNvSpPr>
          <p:nvPr/>
        </p:nvSpPr>
        <p:spPr bwMode="auto">
          <a:xfrm>
            <a:off x="869950" y="7231063"/>
            <a:ext cx="11585575" cy="2806700"/>
          </a:xfrm>
          <a:prstGeom prst="rect">
            <a:avLst/>
          </a:prstGeom>
          <a:noFill/>
          <a:ln w="9525">
            <a:noFill/>
            <a:miter lim="800000"/>
            <a:headEnd/>
            <a:tailEnd/>
          </a:ln>
        </p:spPr>
        <p:txBody>
          <a:bodyPr lIns="130046" tIns="65023" rIns="130046" bIns="65023"/>
          <a:lstStyle/>
          <a:p>
            <a:pPr marL="260350" indent="-260350" algn="ctr" defTabSz="1300163">
              <a:spcBef>
                <a:spcPct val="20000"/>
              </a:spcBef>
              <a:buClr>
                <a:schemeClr val="accent1"/>
              </a:buClr>
              <a:buSzPct val="85000"/>
              <a:buFont typeface="Arial" pitchFamily="34" charset="0"/>
              <a:buChar char="•"/>
            </a:pPr>
            <a:r>
              <a:rPr lang="pt-BR" sz="3100" b="0">
                <a:solidFill>
                  <a:schemeClr val="hlink"/>
                </a:solidFill>
                <a:latin typeface="Arial" pitchFamily="34" charset="0"/>
                <a:cs typeface="Arial" pitchFamily="34" charset="0"/>
              </a:rPr>
              <a:t>Foi utilizado um transdutor linear colocado sobre a coluna vertebral no plano sagital ao nível de uma linha imaginária entre as cristas ilíacas posteriores e superiores direta e esquerda, correspondendo aos espaços interespinhosos L3-L4 e L4-L5</a:t>
            </a:r>
          </a:p>
        </p:txBody>
      </p:sp>
      <p:sp>
        <p:nvSpPr>
          <p:cNvPr id="41989" name="AutoShape 5"/>
          <p:cNvSpPr>
            <a:spLocks noChangeArrowheads="1"/>
          </p:cNvSpPr>
          <p:nvPr/>
        </p:nvSpPr>
        <p:spPr bwMode="auto">
          <a:xfrm>
            <a:off x="12190413" y="9197975"/>
            <a:ext cx="615950" cy="341313"/>
          </a:xfrm>
          <a:custGeom>
            <a:avLst/>
            <a:gdLst>
              <a:gd name="T0" fmla="*/ 2147483647 w 21600"/>
              <a:gd name="T1" fmla="*/ 0 h 21600"/>
              <a:gd name="T2" fmla="*/ 0 w 21600"/>
              <a:gd name="T3" fmla="*/ 673319036 h 21600"/>
              <a:gd name="T4" fmla="*/ 2147483647 w 21600"/>
              <a:gd name="T5" fmla="*/ 1346634026 h 21600"/>
              <a:gd name="T6" fmla="*/ 2147483647 w 21600"/>
              <a:gd name="T7" fmla="*/ 67331903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chemeClr val="folHlink"/>
            </a:solidFill>
            <a:miter lim="800000"/>
            <a:headEnd/>
            <a:tailEnd/>
          </a:ln>
        </p:spPr>
        <p:txBody>
          <a:bodyPr wrap="none" anchor="ctr"/>
          <a:lstStyle/>
          <a:p>
            <a:endParaRPr lang="pt-BR"/>
          </a:p>
        </p:txBody>
      </p:sp>
    </p:spTree>
  </p:cSld>
  <p:clrMapOvr>
    <a:masterClrMapping/>
  </p:clrMapOvr>
  <p:transition spd="med"/>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txBox="1">
            <a:spLocks noGrp="1"/>
          </p:cNvSpPr>
          <p:nvPr>
            <p:ph type="body" idx="4294967295"/>
          </p:nvPr>
        </p:nvSpPr>
        <p:spPr/>
        <p:txBody>
          <a:bodyPr lIns="130046" tIns="65023" rIns="130046" bIns="65023" anchor="t"/>
          <a:lstStyle/>
          <a:p>
            <a:pPr marL="182563" indent="-182563" defTabSz="914400" eaLnBrk="1" hangingPunct="1"/>
            <a:r>
              <a:rPr lang="pt-BR" smtClean="0">
                <a:solidFill>
                  <a:schemeClr val="hlink"/>
                </a:solidFill>
              </a:rPr>
              <a:t>A posição sentada com flexão máxima do quadril promoveu o maior espaço interespinhoso (p = 0,001); </a:t>
            </a:r>
          </a:p>
          <a:p>
            <a:pPr marL="182563" indent="-182563" defTabSz="914400" eaLnBrk="1" hangingPunct="1"/>
            <a:r>
              <a:rPr lang="pt-BR" smtClean="0"/>
              <a:t>A posição de decúbito lateral sem flexionar o quadris resultou no menor espaço interespinhoso (p = 0,001).</a:t>
            </a:r>
          </a:p>
          <a:p>
            <a:pPr marL="182563" indent="-182563" defTabSz="914400" eaLnBrk="1" hangingPunct="1">
              <a:buFontTx/>
              <a:buNone/>
            </a:pPr>
            <a:r>
              <a:rPr lang="pt-BR" smtClean="0">
                <a:solidFill>
                  <a:schemeClr val="folHlink"/>
                </a:solidFill>
              </a:rPr>
              <a:t>                       Portanto....</a:t>
            </a:r>
          </a:p>
          <a:p>
            <a:pPr marL="182563" indent="-182563" defTabSz="914400" eaLnBrk="1" hangingPunct="1"/>
            <a:endParaRPr lang="pt-BR" smtClean="0"/>
          </a:p>
        </p:txBody>
      </p:sp>
      <p:sp>
        <p:nvSpPr>
          <p:cNvPr id="43011" name="Rectangle 4"/>
          <p:cNvSpPr>
            <a:spLocks noChangeArrowheads="1"/>
          </p:cNvSpPr>
          <p:nvPr/>
        </p:nvSpPr>
        <p:spPr bwMode="auto">
          <a:xfrm>
            <a:off x="1001713" y="6662738"/>
            <a:ext cx="6502400" cy="2824162"/>
          </a:xfrm>
          <a:prstGeom prst="rect">
            <a:avLst/>
          </a:prstGeom>
          <a:noFill/>
          <a:ln w="9525">
            <a:noFill/>
            <a:miter lim="800000"/>
            <a:headEnd/>
            <a:tailEnd/>
          </a:ln>
        </p:spPr>
        <p:txBody>
          <a:bodyPr lIns="130046" tIns="65023" rIns="130046" bIns="65023">
            <a:spAutoFit/>
          </a:bodyPr>
          <a:lstStyle/>
          <a:p>
            <a:pPr algn="ctr" defTabSz="1300163"/>
            <a:r>
              <a:rPr lang="pt-BR" sz="2500" b="0">
                <a:solidFill>
                  <a:schemeClr val="hlink"/>
                </a:solidFill>
                <a:latin typeface="Arial" pitchFamily="34" charset="0"/>
                <a:cs typeface="Arial" pitchFamily="34" charset="0"/>
              </a:rPr>
              <a:t>A </a:t>
            </a:r>
            <a:r>
              <a:rPr lang="pt-BR" sz="2500">
                <a:solidFill>
                  <a:schemeClr val="hlink"/>
                </a:solidFill>
                <a:latin typeface="Arial" pitchFamily="34" charset="0"/>
                <a:cs typeface="Arial" pitchFamily="34" charset="0"/>
              </a:rPr>
              <a:t>posição sentada com flexão do</a:t>
            </a:r>
          </a:p>
          <a:p>
            <a:pPr algn="ctr" defTabSz="1300163"/>
            <a:r>
              <a:rPr lang="pt-BR" sz="2500">
                <a:solidFill>
                  <a:schemeClr val="hlink"/>
                </a:solidFill>
                <a:latin typeface="Arial" pitchFamily="34" charset="0"/>
                <a:cs typeface="Arial" pitchFamily="34" charset="0"/>
              </a:rPr>
              <a:t> quadril</a:t>
            </a:r>
            <a:r>
              <a:rPr lang="pt-BR" sz="2500" b="0">
                <a:solidFill>
                  <a:schemeClr val="hlink"/>
                </a:solidFill>
                <a:latin typeface="Arial" pitchFamily="34" charset="0"/>
                <a:cs typeface="Arial" pitchFamily="34" charset="0"/>
              </a:rPr>
              <a:t> parece ser suficientemente segura, se a condição do neonato permitir; </a:t>
            </a:r>
          </a:p>
          <a:p>
            <a:pPr algn="ctr" defTabSz="1300163"/>
            <a:r>
              <a:rPr lang="pt-BR" sz="2500" b="0">
                <a:solidFill>
                  <a:schemeClr val="hlink"/>
                </a:solidFill>
                <a:latin typeface="Arial" pitchFamily="34" charset="0"/>
                <a:cs typeface="Arial" pitchFamily="34" charset="0"/>
              </a:rPr>
              <a:t>Pode servir para melhorar a taxa de sucesso de uma punção lombar;</a:t>
            </a:r>
          </a:p>
          <a:p>
            <a:pPr algn="ctr" defTabSz="1300163"/>
            <a:r>
              <a:rPr lang="pt-BR" sz="2500" b="0">
                <a:solidFill>
                  <a:schemeClr val="hlink"/>
                </a:solidFill>
                <a:latin typeface="Arial" pitchFamily="34" charset="0"/>
                <a:cs typeface="Arial" pitchFamily="34" charset="0"/>
              </a:rPr>
              <a:t>Pode favorecer neonatos doentes com condições de punção</a:t>
            </a:r>
          </a:p>
        </p:txBody>
      </p:sp>
      <p:pic>
        <p:nvPicPr>
          <p:cNvPr id="43012" name="Picture 5"/>
          <p:cNvPicPr>
            <a:picLocks noChangeAspect="1" noChangeArrowheads="1"/>
          </p:cNvPicPr>
          <p:nvPr/>
        </p:nvPicPr>
        <p:blipFill>
          <a:blip r:embed="rId2"/>
          <a:srcRect/>
          <a:stretch>
            <a:fillRect/>
          </a:stretch>
        </p:blipFill>
        <p:spPr bwMode="auto">
          <a:xfrm>
            <a:off x="8448675" y="5695950"/>
            <a:ext cx="2533650" cy="3136900"/>
          </a:xfrm>
          <a:prstGeom prst="rect">
            <a:avLst/>
          </a:prstGeom>
          <a:noFill/>
          <a:ln w="57150">
            <a:solidFill>
              <a:srgbClr val="FFFF00"/>
            </a:solidFill>
            <a:miter lim="800000"/>
            <a:headEnd/>
            <a:tailEnd/>
          </a:ln>
        </p:spPr>
      </p:pic>
      <p:sp>
        <p:nvSpPr>
          <p:cNvPr id="43013" name="AutoShape 6"/>
          <p:cNvSpPr>
            <a:spLocks noChangeArrowheads="1"/>
          </p:cNvSpPr>
          <p:nvPr/>
        </p:nvSpPr>
        <p:spPr bwMode="auto">
          <a:xfrm>
            <a:off x="12190413" y="9197975"/>
            <a:ext cx="615950" cy="341313"/>
          </a:xfrm>
          <a:custGeom>
            <a:avLst/>
            <a:gdLst>
              <a:gd name="T0" fmla="*/ 2147483647 w 21600"/>
              <a:gd name="T1" fmla="*/ 0 h 21600"/>
              <a:gd name="T2" fmla="*/ 0 w 21600"/>
              <a:gd name="T3" fmla="*/ 673319036 h 21600"/>
              <a:gd name="T4" fmla="*/ 2147483647 w 21600"/>
              <a:gd name="T5" fmla="*/ 1346634026 h 21600"/>
              <a:gd name="T6" fmla="*/ 2147483647 w 21600"/>
              <a:gd name="T7" fmla="*/ 67331903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chemeClr val="folHlink"/>
            </a:solidFill>
            <a:miter lim="800000"/>
            <a:headEnd/>
            <a:tailEnd/>
          </a:ln>
        </p:spPr>
        <p:txBody>
          <a:bodyPr wrap="none" anchor="ctr"/>
          <a:lstStyle/>
          <a:p>
            <a:endParaRPr lang="pt-BR"/>
          </a:p>
        </p:txBody>
      </p:sp>
    </p:spTree>
  </p:cSld>
  <p:clrMapOvr>
    <a:masterClrMapping/>
  </p:clrMapOvr>
  <p:transition spd="med"/>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2"/>
          <p:cNvSpPr txBox="1">
            <a:spLocks noGrp="1"/>
          </p:cNvSpPr>
          <p:nvPr>
            <p:ph type="title"/>
          </p:nvPr>
        </p:nvSpPr>
        <p:spPr>
          <a:xfrm>
            <a:off x="957263" y="0"/>
            <a:ext cx="11099800" cy="2157413"/>
          </a:xfrm>
        </p:spPr>
        <p:txBody>
          <a:bodyPr/>
          <a:lstStyle/>
          <a:p>
            <a:r>
              <a:rPr lang="pt-BR" sz="6000" smtClean="0">
                <a:solidFill>
                  <a:schemeClr val="folHlink"/>
                </a:solidFill>
              </a:rPr>
              <a:t>Consultem mais...</a:t>
            </a:r>
            <a:r>
              <a:rPr lang="pt-BR" sz="6000" smtClean="0"/>
              <a:t/>
            </a:r>
            <a:br>
              <a:rPr lang="pt-BR" sz="6000" smtClean="0"/>
            </a:br>
            <a:r>
              <a:rPr lang="pt-BR" sz="6000" smtClean="0">
                <a:solidFill>
                  <a:schemeClr val="hlink"/>
                </a:solidFill>
              </a:rPr>
              <a:t>Valores do LCR</a:t>
            </a:r>
          </a:p>
        </p:txBody>
      </p:sp>
      <p:sp>
        <p:nvSpPr>
          <p:cNvPr id="44035" name="Text Box 3"/>
          <p:cNvSpPr txBox="1">
            <a:spLocks noGrp="1"/>
          </p:cNvSpPr>
          <p:nvPr>
            <p:ph type="body" idx="1"/>
          </p:nvPr>
        </p:nvSpPr>
        <p:spPr>
          <a:xfrm>
            <a:off x="1030288" y="2068513"/>
            <a:ext cx="11099800" cy="6284912"/>
          </a:xfrm>
        </p:spPr>
        <p:txBody>
          <a:bodyPr/>
          <a:lstStyle/>
          <a:p>
            <a:pPr>
              <a:lnSpc>
                <a:spcPct val="90000"/>
              </a:lnSpc>
            </a:pPr>
            <a:r>
              <a:rPr lang="pt-BR" sz="3200" smtClean="0"/>
              <a:t>★ Mais de 15 células em uma amostra de LCR provavelmente devem ser consideradas suspeitas e </a:t>
            </a:r>
            <a:r>
              <a:rPr lang="pt-BR" sz="3200" smtClean="0">
                <a:solidFill>
                  <a:srgbClr val="FF3300"/>
                </a:solidFill>
              </a:rPr>
              <a:t>mais de 20 células já se considera elevada. </a:t>
            </a:r>
          </a:p>
          <a:p>
            <a:pPr>
              <a:lnSpc>
                <a:spcPct val="90000"/>
              </a:lnSpc>
            </a:pPr>
            <a:r>
              <a:rPr lang="pt-BR" sz="3200" smtClean="0"/>
              <a:t>★ A concentração de glicose no LCR deve ser de 70-80% da glicemia</a:t>
            </a:r>
          </a:p>
          <a:p>
            <a:pPr>
              <a:lnSpc>
                <a:spcPct val="90000"/>
              </a:lnSpc>
            </a:pPr>
            <a:r>
              <a:rPr lang="pt-BR" sz="3200" smtClean="0"/>
              <a:t>★ As concentrações de proteínas acima de 100 mg / dl no RN A termo devem ser vistas como </a:t>
            </a:r>
            <a:r>
              <a:rPr lang="pt-BR" sz="3200" smtClean="0">
                <a:solidFill>
                  <a:schemeClr val="tx1"/>
                </a:solidFill>
              </a:rPr>
              <a:t>suspeitas.</a:t>
            </a:r>
          </a:p>
          <a:p>
            <a:pPr>
              <a:lnSpc>
                <a:spcPct val="90000"/>
              </a:lnSpc>
            </a:pPr>
            <a:r>
              <a:rPr lang="pt-BR" sz="3200" smtClean="0"/>
              <a:t>★ As concentrações de proteínas em recém-nascidos prematuros geralmente excedem 100 mg / dl e existe uma correlação inversa com a idade gestacional.</a:t>
            </a:r>
          </a:p>
        </p:txBody>
      </p:sp>
      <p:sp>
        <p:nvSpPr>
          <p:cNvPr id="44036" name="AutoShape 5"/>
          <p:cNvSpPr>
            <a:spLocks noChangeArrowheads="1"/>
          </p:cNvSpPr>
          <p:nvPr/>
        </p:nvSpPr>
        <p:spPr bwMode="auto">
          <a:xfrm>
            <a:off x="12190413" y="9197975"/>
            <a:ext cx="615950" cy="341313"/>
          </a:xfrm>
          <a:custGeom>
            <a:avLst/>
            <a:gdLst>
              <a:gd name="T0" fmla="*/ 2147483647 w 21600"/>
              <a:gd name="T1" fmla="*/ 0 h 21600"/>
              <a:gd name="T2" fmla="*/ 0 w 21600"/>
              <a:gd name="T3" fmla="*/ 673319036 h 21600"/>
              <a:gd name="T4" fmla="*/ 2147483647 w 21600"/>
              <a:gd name="T5" fmla="*/ 1346634026 h 21600"/>
              <a:gd name="T6" fmla="*/ 2147483647 w 21600"/>
              <a:gd name="T7" fmla="*/ 67331903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chemeClr val="folHlink"/>
            </a:solidFill>
            <a:miter lim="800000"/>
            <a:headEnd/>
            <a:tailEnd/>
          </a:ln>
        </p:spPr>
        <p:txBody>
          <a:bodyPr wrap="none" anchor="ctr"/>
          <a:lstStyle/>
          <a:p>
            <a:endParaRPr lang="pt-BR"/>
          </a:p>
        </p:txBody>
      </p:sp>
      <p:sp>
        <p:nvSpPr>
          <p:cNvPr id="44037" name="Rectangle 7"/>
          <p:cNvSpPr>
            <a:spLocks noChangeArrowheads="1"/>
          </p:cNvSpPr>
          <p:nvPr/>
        </p:nvSpPr>
        <p:spPr bwMode="auto">
          <a:xfrm>
            <a:off x="1317625" y="8261350"/>
            <a:ext cx="10428288" cy="750888"/>
          </a:xfrm>
          <a:prstGeom prst="rect">
            <a:avLst/>
          </a:prstGeom>
          <a:solidFill>
            <a:srgbClr val="FFFFFF"/>
          </a:solidFill>
          <a:ln w="9525">
            <a:noFill/>
            <a:miter lim="800000"/>
            <a:headEnd/>
            <a:tailEnd/>
          </a:ln>
        </p:spPr>
        <p:txBody>
          <a:bodyPr wrap="none" tIns="180918" bIns="36501" anchor="ctr">
            <a:spAutoFit/>
          </a:bodyPr>
          <a:lstStyle/>
          <a:p>
            <a:pPr eaLnBrk="0" hangingPunct="0"/>
            <a:r>
              <a:rPr lang="pt-BR" sz="2200" u="sng">
                <a:solidFill>
                  <a:srgbClr val="072A4D"/>
                </a:solidFill>
                <a:latin typeface="Lato" pitchFamily="34" charset="0"/>
                <a:hlinkClick r:id="rId2"/>
              </a:rPr>
              <a:t>Meningite Neonatal: patogênese a preven</a:t>
            </a:r>
            <a:r>
              <a:rPr lang="pt-BR" sz="2200" u="sng">
                <a:solidFill>
                  <a:srgbClr val="072A4D"/>
                </a:solidFill>
                <a:hlinkClick r:id="rId2"/>
              </a:rPr>
              <a:t>ç</a:t>
            </a:r>
            <a:r>
              <a:rPr lang="pt-BR" sz="2200" u="sng">
                <a:solidFill>
                  <a:srgbClr val="072A4D"/>
                </a:solidFill>
                <a:latin typeface="Lato" pitchFamily="34" charset="0"/>
                <a:hlinkClick r:id="rId2"/>
              </a:rPr>
              <a:t>ão da lesão do Sistema Nervoso Central</a:t>
            </a:r>
            <a:endParaRPr lang="pt-BR" sz="2200">
              <a:solidFill>
                <a:srgbClr val="072A4D"/>
              </a:solidFill>
              <a:latin typeface="Lato" pitchFamily="34" charset="0"/>
            </a:endParaRPr>
          </a:p>
          <a:p>
            <a:pPr eaLnBrk="0" hangingPunct="0"/>
            <a:r>
              <a:rPr lang="pt-BR" sz="1300" b="0">
                <a:solidFill>
                  <a:srgbClr val="2A6490"/>
                </a:solidFill>
                <a:latin typeface="Source Sans Pro"/>
                <a:hlinkClick r:id="rId3" tooltip="Meningite-Richard Polin"/>
              </a:rPr>
              <a:t>  </a:t>
            </a:r>
            <a:r>
              <a:rPr lang="pt-BR" sz="1300" b="0">
                <a:solidFill>
                  <a:srgbClr val="2A6490"/>
                </a:solidFill>
              </a:rPr>
              <a:t>        </a:t>
            </a:r>
            <a:endParaRPr lang="pt-BR" sz="1300" b="0">
              <a:solidFill>
                <a:srgbClr val="2A6490"/>
              </a:solidFill>
              <a:latin typeface="Source Sans Pro"/>
            </a:endParaRPr>
          </a:p>
        </p:txBody>
      </p:sp>
      <p:sp>
        <p:nvSpPr>
          <p:cNvPr id="44038" name="Text Box 8"/>
          <p:cNvSpPr txBox="1">
            <a:spLocks noChangeArrowheads="1"/>
          </p:cNvSpPr>
          <p:nvPr/>
        </p:nvSpPr>
        <p:spPr bwMode="auto">
          <a:xfrm>
            <a:off x="6215063" y="8909050"/>
            <a:ext cx="2430462" cy="523875"/>
          </a:xfrm>
          <a:prstGeom prst="rect">
            <a:avLst/>
          </a:prstGeom>
          <a:noFill/>
          <a:ln w="28575">
            <a:solidFill>
              <a:schemeClr val="hlink"/>
            </a:solidFill>
            <a:miter lim="800000"/>
            <a:headEnd/>
            <a:tailEnd/>
          </a:ln>
        </p:spPr>
        <p:txBody>
          <a:bodyPr>
            <a:spAutoFit/>
          </a:bodyPr>
          <a:lstStyle/>
          <a:p>
            <a:pPr defTabSz="914400"/>
            <a:r>
              <a:rPr lang="pt-BR" sz="1400">
                <a:solidFill>
                  <a:schemeClr val="folHlink"/>
                </a:solidFill>
              </a:rPr>
              <a:t>Clicar aqui com o eslide em Apresentação!</a:t>
            </a:r>
          </a:p>
        </p:txBody>
      </p:sp>
      <p:sp>
        <p:nvSpPr>
          <p:cNvPr id="44039" name="Line 9"/>
          <p:cNvSpPr>
            <a:spLocks noChangeShapeType="1"/>
          </p:cNvSpPr>
          <p:nvPr/>
        </p:nvSpPr>
        <p:spPr bwMode="auto">
          <a:xfrm flipH="1" flipV="1">
            <a:off x="5781675" y="8837613"/>
            <a:ext cx="360363" cy="269875"/>
          </a:xfrm>
          <a:prstGeom prst="line">
            <a:avLst/>
          </a:prstGeom>
          <a:noFill/>
          <a:ln w="57150">
            <a:solidFill>
              <a:schemeClr val="hlink"/>
            </a:solidFill>
            <a:round/>
            <a:headEnd/>
            <a:tailEnd type="triangle" w="med" len="med"/>
          </a:ln>
        </p:spPr>
        <p:txBody>
          <a:bodyPr/>
          <a:lstStyle/>
          <a:p>
            <a:endParaRPr lang="pt-BR"/>
          </a:p>
        </p:txBody>
      </p:sp>
      <p:pic>
        <p:nvPicPr>
          <p:cNvPr id="44040" name="Picture 10" descr="pptx">
            <a:hlinkClick r:id="rId4" tooltip="Puncao_lombar-RN_posicoes_2013"/>
          </p:cNvPr>
          <p:cNvPicPr>
            <a:picLocks noChangeAspect="1" noChangeArrowheads="1"/>
          </p:cNvPicPr>
          <p:nvPr/>
        </p:nvPicPr>
        <p:blipFill>
          <a:blip r:embed="rId5"/>
          <a:srcRect/>
          <a:stretch>
            <a:fillRect/>
          </a:stretch>
        </p:blipFill>
        <p:spPr bwMode="auto">
          <a:xfrm>
            <a:off x="11831638" y="8332788"/>
            <a:ext cx="457200" cy="457200"/>
          </a:xfrm>
          <a:prstGeom prst="rect">
            <a:avLst/>
          </a:prstGeom>
          <a:noFill/>
          <a:ln w="9525">
            <a:noFill/>
            <a:miter lim="800000"/>
            <a:headEnd/>
            <a:tailEnd/>
          </a:ln>
        </p:spPr>
      </p:pic>
    </p:spTree>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3"/>
          <p:cNvSpPr txBox="1">
            <a:spLocks noGrp="1"/>
          </p:cNvSpPr>
          <p:nvPr>
            <p:ph type="body" idx="1"/>
          </p:nvPr>
        </p:nvSpPr>
        <p:spPr>
          <a:xfrm>
            <a:off x="1101725" y="1420813"/>
            <a:ext cx="11099800" cy="6284912"/>
          </a:xfrm>
        </p:spPr>
        <p:txBody>
          <a:bodyPr/>
          <a:lstStyle/>
          <a:p>
            <a:pPr>
              <a:lnSpc>
                <a:spcPct val="90000"/>
              </a:lnSpc>
            </a:pPr>
            <a:endParaRPr lang="pt-BR" smtClean="0"/>
          </a:p>
          <a:p>
            <a:pPr>
              <a:lnSpc>
                <a:spcPct val="90000"/>
              </a:lnSpc>
            </a:pPr>
            <a:r>
              <a:rPr lang="pt-BR" smtClean="0"/>
              <a:t>★ Com um atraso na análise (&gt; 2 horas) do LCR, os leucócitos   e a  glicose diminuem significativamente</a:t>
            </a:r>
          </a:p>
          <a:p>
            <a:pPr>
              <a:lnSpc>
                <a:spcPct val="90000"/>
              </a:lnSpc>
            </a:pPr>
            <a:r>
              <a:rPr lang="pt-BR" smtClean="0"/>
              <a:t>★ O pré-tratamento com antibióticos não modifica a contagem de células do LCR (mas aumenta os níveis de glicose e diminui as Concentrações de proteínas do LCR)</a:t>
            </a:r>
          </a:p>
          <a:p>
            <a:pPr>
              <a:lnSpc>
                <a:spcPct val="90000"/>
              </a:lnSpc>
            </a:pPr>
            <a:r>
              <a:rPr lang="pt-BR" smtClean="0"/>
              <a:t>★ Ajustar a contagem de glóbulos brancos do LCR para uma punção  traumática não melhora a utilidade de diagnóstico (perda de sensibilidade com ganho marginal em especificidade)</a:t>
            </a:r>
          </a:p>
        </p:txBody>
      </p:sp>
      <p:sp>
        <p:nvSpPr>
          <p:cNvPr id="45059" name="AutoShape 5"/>
          <p:cNvSpPr>
            <a:spLocks noChangeArrowheads="1"/>
          </p:cNvSpPr>
          <p:nvPr/>
        </p:nvSpPr>
        <p:spPr bwMode="auto">
          <a:xfrm>
            <a:off x="12190413" y="9197975"/>
            <a:ext cx="615950" cy="341313"/>
          </a:xfrm>
          <a:custGeom>
            <a:avLst/>
            <a:gdLst>
              <a:gd name="T0" fmla="*/ 2147483647 w 21600"/>
              <a:gd name="T1" fmla="*/ 0 h 21600"/>
              <a:gd name="T2" fmla="*/ 0 w 21600"/>
              <a:gd name="T3" fmla="*/ 673319036 h 21600"/>
              <a:gd name="T4" fmla="*/ 2147483647 w 21600"/>
              <a:gd name="T5" fmla="*/ 1346634026 h 21600"/>
              <a:gd name="T6" fmla="*/ 2147483647 w 21600"/>
              <a:gd name="T7" fmla="*/ 67331903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chemeClr val="folHlink"/>
            </a:solidFill>
            <a:miter lim="800000"/>
            <a:headEnd/>
            <a:tailEnd/>
          </a:ln>
        </p:spPr>
        <p:txBody>
          <a:bodyPr wrap="none" anchor="ctr"/>
          <a:lstStyle/>
          <a:p>
            <a:endParaRPr lang="pt-BR"/>
          </a:p>
        </p:txBody>
      </p:sp>
      <p:sp>
        <p:nvSpPr>
          <p:cNvPr id="45060" name="Rectangle 6"/>
          <p:cNvSpPr>
            <a:spLocks noChangeArrowheads="1"/>
          </p:cNvSpPr>
          <p:nvPr/>
        </p:nvSpPr>
        <p:spPr bwMode="auto">
          <a:xfrm>
            <a:off x="1317625" y="8548688"/>
            <a:ext cx="10428288" cy="750887"/>
          </a:xfrm>
          <a:prstGeom prst="rect">
            <a:avLst/>
          </a:prstGeom>
          <a:solidFill>
            <a:srgbClr val="FFFFFF"/>
          </a:solidFill>
          <a:ln w="9525">
            <a:noFill/>
            <a:miter lim="800000"/>
            <a:headEnd/>
            <a:tailEnd/>
          </a:ln>
        </p:spPr>
        <p:txBody>
          <a:bodyPr wrap="none" tIns="180918" bIns="36501" anchor="ctr">
            <a:spAutoFit/>
          </a:bodyPr>
          <a:lstStyle/>
          <a:p>
            <a:pPr eaLnBrk="0" hangingPunct="0"/>
            <a:r>
              <a:rPr lang="pt-BR" sz="2200" u="sng">
                <a:solidFill>
                  <a:srgbClr val="072A4D"/>
                </a:solidFill>
                <a:latin typeface="Lato" pitchFamily="34" charset="0"/>
                <a:hlinkClick r:id="rId2"/>
              </a:rPr>
              <a:t>Meningite Neonatal: patogênese a preven</a:t>
            </a:r>
            <a:r>
              <a:rPr lang="pt-BR" sz="2200" u="sng">
                <a:solidFill>
                  <a:srgbClr val="072A4D"/>
                </a:solidFill>
                <a:hlinkClick r:id="rId2"/>
              </a:rPr>
              <a:t>ç</a:t>
            </a:r>
            <a:r>
              <a:rPr lang="pt-BR" sz="2200" u="sng">
                <a:solidFill>
                  <a:srgbClr val="072A4D"/>
                </a:solidFill>
                <a:latin typeface="Lato" pitchFamily="34" charset="0"/>
                <a:hlinkClick r:id="rId2"/>
              </a:rPr>
              <a:t>ão da lesão do Sistema Nervoso Central</a:t>
            </a:r>
            <a:endParaRPr lang="pt-BR" sz="2200">
              <a:solidFill>
                <a:srgbClr val="072A4D"/>
              </a:solidFill>
              <a:latin typeface="Lato" pitchFamily="34" charset="0"/>
            </a:endParaRPr>
          </a:p>
          <a:p>
            <a:pPr eaLnBrk="0" hangingPunct="0"/>
            <a:r>
              <a:rPr lang="pt-BR" sz="1300" b="0">
                <a:solidFill>
                  <a:srgbClr val="2A6490"/>
                </a:solidFill>
                <a:latin typeface="Source Sans Pro"/>
                <a:hlinkClick r:id="rId3" tooltip="Meningite-Richard Polin"/>
              </a:rPr>
              <a:t>  </a:t>
            </a:r>
            <a:r>
              <a:rPr lang="pt-BR" sz="1300" b="0">
                <a:solidFill>
                  <a:srgbClr val="2A6490"/>
                </a:solidFill>
              </a:rPr>
              <a:t>        </a:t>
            </a:r>
            <a:endParaRPr lang="pt-BR" sz="1300" b="0">
              <a:solidFill>
                <a:srgbClr val="2A6490"/>
              </a:solidFill>
              <a:latin typeface="Source Sans Pro"/>
            </a:endParaRPr>
          </a:p>
        </p:txBody>
      </p:sp>
      <p:sp>
        <p:nvSpPr>
          <p:cNvPr id="45061" name="Text Box 7"/>
          <p:cNvSpPr txBox="1">
            <a:spLocks noChangeArrowheads="1"/>
          </p:cNvSpPr>
          <p:nvPr/>
        </p:nvSpPr>
        <p:spPr bwMode="auto">
          <a:xfrm>
            <a:off x="1216025" y="7900988"/>
            <a:ext cx="2414588" cy="523875"/>
          </a:xfrm>
          <a:prstGeom prst="rect">
            <a:avLst/>
          </a:prstGeom>
          <a:noFill/>
          <a:ln w="28575">
            <a:solidFill>
              <a:schemeClr val="hlink"/>
            </a:solidFill>
            <a:miter lim="800000"/>
            <a:headEnd/>
            <a:tailEnd/>
          </a:ln>
        </p:spPr>
        <p:txBody>
          <a:bodyPr>
            <a:spAutoFit/>
          </a:bodyPr>
          <a:lstStyle/>
          <a:p>
            <a:pPr defTabSz="914400"/>
            <a:r>
              <a:rPr lang="pt-BR" sz="1400">
                <a:solidFill>
                  <a:schemeClr val="folHlink"/>
                </a:solidFill>
              </a:rPr>
              <a:t>Clicar aqui com o eslide</a:t>
            </a:r>
          </a:p>
          <a:p>
            <a:pPr defTabSz="914400"/>
            <a:r>
              <a:rPr lang="pt-BR" sz="1400">
                <a:solidFill>
                  <a:schemeClr val="folHlink"/>
                </a:solidFill>
              </a:rPr>
              <a:t>Em Apresentação!</a:t>
            </a:r>
          </a:p>
        </p:txBody>
      </p:sp>
      <p:sp>
        <p:nvSpPr>
          <p:cNvPr id="45062" name="Line 8"/>
          <p:cNvSpPr>
            <a:spLocks noChangeShapeType="1"/>
          </p:cNvSpPr>
          <p:nvPr/>
        </p:nvSpPr>
        <p:spPr bwMode="auto">
          <a:xfrm>
            <a:off x="3622675" y="8405813"/>
            <a:ext cx="431800" cy="306387"/>
          </a:xfrm>
          <a:prstGeom prst="line">
            <a:avLst/>
          </a:prstGeom>
          <a:noFill/>
          <a:ln w="57150">
            <a:solidFill>
              <a:schemeClr val="hlink"/>
            </a:solidFill>
            <a:round/>
            <a:headEnd/>
            <a:tailEnd type="triangle" w="med" len="med"/>
          </a:ln>
        </p:spPr>
        <p:txBody>
          <a:bodyPr/>
          <a:lstStyle/>
          <a:p>
            <a:endParaRPr lang="pt-BR"/>
          </a:p>
        </p:txBody>
      </p:sp>
    </p:spTree>
  </p:cSld>
  <p:clrMapOvr>
    <a:masterClrMapping/>
  </p:clrMapOvr>
  <p:transition spd="med"/>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2"/>
          <p:cNvSpPr txBox="1">
            <a:spLocks noGrp="1"/>
          </p:cNvSpPr>
          <p:nvPr>
            <p:ph type="title"/>
          </p:nvPr>
        </p:nvSpPr>
        <p:spPr>
          <a:xfrm>
            <a:off x="1030288" y="0"/>
            <a:ext cx="11099800" cy="2157413"/>
          </a:xfrm>
        </p:spPr>
        <p:txBody>
          <a:bodyPr/>
          <a:lstStyle/>
          <a:p>
            <a:r>
              <a:rPr lang="pt-BR" sz="4400" smtClean="0">
                <a:solidFill>
                  <a:schemeClr val="hlink"/>
                </a:solidFill>
              </a:rPr>
              <a:t>Agora, como corrigir o LCR quando </a:t>
            </a:r>
            <a:r>
              <a:rPr lang="pt-BR" sz="4400" smtClean="0">
                <a:solidFill>
                  <a:srgbClr val="0000FF"/>
                </a:solidFill>
              </a:rPr>
              <a:t>não</a:t>
            </a:r>
            <a:r>
              <a:rPr lang="pt-BR" sz="4400" smtClean="0">
                <a:solidFill>
                  <a:schemeClr val="hlink"/>
                </a:solidFill>
              </a:rPr>
              <a:t> for possível a sua realização imediata</a:t>
            </a:r>
            <a:r>
              <a:rPr lang="pt-BR" sz="5400" smtClean="0">
                <a:solidFill>
                  <a:schemeClr val="hlink"/>
                </a:solidFill>
              </a:rPr>
              <a:t>...</a:t>
            </a:r>
          </a:p>
        </p:txBody>
      </p:sp>
      <p:sp>
        <p:nvSpPr>
          <p:cNvPr id="46083" name="Text Box 3"/>
          <p:cNvSpPr txBox="1">
            <a:spLocks noGrp="1"/>
          </p:cNvSpPr>
          <p:nvPr>
            <p:ph type="body" sz="half" idx="1"/>
          </p:nvPr>
        </p:nvSpPr>
        <p:spPr>
          <a:xfrm>
            <a:off x="741363" y="2573338"/>
            <a:ext cx="11310937" cy="6284912"/>
          </a:xfrm>
        </p:spPr>
        <p:txBody>
          <a:bodyPr/>
          <a:lstStyle/>
          <a:p>
            <a:r>
              <a:rPr lang="pt-BR" sz="2400" smtClean="0">
                <a:solidFill>
                  <a:schemeClr val="tx1"/>
                </a:solidFill>
                <a:latin typeface="Times New Roman" pitchFamily="18" charset="0"/>
              </a:rPr>
              <a:t>Ao realizar o exame várias horas após a coleta por diferentes motivos, observar:  Segundo estudo de Rajesh et al, o número de leucócitos caem significativamente com 2-4 horas (queda entre 23 e 58%), assim como a glicorraquia, recomendando-se que a análise seja realizada imediatamente. Um dado alarmante do estudo é a alta quantidade de meningites que não seriam diagnosticados se as amostras fossem processadas após algumas horas</a:t>
            </a:r>
          </a:p>
          <a:p>
            <a:r>
              <a:rPr lang="pt-BR" sz="2400" smtClean="0">
                <a:solidFill>
                  <a:schemeClr val="tx1"/>
                </a:solidFill>
                <a:latin typeface="Times New Roman" pitchFamily="18" charset="0"/>
              </a:rPr>
              <a:t>	Assim, quando não for possível a analise imediata, os autores geraram</a:t>
            </a:r>
            <a:r>
              <a:rPr lang="pt-BR" sz="2400" smtClean="0">
                <a:latin typeface="Times New Roman" pitchFamily="18" charset="0"/>
              </a:rPr>
              <a:t> equações da reta  pelos modelos de regressão linear para a predicção do verdadeiro valor do número de leucócitos do LCR e o verdadeiro valor da glicose do LCR a partir do tempo de atraso em analisar as amostras. </a:t>
            </a:r>
          </a:p>
          <a:p>
            <a:r>
              <a:rPr lang="pt-BR" sz="2800" smtClean="0">
                <a:latin typeface="Times New Roman" pitchFamily="18" charset="0"/>
              </a:rPr>
              <a:t>Os níveis de glicose e leucócitos no LCR neonatal mostram uma diminuição significativa e previsível em 2 e 4 horas, após uma punção lombar</a:t>
            </a:r>
            <a:endParaRPr lang="pt-BR" sz="2400" smtClean="0">
              <a:latin typeface="Times New Roman" pitchFamily="18" charset="0"/>
            </a:endParaRPr>
          </a:p>
          <a:p>
            <a:pPr>
              <a:buFontTx/>
              <a:buNone/>
            </a:pPr>
            <a:endParaRPr lang="pt-BR" sz="2400" smtClean="0">
              <a:latin typeface="Times New Roman" pitchFamily="18" charset="0"/>
            </a:endParaRPr>
          </a:p>
        </p:txBody>
      </p:sp>
      <p:sp>
        <p:nvSpPr>
          <p:cNvPr id="46084" name="AutoShape 11"/>
          <p:cNvSpPr>
            <a:spLocks noChangeArrowheads="1"/>
          </p:cNvSpPr>
          <p:nvPr/>
        </p:nvSpPr>
        <p:spPr bwMode="auto">
          <a:xfrm>
            <a:off x="12190413" y="9197975"/>
            <a:ext cx="615950" cy="341313"/>
          </a:xfrm>
          <a:custGeom>
            <a:avLst/>
            <a:gdLst>
              <a:gd name="T0" fmla="*/ 2147483647 w 21600"/>
              <a:gd name="T1" fmla="*/ 0 h 21600"/>
              <a:gd name="T2" fmla="*/ 0 w 21600"/>
              <a:gd name="T3" fmla="*/ 673319036 h 21600"/>
              <a:gd name="T4" fmla="*/ 2147483647 w 21600"/>
              <a:gd name="T5" fmla="*/ 1346634026 h 21600"/>
              <a:gd name="T6" fmla="*/ 2147483647 w 21600"/>
              <a:gd name="T7" fmla="*/ 67331903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chemeClr val="folHlink"/>
            </a:solidFill>
            <a:miter lim="800000"/>
            <a:headEnd/>
            <a:tailEnd/>
          </a:ln>
        </p:spPr>
        <p:txBody>
          <a:bodyPr wrap="none" anchor="ctr"/>
          <a:lstStyle/>
          <a:p>
            <a:endParaRPr lang="pt-BR"/>
          </a:p>
        </p:txBody>
      </p:sp>
      <p:sp>
        <p:nvSpPr>
          <p:cNvPr id="46085" name="Rectangle 10"/>
          <p:cNvSpPr>
            <a:spLocks noChangeArrowheads="1"/>
          </p:cNvSpPr>
          <p:nvPr/>
        </p:nvSpPr>
        <p:spPr bwMode="auto">
          <a:xfrm>
            <a:off x="2398713" y="8189913"/>
            <a:ext cx="8905875" cy="750887"/>
          </a:xfrm>
          <a:prstGeom prst="rect">
            <a:avLst/>
          </a:prstGeom>
          <a:solidFill>
            <a:srgbClr val="FFFFFF"/>
          </a:solidFill>
          <a:ln w="9525">
            <a:noFill/>
            <a:miter lim="800000"/>
            <a:headEnd/>
            <a:tailEnd/>
          </a:ln>
        </p:spPr>
        <p:txBody>
          <a:bodyPr wrap="none" tIns="180918" bIns="36501" anchor="ctr">
            <a:spAutoFit/>
          </a:bodyPr>
          <a:lstStyle/>
          <a:p>
            <a:pPr eaLnBrk="0" hangingPunct="0"/>
            <a:r>
              <a:rPr lang="pt-BR" sz="2200" u="sng">
                <a:solidFill>
                  <a:srgbClr val="072A4D"/>
                </a:solidFill>
                <a:latin typeface="Lato" pitchFamily="34" charset="0"/>
                <a:hlinkClick r:id="rId2"/>
              </a:rPr>
              <a:t>Efeito do atraso na an</a:t>
            </a:r>
            <a:r>
              <a:rPr lang="pt-BR" sz="2200" u="sng">
                <a:solidFill>
                  <a:srgbClr val="072A4D"/>
                </a:solidFill>
                <a:hlinkClick r:id="rId2"/>
              </a:rPr>
              <a:t>á</a:t>
            </a:r>
            <a:r>
              <a:rPr lang="pt-BR" sz="2200" u="sng">
                <a:solidFill>
                  <a:srgbClr val="072A4D"/>
                </a:solidFill>
                <a:latin typeface="Lato" pitchFamily="34" charset="0"/>
                <a:hlinkClick r:id="rId2"/>
              </a:rPr>
              <a:t>lise dos parâmetros do l</a:t>
            </a:r>
            <a:r>
              <a:rPr lang="pt-BR" sz="2200" u="sng">
                <a:solidFill>
                  <a:srgbClr val="072A4D"/>
                </a:solidFill>
                <a:hlinkClick r:id="rId2"/>
              </a:rPr>
              <a:t>í</a:t>
            </a:r>
            <a:r>
              <a:rPr lang="pt-BR" sz="2200" u="sng">
                <a:solidFill>
                  <a:srgbClr val="072A4D"/>
                </a:solidFill>
                <a:latin typeface="Lato" pitchFamily="34" charset="0"/>
                <a:hlinkClick r:id="rId2"/>
              </a:rPr>
              <a:t>quor cefalorraquidiano</a:t>
            </a:r>
            <a:endParaRPr lang="pt-BR" sz="2200">
              <a:solidFill>
                <a:srgbClr val="072A4D"/>
              </a:solidFill>
              <a:latin typeface="Lato" pitchFamily="34" charset="0"/>
            </a:endParaRPr>
          </a:p>
          <a:p>
            <a:pPr eaLnBrk="0" hangingPunct="0"/>
            <a:r>
              <a:rPr lang="pt-BR" sz="1300" b="0">
                <a:solidFill>
                  <a:srgbClr val="2A6490"/>
                </a:solidFill>
                <a:latin typeface="Source Sans Pro"/>
              </a:rPr>
              <a:t>  </a:t>
            </a:r>
            <a:r>
              <a:rPr lang="pt-BR" sz="1300" b="0">
                <a:solidFill>
                  <a:srgbClr val="2A6490"/>
                </a:solidFill>
              </a:rPr>
              <a:t>       </a:t>
            </a:r>
            <a:endParaRPr lang="pt-BR" sz="1300" b="0">
              <a:solidFill>
                <a:srgbClr val="2A6490"/>
              </a:solidFill>
              <a:latin typeface="Source Sans Pro"/>
            </a:endParaRPr>
          </a:p>
        </p:txBody>
      </p:sp>
      <p:pic>
        <p:nvPicPr>
          <p:cNvPr id="46086" name="Picture 11" descr="pptx">
            <a:hlinkClick r:id="rId3" tooltip="LCR-atraso na realizacao"/>
          </p:cNvPr>
          <p:cNvPicPr>
            <a:picLocks noChangeAspect="1" noChangeArrowheads="1"/>
          </p:cNvPicPr>
          <p:nvPr/>
        </p:nvPicPr>
        <p:blipFill>
          <a:blip r:embed="rId4"/>
          <a:srcRect/>
          <a:stretch>
            <a:fillRect/>
          </a:stretch>
        </p:blipFill>
        <p:spPr bwMode="auto">
          <a:xfrm>
            <a:off x="11255375" y="8332788"/>
            <a:ext cx="457200" cy="457200"/>
          </a:xfrm>
          <a:prstGeom prst="rect">
            <a:avLst/>
          </a:prstGeom>
          <a:noFill/>
          <a:ln w="9525">
            <a:noFill/>
            <a:miter lim="800000"/>
            <a:headEnd/>
            <a:tailEnd/>
          </a:ln>
        </p:spPr>
      </p:pic>
      <p:sp>
        <p:nvSpPr>
          <p:cNvPr id="46087" name="Text Box 12"/>
          <p:cNvSpPr txBox="1">
            <a:spLocks noChangeArrowheads="1"/>
          </p:cNvSpPr>
          <p:nvPr/>
        </p:nvSpPr>
        <p:spPr bwMode="auto">
          <a:xfrm>
            <a:off x="309563" y="8980488"/>
            <a:ext cx="2478087" cy="523875"/>
          </a:xfrm>
          <a:prstGeom prst="rect">
            <a:avLst/>
          </a:prstGeom>
          <a:noFill/>
          <a:ln w="28575">
            <a:solidFill>
              <a:schemeClr val="hlink"/>
            </a:solidFill>
            <a:miter lim="800000"/>
            <a:headEnd/>
            <a:tailEnd/>
          </a:ln>
        </p:spPr>
        <p:txBody>
          <a:bodyPr>
            <a:spAutoFit/>
          </a:bodyPr>
          <a:lstStyle/>
          <a:p>
            <a:pPr defTabSz="914400"/>
            <a:r>
              <a:rPr lang="pt-BR" sz="1400">
                <a:solidFill>
                  <a:schemeClr val="folHlink"/>
                </a:solidFill>
              </a:rPr>
              <a:t>Clicar aqui com o eslide</a:t>
            </a:r>
          </a:p>
          <a:p>
            <a:pPr defTabSz="914400"/>
            <a:r>
              <a:rPr lang="pt-BR" sz="1400">
                <a:solidFill>
                  <a:schemeClr val="folHlink"/>
                </a:solidFill>
              </a:rPr>
              <a:t>Em Apresentação!</a:t>
            </a:r>
          </a:p>
        </p:txBody>
      </p:sp>
      <p:sp>
        <p:nvSpPr>
          <p:cNvPr id="46088" name="Line 13"/>
          <p:cNvSpPr>
            <a:spLocks noChangeShapeType="1"/>
          </p:cNvSpPr>
          <p:nvPr/>
        </p:nvSpPr>
        <p:spPr bwMode="auto">
          <a:xfrm flipV="1">
            <a:off x="2038350" y="8621713"/>
            <a:ext cx="504825" cy="217487"/>
          </a:xfrm>
          <a:prstGeom prst="line">
            <a:avLst/>
          </a:prstGeom>
          <a:noFill/>
          <a:ln w="57150">
            <a:solidFill>
              <a:schemeClr val="hlink"/>
            </a:solidFill>
            <a:round/>
            <a:headEnd/>
            <a:tailEnd type="triangle" w="med" len="med"/>
          </a:ln>
        </p:spPr>
        <p:txBody>
          <a:bodyPr/>
          <a:lstStyle/>
          <a:p>
            <a:endParaRPr lang="pt-BR"/>
          </a:p>
        </p:txBody>
      </p:sp>
    </p:spTree>
  </p:cSld>
  <p:clrMapOvr>
    <a:masterClrMapping/>
  </p:clrMapOvr>
  <p:transition spd="med"/>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txBox="1">
            <a:spLocks noGrp="1" noChangeArrowheads="1"/>
          </p:cNvSpPr>
          <p:nvPr>
            <p:ph type="title" idx="4294967295"/>
          </p:nvPr>
        </p:nvSpPr>
        <p:spPr>
          <a:xfrm>
            <a:off x="631825" y="557213"/>
            <a:ext cx="11053763" cy="1625600"/>
          </a:xfrm>
        </p:spPr>
        <p:txBody>
          <a:bodyPr lIns="109993" tIns="54997" rIns="109993" bIns="54997"/>
          <a:lstStyle/>
          <a:p>
            <a:pPr eaLnBrk="1" hangingPunct="1">
              <a:defRPr/>
            </a:pPr>
            <a:r>
              <a:rPr lang="en-US" sz="2000" smtClean="0">
                <a:solidFill>
                  <a:srgbClr val="0000FF"/>
                </a:solidFill>
                <a:effectLst>
                  <a:outerShdw blurRad="38100" dist="38100" dir="2700000" algn="tl">
                    <a:srgbClr val="C0C0C0"/>
                  </a:outerShdw>
                </a:effectLst>
              </a:rPr>
              <a:t>Equações da reta para a predicção do verdadeiro valor do número de leucócitos do LCR e o verdadeiro valor da glicose do LCR a partir do tempo de atraso em analisar as amostras (geradas pelos modelos de regressão linear)</a:t>
            </a:r>
            <a:endParaRPr lang="pt-BR" sz="2000" smtClean="0">
              <a:solidFill>
                <a:srgbClr val="0000FF"/>
              </a:solidFill>
              <a:effectLst>
                <a:outerShdw blurRad="38100" dist="38100" dir="2700000" algn="tl">
                  <a:srgbClr val="C0C0C0"/>
                </a:outerShdw>
              </a:effectLst>
            </a:endParaRPr>
          </a:p>
        </p:txBody>
      </p:sp>
      <p:pic>
        <p:nvPicPr>
          <p:cNvPr id="47107" name="Picture 4"/>
          <p:cNvPicPr>
            <a:picLocks noGrp="1" noChangeAspect="1" noChangeArrowheads="1"/>
          </p:cNvPicPr>
          <p:nvPr>
            <p:ph type="body" idx="4294967295"/>
          </p:nvPr>
        </p:nvPicPr>
        <p:blipFill>
          <a:blip r:embed="rId2"/>
          <a:srcRect/>
          <a:stretch>
            <a:fillRect/>
          </a:stretch>
        </p:blipFill>
        <p:spPr>
          <a:xfrm>
            <a:off x="431800" y="2470150"/>
            <a:ext cx="11053763" cy="5851525"/>
          </a:xfrm>
        </p:spPr>
      </p:pic>
      <p:sp>
        <p:nvSpPr>
          <p:cNvPr id="47108" name="AutoShape 5"/>
          <p:cNvSpPr>
            <a:spLocks noChangeArrowheads="1"/>
          </p:cNvSpPr>
          <p:nvPr/>
        </p:nvSpPr>
        <p:spPr bwMode="auto">
          <a:xfrm>
            <a:off x="12190413" y="9197975"/>
            <a:ext cx="615950" cy="341313"/>
          </a:xfrm>
          <a:custGeom>
            <a:avLst/>
            <a:gdLst>
              <a:gd name="T0" fmla="*/ 2147483647 w 21600"/>
              <a:gd name="T1" fmla="*/ 0 h 21600"/>
              <a:gd name="T2" fmla="*/ 0 w 21600"/>
              <a:gd name="T3" fmla="*/ 673319036 h 21600"/>
              <a:gd name="T4" fmla="*/ 2147483647 w 21600"/>
              <a:gd name="T5" fmla="*/ 1346634026 h 21600"/>
              <a:gd name="T6" fmla="*/ 2147483647 w 21600"/>
              <a:gd name="T7" fmla="*/ 67331903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chemeClr val="folHlink"/>
            </a:solidFill>
            <a:miter lim="800000"/>
            <a:headEnd/>
            <a:tailEnd/>
          </a:ln>
        </p:spPr>
        <p:txBody>
          <a:bodyPr wrap="none" anchor="ctr"/>
          <a:lstStyle/>
          <a:p>
            <a:endParaRPr lang="pt-BR"/>
          </a:p>
        </p:txBody>
      </p:sp>
    </p:spTree>
  </p:cSld>
  <p:clrMapOvr>
    <a:masterClrMapping/>
  </p:clrMapOvr>
  <p:transition spd="med"/>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3"/>
          <p:cNvSpPr txBox="1">
            <a:spLocks noGrp="1" noChangeArrowheads="1"/>
          </p:cNvSpPr>
          <p:nvPr>
            <p:ph type="body" idx="4294967295"/>
          </p:nvPr>
        </p:nvSpPr>
        <p:spPr>
          <a:xfrm>
            <a:off x="973138" y="4570413"/>
            <a:ext cx="11055350" cy="5851525"/>
          </a:xfrm>
        </p:spPr>
        <p:txBody>
          <a:bodyPr lIns="109234" tIns="54617" rIns="109234" bIns="54617" anchor="t"/>
          <a:lstStyle/>
          <a:p>
            <a:pPr eaLnBrk="1" hangingPunct="1"/>
            <a:r>
              <a:rPr lang="pt-BR" sz="1800" smtClean="0"/>
              <a:t>Por exemplo: o verdadeiro valor do número de leucócitos pode ser obtido multiplicando a contagem de 4 h por 1,3 e adicionar 5%  do valor da proteína.</a:t>
            </a:r>
          </a:p>
        </p:txBody>
      </p:sp>
      <p:pic>
        <p:nvPicPr>
          <p:cNvPr id="48131" name="Picture 4"/>
          <p:cNvPicPr>
            <a:picLocks noChangeAspect="1" noChangeArrowheads="1"/>
          </p:cNvPicPr>
          <p:nvPr/>
        </p:nvPicPr>
        <p:blipFill>
          <a:blip r:embed="rId2"/>
          <a:srcRect/>
          <a:stretch>
            <a:fillRect/>
          </a:stretch>
        </p:blipFill>
        <p:spPr bwMode="auto">
          <a:xfrm>
            <a:off x="1176338" y="2930525"/>
            <a:ext cx="10344150" cy="993775"/>
          </a:xfrm>
          <a:prstGeom prst="rect">
            <a:avLst/>
          </a:prstGeom>
          <a:noFill/>
          <a:ln w="9525">
            <a:noFill/>
            <a:miter lim="800000"/>
            <a:headEnd/>
            <a:tailEnd/>
          </a:ln>
        </p:spPr>
      </p:pic>
      <p:sp>
        <p:nvSpPr>
          <p:cNvPr id="48132" name="Rectangle 5"/>
          <p:cNvSpPr>
            <a:spLocks noChangeArrowheads="1"/>
          </p:cNvSpPr>
          <p:nvPr/>
        </p:nvSpPr>
        <p:spPr bwMode="auto">
          <a:xfrm>
            <a:off x="2568575" y="5524500"/>
            <a:ext cx="6502400" cy="3765550"/>
          </a:xfrm>
          <a:prstGeom prst="rect">
            <a:avLst/>
          </a:prstGeom>
          <a:noFill/>
          <a:ln w="9525">
            <a:noFill/>
            <a:miter lim="800000"/>
            <a:headEnd/>
            <a:tailEnd/>
          </a:ln>
        </p:spPr>
        <p:txBody>
          <a:bodyPr lIns="109234" tIns="54617" rIns="109234" bIns="54617">
            <a:spAutoFit/>
          </a:bodyPr>
          <a:lstStyle/>
          <a:p>
            <a:pPr algn="ctr" defTabSz="1092200"/>
            <a:r>
              <a:rPr lang="pt-BR" sz="2900" b="0">
                <a:solidFill>
                  <a:srgbClr val="0000FF"/>
                </a:solidFill>
                <a:latin typeface="Arial" pitchFamily="34" charset="0"/>
                <a:cs typeface="Arial" pitchFamily="34" charset="0"/>
              </a:rPr>
              <a:t>LCR é um líquido corporal lábil.</a:t>
            </a:r>
          </a:p>
          <a:p>
            <a:pPr algn="ctr" defTabSz="1092200"/>
            <a:endParaRPr lang="pt-BR" sz="2900" b="0">
              <a:solidFill>
                <a:srgbClr val="0000FF"/>
              </a:solidFill>
              <a:latin typeface="Arial" pitchFamily="34" charset="0"/>
              <a:cs typeface="Arial" pitchFamily="34" charset="0"/>
            </a:endParaRPr>
          </a:p>
          <a:p>
            <a:pPr algn="ctr" defTabSz="1092200"/>
            <a:r>
              <a:rPr lang="pt-BR" sz="2900" b="0">
                <a:solidFill>
                  <a:srgbClr val="0000FF"/>
                </a:solidFill>
                <a:latin typeface="Arial" pitchFamily="34" charset="0"/>
                <a:cs typeface="Arial" pitchFamily="34" charset="0"/>
              </a:rPr>
              <a:t>Fortemente recomendado que a análise seja imediata.</a:t>
            </a:r>
          </a:p>
          <a:p>
            <a:pPr algn="ctr" defTabSz="1092200"/>
            <a:endParaRPr lang="pt-BR" sz="2900" b="0">
              <a:solidFill>
                <a:srgbClr val="0000FF"/>
              </a:solidFill>
              <a:latin typeface="Arial" pitchFamily="34" charset="0"/>
              <a:cs typeface="Arial" pitchFamily="34" charset="0"/>
            </a:endParaRPr>
          </a:p>
          <a:p>
            <a:pPr algn="ctr" defTabSz="1092200"/>
            <a:r>
              <a:rPr lang="pt-BR" sz="2900" b="0">
                <a:solidFill>
                  <a:srgbClr val="0000FF"/>
                </a:solidFill>
                <a:latin typeface="Arial" pitchFamily="34" charset="0"/>
                <a:cs typeface="Arial" pitchFamily="34" charset="0"/>
              </a:rPr>
              <a:t>O estudo prevê formas de contornar o problema.</a:t>
            </a:r>
          </a:p>
        </p:txBody>
      </p:sp>
      <p:sp>
        <p:nvSpPr>
          <p:cNvPr id="48133" name="AutoShape 7"/>
          <p:cNvSpPr>
            <a:spLocks noChangeArrowheads="1"/>
          </p:cNvSpPr>
          <p:nvPr/>
        </p:nvSpPr>
        <p:spPr bwMode="auto">
          <a:xfrm>
            <a:off x="12190413" y="9197975"/>
            <a:ext cx="615950" cy="341313"/>
          </a:xfrm>
          <a:custGeom>
            <a:avLst/>
            <a:gdLst>
              <a:gd name="T0" fmla="*/ 2147483647 w 21600"/>
              <a:gd name="T1" fmla="*/ 0 h 21600"/>
              <a:gd name="T2" fmla="*/ 0 w 21600"/>
              <a:gd name="T3" fmla="*/ 673319036 h 21600"/>
              <a:gd name="T4" fmla="*/ 2147483647 w 21600"/>
              <a:gd name="T5" fmla="*/ 1346634026 h 21600"/>
              <a:gd name="T6" fmla="*/ 2147483647 w 21600"/>
              <a:gd name="T7" fmla="*/ 67331903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chemeClr val="folHlink"/>
            </a:solidFill>
            <a:miter lim="800000"/>
            <a:headEnd/>
            <a:tailEnd/>
          </a:ln>
        </p:spPr>
        <p:txBody>
          <a:bodyPr wrap="none" anchor="ctr"/>
          <a:lstStyle/>
          <a:p>
            <a:endParaRPr lang="pt-BR"/>
          </a:p>
        </p:txBody>
      </p:sp>
    </p:spTree>
  </p:cSld>
  <p:clrMapOvr>
    <a:masterClrMapping/>
  </p:clrMapOvr>
  <p:transition spd="med"/>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Espaço Reservado para Conteúdo 2"/>
          <p:cNvSpPr txBox="1">
            <a:spLocks noGrp="1"/>
          </p:cNvSpPr>
          <p:nvPr>
            <p:ph idx="4294967295"/>
          </p:nvPr>
        </p:nvSpPr>
        <p:spPr>
          <a:xfrm>
            <a:off x="782638" y="755650"/>
            <a:ext cx="9170987" cy="5521325"/>
          </a:xfrm>
        </p:spPr>
        <p:txBody>
          <a:bodyPr lIns="109234" tIns="54617" rIns="109234" bIns="54617" anchor="t"/>
          <a:lstStyle/>
          <a:p>
            <a:pPr algn="ctr" eaLnBrk="1" hangingPunct="1">
              <a:buFontTx/>
              <a:buNone/>
            </a:pPr>
            <a:r>
              <a:rPr lang="pt-BR" sz="3500" b="1" smtClean="0">
                <a:solidFill>
                  <a:srgbClr val="0000FF"/>
                </a:solidFill>
              </a:rPr>
              <a:t>Um dado alarmante do estudo é a alta quantidade de meningites que não seriam diagnosticados se as amostras forem processadas após algumas horas.</a:t>
            </a:r>
          </a:p>
          <a:p>
            <a:pPr algn="ctr" eaLnBrk="1" hangingPunct="1"/>
            <a:endParaRPr lang="pt-BR" sz="3500" b="1" smtClean="0">
              <a:solidFill>
                <a:srgbClr val="0000FF"/>
              </a:solidFill>
            </a:endParaRPr>
          </a:p>
          <a:p>
            <a:pPr algn="ctr" eaLnBrk="1" hangingPunct="1"/>
            <a:r>
              <a:rPr lang="pt-BR" sz="3500" smtClean="0">
                <a:solidFill>
                  <a:srgbClr val="0000FF"/>
                </a:solidFill>
              </a:rPr>
              <a:t>As equações de regressão linear podem ajudar a corrigir um atraso na análise do LCR.</a:t>
            </a:r>
          </a:p>
          <a:p>
            <a:pPr eaLnBrk="1" hangingPunct="1"/>
            <a:endParaRPr lang="pt-BR" sz="3500" smtClean="0">
              <a:solidFill>
                <a:srgbClr val="0000FF"/>
              </a:solidFill>
            </a:endParaRPr>
          </a:p>
        </p:txBody>
      </p:sp>
    </p:spTree>
  </p:cSld>
  <p:clrMapOvr>
    <a:masterClrMapping/>
  </p:clrMapOvr>
  <p:transition spd="med"/>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txBox="1">
            <a:spLocks noGrp="1"/>
          </p:cNvSpPr>
          <p:nvPr>
            <p:ph type="title" idx="4294967295"/>
          </p:nvPr>
        </p:nvSpPr>
        <p:spPr>
          <a:xfrm>
            <a:off x="957263" y="-236538"/>
            <a:ext cx="11099800" cy="2157413"/>
          </a:xfrm>
        </p:spPr>
        <p:txBody>
          <a:bodyPr lIns="130046" tIns="65023" rIns="130046" bIns="65023"/>
          <a:lstStyle/>
          <a:p>
            <a:pPr eaLnBrk="1" hangingPunct="1"/>
            <a:r>
              <a:rPr lang="pt-BR" sz="3600" smtClean="0">
                <a:solidFill>
                  <a:schemeClr val="hlink"/>
                </a:solidFill>
              </a:rPr>
              <a:t>Como interpretamos o LCR no recém-nascido na Unidade de Neonatologia do HMIB/SES/DF</a:t>
            </a:r>
          </a:p>
        </p:txBody>
      </p:sp>
      <p:sp>
        <p:nvSpPr>
          <p:cNvPr id="50179" name="Rectangle 3"/>
          <p:cNvSpPr txBox="1">
            <a:spLocks noGrp="1"/>
          </p:cNvSpPr>
          <p:nvPr>
            <p:ph type="body" idx="4294967295"/>
          </p:nvPr>
        </p:nvSpPr>
        <p:spPr>
          <a:xfrm>
            <a:off x="525463" y="1852613"/>
            <a:ext cx="12263437" cy="7739062"/>
          </a:xfrm>
        </p:spPr>
        <p:txBody>
          <a:bodyPr lIns="130046" tIns="65023" rIns="130046" bIns="65023" anchor="t"/>
          <a:lstStyle/>
          <a:p>
            <a:pPr eaLnBrk="1" hangingPunct="1">
              <a:lnSpc>
                <a:spcPct val="80000"/>
              </a:lnSpc>
              <a:buFontTx/>
              <a:buNone/>
            </a:pPr>
            <a:r>
              <a:rPr lang="pt-BR" sz="1600" b="1" dirty="0" smtClean="0">
                <a:solidFill>
                  <a:srgbClr val="FFFF00"/>
                </a:solidFill>
              </a:rPr>
              <a:t>       </a:t>
            </a:r>
            <a:r>
              <a:rPr lang="pt-BR" sz="2000" b="1" dirty="0" smtClean="0">
                <a:solidFill>
                  <a:srgbClr val="FFFF00"/>
                </a:solidFill>
              </a:rPr>
              <a:t>  </a:t>
            </a:r>
            <a:r>
              <a:rPr lang="pt-BR" sz="2000" b="1" dirty="0" err="1" smtClean="0">
                <a:solidFill>
                  <a:srgbClr val="0000FF"/>
                </a:solidFill>
              </a:rPr>
              <a:t>Líquor</a:t>
            </a:r>
            <a:r>
              <a:rPr lang="pt-BR" sz="1600" b="1" dirty="0" smtClean="0">
                <a:solidFill>
                  <a:schemeClr val="tx1"/>
                </a:solidFill>
              </a:rPr>
              <a:t>:</a:t>
            </a:r>
            <a:r>
              <a:rPr lang="pt-BR" sz="1600" dirty="0" smtClean="0">
                <a:solidFill>
                  <a:schemeClr val="tx1"/>
                </a:solidFill>
              </a:rPr>
              <a:t>   - A punção lombar deverá ser realizada quando:</a:t>
            </a:r>
          </a:p>
          <a:p>
            <a:pPr eaLnBrk="1" hangingPunct="1">
              <a:lnSpc>
                <a:spcPct val="80000"/>
              </a:lnSpc>
              <a:buFontTx/>
              <a:buNone/>
            </a:pPr>
            <a:r>
              <a:rPr lang="pt-BR" sz="1600" smtClean="0">
                <a:solidFill>
                  <a:schemeClr val="tx1"/>
                </a:solidFill>
              </a:rPr>
              <a:t>                                                     </a:t>
            </a:r>
            <a:r>
              <a:rPr lang="pt-BR" sz="1600" smtClean="0">
                <a:solidFill>
                  <a:schemeClr val="tx1"/>
                </a:solidFill>
              </a:rPr>
              <a:t> </a:t>
            </a:r>
            <a:r>
              <a:rPr lang="pt-BR" sz="1600" smtClean="0">
                <a:solidFill>
                  <a:srgbClr val="FF3300"/>
                </a:solidFill>
              </a:rPr>
              <a:t>- </a:t>
            </a:r>
            <a:r>
              <a:rPr lang="pt-BR" sz="1600" b="1" dirty="0" smtClean="0">
                <a:solidFill>
                  <a:srgbClr val="FF3300"/>
                </a:solidFill>
              </a:rPr>
              <a:t>Quadro instalado de infecção   </a:t>
            </a:r>
          </a:p>
          <a:p>
            <a:pPr eaLnBrk="1" hangingPunct="1">
              <a:lnSpc>
                <a:spcPct val="80000"/>
              </a:lnSpc>
              <a:buFontTx/>
              <a:buNone/>
            </a:pPr>
            <a:r>
              <a:rPr lang="pt-BR" sz="1600" b="1" dirty="0" smtClean="0">
                <a:solidFill>
                  <a:srgbClr val="FF3300"/>
                </a:solidFill>
              </a:rPr>
              <a:t>			                                 </a:t>
            </a:r>
            <a:r>
              <a:rPr lang="pt-BR" sz="1600" b="1" dirty="0" smtClean="0">
                <a:solidFill>
                  <a:srgbClr val="FF3300"/>
                </a:solidFill>
              </a:rPr>
              <a:t>          - </a:t>
            </a:r>
            <a:r>
              <a:rPr lang="pt-BR" sz="1600" b="1" dirty="0" smtClean="0">
                <a:solidFill>
                  <a:srgbClr val="FF3300"/>
                </a:solidFill>
              </a:rPr>
              <a:t>Na troca do antibiótico</a:t>
            </a:r>
          </a:p>
          <a:p>
            <a:pPr eaLnBrk="1" hangingPunct="1">
              <a:lnSpc>
                <a:spcPct val="80000"/>
              </a:lnSpc>
              <a:buFontTx/>
              <a:buNone/>
            </a:pPr>
            <a:r>
              <a:rPr lang="pt-BR" sz="1600" b="1" dirty="0" smtClean="0">
                <a:solidFill>
                  <a:srgbClr val="FF3300"/>
                </a:solidFill>
              </a:rPr>
              <a:t>                                                      - Nos RN procedentes de outras Unidades Hospitalares</a:t>
            </a:r>
            <a:r>
              <a:rPr lang="pt-BR" sz="1600" dirty="0" smtClean="0">
                <a:solidFill>
                  <a:srgbClr val="FF3300"/>
                </a:solidFill>
              </a:rPr>
              <a:t>.</a:t>
            </a:r>
          </a:p>
          <a:p>
            <a:pPr eaLnBrk="1" hangingPunct="1">
              <a:lnSpc>
                <a:spcPct val="80000"/>
              </a:lnSpc>
              <a:buFontTx/>
              <a:buNone/>
            </a:pPr>
            <a:r>
              <a:rPr lang="pt-BR" sz="1600" dirty="0" smtClean="0">
                <a:solidFill>
                  <a:srgbClr val="FF3300"/>
                </a:solidFill>
              </a:rPr>
              <a:t>                                               </a:t>
            </a:r>
            <a:r>
              <a:rPr lang="pt-BR" sz="1600" dirty="0" smtClean="0">
                <a:solidFill>
                  <a:srgbClr val="0000FF"/>
                </a:solidFill>
              </a:rPr>
              <a:t>Deverá ser evitada, quando possível,  nas primeiras 72 horas nos pré-termos</a:t>
            </a:r>
            <a:r>
              <a:rPr lang="pt-BR" sz="1600" dirty="0" smtClean="0">
                <a:solidFill>
                  <a:schemeClr val="tx1"/>
                </a:solidFill>
              </a:rPr>
              <a:t> </a:t>
            </a:r>
            <a:r>
              <a:rPr lang="pt-BR" sz="1600" dirty="0" smtClean="0">
                <a:solidFill>
                  <a:srgbClr val="0000FF"/>
                </a:solidFill>
              </a:rPr>
              <a:t>extremos!</a:t>
            </a:r>
          </a:p>
          <a:p>
            <a:pPr eaLnBrk="1" hangingPunct="1">
              <a:lnSpc>
                <a:spcPct val="80000"/>
              </a:lnSpc>
              <a:buFontTx/>
              <a:buNone/>
            </a:pPr>
            <a:r>
              <a:rPr lang="pt-BR" sz="1600" dirty="0" smtClean="0">
                <a:solidFill>
                  <a:schemeClr val="tx1"/>
                </a:solidFill>
              </a:rPr>
              <a:t>- Bioquímica, citologia, bacterioscopia, pesquisa de agente bacteriano e cultura. A punção lombar é contra-indicada no bebê com contagem de plaquetas abaixo de 50.000/mm3 ou instabilidade cardiovascular. Não retardar o tratamento caso não seja realizada.</a:t>
            </a:r>
            <a:endParaRPr lang="pt-BR" sz="1600" b="1" dirty="0" smtClean="0">
              <a:solidFill>
                <a:schemeClr val="tx1"/>
              </a:solidFill>
            </a:endParaRPr>
          </a:p>
          <a:p>
            <a:pPr eaLnBrk="1" hangingPunct="1">
              <a:lnSpc>
                <a:spcPct val="80000"/>
              </a:lnSpc>
              <a:buFontTx/>
              <a:buNone/>
            </a:pPr>
            <a:r>
              <a:rPr lang="pt-BR" sz="1600" b="1" dirty="0" smtClean="0">
                <a:solidFill>
                  <a:schemeClr val="tx1"/>
                </a:solidFill>
              </a:rPr>
              <a:t>          </a:t>
            </a:r>
            <a:r>
              <a:rPr lang="pt-BR" sz="2000" b="1" dirty="0" smtClean="0">
                <a:solidFill>
                  <a:srgbClr val="0000FF"/>
                </a:solidFill>
              </a:rPr>
              <a:t>LCR na meningite</a:t>
            </a:r>
            <a:r>
              <a:rPr lang="pt-BR" sz="1600" dirty="0" smtClean="0">
                <a:solidFill>
                  <a:schemeClr val="tx1"/>
                </a:solidFill>
              </a:rPr>
              <a:t>: -  células &gt;  15/mm3  suspeito</a:t>
            </a:r>
          </a:p>
          <a:p>
            <a:pPr eaLnBrk="1" hangingPunct="1">
              <a:lnSpc>
                <a:spcPct val="80000"/>
              </a:lnSpc>
              <a:buFontTx/>
              <a:buNone/>
            </a:pPr>
            <a:r>
              <a:rPr lang="pt-BR" sz="1600" dirty="0" smtClean="0">
                <a:solidFill>
                  <a:schemeClr val="tx1"/>
                </a:solidFill>
              </a:rPr>
              <a:t>                                            &gt; 20/mm3 meningite                         </a:t>
            </a:r>
          </a:p>
          <a:p>
            <a:pPr eaLnBrk="1" hangingPunct="1">
              <a:lnSpc>
                <a:spcPct val="80000"/>
              </a:lnSpc>
              <a:buFontTx/>
              <a:buNone/>
            </a:pPr>
            <a:r>
              <a:rPr lang="pt-BR" sz="1600" dirty="0" smtClean="0">
                <a:solidFill>
                  <a:schemeClr val="tx1"/>
                </a:solidFill>
              </a:rPr>
              <a:t>			                       -glicose: </a:t>
            </a:r>
            <a:r>
              <a:rPr lang="pt-BR" sz="1600" dirty="0" smtClean="0">
                <a:solidFill>
                  <a:schemeClr val="tx1"/>
                </a:solidFill>
              </a:rPr>
              <a:t>manter 70-80 </a:t>
            </a:r>
            <a:r>
              <a:rPr lang="pt-BR" sz="1600" dirty="0" smtClean="0">
                <a:solidFill>
                  <a:schemeClr val="tx1"/>
                </a:solidFill>
              </a:rPr>
              <a:t>% de glicemia</a:t>
            </a:r>
          </a:p>
          <a:p>
            <a:pPr eaLnBrk="1" hangingPunct="1">
              <a:lnSpc>
                <a:spcPct val="80000"/>
              </a:lnSpc>
              <a:buFontTx/>
              <a:buNone/>
            </a:pPr>
            <a:r>
              <a:rPr lang="pt-BR" sz="1600" dirty="0" smtClean="0">
                <a:solidFill>
                  <a:schemeClr val="tx1"/>
                </a:solidFill>
              </a:rPr>
              <a:t>                                   -proteína: &gt;100mg%</a:t>
            </a:r>
          </a:p>
          <a:p>
            <a:pPr eaLnBrk="1" hangingPunct="1">
              <a:lnSpc>
                <a:spcPct val="80000"/>
              </a:lnSpc>
              <a:buFontTx/>
              <a:buNone/>
            </a:pPr>
            <a:r>
              <a:rPr lang="pt-BR" sz="1600" dirty="0" smtClean="0">
                <a:solidFill>
                  <a:schemeClr val="tx1"/>
                </a:solidFill>
              </a:rPr>
              <a:t>		</a:t>
            </a:r>
            <a:endParaRPr lang="pt-BR" sz="1100" dirty="0" smtClean="0">
              <a:solidFill>
                <a:schemeClr val="tx1"/>
              </a:solidFill>
            </a:endParaRPr>
          </a:p>
        </p:txBody>
      </p:sp>
      <p:sp>
        <p:nvSpPr>
          <p:cNvPr id="50180" name="Rectangle 6"/>
          <p:cNvSpPr>
            <a:spLocks noChangeArrowheads="1"/>
          </p:cNvSpPr>
          <p:nvPr/>
        </p:nvSpPr>
        <p:spPr bwMode="auto">
          <a:xfrm>
            <a:off x="8359788" y="8162948"/>
            <a:ext cx="2909887" cy="1270000"/>
          </a:xfrm>
          <a:prstGeom prst="rect">
            <a:avLst/>
          </a:prstGeom>
          <a:solidFill>
            <a:srgbClr val="FFFFFF"/>
          </a:solidFill>
          <a:ln w="9525">
            <a:noFill/>
            <a:miter lim="800000"/>
            <a:headEnd/>
            <a:tailEnd/>
          </a:ln>
        </p:spPr>
        <p:txBody>
          <a:bodyPr wrap="none" tIns="180918" bIns="36501" anchor="ctr">
            <a:spAutoFit/>
          </a:bodyPr>
          <a:lstStyle/>
          <a:p>
            <a:pPr eaLnBrk="0" hangingPunct="0"/>
            <a:r>
              <a:rPr lang="pt-BR" sz="2200" u="sng" dirty="0">
                <a:solidFill>
                  <a:srgbClr val="072A4D"/>
                </a:solidFill>
                <a:latin typeface="Lato" pitchFamily="34" charset="0"/>
                <a:hlinkClick r:id="rId2"/>
              </a:rPr>
              <a:t>Infec</a:t>
            </a:r>
            <a:r>
              <a:rPr lang="pt-BR" sz="2200" u="sng" dirty="0">
                <a:solidFill>
                  <a:srgbClr val="072A4D"/>
                </a:solidFill>
                <a:hlinkClick r:id="rId2"/>
              </a:rPr>
              <a:t>ç</a:t>
            </a:r>
            <a:r>
              <a:rPr lang="pt-BR" sz="2200" u="sng" dirty="0">
                <a:solidFill>
                  <a:srgbClr val="072A4D"/>
                </a:solidFill>
                <a:latin typeface="Lato" pitchFamily="34" charset="0"/>
                <a:hlinkClick r:id="rId2"/>
              </a:rPr>
              <a:t>ões bacterianas</a:t>
            </a:r>
            <a:endParaRPr lang="pt-BR" sz="2200" dirty="0">
              <a:solidFill>
                <a:srgbClr val="072A4D"/>
              </a:solidFill>
              <a:latin typeface="Lato" pitchFamily="34" charset="0"/>
            </a:endParaRPr>
          </a:p>
          <a:p>
            <a:pPr eaLnBrk="0" hangingPunct="0"/>
            <a:r>
              <a:rPr lang="pt-BR" sz="1300" b="0" dirty="0">
                <a:solidFill>
                  <a:srgbClr val="2A6490"/>
                </a:solidFill>
                <a:latin typeface="Source Sans Pro"/>
              </a:rPr>
              <a:t>  </a:t>
            </a:r>
            <a:r>
              <a:rPr lang="pt-BR" sz="1300" b="0" dirty="0">
                <a:solidFill>
                  <a:srgbClr val="2A6490"/>
                </a:solidFill>
              </a:rPr>
              <a:t>    </a:t>
            </a:r>
            <a:r>
              <a:rPr lang="pt-BR" sz="1300" b="0" dirty="0">
                <a:solidFill>
                  <a:srgbClr val="424242"/>
                </a:solidFill>
                <a:latin typeface="Source Sans Pro"/>
              </a:rPr>
              <a:t/>
            </a:r>
            <a:br>
              <a:rPr lang="pt-BR" sz="1300" b="0" dirty="0">
                <a:solidFill>
                  <a:srgbClr val="424242"/>
                </a:solidFill>
                <a:latin typeface="Source Sans Pro"/>
              </a:rPr>
            </a:br>
            <a:endParaRPr lang="pt-BR" sz="800" dirty="0"/>
          </a:p>
          <a:p>
            <a:pPr eaLnBrk="0" hangingPunct="0"/>
            <a:r>
              <a:rPr lang="pt-BR" sz="1300" b="0" dirty="0">
                <a:solidFill>
                  <a:srgbClr val="2A6490"/>
                </a:solidFill>
                <a:latin typeface="Source Sans Pro"/>
              </a:rPr>
              <a:t/>
            </a:r>
            <a:br>
              <a:rPr lang="pt-BR" sz="1300" b="0" dirty="0">
                <a:solidFill>
                  <a:srgbClr val="2A6490"/>
                </a:solidFill>
                <a:latin typeface="Source Sans Pro"/>
              </a:rPr>
            </a:br>
            <a:endParaRPr lang="pt-BR" sz="1300" b="0" dirty="0">
              <a:solidFill>
                <a:srgbClr val="2A6490"/>
              </a:solidFill>
              <a:latin typeface="Source Sans Pro"/>
            </a:endParaRPr>
          </a:p>
        </p:txBody>
      </p:sp>
      <p:pic>
        <p:nvPicPr>
          <p:cNvPr id="50181" name="Picture 7" descr="doc">
            <a:hlinkClick r:id="rId3" tooltip="Infeccoes_Bacterianas-2018"/>
          </p:cNvPr>
          <p:cNvPicPr>
            <a:picLocks noChangeAspect="1" noChangeArrowheads="1"/>
          </p:cNvPicPr>
          <p:nvPr/>
        </p:nvPicPr>
        <p:blipFill>
          <a:blip r:embed="rId4"/>
          <a:srcRect/>
          <a:stretch>
            <a:fillRect/>
          </a:stretch>
        </p:blipFill>
        <p:spPr bwMode="auto">
          <a:xfrm>
            <a:off x="11431622" y="8377262"/>
            <a:ext cx="457200" cy="457200"/>
          </a:xfrm>
          <a:prstGeom prst="rect">
            <a:avLst/>
          </a:prstGeom>
          <a:noFill/>
          <a:ln w="9525">
            <a:noFill/>
            <a:miter lim="800000"/>
            <a:headEnd/>
            <a:tailEnd/>
          </a:ln>
        </p:spPr>
      </p:pic>
      <p:sp>
        <p:nvSpPr>
          <p:cNvPr id="50182" name="Text Box 8"/>
          <p:cNvSpPr txBox="1">
            <a:spLocks noChangeArrowheads="1"/>
          </p:cNvSpPr>
          <p:nvPr/>
        </p:nvSpPr>
        <p:spPr bwMode="auto">
          <a:xfrm>
            <a:off x="9288463" y="7591425"/>
            <a:ext cx="2643187" cy="523875"/>
          </a:xfrm>
          <a:prstGeom prst="rect">
            <a:avLst/>
          </a:prstGeom>
          <a:noFill/>
          <a:ln w="28575">
            <a:solidFill>
              <a:schemeClr val="hlink"/>
            </a:solidFill>
            <a:miter lim="800000"/>
            <a:headEnd/>
            <a:tailEnd/>
          </a:ln>
        </p:spPr>
        <p:txBody>
          <a:bodyPr>
            <a:spAutoFit/>
          </a:bodyPr>
          <a:lstStyle/>
          <a:p>
            <a:pPr defTabSz="914400"/>
            <a:r>
              <a:rPr lang="pt-BR" sz="1400">
                <a:solidFill>
                  <a:schemeClr val="folHlink"/>
                </a:solidFill>
              </a:rPr>
              <a:t>Clicar aqui com o eslide</a:t>
            </a:r>
          </a:p>
          <a:p>
            <a:pPr defTabSz="914400"/>
            <a:r>
              <a:rPr lang="pt-BR" sz="1400">
                <a:solidFill>
                  <a:schemeClr val="folHlink"/>
                </a:solidFill>
              </a:rPr>
              <a:t>Em Apresentação!</a:t>
            </a:r>
          </a:p>
        </p:txBody>
      </p:sp>
      <p:sp>
        <p:nvSpPr>
          <p:cNvPr id="50183" name="Line 9"/>
          <p:cNvSpPr>
            <a:spLocks noChangeShapeType="1"/>
          </p:cNvSpPr>
          <p:nvPr/>
        </p:nvSpPr>
        <p:spPr bwMode="auto">
          <a:xfrm>
            <a:off x="9217025" y="8091488"/>
            <a:ext cx="431800" cy="306387"/>
          </a:xfrm>
          <a:prstGeom prst="line">
            <a:avLst/>
          </a:prstGeom>
          <a:noFill/>
          <a:ln w="57150">
            <a:solidFill>
              <a:schemeClr val="hlink"/>
            </a:solidFill>
            <a:round/>
            <a:headEnd/>
            <a:tailEnd type="triangle" w="med" len="med"/>
          </a:ln>
        </p:spPr>
        <p:txBody>
          <a:bodyPr/>
          <a:lstStyle/>
          <a:p>
            <a:endParaRPr lang="pt-BR"/>
          </a:p>
        </p:txBody>
      </p:sp>
    </p:spTree>
  </p:cSld>
  <p:clrMapOvr>
    <a:masterClrMapping/>
  </p:clrMapOvr>
  <p:transition spd="med"/>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 Box 3"/>
          <p:cNvSpPr txBox="1">
            <a:spLocks noGrp="1"/>
          </p:cNvSpPr>
          <p:nvPr>
            <p:ph type="body" idx="1"/>
          </p:nvPr>
        </p:nvSpPr>
        <p:spPr/>
        <p:txBody>
          <a:bodyPr/>
          <a:lstStyle/>
          <a:p>
            <a:pPr eaLnBrk="1" hangingPunct="1">
              <a:buFontTx/>
              <a:buNone/>
            </a:pPr>
            <a:r>
              <a:rPr lang="pt-BR" sz="2200" smtClean="0">
                <a:solidFill>
                  <a:schemeClr val="tx1"/>
                </a:solidFill>
              </a:rPr>
              <a:t>No caso de acidente (considerar punção atraumática quando </a:t>
            </a:r>
            <a:r>
              <a:rPr lang="pt-BR" sz="2200" smtClean="0">
                <a:solidFill>
                  <a:schemeClr val="tx1"/>
                </a:solidFill>
                <a:sym typeface="Symbol" pitchFamily="18" charset="2"/>
              </a:rPr>
              <a:t></a:t>
            </a:r>
            <a:r>
              <a:rPr lang="pt-BR" sz="2200" smtClean="0">
                <a:solidFill>
                  <a:schemeClr val="tx1"/>
                </a:solidFill>
              </a:rPr>
              <a:t> 1000 hemácias/mm3):  </a:t>
            </a:r>
          </a:p>
          <a:p>
            <a:pPr eaLnBrk="1" hangingPunct="1">
              <a:buFontTx/>
              <a:buNone/>
            </a:pPr>
            <a:r>
              <a:rPr lang="pt-BR" sz="2200" smtClean="0">
                <a:solidFill>
                  <a:schemeClr val="tx1"/>
                </a:solidFill>
              </a:rPr>
              <a:t>- </a:t>
            </a:r>
            <a:r>
              <a:rPr lang="pt-BR" sz="2200" smtClean="0">
                <a:solidFill>
                  <a:srgbClr val="0000FF"/>
                </a:solidFill>
              </a:rPr>
              <a:t>Descontar hemácias do número células:</a:t>
            </a:r>
            <a:r>
              <a:rPr lang="pt-BR" sz="2200" smtClean="0">
                <a:solidFill>
                  <a:schemeClr val="tx1"/>
                </a:solidFill>
              </a:rPr>
              <a:t>                                           </a:t>
            </a:r>
          </a:p>
          <a:p>
            <a:pPr eaLnBrk="1" hangingPunct="1">
              <a:buFontTx/>
              <a:buNone/>
            </a:pPr>
            <a:r>
              <a:rPr lang="pt-BR" sz="2200" smtClean="0">
                <a:solidFill>
                  <a:schemeClr val="tx1"/>
                </a:solidFill>
              </a:rPr>
              <a:t>                       </a:t>
            </a:r>
            <a:r>
              <a:rPr lang="pt-BR" sz="2200" smtClean="0">
                <a:solidFill>
                  <a:srgbClr val="FF3300"/>
                </a:solidFill>
              </a:rPr>
              <a:t>nº de hemácias </a:t>
            </a:r>
            <a:r>
              <a:rPr lang="en-US" sz="2200" smtClean="0">
                <a:solidFill>
                  <a:srgbClr val="FF3300"/>
                </a:solidFill>
                <a:latin typeface="Colonna MT" pitchFamily="82" charset="0"/>
                <a:sym typeface="Colonna MT" pitchFamily="82" charset="0"/>
              </a:rPr>
              <a:t>÷</a:t>
            </a:r>
            <a:r>
              <a:rPr lang="pt-BR" sz="2200" smtClean="0">
                <a:solidFill>
                  <a:srgbClr val="FF3300"/>
                </a:solidFill>
              </a:rPr>
              <a:t> 700 ou </a:t>
            </a:r>
          </a:p>
          <a:p>
            <a:pPr eaLnBrk="1" hangingPunct="1">
              <a:buFontTx/>
              <a:buNone/>
            </a:pPr>
            <a:r>
              <a:rPr lang="pt-BR" sz="2200" smtClean="0">
                <a:solidFill>
                  <a:schemeClr val="tx1"/>
                </a:solidFill>
              </a:rPr>
              <a:t>                       quando possível,                    </a:t>
            </a:r>
          </a:p>
          <a:p>
            <a:pPr eaLnBrk="1" hangingPunct="1">
              <a:buFontTx/>
              <a:buNone/>
            </a:pPr>
            <a:r>
              <a:rPr lang="pt-BR" sz="2200" smtClean="0">
                <a:solidFill>
                  <a:schemeClr val="tx1"/>
                </a:solidFill>
              </a:rPr>
              <a:t>                     Nº de hemácias do hemograma </a:t>
            </a:r>
            <a:r>
              <a:rPr lang="en-US" sz="2200" smtClean="0">
                <a:solidFill>
                  <a:schemeClr val="tx1"/>
                </a:solidFill>
                <a:latin typeface="Colonna MT" pitchFamily="82" charset="0"/>
                <a:sym typeface="Colonna MT" pitchFamily="82" charset="0"/>
              </a:rPr>
              <a:t>÷</a:t>
            </a:r>
            <a:r>
              <a:rPr lang="pt-BR" sz="2200" smtClean="0">
                <a:solidFill>
                  <a:schemeClr val="tx1"/>
                </a:solidFill>
              </a:rPr>
              <a:t> Nº de leucócitos do  hemograma  e dividir o Nº de   hemácias do  LCR por este quociente             </a:t>
            </a:r>
          </a:p>
          <a:p>
            <a:pPr eaLnBrk="1" hangingPunct="1">
              <a:buFontTx/>
              <a:buNone/>
            </a:pPr>
            <a:r>
              <a:rPr lang="pt-BR" sz="2200" smtClean="0">
                <a:solidFill>
                  <a:schemeClr val="tx1"/>
                </a:solidFill>
              </a:rPr>
              <a:t> -</a:t>
            </a:r>
            <a:r>
              <a:rPr lang="pt-BR" sz="2200" smtClean="0">
                <a:solidFill>
                  <a:srgbClr val="0000FF"/>
                </a:solidFill>
              </a:rPr>
              <a:t>Descontar proteínas</a:t>
            </a:r>
            <a:r>
              <a:rPr lang="pt-BR" sz="2200" smtClean="0">
                <a:solidFill>
                  <a:schemeClr val="tx1"/>
                </a:solidFill>
              </a:rPr>
              <a:t>: Para cada 1000 hemácias, descontar 1,5mg%</a:t>
            </a:r>
          </a:p>
          <a:p>
            <a:pPr eaLnBrk="1" hangingPunct="1">
              <a:buFontTx/>
              <a:buNone/>
            </a:pPr>
            <a:r>
              <a:rPr lang="pt-BR" sz="2200" smtClean="0">
                <a:solidFill>
                  <a:schemeClr val="tx1"/>
                </a:solidFill>
              </a:rPr>
              <a:t>						 </a:t>
            </a:r>
          </a:p>
          <a:p>
            <a:endParaRPr lang="pt-BR" smtClean="0"/>
          </a:p>
        </p:txBody>
      </p:sp>
      <p:sp>
        <p:nvSpPr>
          <p:cNvPr id="51203" name="Rectangle 2"/>
          <p:cNvSpPr txBox="1">
            <a:spLocks/>
          </p:cNvSpPr>
          <p:nvPr/>
        </p:nvSpPr>
        <p:spPr bwMode="auto">
          <a:xfrm>
            <a:off x="957263" y="-236538"/>
            <a:ext cx="11099800" cy="2157413"/>
          </a:xfrm>
          <a:prstGeom prst="rect">
            <a:avLst/>
          </a:prstGeom>
          <a:noFill/>
          <a:ln w="12700">
            <a:noFill/>
            <a:miter lim="400000"/>
            <a:headEnd/>
            <a:tailEnd/>
          </a:ln>
        </p:spPr>
        <p:txBody>
          <a:bodyPr lIns="130046" tIns="65023" rIns="130046" bIns="65023" anchor="ctr"/>
          <a:lstStyle/>
          <a:p>
            <a:pPr algn="ctr"/>
            <a:r>
              <a:rPr lang="pt-BR" sz="3600" b="0">
                <a:solidFill>
                  <a:schemeClr val="hlink"/>
                </a:solidFill>
                <a:latin typeface="Helvetica Neue Medium"/>
                <a:ea typeface="Helvetica Neue Medium"/>
                <a:cs typeface="Helvetica Neue Medium"/>
                <a:sym typeface="Helvetica Neue Medium"/>
              </a:rPr>
              <a:t>Como interpretamos o LCR no recém-nascido na Unidade de Neonatologia do HMIB/SES/DF</a:t>
            </a:r>
          </a:p>
        </p:txBody>
      </p:sp>
      <p:sp>
        <p:nvSpPr>
          <p:cNvPr id="51204" name="Rectangle 6"/>
          <p:cNvSpPr>
            <a:spLocks noChangeArrowheads="1"/>
          </p:cNvSpPr>
          <p:nvPr/>
        </p:nvSpPr>
        <p:spPr bwMode="auto">
          <a:xfrm>
            <a:off x="4198938" y="7972425"/>
            <a:ext cx="2909887" cy="1270000"/>
          </a:xfrm>
          <a:prstGeom prst="rect">
            <a:avLst/>
          </a:prstGeom>
          <a:solidFill>
            <a:srgbClr val="FFFFFF"/>
          </a:solidFill>
          <a:ln w="9525">
            <a:noFill/>
            <a:miter lim="800000"/>
            <a:headEnd/>
            <a:tailEnd/>
          </a:ln>
        </p:spPr>
        <p:txBody>
          <a:bodyPr wrap="none" tIns="180918" bIns="36501" anchor="ctr">
            <a:spAutoFit/>
          </a:bodyPr>
          <a:lstStyle/>
          <a:p>
            <a:pPr eaLnBrk="0" hangingPunct="0"/>
            <a:r>
              <a:rPr lang="pt-BR" sz="2200" u="sng">
                <a:solidFill>
                  <a:srgbClr val="072A4D"/>
                </a:solidFill>
                <a:latin typeface="Lato" pitchFamily="34" charset="0"/>
                <a:hlinkClick r:id="rId2"/>
              </a:rPr>
              <a:t>Infec</a:t>
            </a:r>
            <a:r>
              <a:rPr lang="pt-BR" sz="2200" u="sng">
                <a:solidFill>
                  <a:srgbClr val="072A4D"/>
                </a:solidFill>
                <a:hlinkClick r:id="rId2"/>
              </a:rPr>
              <a:t>ç</a:t>
            </a:r>
            <a:r>
              <a:rPr lang="pt-BR" sz="2200" u="sng">
                <a:solidFill>
                  <a:srgbClr val="072A4D"/>
                </a:solidFill>
                <a:latin typeface="Lato" pitchFamily="34" charset="0"/>
                <a:hlinkClick r:id="rId2"/>
              </a:rPr>
              <a:t>ões bacterianas</a:t>
            </a:r>
            <a:endParaRPr lang="pt-BR" sz="2200">
              <a:solidFill>
                <a:srgbClr val="072A4D"/>
              </a:solidFill>
              <a:latin typeface="Lato" pitchFamily="34" charset="0"/>
            </a:endParaRPr>
          </a:p>
          <a:p>
            <a:pPr eaLnBrk="0" hangingPunct="0"/>
            <a:r>
              <a:rPr lang="pt-BR" sz="1300" b="0">
                <a:solidFill>
                  <a:srgbClr val="2A6490"/>
                </a:solidFill>
                <a:latin typeface="Source Sans Pro"/>
              </a:rPr>
              <a:t>  </a:t>
            </a:r>
            <a:r>
              <a:rPr lang="pt-BR" sz="1300" b="0">
                <a:solidFill>
                  <a:srgbClr val="2A6490"/>
                </a:solidFill>
              </a:rPr>
              <a:t>    </a:t>
            </a:r>
            <a:r>
              <a:rPr lang="pt-BR" sz="1300" b="0">
                <a:solidFill>
                  <a:srgbClr val="424242"/>
                </a:solidFill>
                <a:latin typeface="Source Sans Pro"/>
              </a:rPr>
              <a:t/>
            </a:r>
            <a:br>
              <a:rPr lang="pt-BR" sz="1300" b="0">
                <a:solidFill>
                  <a:srgbClr val="424242"/>
                </a:solidFill>
                <a:latin typeface="Source Sans Pro"/>
              </a:rPr>
            </a:br>
            <a:endParaRPr lang="pt-BR" sz="800"/>
          </a:p>
          <a:p>
            <a:pPr eaLnBrk="0" hangingPunct="0"/>
            <a:r>
              <a:rPr lang="pt-BR" sz="1300" b="0">
                <a:solidFill>
                  <a:srgbClr val="2A6490"/>
                </a:solidFill>
                <a:latin typeface="Source Sans Pro"/>
              </a:rPr>
              <a:t/>
            </a:r>
            <a:br>
              <a:rPr lang="pt-BR" sz="1300" b="0">
                <a:solidFill>
                  <a:srgbClr val="2A6490"/>
                </a:solidFill>
                <a:latin typeface="Source Sans Pro"/>
              </a:rPr>
            </a:br>
            <a:endParaRPr lang="pt-BR" sz="1300" b="0">
              <a:solidFill>
                <a:srgbClr val="2A6490"/>
              </a:solidFill>
              <a:latin typeface="Source Sans Pro"/>
            </a:endParaRPr>
          </a:p>
        </p:txBody>
      </p:sp>
      <p:pic>
        <p:nvPicPr>
          <p:cNvPr id="51205" name="Picture 7" descr="doc">
            <a:hlinkClick r:id="rId3" tooltip="Infeccoes_Bacterianas-2018"/>
          </p:cNvPr>
          <p:cNvPicPr>
            <a:picLocks noChangeAspect="1" noChangeArrowheads="1"/>
          </p:cNvPicPr>
          <p:nvPr/>
        </p:nvPicPr>
        <p:blipFill>
          <a:blip r:embed="rId4"/>
          <a:srcRect/>
          <a:stretch>
            <a:fillRect/>
          </a:stretch>
        </p:blipFill>
        <p:spPr bwMode="auto">
          <a:xfrm>
            <a:off x="7150100" y="8116888"/>
            <a:ext cx="457200" cy="457200"/>
          </a:xfrm>
          <a:prstGeom prst="rect">
            <a:avLst/>
          </a:prstGeom>
          <a:noFill/>
          <a:ln w="9525">
            <a:noFill/>
            <a:miter lim="800000"/>
            <a:headEnd/>
            <a:tailEnd/>
          </a:ln>
        </p:spPr>
      </p:pic>
      <p:sp>
        <p:nvSpPr>
          <p:cNvPr id="51206" name="Text Box 8"/>
          <p:cNvSpPr txBox="1">
            <a:spLocks noChangeArrowheads="1"/>
          </p:cNvSpPr>
          <p:nvPr/>
        </p:nvSpPr>
        <p:spPr bwMode="auto">
          <a:xfrm>
            <a:off x="1287463" y="7469188"/>
            <a:ext cx="2632075" cy="523875"/>
          </a:xfrm>
          <a:prstGeom prst="rect">
            <a:avLst/>
          </a:prstGeom>
          <a:noFill/>
          <a:ln w="28575">
            <a:solidFill>
              <a:schemeClr val="hlink"/>
            </a:solidFill>
            <a:miter lim="800000"/>
            <a:headEnd/>
            <a:tailEnd/>
          </a:ln>
        </p:spPr>
        <p:txBody>
          <a:bodyPr>
            <a:spAutoFit/>
          </a:bodyPr>
          <a:lstStyle/>
          <a:p>
            <a:pPr defTabSz="914400"/>
            <a:r>
              <a:rPr lang="pt-BR" sz="1400">
                <a:solidFill>
                  <a:schemeClr val="folHlink"/>
                </a:solidFill>
              </a:rPr>
              <a:t>Clicar aqui com o eslide</a:t>
            </a:r>
          </a:p>
          <a:p>
            <a:pPr defTabSz="914400"/>
            <a:r>
              <a:rPr lang="pt-BR" sz="1400">
                <a:solidFill>
                  <a:schemeClr val="folHlink"/>
                </a:solidFill>
              </a:rPr>
              <a:t>Em Apresentação!</a:t>
            </a:r>
          </a:p>
        </p:txBody>
      </p:sp>
      <p:sp>
        <p:nvSpPr>
          <p:cNvPr id="51207" name="Line 9"/>
          <p:cNvSpPr>
            <a:spLocks noChangeShapeType="1"/>
          </p:cNvSpPr>
          <p:nvPr/>
        </p:nvSpPr>
        <p:spPr bwMode="auto">
          <a:xfrm>
            <a:off x="3838575" y="8045450"/>
            <a:ext cx="431800" cy="306388"/>
          </a:xfrm>
          <a:prstGeom prst="line">
            <a:avLst/>
          </a:prstGeom>
          <a:noFill/>
          <a:ln w="57150">
            <a:solidFill>
              <a:schemeClr val="hlink"/>
            </a:solidFill>
            <a:round/>
            <a:headEnd/>
            <a:tailEnd type="triangle" w="med" len="med"/>
          </a:ln>
        </p:spPr>
        <p:txBody>
          <a:bodyPr/>
          <a:lstStyle/>
          <a:p>
            <a:endParaRPr lang="pt-BR"/>
          </a:p>
        </p:txBody>
      </p:sp>
    </p:spTree>
  </p:cSld>
  <p:clrMapOvr>
    <a:masterClrMapping/>
  </p:clrMapOvr>
  <p:transition spd="med"/>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ext Box 4"/>
          <p:cNvSpPr txBox="1">
            <a:spLocks noChangeArrowheads="1"/>
          </p:cNvSpPr>
          <p:nvPr/>
        </p:nvSpPr>
        <p:spPr bwMode="auto">
          <a:xfrm>
            <a:off x="4414838" y="844550"/>
            <a:ext cx="2851150" cy="641350"/>
          </a:xfrm>
          <a:prstGeom prst="rect">
            <a:avLst/>
          </a:prstGeom>
          <a:noFill/>
          <a:ln w="9525">
            <a:noFill/>
            <a:miter lim="800000"/>
            <a:headEnd/>
            <a:tailEnd/>
          </a:ln>
        </p:spPr>
        <p:txBody>
          <a:bodyPr wrap="none" lIns="91435" tIns="45718" rIns="91435" bIns="45718">
            <a:spAutoFit/>
          </a:bodyPr>
          <a:lstStyle/>
          <a:p>
            <a:pPr defTabSz="914400"/>
            <a:r>
              <a:rPr lang="pt-BR" sz="3600">
                <a:solidFill>
                  <a:srgbClr val="0000FF"/>
                </a:solidFill>
              </a:rPr>
              <a:t>OBRIGADO!</a:t>
            </a:r>
          </a:p>
        </p:txBody>
      </p:sp>
      <p:sp>
        <p:nvSpPr>
          <p:cNvPr id="52227" name="Text Box 6"/>
          <p:cNvSpPr txBox="1">
            <a:spLocks noChangeArrowheads="1"/>
          </p:cNvSpPr>
          <p:nvPr/>
        </p:nvSpPr>
        <p:spPr bwMode="auto">
          <a:xfrm>
            <a:off x="1822450" y="8045450"/>
            <a:ext cx="8678863" cy="461963"/>
          </a:xfrm>
          <a:prstGeom prst="rect">
            <a:avLst/>
          </a:prstGeom>
          <a:noFill/>
          <a:ln w="9525">
            <a:noFill/>
            <a:miter lim="800000"/>
            <a:headEnd/>
            <a:tailEnd/>
          </a:ln>
        </p:spPr>
        <p:txBody>
          <a:bodyPr wrap="none">
            <a:spAutoFit/>
          </a:bodyPr>
          <a:lstStyle/>
          <a:p>
            <a:pPr algn="ctr" defTabSz="914400"/>
            <a:r>
              <a:rPr lang="pt-BR" b="0">
                <a:solidFill>
                  <a:srgbClr val="0000FF"/>
                </a:solidFill>
              </a:rPr>
              <a:t>Drs. Márcia Pimentel de Castro e Dr.  Paulo R. Margotto</a:t>
            </a:r>
          </a:p>
        </p:txBody>
      </p:sp>
      <p:pic>
        <p:nvPicPr>
          <p:cNvPr id="52228" name="Picture 7" descr="MarciaPimentel"/>
          <p:cNvPicPr>
            <a:picLocks noChangeAspect="1" noChangeArrowheads="1"/>
          </p:cNvPicPr>
          <p:nvPr/>
        </p:nvPicPr>
        <p:blipFill>
          <a:blip r:embed="rId2">
            <a:lum bright="12000" contrast="24000"/>
          </a:blip>
          <a:srcRect/>
          <a:stretch>
            <a:fillRect/>
          </a:stretch>
        </p:blipFill>
        <p:spPr bwMode="auto">
          <a:xfrm>
            <a:off x="2109788" y="1852613"/>
            <a:ext cx="8213725" cy="5786437"/>
          </a:xfrm>
          <a:prstGeom prst="rect">
            <a:avLst/>
          </a:prstGeom>
          <a:noFill/>
          <a:ln w="28575">
            <a:solidFill>
              <a:schemeClr val="folHlink"/>
            </a:solidFill>
            <a:miter lim="800000"/>
            <a:headEnd/>
            <a:tailEnd/>
          </a:ln>
        </p:spPr>
      </p:pic>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White">
  <a:themeElements>
    <a:clrScheme name="White">
      <a:dk1>
        <a:srgbClr val="000000"/>
      </a:dk1>
      <a:lt1>
        <a:srgbClr val="FFFFFF"/>
      </a:lt1>
      <a:dk2>
        <a:srgbClr val="5E5E5E"/>
      </a:dk2>
      <a:lt2>
        <a:srgbClr val="D6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200" b="0" i="0" u="none" strike="noStrike" cap="none" spc="0" normalizeH="0" baseline="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White">
  <a:themeElements>
    <a:clrScheme name="White">
      <a:dk1>
        <a:srgbClr val="000000"/>
      </a:dk1>
      <a:lt1>
        <a:srgbClr val="FFFFFF"/>
      </a:lt1>
      <a:dk2>
        <a:srgbClr val="5E5E5E"/>
      </a:dk2>
      <a:lt2>
        <a:srgbClr val="D6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200" b="0" i="0" u="none" strike="noStrike" cap="none" spc="0" normalizeH="0" baseline="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4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932</TotalTime>
  <Words>4807</Words>
  <PresentationFormat>Personalizar</PresentationFormat>
  <Paragraphs>274</Paragraphs>
  <Slides>49</Slides>
  <Notes>0</Notes>
  <HiddenSlides>0</HiddenSlides>
  <MMClips>0</MMClips>
  <ScaleCrop>false</ScaleCrop>
  <HeadingPairs>
    <vt:vector size="6" baseType="variant">
      <vt:variant>
        <vt:lpstr>Fontes usadas</vt:lpstr>
      </vt:variant>
      <vt:variant>
        <vt:i4>12</vt:i4>
      </vt:variant>
      <vt:variant>
        <vt:lpstr>Tema</vt:lpstr>
      </vt:variant>
      <vt:variant>
        <vt:i4>1</vt:i4>
      </vt:variant>
      <vt:variant>
        <vt:lpstr>Títulos de slides</vt:lpstr>
      </vt:variant>
      <vt:variant>
        <vt:i4>49</vt:i4>
      </vt:variant>
    </vt:vector>
  </HeadingPairs>
  <TitlesOfParts>
    <vt:vector size="62" baseType="lpstr">
      <vt:lpstr>Helvetica Neue</vt:lpstr>
      <vt:lpstr>Arial</vt:lpstr>
      <vt:lpstr>Helvetica Neue Medium</vt:lpstr>
      <vt:lpstr>Helvetica Neue Light</vt:lpstr>
      <vt:lpstr>Helvetica Light</vt:lpstr>
      <vt:lpstr>Arial Black</vt:lpstr>
      <vt:lpstr>Times New Roman</vt:lpstr>
      <vt:lpstr>Symbol</vt:lpstr>
      <vt:lpstr>Lato</vt:lpstr>
      <vt:lpstr>Source Sans Pro</vt:lpstr>
      <vt:lpstr>Wingdings</vt:lpstr>
      <vt:lpstr>Colonna MT</vt:lpstr>
      <vt:lpstr>White</vt:lpstr>
      <vt:lpstr>Slide 1</vt:lpstr>
      <vt:lpstr>Introdução </vt:lpstr>
      <vt:lpstr>Slide 3</vt:lpstr>
      <vt:lpstr>Métodos</vt:lpstr>
      <vt:lpstr>Analise Estatística</vt:lpstr>
      <vt:lpstr>Slide 6</vt:lpstr>
      <vt:lpstr>Slide 7</vt:lpstr>
      <vt:lpstr>Slide 8</vt:lpstr>
      <vt:lpstr>Slide 9</vt:lpstr>
      <vt:lpstr>Slide 10</vt:lpstr>
      <vt:lpstr>Slide 11</vt:lpstr>
      <vt:lpstr>Slide 12</vt:lpstr>
      <vt:lpstr>Discussão: Etiologia/Patogênese da HIV</vt:lpstr>
      <vt:lpstr>Slide 14</vt:lpstr>
      <vt:lpstr>Slide 15</vt:lpstr>
      <vt:lpstr>Slide 16</vt:lpstr>
      <vt:lpstr>Slide 17</vt:lpstr>
      <vt:lpstr>Slide 18</vt:lpstr>
      <vt:lpstr>Slide 19</vt:lpstr>
      <vt:lpstr>Slide 20</vt:lpstr>
      <vt:lpstr>Slide 21</vt:lpstr>
      <vt:lpstr>REFERENCES</vt:lpstr>
      <vt:lpstr>Slide 23</vt:lpstr>
      <vt:lpstr>Slide 24</vt:lpstr>
      <vt:lpstr>Slide 25</vt:lpstr>
      <vt:lpstr>Slide 26</vt:lpstr>
      <vt:lpstr>Nota do Editor do site www.paulomargotto.com.br (em Atualização/Reconstrução),Dr. Paulo R. Margotto Veja também temas relacionados!</vt:lpstr>
      <vt:lpstr>Do Capítulo do livro Assistência ao Recém-Nascido de Risco, Hospital de Ensino Materno Infantil de Brasília/SES/DF, 4ª Edição, 2018 (em preparação):  Hemorragia Intraventricular no Recém-Nascido Pré-termo Paulo R. Margotto Joseleide de Castro</vt:lpstr>
      <vt:lpstr>Slide 29</vt:lpstr>
      <vt:lpstr>Slide 30</vt:lpstr>
      <vt:lpstr>Entre os fatores de risco,...</vt:lpstr>
      <vt:lpstr>Slide 32</vt:lpstr>
      <vt:lpstr>Slide 33</vt:lpstr>
      <vt:lpstr>Slide 34</vt:lpstr>
      <vt:lpstr>Slide 35</vt:lpstr>
      <vt:lpstr>Quanto à melhor posição para a punção lombar  Ultrasound evaluation of lumbar spine anatomy in newborn infants: implications for optimal performance of lumbar puncture. Oulego-Erroz I, Mora-Matilla M, Alonso-Quintela P, Rodríguez-Blanco S, Mata-Zubillaga D, de Armentia SL. J Pediatr. 2014 Oct;165(4):862-5.e1. doi: 10.1016/j.jpeds.2014.06.038. Epub 2014 Jul 22.</vt:lpstr>
      <vt:lpstr>Slide 37</vt:lpstr>
      <vt:lpstr>Slide 38</vt:lpstr>
      <vt:lpstr>Slide 39</vt:lpstr>
      <vt:lpstr>Slide 40</vt:lpstr>
      <vt:lpstr>Consultem mais... Valores do LCR</vt:lpstr>
      <vt:lpstr>Slide 42</vt:lpstr>
      <vt:lpstr>Agora, como corrigir o LCR quando não for possível a sua realização imediata...</vt:lpstr>
      <vt:lpstr>Equações da reta para a predicção do verdadeiro valor do número de leucócitos do LCR e o verdadeiro valor da glicose do LCR a partir do tempo de atraso em analisar as amostras (geradas pelos modelos de regressão linear)</vt:lpstr>
      <vt:lpstr>Slide 45</vt:lpstr>
      <vt:lpstr>Slide 46</vt:lpstr>
      <vt:lpstr>Como interpretamos o LCR no recém-nascido na Unidade de Neonatologia do HMIB/SES/DF</vt:lpstr>
      <vt:lpstr>Slide 48</vt:lpstr>
      <vt:lpstr>Slide 49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Hemorragia Intraventricular  no Recém-nascido</dc:title>
  <dc:creator>Paulo</dc:creator>
  <cp:lastModifiedBy>Paulo</cp:lastModifiedBy>
  <cp:revision>24</cp:revision>
  <dcterms:modified xsi:type="dcterms:W3CDTF">2018-03-03T11:06:16Z</dcterms:modified>
</cp:coreProperties>
</file>