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1"/>
  </p:sldMasterIdLst>
  <p:sldIdLst>
    <p:sldId id="256" r:id="rId2"/>
    <p:sldId id="258" r:id="rId3"/>
    <p:sldId id="257" r:id="rId4"/>
    <p:sldId id="259" r:id="rId5"/>
    <p:sldId id="260" r:id="rId6"/>
    <p:sldId id="261" r:id="rId7"/>
    <p:sldId id="273" r:id="rId8"/>
    <p:sldId id="274" r:id="rId9"/>
    <p:sldId id="263" r:id="rId10"/>
    <p:sldId id="264" r:id="rId11"/>
    <p:sldId id="265" r:id="rId12"/>
    <p:sldId id="272" r:id="rId13"/>
    <p:sldId id="266" r:id="rId14"/>
    <p:sldId id="276" r:id="rId15"/>
    <p:sldId id="267" r:id="rId16"/>
    <p:sldId id="277" r:id="rId17"/>
    <p:sldId id="268" r:id="rId18"/>
    <p:sldId id="275" r:id="rId19"/>
    <p:sldId id="269" r:id="rId20"/>
    <p:sldId id="270" r:id="rId21"/>
    <p:sldId id="278" r:id="rId22"/>
    <p:sldId id="271" r:id="rId23"/>
    <p:sldId id="279" r:id="rId24"/>
    <p:sldId id="280" r:id="rId25"/>
    <p:sldId id="288" r:id="rId26"/>
    <p:sldId id="282" r:id="rId27"/>
    <p:sldId id="289" r:id="rId28"/>
    <p:sldId id="290" r:id="rId29"/>
    <p:sldId id="293" r:id="rId30"/>
    <p:sldId id="291" r:id="rId31"/>
    <p:sldId id="283" r:id="rId32"/>
    <p:sldId id="284" r:id="rId33"/>
    <p:sldId id="285" r:id="rId34"/>
    <p:sldId id="292" r:id="rId35"/>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pitchFamily="34" charset="0"/>
        <a:ea typeface="+mn-ea"/>
        <a:cs typeface="Arial" pitchFamily="34" charset="0"/>
      </a:defRPr>
    </a:lvl1pPr>
    <a:lvl2pPr marL="457200" algn="l" defTabSz="457200" rtl="0" fontAlgn="base">
      <a:spcBef>
        <a:spcPct val="0"/>
      </a:spcBef>
      <a:spcAft>
        <a:spcPct val="0"/>
      </a:spcAft>
      <a:defRPr kern="1200">
        <a:solidFill>
          <a:schemeClr val="tx1"/>
        </a:solidFill>
        <a:latin typeface="Arial" pitchFamily="34" charset="0"/>
        <a:ea typeface="+mn-ea"/>
        <a:cs typeface="Arial" pitchFamily="34" charset="0"/>
      </a:defRPr>
    </a:lvl2pPr>
    <a:lvl3pPr marL="914400" algn="l" defTabSz="457200"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defTabSz="457200"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defTabSz="457200"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33CC"/>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89" d="100"/>
          <a:sy n="89" d="100"/>
        </p:scale>
        <p:origin x="-326" y="-77"/>
      </p:cViewPr>
      <p:guideLst>
        <p:guide orient="horz" pos="2160"/>
        <p:guide pos="3840"/>
      </p:guideLst>
    </p:cSldViewPr>
  </p:slideViewPr>
  <p:notesTextViewPr>
    <p:cViewPr>
      <p:scale>
        <a:sx n="1" d="1"/>
        <a:sy n="1" d="1"/>
      </p:scale>
      <p:origin x="0" y="0"/>
    </p:cViewPr>
  </p:notesTextViewPr>
  <p:sorterViewPr>
    <p:cViewPr>
      <p:scale>
        <a:sx n="66" d="100"/>
        <a:sy n="66" d="100"/>
      </p:scale>
      <p:origin x="0" y="734"/>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942BEC7-5B8B-4DF7-9683-C08F6B784206}"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pt-BR"/>
        </a:p>
      </dgm:t>
    </dgm:pt>
    <dgm:pt modelId="{7DB8B201-5155-4E4A-A7F7-F79F767B74D8}">
      <dgm:prSet phldrT="[Texto]"/>
      <dgm:spPr/>
      <dgm:t>
        <a:bodyPr/>
        <a:lstStyle/>
        <a:p>
          <a:r>
            <a:rPr lang="pt-BR" dirty="0" smtClean="0"/>
            <a:t>5.501 pacientes elegíveis</a:t>
          </a:r>
          <a:endParaRPr lang="pt-BR" dirty="0"/>
        </a:p>
      </dgm:t>
    </dgm:pt>
    <dgm:pt modelId="{2FCFD04C-46B7-434B-9D27-D4D6DA94E69F}" type="parTrans" cxnId="{FB0A932B-DC58-4D1B-BBC1-5DED4938F421}">
      <dgm:prSet/>
      <dgm:spPr/>
      <dgm:t>
        <a:bodyPr/>
        <a:lstStyle/>
        <a:p>
          <a:endParaRPr lang="pt-BR"/>
        </a:p>
      </dgm:t>
    </dgm:pt>
    <dgm:pt modelId="{B23558FD-F86F-4349-A983-01BCA0EF2E32}" type="sibTrans" cxnId="{FB0A932B-DC58-4D1B-BBC1-5DED4938F421}">
      <dgm:prSet/>
      <dgm:spPr/>
      <dgm:t>
        <a:bodyPr/>
        <a:lstStyle/>
        <a:p>
          <a:endParaRPr lang="pt-BR"/>
        </a:p>
      </dgm:t>
    </dgm:pt>
    <dgm:pt modelId="{FB4B1D2B-4726-4C09-BDFF-896A0B90DA47}">
      <dgm:prSet phldrT="[Texto]"/>
      <dgm:spPr/>
      <dgm:t>
        <a:bodyPr/>
        <a:lstStyle/>
        <a:p>
          <a:r>
            <a:rPr lang="pt-BR" dirty="0" smtClean="0"/>
            <a:t>3.800 captados</a:t>
          </a:r>
          <a:endParaRPr lang="pt-BR" dirty="0"/>
        </a:p>
      </dgm:t>
    </dgm:pt>
    <dgm:pt modelId="{EDA521CF-7B5B-4E4F-83FA-D66D6BF48951}" type="parTrans" cxnId="{2AC9FD87-83BA-4D0B-A11A-798C1DA10F66}">
      <dgm:prSet/>
      <dgm:spPr/>
      <dgm:t>
        <a:bodyPr/>
        <a:lstStyle/>
        <a:p>
          <a:endParaRPr lang="pt-BR"/>
        </a:p>
      </dgm:t>
    </dgm:pt>
    <dgm:pt modelId="{D343A8A6-6755-4075-B3BE-6DBB4BB3C486}" type="sibTrans" cxnId="{2AC9FD87-83BA-4D0B-A11A-798C1DA10F66}">
      <dgm:prSet/>
      <dgm:spPr/>
      <dgm:t>
        <a:bodyPr/>
        <a:lstStyle/>
        <a:p>
          <a:endParaRPr lang="pt-BR"/>
        </a:p>
      </dgm:t>
    </dgm:pt>
    <dgm:pt modelId="{4CC05005-5C48-485D-81FD-4EBC837B1F3D}">
      <dgm:prSet phldrT="[Texto]"/>
      <dgm:spPr/>
      <dgm:t>
        <a:bodyPr/>
        <a:lstStyle/>
        <a:p>
          <a:r>
            <a:rPr lang="pt-BR" dirty="0" smtClean="0"/>
            <a:t>1.832 Hidrocortisona</a:t>
          </a:r>
          <a:endParaRPr lang="pt-BR" dirty="0"/>
        </a:p>
      </dgm:t>
    </dgm:pt>
    <dgm:pt modelId="{EBEE4329-C2CA-4DF6-8ED3-514D5433909E}" type="parTrans" cxnId="{1EC46B0B-E2BE-4BF3-B78D-B02635C1CA97}">
      <dgm:prSet/>
      <dgm:spPr/>
      <dgm:t>
        <a:bodyPr/>
        <a:lstStyle/>
        <a:p>
          <a:endParaRPr lang="pt-BR"/>
        </a:p>
      </dgm:t>
    </dgm:pt>
    <dgm:pt modelId="{9A407027-086E-4197-92CE-A4D6BF4BBA5D}" type="sibTrans" cxnId="{1EC46B0B-E2BE-4BF3-B78D-B02635C1CA97}">
      <dgm:prSet/>
      <dgm:spPr/>
      <dgm:t>
        <a:bodyPr/>
        <a:lstStyle/>
        <a:p>
          <a:endParaRPr lang="pt-BR"/>
        </a:p>
      </dgm:t>
    </dgm:pt>
    <dgm:pt modelId="{C1FB0831-FC4E-439E-96FC-6629C8396EB8}">
      <dgm:prSet phldrT="[Texto]"/>
      <dgm:spPr/>
      <dgm:t>
        <a:bodyPr/>
        <a:lstStyle/>
        <a:p>
          <a:r>
            <a:rPr lang="pt-BR" dirty="0" smtClean="0"/>
            <a:t>1.826 </a:t>
          </a:r>
        </a:p>
        <a:p>
          <a:r>
            <a:rPr lang="pt-BR" dirty="0" smtClean="0"/>
            <a:t>Placebo</a:t>
          </a:r>
          <a:endParaRPr lang="pt-BR" dirty="0"/>
        </a:p>
      </dgm:t>
    </dgm:pt>
    <dgm:pt modelId="{618BE9BF-F46F-447E-ADA1-1B17E4EDFE12}" type="parTrans" cxnId="{EA131096-E26E-4D06-91D2-254BD54B09C2}">
      <dgm:prSet/>
      <dgm:spPr/>
      <dgm:t>
        <a:bodyPr/>
        <a:lstStyle/>
        <a:p>
          <a:endParaRPr lang="pt-BR"/>
        </a:p>
      </dgm:t>
    </dgm:pt>
    <dgm:pt modelId="{D8BA4B4B-7C3B-41AA-9CFD-A343C2E7793E}" type="sibTrans" cxnId="{EA131096-E26E-4D06-91D2-254BD54B09C2}">
      <dgm:prSet/>
      <dgm:spPr/>
      <dgm:t>
        <a:bodyPr/>
        <a:lstStyle/>
        <a:p>
          <a:endParaRPr lang="pt-BR"/>
        </a:p>
      </dgm:t>
    </dgm:pt>
    <dgm:pt modelId="{5695FFB0-2ACE-4302-B340-B314060D8F66}" type="pres">
      <dgm:prSet presAssocID="{E942BEC7-5B8B-4DF7-9683-C08F6B784206}" presName="hierChild1" presStyleCnt="0">
        <dgm:presLayoutVars>
          <dgm:chPref val="1"/>
          <dgm:dir/>
          <dgm:animOne val="branch"/>
          <dgm:animLvl val="lvl"/>
          <dgm:resizeHandles/>
        </dgm:presLayoutVars>
      </dgm:prSet>
      <dgm:spPr/>
      <dgm:t>
        <a:bodyPr/>
        <a:lstStyle/>
        <a:p>
          <a:endParaRPr lang="pt-BR"/>
        </a:p>
      </dgm:t>
    </dgm:pt>
    <dgm:pt modelId="{0D58CD36-2190-4E00-B00E-C6133AEB3A46}" type="pres">
      <dgm:prSet presAssocID="{7DB8B201-5155-4E4A-A7F7-F79F767B74D8}" presName="hierRoot1" presStyleCnt="0"/>
      <dgm:spPr/>
      <dgm:t>
        <a:bodyPr/>
        <a:lstStyle/>
        <a:p>
          <a:endParaRPr lang="pt-BR"/>
        </a:p>
      </dgm:t>
    </dgm:pt>
    <dgm:pt modelId="{D2C8E5A0-0B51-4F75-B1C9-05BB9FE64FCD}" type="pres">
      <dgm:prSet presAssocID="{7DB8B201-5155-4E4A-A7F7-F79F767B74D8}" presName="composite" presStyleCnt="0"/>
      <dgm:spPr/>
      <dgm:t>
        <a:bodyPr/>
        <a:lstStyle/>
        <a:p>
          <a:endParaRPr lang="pt-BR"/>
        </a:p>
      </dgm:t>
    </dgm:pt>
    <dgm:pt modelId="{896750BF-0E6A-4BC5-9AF1-BCE1DB9E386F}" type="pres">
      <dgm:prSet presAssocID="{7DB8B201-5155-4E4A-A7F7-F79F767B74D8}" presName="background" presStyleLbl="node0" presStyleIdx="0" presStyleCnt="1"/>
      <dgm:spPr/>
      <dgm:t>
        <a:bodyPr/>
        <a:lstStyle/>
        <a:p>
          <a:endParaRPr lang="pt-BR"/>
        </a:p>
      </dgm:t>
    </dgm:pt>
    <dgm:pt modelId="{2084AF43-5592-4086-AA83-64B6EED0DB2C}" type="pres">
      <dgm:prSet presAssocID="{7DB8B201-5155-4E4A-A7F7-F79F767B74D8}" presName="text" presStyleLbl="fgAcc0" presStyleIdx="0" presStyleCnt="1">
        <dgm:presLayoutVars>
          <dgm:chPref val="3"/>
        </dgm:presLayoutVars>
      </dgm:prSet>
      <dgm:spPr/>
      <dgm:t>
        <a:bodyPr/>
        <a:lstStyle/>
        <a:p>
          <a:endParaRPr lang="pt-BR"/>
        </a:p>
      </dgm:t>
    </dgm:pt>
    <dgm:pt modelId="{9CCD3742-D901-461C-B62F-C8921AF3DAB9}" type="pres">
      <dgm:prSet presAssocID="{7DB8B201-5155-4E4A-A7F7-F79F767B74D8}" presName="hierChild2" presStyleCnt="0"/>
      <dgm:spPr/>
      <dgm:t>
        <a:bodyPr/>
        <a:lstStyle/>
        <a:p>
          <a:endParaRPr lang="pt-BR"/>
        </a:p>
      </dgm:t>
    </dgm:pt>
    <dgm:pt modelId="{5C9A6F8A-482D-4225-9D26-3A100FBCD4C3}" type="pres">
      <dgm:prSet presAssocID="{EDA521CF-7B5B-4E4F-83FA-D66D6BF48951}" presName="Name10" presStyleLbl="parChTrans1D2" presStyleIdx="0" presStyleCnt="1"/>
      <dgm:spPr/>
      <dgm:t>
        <a:bodyPr/>
        <a:lstStyle/>
        <a:p>
          <a:endParaRPr lang="pt-BR"/>
        </a:p>
      </dgm:t>
    </dgm:pt>
    <dgm:pt modelId="{0FF5A70D-4D40-424F-AA19-046D4FFDD3A8}" type="pres">
      <dgm:prSet presAssocID="{FB4B1D2B-4726-4C09-BDFF-896A0B90DA47}" presName="hierRoot2" presStyleCnt="0"/>
      <dgm:spPr/>
      <dgm:t>
        <a:bodyPr/>
        <a:lstStyle/>
        <a:p>
          <a:endParaRPr lang="pt-BR"/>
        </a:p>
      </dgm:t>
    </dgm:pt>
    <dgm:pt modelId="{DA022392-B823-466A-B75E-CEC64508AEB6}" type="pres">
      <dgm:prSet presAssocID="{FB4B1D2B-4726-4C09-BDFF-896A0B90DA47}" presName="composite2" presStyleCnt="0"/>
      <dgm:spPr/>
      <dgm:t>
        <a:bodyPr/>
        <a:lstStyle/>
        <a:p>
          <a:endParaRPr lang="pt-BR"/>
        </a:p>
      </dgm:t>
    </dgm:pt>
    <dgm:pt modelId="{687DF02D-89C5-47CC-9C71-EA7317D97773}" type="pres">
      <dgm:prSet presAssocID="{FB4B1D2B-4726-4C09-BDFF-896A0B90DA47}" presName="background2" presStyleLbl="node2" presStyleIdx="0" presStyleCnt="1"/>
      <dgm:spPr/>
      <dgm:t>
        <a:bodyPr/>
        <a:lstStyle/>
        <a:p>
          <a:endParaRPr lang="pt-BR"/>
        </a:p>
      </dgm:t>
    </dgm:pt>
    <dgm:pt modelId="{DF364636-FFC1-4AF7-A889-9EB64E9E8695}" type="pres">
      <dgm:prSet presAssocID="{FB4B1D2B-4726-4C09-BDFF-896A0B90DA47}" presName="text2" presStyleLbl="fgAcc2" presStyleIdx="0" presStyleCnt="1">
        <dgm:presLayoutVars>
          <dgm:chPref val="3"/>
        </dgm:presLayoutVars>
      </dgm:prSet>
      <dgm:spPr/>
      <dgm:t>
        <a:bodyPr/>
        <a:lstStyle/>
        <a:p>
          <a:endParaRPr lang="pt-BR"/>
        </a:p>
      </dgm:t>
    </dgm:pt>
    <dgm:pt modelId="{D5809C51-A671-4F2C-B5A1-6096D4D92B42}" type="pres">
      <dgm:prSet presAssocID="{FB4B1D2B-4726-4C09-BDFF-896A0B90DA47}" presName="hierChild3" presStyleCnt="0"/>
      <dgm:spPr/>
      <dgm:t>
        <a:bodyPr/>
        <a:lstStyle/>
        <a:p>
          <a:endParaRPr lang="pt-BR"/>
        </a:p>
      </dgm:t>
    </dgm:pt>
    <dgm:pt modelId="{85796359-75A7-4A6A-955F-9D50C8B50917}" type="pres">
      <dgm:prSet presAssocID="{EBEE4329-C2CA-4DF6-8ED3-514D5433909E}" presName="Name17" presStyleLbl="parChTrans1D3" presStyleIdx="0" presStyleCnt="2"/>
      <dgm:spPr/>
      <dgm:t>
        <a:bodyPr/>
        <a:lstStyle/>
        <a:p>
          <a:endParaRPr lang="pt-BR"/>
        </a:p>
      </dgm:t>
    </dgm:pt>
    <dgm:pt modelId="{424EFB1A-BDD8-4C73-AD56-5F1A73D2FCD1}" type="pres">
      <dgm:prSet presAssocID="{4CC05005-5C48-485D-81FD-4EBC837B1F3D}" presName="hierRoot3" presStyleCnt="0"/>
      <dgm:spPr/>
      <dgm:t>
        <a:bodyPr/>
        <a:lstStyle/>
        <a:p>
          <a:endParaRPr lang="pt-BR"/>
        </a:p>
      </dgm:t>
    </dgm:pt>
    <dgm:pt modelId="{E3B3300B-CCD2-485D-8C60-3EE504C715BE}" type="pres">
      <dgm:prSet presAssocID="{4CC05005-5C48-485D-81FD-4EBC837B1F3D}" presName="composite3" presStyleCnt="0"/>
      <dgm:spPr/>
      <dgm:t>
        <a:bodyPr/>
        <a:lstStyle/>
        <a:p>
          <a:endParaRPr lang="pt-BR"/>
        </a:p>
      </dgm:t>
    </dgm:pt>
    <dgm:pt modelId="{B136D492-8BC1-4B85-809E-7FF47ECF02BF}" type="pres">
      <dgm:prSet presAssocID="{4CC05005-5C48-485D-81FD-4EBC837B1F3D}" presName="background3" presStyleLbl="node3" presStyleIdx="0" presStyleCnt="2"/>
      <dgm:spPr/>
      <dgm:t>
        <a:bodyPr/>
        <a:lstStyle/>
        <a:p>
          <a:endParaRPr lang="pt-BR"/>
        </a:p>
      </dgm:t>
    </dgm:pt>
    <dgm:pt modelId="{A7F5BC23-945C-4EF1-82AC-2502467874C2}" type="pres">
      <dgm:prSet presAssocID="{4CC05005-5C48-485D-81FD-4EBC837B1F3D}" presName="text3" presStyleLbl="fgAcc3" presStyleIdx="0" presStyleCnt="2">
        <dgm:presLayoutVars>
          <dgm:chPref val="3"/>
        </dgm:presLayoutVars>
      </dgm:prSet>
      <dgm:spPr/>
      <dgm:t>
        <a:bodyPr/>
        <a:lstStyle/>
        <a:p>
          <a:endParaRPr lang="pt-BR"/>
        </a:p>
      </dgm:t>
    </dgm:pt>
    <dgm:pt modelId="{1817746A-F816-48FE-8B0F-EC91553C4156}" type="pres">
      <dgm:prSet presAssocID="{4CC05005-5C48-485D-81FD-4EBC837B1F3D}" presName="hierChild4" presStyleCnt="0"/>
      <dgm:spPr/>
      <dgm:t>
        <a:bodyPr/>
        <a:lstStyle/>
        <a:p>
          <a:endParaRPr lang="pt-BR"/>
        </a:p>
      </dgm:t>
    </dgm:pt>
    <dgm:pt modelId="{A635F383-DC16-4E8E-A438-20FEDD2BC432}" type="pres">
      <dgm:prSet presAssocID="{618BE9BF-F46F-447E-ADA1-1B17E4EDFE12}" presName="Name17" presStyleLbl="parChTrans1D3" presStyleIdx="1" presStyleCnt="2"/>
      <dgm:spPr/>
      <dgm:t>
        <a:bodyPr/>
        <a:lstStyle/>
        <a:p>
          <a:endParaRPr lang="pt-BR"/>
        </a:p>
      </dgm:t>
    </dgm:pt>
    <dgm:pt modelId="{D088679E-AC75-4C5D-A205-EBC599AC3109}" type="pres">
      <dgm:prSet presAssocID="{C1FB0831-FC4E-439E-96FC-6629C8396EB8}" presName="hierRoot3" presStyleCnt="0"/>
      <dgm:spPr/>
      <dgm:t>
        <a:bodyPr/>
        <a:lstStyle/>
        <a:p>
          <a:endParaRPr lang="pt-BR"/>
        </a:p>
      </dgm:t>
    </dgm:pt>
    <dgm:pt modelId="{31BED73E-FCF4-4A42-8B10-EAD9FD9FB40B}" type="pres">
      <dgm:prSet presAssocID="{C1FB0831-FC4E-439E-96FC-6629C8396EB8}" presName="composite3" presStyleCnt="0"/>
      <dgm:spPr/>
      <dgm:t>
        <a:bodyPr/>
        <a:lstStyle/>
        <a:p>
          <a:endParaRPr lang="pt-BR"/>
        </a:p>
      </dgm:t>
    </dgm:pt>
    <dgm:pt modelId="{E1DAA66A-846B-4831-B9CE-1A9938D3D90A}" type="pres">
      <dgm:prSet presAssocID="{C1FB0831-FC4E-439E-96FC-6629C8396EB8}" presName="background3" presStyleLbl="node3" presStyleIdx="1" presStyleCnt="2"/>
      <dgm:spPr/>
      <dgm:t>
        <a:bodyPr/>
        <a:lstStyle/>
        <a:p>
          <a:endParaRPr lang="pt-BR"/>
        </a:p>
      </dgm:t>
    </dgm:pt>
    <dgm:pt modelId="{EE1F8473-CD0E-45A8-B192-BDB88E675140}" type="pres">
      <dgm:prSet presAssocID="{C1FB0831-FC4E-439E-96FC-6629C8396EB8}" presName="text3" presStyleLbl="fgAcc3" presStyleIdx="1" presStyleCnt="2">
        <dgm:presLayoutVars>
          <dgm:chPref val="3"/>
        </dgm:presLayoutVars>
      </dgm:prSet>
      <dgm:spPr/>
      <dgm:t>
        <a:bodyPr/>
        <a:lstStyle/>
        <a:p>
          <a:endParaRPr lang="pt-BR"/>
        </a:p>
      </dgm:t>
    </dgm:pt>
    <dgm:pt modelId="{246649FB-164B-4EBB-A416-348A579622CE}" type="pres">
      <dgm:prSet presAssocID="{C1FB0831-FC4E-439E-96FC-6629C8396EB8}" presName="hierChild4" presStyleCnt="0"/>
      <dgm:spPr/>
      <dgm:t>
        <a:bodyPr/>
        <a:lstStyle/>
        <a:p>
          <a:endParaRPr lang="pt-BR"/>
        </a:p>
      </dgm:t>
    </dgm:pt>
  </dgm:ptLst>
  <dgm:cxnLst>
    <dgm:cxn modelId="{59907591-2539-4411-AE71-55E22F778192}" type="presOf" srcId="{7DB8B201-5155-4E4A-A7F7-F79F767B74D8}" destId="{2084AF43-5592-4086-AA83-64B6EED0DB2C}" srcOrd="0" destOrd="0" presId="urn:microsoft.com/office/officeart/2005/8/layout/hierarchy1"/>
    <dgm:cxn modelId="{1EC46B0B-E2BE-4BF3-B78D-B02635C1CA97}" srcId="{FB4B1D2B-4726-4C09-BDFF-896A0B90DA47}" destId="{4CC05005-5C48-485D-81FD-4EBC837B1F3D}" srcOrd="0" destOrd="0" parTransId="{EBEE4329-C2CA-4DF6-8ED3-514D5433909E}" sibTransId="{9A407027-086E-4197-92CE-A4D6BF4BBA5D}"/>
    <dgm:cxn modelId="{34963860-F0DB-4438-94A4-44FE95983252}" type="presOf" srcId="{FB4B1D2B-4726-4C09-BDFF-896A0B90DA47}" destId="{DF364636-FFC1-4AF7-A889-9EB64E9E8695}" srcOrd="0" destOrd="0" presId="urn:microsoft.com/office/officeart/2005/8/layout/hierarchy1"/>
    <dgm:cxn modelId="{EA131096-E26E-4D06-91D2-254BD54B09C2}" srcId="{FB4B1D2B-4726-4C09-BDFF-896A0B90DA47}" destId="{C1FB0831-FC4E-439E-96FC-6629C8396EB8}" srcOrd="1" destOrd="0" parTransId="{618BE9BF-F46F-447E-ADA1-1B17E4EDFE12}" sibTransId="{D8BA4B4B-7C3B-41AA-9CFD-A343C2E7793E}"/>
    <dgm:cxn modelId="{FB0A932B-DC58-4D1B-BBC1-5DED4938F421}" srcId="{E942BEC7-5B8B-4DF7-9683-C08F6B784206}" destId="{7DB8B201-5155-4E4A-A7F7-F79F767B74D8}" srcOrd="0" destOrd="0" parTransId="{2FCFD04C-46B7-434B-9D27-D4D6DA94E69F}" sibTransId="{B23558FD-F86F-4349-A983-01BCA0EF2E32}"/>
    <dgm:cxn modelId="{34E57EC1-25E4-4558-8A1E-E8CA6002542B}" type="presOf" srcId="{E942BEC7-5B8B-4DF7-9683-C08F6B784206}" destId="{5695FFB0-2ACE-4302-B340-B314060D8F66}" srcOrd="0" destOrd="0" presId="urn:microsoft.com/office/officeart/2005/8/layout/hierarchy1"/>
    <dgm:cxn modelId="{1599F81E-F7F2-4BFD-943B-A1F2A5614ABD}" type="presOf" srcId="{618BE9BF-F46F-447E-ADA1-1B17E4EDFE12}" destId="{A635F383-DC16-4E8E-A438-20FEDD2BC432}" srcOrd="0" destOrd="0" presId="urn:microsoft.com/office/officeart/2005/8/layout/hierarchy1"/>
    <dgm:cxn modelId="{2AC9FD87-83BA-4D0B-A11A-798C1DA10F66}" srcId="{7DB8B201-5155-4E4A-A7F7-F79F767B74D8}" destId="{FB4B1D2B-4726-4C09-BDFF-896A0B90DA47}" srcOrd="0" destOrd="0" parTransId="{EDA521CF-7B5B-4E4F-83FA-D66D6BF48951}" sibTransId="{D343A8A6-6755-4075-B3BE-6DBB4BB3C486}"/>
    <dgm:cxn modelId="{6131E5E1-3F19-4521-8018-088257F58139}" type="presOf" srcId="{4CC05005-5C48-485D-81FD-4EBC837B1F3D}" destId="{A7F5BC23-945C-4EF1-82AC-2502467874C2}" srcOrd="0" destOrd="0" presId="urn:microsoft.com/office/officeart/2005/8/layout/hierarchy1"/>
    <dgm:cxn modelId="{ED0FB9E6-D927-40B6-939A-DCE64C0FA7C8}" type="presOf" srcId="{EDA521CF-7B5B-4E4F-83FA-D66D6BF48951}" destId="{5C9A6F8A-482D-4225-9D26-3A100FBCD4C3}" srcOrd="0" destOrd="0" presId="urn:microsoft.com/office/officeart/2005/8/layout/hierarchy1"/>
    <dgm:cxn modelId="{3DECE073-1B12-4821-B8E1-7F2FA5CAFA89}" type="presOf" srcId="{EBEE4329-C2CA-4DF6-8ED3-514D5433909E}" destId="{85796359-75A7-4A6A-955F-9D50C8B50917}" srcOrd="0" destOrd="0" presId="urn:microsoft.com/office/officeart/2005/8/layout/hierarchy1"/>
    <dgm:cxn modelId="{56CE8AFE-0B8A-44ED-9095-8ACDD72A56D8}" type="presOf" srcId="{C1FB0831-FC4E-439E-96FC-6629C8396EB8}" destId="{EE1F8473-CD0E-45A8-B192-BDB88E675140}" srcOrd="0" destOrd="0" presId="urn:microsoft.com/office/officeart/2005/8/layout/hierarchy1"/>
    <dgm:cxn modelId="{A65868F7-2EB7-465A-BA0A-C500F93E973A}" type="presParOf" srcId="{5695FFB0-2ACE-4302-B340-B314060D8F66}" destId="{0D58CD36-2190-4E00-B00E-C6133AEB3A46}" srcOrd="0" destOrd="0" presId="urn:microsoft.com/office/officeart/2005/8/layout/hierarchy1"/>
    <dgm:cxn modelId="{4F04F72F-5C83-4493-B6A5-51E8268DAD9F}" type="presParOf" srcId="{0D58CD36-2190-4E00-B00E-C6133AEB3A46}" destId="{D2C8E5A0-0B51-4F75-B1C9-05BB9FE64FCD}" srcOrd="0" destOrd="0" presId="urn:microsoft.com/office/officeart/2005/8/layout/hierarchy1"/>
    <dgm:cxn modelId="{127C2F6A-AAB3-4A1C-A048-3C6BA7B6A7BF}" type="presParOf" srcId="{D2C8E5A0-0B51-4F75-B1C9-05BB9FE64FCD}" destId="{896750BF-0E6A-4BC5-9AF1-BCE1DB9E386F}" srcOrd="0" destOrd="0" presId="urn:microsoft.com/office/officeart/2005/8/layout/hierarchy1"/>
    <dgm:cxn modelId="{DA3E80E8-BFF5-43B1-A144-6A911AAB8A45}" type="presParOf" srcId="{D2C8E5A0-0B51-4F75-B1C9-05BB9FE64FCD}" destId="{2084AF43-5592-4086-AA83-64B6EED0DB2C}" srcOrd="1" destOrd="0" presId="urn:microsoft.com/office/officeart/2005/8/layout/hierarchy1"/>
    <dgm:cxn modelId="{BDCB9A95-3D87-4F91-AD19-C5D175F31B74}" type="presParOf" srcId="{0D58CD36-2190-4E00-B00E-C6133AEB3A46}" destId="{9CCD3742-D901-461C-B62F-C8921AF3DAB9}" srcOrd="1" destOrd="0" presId="urn:microsoft.com/office/officeart/2005/8/layout/hierarchy1"/>
    <dgm:cxn modelId="{DC605781-6B41-4304-8BEA-6B34B851E988}" type="presParOf" srcId="{9CCD3742-D901-461C-B62F-C8921AF3DAB9}" destId="{5C9A6F8A-482D-4225-9D26-3A100FBCD4C3}" srcOrd="0" destOrd="0" presId="urn:microsoft.com/office/officeart/2005/8/layout/hierarchy1"/>
    <dgm:cxn modelId="{FF3967D9-6B8F-42EF-8300-BB60AB0258E4}" type="presParOf" srcId="{9CCD3742-D901-461C-B62F-C8921AF3DAB9}" destId="{0FF5A70D-4D40-424F-AA19-046D4FFDD3A8}" srcOrd="1" destOrd="0" presId="urn:microsoft.com/office/officeart/2005/8/layout/hierarchy1"/>
    <dgm:cxn modelId="{7DAD84AD-6A34-4086-9546-2E9ECA062D51}" type="presParOf" srcId="{0FF5A70D-4D40-424F-AA19-046D4FFDD3A8}" destId="{DA022392-B823-466A-B75E-CEC64508AEB6}" srcOrd="0" destOrd="0" presId="urn:microsoft.com/office/officeart/2005/8/layout/hierarchy1"/>
    <dgm:cxn modelId="{EFA3FBDC-AD65-456C-A3E3-2066890BEF9F}" type="presParOf" srcId="{DA022392-B823-466A-B75E-CEC64508AEB6}" destId="{687DF02D-89C5-47CC-9C71-EA7317D97773}" srcOrd="0" destOrd="0" presId="urn:microsoft.com/office/officeart/2005/8/layout/hierarchy1"/>
    <dgm:cxn modelId="{27F26382-D860-4316-A76B-5C97024F5423}" type="presParOf" srcId="{DA022392-B823-466A-B75E-CEC64508AEB6}" destId="{DF364636-FFC1-4AF7-A889-9EB64E9E8695}" srcOrd="1" destOrd="0" presId="urn:microsoft.com/office/officeart/2005/8/layout/hierarchy1"/>
    <dgm:cxn modelId="{7FFF5F3B-EC5C-49B3-9ED8-3AE7DE23CE5E}" type="presParOf" srcId="{0FF5A70D-4D40-424F-AA19-046D4FFDD3A8}" destId="{D5809C51-A671-4F2C-B5A1-6096D4D92B42}" srcOrd="1" destOrd="0" presId="urn:microsoft.com/office/officeart/2005/8/layout/hierarchy1"/>
    <dgm:cxn modelId="{227EEBF8-21C4-4A9B-A736-F464277A2AB3}" type="presParOf" srcId="{D5809C51-A671-4F2C-B5A1-6096D4D92B42}" destId="{85796359-75A7-4A6A-955F-9D50C8B50917}" srcOrd="0" destOrd="0" presId="urn:microsoft.com/office/officeart/2005/8/layout/hierarchy1"/>
    <dgm:cxn modelId="{7E71FA93-E669-4FE5-958C-6AE4E4E19155}" type="presParOf" srcId="{D5809C51-A671-4F2C-B5A1-6096D4D92B42}" destId="{424EFB1A-BDD8-4C73-AD56-5F1A73D2FCD1}" srcOrd="1" destOrd="0" presId="urn:microsoft.com/office/officeart/2005/8/layout/hierarchy1"/>
    <dgm:cxn modelId="{DCB431FE-F11C-4444-8511-8DE2466E0B9E}" type="presParOf" srcId="{424EFB1A-BDD8-4C73-AD56-5F1A73D2FCD1}" destId="{E3B3300B-CCD2-485D-8C60-3EE504C715BE}" srcOrd="0" destOrd="0" presId="urn:microsoft.com/office/officeart/2005/8/layout/hierarchy1"/>
    <dgm:cxn modelId="{DF8A6FE8-31DC-462B-B09F-10677F31A2B3}" type="presParOf" srcId="{E3B3300B-CCD2-485D-8C60-3EE504C715BE}" destId="{B136D492-8BC1-4B85-809E-7FF47ECF02BF}" srcOrd="0" destOrd="0" presId="urn:microsoft.com/office/officeart/2005/8/layout/hierarchy1"/>
    <dgm:cxn modelId="{8C96AEE9-5536-43EC-86B4-059FF55D1BEE}" type="presParOf" srcId="{E3B3300B-CCD2-485D-8C60-3EE504C715BE}" destId="{A7F5BC23-945C-4EF1-82AC-2502467874C2}" srcOrd="1" destOrd="0" presId="urn:microsoft.com/office/officeart/2005/8/layout/hierarchy1"/>
    <dgm:cxn modelId="{ED03E000-07CF-491F-8514-A08026336617}" type="presParOf" srcId="{424EFB1A-BDD8-4C73-AD56-5F1A73D2FCD1}" destId="{1817746A-F816-48FE-8B0F-EC91553C4156}" srcOrd="1" destOrd="0" presId="urn:microsoft.com/office/officeart/2005/8/layout/hierarchy1"/>
    <dgm:cxn modelId="{37E7ED76-40EB-4EE2-97DC-3C2E787A75E1}" type="presParOf" srcId="{D5809C51-A671-4F2C-B5A1-6096D4D92B42}" destId="{A635F383-DC16-4E8E-A438-20FEDD2BC432}" srcOrd="2" destOrd="0" presId="urn:microsoft.com/office/officeart/2005/8/layout/hierarchy1"/>
    <dgm:cxn modelId="{A1637F6F-20D9-460A-88CB-F505BB0B3C0E}" type="presParOf" srcId="{D5809C51-A671-4F2C-B5A1-6096D4D92B42}" destId="{D088679E-AC75-4C5D-A205-EBC599AC3109}" srcOrd="3" destOrd="0" presId="urn:microsoft.com/office/officeart/2005/8/layout/hierarchy1"/>
    <dgm:cxn modelId="{6613A5A1-5220-40A0-8192-39954BFC5A2F}" type="presParOf" srcId="{D088679E-AC75-4C5D-A205-EBC599AC3109}" destId="{31BED73E-FCF4-4A42-8B10-EAD9FD9FB40B}" srcOrd="0" destOrd="0" presId="urn:microsoft.com/office/officeart/2005/8/layout/hierarchy1"/>
    <dgm:cxn modelId="{65EB442D-8744-4ACE-8A18-36BDBBE0F545}" type="presParOf" srcId="{31BED73E-FCF4-4A42-8B10-EAD9FD9FB40B}" destId="{E1DAA66A-846B-4831-B9CE-1A9938D3D90A}" srcOrd="0" destOrd="0" presId="urn:microsoft.com/office/officeart/2005/8/layout/hierarchy1"/>
    <dgm:cxn modelId="{EDFA32DF-F189-46EA-869D-F5386589797C}" type="presParOf" srcId="{31BED73E-FCF4-4A42-8B10-EAD9FD9FB40B}" destId="{EE1F8473-CD0E-45A8-B192-BDB88E675140}" srcOrd="1" destOrd="0" presId="urn:microsoft.com/office/officeart/2005/8/layout/hierarchy1"/>
    <dgm:cxn modelId="{11BC0EE0-786E-41CC-8488-665A38A339D8}" type="presParOf" srcId="{D088679E-AC75-4C5D-A205-EBC599AC3109}" destId="{246649FB-164B-4EBB-A416-348A579622CE}" srcOrd="1" destOrd="0" presId="urn:microsoft.com/office/officeart/2005/8/layout/hierarchy1"/>
  </dgm:cxnLst>
  <dgm:bg/>
  <dgm:whole/>
</dgm:dataModel>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ctangle 6"/>
          <p:cNvSpPr/>
          <p:nvPr/>
        </p:nvSpPr>
        <p:spPr>
          <a:xfrm>
            <a:off x="0"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92000" cy="666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8"/>
          <p:cNvCxnSpPr/>
          <p:nvPr/>
        </p:nvCxnSpPr>
        <p:spPr>
          <a:xfrm>
            <a:off x="1208088" y="4343400"/>
            <a:ext cx="987583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1097280" y="758952"/>
            <a:ext cx="10058400" cy="3566160"/>
          </a:xfrm>
        </p:spPr>
        <p:txBody>
          <a:bodyPr/>
          <a:lstStyle>
            <a:lvl1pPr algn="l">
              <a:lnSpc>
                <a:spcPct val="85000"/>
              </a:lnSpc>
              <a:defRPr sz="8000" spc="-50" baseline="0">
                <a:solidFill>
                  <a:schemeClr val="tx1">
                    <a:lumMod val="85000"/>
                    <a:lumOff val="15000"/>
                  </a:schemeClr>
                </a:solidFill>
              </a:defRPr>
            </a:lvl1pPr>
          </a:lstStyle>
          <a:p>
            <a:r>
              <a:rPr lang="pt-BR" smtClean="0"/>
              <a:t>Clique para editar o título mestre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pt-BR" smtClean="0"/>
              <a:t>Clique para editar o estilo do subtítulo Mestre</a:t>
            </a:r>
            <a:endParaRPr lang="en-US" dirty="0"/>
          </a:p>
        </p:txBody>
      </p:sp>
      <p:sp>
        <p:nvSpPr>
          <p:cNvPr id="7" name="Date Placeholder 3"/>
          <p:cNvSpPr>
            <a:spLocks noGrp="1"/>
          </p:cNvSpPr>
          <p:nvPr>
            <p:ph type="dt" sz="half" idx="10"/>
          </p:nvPr>
        </p:nvSpPr>
        <p:spPr/>
        <p:txBody>
          <a:bodyPr/>
          <a:lstStyle>
            <a:lvl1pPr>
              <a:defRPr/>
            </a:lvl1pPr>
          </a:lstStyle>
          <a:p>
            <a:pPr>
              <a:defRPr/>
            </a:pPr>
            <a:fld id="{1124D8E4-190E-4346-BC65-48A49110E30F}" type="datetimeFigureOut">
              <a:rPr lang="en-US"/>
              <a:pPr>
                <a:defRPr/>
              </a:pPr>
              <a:t>3/30/2018</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FFA517A0-BE97-455B-B180-45448C61713A}" type="slidenum">
              <a:rPr lang="en-US"/>
              <a:pPr>
                <a:defRPr/>
              </a:pPr>
              <a:t>‹nº›</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9A166435-D34F-4AA6-8322-4FFEA686B0B1}" type="datetimeFigureOut">
              <a:rPr lang="en-US"/>
              <a:pPr>
                <a:defRPr/>
              </a:pPr>
              <a:t>3/30/2018</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C0B488F-FC6D-476D-908E-55D83DC12836}" type="slidenum">
              <a:rPr lang="en-US"/>
              <a:pPr>
                <a:defRPr/>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Pr>
        <a:solidFill>
          <a:schemeClr val="bg1"/>
        </a:solidFill>
        <a:effectLst/>
      </p:bgPr>
    </p:bg>
    <p:spTree>
      <p:nvGrpSpPr>
        <p:cNvPr id="1" name=""/>
        <p:cNvGrpSpPr/>
        <p:nvPr/>
      </p:nvGrpSpPr>
      <p:grpSpPr>
        <a:xfrm>
          <a:off x="0" y="0"/>
          <a:ext cx="0" cy="0"/>
          <a:chOff x="0" y="0"/>
          <a:chExt cx="0" cy="0"/>
        </a:xfrm>
      </p:grpSpPr>
      <p:sp>
        <p:nvSpPr>
          <p:cNvPr id="4"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8"/>
          <p:cNvCxnSpPr/>
          <p:nvPr/>
        </p:nvCxnSpPr>
        <p:spPr>
          <a:xfrm>
            <a:off x="1208088" y="4343400"/>
            <a:ext cx="987583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097280" y="758952"/>
            <a:ext cx="10058400" cy="3566160"/>
          </a:xfrm>
        </p:spPr>
        <p:txBody>
          <a:bodyPr anchorCtr="0"/>
          <a:lstStyle>
            <a:lvl1pPr>
              <a:lnSpc>
                <a:spcPct val="85000"/>
              </a:lnSpc>
              <a:defRPr sz="8000" b="0">
                <a:solidFill>
                  <a:schemeClr val="tx1">
                    <a:lumMod val="85000"/>
                    <a:lumOff val="15000"/>
                  </a:schemeClr>
                </a:solidFill>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097280" y="4453128"/>
            <a:ext cx="10058400" cy="1143000"/>
          </a:xfrm>
        </p:spPr>
        <p:txBody>
          <a:bodyPr lIns="91440" rIns="9144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7" name="Date Placeholder 3"/>
          <p:cNvSpPr>
            <a:spLocks noGrp="1"/>
          </p:cNvSpPr>
          <p:nvPr>
            <p:ph type="dt" sz="half" idx="10"/>
          </p:nvPr>
        </p:nvSpPr>
        <p:spPr/>
        <p:txBody>
          <a:bodyPr/>
          <a:lstStyle>
            <a:lvl1pPr>
              <a:defRPr/>
            </a:lvl1pPr>
          </a:lstStyle>
          <a:p>
            <a:pPr>
              <a:defRPr/>
            </a:pPr>
            <a:fld id="{2D1B160C-77AA-48A8-835F-1D87AF4F43C1}" type="datetimeFigureOut">
              <a:rPr lang="en-US"/>
              <a:pPr>
                <a:defRPr/>
              </a:pPr>
              <a:t>3/30/2018</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4ACD41B1-6943-43E3-9189-067608620482}" type="slidenum">
              <a:rPr lang="en-US"/>
              <a:pPr>
                <a:defRPr/>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17EA7010-DB00-47B2-BA62-E860F5541DD1}" type="datetimeFigureOut">
              <a:rPr lang="en-US"/>
              <a:pPr>
                <a:defRPr/>
              </a:pPr>
              <a:t>3/30/2018</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F3B3830-109D-4311-989F-27EEE9A47148}" type="slidenum">
              <a:rPr lang="en-US"/>
              <a:pPr>
                <a:defRPr/>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4" name="Content Placeholder 3"/>
          <p:cNvSpPr>
            <a:spLocks noGrp="1"/>
          </p:cNvSpPr>
          <p:nvPr>
            <p:ph sz="half" idx="2"/>
          </p:nvPr>
        </p:nvSpPr>
        <p:spPr>
          <a:xfrm>
            <a:off x="1097280" y="2582335"/>
            <a:ext cx="4937760" cy="3286760"/>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6" name="Content Placeholder 5"/>
          <p:cNvSpPr>
            <a:spLocks noGrp="1"/>
          </p:cNvSpPr>
          <p:nvPr>
            <p:ph sz="quarter" idx="4"/>
          </p:nvPr>
        </p:nvSpPr>
        <p:spPr>
          <a:xfrm>
            <a:off x="6217920" y="2582334"/>
            <a:ext cx="4937760" cy="3286760"/>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ABF194CB-4B83-4B0C-8228-EF383EA0111F}" type="datetimeFigureOut">
              <a:rPr lang="en-US"/>
              <a:pPr>
                <a:defRPr/>
              </a:pPr>
              <a:t>3/30/2018</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A5534662-941D-49D3-98BD-4EDF380DC00A}" type="slidenum">
              <a:rPr lang="en-US"/>
              <a:pPr>
                <a:defRPr/>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32269282-1C68-4EC2-BDB2-7D29F30917CF}" type="datetimeFigureOut">
              <a:rPr lang="en-US"/>
              <a:pPr>
                <a:defRPr/>
              </a:pPr>
              <a:t>3/30/2018</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F21F9553-E8EE-4BB6-B0D9-84D7799E1070}" type="slidenum">
              <a:rPr lang="en-US"/>
              <a:pPr>
                <a:defRPr/>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Rectangle 5"/>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Date Placeholder 6"/>
          <p:cNvSpPr>
            <a:spLocks noGrp="1"/>
          </p:cNvSpPr>
          <p:nvPr>
            <p:ph type="dt" sz="half" idx="10"/>
          </p:nvPr>
        </p:nvSpPr>
        <p:spPr/>
        <p:txBody>
          <a:bodyPr/>
          <a:lstStyle>
            <a:lvl1pPr>
              <a:defRPr/>
            </a:lvl1pPr>
          </a:lstStyle>
          <a:p>
            <a:pPr>
              <a:defRPr/>
            </a:pPr>
            <a:fld id="{3459E8C3-294F-4AEF-9E87-626259E65321}" type="datetimeFigureOut">
              <a:rPr lang="en-US"/>
              <a:pPr>
                <a:defRPr/>
              </a:pPr>
              <a:t>3/30/2018</a:t>
            </a:fld>
            <a:endParaRPr lang="en-US" dirty="0"/>
          </a:p>
        </p:txBody>
      </p:sp>
      <p:sp>
        <p:nvSpPr>
          <p:cNvPr id="5" name="Footer Placeholder 7"/>
          <p:cNvSpPr>
            <a:spLocks noGrp="1"/>
          </p:cNvSpPr>
          <p:nvPr>
            <p:ph type="ftr" sz="quarter" idx="11"/>
          </p:nvPr>
        </p:nvSpPr>
        <p:spPr/>
        <p:txBody>
          <a:bodyPr/>
          <a:lstStyle>
            <a:lvl1pPr>
              <a:defRPr>
                <a:solidFill>
                  <a:srgbClr val="FFFFFF"/>
                </a:solidFill>
              </a:defRPr>
            </a:lvl1pPr>
          </a:lstStyle>
          <a:p>
            <a:pPr>
              <a:defRPr/>
            </a:pPr>
            <a:endParaRPr lang="en-US"/>
          </a:p>
        </p:txBody>
      </p:sp>
      <p:sp>
        <p:nvSpPr>
          <p:cNvPr id="6" name="Slide Number Placeholder 8"/>
          <p:cNvSpPr>
            <a:spLocks noGrp="1"/>
          </p:cNvSpPr>
          <p:nvPr>
            <p:ph type="sldNum" sz="quarter" idx="12"/>
          </p:nvPr>
        </p:nvSpPr>
        <p:spPr/>
        <p:txBody>
          <a:bodyPr/>
          <a:lstStyle>
            <a:lvl1pPr>
              <a:defRPr/>
            </a:lvl1pPr>
          </a:lstStyle>
          <a:p>
            <a:pPr>
              <a:defRPr/>
            </a:pPr>
            <a:fld id="{AC5C2031-5D71-4D52-9C5A-600FA242EB7F}" type="slidenum">
              <a:rPr lang="en-US"/>
              <a:pPr>
                <a:defRPr/>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Rectangle 7"/>
          <p:cNvSpPr/>
          <p:nvPr/>
        </p:nvSpPr>
        <p:spPr>
          <a:xfrm>
            <a:off x="0" y="0"/>
            <a:ext cx="40513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8"/>
          <p:cNvSpPr/>
          <p:nvPr/>
        </p:nvSpPr>
        <p:spPr>
          <a:xfrm>
            <a:off x="4040188" y="0"/>
            <a:ext cx="635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lstStyle>
            <a:lvl1pPr>
              <a:defRPr sz="3600" b="0">
                <a:solidFill>
                  <a:srgbClr val="FFFFFF"/>
                </a:solidFill>
              </a:defRPr>
            </a:lvl1pPr>
          </a:lstStyle>
          <a:p>
            <a:r>
              <a:rPr lang="pt-BR" smtClean="0"/>
              <a:t>Clique para editar o título mestre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7" name="Date Placeholder 4"/>
          <p:cNvSpPr>
            <a:spLocks noGrp="1"/>
          </p:cNvSpPr>
          <p:nvPr>
            <p:ph type="dt" sz="half" idx="10"/>
          </p:nvPr>
        </p:nvSpPr>
        <p:spPr>
          <a:xfrm>
            <a:off x="465138" y="6459538"/>
            <a:ext cx="2619375" cy="365125"/>
          </a:xfrm>
        </p:spPr>
        <p:txBody>
          <a:bodyPr/>
          <a:lstStyle>
            <a:lvl1pPr algn="l">
              <a:defRPr/>
            </a:lvl1pPr>
          </a:lstStyle>
          <a:p>
            <a:pPr>
              <a:defRPr/>
            </a:pPr>
            <a:fld id="{99ECC57B-074F-4EE4-B704-CB1B30FEFA8D}" type="datetimeFigureOut">
              <a:rPr lang="en-US"/>
              <a:pPr>
                <a:defRPr/>
              </a:pPr>
              <a:t>3/30/2018</a:t>
            </a:fld>
            <a:endParaRPr lang="en-US" dirty="0"/>
          </a:p>
        </p:txBody>
      </p:sp>
      <p:sp>
        <p:nvSpPr>
          <p:cNvPr id="8" name="Footer Placeholder 5"/>
          <p:cNvSpPr>
            <a:spLocks noGrp="1"/>
          </p:cNvSpPr>
          <p:nvPr>
            <p:ph type="ftr" sz="quarter" idx="11"/>
          </p:nvPr>
        </p:nvSpPr>
        <p:spPr>
          <a:xfrm>
            <a:off x="4800600" y="6459538"/>
            <a:ext cx="4648200" cy="365125"/>
          </a:xfrm>
        </p:spPr>
        <p:txBody>
          <a:bodyPr/>
          <a:lstStyle>
            <a:lvl1pPr algn="l">
              <a:defRPr>
                <a:solidFill>
                  <a:schemeClr val="tx2"/>
                </a:solidFill>
              </a:defRPr>
            </a:lvl1pPr>
          </a:lstStyle>
          <a:p>
            <a:pPr>
              <a:defRPr/>
            </a:pPr>
            <a:endParaRPr lang="en-US"/>
          </a:p>
        </p:txBody>
      </p:sp>
      <p:sp>
        <p:nvSpPr>
          <p:cNvPr id="9" name="Slide Number Placeholder 6"/>
          <p:cNvSpPr>
            <a:spLocks noGrp="1"/>
          </p:cNvSpPr>
          <p:nvPr>
            <p:ph type="sldNum" sz="quarter" idx="12"/>
          </p:nvPr>
        </p:nvSpPr>
        <p:spPr/>
        <p:txBody>
          <a:bodyPr/>
          <a:lstStyle>
            <a:lvl1pPr>
              <a:defRPr>
                <a:solidFill>
                  <a:schemeClr val="tx2"/>
                </a:solidFill>
              </a:defRPr>
            </a:lvl1pPr>
          </a:lstStyle>
          <a:p>
            <a:pPr>
              <a:defRPr/>
            </a:pPr>
            <a:fld id="{BBA76F3A-525A-4878-89B6-2538E1650EA4}" type="slidenum">
              <a:rPr lang="en-US"/>
              <a:pPr>
                <a:defRPr/>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8"/>
          <p:cNvSpPr/>
          <p:nvPr/>
        </p:nvSpPr>
        <p:spPr>
          <a:xfrm>
            <a:off x="0" y="4914900"/>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oAutofit/>
          </a:bodyPr>
          <a:lstStyle>
            <a:lvl1pPr>
              <a:defRPr sz="3600" b="0">
                <a:solidFill>
                  <a:srgbClr val="FFFFFF"/>
                </a:solidFill>
              </a:defRPr>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7" name="Date Placeholder 4"/>
          <p:cNvSpPr>
            <a:spLocks noGrp="1"/>
          </p:cNvSpPr>
          <p:nvPr>
            <p:ph type="dt" sz="half" idx="10"/>
          </p:nvPr>
        </p:nvSpPr>
        <p:spPr/>
        <p:txBody>
          <a:bodyPr/>
          <a:lstStyle>
            <a:lvl1pPr>
              <a:defRPr/>
            </a:lvl1pPr>
          </a:lstStyle>
          <a:p>
            <a:pPr>
              <a:defRPr/>
            </a:pPr>
            <a:fld id="{6E6CC266-CC43-4F8D-9F53-26ACAC8C5CB2}" type="datetimeFigureOut">
              <a:rPr lang="en-US"/>
              <a:pPr>
                <a:defRPr/>
              </a:pPr>
              <a:t>3/30/2018</a:t>
            </a:fld>
            <a:endParaRPr lang="en-US" dirty="0"/>
          </a:p>
        </p:txBody>
      </p:sp>
      <p:sp>
        <p:nvSpPr>
          <p:cNvPr id="8" name="Footer Placeholder 5"/>
          <p:cNvSpPr>
            <a:spLocks noGrp="1"/>
          </p:cNvSpPr>
          <p:nvPr>
            <p:ph type="ftr" sz="quarter" idx="11"/>
          </p:nvPr>
        </p:nvSpPr>
        <p:spPr/>
        <p:txBody>
          <a:bodyPr/>
          <a:lstStyle>
            <a:lvl1pPr>
              <a:defRPr/>
            </a:lvl1pPr>
          </a:lstStyle>
          <a:p>
            <a:pPr>
              <a:defRPr/>
            </a:pPr>
            <a:endParaRPr lang="en-US"/>
          </a:p>
        </p:txBody>
      </p:sp>
      <p:sp>
        <p:nvSpPr>
          <p:cNvPr id="9" name="Slide Number Placeholder 6"/>
          <p:cNvSpPr>
            <a:spLocks noGrp="1"/>
          </p:cNvSpPr>
          <p:nvPr>
            <p:ph type="sldNum" sz="quarter" idx="12"/>
          </p:nvPr>
        </p:nvSpPr>
        <p:spPr/>
        <p:txBody>
          <a:bodyPr/>
          <a:lstStyle>
            <a:lvl1pPr>
              <a:defRPr/>
            </a:lvl1pPr>
          </a:lstStyle>
          <a:p>
            <a:pPr>
              <a:defRPr/>
            </a:pPr>
            <a:fld id="{4BCBF778-2040-4A24-8AE4-C2E1F15E8565}" type="slidenum">
              <a:rPr lang="en-US"/>
              <a:pPr>
                <a:defRPr/>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7190C29A-5F01-43F4-95EF-EAD5BAD02232}" type="datetimeFigureOut">
              <a:rPr lang="en-US"/>
              <a:pPr>
                <a:defRPr/>
              </a:pPr>
              <a:t>3/30/2018</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9D40B33-7798-40D7-B133-B0DFFE308204}" type="slidenum">
              <a:rPr lang="en-US"/>
              <a:pPr>
                <a:defRPr/>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exto e Título Vertical">
    <p:spTree>
      <p:nvGrpSpPr>
        <p:cNvPr id="1" name=""/>
        <p:cNvGrpSpPr/>
        <p:nvPr/>
      </p:nvGrpSpPr>
      <p:grpSpPr>
        <a:xfrm>
          <a:off x="0" y="0"/>
          <a:ext cx="0" cy="0"/>
          <a:chOff x="0" y="0"/>
          <a:chExt cx="0" cy="0"/>
        </a:xfrm>
      </p:grpSpPr>
      <p:sp>
        <p:nvSpPr>
          <p:cNvPr id="4"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6" name="Date Placeholder 3"/>
          <p:cNvSpPr>
            <a:spLocks noGrp="1"/>
          </p:cNvSpPr>
          <p:nvPr>
            <p:ph type="dt" sz="half" idx="10"/>
          </p:nvPr>
        </p:nvSpPr>
        <p:spPr/>
        <p:txBody>
          <a:bodyPr/>
          <a:lstStyle>
            <a:lvl1pPr>
              <a:defRPr/>
            </a:lvl1pPr>
          </a:lstStyle>
          <a:p>
            <a:pPr>
              <a:defRPr/>
            </a:pPr>
            <a:fld id="{55AF4342-020B-45B1-A57A-6E104F525262}" type="datetimeFigureOut">
              <a:rPr lang="en-US"/>
              <a:pPr>
                <a:defRPr/>
              </a:pPr>
              <a:t>3/30/2018</a:t>
            </a:fld>
            <a:endParaRPr lang="en-US" dirty="0"/>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88F9D12D-9F10-4E30-888A-EDBA942824E0}" type="slidenum">
              <a:rPr lang="en-US"/>
              <a:pPr>
                <a:defRPr/>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63" y="287338"/>
            <a:ext cx="10058400" cy="1449387"/>
          </a:xfrm>
          <a:prstGeom prst="rect">
            <a:avLst/>
          </a:prstGeom>
        </p:spPr>
        <p:txBody>
          <a:bodyPr vert="horz" lIns="91440" tIns="45720" rIns="91440" bIns="45720" rtlCol="0" anchor="b">
            <a:normAutofit/>
          </a:bodyPr>
          <a:lstStyle/>
          <a:p>
            <a:r>
              <a:rPr lang="pt-BR" smtClean="0"/>
              <a:t>Clique para editar o título mestre</a:t>
            </a:r>
            <a:endParaRPr lang="en-US" dirty="0"/>
          </a:p>
        </p:txBody>
      </p:sp>
      <p:sp>
        <p:nvSpPr>
          <p:cNvPr id="1029" name="Text Placeholder 2"/>
          <p:cNvSpPr>
            <a:spLocks noGrp="1"/>
          </p:cNvSpPr>
          <p:nvPr>
            <p:ph type="body" idx="1"/>
          </p:nvPr>
        </p:nvSpPr>
        <p:spPr bwMode="auto">
          <a:xfrm>
            <a:off x="1096963" y="1846263"/>
            <a:ext cx="10058400" cy="4022725"/>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96963" y="6459538"/>
            <a:ext cx="2473325" cy="365125"/>
          </a:xfrm>
          <a:prstGeom prst="rect">
            <a:avLst/>
          </a:prstGeom>
        </p:spPr>
        <p:txBody>
          <a:bodyPr vert="horz" lIns="91440" tIns="45720" rIns="91440" bIns="45720" rtlCol="0" anchor="ctr"/>
          <a:lstStyle>
            <a:lvl1pPr algn="l" fontAlgn="auto">
              <a:spcBef>
                <a:spcPts val="0"/>
              </a:spcBef>
              <a:spcAft>
                <a:spcPts val="0"/>
              </a:spcAft>
              <a:defRPr sz="900">
                <a:solidFill>
                  <a:srgbClr val="FFFFFF"/>
                </a:solidFill>
                <a:latin typeface="+mn-lt"/>
                <a:cs typeface="+mn-cs"/>
              </a:defRPr>
            </a:lvl1pPr>
          </a:lstStyle>
          <a:p>
            <a:pPr>
              <a:defRPr/>
            </a:pPr>
            <a:fld id="{CB357B72-2F38-4752-A36A-1CA0BF591C84}" type="datetimeFigureOut">
              <a:rPr lang="en-US"/>
              <a:pPr>
                <a:defRPr/>
              </a:pPr>
              <a:t>3/30/2018</a:t>
            </a:fld>
            <a:endParaRPr lang="en-US" dirty="0"/>
          </a:p>
        </p:txBody>
      </p:sp>
      <p:sp>
        <p:nvSpPr>
          <p:cNvPr id="5" name="Footer Placeholder 4"/>
          <p:cNvSpPr>
            <a:spLocks noGrp="1"/>
          </p:cNvSpPr>
          <p:nvPr>
            <p:ph type="ftr" sz="quarter" idx="3"/>
          </p:nvPr>
        </p:nvSpPr>
        <p:spPr>
          <a:xfrm>
            <a:off x="3686175" y="6459538"/>
            <a:ext cx="4822825" cy="365125"/>
          </a:xfrm>
          <a:prstGeom prst="rect">
            <a:avLst/>
          </a:prstGeom>
        </p:spPr>
        <p:txBody>
          <a:bodyPr vert="horz" lIns="91440" tIns="45720" rIns="91440" bIns="45720" rtlCol="0" anchor="ctr"/>
          <a:lstStyle>
            <a:lvl1pPr algn="ctr" fontAlgn="auto">
              <a:spcBef>
                <a:spcPts val="0"/>
              </a:spcBef>
              <a:spcAft>
                <a:spcPts val="0"/>
              </a:spcAft>
              <a:defRPr sz="900" cap="all" baseline="0">
                <a:solidFill>
                  <a:srgbClr val="FFFFFF"/>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9901238" y="6459538"/>
            <a:ext cx="1311275" cy="365125"/>
          </a:xfrm>
          <a:prstGeom prst="rect">
            <a:avLst/>
          </a:prstGeom>
        </p:spPr>
        <p:txBody>
          <a:bodyPr vert="horz" lIns="91440" tIns="45720" rIns="91440" bIns="45720" rtlCol="0" anchor="ctr"/>
          <a:lstStyle>
            <a:lvl1pPr algn="r" fontAlgn="auto">
              <a:spcBef>
                <a:spcPts val="0"/>
              </a:spcBef>
              <a:spcAft>
                <a:spcPts val="0"/>
              </a:spcAft>
              <a:defRPr sz="1050">
                <a:solidFill>
                  <a:srgbClr val="FFFFFF"/>
                </a:solidFill>
                <a:latin typeface="+mn-lt"/>
                <a:cs typeface="+mn-cs"/>
              </a:defRPr>
            </a:lvl1pPr>
          </a:lstStyle>
          <a:p>
            <a:pPr>
              <a:defRPr/>
            </a:pPr>
            <a:fld id="{D57CB6FC-21A2-4CC7-B381-8AD00AABADB7}" type="slidenum">
              <a:rPr lang="en-US"/>
              <a:pPr>
                <a:defRPr/>
              </a:pPr>
              <a:t>‹nº›</a:t>
            </a:fld>
            <a:endParaRPr lang="en-US" dirty="0"/>
          </a:p>
        </p:txBody>
      </p:sp>
      <p:cxnSp>
        <p:nvCxnSpPr>
          <p:cNvPr id="10" name="Straight Connector 9"/>
          <p:cNvCxnSpPr/>
          <p:nvPr/>
        </p:nvCxnSpPr>
        <p:spPr>
          <a:xfrm>
            <a:off x="1193800" y="1738313"/>
            <a:ext cx="9966325"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713" r:id="rId1"/>
    <p:sldLayoutId id="2147483708" r:id="rId2"/>
    <p:sldLayoutId id="2147483714" r:id="rId3"/>
    <p:sldLayoutId id="2147483709" r:id="rId4"/>
    <p:sldLayoutId id="2147483710" r:id="rId5"/>
    <p:sldLayoutId id="2147483711" r:id="rId6"/>
    <p:sldLayoutId id="2147483715" r:id="rId7"/>
    <p:sldLayoutId id="2147483716" r:id="rId8"/>
    <p:sldLayoutId id="2147483717" r:id="rId9"/>
    <p:sldLayoutId id="2147483712" r:id="rId10"/>
    <p:sldLayoutId id="2147483718" r:id="rId11"/>
  </p:sldLayoutIdLst>
  <p:hf sldNum="0" hdr="0" ftr="0" dt="0"/>
  <p:txStyles>
    <p:titleStyle>
      <a:lvl1pPr algn="l" rtl="0" eaLnBrk="0" fontAlgn="base" hangingPunct="0">
        <a:lnSpc>
          <a:spcPct val="85000"/>
        </a:lnSpc>
        <a:spcBef>
          <a:spcPct val="0"/>
        </a:spcBef>
        <a:spcAft>
          <a:spcPct val="0"/>
        </a:spcAft>
        <a:defRPr sz="4800" kern="1200" spc="-50">
          <a:solidFill>
            <a:srgbClr val="404040"/>
          </a:solidFill>
          <a:latin typeface="+mj-lt"/>
          <a:ea typeface="+mj-ea"/>
          <a:cs typeface="+mj-cs"/>
        </a:defRPr>
      </a:lvl1pPr>
      <a:lvl2pPr algn="l" rtl="0" eaLnBrk="0" fontAlgn="base" hangingPunct="0">
        <a:lnSpc>
          <a:spcPct val="85000"/>
        </a:lnSpc>
        <a:spcBef>
          <a:spcPct val="0"/>
        </a:spcBef>
        <a:spcAft>
          <a:spcPct val="0"/>
        </a:spcAft>
        <a:defRPr sz="4800">
          <a:solidFill>
            <a:srgbClr val="404040"/>
          </a:solidFill>
          <a:latin typeface="Calibri Light" pitchFamily="34" charset="0"/>
        </a:defRPr>
      </a:lvl2pPr>
      <a:lvl3pPr algn="l" rtl="0" eaLnBrk="0" fontAlgn="base" hangingPunct="0">
        <a:lnSpc>
          <a:spcPct val="85000"/>
        </a:lnSpc>
        <a:spcBef>
          <a:spcPct val="0"/>
        </a:spcBef>
        <a:spcAft>
          <a:spcPct val="0"/>
        </a:spcAft>
        <a:defRPr sz="4800">
          <a:solidFill>
            <a:srgbClr val="404040"/>
          </a:solidFill>
          <a:latin typeface="Calibri Light" pitchFamily="34" charset="0"/>
        </a:defRPr>
      </a:lvl3pPr>
      <a:lvl4pPr algn="l" rtl="0" eaLnBrk="0" fontAlgn="base" hangingPunct="0">
        <a:lnSpc>
          <a:spcPct val="85000"/>
        </a:lnSpc>
        <a:spcBef>
          <a:spcPct val="0"/>
        </a:spcBef>
        <a:spcAft>
          <a:spcPct val="0"/>
        </a:spcAft>
        <a:defRPr sz="4800">
          <a:solidFill>
            <a:srgbClr val="404040"/>
          </a:solidFill>
          <a:latin typeface="Calibri Light" pitchFamily="34" charset="0"/>
        </a:defRPr>
      </a:lvl4pPr>
      <a:lvl5pPr algn="l" rtl="0" eaLnBrk="0" fontAlgn="base" hangingPunct="0">
        <a:lnSpc>
          <a:spcPct val="85000"/>
        </a:lnSpc>
        <a:spcBef>
          <a:spcPct val="0"/>
        </a:spcBef>
        <a:spcAft>
          <a:spcPct val="0"/>
        </a:spcAft>
        <a:defRPr sz="4800">
          <a:solidFill>
            <a:srgbClr val="404040"/>
          </a:solidFill>
          <a:latin typeface="Calibri Light" pitchFamily="34" charset="0"/>
        </a:defRPr>
      </a:lvl5pPr>
      <a:lvl6pPr marL="457200" algn="l" rtl="0" fontAlgn="base">
        <a:lnSpc>
          <a:spcPct val="85000"/>
        </a:lnSpc>
        <a:spcBef>
          <a:spcPct val="0"/>
        </a:spcBef>
        <a:spcAft>
          <a:spcPct val="0"/>
        </a:spcAft>
        <a:defRPr sz="4800">
          <a:solidFill>
            <a:srgbClr val="404040"/>
          </a:solidFill>
          <a:latin typeface="Calibri Light" pitchFamily="34" charset="0"/>
        </a:defRPr>
      </a:lvl6pPr>
      <a:lvl7pPr marL="914400" algn="l" rtl="0" fontAlgn="base">
        <a:lnSpc>
          <a:spcPct val="85000"/>
        </a:lnSpc>
        <a:spcBef>
          <a:spcPct val="0"/>
        </a:spcBef>
        <a:spcAft>
          <a:spcPct val="0"/>
        </a:spcAft>
        <a:defRPr sz="4800">
          <a:solidFill>
            <a:srgbClr val="404040"/>
          </a:solidFill>
          <a:latin typeface="Calibri Light" pitchFamily="34" charset="0"/>
        </a:defRPr>
      </a:lvl7pPr>
      <a:lvl8pPr marL="1371600" algn="l" rtl="0" fontAlgn="base">
        <a:lnSpc>
          <a:spcPct val="85000"/>
        </a:lnSpc>
        <a:spcBef>
          <a:spcPct val="0"/>
        </a:spcBef>
        <a:spcAft>
          <a:spcPct val="0"/>
        </a:spcAft>
        <a:defRPr sz="4800">
          <a:solidFill>
            <a:srgbClr val="404040"/>
          </a:solidFill>
          <a:latin typeface="Calibri Light" pitchFamily="34" charset="0"/>
        </a:defRPr>
      </a:lvl8pPr>
      <a:lvl9pPr marL="1828800" algn="l" rtl="0" fontAlgn="base">
        <a:lnSpc>
          <a:spcPct val="85000"/>
        </a:lnSpc>
        <a:spcBef>
          <a:spcPct val="0"/>
        </a:spcBef>
        <a:spcAft>
          <a:spcPct val="0"/>
        </a:spcAft>
        <a:defRPr sz="4800">
          <a:solidFill>
            <a:srgbClr val="404040"/>
          </a:solidFill>
          <a:latin typeface="Calibri Light" pitchFamily="34" charset="0"/>
        </a:defRPr>
      </a:lvl9pPr>
    </p:titleStyle>
    <p:bodyStyle>
      <a:lvl1pPr marL="90488" indent="-90488" algn="l" rtl="0" eaLnBrk="0" fontAlgn="base" hangingPunct="0">
        <a:lnSpc>
          <a:spcPct val="90000"/>
        </a:lnSpc>
        <a:spcBef>
          <a:spcPts val="1200"/>
        </a:spcBef>
        <a:spcAft>
          <a:spcPts val="200"/>
        </a:spcAft>
        <a:buClr>
          <a:schemeClr val="accent1"/>
        </a:buClr>
        <a:buSzPct val="100000"/>
        <a:buFont typeface="Calibri" pitchFamily="34" charset="0"/>
        <a:buChar char=" "/>
        <a:defRPr sz="2000" kern="1200">
          <a:solidFill>
            <a:srgbClr val="404040"/>
          </a:solidFill>
          <a:latin typeface="+mn-lt"/>
          <a:ea typeface="+mn-ea"/>
          <a:cs typeface="+mn-cs"/>
        </a:defRPr>
      </a:lvl1pPr>
      <a:lvl2pPr marL="382588" indent="-182563" algn="l" rtl="0" eaLnBrk="0" fontAlgn="base" hangingPunct="0">
        <a:lnSpc>
          <a:spcPct val="90000"/>
        </a:lnSpc>
        <a:spcBef>
          <a:spcPts val="200"/>
        </a:spcBef>
        <a:spcAft>
          <a:spcPts val="400"/>
        </a:spcAft>
        <a:buClr>
          <a:schemeClr val="accent1"/>
        </a:buClr>
        <a:buFont typeface="Calibri" pitchFamily="34" charset="0"/>
        <a:buChar char="◦"/>
        <a:defRPr sz="2800" kern="1200">
          <a:solidFill>
            <a:srgbClr val="404040"/>
          </a:solidFill>
          <a:latin typeface="+mn-lt"/>
          <a:ea typeface="+mn-ea"/>
          <a:cs typeface="+mn-cs"/>
        </a:defRPr>
      </a:lvl2pPr>
      <a:lvl3pPr marL="566738"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3pPr>
      <a:lvl4pPr marL="749300"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4pPr>
      <a:lvl5pPr marL="931863"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9347874"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hyperlink" Target="https://www.ncbi.nlm.nih.gov/pubmed?linkname=pubmed_pubmed&amp;from_uid=29347874"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http://www.paulomargotto.com.br/fotos/Paulo-Unimed.JPG" TargetMode="External"/><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hyperlink" Target="mailto:pmargotto@gmail.com"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paulomargotto.com.br/documentos/2346"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paulomargotto.com.br/documentos/2294" TargetMode="External"/><Relationship Id="rId1" Type="http://schemas.openxmlformats.org/officeDocument/2006/relationships/slideLayout" Target="../slideLayouts/slideLayout2.xml"/><Relationship Id="rId4" Type="http://schemas.openxmlformats.org/officeDocument/2006/relationships/hyperlink" Target="http://www.paulomargotto.com.br/documentos/hidrocortiso%20e%20hipotens%C3%A3o.ppt"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paulomargotto.com.br/documentos/7061" TargetMode="External"/><Relationship Id="rId2" Type="http://schemas.openxmlformats.org/officeDocument/2006/relationships/hyperlink" Target="http://paulomargotto.com.br/problemas-hemodinamicos-no-neonato/" TargetMode="Externa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974725" y="4329113"/>
            <a:ext cx="10058400" cy="1654175"/>
          </a:xfrm>
        </p:spPr>
        <p:txBody>
          <a:bodyPr/>
          <a:lstStyle/>
          <a:p>
            <a:pPr algn="ctr" eaLnBrk="1" hangingPunct="1">
              <a:lnSpc>
                <a:spcPct val="80000"/>
              </a:lnSpc>
            </a:pPr>
            <a:r>
              <a:rPr lang="pt-BR" sz="2000" cap="none" smtClean="0"/>
              <a:t>Apresentação: Fernanda César R4 – UTI Pediátrica do HMIB/SES/DF</a:t>
            </a:r>
          </a:p>
          <a:p>
            <a:pPr algn="ctr" eaLnBrk="1" hangingPunct="1">
              <a:lnSpc>
                <a:spcPct val="80000"/>
              </a:lnSpc>
            </a:pPr>
            <a:r>
              <a:rPr lang="pt-BR" sz="2000" cap="none" smtClean="0"/>
              <a:t>Coordenação: Alexandre Serafim</a:t>
            </a:r>
          </a:p>
          <a:p>
            <a:pPr algn="ctr" eaLnBrk="1" hangingPunct="1">
              <a:lnSpc>
                <a:spcPct val="80000"/>
              </a:lnSpc>
            </a:pPr>
            <a:r>
              <a:rPr lang="pt-BR" sz="2000" cap="none" smtClean="0">
                <a:hlinkClick r:id="rId2"/>
              </a:rPr>
              <a:t>www.paulomargotto.com.br</a:t>
            </a:r>
            <a:endParaRPr lang="pt-BR" sz="2000" cap="none" smtClean="0"/>
          </a:p>
          <a:p>
            <a:pPr algn="ctr" eaLnBrk="1" hangingPunct="1">
              <a:lnSpc>
                <a:spcPct val="80000"/>
              </a:lnSpc>
            </a:pPr>
            <a:r>
              <a:rPr lang="pt-BR" sz="2000" cap="none" smtClean="0"/>
              <a:t>Brasília, 31 de março de 2018</a:t>
            </a:r>
          </a:p>
        </p:txBody>
      </p:sp>
      <p:sp>
        <p:nvSpPr>
          <p:cNvPr id="8196" name="Rectangle 4"/>
          <p:cNvSpPr>
            <a:spLocks noChangeArrowheads="1"/>
          </p:cNvSpPr>
          <p:nvPr/>
        </p:nvSpPr>
        <p:spPr bwMode="auto">
          <a:xfrm>
            <a:off x="738188" y="2640013"/>
            <a:ext cx="10244137" cy="1063625"/>
          </a:xfrm>
          <a:prstGeom prst="rect">
            <a:avLst/>
          </a:prstGeom>
          <a:solidFill>
            <a:srgbClr val="FFFFFF"/>
          </a:solidFill>
          <a:ln w="9525">
            <a:noFill/>
            <a:miter lim="800000"/>
            <a:headEnd/>
            <a:tailEnd/>
          </a:ln>
          <a:effectLst/>
        </p:spPr>
        <p:txBody>
          <a:bodyPr lIns="0" tIns="0" rIns="95220" bIns="0" anchor="ctr">
            <a:spAutoFit/>
          </a:bodyPr>
          <a:lstStyle/>
          <a:p>
            <a:pPr algn="ctr"/>
            <a:r>
              <a:rPr lang="en-US" sz="1400" b="1">
                <a:hlinkClick r:id="rId3"/>
              </a:rPr>
              <a:t>Adjunctive</a:t>
            </a:r>
            <a:r>
              <a:rPr lang="en-US" sz="1400">
                <a:hlinkClick r:id="rId3"/>
              </a:rPr>
              <a:t> </a:t>
            </a:r>
            <a:r>
              <a:rPr lang="en-US" sz="1400" b="1">
                <a:hlinkClick r:id="rId3"/>
              </a:rPr>
              <a:t>Glucocorticoid</a:t>
            </a:r>
            <a:r>
              <a:rPr lang="en-US" sz="1400">
                <a:hlinkClick r:id="rId3"/>
              </a:rPr>
              <a:t> </a:t>
            </a:r>
            <a:r>
              <a:rPr lang="en-US" sz="1400" b="1">
                <a:hlinkClick r:id="rId3"/>
              </a:rPr>
              <a:t>Therapy</a:t>
            </a:r>
            <a:r>
              <a:rPr lang="en-US" sz="1400">
                <a:hlinkClick r:id="rId3"/>
              </a:rPr>
              <a:t> in </a:t>
            </a:r>
            <a:r>
              <a:rPr lang="en-US" sz="1400" b="1">
                <a:hlinkClick r:id="rId3"/>
              </a:rPr>
              <a:t>Patients</a:t>
            </a:r>
            <a:r>
              <a:rPr lang="en-US" sz="1400">
                <a:hlinkClick r:id="rId3"/>
              </a:rPr>
              <a:t> with </a:t>
            </a:r>
            <a:r>
              <a:rPr lang="en-US" sz="1400" b="1">
                <a:hlinkClick r:id="rId3"/>
              </a:rPr>
              <a:t>Septic Shock</a:t>
            </a:r>
            <a:r>
              <a:rPr lang="en-US" sz="1400">
                <a:hlinkClick r:id="rId3"/>
              </a:rPr>
              <a:t>.</a:t>
            </a:r>
            <a:endParaRPr lang="en-US" sz="1400"/>
          </a:p>
          <a:p>
            <a:pPr algn="ctr"/>
            <a:r>
              <a:rPr lang="en-US" sz="1400"/>
              <a:t>Venkatesh B, Finfer S, Cohen J, Rajbhandari D, Arabi Y, Bellomo R, Billot L, Correa M, Glass P, Harward M, Joyce C, Li Q, McArthur C, Perner A, Rhodes A, Thompson K, Webb S, Myburgh J; ADRENAL Trial Investigators and the Australian–New Zealand Intensive Care Society Clinical Trials Group.N Engl J Med. 2018 Mar 1;378(9):797-808. doi: 10.1056/NEJMoa1705835. Epub 2018 Jan 19.PMID: 29347874. </a:t>
            </a:r>
            <a:r>
              <a:rPr lang="en-US" sz="1400" u="sng">
                <a:hlinkClick r:id="rId4"/>
              </a:rPr>
              <a:t>Similar articles</a:t>
            </a:r>
            <a:endParaRPr lang="en-US" sz="1400" u="sng"/>
          </a:p>
        </p:txBody>
      </p:sp>
      <p:sp>
        <p:nvSpPr>
          <p:cNvPr id="8198" name="Text Box 6"/>
          <p:cNvSpPr txBox="1">
            <a:spLocks noChangeArrowheads="1"/>
          </p:cNvSpPr>
          <p:nvPr/>
        </p:nvSpPr>
        <p:spPr bwMode="auto">
          <a:xfrm>
            <a:off x="974725" y="2073275"/>
            <a:ext cx="10456863" cy="457200"/>
          </a:xfrm>
          <a:prstGeom prst="rect">
            <a:avLst/>
          </a:prstGeom>
          <a:noFill/>
          <a:ln w="9525">
            <a:noFill/>
            <a:miter lim="800000"/>
            <a:headEnd/>
            <a:tailEnd/>
          </a:ln>
          <a:effectLst/>
        </p:spPr>
        <p:txBody>
          <a:bodyPr wrap="none">
            <a:spAutoFit/>
          </a:bodyPr>
          <a:lstStyle/>
          <a:p>
            <a:pPr defTabSz="914400"/>
            <a:r>
              <a:rPr lang="pt-BR" sz="2400" b="1">
                <a:solidFill>
                  <a:srgbClr val="0000FF"/>
                </a:solidFill>
              </a:rPr>
              <a:t>Terapia adjunto com glicocorticoide em pacientes com choque séptico</a:t>
            </a:r>
          </a:p>
        </p:txBody>
      </p:sp>
      <p:pic>
        <p:nvPicPr>
          <p:cNvPr id="8199" name="Picture 7"/>
          <p:cNvPicPr>
            <a:picLocks noChangeAspect="1" noChangeArrowheads="1"/>
          </p:cNvPicPr>
          <p:nvPr/>
        </p:nvPicPr>
        <p:blipFill>
          <a:blip r:embed="rId5">
            <a:lum bright="24000" contrast="12000"/>
          </a:blip>
          <a:srcRect/>
          <a:stretch>
            <a:fillRect/>
          </a:stretch>
        </p:blipFill>
        <p:spPr bwMode="auto">
          <a:xfrm>
            <a:off x="1293813" y="379413"/>
            <a:ext cx="8696325" cy="1541462"/>
          </a:xfrm>
          <a:prstGeom prst="rect">
            <a:avLst/>
          </a:prstGeom>
          <a:noFill/>
          <a:ln w="9525">
            <a:noFill/>
            <a:miter lim="800000"/>
            <a:headEnd/>
            <a:tailEnd/>
          </a:ln>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75000"/>
                    <a:lumOff val="25000"/>
                  </a:schemeClr>
                </a:solidFill>
              </a:rPr>
              <a:t>Introdução</a:t>
            </a: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1046163" y="1812925"/>
            <a:ext cx="10058400" cy="4024313"/>
          </a:xfrm>
        </p:spPr>
        <p:txBody>
          <a:bodyPr>
            <a:normAutofit/>
          </a:bodyPr>
          <a:lstStyle/>
          <a:p>
            <a:pPr algn="just" eaLnBrk="1" hangingPunct="1">
              <a:buFont typeface="Wingdings" pitchFamily="2" charset="2"/>
              <a:buChar char="q"/>
            </a:pPr>
            <a:r>
              <a:rPr lang="pt-BR" smtClean="0"/>
              <a:t> No tratamento de Sepse não há um tratamento farmacológico comprovado eficaz, além  de: antibióticos apropriados, fluidos, drogas vasopressoras. A mortalidade varia entre 30-45%.</a:t>
            </a:r>
            <a:r>
              <a:rPr lang="pt-BR" baseline="30000" smtClean="0"/>
              <a:t>1-6</a:t>
            </a:r>
          </a:p>
          <a:p>
            <a:pPr algn="just" eaLnBrk="1" hangingPunct="1">
              <a:buFont typeface="Wingdings" pitchFamily="2" charset="2"/>
              <a:buChar char="q"/>
            </a:pPr>
            <a:r>
              <a:rPr lang="pt-BR" smtClean="0"/>
              <a:t>Glicocorticoides: usados há mais de 40 anos</a:t>
            </a:r>
            <a:r>
              <a:rPr lang="pt-BR" baseline="30000" smtClean="0"/>
              <a:t>7</a:t>
            </a:r>
            <a:r>
              <a:rPr lang="pt-BR" smtClean="0"/>
              <a:t>; eficácia e segurança são incertas</a:t>
            </a:r>
          </a:p>
          <a:p>
            <a:pPr lvl="1" algn="just" eaLnBrk="1" hangingPunct="1">
              <a:buFont typeface="Wingdings" pitchFamily="2" charset="2"/>
              <a:buChar char="ü"/>
            </a:pPr>
            <a:r>
              <a:rPr lang="pt-BR" sz="1800" smtClean="0"/>
              <a:t> 1980s: estudos controlados randomizados, mostraram que altas doses de metilprednisolona (30mg/kg) estavam associadas com maior mortalidade e morbidade do que nos controles</a:t>
            </a:r>
            <a:r>
              <a:rPr lang="pt-BR" sz="1800" baseline="30000" smtClean="0"/>
              <a:t> 8,9</a:t>
            </a:r>
          </a:p>
          <a:p>
            <a:pPr lvl="1" algn="just" eaLnBrk="1" hangingPunct="1">
              <a:buFont typeface="Wingdings" pitchFamily="2" charset="2"/>
              <a:buChar char="ü"/>
            </a:pPr>
            <a:r>
              <a:rPr lang="pt-BR" sz="1800" smtClean="0"/>
              <a:t> Dois estudos controlados randomizados: doses  baixas de hidrocortisona (200 mg/dia) tiveram resultados conflitantes em relação à mortalidade.</a:t>
            </a:r>
            <a:r>
              <a:rPr lang="pt-BR" sz="1800" baseline="30000" smtClean="0"/>
              <a:t>10,11</a:t>
            </a:r>
            <a:r>
              <a:rPr lang="pt-BR" sz="1800" smtClean="0"/>
              <a:t> Ambos mostraram menor tempo para reversão do choque</a:t>
            </a:r>
          </a:p>
          <a:p>
            <a:pPr lvl="1" algn="just" eaLnBrk="1" hangingPunct="1">
              <a:buFont typeface="Wingdings" pitchFamily="2" charset="2"/>
              <a:buChar char="ü"/>
            </a:pPr>
            <a:r>
              <a:rPr lang="pt-BR" sz="1800" smtClean="0"/>
              <a:t> Metanálises e revisões sistemáticas: sem evidência contra ou a favor ao uso de hidrocortisona em pacientes com choque séptico.</a:t>
            </a:r>
            <a:r>
              <a:rPr lang="pt-BR" sz="1800" baseline="30000" smtClean="0"/>
              <a:t>12-14</a:t>
            </a:r>
          </a:p>
          <a:p>
            <a:pPr lvl="1" algn="just" eaLnBrk="1" hangingPunct="1">
              <a:buFont typeface="Wingdings" pitchFamily="2" charset="2"/>
              <a:buChar char="ü"/>
            </a:pPr>
            <a:r>
              <a:rPr lang="pt-BR" sz="1800" smtClean="0"/>
              <a:t>Recomendados em </a:t>
            </a:r>
            <a:r>
              <a:rPr lang="pt-BR" sz="1800" i="1" smtClean="0"/>
              <a:t>guidelines</a:t>
            </a:r>
            <a:r>
              <a:rPr lang="pt-BR" sz="1800" smtClean="0"/>
              <a:t> para tratamento do choque séptico refratário a drogas vasoativas  (recomendação fraca).</a:t>
            </a:r>
            <a:r>
              <a:rPr lang="pt-BR" sz="1800" baseline="30000" smtClean="0"/>
              <a:t>15</a:t>
            </a:r>
          </a:p>
          <a:p>
            <a:pPr lvl="1" algn="just" eaLnBrk="1" hangingPunct="1">
              <a:buFont typeface="Wingdings" pitchFamily="2" charset="2"/>
              <a:buChar char="ü"/>
            </a:pPr>
            <a:r>
              <a:rPr lang="pt-BR" sz="1800" smtClean="0"/>
              <a:t>A incerteza do uso de glicocorticoides no tratamento do choque gerou ampla variabilidade na prática clínica</a:t>
            </a:r>
            <a:r>
              <a:rPr lang="pt-BR" sz="1800" baseline="30000" smtClean="0"/>
              <a:t>16 </a:t>
            </a:r>
            <a:r>
              <a:rPr lang="pt-BR" sz="1800" smtClean="0"/>
              <a:t>devido  ao relato de efeitos adversos, como  superinfecção e efeitos metabólicos e neuromusculares.</a:t>
            </a:r>
            <a:r>
              <a:rPr lang="pt-BR" sz="1800" baseline="30000" smtClean="0"/>
              <a:t>11</a:t>
            </a:r>
          </a:p>
          <a:p>
            <a:pPr lvl="1" eaLnBrk="1" hangingPunct="1">
              <a:buFont typeface="Calibri" pitchFamily="34" charset="0"/>
              <a:buNone/>
            </a:pPr>
            <a:endParaRPr lang="pt-BR" sz="1800" smtClean="0"/>
          </a:p>
          <a:p>
            <a:pPr lvl="1" eaLnBrk="1" hangingPunct="1">
              <a:buFont typeface="Wingdings" pitchFamily="2" charset="2"/>
              <a:buChar char="q"/>
            </a:pPr>
            <a:endParaRPr lang="pt-BR" sz="180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a:bodyPr>
          <a:lstStyle/>
          <a:p>
            <a:pPr marL="0" indent="0" eaLnBrk="1" hangingPunct="1">
              <a:buFont typeface="Calibri" pitchFamily="34" charset="0"/>
              <a:buNone/>
            </a:pPr>
            <a:r>
              <a:rPr lang="pt-BR" smtClean="0"/>
              <a:t> </a:t>
            </a:r>
          </a:p>
          <a:p>
            <a:pPr marL="0" indent="0" eaLnBrk="1" hangingPunct="1">
              <a:buFont typeface="Calibri" pitchFamily="34" charset="0"/>
              <a:buNone/>
            </a:pPr>
            <a:endParaRPr lang="pt-BR" smtClean="0"/>
          </a:p>
          <a:p>
            <a:pPr marL="0" indent="0" eaLnBrk="1" hangingPunct="1">
              <a:buFont typeface="Wingdings" pitchFamily="2" charset="2"/>
              <a:buChar char="q"/>
            </a:pPr>
            <a:r>
              <a:rPr lang="pt-BR" smtClean="0"/>
              <a:t> O Ensaio ADRENAL (</a:t>
            </a:r>
            <a:r>
              <a:rPr lang="pt-BR" i="1" smtClean="0"/>
              <a:t>Adjunctive Corticosteroid Treatment in Critically Ill Patients with Septic Shock) </a:t>
            </a:r>
            <a:r>
              <a:rPr lang="pt-BR" smtClean="0"/>
              <a:t>testou a hipótese de que:</a:t>
            </a:r>
          </a:p>
          <a:p>
            <a:pPr marL="0" indent="0" eaLnBrk="1" hangingPunct="1">
              <a:buFont typeface="Wingdings" pitchFamily="2" charset="2"/>
              <a:buNone/>
            </a:pPr>
            <a:endParaRPr lang="pt-BR" smtClean="0"/>
          </a:p>
          <a:p>
            <a:pPr marL="0" indent="0" algn="ctr" eaLnBrk="1" hangingPunct="1">
              <a:buFont typeface="Wingdings" pitchFamily="2" charset="2"/>
              <a:buChar char="q"/>
            </a:pPr>
            <a:r>
              <a:rPr lang="pt-BR" sz="2400" smtClean="0">
                <a:solidFill>
                  <a:srgbClr val="0000FF"/>
                </a:solidFill>
              </a:rPr>
              <a:t>Hidrocortisona resulta em menor mortalidade comparada ao placebo em pacientes com choque séptico</a:t>
            </a:r>
            <a:r>
              <a:rPr lang="pt-BR" sz="2400" baseline="30000" smtClean="0">
                <a:solidFill>
                  <a:srgbClr val="0000FF"/>
                </a:solidFill>
              </a:rPr>
              <a:t>17</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75000"/>
                    <a:lumOff val="25000"/>
                  </a:schemeClr>
                </a:solidFill>
              </a:rPr>
              <a:t>Métodos</a:t>
            </a:r>
            <a:endParaRPr lang="pt-BR" dirty="0">
              <a:solidFill>
                <a:schemeClr val="tx1">
                  <a:lumMod val="75000"/>
                  <a:lumOff val="25000"/>
                </a:schemeClr>
              </a:solidFill>
            </a:endParaRPr>
          </a:p>
        </p:txBody>
      </p:sp>
      <p:sp>
        <p:nvSpPr>
          <p:cNvPr id="11267" name="Espaço Reservado para Conteúdo 2"/>
          <p:cNvSpPr>
            <a:spLocks noGrp="1"/>
          </p:cNvSpPr>
          <p:nvPr>
            <p:ph idx="1"/>
          </p:nvPr>
        </p:nvSpPr>
        <p:spPr>
          <a:xfrm>
            <a:off x="992188" y="2286000"/>
            <a:ext cx="10058400" cy="4022725"/>
          </a:xfrm>
        </p:spPr>
        <p:txBody>
          <a:bodyPr/>
          <a:lstStyle/>
          <a:p>
            <a:pPr eaLnBrk="1" hangingPunct="1">
              <a:buFont typeface="Wingdings" pitchFamily="2" charset="2"/>
              <a:buChar char="q"/>
            </a:pPr>
            <a:r>
              <a:rPr lang="pt-BR" smtClean="0"/>
              <a:t> Trata-se de um ensaio internacional, multicêntrico, duplo-cego, randomizado, controlado</a:t>
            </a:r>
          </a:p>
          <a:p>
            <a:pPr lvl="1" eaLnBrk="1" hangingPunct="1">
              <a:buFont typeface="Wingdings" pitchFamily="2" charset="2"/>
              <a:buChar char="§"/>
            </a:pPr>
            <a:r>
              <a:rPr lang="pt-BR" sz="1800" smtClean="0"/>
              <a:t>Comparou infusão intravenosa de hidrocortisona (200mg/dia) com placebo. </a:t>
            </a:r>
          </a:p>
          <a:p>
            <a:pPr lvl="1" eaLnBrk="1" hangingPunct="1">
              <a:buFont typeface="Wingdings" pitchFamily="2" charset="2"/>
              <a:buChar char="§"/>
            </a:pPr>
            <a:r>
              <a:rPr lang="pt-BR" sz="1800" smtClean="0"/>
              <a:t>Pacientes com choque séptico em ventilação mecânica, internados  em UTIs.</a:t>
            </a:r>
          </a:p>
          <a:p>
            <a:pPr lvl="1" eaLnBrk="1" hangingPunct="1">
              <a:buFont typeface="Wingdings" pitchFamily="2" charset="2"/>
              <a:buChar char="§"/>
            </a:pPr>
            <a:r>
              <a:rPr lang="pt-BR" sz="1800" smtClean="0"/>
              <a:t>Austrália, Reino Unido, Nova Zelândia, Arábia Saudita, Dinamarca.</a:t>
            </a:r>
          </a:p>
          <a:p>
            <a:pPr lvl="1" eaLnBrk="1" hangingPunct="1">
              <a:buFont typeface="Wingdings" pitchFamily="2" charset="2"/>
              <a:buChar char="§"/>
            </a:pPr>
            <a:r>
              <a:rPr lang="pt-BR" sz="1800" smtClean="0"/>
              <a:t>Antes do envolvimento dos pacientes o Protocolo do Ensaio foi publicado (disponível em NJM.org).17,18</a:t>
            </a:r>
          </a:p>
          <a:p>
            <a:pPr lvl="1" eaLnBrk="1" hangingPunct="1">
              <a:buFont typeface="Wingdings" pitchFamily="2" charset="2"/>
              <a:buChar char="§"/>
            </a:pPr>
            <a:endParaRPr lang="pt-BR" sz="1800" smtClean="0"/>
          </a:p>
          <a:p>
            <a:pPr lvl="1" eaLnBrk="1" hangingPunct="1">
              <a:buFont typeface="Wingdings" pitchFamily="2" charset="2"/>
              <a:buChar char="§"/>
            </a:pPr>
            <a:endParaRPr lang="pt-BR" sz="1800" smtClean="0"/>
          </a:p>
          <a:p>
            <a:pPr lvl="1" eaLnBrk="1" hangingPunct="1">
              <a:buFont typeface="Wingdings" pitchFamily="2" charset="2"/>
              <a:buChar char="§"/>
            </a:pPr>
            <a:endParaRPr lang="pt-BR" sz="1800" smtClean="0"/>
          </a:p>
          <a:p>
            <a:pPr eaLnBrk="1" hangingPunct="1">
              <a:buFont typeface="Wingdings" pitchFamily="2" charset="2"/>
              <a:buChar char="q"/>
            </a:pPr>
            <a:endParaRPr lang="pt-BR"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75000"/>
                    <a:lumOff val="25000"/>
                  </a:schemeClr>
                </a:solidFill>
              </a:rPr>
              <a:t>Métodos</a:t>
            </a:r>
            <a:endParaRPr lang="pt-BR" dirty="0">
              <a:solidFill>
                <a:schemeClr val="tx1">
                  <a:lumMod val="75000"/>
                  <a:lumOff val="25000"/>
                </a:schemeClr>
              </a:solidFill>
            </a:endParaRPr>
          </a:p>
        </p:txBody>
      </p:sp>
      <p:sp>
        <p:nvSpPr>
          <p:cNvPr id="12291" name="Espaço Reservado para Conteúdo 2"/>
          <p:cNvSpPr>
            <a:spLocks noGrp="1"/>
          </p:cNvSpPr>
          <p:nvPr>
            <p:ph idx="1"/>
          </p:nvPr>
        </p:nvSpPr>
        <p:spPr>
          <a:xfrm>
            <a:off x="1096963" y="1409700"/>
            <a:ext cx="10058400" cy="4022725"/>
          </a:xfrm>
        </p:spPr>
        <p:txBody>
          <a:bodyPr/>
          <a:lstStyle/>
          <a:p>
            <a:pPr eaLnBrk="1" hangingPunct="1">
              <a:buFont typeface="Wingdings" pitchFamily="2" charset="2"/>
              <a:buChar char="q"/>
            </a:pPr>
            <a:r>
              <a:rPr lang="pt-BR" smtClean="0"/>
              <a:t> Critérios de inclusão</a:t>
            </a:r>
          </a:p>
          <a:p>
            <a:pPr lvl="1" eaLnBrk="1" hangingPunct="1">
              <a:buFont typeface="Wingdings" pitchFamily="2" charset="2"/>
              <a:buChar char="§"/>
            </a:pPr>
            <a:r>
              <a:rPr lang="pt-BR" sz="1800" smtClean="0"/>
              <a:t>Adultos (&gt; 18 anos)</a:t>
            </a:r>
          </a:p>
          <a:p>
            <a:pPr lvl="1" eaLnBrk="1" hangingPunct="1">
              <a:buFont typeface="Wingdings" pitchFamily="2" charset="2"/>
              <a:buChar char="§"/>
            </a:pPr>
            <a:r>
              <a:rPr lang="pt-BR" sz="1800" smtClean="0"/>
              <a:t>Ventilação mecânica</a:t>
            </a:r>
          </a:p>
          <a:p>
            <a:pPr lvl="1" eaLnBrk="1" hangingPunct="1">
              <a:buFont typeface="Wingdings" pitchFamily="2" charset="2"/>
              <a:buChar char="§"/>
            </a:pPr>
            <a:r>
              <a:rPr lang="pt-BR" sz="1800" smtClean="0"/>
              <a:t>Infecção documentada ou forte suspeita (preencheram 2 ou mais critérios da síndrome da resposta inflamatória sistêmica</a:t>
            </a:r>
            <a:r>
              <a:rPr lang="pt-BR" sz="1800" baseline="30000" smtClean="0"/>
              <a:t>19</a:t>
            </a:r>
          </a:p>
          <a:p>
            <a:pPr lvl="1" eaLnBrk="1" hangingPunct="1">
              <a:buFont typeface="Wingdings" pitchFamily="2" charset="2"/>
              <a:buChar char="§"/>
            </a:pPr>
            <a:r>
              <a:rPr lang="pt-BR" sz="1800" smtClean="0"/>
              <a:t>Dois ou mais critérios para SIRS</a:t>
            </a:r>
          </a:p>
          <a:p>
            <a:pPr lvl="1" eaLnBrk="1" hangingPunct="1">
              <a:buFont typeface="Wingdings" pitchFamily="2" charset="2"/>
              <a:buChar char="§"/>
            </a:pPr>
            <a:r>
              <a:rPr lang="pt-BR" sz="1800" smtClean="0"/>
              <a:t>Tratamento com vasopressores/inotrópicos por 4 horas ou mais até o momento da randomização</a:t>
            </a:r>
          </a:p>
          <a:p>
            <a:pPr eaLnBrk="1" hangingPunct="1">
              <a:buFont typeface="Wingdings" pitchFamily="2" charset="2"/>
              <a:buChar char="q"/>
            </a:pPr>
            <a:r>
              <a:rPr lang="pt-BR" smtClean="0"/>
              <a:t> Critérios de exclusão</a:t>
            </a:r>
          </a:p>
          <a:p>
            <a:pPr lvl="1" eaLnBrk="1" hangingPunct="1">
              <a:buFont typeface="Wingdings" pitchFamily="2" charset="2"/>
              <a:buChar char="§"/>
            </a:pPr>
            <a:r>
              <a:rPr lang="pt-BR" sz="1800" smtClean="0"/>
              <a:t>Chance de receber tratamento com glicocorticoide por outra indicação sem ser choque séptico</a:t>
            </a:r>
          </a:p>
          <a:p>
            <a:pPr lvl="1" eaLnBrk="1" hangingPunct="1">
              <a:buFont typeface="Wingdings" pitchFamily="2" charset="2"/>
              <a:buChar char="§"/>
            </a:pPr>
            <a:r>
              <a:rPr lang="pt-BR" sz="1800" smtClean="0"/>
              <a:t>Paciente que recebeu etomidato</a:t>
            </a:r>
            <a:r>
              <a:rPr lang="pt-BR" sz="1800" baseline="30000" smtClean="0"/>
              <a:t>20</a:t>
            </a:r>
            <a:r>
              <a:rPr lang="pt-BR" sz="1800" smtClean="0"/>
              <a:t> (anestésico de curta ação com propriedades adrenal-supressoras) na internação atual</a:t>
            </a:r>
          </a:p>
          <a:p>
            <a:pPr lvl="1" eaLnBrk="1" hangingPunct="1">
              <a:buFont typeface="Wingdings" pitchFamily="2" charset="2"/>
              <a:buChar char="§"/>
            </a:pPr>
            <a:r>
              <a:rPr lang="pt-BR" sz="1800" smtClean="0"/>
              <a:t>Grande chance de óbito em até 90 dias após a randomização por doença preexistente</a:t>
            </a:r>
          </a:p>
          <a:p>
            <a:pPr lvl="1" eaLnBrk="1" hangingPunct="1">
              <a:buFont typeface="Wingdings" pitchFamily="2" charset="2"/>
              <a:buChar char="§"/>
            </a:pPr>
            <a:r>
              <a:rPr lang="pt-BR" sz="1800" smtClean="0"/>
              <a:t>Limitações de tratamento </a:t>
            </a:r>
          </a:p>
          <a:p>
            <a:pPr lvl="1" eaLnBrk="1" hangingPunct="1">
              <a:buFont typeface="Wingdings" pitchFamily="2" charset="2"/>
              <a:buChar char="§"/>
            </a:pPr>
            <a:r>
              <a:rPr lang="pt-BR" sz="1800" smtClean="0"/>
              <a:t>Detalhes da inclusão e exclusão: segundo o </a:t>
            </a:r>
            <a:r>
              <a:rPr lang="pt-BR" sz="1800" i="1" smtClean="0"/>
              <a:t>Third International Consensus Definitions for Sepsis and Septic Shock (Sepsis-3</a:t>
            </a:r>
            <a:r>
              <a:rPr lang="pt-BR" sz="1800" smtClean="0"/>
              <a:t>).</a:t>
            </a:r>
            <a:r>
              <a:rPr lang="pt-BR" sz="1800" baseline="30000" smtClean="0"/>
              <a:t>21</a:t>
            </a:r>
            <a:r>
              <a:rPr lang="pt-BR" sz="1800" smtClean="0"/>
              <a:t/>
            </a:r>
            <a:br>
              <a:rPr lang="pt-BR" sz="1800" smtClean="0"/>
            </a:br>
            <a:endParaRPr lang="pt-BR" sz="1800" smtClean="0"/>
          </a:p>
          <a:p>
            <a:pPr lvl="1" eaLnBrk="1" hangingPunct="1">
              <a:buFont typeface="Wingdings" pitchFamily="2" charset="2"/>
              <a:buChar char="§"/>
            </a:pPr>
            <a:endParaRPr lang="pt-BR" sz="180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75000"/>
                    <a:lumOff val="25000"/>
                  </a:schemeClr>
                </a:solidFill>
              </a:rPr>
              <a:t>Métodos</a:t>
            </a:r>
            <a:endParaRPr lang="pt-BR" dirty="0">
              <a:solidFill>
                <a:schemeClr val="tx1">
                  <a:lumMod val="75000"/>
                  <a:lumOff val="25000"/>
                </a:schemeClr>
              </a:solidFill>
            </a:endParaRPr>
          </a:p>
        </p:txBody>
      </p:sp>
      <p:sp>
        <p:nvSpPr>
          <p:cNvPr id="13315" name="Espaço Reservado para Conteúdo 2"/>
          <p:cNvSpPr>
            <a:spLocks noGrp="1"/>
          </p:cNvSpPr>
          <p:nvPr>
            <p:ph idx="1"/>
          </p:nvPr>
        </p:nvSpPr>
        <p:spPr>
          <a:xfrm>
            <a:off x="1096963" y="2146300"/>
            <a:ext cx="10058400" cy="4022725"/>
          </a:xfrm>
        </p:spPr>
        <p:txBody>
          <a:bodyPr/>
          <a:lstStyle/>
          <a:p>
            <a:pPr eaLnBrk="1" hangingPunct="1">
              <a:buFont typeface="Wingdings" pitchFamily="2" charset="2"/>
              <a:buChar char="q"/>
            </a:pPr>
            <a:r>
              <a:rPr lang="pt-BR" smtClean="0"/>
              <a:t> Desfechos avaliados</a:t>
            </a:r>
          </a:p>
          <a:p>
            <a:pPr lvl="1" eaLnBrk="1" hangingPunct="1">
              <a:buFont typeface="Wingdings" pitchFamily="2" charset="2"/>
              <a:buChar char="§"/>
            </a:pPr>
            <a:r>
              <a:rPr lang="pt-BR" sz="1800" smtClean="0"/>
              <a:t>Desfecho primário: óbito até 90 dias após a randomização</a:t>
            </a:r>
          </a:p>
          <a:p>
            <a:pPr eaLnBrk="1" hangingPunct="1">
              <a:buFont typeface="Wingdings" pitchFamily="2" charset="2"/>
              <a:buChar char="q"/>
            </a:pPr>
            <a:r>
              <a:rPr lang="pt-BR" smtClean="0"/>
              <a:t> Desfechos secundários</a:t>
            </a:r>
          </a:p>
          <a:p>
            <a:pPr lvl="1" eaLnBrk="1" hangingPunct="1">
              <a:buFont typeface="Wingdings" pitchFamily="2" charset="2"/>
              <a:buChar char="§"/>
            </a:pPr>
            <a:r>
              <a:rPr lang="pt-BR" sz="1800" smtClean="0"/>
              <a:t>Óbito até 28 dias após a randomização</a:t>
            </a:r>
            <a:r>
              <a:rPr lang="pt-BR" sz="1800" baseline="30000" smtClean="0"/>
              <a:t>22</a:t>
            </a:r>
          </a:p>
          <a:p>
            <a:pPr lvl="1" eaLnBrk="1" hangingPunct="1">
              <a:buFont typeface="Wingdings" pitchFamily="2" charset="2"/>
              <a:buChar char="§"/>
            </a:pPr>
            <a:r>
              <a:rPr lang="pt-BR" sz="1800" smtClean="0"/>
              <a:t>Tempo para resolução do choque</a:t>
            </a:r>
          </a:p>
          <a:p>
            <a:pPr lvl="1" eaLnBrk="1" hangingPunct="1">
              <a:buFont typeface="Wingdings" pitchFamily="2" charset="2"/>
              <a:buChar char="§"/>
            </a:pPr>
            <a:r>
              <a:rPr lang="pt-BR" sz="1800" smtClean="0"/>
              <a:t>Recorrência do choque</a:t>
            </a:r>
          </a:p>
          <a:p>
            <a:pPr lvl="1" eaLnBrk="1" hangingPunct="1">
              <a:buFont typeface="Wingdings" pitchFamily="2" charset="2"/>
              <a:buChar char="§"/>
            </a:pPr>
            <a:r>
              <a:rPr lang="pt-BR" sz="1800" smtClean="0"/>
              <a:t>Tempo de internação em UTI</a:t>
            </a:r>
          </a:p>
          <a:p>
            <a:pPr lvl="1" eaLnBrk="1" hangingPunct="1">
              <a:buFont typeface="Wingdings" pitchFamily="2" charset="2"/>
              <a:buChar char="§"/>
            </a:pPr>
            <a:r>
              <a:rPr lang="pt-BR" sz="1800" smtClean="0"/>
              <a:t>Frequência e duração de ventilação mecânica</a:t>
            </a:r>
          </a:p>
          <a:p>
            <a:pPr lvl="1" eaLnBrk="1" hangingPunct="1">
              <a:buFont typeface="Wingdings" pitchFamily="2" charset="2"/>
              <a:buChar char="§"/>
            </a:pPr>
            <a:r>
              <a:rPr lang="pt-BR" sz="1800" smtClean="0"/>
              <a:t>Frequência e duração de terapia de substituição renal</a:t>
            </a:r>
          </a:p>
          <a:p>
            <a:pPr lvl="1" eaLnBrk="1" hangingPunct="1">
              <a:buFont typeface="Wingdings" pitchFamily="2" charset="2"/>
              <a:buChar char="§"/>
            </a:pPr>
            <a:r>
              <a:rPr lang="pt-BR" sz="1800" smtClean="0"/>
              <a:t>Incidência de nova bacteremia/fungemia entre 2-14 dias após randomização</a:t>
            </a:r>
          </a:p>
          <a:p>
            <a:pPr lvl="1" eaLnBrk="1" hangingPunct="1">
              <a:buFont typeface="Wingdings" pitchFamily="2" charset="2"/>
              <a:buChar char="§"/>
            </a:pPr>
            <a:r>
              <a:rPr lang="pt-BR" sz="1800" smtClean="0"/>
              <a:t>Transfusão sanguínea na UTI</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p:cNvSpPr>
          <p:nvPr>
            <p:ph type="title"/>
          </p:nvPr>
        </p:nvSpPr>
        <p:spPr bwMode="auto">
          <a:noFill/>
        </p:spPr>
        <p:txBody>
          <a:bodyPr wrap="square" numCol="1" anchorCtr="0" compatLnSpc="1">
            <a:prstTxWarp prst="textNoShape">
              <a:avLst/>
            </a:prstTxWarp>
          </a:bodyPr>
          <a:lstStyle/>
          <a:p>
            <a:r>
              <a:rPr lang="pt-BR" smtClean="0"/>
              <a:t>Análise Estatística</a:t>
            </a:r>
          </a:p>
        </p:txBody>
      </p:sp>
      <p:sp>
        <p:nvSpPr>
          <p:cNvPr id="35843" name="Rectangle 3"/>
          <p:cNvSpPr>
            <a:spLocks noGrp="1"/>
          </p:cNvSpPr>
          <p:nvPr>
            <p:ph type="body" idx="1"/>
          </p:nvPr>
        </p:nvSpPr>
        <p:spPr/>
        <p:txBody>
          <a:bodyPr/>
          <a:lstStyle/>
          <a:p>
            <a:r>
              <a:rPr lang="pt-BR" smtClean="0"/>
              <a:t>-Os autores determinaram uma população de 3800 pacientes para um poder de 90% na detecção uma diferença absoluta de 5 pontos percentuais na mortalidade de 90 dias por todas as causas a partir de uma estimativa mortalidade inicial de 33%, em um nível alfa de 0,05</a:t>
            </a:r>
            <a:r>
              <a:rPr lang="pt-BR" baseline="30000" smtClean="0"/>
              <a:t>6</a:t>
            </a:r>
            <a:r>
              <a:rPr lang="pt-BR" smtClean="0"/>
              <a:t>. Este cálculo permitiu uma taxa de retirada e perda do seguimento de 1%</a:t>
            </a:r>
          </a:p>
          <a:p>
            <a:r>
              <a:rPr lang="pt-BR" smtClean="0"/>
              <a:t>-O resultado primário é apresentado como o odds ratio para morte, com intervalo de confiança a 95%, analisados com o uso do modelo de regressão logística com ajuste para variáveis de estratificação, com tipo de internação (médica ou cirúrgica) como efeito fixo e local do estudo como um efeito aleatório.</a:t>
            </a:r>
          </a:p>
          <a:p>
            <a:r>
              <a:rPr lang="pt-BR" smtClean="0"/>
              <a:t>-</a:t>
            </a:r>
          </a:p>
          <a:p>
            <a:endParaRPr lang="pt-BR"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p:cNvSpPr>
          <p:nvPr>
            <p:ph type="title"/>
          </p:nvPr>
        </p:nvSpPr>
        <p:spPr bwMode="auto">
          <a:noFill/>
        </p:spPr>
        <p:txBody>
          <a:bodyPr wrap="square" numCol="1" anchorCtr="0" compatLnSpc="1">
            <a:prstTxWarp prst="textNoShape">
              <a:avLst/>
            </a:prstTxWarp>
          </a:bodyPr>
          <a:lstStyle/>
          <a:p>
            <a:r>
              <a:rPr lang="pt-BR" smtClean="0"/>
              <a:t>Análise Estatística</a:t>
            </a:r>
          </a:p>
        </p:txBody>
      </p:sp>
      <p:sp>
        <p:nvSpPr>
          <p:cNvPr id="36867" name="Rectangle 3"/>
          <p:cNvSpPr>
            <a:spLocks noGrp="1"/>
          </p:cNvSpPr>
          <p:nvPr>
            <p:ph type="body" idx="1"/>
          </p:nvPr>
        </p:nvSpPr>
        <p:spPr/>
        <p:txBody>
          <a:bodyPr/>
          <a:lstStyle/>
          <a:p>
            <a:r>
              <a:rPr lang="pt-BR" smtClean="0"/>
              <a:t>-Os desfechos secundários  binários e contínuos foram analisados com o uso da regressão logística e regressão linear, respectivamente, com ajuste para variáveis de estratificação.</a:t>
            </a:r>
          </a:p>
          <a:p>
            <a:r>
              <a:rPr lang="pt-BR" smtClean="0"/>
              <a:t>-A taxa de morte em uma análise de tempo para evento foi relatada com o uso Curva  de Kaplan-Meier e diferenças na sobrevida foram testadas com o uso de um modelo de riscos proporcionais de Cox</a:t>
            </a:r>
            <a:r>
              <a:rPr lang="pt-BR" baseline="30000" smtClean="0"/>
              <a:t>26</a:t>
            </a:r>
            <a:r>
              <a:rPr lang="pt-BR" smtClean="0"/>
              <a:t> que incluiu o grupo de estudo randomizado, tipo de admissão e um efeito aleatório para o local do ensaio.</a:t>
            </a:r>
          </a:p>
          <a:p>
            <a:r>
              <a:rPr lang="pt-BR" smtClean="0"/>
              <a:t>-Todas as análises foram realizadas com base na intenção de tratar, sem imputação de falta dados. Para resultados secundários, um porocedimento  Holm post hoc de Bonferroni foi aplicado para controlar múltiplos testes.</a:t>
            </a:r>
            <a:r>
              <a:rPr lang="pt-BR" baseline="30000" smtClean="0"/>
              <a:t>28</a:t>
            </a:r>
            <a:r>
              <a:rPr lang="pt-BR" smtClean="0"/>
              <a:t> </a:t>
            </a:r>
          </a:p>
          <a:p>
            <a:r>
              <a:rPr lang="pt-BR" smtClean="0"/>
              <a:t>-Todas as análises foram realizadas com o uso do software SAS, versão 9.4 (Instituto SAS).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75000"/>
                    <a:lumOff val="25000"/>
                  </a:schemeClr>
                </a:solidFill>
              </a:rPr>
              <a:t>Resultados</a:t>
            </a:r>
            <a:endParaRPr lang="pt-BR" dirty="0">
              <a:solidFill>
                <a:schemeClr val="tx1">
                  <a:lumMod val="75000"/>
                  <a:lumOff val="25000"/>
                </a:schemeClr>
              </a:solidFill>
            </a:endParaRPr>
          </a:p>
        </p:txBody>
      </p:sp>
      <p:sp>
        <p:nvSpPr>
          <p:cNvPr id="14339" name="Espaço Reservado para Conteúdo 2"/>
          <p:cNvSpPr>
            <a:spLocks noGrp="1"/>
          </p:cNvSpPr>
          <p:nvPr>
            <p:ph idx="1"/>
          </p:nvPr>
        </p:nvSpPr>
        <p:spPr>
          <a:xfrm>
            <a:off x="1096963" y="2441575"/>
            <a:ext cx="10058400" cy="4022725"/>
          </a:xfrm>
        </p:spPr>
        <p:txBody>
          <a:bodyPr/>
          <a:lstStyle/>
          <a:p>
            <a:pPr eaLnBrk="1" hangingPunct="1">
              <a:buFont typeface="Wingdings" pitchFamily="2" charset="2"/>
              <a:buChar char="q"/>
            </a:pPr>
            <a:r>
              <a:rPr lang="pt-BR" smtClean="0"/>
              <a:t> Março de 2013 a Abril de 2017</a:t>
            </a:r>
          </a:p>
          <a:p>
            <a:pPr eaLnBrk="1" hangingPunct="1">
              <a:buFont typeface="Wingdings" pitchFamily="2" charset="2"/>
              <a:buChar char="q"/>
            </a:pPr>
            <a:endParaRPr lang="pt-BR" smtClean="0"/>
          </a:p>
          <a:p>
            <a:pPr lvl="1" eaLnBrk="1" hangingPunct="1">
              <a:buFont typeface="Wingdings" pitchFamily="2" charset="2"/>
              <a:buChar char="§"/>
            </a:pPr>
            <a:r>
              <a:rPr lang="pt-BR" sz="1800" smtClean="0"/>
              <a:t>5.501 pacientes elegíveis para o estudo </a:t>
            </a:r>
          </a:p>
          <a:p>
            <a:pPr lvl="1" eaLnBrk="1" hangingPunct="1">
              <a:buFont typeface="Wingdings" pitchFamily="2" charset="2"/>
              <a:buChar char="§"/>
            </a:pPr>
            <a:r>
              <a:rPr lang="pt-BR" sz="1800" smtClean="0"/>
              <a:t>3.800 entraram do estudo</a:t>
            </a:r>
          </a:p>
          <a:p>
            <a:pPr lvl="1" eaLnBrk="1" hangingPunct="1">
              <a:buFont typeface="Wingdings" pitchFamily="2" charset="2"/>
              <a:buChar char="§"/>
            </a:pPr>
            <a:r>
              <a:rPr lang="pt-BR" sz="1800" smtClean="0"/>
              <a:t>69 UTIs (45 Austrália, 12 Reino Unido, 8 Nova Zelândia, 3 Arábia Saudita, 1 Dinamarca)</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p:cNvGraphicFramePr/>
          <p:nvPr/>
        </p:nvGraphicFramePr>
        <p:xfrm>
          <a:off x="-376348" y="320422"/>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5363" name="CaixaDeTexto 4"/>
          <p:cNvSpPr txBox="1">
            <a:spLocks noChangeArrowheads="1"/>
          </p:cNvSpPr>
          <p:nvPr/>
        </p:nvSpPr>
        <p:spPr bwMode="auto">
          <a:xfrm>
            <a:off x="7624763" y="3400425"/>
            <a:ext cx="3297237" cy="1739900"/>
          </a:xfrm>
          <a:prstGeom prst="rect">
            <a:avLst/>
          </a:prstGeom>
          <a:noFill/>
          <a:ln w="9525">
            <a:noFill/>
            <a:miter lim="800000"/>
            <a:headEnd/>
            <a:tailEnd/>
          </a:ln>
        </p:spPr>
        <p:txBody>
          <a:bodyPr>
            <a:spAutoFit/>
          </a:bodyPr>
          <a:lstStyle/>
          <a:p>
            <a:r>
              <a:rPr lang="pt-BR">
                <a:latin typeface="Calibri" pitchFamily="34" charset="0"/>
              </a:rPr>
              <a:t>Perdas: retirados do estudo 114 (3%) paciente (24 retirados), sendo que  90 por ausência de consentimento informado e  28 (0,8%) pacientes por  perda de seguimento em 90 dias</a:t>
            </a:r>
          </a:p>
        </p:txBody>
      </p:sp>
      <p:sp>
        <p:nvSpPr>
          <p:cNvPr id="6" name="Seta para a direita 5"/>
          <p:cNvSpPr/>
          <p:nvPr/>
        </p:nvSpPr>
        <p:spPr>
          <a:xfrm>
            <a:off x="5797550" y="3675063"/>
            <a:ext cx="1544638" cy="37306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5366" name="Rectangle 6"/>
          <p:cNvSpPr>
            <a:spLocks noChangeArrowheads="1"/>
          </p:cNvSpPr>
          <p:nvPr/>
        </p:nvSpPr>
        <p:spPr bwMode="auto">
          <a:xfrm>
            <a:off x="5967413" y="5591175"/>
            <a:ext cx="6096000" cy="641350"/>
          </a:xfrm>
          <a:prstGeom prst="rect">
            <a:avLst/>
          </a:prstGeom>
          <a:noFill/>
          <a:ln w="9525">
            <a:noFill/>
            <a:miter lim="800000"/>
            <a:headEnd/>
            <a:tailEnd/>
          </a:ln>
          <a:effectLst/>
        </p:spPr>
        <p:txBody>
          <a:bodyPr>
            <a:spAutoFit/>
          </a:bodyPr>
          <a:lstStyle/>
          <a:p>
            <a:pPr defTabSz="914400"/>
            <a:r>
              <a:rPr lang="pt-BR"/>
              <a:t>As características dos pacientes no início do estudo</a:t>
            </a:r>
          </a:p>
          <a:p>
            <a:pPr defTabSz="914400"/>
            <a:r>
              <a:rPr lang="pt-BR"/>
              <a:t>foram semelhantes nos dois grupos (</a:t>
            </a:r>
            <a:r>
              <a:rPr lang="pt-BR">
                <a:solidFill>
                  <a:srgbClr val="0000FF"/>
                </a:solidFill>
              </a:rPr>
              <a:t>Tabela 1</a:t>
            </a:r>
            <a:r>
              <a:rPr lang="pt-BR"/>
              <a: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Imagem 4"/>
          <p:cNvPicPr>
            <a:picLocks noChangeAspect="1"/>
          </p:cNvPicPr>
          <p:nvPr/>
        </p:nvPicPr>
        <p:blipFill>
          <a:blip r:embed="rId2"/>
          <a:srcRect/>
          <a:stretch>
            <a:fillRect/>
          </a:stretch>
        </p:blipFill>
        <p:spPr bwMode="auto">
          <a:xfrm>
            <a:off x="1890713" y="342900"/>
            <a:ext cx="8180387" cy="5980113"/>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magem 1"/>
          <p:cNvPicPr>
            <a:picLocks noChangeAspect="1"/>
          </p:cNvPicPr>
          <p:nvPr/>
        </p:nvPicPr>
        <p:blipFill>
          <a:blip r:embed="rId2"/>
          <a:srcRect/>
          <a:stretch>
            <a:fillRect/>
          </a:stretch>
        </p:blipFill>
        <p:spPr bwMode="auto">
          <a:xfrm>
            <a:off x="1851025" y="314325"/>
            <a:ext cx="8154988" cy="6199188"/>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75000"/>
                    <a:lumOff val="25000"/>
                  </a:schemeClr>
                </a:solidFill>
              </a:rPr>
              <a:t>Resultados</a:t>
            </a: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0" y="2055813"/>
            <a:ext cx="10058400" cy="4022725"/>
          </a:xfrm>
        </p:spPr>
        <p:txBody>
          <a:bodyPr>
            <a:normAutofit/>
          </a:bodyPr>
          <a:lstStyle/>
          <a:p>
            <a:pPr eaLnBrk="1" hangingPunct="1">
              <a:buFont typeface="Wingdings" pitchFamily="2" charset="2"/>
              <a:buChar char="q"/>
            </a:pPr>
            <a:r>
              <a:rPr lang="pt-BR" smtClean="0"/>
              <a:t> Desfecho primário: óbito – 90 dias após randomização</a:t>
            </a:r>
          </a:p>
          <a:p>
            <a:pPr eaLnBrk="1" hangingPunct="1">
              <a:buFont typeface="Wingdings" pitchFamily="2" charset="2"/>
              <a:buChar char="q"/>
            </a:pPr>
            <a:endParaRPr lang="pt-BR" smtClean="0"/>
          </a:p>
          <a:p>
            <a:pPr lvl="1" eaLnBrk="1" hangingPunct="1">
              <a:buFont typeface="Wingdings" pitchFamily="2" charset="2"/>
              <a:buChar char="§"/>
            </a:pPr>
            <a:r>
              <a:rPr lang="pt-BR" sz="1800" smtClean="0"/>
              <a:t>27,9% - grupo hidrocortisona</a:t>
            </a:r>
          </a:p>
          <a:p>
            <a:pPr lvl="1" eaLnBrk="1" hangingPunct="1">
              <a:buFont typeface="Wingdings" pitchFamily="2" charset="2"/>
              <a:buChar char="§"/>
            </a:pPr>
            <a:r>
              <a:rPr lang="pt-BR" sz="1800" smtClean="0"/>
              <a:t>28,8% - grupo placebo </a:t>
            </a:r>
          </a:p>
          <a:p>
            <a:pPr lvl="1" eaLnBrk="1" hangingPunct="1">
              <a:buFont typeface="Wingdings" pitchFamily="2" charset="2"/>
              <a:buChar char="§"/>
            </a:pPr>
            <a:r>
              <a:rPr lang="pt-BR" sz="1800" b="1" smtClean="0"/>
              <a:t>Sem significância estatística </a:t>
            </a:r>
            <a:r>
              <a:rPr lang="pt-BR" sz="1800" smtClean="0"/>
              <a:t>(p = 0,5)</a:t>
            </a:r>
          </a:p>
          <a:p>
            <a:pPr lvl="1" eaLnBrk="1" hangingPunct="1">
              <a:buFont typeface="Wingdings" pitchFamily="2" charset="2"/>
              <a:buNone/>
            </a:pPr>
            <a:r>
              <a:rPr lang="pt-BR" sz="1600" smtClean="0"/>
              <a:t>(</a:t>
            </a:r>
            <a:r>
              <a:rPr lang="pt-BR" sz="1600" smtClean="0">
                <a:solidFill>
                  <a:srgbClr val="0000FF"/>
                </a:solidFill>
              </a:rPr>
              <a:t>hazard ratio, 0.95; 95% CI, 0.84 to 1.07; P=0.42</a:t>
            </a:r>
            <a:r>
              <a:rPr lang="pt-BR" sz="1600" smtClean="0"/>
              <a:t>)</a:t>
            </a:r>
            <a:r>
              <a:rPr lang="pt-BR" sz="1800" smtClean="0">
                <a:solidFill>
                  <a:srgbClr val="0000FF"/>
                </a:solidFill>
              </a:rPr>
              <a:t> Figura 1A</a:t>
            </a:r>
          </a:p>
          <a:p>
            <a:pPr lvl="1"/>
            <a:r>
              <a:rPr lang="pt-BR" sz="1800" smtClean="0"/>
              <a:t>Não houve heterogeneidade significativa no efeito do regime experimental sobre o resultado primário nos seis subgrupos pré-especificados (</a:t>
            </a:r>
            <a:r>
              <a:rPr lang="pt-BR" sz="1800" smtClean="0">
                <a:solidFill>
                  <a:srgbClr val="0000FF"/>
                </a:solidFill>
              </a:rPr>
              <a:t>Figura 1B</a:t>
            </a:r>
            <a:r>
              <a:rPr lang="pt-BR" sz="1800" smtClean="0"/>
              <a:t>).</a:t>
            </a:r>
          </a:p>
          <a:p>
            <a:pPr lvl="1"/>
            <a:r>
              <a:rPr lang="pt-BR" sz="1800" smtClean="0"/>
              <a:t>Uma análise de sensibilidade post hoc que excluiu os pacientes que receberam glicocorticóides de rótulo aberto não alterou o resultado do desfecho primário (odds ratio, 0,96; IC95%, 0,82 a 1,12; p = 0,59)</a:t>
            </a:r>
            <a:endParaRPr lang="pt-BR" sz="1800" smtClean="0">
              <a:solidFill>
                <a:srgbClr val="0000FF"/>
              </a:solidFill>
            </a:endParaRPr>
          </a:p>
          <a:p>
            <a:pPr lvl="1" eaLnBrk="1" hangingPunct="1">
              <a:buFont typeface="Wingdings" pitchFamily="2" charset="2"/>
              <a:buChar char="§"/>
            </a:pPr>
            <a:endParaRPr lang="pt-BR" sz="1800" smtClean="0">
              <a:solidFill>
                <a:srgbClr val="0000FF"/>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p:cNvPicPr>
            <a:picLocks noChangeAspect="1" noChangeArrowheads="1"/>
          </p:cNvPicPr>
          <p:nvPr/>
        </p:nvPicPr>
        <p:blipFill>
          <a:blip r:embed="rId2"/>
          <a:srcRect/>
          <a:stretch>
            <a:fillRect/>
          </a:stretch>
        </p:blipFill>
        <p:spPr bwMode="auto">
          <a:xfrm>
            <a:off x="0" y="107950"/>
            <a:ext cx="6419850" cy="3290888"/>
          </a:xfrm>
          <a:prstGeom prst="rect">
            <a:avLst/>
          </a:prstGeom>
          <a:noFill/>
        </p:spPr>
      </p:pic>
      <p:pic>
        <p:nvPicPr>
          <p:cNvPr id="38917" name="Picture 5"/>
          <p:cNvPicPr>
            <a:picLocks noChangeAspect="1" noChangeArrowheads="1"/>
          </p:cNvPicPr>
          <p:nvPr/>
        </p:nvPicPr>
        <p:blipFill>
          <a:blip r:embed="rId3"/>
          <a:srcRect/>
          <a:stretch>
            <a:fillRect/>
          </a:stretch>
        </p:blipFill>
        <p:spPr bwMode="auto">
          <a:xfrm>
            <a:off x="5989638" y="120650"/>
            <a:ext cx="6202362" cy="3629025"/>
          </a:xfrm>
          <a:prstGeom prst="rect">
            <a:avLst/>
          </a:prstGeom>
          <a:noFill/>
        </p:spPr>
      </p:pic>
      <p:pic>
        <p:nvPicPr>
          <p:cNvPr id="38918" name="Picture 6"/>
          <p:cNvPicPr>
            <a:picLocks noChangeAspect="1" noChangeArrowheads="1"/>
          </p:cNvPicPr>
          <p:nvPr/>
        </p:nvPicPr>
        <p:blipFill>
          <a:blip r:embed="rId4"/>
          <a:srcRect/>
          <a:stretch>
            <a:fillRect/>
          </a:stretch>
        </p:blipFill>
        <p:spPr bwMode="auto">
          <a:xfrm>
            <a:off x="1979613" y="4189413"/>
            <a:ext cx="8823325" cy="2014537"/>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75000"/>
                    <a:lumOff val="25000"/>
                  </a:schemeClr>
                </a:solidFill>
              </a:rPr>
              <a:t>Resultados</a:t>
            </a: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869950" y="827088"/>
            <a:ext cx="10058400" cy="4024312"/>
          </a:xfrm>
        </p:spPr>
        <p:txBody>
          <a:bodyPr>
            <a:normAutofit/>
          </a:bodyPr>
          <a:lstStyle/>
          <a:p>
            <a:pPr marL="381000" indent="-381000" eaLnBrk="1" hangingPunct="1">
              <a:lnSpc>
                <a:spcPct val="70000"/>
              </a:lnSpc>
              <a:buFont typeface="Wingdings" pitchFamily="2" charset="2"/>
              <a:buChar char="q"/>
            </a:pPr>
            <a:r>
              <a:rPr lang="pt-BR" sz="1900" smtClean="0"/>
              <a:t> Desfechos secundários</a:t>
            </a:r>
          </a:p>
          <a:p>
            <a:pPr marL="381000" indent="-381000" eaLnBrk="1" hangingPunct="1">
              <a:lnSpc>
                <a:spcPct val="70000"/>
              </a:lnSpc>
              <a:buFont typeface="Calibri" pitchFamily="34" charset="0"/>
              <a:buNone/>
            </a:pPr>
            <a:endParaRPr lang="pt-BR" sz="1900" smtClean="0"/>
          </a:p>
          <a:p>
            <a:pPr marL="733425" lvl="1" indent="-533400" eaLnBrk="1" hangingPunct="1">
              <a:lnSpc>
                <a:spcPct val="70000"/>
              </a:lnSpc>
              <a:buFont typeface="Wingdings" pitchFamily="2" charset="2"/>
              <a:buChar char="§"/>
            </a:pPr>
            <a:r>
              <a:rPr lang="pt-BR" sz="1700" smtClean="0">
                <a:solidFill>
                  <a:srgbClr val="0000FF"/>
                </a:solidFill>
              </a:rPr>
              <a:t>Foi melhor no grupo com Hidrocortisona:</a:t>
            </a:r>
          </a:p>
          <a:p>
            <a:pPr marL="733425" lvl="1" indent="-533400" eaLnBrk="1" hangingPunct="1">
              <a:lnSpc>
                <a:spcPct val="70000"/>
              </a:lnSpc>
              <a:buFont typeface="Calibri" pitchFamily="34" charset="0"/>
              <a:buAutoNum type="arabicParenR"/>
            </a:pPr>
            <a:r>
              <a:rPr lang="pt-BR" sz="1700" smtClean="0">
                <a:solidFill>
                  <a:srgbClr val="FF33CC"/>
                </a:solidFill>
              </a:rPr>
              <a:t>Tempo para resolução do choque (Figura 2A): </a:t>
            </a:r>
            <a:r>
              <a:rPr lang="pt-BR" sz="1800" smtClean="0">
                <a:solidFill>
                  <a:srgbClr val="0000FF"/>
                </a:solidFill>
              </a:rPr>
              <a:t>hazard ratio,</a:t>
            </a:r>
            <a:br>
              <a:rPr lang="pt-BR" sz="1800" smtClean="0">
                <a:solidFill>
                  <a:srgbClr val="0000FF"/>
                </a:solidFill>
              </a:rPr>
            </a:br>
            <a:r>
              <a:rPr lang="pt-BR" sz="1800" smtClean="0">
                <a:solidFill>
                  <a:srgbClr val="0000FF"/>
                </a:solidFill>
              </a:rPr>
              <a:t>1.32; 95% CI, 1.23 to 1.41; P&lt;0.001</a:t>
            </a:r>
            <a:r>
              <a:rPr lang="pt-BR" smtClean="0">
                <a:solidFill>
                  <a:srgbClr val="0000FF"/>
                </a:solidFill>
              </a:rPr>
              <a:t/>
            </a:r>
            <a:br>
              <a:rPr lang="pt-BR" smtClean="0">
                <a:solidFill>
                  <a:srgbClr val="0000FF"/>
                </a:solidFill>
              </a:rPr>
            </a:br>
            <a:endParaRPr lang="pt-BR" sz="1700" smtClean="0">
              <a:solidFill>
                <a:srgbClr val="0000FF"/>
              </a:solidFill>
            </a:endParaRPr>
          </a:p>
          <a:p>
            <a:pPr marL="733425" lvl="1" indent="-533400" eaLnBrk="1" hangingPunct="1">
              <a:lnSpc>
                <a:spcPct val="70000"/>
              </a:lnSpc>
              <a:buFont typeface="Calibri" pitchFamily="34" charset="0"/>
              <a:buAutoNum type="arabicParenR"/>
            </a:pPr>
            <a:r>
              <a:rPr lang="pt-BR" sz="1700" smtClean="0">
                <a:solidFill>
                  <a:srgbClr val="FF33CC"/>
                </a:solidFill>
              </a:rPr>
              <a:t>Tempo de internação em </a:t>
            </a:r>
            <a:r>
              <a:rPr lang="pt-BR" sz="1800" smtClean="0">
                <a:solidFill>
                  <a:srgbClr val="FF33CC"/>
                </a:solidFill>
              </a:rPr>
              <a:t>UTI: </a:t>
            </a:r>
            <a:r>
              <a:rPr lang="pt-BR" sz="1800" smtClean="0">
                <a:solidFill>
                  <a:srgbClr val="0000FF"/>
                </a:solidFill>
              </a:rPr>
              <a:t>hazard ratio,</a:t>
            </a:r>
            <a:br>
              <a:rPr lang="pt-BR" sz="1800" smtClean="0">
                <a:solidFill>
                  <a:srgbClr val="0000FF"/>
                </a:solidFill>
              </a:rPr>
            </a:br>
            <a:r>
              <a:rPr lang="pt-BR" sz="1800" smtClean="0">
                <a:solidFill>
                  <a:srgbClr val="0000FF"/>
                </a:solidFill>
              </a:rPr>
              <a:t>1.32; 95% CI, 1.23 to 1.41; P&lt;0.001</a:t>
            </a:r>
            <a:r>
              <a:rPr lang="pt-BR" smtClean="0">
                <a:solidFill>
                  <a:srgbClr val="0000FF"/>
                </a:solidFill>
              </a:rPr>
              <a:t/>
            </a:r>
            <a:br>
              <a:rPr lang="pt-BR" smtClean="0">
                <a:solidFill>
                  <a:srgbClr val="0000FF"/>
                </a:solidFill>
              </a:rPr>
            </a:br>
            <a:endParaRPr lang="pt-BR" sz="1700" smtClean="0">
              <a:solidFill>
                <a:srgbClr val="0000FF"/>
              </a:solidFill>
            </a:endParaRPr>
          </a:p>
          <a:p>
            <a:pPr marL="733425" lvl="1" indent="-533400" eaLnBrk="1" hangingPunct="1">
              <a:lnSpc>
                <a:spcPct val="70000"/>
              </a:lnSpc>
              <a:buFont typeface="Calibri" pitchFamily="34" charset="0"/>
              <a:buAutoNum type="arabicParenR"/>
            </a:pPr>
            <a:r>
              <a:rPr lang="pt-BR" sz="1700" smtClean="0">
                <a:solidFill>
                  <a:srgbClr val="FF33CC"/>
                </a:solidFill>
              </a:rPr>
              <a:t>Tempo médio de ventilação mecânica (VM) inicia: </a:t>
            </a:r>
            <a:r>
              <a:rPr lang="pt-BR" sz="1800" smtClean="0">
                <a:solidFill>
                  <a:srgbClr val="0000FF"/>
                </a:solidFill>
              </a:rPr>
              <a:t>hazard ratio, 1.13; 95% CI, 1.05 to 1.22; P&lt;0.001) (Tabela 2)</a:t>
            </a:r>
            <a:br>
              <a:rPr lang="pt-BR" sz="1800" smtClean="0">
                <a:solidFill>
                  <a:srgbClr val="0000FF"/>
                </a:solidFill>
              </a:rPr>
            </a:br>
            <a:endParaRPr lang="pt-BR" sz="1800" smtClean="0">
              <a:solidFill>
                <a:srgbClr val="0000FF"/>
              </a:solidFill>
            </a:endParaRPr>
          </a:p>
          <a:p>
            <a:pPr marL="733425" lvl="1" indent="-533400" eaLnBrk="1" hangingPunct="1">
              <a:lnSpc>
                <a:spcPct val="70000"/>
              </a:lnSpc>
              <a:buFont typeface="Calibri" pitchFamily="34" charset="0"/>
              <a:buAutoNum type="arabicParenR"/>
            </a:pPr>
            <a:r>
              <a:rPr lang="pt-BR" sz="1700" smtClean="0">
                <a:solidFill>
                  <a:srgbClr val="FF33CC"/>
                </a:solidFill>
              </a:rPr>
              <a:t>Menos transfusão sanguínea</a:t>
            </a:r>
          </a:p>
          <a:p>
            <a:pPr marL="733425" lvl="1" indent="-533400" eaLnBrk="1" hangingPunct="1">
              <a:lnSpc>
                <a:spcPct val="70000"/>
              </a:lnSpc>
              <a:buFont typeface="Calibri" pitchFamily="34" charset="0"/>
              <a:buNone/>
            </a:pPr>
            <a:endParaRPr lang="pt-BR" sz="1700" smtClean="0">
              <a:solidFill>
                <a:srgbClr val="FF33CC"/>
              </a:solidFill>
            </a:endParaRPr>
          </a:p>
          <a:p>
            <a:pPr marL="733425" lvl="1" indent="-533400" eaLnBrk="1" hangingPunct="1">
              <a:lnSpc>
                <a:spcPct val="70000"/>
              </a:lnSpc>
              <a:buFont typeface="Wingdings" pitchFamily="2" charset="2"/>
              <a:buChar char="§"/>
            </a:pPr>
            <a:r>
              <a:rPr lang="pt-BR" sz="1700" b="1" smtClean="0"/>
              <a:t>Sem diferença entre os grupos</a:t>
            </a:r>
            <a:r>
              <a:rPr lang="pt-BR" sz="1700" smtClean="0"/>
              <a:t>:</a:t>
            </a:r>
          </a:p>
          <a:p>
            <a:pPr marL="733425" lvl="1" indent="-533400" eaLnBrk="1" hangingPunct="1">
              <a:lnSpc>
                <a:spcPct val="70000"/>
              </a:lnSpc>
              <a:buFont typeface="Calibri" pitchFamily="34" charset="0"/>
              <a:buAutoNum type="arabicParenR"/>
            </a:pPr>
            <a:r>
              <a:rPr lang="pt-BR" sz="1700" smtClean="0"/>
              <a:t>Mortalidade com 28 dias</a:t>
            </a:r>
          </a:p>
          <a:p>
            <a:pPr marL="733425" lvl="1" indent="-533400" eaLnBrk="1" hangingPunct="1">
              <a:lnSpc>
                <a:spcPct val="70000"/>
              </a:lnSpc>
              <a:buFont typeface="Calibri" pitchFamily="34" charset="0"/>
              <a:buAutoNum type="arabicParenR"/>
            </a:pPr>
            <a:r>
              <a:rPr lang="pt-BR" sz="1700" smtClean="0"/>
              <a:t>Recorrência do choque</a:t>
            </a:r>
          </a:p>
          <a:p>
            <a:pPr marL="733425" lvl="1" indent="-533400" eaLnBrk="1" hangingPunct="1">
              <a:lnSpc>
                <a:spcPct val="70000"/>
              </a:lnSpc>
              <a:buFont typeface="Calibri" pitchFamily="34" charset="0"/>
              <a:buAutoNum type="arabicParenR"/>
            </a:pPr>
            <a:r>
              <a:rPr lang="pt-BR" sz="1700" smtClean="0"/>
              <a:t>Tempo de internação no hospital</a:t>
            </a:r>
          </a:p>
          <a:p>
            <a:pPr marL="733425" lvl="1" indent="-533400" eaLnBrk="1" hangingPunct="1">
              <a:lnSpc>
                <a:spcPct val="70000"/>
              </a:lnSpc>
              <a:buFont typeface="Calibri" pitchFamily="34" charset="0"/>
              <a:buAutoNum type="arabicParenR"/>
            </a:pPr>
            <a:r>
              <a:rPr lang="pt-BR" sz="1700" smtClean="0"/>
              <a:t>Dias sem terapia de substituição renal</a:t>
            </a:r>
          </a:p>
          <a:p>
            <a:pPr marL="733425" lvl="1" indent="-533400" eaLnBrk="1" hangingPunct="1">
              <a:lnSpc>
                <a:spcPct val="70000"/>
              </a:lnSpc>
              <a:buFont typeface="Calibri" pitchFamily="34" charset="0"/>
              <a:buAutoNum type="arabicParenR"/>
            </a:pPr>
            <a:r>
              <a:rPr lang="pt-BR" sz="1700" smtClean="0"/>
              <a:t>Taxa de desenvolvimento de nova bacteremia ou fungemia             (</a:t>
            </a:r>
            <a:r>
              <a:rPr lang="pt-BR" sz="1700" smtClean="0">
                <a:solidFill>
                  <a:srgbClr val="0000FF"/>
                </a:solidFill>
              </a:rPr>
              <a:t>Tabela 2)</a:t>
            </a:r>
          </a:p>
          <a:p>
            <a:pPr marL="733425" lvl="1" indent="-533400" eaLnBrk="1" hangingPunct="1">
              <a:lnSpc>
                <a:spcPct val="70000"/>
              </a:lnSpc>
              <a:buFont typeface="Calibri" pitchFamily="34" charset="0"/>
              <a:buAutoNum type="arabicParenR"/>
            </a:pPr>
            <a:endParaRPr lang="pt-BR" sz="1700" smtClean="0">
              <a:solidFill>
                <a:srgbClr val="0000FF"/>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4"/>
          <p:cNvPicPr>
            <a:picLocks noChangeAspect="1" noChangeArrowheads="1"/>
          </p:cNvPicPr>
          <p:nvPr/>
        </p:nvPicPr>
        <p:blipFill>
          <a:blip r:embed="rId2"/>
          <a:srcRect/>
          <a:stretch>
            <a:fillRect/>
          </a:stretch>
        </p:blipFill>
        <p:spPr bwMode="auto">
          <a:xfrm>
            <a:off x="3195638" y="198438"/>
            <a:ext cx="6205537" cy="5857875"/>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75000"/>
                    <a:lumOff val="25000"/>
                  </a:schemeClr>
                </a:solidFill>
              </a:rPr>
              <a:t>Resultados</a:t>
            </a:r>
            <a:endParaRPr lang="pt-BR" dirty="0">
              <a:solidFill>
                <a:schemeClr val="tx1">
                  <a:lumMod val="75000"/>
                  <a:lumOff val="25000"/>
                </a:schemeClr>
              </a:solidFill>
            </a:endParaRPr>
          </a:p>
        </p:txBody>
      </p:sp>
      <p:sp>
        <p:nvSpPr>
          <p:cNvPr id="20483" name="Espaço Reservado para Conteúdo 2"/>
          <p:cNvSpPr>
            <a:spLocks noGrp="1"/>
          </p:cNvSpPr>
          <p:nvPr>
            <p:ph idx="1"/>
          </p:nvPr>
        </p:nvSpPr>
        <p:spPr/>
        <p:txBody>
          <a:bodyPr/>
          <a:lstStyle/>
          <a:p>
            <a:pPr eaLnBrk="1" hangingPunct="1"/>
            <a:r>
              <a:rPr lang="pt-BR" smtClean="0"/>
              <a:t>Tabela de resultados</a:t>
            </a:r>
          </a:p>
        </p:txBody>
      </p:sp>
      <p:pic>
        <p:nvPicPr>
          <p:cNvPr id="20484" name="Imagem 3"/>
          <p:cNvPicPr>
            <a:picLocks noChangeAspect="1"/>
          </p:cNvPicPr>
          <p:nvPr/>
        </p:nvPicPr>
        <p:blipFill>
          <a:blip r:embed="rId2"/>
          <a:srcRect/>
          <a:stretch>
            <a:fillRect/>
          </a:stretch>
        </p:blipFill>
        <p:spPr bwMode="auto">
          <a:xfrm>
            <a:off x="107950" y="287338"/>
            <a:ext cx="12036425" cy="5734050"/>
          </a:xfrm>
          <a:prstGeom prst="rect">
            <a:avLst/>
          </a:prstGeom>
          <a:noFill/>
          <a:ln w="9525">
            <a:noFill/>
            <a:miter lim="800000"/>
            <a:headEnd/>
            <a:tailEnd/>
          </a:ln>
        </p:spPr>
      </p:pic>
      <p:cxnSp>
        <p:nvCxnSpPr>
          <p:cNvPr id="6" name="Conector reto 5"/>
          <p:cNvCxnSpPr/>
          <p:nvPr/>
        </p:nvCxnSpPr>
        <p:spPr>
          <a:xfrm>
            <a:off x="247650" y="1846263"/>
            <a:ext cx="11456988"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Conector reto 7"/>
          <p:cNvCxnSpPr/>
          <p:nvPr/>
        </p:nvCxnSpPr>
        <p:spPr>
          <a:xfrm flipV="1">
            <a:off x="234950" y="2651125"/>
            <a:ext cx="11469688" cy="142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Conector reto 8"/>
          <p:cNvCxnSpPr/>
          <p:nvPr/>
        </p:nvCxnSpPr>
        <p:spPr>
          <a:xfrm flipV="1">
            <a:off x="247650" y="3179763"/>
            <a:ext cx="11469688" cy="14287"/>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Conector reto 9"/>
          <p:cNvCxnSpPr/>
          <p:nvPr/>
        </p:nvCxnSpPr>
        <p:spPr>
          <a:xfrm flipV="1">
            <a:off x="234950" y="4270375"/>
            <a:ext cx="11469688" cy="127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Conector reto 10"/>
          <p:cNvCxnSpPr/>
          <p:nvPr/>
        </p:nvCxnSpPr>
        <p:spPr>
          <a:xfrm flipV="1">
            <a:off x="238125" y="6040438"/>
            <a:ext cx="11469688" cy="127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p:cNvSpPr>
          <p:nvPr>
            <p:ph type="title"/>
          </p:nvPr>
        </p:nvSpPr>
        <p:spPr bwMode="auto">
          <a:xfrm>
            <a:off x="384175" y="-350838"/>
            <a:ext cx="10058400" cy="1449388"/>
          </a:xfrm>
          <a:noFill/>
        </p:spPr>
        <p:txBody>
          <a:bodyPr wrap="square" numCol="1" anchorCtr="0" compatLnSpc="1">
            <a:prstTxWarp prst="textNoShape">
              <a:avLst/>
            </a:prstTxWarp>
          </a:bodyPr>
          <a:lstStyle/>
          <a:p>
            <a:r>
              <a:rPr lang="pt-BR" smtClean="0"/>
              <a:t>Eventos Adversos</a:t>
            </a:r>
          </a:p>
        </p:txBody>
      </p:sp>
      <p:sp>
        <p:nvSpPr>
          <p:cNvPr id="37891" name="Rectangle 3"/>
          <p:cNvSpPr>
            <a:spLocks noGrp="1"/>
          </p:cNvSpPr>
          <p:nvPr>
            <p:ph type="body" idx="1"/>
          </p:nvPr>
        </p:nvSpPr>
        <p:spPr>
          <a:xfrm>
            <a:off x="769938" y="1108075"/>
            <a:ext cx="10058400" cy="4022725"/>
          </a:xfrm>
        </p:spPr>
        <p:txBody>
          <a:bodyPr/>
          <a:lstStyle/>
          <a:p>
            <a:r>
              <a:rPr lang="pt-BR" dirty="0" smtClean="0"/>
              <a:t>-Um total de 33 eventos adversos foi relatado na população experimental, com maior porcentagem no grupo hidrocortisona do que no grupo placebo (1,1% vs. 0,3%, P = 0,009). </a:t>
            </a:r>
          </a:p>
          <a:p>
            <a:r>
              <a:rPr lang="pt-BR" dirty="0" smtClean="0"/>
              <a:t>-Havia 6 sérios eventos adversos, com 4 ocorrendo no grupo hidrocortisona e 2 no grupo placebo (</a:t>
            </a:r>
            <a:r>
              <a:rPr lang="pt-BR" dirty="0" smtClean="0">
                <a:solidFill>
                  <a:srgbClr val="0000FF"/>
                </a:solidFill>
              </a:rPr>
              <a:t>Tabela 3</a:t>
            </a:r>
            <a:r>
              <a:rPr lang="pt-BR" dirty="0" smtClean="0"/>
              <a:t>).</a:t>
            </a:r>
          </a:p>
        </p:txBody>
      </p:sp>
      <p:pic>
        <p:nvPicPr>
          <p:cNvPr id="37892" name="Picture 4"/>
          <p:cNvPicPr>
            <a:picLocks noChangeAspect="1" noChangeArrowheads="1"/>
          </p:cNvPicPr>
          <p:nvPr/>
        </p:nvPicPr>
        <p:blipFill>
          <a:blip r:embed="rId2"/>
          <a:srcRect/>
          <a:stretch>
            <a:fillRect/>
          </a:stretch>
        </p:blipFill>
        <p:spPr bwMode="auto">
          <a:xfrm>
            <a:off x="2808288" y="2182813"/>
            <a:ext cx="3151187" cy="4675187"/>
          </a:xfrm>
          <a:prstGeom prst="rect">
            <a:avLst/>
          </a:prstGeom>
          <a:noFill/>
        </p:spPr>
      </p:pic>
      <p:pic>
        <p:nvPicPr>
          <p:cNvPr id="37893" name="Picture 5"/>
          <p:cNvPicPr>
            <a:picLocks noChangeAspect="1" noChangeArrowheads="1"/>
          </p:cNvPicPr>
          <p:nvPr/>
        </p:nvPicPr>
        <p:blipFill>
          <a:blip r:embed="rId3"/>
          <a:srcRect/>
          <a:stretch>
            <a:fillRect/>
          </a:stretch>
        </p:blipFill>
        <p:spPr bwMode="auto">
          <a:xfrm>
            <a:off x="5981700" y="2446338"/>
            <a:ext cx="3586163" cy="4089400"/>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75000"/>
                    <a:lumOff val="25000"/>
                  </a:schemeClr>
                </a:solidFill>
              </a:rPr>
              <a:t>Discussão </a:t>
            </a:r>
            <a:endParaRPr lang="pt-BR" dirty="0">
              <a:solidFill>
                <a:schemeClr val="tx1">
                  <a:lumMod val="75000"/>
                  <a:lumOff val="25000"/>
                </a:schemeClr>
              </a:solidFill>
            </a:endParaRPr>
          </a:p>
        </p:txBody>
      </p:sp>
      <p:sp>
        <p:nvSpPr>
          <p:cNvPr id="21507" name="Espaço Reservado para Conteúdo 2"/>
          <p:cNvSpPr>
            <a:spLocks noGrp="1"/>
          </p:cNvSpPr>
          <p:nvPr>
            <p:ph idx="1"/>
          </p:nvPr>
        </p:nvSpPr>
        <p:spPr>
          <a:xfrm>
            <a:off x="895350" y="1054100"/>
            <a:ext cx="10058400" cy="4022725"/>
          </a:xfrm>
        </p:spPr>
        <p:txBody>
          <a:bodyPr/>
          <a:lstStyle/>
          <a:p>
            <a:pPr algn="just" eaLnBrk="1" hangingPunct="1">
              <a:buFont typeface="Wingdings" pitchFamily="2" charset="2"/>
              <a:buChar char="q"/>
            </a:pPr>
            <a:r>
              <a:rPr lang="pt-BR" sz="1800" smtClean="0"/>
              <a:t> A administração de hidrocortisona não reduziu a mortalidade em pacientes com choque séptico em relação ao grupo que recebeu placebo.</a:t>
            </a:r>
          </a:p>
          <a:p>
            <a:pPr algn="just" eaLnBrk="1" hangingPunct="1">
              <a:buFont typeface="Wingdings" pitchFamily="2" charset="2"/>
              <a:buChar char="q"/>
            </a:pPr>
            <a:r>
              <a:rPr lang="pt-BR" sz="1800" smtClean="0"/>
              <a:t> Foi observado uma resolução mais rápida do choque em pacientes que receberam hidrocortisona e menor incidência de transfusão sanguínea; menor tempo de internação em UTI e menor tempo de VM inicial.</a:t>
            </a:r>
          </a:p>
          <a:p>
            <a:pPr algn="just" eaLnBrk="1" hangingPunct="1">
              <a:buFont typeface="Wingdings" pitchFamily="2" charset="2"/>
              <a:buChar char="q"/>
            </a:pPr>
            <a:r>
              <a:rPr lang="pt-BR" sz="1800" smtClean="0"/>
              <a:t> Não houve diferenças significativas entre os grupos com relação à mortalidade em 28 dias, a taxa de recorrência do choque, o número de dias vivos e fora da UTI ou do hospital, a duração e a taxa de reincidência de ventilação mecânica, a taxa uso de terapia renal substitutiva, ou a taxa de nova bacteremia ou fungemia.</a:t>
            </a:r>
          </a:p>
          <a:p>
            <a:pPr algn="just" eaLnBrk="1" hangingPunct="1">
              <a:buFont typeface="Wingdings" pitchFamily="2" charset="2"/>
              <a:buChar char="q"/>
            </a:pPr>
            <a:r>
              <a:rPr lang="pt-BR" sz="1800" smtClean="0"/>
              <a:t> O grupo que recebeu hidrocortisona teve maior incidência de eventos adversos, o que não afetou os desfechos analisados por Centro. Os autores escolheram  a mortalidade em 90 dias como um desfecho primário centrado no paciente e especificamente em uma população de pacientes com altos requerimentos de suporte de órgãos vitais (uso de ventilação e ≥4 horas de terapia com vasopressores antes da randomização) e um risco morte.</a:t>
            </a:r>
          </a:p>
          <a:p>
            <a:pPr algn="just" eaLnBrk="1" hangingPunct="1">
              <a:buFont typeface="Wingdings" pitchFamily="2" charset="2"/>
              <a:buChar char="q"/>
            </a:pPr>
            <a:r>
              <a:rPr lang="pt-BR" sz="1800" smtClean="0"/>
              <a:t> O ensaio foi bem sucedido em inscrever a população pretendida.</a:t>
            </a:r>
          </a:p>
          <a:p>
            <a:endParaRPr lang="pt-BR" sz="1800" smtClean="0"/>
          </a:p>
          <a:p>
            <a:pPr algn="just" eaLnBrk="1" hangingPunct="1">
              <a:buFont typeface="Wingdings" pitchFamily="2" charset="2"/>
              <a:buChar char="q"/>
            </a:pPr>
            <a:endParaRPr lang="pt-BR"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75000"/>
                    <a:lumOff val="25000"/>
                  </a:schemeClr>
                </a:solidFill>
              </a:rPr>
              <a:t>Discussão</a:t>
            </a:r>
            <a:endParaRPr lang="pt-BR" dirty="0">
              <a:solidFill>
                <a:schemeClr val="tx1">
                  <a:lumMod val="75000"/>
                  <a:lumOff val="25000"/>
                </a:schemeClr>
              </a:solidFill>
            </a:endParaRPr>
          </a:p>
        </p:txBody>
      </p:sp>
      <p:sp>
        <p:nvSpPr>
          <p:cNvPr id="22531" name="Espaço Reservado para Conteúdo 2"/>
          <p:cNvSpPr>
            <a:spLocks noGrp="1"/>
          </p:cNvSpPr>
          <p:nvPr>
            <p:ph idx="1"/>
          </p:nvPr>
        </p:nvSpPr>
        <p:spPr>
          <a:xfrm>
            <a:off x="912813" y="771525"/>
            <a:ext cx="10444162" cy="4022725"/>
          </a:xfrm>
        </p:spPr>
        <p:txBody>
          <a:bodyPr/>
          <a:lstStyle/>
          <a:p>
            <a:pPr algn="just" eaLnBrk="1" hangingPunct="1">
              <a:buFont typeface="Wingdings" pitchFamily="2" charset="2"/>
              <a:buNone/>
            </a:pPr>
            <a:r>
              <a:rPr lang="pt-BR" dirty="0" smtClean="0"/>
              <a:t> </a:t>
            </a:r>
            <a:endParaRPr lang="pt-BR" baseline="30000" dirty="0" smtClean="0"/>
          </a:p>
          <a:p>
            <a:pPr lvl="1" algn="just" eaLnBrk="1" hangingPunct="1">
              <a:buFont typeface="Wingdings" pitchFamily="2" charset="2"/>
              <a:buChar char="§"/>
            </a:pPr>
            <a:r>
              <a:rPr lang="pt-BR" sz="1800" dirty="0" smtClean="0"/>
              <a:t>Diferença dos trabalhos publicados anteriormente</a:t>
            </a:r>
            <a:r>
              <a:rPr lang="pt-BR" sz="1800" baseline="30000" dirty="0" smtClean="0"/>
              <a:t>10,11</a:t>
            </a:r>
            <a:r>
              <a:rPr lang="pt-BR" sz="1800" dirty="0" smtClean="0"/>
              <a:t>: foi usado hidrocortisona em infusão contínua </a:t>
            </a:r>
            <a:r>
              <a:rPr lang="pt-BR" sz="1800" dirty="0" smtClean="0">
                <a:sym typeface="Wingdings" pitchFamily="2" charset="2"/>
              </a:rPr>
              <a:t> atenuação da resposta inflamatória e reversão do choque</a:t>
            </a:r>
            <a:r>
              <a:rPr lang="pt-BR" sz="1800" baseline="30000" dirty="0" smtClean="0">
                <a:sym typeface="Wingdings" pitchFamily="2" charset="2"/>
              </a:rPr>
              <a:t>30</a:t>
            </a:r>
          </a:p>
          <a:p>
            <a:pPr lvl="1" algn="just" eaLnBrk="1" hangingPunct="1">
              <a:buFont typeface="Wingdings" pitchFamily="2" charset="2"/>
              <a:buChar char="§"/>
            </a:pPr>
            <a:r>
              <a:rPr lang="pt-BR" sz="1800" i="1" dirty="0" err="1" smtClean="0">
                <a:sym typeface="Wingdings" pitchFamily="2" charset="2"/>
              </a:rPr>
              <a:t>Guidelines</a:t>
            </a:r>
            <a:r>
              <a:rPr lang="pt-BR" sz="1800" dirty="0" smtClean="0">
                <a:sym typeface="Wingdings" pitchFamily="2" charset="2"/>
              </a:rPr>
              <a:t> mostram que pode minimizar potenciais danos metabólicos do </a:t>
            </a:r>
            <a:r>
              <a:rPr lang="pt-BR" sz="1800" dirty="0" err="1" smtClean="0">
                <a:sym typeface="Wingdings" pitchFamily="2" charset="2"/>
              </a:rPr>
              <a:t>glicocorticoide</a:t>
            </a:r>
            <a:r>
              <a:rPr lang="pt-BR" sz="1800" dirty="0" smtClean="0">
                <a:sym typeface="Wingdings" pitchFamily="2" charset="2"/>
              </a:rPr>
              <a:t> </a:t>
            </a:r>
            <a:r>
              <a:rPr lang="pt-BR" sz="1800" baseline="30000" dirty="0" smtClean="0">
                <a:sym typeface="Wingdings" pitchFamily="2" charset="2"/>
              </a:rPr>
              <a:t>15,31</a:t>
            </a:r>
          </a:p>
          <a:p>
            <a:pPr lvl="1"/>
            <a:r>
              <a:rPr lang="pt-BR" sz="1800" dirty="0" smtClean="0">
                <a:sym typeface="Wingdings" pitchFamily="2" charset="2"/>
              </a:rPr>
              <a:t>Não foi utilizada uma estratégia de redução gradual para a descontinuação dos </a:t>
            </a:r>
            <a:r>
              <a:rPr lang="pt-BR" sz="1800" dirty="0" err="1" smtClean="0">
                <a:sym typeface="Wingdings" pitchFamily="2" charset="2"/>
              </a:rPr>
              <a:t>glucocorticoides</a:t>
            </a:r>
            <a:r>
              <a:rPr lang="pt-BR" sz="1800" dirty="0" smtClean="0">
                <a:sym typeface="Wingdings" pitchFamily="2" charset="2"/>
              </a:rPr>
              <a:t>, porque um efeito benéfico desses agentes na sobrevida foi previamente relatado sem redução gradual.</a:t>
            </a:r>
            <a:r>
              <a:rPr lang="pt-BR" sz="1800" baseline="30000" dirty="0" smtClean="0">
                <a:sym typeface="Wingdings" pitchFamily="2" charset="2"/>
              </a:rPr>
              <a:t>10 </a:t>
            </a:r>
            <a:r>
              <a:rPr lang="pt-BR" sz="1800" dirty="0" smtClean="0">
                <a:sym typeface="Wingdings" pitchFamily="2" charset="2"/>
              </a:rPr>
              <a:t>Estudo recente comparou retirada abrupta versos gradual sem benefícios do desmame.</a:t>
            </a:r>
            <a:r>
              <a:rPr lang="pt-BR" sz="1800" baseline="30000" dirty="0" smtClean="0">
                <a:sym typeface="Wingdings" pitchFamily="2" charset="2"/>
              </a:rPr>
              <a:t>32</a:t>
            </a:r>
          </a:p>
          <a:p>
            <a:pPr lvl="1"/>
            <a:r>
              <a:rPr lang="pt-BR" sz="1800" dirty="0" smtClean="0">
                <a:sym typeface="Wingdings" pitchFamily="2" charset="2"/>
              </a:rPr>
              <a:t>Não foi realizado  testes de </a:t>
            </a:r>
            <a:r>
              <a:rPr lang="pt-BR" sz="1800" dirty="0" err="1" smtClean="0">
                <a:sym typeface="Wingdings" pitchFamily="2" charset="2"/>
              </a:rPr>
              <a:t>corticotropina</a:t>
            </a:r>
            <a:r>
              <a:rPr lang="pt-BR" sz="1800" dirty="0" smtClean="0">
                <a:sym typeface="Wingdings" pitchFamily="2" charset="2"/>
              </a:rPr>
              <a:t>, porque a sua interpretação em pacientes críticos é controversa</a:t>
            </a:r>
            <a:r>
              <a:rPr lang="pt-BR" sz="1800" baseline="30000" dirty="0" smtClean="0">
                <a:sym typeface="Wingdings" pitchFamily="2" charset="2"/>
              </a:rPr>
              <a:t>33-35, </a:t>
            </a:r>
            <a:r>
              <a:rPr lang="pt-BR" sz="1800" dirty="0" smtClean="0">
                <a:sym typeface="Wingdings" pitchFamily="2" charset="2"/>
              </a:rPr>
              <a:t>além de não ser recomenda nos </a:t>
            </a:r>
            <a:r>
              <a:rPr lang="pt-BR" sz="1800" i="1" dirty="0" smtClean="0">
                <a:sym typeface="Wingdings" pitchFamily="2" charset="2"/>
              </a:rPr>
              <a:t>Guidelines</a:t>
            </a:r>
            <a:r>
              <a:rPr lang="pt-BR" sz="1800" baseline="30000" dirty="0" smtClean="0">
                <a:sym typeface="Wingdings" pitchFamily="2" charset="2"/>
              </a:rPr>
              <a:t>15</a:t>
            </a:r>
            <a:r>
              <a:rPr lang="pt-BR" sz="1800" dirty="0" smtClean="0">
                <a:sym typeface="Wingdings" pitchFamily="2" charset="2"/>
              </a:rPr>
              <a:t>.</a:t>
            </a:r>
          </a:p>
          <a:p>
            <a:pPr lvl="1"/>
            <a:r>
              <a:rPr lang="pt-BR" sz="1800" dirty="0" smtClean="0">
                <a:sym typeface="Wingdings" pitchFamily="2" charset="2"/>
              </a:rPr>
              <a:t>Os pacientes que receberam </a:t>
            </a:r>
            <a:r>
              <a:rPr lang="pt-BR" sz="1800" dirty="0" err="1" smtClean="0">
                <a:sym typeface="Wingdings" pitchFamily="2" charset="2"/>
              </a:rPr>
              <a:t>etomidato</a:t>
            </a:r>
            <a:r>
              <a:rPr lang="pt-BR" sz="1800" dirty="0" smtClean="0">
                <a:sym typeface="Wingdings" pitchFamily="2" charset="2"/>
              </a:rPr>
              <a:t> antes da randomização foram excluído. </a:t>
            </a:r>
          </a:p>
          <a:p>
            <a:pPr lvl="1"/>
            <a:r>
              <a:rPr lang="pt-BR" sz="1800" dirty="0" smtClean="0">
                <a:sym typeface="Wingdings" pitchFamily="2" charset="2"/>
              </a:rPr>
              <a:t>Não foi administrado </a:t>
            </a:r>
            <a:r>
              <a:rPr lang="pt-BR" sz="1800" dirty="0" err="1" smtClean="0">
                <a:sym typeface="Wingdings" pitchFamily="2" charset="2"/>
              </a:rPr>
              <a:t>fludrocortisona</a:t>
            </a:r>
            <a:r>
              <a:rPr lang="pt-BR" sz="1800" dirty="0" smtClean="0">
                <a:sym typeface="Wingdings" pitchFamily="2" charset="2"/>
              </a:rPr>
              <a:t>, porque foi demonstrado anteriormente para ser ineficaz.</a:t>
            </a:r>
            <a:r>
              <a:rPr lang="pt-BR" sz="1800" baseline="30000" dirty="0" smtClean="0">
                <a:sym typeface="Wingdings" pitchFamily="2" charset="2"/>
              </a:rPr>
              <a:t>36</a:t>
            </a:r>
          </a:p>
          <a:p>
            <a:pPr algn="just" eaLnBrk="1" hangingPunct="1">
              <a:buFont typeface="Wingdings" pitchFamily="2" charset="2"/>
              <a:buChar char="q"/>
            </a:pPr>
            <a:r>
              <a:rPr lang="pt-BR" dirty="0" smtClean="0">
                <a:sym typeface="Wingdings" pitchFamily="2" charset="2"/>
              </a:rPr>
              <a:t> Limitações do estudo</a:t>
            </a:r>
          </a:p>
          <a:p>
            <a:pPr lvl="1" algn="just" eaLnBrk="1" hangingPunct="1">
              <a:buFont typeface="Wingdings" pitchFamily="2" charset="2"/>
              <a:buChar char="§"/>
            </a:pPr>
            <a:r>
              <a:rPr lang="pt-BR" sz="1800" dirty="0" smtClean="0">
                <a:sym typeface="Wingdings" pitchFamily="2" charset="2"/>
              </a:rPr>
              <a:t>Eventos adversos do </a:t>
            </a:r>
            <a:r>
              <a:rPr lang="pt-BR" sz="1800" dirty="0" err="1" smtClean="0">
                <a:sym typeface="Wingdings" pitchFamily="2" charset="2"/>
              </a:rPr>
              <a:t>glicocorticoide</a:t>
            </a:r>
            <a:r>
              <a:rPr lang="pt-BR" sz="1800" dirty="0" smtClean="0">
                <a:sym typeface="Wingdings" pitchFamily="2" charset="2"/>
              </a:rPr>
              <a:t>: a presença ou não de eventos adversos foi julgada pelo clínico responsável do momento, o que enfraquece as evidências sobre esses eventos</a:t>
            </a:r>
          </a:p>
          <a:p>
            <a:pPr lvl="1" algn="just" eaLnBrk="1" hangingPunct="1">
              <a:buFont typeface="Wingdings" pitchFamily="2" charset="2"/>
              <a:buChar char="§"/>
            </a:pPr>
            <a:r>
              <a:rPr lang="pt-BR" sz="1800" dirty="0" smtClean="0">
                <a:sym typeface="Wingdings" pitchFamily="2" charset="2"/>
              </a:rPr>
              <a:t>Não foi julgado se a </a:t>
            </a:r>
            <a:r>
              <a:rPr lang="pt-BR" sz="1800" dirty="0" err="1" smtClean="0">
                <a:sym typeface="Wingdings" pitchFamily="2" charset="2"/>
              </a:rPr>
              <a:t>antibioticoterapia</a:t>
            </a:r>
            <a:r>
              <a:rPr lang="pt-BR" sz="1800" dirty="0" smtClean="0">
                <a:sym typeface="Wingdings" pitchFamily="2" charset="2"/>
              </a:rPr>
              <a:t> era ou não adequada</a:t>
            </a:r>
          </a:p>
          <a:p>
            <a:pPr eaLnBrk="1" hangingPunct="1">
              <a:buFont typeface="Wingdings" pitchFamily="2" charset="2"/>
              <a:buChar char="q"/>
            </a:pPr>
            <a:endParaRPr lang="pt-BR" dirty="0" smtClean="0">
              <a:sym typeface="Wingdings" pitchFamily="2" charset="2"/>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p:cNvSpPr>
          <p:nvPr>
            <p:ph type="title"/>
          </p:nvPr>
        </p:nvSpPr>
        <p:spPr bwMode="auto">
          <a:noFill/>
        </p:spPr>
        <p:txBody>
          <a:bodyPr wrap="square" numCol="1" anchorCtr="0" compatLnSpc="1">
            <a:prstTxWarp prst="textNoShape">
              <a:avLst/>
            </a:prstTxWarp>
          </a:bodyPr>
          <a:lstStyle/>
          <a:p>
            <a:r>
              <a:rPr lang="pt-BR" smtClean="0"/>
              <a:t>Discussão</a:t>
            </a:r>
          </a:p>
        </p:txBody>
      </p:sp>
      <p:sp>
        <p:nvSpPr>
          <p:cNvPr id="43011" name="Rectangle 3"/>
          <p:cNvSpPr>
            <a:spLocks noGrp="1"/>
          </p:cNvSpPr>
          <p:nvPr>
            <p:ph type="body" idx="1"/>
          </p:nvPr>
        </p:nvSpPr>
        <p:spPr/>
        <p:txBody>
          <a:bodyPr/>
          <a:lstStyle/>
          <a:p>
            <a:pPr algn="ctr">
              <a:lnSpc>
                <a:spcPct val="80000"/>
              </a:lnSpc>
            </a:pPr>
            <a:r>
              <a:rPr lang="pt-BR" sz="1800" b="1" smtClean="0">
                <a:solidFill>
                  <a:srgbClr val="0000FF"/>
                </a:solidFill>
              </a:rPr>
              <a:t>O presente ensaio fornece evidências sobre o papel da hidrocortisona como tratamento adjuvante em pacientes com choque séptico.</a:t>
            </a:r>
          </a:p>
          <a:p>
            <a:pPr>
              <a:lnSpc>
                <a:spcPct val="80000"/>
              </a:lnSpc>
            </a:pPr>
            <a:r>
              <a:rPr lang="pt-BR" sz="1800" smtClean="0"/>
              <a:t> -Embora não tenha sido observado uma diferença significativa entre o grupo hidrocortisona e o grupo placebo quanto à à mortalidade em 90 dias, alguns desfechos secundários foram melhores no grupo que recebeu o tratamento ativo. </a:t>
            </a:r>
          </a:p>
          <a:p>
            <a:pPr>
              <a:lnSpc>
                <a:spcPct val="80000"/>
              </a:lnSpc>
            </a:pPr>
            <a:r>
              <a:rPr lang="pt-BR" sz="1800" smtClean="0"/>
              <a:t>-A observação dos  efeitos hemodinâmicos da hidrocortisona neste ensaio  é consistente com os estudos anteriores.</a:t>
            </a:r>
            <a:r>
              <a:rPr lang="pt-BR" sz="1800" baseline="30000" smtClean="0"/>
              <a:t>37-39</a:t>
            </a:r>
            <a:r>
              <a:rPr lang="pt-BR" sz="1800" smtClean="0"/>
              <a:t> </a:t>
            </a:r>
          </a:p>
          <a:p>
            <a:pPr>
              <a:lnSpc>
                <a:spcPct val="80000"/>
              </a:lnSpc>
            </a:pPr>
            <a:r>
              <a:rPr lang="pt-BR" sz="1800" smtClean="0"/>
              <a:t>-Esses efeitos hemodinâmicos podem representar um papel benéfico da hidrocortisona. </a:t>
            </a:r>
          </a:p>
          <a:p>
            <a:pPr>
              <a:lnSpc>
                <a:spcPct val="80000"/>
              </a:lnSpc>
            </a:pPr>
            <a:r>
              <a:rPr lang="pt-BR" sz="1800" smtClean="0"/>
              <a:t>-Houve menor incidência de transfusão no grupo hidrocortisona do que no grupo placebo, um achado que pode ser considerado como gerador de hipóteses. </a:t>
            </a:r>
          </a:p>
          <a:p>
            <a:pPr>
              <a:lnSpc>
                <a:spcPct val="80000"/>
              </a:lnSpc>
            </a:pPr>
            <a:r>
              <a:rPr lang="pt-BR" sz="1800" smtClean="0"/>
              <a:t>-Um custo detalhado da avaliação desses benefícios nos  resultados não foi feita, mas tal análise pode informar os médicos sobre a relação custo-eficácia global da hidrocortisona em pacientes com choque séptico.</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1">
                    <a:lumMod val="75000"/>
                    <a:lumOff val="25000"/>
                  </a:schemeClr>
                </a:solidFill>
              </a:rPr>
              <a:t>Discussão</a:t>
            </a:r>
            <a:endParaRPr lang="pt-BR" dirty="0">
              <a:solidFill>
                <a:schemeClr val="tx1">
                  <a:lumMod val="75000"/>
                  <a:lumOff val="25000"/>
                </a:schemeClr>
              </a:solidFill>
            </a:endParaRPr>
          </a:p>
        </p:txBody>
      </p:sp>
      <p:sp>
        <p:nvSpPr>
          <p:cNvPr id="23555" name="Espaço Reservado para Conteúdo 2"/>
          <p:cNvSpPr>
            <a:spLocks noGrp="1"/>
          </p:cNvSpPr>
          <p:nvPr>
            <p:ph idx="1"/>
          </p:nvPr>
        </p:nvSpPr>
        <p:spPr>
          <a:xfrm>
            <a:off x="1096963" y="2103438"/>
            <a:ext cx="10058400" cy="4022725"/>
          </a:xfrm>
        </p:spPr>
        <p:txBody>
          <a:bodyPr/>
          <a:lstStyle/>
          <a:p>
            <a:pPr algn="just" eaLnBrk="1" hangingPunct="1"/>
            <a:endParaRPr lang="pt-BR" smtClean="0"/>
          </a:p>
          <a:p>
            <a:pPr algn="just" eaLnBrk="1" hangingPunct="1"/>
            <a:r>
              <a:rPr lang="pt-BR" b="1" smtClean="0"/>
              <a:t>CONCLUSÃO</a:t>
            </a:r>
            <a:r>
              <a:rPr lang="pt-BR" smtClean="0"/>
              <a:t>: em pacientes com choque séptico em ventilação mecânica, a administração de infusão contínua de hidrocortisona não diminuiu mortalidade em 90 dias em relação ao placebo</a:t>
            </a:r>
          </a:p>
          <a:p>
            <a:pPr algn="just" eaLnBrk="1" hangingPunct="1"/>
            <a:endParaRPr lang="pt-BR" smtClean="0"/>
          </a:p>
          <a:p>
            <a:pPr algn="just" eaLnBrk="1" hangingPunct="1"/>
            <a:r>
              <a:rPr lang="pt-BR" smtClean="0"/>
              <a:t>Apesar de não ter sido observada uma diferença significativa em relação à mortalidade entre os grupos, alguns desfechos secundários foram melhores no grupo que recebeu hidrocortisona</a:t>
            </a:r>
          </a:p>
          <a:p>
            <a:pPr algn="just" eaLnBrk="1" hangingPunct="1"/>
            <a:endParaRPr lang="pt-BR"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p:cNvPicPr>
            <a:picLocks noChangeAspect="1" noChangeArrowheads="1"/>
          </p:cNvPicPr>
          <p:nvPr/>
        </p:nvPicPr>
        <p:blipFill>
          <a:blip r:embed="rId2"/>
          <a:srcRect/>
          <a:stretch>
            <a:fillRect/>
          </a:stretch>
        </p:blipFill>
        <p:spPr bwMode="auto">
          <a:xfrm>
            <a:off x="3244850" y="112713"/>
            <a:ext cx="4654550" cy="6234112"/>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0" name="Picture 4"/>
          <p:cNvPicPr>
            <a:picLocks noChangeAspect="1" noChangeArrowheads="1"/>
          </p:cNvPicPr>
          <p:nvPr/>
        </p:nvPicPr>
        <p:blipFill>
          <a:blip r:embed="rId2"/>
          <a:srcRect/>
          <a:stretch>
            <a:fillRect/>
          </a:stretch>
        </p:blipFill>
        <p:spPr bwMode="auto">
          <a:xfrm>
            <a:off x="1243013" y="1636713"/>
            <a:ext cx="10390187" cy="4276725"/>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p:cNvPicPr>
            <a:picLocks noChangeAspect="1" noChangeArrowheads="1"/>
          </p:cNvPicPr>
          <p:nvPr/>
        </p:nvPicPr>
        <p:blipFill>
          <a:blip r:embed="rId2"/>
          <a:srcRect/>
          <a:stretch>
            <a:fillRect/>
          </a:stretch>
        </p:blipFill>
        <p:spPr bwMode="auto">
          <a:xfrm>
            <a:off x="2619375" y="0"/>
            <a:ext cx="6640513" cy="6375400"/>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p:cNvSpPr>
          <p:nvPr>
            <p:ph type="title"/>
          </p:nvPr>
        </p:nvSpPr>
        <p:spPr bwMode="auto">
          <a:noFill/>
        </p:spPr>
        <p:txBody>
          <a:bodyPr wrap="square" numCol="1" anchorCtr="0" compatLnSpc="1">
            <a:prstTxWarp prst="textNoShape">
              <a:avLst/>
            </a:prstTxWarp>
          </a:bodyPr>
          <a:lstStyle/>
          <a:p>
            <a:pPr algn="ctr"/>
            <a:r>
              <a:rPr lang="pt-BR" sz="3200" b="1" smtClean="0">
                <a:solidFill>
                  <a:srgbClr val="0000FF"/>
                </a:solidFill>
              </a:rPr>
              <a:t>Nota do Editor do site, Dr. Paulo R. Margotto. Consultem também! Aqui e Agora!</a:t>
            </a:r>
          </a:p>
        </p:txBody>
      </p:sp>
      <p:sp>
        <p:nvSpPr>
          <p:cNvPr id="47109" name="Rectangle 5"/>
          <p:cNvSpPr>
            <a:spLocks noChangeArrowheads="1"/>
          </p:cNvSpPr>
          <p:nvPr/>
        </p:nvSpPr>
        <p:spPr bwMode="auto">
          <a:xfrm>
            <a:off x="1647825" y="6070600"/>
            <a:ext cx="5664200" cy="304800"/>
          </a:xfrm>
          <a:prstGeom prst="rect">
            <a:avLst/>
          </a:prstGeom>
          <a:noFill/>
          <a:ln w="9525">
            <a:noFill/>
            <a:miter lim="800000"/>
            <a:headEnd/>
            <a:tailEnd/>
          </a:ln>
          <a:effectLst/>
        </p:spPr>
        <p:txBody>
          <a:bodyPr anchor="ctr">
            <a:spAutoFit/>
          </a:bodyPr>
          <a:lstStyle/>
          <a:p>
            <a:pPr eaLnBrk="0" hangingPunct="0"/>
            <a:endParaRPr lang="pt-BR" altLang="ja-JP" sz="1400">
              <a:solidFill>
                <a:srgbClr val="0000FF"/>
              </a:solidFill>
            </a:endParaRPr>
          </a:p>
        </p:txBody>
      </p:sp>
      <p:pic>
        <p:nvPicPr>
          <p:cNvPr id="47110" name="Picture 6" descr="http://www.paulomargotto.com.br/fotos/Paulo-Unimed.JPG"/>
          <p:cNvPicPr>
            <a:picLocks noChangeAspect="1" noChangeArrowheads="1"/>
          </p:cNvPicPr>
          <p:nvPr/>
        </p:nvPicPr>
        <p:blipFill>
          <a:blip r:embed="rId2" r:link="rId3">
            <a:lum bright="12000" contrast="18000"/>
          </a:blip>
          <a:srcRect/>
          <a:stretch>
            <a:fillRect/>
          </a:stretch>
        </p:blipFill>
        <p:spPr bwMode="auto">
          <a:xfrm>
            <a:off x="3136900" y="2562225"/>
            <a:ext cx="4827588" cy="2706688"/>
          </a:xfrm>
          <a:prstGeom prst="rect">
            <a:avLst/>
          </a:prstGeom>
          <a:noFill/>
          <a:ln w="9525">
            <a:noFill/>
            <a:miter lim="800000"/>
            <a:headEnd/>
            <a:tailEnd/>
          </a:ln>
        </p:spPr>
      </p:pic>
      <p:sp>
        <p:nvSpPr>
          <p:cNvPr id="47112" name="Text Box 8"/>
          <p:cNvSpPr txBox="1">
            <a:spLocks noChangeArrowheads="1"/>
          </p:cNvSpPr>
          <p:nvPr/>
        </p:nvSpPr>
        <p:spPr bwMode="auto">
          <a:xfrm>
            <a:off x="2644775" y="1831975"/>
            <a:ext cx="6596063" cy="457200"/>
          </a:xfrm>
          <a:prstGeom prst="rect">
            <a:avLst/>
          </a:prstGeom>
          <a:noFill/>
          <a:ln w="9525">
            <a:noFill/>
            <a:miter lim="800000"/>
            <a:headEnd/>
            <a:tailEnd/>
          </a:ln>
          <a:effectLst/>
        </p:spPr>
        <p:txBody>
          <a:bodyPr wrap="none">
            <a:spAutoFit/>
          </a:bodyPr>
          <a:lstStyle/>
          <a:p>
            <a:pPr defTabSz="914400"/>
            <a:r>
              <a:rPr lang="pt-BR" sz="2400">
                <a:solidFill>
                  <a:srgbClr val="0000FF"/>
                </a:solidFill>
              </a:rPr>
              <a:t>Insuficiência adrenal relativa no choque séptico</a:t>
            </a:r>
          </a:p>
        </p:txBody>
      </p:sp>
      <p:sp>
        <p:nvSpPr>
          <p:cNvPr id="47113" name="Text Box 9"/>
          <p:cNvSpPr txBox="1">
            <a:spLocks noChangeArrowheads="1"/>
          </p:cNvSpPr>
          <p:nvPr/>
        </p:nvSpPr>
        <p:spPr bwMode="auto">
          <a:xfrm>
            <a:off x="4479925" y="5427663"/>
            <a:ext cx="2676525" cy="366712"/>
          </a:xfrm>
          <a:prstGeom prst="rect">
            <a:avLst/>
          </a:prstGeom>
          <a:noFill/>
          <a:ln w="9525">
            <a:noFill/>
            <a:miter lim="800000"/>
            <a:headEnd/>
            <a:tailEnd/>
          </a:ln>
          <a:effectLst/>
        </p:spPr>
        <p:txBody>
          <a:bodyPr wrap="none">
            <a:spAutoFit/>
          </a:bodyPr>
          <a:lstStyle/>
          <a:p>
            <a:pPr defTabSz="914400"/>
            <a:r>
              <a:rPr lang="pt-BR">
                <a:hlinkClick r:id="rId4"/>
              </a:rPr>
              <a:t>pmargotto@gmail.com</a:t>
            </a:r>
            <a:r>
              <a:rPr lang="pt-BR"/>
              <a:t> 2</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p:cNvSpPr>
          <p:nvPr>
            <p:ph type="body" idx="1"/>
          </p:nvPr>
        </p:nvSpPr>
        <p:spPr>
          <a:xfrm>
            <a:off x="1096963" y="1846263"/>
            <a:ext cx="10252075" cy="4457700"/>
          </a:xfrm>
        </p:spPr>
        <p:txBody>
          <a:bodyPr/>
          <a:lstStyle/>
          <a:p>
            <a:pPr>
              <a:lnSpc>
                <a:spcPct val="70000"/>
              </a:lnSpc>
            </a:pPr>
            <a:r>
              <a:rPr lang="pt-BR" sz="1600" smtClean="0">
                <a:latin typeface="Times New Roman" pitchFamily="18" charset="0"/>
              </a:rPr>
              <a:t>Em suma, o tratamento do choque neonatal deve ser guiado pela informação hemodinâmica e clínica, assim como pela patogênese do choque. Nos RN, o fator patogênico predominante é a DIMINUIÇÃO DA RESISTENCIA VASCULAR. Então, o uso de somente inotrópicos (dobutamina, milrinona) deve ser desencorajado. No entanto, os RN com choque séptico podem apresentar baixo débito cardíaco e alta resistência vascular periférica e pulmonar. Nestes casos, se a terapia pressora não melhora o desempenho cardiovascular, a adicionar dobutamina ou, em pacientes com deficiente função diastólica, considerar o uso de milrinona. As doses devem ser aquelas para manter o débito cardíaco e pressão arterial na faixa do normal. O uso de esteróide em baixa dose (hidrocortisona) melhora a sobrevivência no choque séptico de crianças e adultos com insuficiência adrenal relativa. Não há dados disponíveis do efeito da administração do esteróide na mortalidade no choque neonatal. No entanto, os RN, especialmente pré-termos parece ter uma insuficiência supra-renal relativa (contribui com a hipotensão refratária aos vasopressores: dopamina &gt;=10</a:t>
            </a:r>
            <a:r>
              <a:rPr lang="pt-BR" sz="1600" smtClean="0">
                <a:latin typeface="Times New Roman" pitchFamily="18" charset="0"/>
                <a:sym typeface="Symbol" pitchFamily="18" charset="2"/>
              </a:rPr>
              <a:t></a:t>
            </a:r>
            <a:r>
              <a:rPr lang="pt-BR" sz="1600" smtClean="0">
                <a:latin typeface="Times New Roman" pitchFamily="18" charset="0"/>
              </a:rPr>
              <a:t>g/Kg/min) que se beneficiam com doses fisiológicas de hidrocortisona (</a:t>
            </a:r>
            <a:r>
              <a:rPr lang="pt-BR" sz="1600" b="1" smtClean="0">
                <a:solidFill>
                  <a:srgbClr val="0000FF"/>
                </a:solidFill>
                <a:latin typeface="Times New Roman" pitchFamily="18" charset="0"/>
              </a:rPr>
              <a:t>1mg/Kg/dose cada 8/8 horas por 5 dias</a:t>
            </a:r>
            <a:r>
              <a:rPr lang="pt-BR" sz="1600" smtClean="0">
                <a:latin typeface="Times New Roman" pitchFamily="18" charset="0"/>
              </a:rPr>
              <a:t>). Não se tem respostas quantos aos efeitos colaterais a longo prazo. Se possível, embora discutível, checar o cortisol sérico pré-hidrocortisona (&lt;5</a:t>
            </a:r>
            <a:r>
              <a:rPr lang="pt-BR" sz="1600" smtClean="0">
                <a:latin typeface="Times New Roman" pitchFamily="18" charset="0"/>
                <a:sym typeface="Symbol" pitchFamily="18" charset="2"/>
              </a:rPr>
              <a:t></a:t>
            </a:r>
            <a:r>
              <a:rPr lang="pt-BR" sz="1600" smtClean="0">
                <a:latin typeface="Times New Roman" pitchFamily="18" charset="0"/>
              </a:rPr>
              <a:t>g/dL) para a definição da insuficiência adrenal relativa. Não há dados disponíveis sobre o uso de hormônios tireoidianos no choque séptico neonatal, assim como o uso de mineralocorticóides, como o 9-alfa-fluorhidrocortisona.</a:t>
            </a:r>
          </a:p>
          <a:p>
            <a:pPr>
              <a:lnSpc>
                <a:spcPct val="70000"/>
              </a:lnSpc>
            </a:pPr>
            <a:r>
              <a:rPr lang="pt-BR" sz="1600" smtClean="0">
                <a:latin typeface="Times New Roman" pitchFamily="18" charset="0"/>
              </a:rPr>
              <a:t>Na ausência de ensaios clínicos apropriadamente desenhados para o manuseio do choque séptico neonatal, este manuseio deve ser muito mais baseado na experiência do que na evidência. Há muito que aprender de futuros estudos clínicos adequadamente desenhados: faltam dados de mortalidade e morbidade (incluindo o desenvolvimento neurocomportamental a longo prazo) associado com a hipotensão neonatal e seu manuseio; evidência de que o  uso do ecocardiograma funcional melhora o prognóstico do choque neonatal; estudo da fisiopatologia e as respostas hemodinâmicas associadas com o tratamento do choque neonatal.</a:t>
            </a:r>
          </a:p>
          <a:p>
            <a:pPr algn="ctr">
              <a:lnSpc>
                <a:spcPct val="70000"/>
              </a:lnSpc>
            </a:pPr>
            <a:r>
              <a:rPr lang="pt-BR" sz="1600" b="1" smtClean="0">
                <a:solidFill>
                  <a:srgbClr val="0000FF"/>
                </a:solidFill>
                <a:latin typeface="Times New Roman" pitchFamily="18" charset="0"/>
              </a:rPr>
              <a:t>Os pacientes que deveriam receber doses fisiológicas de esteróide seriam aqueles pacientes com choque séptico vasopressores dependentes. </a:t>
            </a:r>
          </a:p>
          <a:p>
            <a:pPr>
              <a:lnSpc>
                <a:spcPct val="70000"/>
              </a:lnSpc>
            </a:pPr>
            <a:endParaRPr lang="pt-BR" sz="1600" b="1" smtClean="0">
              <a:solidFill>
                <a:srgbClr val="0000FF"/>
              </a:solidFill>
              <a:latin typeface="Times New Roman" pitchFamily="18" charset="0"/>
            </a:endParaRPr>
          </a:p>
        </p:txBody>
      </p:sp>
      <p:sp>
        <p:nvSpPr>
          <p:cNvPr id="56323" name="Rectangle 3"/>
          <p:cNvSpPr>
            <a:spLocks noChangeArrowheads="1"/>
          </p:cNvSpPr>
          <p:nvPr/>
        </p:nvSpPr>
        <p:spPr bwMode="auto">
          <a:xfrm>
            <a:off x="727075" y="319088"/>
            <a:ext cx="10460038" cy="976312"/>
          </a:xfrm>
          <a:prstGeom prst="rect">
            <a:avLst/>
          </a:prstGeom>
          <a:solidFill>
            <a:srgbClr val="FFFFFF"/>
          </a:solidFill>
          <a:ln w="9525">
            <a:noFill/>
            <a:miter lim="800000"/>
            <a:headEnd/>
            <a:tailEnd/>
          </a:ln>
          <a:effectLst/>
        </p:spPr>
        <p:txBody>
          <a:bodyPr lIns="0" tIns="126960" rIns="0" bIns="25392" anchor="ctr">
            <a:spAutoFit/>
          </a:bodyPr>
          <a:lstStyle/>
          <a:p>
            <a:pPr algn="ctr" eaLnBrk="0" hangingPunct="0"/>
            <a:r>
              <a:rPr lang="en-US" b="1">
                <a:solidFill>
                  <a:srgbClr val="0000FF"/>
                </a:solidFill>
                <a:latin typeface="Lato" pitchFamily="34" charset="0"/>
              </a:rPr>
              <a:t>INSUFICIÊNCIA ADRENAL RELATIVA NO CHOQUE S</a:t>
            </a:r>
            <a:r>
              <a:rPr lang="en-US" b="1">
                <a:solidFill>
                  <a:srgbClr val="0000FF"/>
                </a:solidFill>
                <a:latin typeface="Arial"/>
              </a:rPr>
              <a:t>É</a:t>
            </a:r>
            <a:r>
              <a:rPr lang="en-US" b="1">
                <a:solidFill>
                  <a:srgbClr val="0000FF"/>
                </a:solidFill>
                <a:latin typeface="Lato" pitchFamily="34" charset="0"/>
              </a:rPr>
              <a:t>PTICO: UM PROBLEMA IDENTIFIC</a:t>
            </a:r>
            <a:r>
              <a:rPr lang="en-US" b="1">
                <a:solidFill>
                  <a:srgbClr val="0000FF"/>
                </a:solidFill>
                <a:latin typeface="Arial"/>
              </a:rPr>
              <a:t>Á</a:t>
            </a:r>
            <a:r>
              <a:rPr lang="en-US" b="1">
                <a:solidFill>
                  <a:srgbClr val="0000FF"/>
                </a:solidFill>
                <a:latin typeface="Lato" pitchFamily="34" charset="0"/>
              </a:rPr>
              <a:t>VEL QUE REQUER TRATAMENTO</a:t>
            </a:r>
          </a:p>
          <a:p>
            <a:pPr algn="ctr" eaLnBrk="0" hangingPunct="0"/>
            <a:r>
              <a:rPr lang="en-US" u="sng">
                <a:solidFill>
                  <a:srgbClr val="0000FF"/>
                </a:solidFill>
                <a:latin typeface="Source Sans Pro"/>
              </a:rPr>
              <a:t>M</a:t>
            </a:r>
            <a:r>
              <a:rPr lang="en-US" u="sng">
                <a:solidFill>
                  <a:srgbClr val="0000FF"/>
                </a:solidFill>
                <a:latin typeface="Arial"/>
              </a:rPr>
              <a:t>á</a:t>
            </a:r>
            <a:r>
              <a:rPr lang="en-US" u="sng">
                <a:solidFill>
                  <a:srgbClr val="0000FF"/>
                </a:solidFill>
                <a:latin typeface="Source Sans Pro"/>
              </a:rPr>
              <a:t>rcia Pimentel de Castro/ Paulo R. Margotto</a:t>
            </a:r>
            <a:r>
              <a:rPr lang="en-US" u="sng">
                <a:solidFill>
                  <a:srgbClr val="0000FF"/>
                </a:solidFill>
                <a:latin typeface="Source Sans Pro"/>
                <a:hlinkClick r:id="rId2" tooltip="Insuficiência adrenal_choque septico"/>
              </a:rPr>
              <a:t>  </a:t>
            </a:r>
            <a:r>
              <a:rPr lang="en-US" u="sng">
                <a:solidFill>
                  <a:srgbClr val="0000FF"/>
                </a:solidFill>
                <a:latin typeface="Arial"/>
              </a:rPr>
              <a:t>         </a:t>
            </a:r>
            <a:endParaRPr lang="en-US" u="sng">
              <a:solidFill>
                <a:srgbClr val="0000FF"/>
              </a:solidFill>
              <a:latin typeface="Source Sans Pro"/>
            </a:endParaRPr>
          </a:p>
        </p:txBody>
      </p:sp>
      <p:pic>
        <p:nvPicPr>
          <p:cNvPr id="56324" name="Picture 4" descr="doc">
            <a:hlinkClick r:id="rId2" tooltip="Insuficiência adrenal_choque septico"/>
          </p:cNvPr>
          <p:cNvPicPr>
            <a:picLocks noChangeAspect="1" noChangeArrowheads="1"/>
          </p:cNvPicPr>
          <p:nvPr/>
        </p:nvPicPr>
        <p:blipFill>
          <a:blip r:embed="rId3"/>
          <a:srcRect/>
          <a:stretch>
            <a:fillRect/>
          </a:stretch>
        </p:blipFill>
        <p:spPr bwMode="auto">
          <a:xfrm>
            <a:off x="8918575" y="806450"/>
            <a:ext cx="457200" cy="457200"/>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p:cNvSpPr>
          <p:nvPr>
            <p:ph type="body" idx="1"/>
          </p:nvPr>
        </p:nvSpPr>
        <p:spPr>
          <a:xfrm>
            <a:off x="417513" y="1846263"/>
            <a:ext cx="11274425" cy="4467225"/>
          </a:xfrm>
        </p:spPr>
        <p:txBody>
          <a:bodyPr/>
          <a:lstStyle/>
          <a:p>
            <a:r>
              <a:rPr lang="pt-BR" smtClean="0"/>
              <a:t>-Uma menor dose de hidrocortisona pode ser uma alternativa segura e também tem a vantagem sobre os outros corticoesteróides de ser metabolizado diretamente em cortisol</a:t>
            </a:r>
          </a:p>
          <a:p>
            <a:r>
              <a:rPr lang="pt-BR" smtClean="0"/>
              <a:t> -Os achados sugerem que o tratamento de resgate com “dose de estresse” da hidrocortisona poderiam reduzir consideravelmente o uso (volume) de expansores plasmáticos, dopamina e dobutamina como suportes na manutenção da PA.</a:t>
            </a:r>
          </a:p>
          <a:p>
            <a:r>
              <a:rPr lang="pt-BR" smtClean="0"/>
              <a:t>-Alguns efeitos importantes dos corticóides sistêmicos não aumentaram no grupo experimental (ex.: infecção fúngica ou bacteriana sistêmica, hemorragia intracraniana e leucomalacia periventricular);</a:t>
            </a:r>
          </a:p>
          <a:p>
            <a:pPr lvl="1"/>
            <a:r>
              <a:rPr lang="pt-BR" smtClean="0">
                <a:solidFill>
                  <a:srgbClr val="0000FF"/>
                </a:solidFill>
              </a:rPr>
              <a:t>Os mecanismos de ação dos corticosteróides como facilitadores do aumento da PA não estão completamente elucidados.</a:t>
            </a:r>
          </a:p>
          <a:p>
            <a:pPr lvl="1"/>
            <a:r>
              <a:rPr lang="pt-BR" smtClean="0">
                <a:solidFill>
                  <a:srgbClr val="0000FF"/>
                </a:solidFill>
              </a:rPr>
              <a:t>Aumento da expressão e densidade dos receptores </a:t>
            </a:r>
            <a:r>
              <a:rPr lang="el-GR" smtClean="0">
                <a:solidFill>
                  <a:srgbClr val="0000FF"/>
                </a:solidFill>
              </a:rPr>
              <a:t>β</a:t>
            </a:r>
            <a:r>
              <a:rPr lang="pt-BR" smtClean="0">
                <a:solidFill>
                  <a:srgbClr val="0000FF"/>
                </a:solidFill>
              </a:rPr>
              <a:t> -adrenérgicos?</a:t>
            </a:r>
          </a:p>
          <a:p>
            <a:pPr lvl="1">
              <a:buFont typeface="Calibri" pitchFamily="34" charset="0"/>
              <a:buNone/>
            </a:pPr>
            <a:r>
              <a:rPr lang="pt-BR" smtClean="0">
                <a:solidFill>
                  <a:srgbClr val="0000FF"/>
                </a:solidFill>
              </a:rPr>
              <a:t>                 </a:t>
            </a:r>
            <a:endParaRPr lang="el-GR" smtClean="0">
              <a:solidFill>
                <a:srgbClr val="0000FF"/>
              </a:solidFill>
            </a:endParaRPr>
          </a:p>
          <a:p>
            <a:endParaRPr lang="pt-BR" smtClean="0">
              <a:solidFill>
                <a:srgbClr val="0000FF"/>
              </a:solidFill>
            </a:endParaRPr>
          </a:p>
        </p:txBody>
      </p:sp>
      <p:sp>
        <p:nvSpPr>
          <p:cNvPr id="58371" name="Rectangle 3"/>
          <p:cNvSpPr>
            <a:spLocks noChangeArrowheads="1"/>
          </p:cNvSpPr>
          <p:nvPr/>
        </p:nvSpPr>
        <p:spPr bwMode="auto">
          <a:xfrm>
            <a:off x="190500" y="436563"/>
            <a:ext cx="11858625" cy="885825"/>
          </a:xfrm>
          <a:prstGeom prst="rect">
            <a:avLst/>
          </a:prstGeom>
          <a:solidFill>
            <a:srgbClr val="FFFFFF"/>
          </a:solidFill>
          <a:ln w="9525">
            <a:noFill/>
            <a:miter lim="800000"/>
            <a:headEnd/>
            <a:tailEnd/>
          </a:ln>
          <a:effectLst/>
        </p:spPr>
        <p:txBody>
          <a:bodyPr lIns="0" tIns="126960" rIns="0" bIns="25392" anchor="ctr">
            <a:spAutoFit/>
          </a:bodyPr>
          <a:lstStyle/>
          <a:p>
            <a:pPr algn="ctr" eaLnBrk="0" hangingPunct="0"/>
            <a:r>
              <a:rPr lang="en-US" sz="1600" b="1">
                <a:solidFill>
                  <a:srgbClr val="0000FF"/>
                </a:solidFill>
                <a:latin typeface="Lato" pitchFamily="34" charset="0"/>
              </a:rPr>
              <a:t>Estudo duplo-cego, randomizado, controlado sobre a dose de estresse de hidrocortisona para tratamento de resgate na </a:t>
            </a:r>
          </a:p>
          <a:p>
            <a:pPr algn="ctr" eaLnBrk="0" hangingPunct="0"/>
            <a:r>
              <a:rPr lang="en-US" sz="1600" b="1">
                <a:solidFill>
                  <a:srgbClr val="0000FF"/>
                </a:solidFill>
                <a:latin typeface="Lato" pitchFamily="34" charset="0"/>
              </a:rPr>
              <a:t>hipotensão refrat</a:t>
            </a:r>
            <a:r>
              <a:rPr lang="en-US" sz="1600" b="1">
                <a:solidFill>
                  <a:srgbClr val="0000FF"/>
                </a:solidFill>
                <a:latin typeface="Arial"/>
              </a:rPr>
              <a:t>á</a:t>
            </a:r>
            <a:r>
              <a:rPr lang="en-US" sz="1600" b="1">
                <a:solidFill>
                  <a:srgbClr val="0000FF"/>
                </a:solidFill>
                <a:latin typeface="Lato" pitchFamily="34" charset="0"/>
              </a:rPr>
              <a:t>ria em rec</a:t>
            </a:r>
            <a:r>
              <a:rPr lang="en-US" sz="1600" b="1">
                <a:solidFill>
                  <a:srgbClr val="0000FF"/>
                </a:solidFill>
                <a:latin typeface="Arial"/>
              </a:rPr>
              <a:t>é</a:t>
            </a:r>
            <a:r>
              <a:rPr lang="en-US" sz="1600" b="1">
                <a:solidFill>
                  <a:srgbClr val="0000FF"/>
                </a:solidFill>
                <a:latin typeface="Lato" pitchFamily="34" charset="0"/>
              </a:rPr>
              <a:t>m-nascidos prematuros</a:t>
            </a:r>
            <a:r>
              <a:rPr lang="en-US" sz="1600" b="1">
                <a:solidFill>
                  <a:srgbClr val="0000FF"/>
                </a:solidFill>
                <a:latin typeface="Arial"/>
              </a:rPr>
              <a:t>”</a:t>
            </a:r>
            <a:endParaRPr lang="en-US" sz="1600" b="1">
              <a:solidFill>
                <a:srgbClr val="0000FF"/>
              </a:solidFill>
              <a:latin typeface="Lato" pitchFamily="34" charset="0"/>
            </a:endParaRPr>
          </a:p>
          <a:p>
            <a:pPr algn="ctr" eaLnBrk="0" hangingPunct="0"/>
            <a:r>
              <a:rPr lang="en-US" sz="1600" u="sng">
                <a:solidFill>
                  <a:srgbClr val="0000FF"/>
                </a:solidFill>
                <a:latin typeface="Source Sans Pro"/>
              </a:rPr>
              <a:t>  </a:t>
            </a:r>
          </a:p>
        </p:txBody>
      </p:sp>
      <p:pic>
        <p:nvPicPr>
          <p:cNvPr id="58372" name="Picture 4" descr="ppt">
            <a:hlinkClick r:id="rId2" tooltip="hidrocortiso e hipotensão"/>
          </p:cNvPr>
          <p:cNvPicPr>
            <a:picLocks noChangeAspect="1" noChangeArrowheads="1"/>
          </p:cNvPicPr>
          <p:nvPr/>
        </p:nvPicPr>
        <p:blipFill>
          <a:blip r:embed="rId3"/>
          <a:srcRect/>
          <a:stretch>
            <a:fillRect/>
          </a:stretch>
        </p:blipFill>
        <p:spPr bwMode="auto">
          <a:xfrm>
            <a:off x="9563100" y="795338"/>
            <a:ext cx="457200" cy="457200"/>
          </a:xfrm>
          <a:prstGeom prst="rect">
            <a:avLst/>
          </a:prstGeom>
          <a:noFill/>
        </p:spPr>
      </p:pic>
      <p:sp>
        <p:nvSpPr>
          <p:cNvPr id="58373" name="Rectangle 5"/>
          <p:cNvSpPr>
            <a:spLocks noChangeArrowheads="1"/>
          </p:cNvSpPr>
          <p:nvPr/>
        </p:nvSpPr>
        <p:spPr bwMode="auto">
          <a:xfrm>
            <a:off x="1150938" y="1231900"/>
            <a:ext cx="9861550" cy="366713"/>
          </a:xfrm>
          <a:prstGeom prst="rect">
            <a:avLst/>
          </a:prstGeom>
          <a:noFill/>
          <a:ln w="9525">
            <a:noFill/>
            <a:miter lim="800000"/>
            <a:headEnd/>
            <a:tailEnd/>
          </a:ln>
          <a:effectLst/>
        </p:spPr>
        <p:txBody>
          <a:bodyPr wrap="none" anchor="ctr">
            <a:spAutoFit/>
          </a:bodyPr>
          <a:lstStyle/>
          <a:p>
            <a:pPr eaLnBrk="0" hangingPunct="0"/>
            <a:r>
              <a:rPr lang="pt-BR" altLang="ja-JP">
                <a:hlinkClick r:id="rId4"/>
              </a:rPr>
              <a:t>Ng PC, et al. Apresentação: Érica Nascimento Coelho, Saulo Ribeiro Cunha, Paulo R. Margotto</a:t>
            </a:r>
            <a:endParaRPr lang="pt-BR" altLang="ja-JP"/>
          </a:p>
        </p:txBody>
      </p:sp>
      <p:sp>
        <p:nvSpPr>
          <p:cNvPr id="58374" name="AutoShape 6"/>
          <p:cNvSpPr>
            <a:spLocks noChangeArrowheads="1"/>
          </p:cNvSpPr>
          <p:nvPr/>
        </p:nvSpPr>
        <p:spPr bwMode="auto">
          <a:xfrm>
            <a:off x="11417300" y="5840413"/>
            <a:ext cx="363538" cy="34290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p:cNvSpPr>
          <p:nvPr>
            <p:ph type="body" idx="1"/>
          </p:nvPr>
        </p:nvSpPr>
        <p:spPr>
          <a:xfrm>
            <a:off x="106363" y="403225"/>
            <a:ext cx="12085637" cy="6454775"/>
          </a:xfrm>
          <a:solidFill>
            <a:schemeClr val="bg1"/>
          </a:solidFill>
        </p:spPr>
        <p:txBody>
          <a:bodyPr/>
          <a:lstStyle/>
          <a:p>
            <a:pPr>
              <a:lnSpc>
                <a:spcPct val="80000"/>
              </a:lnSpc>
            </a:pPr>
            <a:r>
              <a:rPr lang="pt-BR" sz="1800" dirty="0" smtClean="0"/>
              <a:t>O estudo de </a:t>
            </a:r>
            <a:r>
              <a:rPr lang="pt-BR" sz="1800" dirty="0" err="1" smtClean="0"/>
              <a:t>Ng</a:t>
            </a:r>
            <a:r>
              <a:rPr lang="pt-BR" sz="1800" dirty="0" smtClean="0"/>
              <a:t> PC et </a:t>
            </a:r>
            <a:r>
              <a:rPr lang="pt-BR" sz="1800" dirty="0" err="1" smtClean="0"/>
              <a:t>al</a:t>
            </a:r>
            <a:r>
              <a:rPr lang="pt-BR" sz="1800" dirty="0" smtClean="0"/>
              <a:t>, realizado em </a:t>
            </a:r>
            <a:r>
              <a:rPr lang="pt-BR" sz="1800" dirty="0" err="1" smtClean="0"/>
              <a:t>Hong</a:t>
            </a:r>
            <a:r>
              <a:rPr lang="pt-BR" sz="1800" dirty="0" smtClean="0"/>
              <a:t> Kong, evidenciou efetividade com o uso de baixas doses de hidrocortisona para o tratamento de resgate da hipotensão refratária e da insuficiência adrenal da prematuridade.  O estudo foi </a:t>
            </a:r>
            <a:r>
              <a:rPr lang="pt-BR" sz="1800" dirty="0" err="1" smtClean="0"/>
              <a:t>randomizado</a:t>
            </a:r>
            <a:r>
              <a:rPr lang="pt-BR" sz="1800" dirty="0" smtClean="0"/>
              <a:t>, duplo cego e controlado. Foram estudados 48 RN com idade gestacional menor que 32 semanas e peso menor que 1500g que tinham hipotensão e necessitavam de dose de dopamina &gt;=10 </a:t>
            </a:r>
            <a:r>
              <a:rPr lang="pt-BR" sz="1800" dirty="0" smtClean="0">
                <a:sym typeface="Symbol" pitchFamily="18" charset="2"/>
              </a:rPr>
              <a:t></a:t>
            </a:r>
            <a:r>
              <a:rPr lang="pt-BR" sz="1800" dirty="0" smtClean="0"/>
              <a:t>g/Kg/min. Estes bebês foram randomizados (24 RN) para receber baixas doses (“dose de estresse”) de hidrocortisona (</a:t>
            </a:r>
            <a:r>
              <a:rPr lang="pt-BR" sz="1800" b="1" dirty="0" smtClean="0"/>
              <a:t>1 </a:t>
            </a:r>
            <a:r>
              <a:rPr lang="pt-BR" sz="1800" b="1" dirty="0" err="1" smtClean="0"/>
              <a:t>mg</a:t>
            </a:r>
            <a:r>
              <a:rPr lang="pt-BR" sz="1800" b="1" dirty="0" smtClean="0"/>
              <a:t>/Kg/dose de 8/8 horas por 5 dias) </a:t>
            </a:r>
            <a:r>
              <a:rPr lang="pt-BR" sz="1800" dirty="0" smtClean="0"/>
              <a:t>e 24 RN para receber equivalente volume de solução placebo (solução salina isotônica). A definição de hipotensão arterial foi a pressão arterial média numericamente inferior a idade gestacional em semanas completas. A dopamina foi iniciada na dose de 5 </a:t>
            </a:r>
            <a:r>
              <a:rPr lang="pt-BR" sz="1800" dirty="0" smtClean="0">
                <a:sym typeface="Symbol" pitchFamily="18" charset="2"/>
              </a:rPr>
              <a:t></a:t>
            </a:r>
            <a:r>
              <a:rPr lang="pt-BR" sz="1800" dirty="0" smtClean="0"/>
              <a:t>g/Kg/</a:t>
            </a:r>
            <a:r>
              <a:rPr lang="pt-BR" sz="1800" dirty="0" err="1" smtClean="0"/>
              <a:t>min</a:t>
            </a:r>
            <a:r>
              <a:rPr lang="pt-BR" sz="1800" dirty="0" smtClean="0"/>
              <a:t>, sendo a dose aumentada em 5 </a:t>
            </a:r>
            <a:r>
              <a:rPr lang="pt-BR" sz="1800" dirty="0" smtClean="0">
                <a:sym typeface="Symbol" pitchFamily="18" charset="2"/>
              </a:rPr>
              <a:t></a:t>
            </a:r>
            <a:r>
              <a:rPr lang="pt-BR" sz="1800" dirty="0" smtClean="0"/>
              <a:t>g/Kg/</a:t>
            </a:r>
            <a:r>
              <a:rPr lang="pt-BR" sz="1800" dirty="0" err="1" smtClean="0"/>
              <a:t>min</a:t>
            </a:r>
            <a:r>
              <a:rPr lang="pt-BR" sz="1800" dirty="0" smtClean="0"/>
              <a:t> cada 30 minutos até se obter adequada pressão arterial. A </a:t>
            </a:r>
            <a:r>
              <a:rPr lang="pt-BR" sz="1800" dirty="0" err="1" smtClean="0"/>
              <a:t>dobutamina</a:t>
            </a:r>
            <a:r>
              <a:rPr lang="pt-BR" sz="1800" dirty="0" smtClean="0"/>
              <a:t> foi reservada para aqueles bebês com deficiente contratilidade cardíaca ou quando a pressão arterial não foi controlada com um único vasopressor. No entanto, quando se atingiu 20</a:t>
            </a:r>
            <a:r>
              <a:rPr lang="pt-BR" sz="1800" dirty="0" smtClean="0">
                <a:sym typeface="Symbol" pitchFamily="18" charset="2"/>
              </a:rPr>
              <a:t></a:t>
            </a:r>
            <a:r>
              <a:rPr lang="pt-BR" sz="1800" dirty="0" smtClean="0"/>
              <a:t>g/Kg/minuto de dopamina e a </a:t>
            </a:r>
            <a:r>
              <a:rPr lang="pt-BR" sz="1800" dirty="0" err="1" smtClean="0"/>
              <a:t>dobutamina</a:t>
            </a:r>
            <a:r>
              <a:rPr lang="pt-BR" sz="1800" dirty="0" smtClean="0"/>
              <a:t> falhou na manutenção de uma adequada pressão arterial, a infusão de adrenalina foi realizada na dose de 0,2 </a:t>
            </a:r>
            <a:r>
              <a:rPr lang="pt-BR" sz="1800" dirty="0" smtClean="0">
                <a:sym typeface="Symbol" pitchFamily="18" charset="2"/>
              </a:rPr>
              <a:t></a:t>
            </a:r>
            <a:r>
              <a:rPr lang="pt-BR" sz="1800" dirty="0" smtClean="0"/>
              <a:t>g//Kg/</a:t>
            </a:r>
            <a:r>
              <a:rPr lang="pt-BR" sz="1800" dirty="0" err="1" smtClean="0"/>
              <a:t>min</a:t>
            </a:r>
            <a:r>
              <a:rPr lang="pt-BR" sz="1800" dirty="0" smtClean="0"/>
              <a:t>, sendo aumentada na taxa de 2 </a:t>
            </a:r>
            <a:r>
              <a:rPr lang="pt-BR" sz="1800" dirty="0" smtClean="0">
                <a:sym typeface="Symbol" pitchFamily="18" charset="2"/>
              </a:rPr>
              <a:t></a:t>
            </a:r>
            <a:r>
              <a:rPr lang="pt-BR" sz="1800" dirty="0" smtClean="0"/>
              <a:t>g/Kg/minuto cada 30 minutos até a normalização da pressão arterial. Uma vez mantida a pressão arterial média acima dos níveis desejados por mais de 6 horas, foi iniciado o desmame dos vasopressores. O desmame da adrenalina foi iniciada na taxa de 0,2 </a:t>
            </a:r>
            <a:r>
              <a:rPr lang="pt-BR" sz="1800" dirty="0" smtClean="0">
                <a:sym typeface="Symbol" pitchFamily="18" charset="2"/>
              </a:rPr>
              <a:t></a:t>
            </a:r>
            <a:r>
              <a:rPr lang="pt-BR" sz="1800" dirty="0" smtClean="0"/>
              <a:t>g//Kg/minuto cada 1 a 2 horas. Uma vez descontinuado a adrenalina, foi descontinuada a dopamina e </a:t>
            </a:r>
            <a:r>
              <a:rPr lang="pt-BR" sz="1800" dirty="0" err="1" smtClean="0"/>
              <a:t>dobutamina</a:t>
            </a:r>
            <a:r>
              <a:rPr lang="pt-BR" sz="1800" dirty="0" smtClean="0"/>
              <a:t>, tanto individualmente ou simultaneamente, dependendo da pressão arterial e da contratilidade cardíaca numa taxa de 5 </a:t>
            </a:r>
            <a:r>
              <a:rPr lang="pt-BR" sz="1800" dirty="0" smtClean="0">
                <a:sym typeface="Symbol" pitchFamily="18" charset="2"/>
              </a:rPr>
              <a:t></a:t>
            </a:r>
            <a:r>
              <a:rPr lang="pt-BR" sz="1800" dirty="0" smtClean="0"/>
              <a:t>g//Kg/minuto cada 1 a 2 horas até a retirada do suporte vasopressor. O cortisol sérico foi medido imediatamente após a randomização e antes da administração da hidrocortisona. Todos os bebês receberam </a:t>
            </a:r>
            <a:r>
              <a:rPr lang="pt-BR" sz="1800" dirty="0" err="1" smtClean="0"/>
              <a:t>omeprazol</a:t>
            </a:r>
            <a:r>
              <a:rPr lang="pt-BR" sz="1800" dirty="0" smtClean="0"/>
              <a:t> endovenoso profilaticamente (1mg/Kg) por 5 dias antes da administração das medicações  (hidrocortisona ou placebo). Um total de 79,2% dos pacientes deste estudo receberam indometacina para a profilaxia da hemorragia </a:t>
            </a:r>
            <a:r>
              <a:rPr lang="pt-BR" sz="1800" dirty="0" err="1" smtClean="0"/>
              <a:t>peri</a:t>
            </a:r>
            <a:r>
              <a:rPr lang="pt-BR" sz="1800" dirty="0" smtClean="0"/>
              <a:t>/intraventricular (o uso de esteróide + indometacina propiciam a perfuração gastrintestinal e o </a:t>
            </a:r>
            <a:r>
              <a:rPr lang="pt-BR" sz="1800" dirty="0" err="1" smtClean="0"/>
              <a:t>omeprazol</a:t>
            </a:r>
            <a:r>
              <a:rPr lang="pt-BR" sz="1800" dirty="0" smtClean="0"/>
              <a:t>, por diminuir a produção de ácido gástrico, pode conferir proteção a mucosa contra perfuração. Este estudo não teve poder para avaliar a proteção do  </a:t>
            </a:r>
            <a:r>
              <a:rPr lang="pt-BR" sz="1800" dirty="0" err="1" smtClean="0"/>
              <a:t>omeprazol</a:t>
            </a:r>
            <a:r>
              <a:rPr lang="pt-BR" sz="1800" dirty="0" smtClean="0"/>
              <a:t> na perfuração gastrintestinal). Os resultados foram: o cortisol sérico foi baixo em ambos os grupos. Significativamente mais RN que foram tratados com hidrocortisona foram desmamados dos vasopressores 72 horas após o início do tratamento, além deste grupo ter necessitado de menos expansões, menor dose acumulativa de dopamina e </a:t>
            </a:r>
            <a:r>
              <a:rPr lang="pt-BR" sz="1800" dirty="0" err="1" smtClean="0"/>
              <a:t>dobutamina</a:t>
            </a:r>
            <a:r>
              <a:rPr lang="pt-BR" sz="1800" dirty="0" smtClean="0"/>
              <a:t>, menor tempo de tratamento com vasopressor e significativamente apresentou maior pressão arterial média. Os autores concluíram que estas doses pequenas de hidrocortisona são efetivas no tratamento da hipotensão refratária nos RN de muito baixo peso. Embora, </a:t>
            </a:r>
            <a:r>
              <a:rPr lang="pt-BR" sz="1800" b="1" dirty="0" smtClean="0"/>
              <a:t>NÃO SEJA RECOMENDADO</a:t>
            </a:r>
            <a:r>
              <a:rPr lang="pt-BR" sz="1800" dirty="0" smtClean="0"/>
              <a:t> o </a:t>
            </a:r>
            <a:r>
              <a:rPr lang="pt-BR" sz="1800" b="1" dirty="0" smtClean="0"/>
              <a:t>uso profilático e rotineiro</a:t>
            </a:r>
            <a:r>
              <a:rPr lang="pt-BR" sz="1800" dirty="0" smtClean="0"/>
              <a:t> </a:t>
            </a:r>
            <a:r>
              <a:rPr lang="pt-BR" sz="1800" b="1" dirty="0" smtClean="0"/>
              <a:t>de esteróides sistêmicos</a:t>
            </a:r>
            <a:r>
              <a:rPr lang="pt-BR" sz="1800" dirty="0" smtClean="0"/>
              <a:t> devido aos seus potenciais efeitos adversos, a escolha de baixas doses de hidrocortisona seria provavelmente preferível a altas doses de dexametasona para o tratamento de hipotensão refratária em situações emergenciais. </a:t>
            </a:r>
          </a:p>
        </p:txBody>
      </p:sp>
      <p:sp>
        <p:nvSpPr>
          <p:cNvPr id="61444" name="AutoShape 4"/>
          <p:cNvSpPr>
            <a:spLocks noChangeArrowheads="1"/>
          </p:cNvSpPr>
          <p:nvPr/>
        </p:nvSpPr>
        <p:spPr bwMode="auto">
          <a:xfrm>
            <a:off x="11601450" y="6294438"/>
            <a:ext cx="363538" cy="34290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6" name="Picture 4"/>
          <p:cNvPicPr>
            <a:picLocks noChangeAspect="1" noChangeArrowheads="1"/>
          </p:cNvPicPr>
          <p:nvPr/>
        </p:nvPicPr>
        <p:blipFill>
          <a:blip r:embed="rId2"/>
          <a:srcRect/>
          <a:stretch>
            <a:fillRect/>
          </a:stretch>
        </p:blipFill>
        <p:spPr bwMode="auto">
          <a:xfrm>
            <a:off x="1519238" y="368300"/>
            <a:ext cx="9585325" cy="5180013"/>
          </a:xfrm>
          <a:prstGeom prst="rect">
            <a:avLst/>
          </a:prstGeom>
          <a:noFill/>
        </p:spPr>
      </p:pic>
      <p:sp>
        <p:nvSpPr>
          <p:cNvPr id="59397" name="Rectangle 5"/>
          <p:cNvSpPr>
            <a:spLocks noChangeArrowheads="1"/>
          </p:cNvSpPr>
          <p:nvPr/>
        </p:nvSpPr>
        <p:spPr bwMode="auto">
          <a:xfrm>
            <a:off x="1109663" y="5229225"/>
            <a:ext cx="9780587" cy="1098550"/>
          </a:xfrm>
          <a:prstGeom prst="rect">
            <a:avLst/>
          </a:prstGeom>
          <a:solidFill>
            <a:schemeClr val="bg2"/>
          </a:solidFill>
          <a:ln w="9525">
            <a:noFill/>
            <a:miter lim="800000"/>
            <a:headEnd/>
            <a:tailEnd/>
          </a:ln>
          <a:effectLst/>
        </p:spPr>
        <p:txBody>
          <a:bodyPr lIns="438012" tIns="0" bIns="0" anchor="ctr">
            <a:spAutoFit/>
          </a:bodyPr>
          <a:lstStyle/>
          <a:p>
            <a:pPr algn="ctr" eaLnBrk="0" hangingPunct="0">
              <a:buClr>
                <a:schemeClr val="accent1"/>
              </a:buClr>
              <a:buSzPct val="80000"/>
              <a:buFont typeface="Wingdings 2" pitchFamily="18" charset="2"/>
              <a:buChar char="¡"/>
            </a:pPr>
            <a:r>
              <a:rPr lang="pt-BR"/>
              <a:t>Neste estudo foi usado o omeprazol, pois  o uso de esteróide + indometacina propiciam a perfuração gastrintestinal e o omeprazol, por diminuir a produção de ácido gástrico, pode conferir proteção a mucosa contra perfuração. Este estudo não teve poder para avaliar a proteção do omeprazol na perfuração gastrintestinal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p:cNvSpPr>
          <p:nvPr>
            <p:ph type="body" idx="1"/>
          </p:nvPr>
        </p:nvSpPr>
        <p:spPr/>
        <p:txBody>
          <a:bodyPr/>
          <a:lstStyle/>
          <a:p>
            <a:pPr>
              <a:lnSpc>
                <a:spcPct val="80000"/>
              </a:lnSpc>
            </a:pPr>
            <a:r>
              <a:rPr lang="pt-BR" sz="1800" b="1" smtClean="0"/>
              <a:t>Choque Séptico ou Hipotensão Associada a Síndrome da resposta inflamatória sistêmica (SIRS)</a:t>
            </a:r>
            <a:endParaRPr lang="pt-BR" sz="1800" smtClean="0"/>
          </a:p>
          <a:p>
            <a:pPr>
              <a:lnSpc>
                <a:spcPct val="80000"/>
              </a:lnSpc>
            </a:pPr>
            <a:r>
              <a:rPr lang="pt-BR" sz="1800" smtClean="0"/>
              <a:t>As características hemodinâmicas do choque séptico em neonatos ainda não foram adequadamente estudadas em trabalhos científicos rigorosos, permanecendo dúvidas sobre qual a forma mais comum de apresentação.</a:t>
            </a:r>
          </a:p>
          <a:p>
            <a:pPr>
              <a:lnSpc>
                <a:spcPct val="80000"/>
              </a:lnSpc>
            </a:pPr>
            <a:r>
              <a:rPr lang="pt-BR" sz="1800" smtClean="0"/>
              <a:t>Modelos animais de recém-nascidos com infecção por estreptococos do grupo B apresentam choque do tipo “frio”, com redução da função cardíaca (como resultado da produção de exotoxinas); a pressão arterial é mantida inicialmente através de vasoconstrição, com hipotensão como evento terminal. </a:t>
            </a:r>
          </a:p>
          <a:p>
            <a:pPr>
              <a:lnSpc>
                <a:spcPct val="80000"/>
              </a:lnSpc>
            </a:pPr>
            <a:r>
              <a:rPr lang="pt-BR" sz="1800" smtClean="0"/>
              <a:t>Algumas crianças com sepse por microrganismos gram-negativos parecem apresentar sinais típicos de choque “quente”, com vasodilatação sistêmica sendo o achado mais proeminente. Um estudo de Waal e Evans de prematuros com sepse na Austrália descreveu pacientes com baixa resistência vascular sistêmica e débitos cardíacos relativamente elevados. Essas crianças só apresentavam queda do débito cardíaco de forma significante próximo ao óbito. No entanto, a amostra incluiu apenas uma minoria de neonatos com comprometimento realmente grave, como evidenciado pelo fato de que muitos não receberam nem expansões nem inotrópicos. Houve uma gama variada de microrganismos envolvidos.</a:t>
            </a:r>
          </a:p>
        </p:txBody>
      </p:sp>
      <p:sp>
        <p:nvSpPr>
          <p:cNvPr id="48132" name="Rectangle 4"/>
          <p:cNvSpPr>
            <a:spLocks noChangeArrowheads="1"/>
          </p:cNvSpPr>
          <p:nvPr/>
        </p:nvSpPr>
        <p:spPr bwMode="auto">
          <a:xfrm>
            <a:off x="1173163" y="330200"/>
            <a:ext cx="10126662" cy="1112838"/>
          </a:xfrm>
          <a:prstGeom prst="rect">
            <a:avLst/>
          </a:prstGeom>
          <a:solidFill>
            <a:srgbClr val="FFFFFF"/>
          </a:solidFill>
          <a:ln w="9525">
            <a:noFill/>
            <a:miter lim="800000"/>
            <a:headEnd/>
            <a:tailEnd/>
          </a:ln>
          <a:effectLst/>
        </p:spPr>
        <p:txBody>
          <a:bodyPr wrap="none" tIns="126960" bIns="25392" anchor="ctr">
            <a:spAutoFit/>
          </a:bodyPr>
          <a:lstStyle/>
          <a:p>
            <a:pPr algn="ctr" eaLnBrk="0" hangingPunct="0"/>
            <a:r>
              <a:rPr lang="en-US" sz="2200" b="1" u="sng">
                <a:solidFill>
                  <a:srgbClr val="0000FF"/>
                </a:solidFill>
                <a:latin typeface="Lato" pitchFamily="34" charset="0"/>
                <a:hlinkClick r:id="rId2"/>
              </a:rPr>
              <a:t>PROBLEMAS HEMODINÂMICOS NO NEONATO</a:t>
            </a:r>
            <a:endParaRPr lang="en-US" sz="2200" b="1">
              <a:solidFill>
                <a:srgbClr val="0000FF"/>
              </a:solidFill>
              <a:latin typeface="Lato" pitchFamily="34" charset="0"/>
            </a:endParaRPr>
          </a:p>
          <a:p>
            <a:pPr algn="ctr" eaLnBrk="0" hangingPunct="0"/>
            <a:r>
              <a:rPr lang="en-US" sz="1300">
                <a:solidFill>
                  <a:srgbClr val="2A6490"/>
                </a:solidFill>
                <a:latin typeface="Source Sans Pro"/>
              </a:rPr>
              <a:t>  Alexandre Serafim</a:t>
            </a:r>
          </a:p>
          <a:p>
            <a:pPr algn="ctr" eaLnBrk="0" hangingPunct="0"/>
            <a:r>
              <a:rPr lang="en-US" sz="1300">
                <a:solidFill>
                  <a:srgbClr val="2A6490"/>
                </a:solidFill>
                <a:latin typeface="Source Sans Pro"/>
              </a:rPr>
              <a:t>Cap</a:t>
            </a:r>
            <a:r>
              <a:rPr lang="en-US" sz="1300">
                <a:solidFill>
                  <a:srgbClr val="2A6490"/>
                </a:solidFill>
                <a:latin typeface="Arial"/>
              </a:rPr>
              <a:t>í</a:t>
            </a:r>
            <a:r>
              <a:rPr lang="en-US" sz="1300">
                <a:solidFill>
                  <a:srgbClr val="2A6490"/>
                </a:solidFill>
                <a:latin typeface="Source Sans Pro"/>
              </a:rPr>
              <a:t>tulo do livro Assistência ao Rec</a:t>
            </a:r>
            <a:r>
              <a:rPr lang="en-US" sz="1300">
                <a:solidFill>
                  <a:srgbClr val="2A6490"/>
                </a:solidFill>
                <a:latin typeface="Arial"/>
              </a:rPr>
              <a:t>é</a:t>
            </a:r>
            <a:r>
              <a:rPr lang="en-US" sz="1300">
                <a:solidFill>
                  <a:srgbClr val="2A6490"/>
                </a:solidFill>
                <a:latin typeface="Source Sans Pro"/>
              </a:rPr>
              <a:t>m-Nascido doe Risco, Hospital Materno Infantil de Bras</a:t>
            </a:r>
            <a:r>
              <a:rPr lang="en-US" sz="1300">
                <a:solidFill>
                  <a:srgbClr val="2A6490"/>
                </a:solidFill>
                <a:latin typeface="Arial"/>
              </a:rPr>
              <a:t>í</a:t>
            </a:r>
            <a:r>
              <a:rPr lang="en-US" sz="1300">
                <a:solidFill>
                  <a:srgbClr val="2A6490"/>
                </a:solidFill>
                <a:latin typeface="Source Sans Pro"/>
              </a:rPr>
              <a:t>lia, 4</a:t>
            </a:r>
            <a:r>
              <a:rPr lang="en-US" sz="1300">
                <a:solidFill>
                  <a:srgbClr val="2A6490"/>
                </a:solidFill>
                <a:latin typeface="Arial"/>
              </a:rPr>
              <a:t>ª</a:t>
            </a:r>
            <a:r>
              <a:rPr lang="en-US" sz="1300">
                <a:solidFill>
                  <a:srgbClr val="2A6490"/>
                </a:solidFill>
                <a:latin typeface="Source Sans Pro"/>
              </a:rPr>
              <a:t> Edi</a:t>
            </a:r>
            <a:r>
              <a:rPr lang="en-US" sz="1300">
                <a:solidFill>
                  <a:srgbClr val="2A6490"/>
                </a:solidFill>
                <a:latin typeface="Arial"/>
              </a:rPr>
              <a:t>ç</a:t>
            </a:r>
            <a:r>
              <a:rPr lang="en-US" sz="1300">
                <a:solidFill>
                  <a:srgbClr val="2A6490"/>
                </a:solidFill>
                <a:latin typeface="Source Sans Pro"/>
              </a:rPr>
              <a:t>ão, 2018, em prepara</a:t>
            </a:r>
            <a:r>
              <a:rPr lang="en-US" sz="1300">
                <a:solidFill>
                  <a:srgbClr val="2A6490"/>
                </a:solidFill>
                <a:latin typeface="Arial"/>
              </a:rPr>
              <a:t>ç</a:t>
            </a:r>
            <a:r>
              <a:rPr lang="en-US" sz="1300">
                <a:solidFill>
                  <a:srgbClr val="2A6490"/>
                </a:solidFill>
                <a:latin typeface="Source Sans Pro"/>
              </a:rPr>
              <a:t>ão</a:t>
            </a:r>
            <a:r>
              <a:rPr lang="en-US" sz="2800">
                <a:solidFill>
                  <a:srgbClr val="2A6490"/>
                </a:solidFill>
                <a:latin typeface="Arial"/>
              </a:rPr>
              <a:t> </a:t>
            </a:r>
            <a:r>
              <a:rPr lang="en-US" sz="1300">
                <a:solidFill>
                  <a:srgbClr val="2A6490"/>
                </a:solidFill>
                <a:latin typeface="Arial"/>
              </a:rPr>
              <a:t>        </a:t>
            </a:r>
            <a:endParaRPr lang="en-US" sz="1300">
              <a:solidFill>
                <a:srgbClr val="2A6490"/>
              </a:solidFill>
              <a:latin typeface="Source Sans Pro"/>
            </a:endParaRPr>
          </a:p>
        </p:txBody>
      </p:sp>
      <p:pic>
        <p:nvPicPr>
          <p:cNvPr id="48133" name="Picture 5" descr="doc">
            <a:hlinkClick r:id="rId3" tooltip="Problemas_ Hemodinam_Neonatos"/>
          </p:cNvPr>
          <p:cNvPicPr>
            <a:picLocks noChangeAspect="1" noChangeArrowheads="1"/>
          </p:cNvPicPr>
          <p:nvPr/>
        </p:nvPicPr>
        <p:blipFill>
          <a:blip r:embed="rId4"/>
          <a:srcRect/>
          <a:stretch>
            <a:fillRect/>
          </a:stretch>
        </p:blipFill>
        <p:spPr bwMode="auto">
          <a:xfrm>
            <a:off x="10177463" y="469900"/>
            <a:ext cx="457200" cy="457200"/>
          </a:xfrm>
          <a:prstGeom prst="rect">
            <a:avLst/>
          </a:prstGeom>
          <a:noFill/>
        </p:spPr>
      </p:pic>
      <p:sp>
        <p:nvSpPr>
          <p:cNvPr id="48135" name="AutoShape 7"/>
          <p:cNvSpPr>
            <a:spLocks noChangeArrowheads="1"/>
          </p:cNvSpPr>
          <p:nvPr/>
        </p:nvSpPr>
        <p:spPr bwMode="auto">
          <a:xfrm>
            <a:off x="11417300" y="5840413"/>
            <a:ext cx="363538" cy="34290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p:cNvSpPr>
          <p:nvPr>
            <p:ph type="body" idx="1"/>
          </p:nvPr>
        </p:nvSpPr>
        <p:spPr/>
        <p:txBody>
          <a:bodyPr/>
          <a:lstStyle/>
          <a:p>
            <a:pPr>
              <a:lnSpc>
                <a:spcPct val="80000"/>
              </a:lnSpc>
            </a:pPr>
            <a:r>
              <a:rPr lang="pt-BR" sz="1800" smtClean="0"/>
              <a:t>A intervenção clínica inicial mais aceita é a ressuscitação com volume precoce. Entre as intervenções de primeira linha estão drogas para melhorar o tônus vascular e as mais utilizadas são dopamina e adrenalina. Além das suas propriedades vasoconstritoras, ambas as drogas apresentam efeito inotrópico positivo, potencialmente benéficos se os pacientes desenvolverem depressão miocárdica, particularmente comum nos estágios mais avançados de choque séptico.</a:t>
            </a:r>
          </a:p>
          <a:p>
            <a:pPr>
              <a:lnSpc>
                <a:spcPct val="80000"/>
              </a:lnSpc>
            </a:pPr>
            <a:r>
              <a:rPr lang="pt-BR" sz="1800" smtClean="0"/>
              <a:t>Hidrocortisona em baixas doses pode ser administrada no choque resistente a vasopressores, como segunda linha de tratamento. É fundamental a administração imediata de antibióticos adequados. Dosar e corrigir níveis de eletrólitos e da glicemia. Observar o equilíbrio ácido-base e o estado da coagulação. O lactato altera-se com um atraso em torno de 4-5 horas em relação à deterioração ou melhora hemodinâmica. A tendência dos níveis da dosagem seriada talvez auxilie na monitorização da resposta ao tratamento. </a:t>
            </a:r>
          </a:p>
          <a:p>
            <a:pPr>
              <a:lnSpc>
                <a:spcPct val="80000"/>
              </a:lnSpc>
            </a:pPr>
            <a:r>
              <a:rPr lang="pt-BR" sz="1800" b="1" smtClean="0">
                <a:solidFill>
                  <a:srgbClr val="0000FF"/>
                </a:solidFill>
              </a:rPr>
              <a:t>Talvez a principal diferença da fisiopatologia do choque séptico em neonatos e em crianças mais velhas ou adultos seja o papel do aumento da resistência vascular pulmonar levando potencialmente a disfunção das câmaras cardíacas direitas e ao aparecimento de shunts bidirecionais ou direita-esquerda através do forame oval e do canal arterial patente. Entre as medidas terapêuticas adotadas em diversos serviços estão o Óxido Nítrico, o sildenafil e a milrinona.</a:t>
            </a:r>
          </a:p>
        </p:txBody>
      </p:sp>
      <p:sp>
        <p:nvSpPr>
          <p:cNvPr id="49156" name="AutoShape 4"/>
          <p:cNvSpPr>
            <a:spLocks noChangeArrowheads="1"/>
          </p:cNvSpPr>
          <p:nvPr/>
        </p:nvSpPr>
        <p:spPr bwMode="auto">
          <a:xfrm>
            <a:off x="11417300" y="5816600"/>
            <a:ext cx="363538" cy="34290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1" name="Picture 5"/>
          <p:cNvPicPr>
            <a:picLocks noChangeAspect="1" noChangeArrowheads="1"/>
          </p:cNvPicPr>
          <p:nvPr/>
        </p:nvPicPr>
        <p:blipFill>
          <a:blip r:embed="rId2"/>
          <a:srcRect/>
          <a:stretch>
            <a:fillRect/>
          </a:stretch>
        </p:blipFill>
        <p:spPr bwMode="auto">
          <a:xfrm>
            <a:off x="779463" y="419100"/>
            <a:ext cx="6111875" cy="5586413"/>
          </a:xfrm>
          <a:prstGeom prst="rect">
            <a:avLst/>
          </a:prstGeom>
          <a:noFill/>
        </p:spPr>
      </p:pic>
      <p:pic>
        <p:nvPicPr>
          <p:cNvPr id="50182" name="Picture 6"/>
          <p:cNvPicPr>
            <a:picLocks noChangeAspect="1" noChangeArrowheads="1"/>
          </p:cNvPicPr>
          <p:nvPr/>
        </p:nvPicPr>
        <p:blipFill>
          <a:blip r:embed="rId3"/>
          <a:srcRect/>
          <a:stretch>
            <a:fillRect/>
          </a:stretch>
        </p:blipFill>
        <p:spPr bwMode="auto">
          <a:xfrm>
            <a:off x="8154988" y="1535113"/>
            <a:ext cx="4037012" cy="4144962"/>
          </a:xfrm>
          <a:prstGeom prst="rect">
            <a:avLst/>
          </a:prstGeom>
          <a:noFill/>
        </p:spPr>
      </p:pic>
      <p:sp>
        <p:nvSpPr>
          <p:cNvPr id="50183" name="AutoShape 7"/>
          <p:cNvSpPr>
            <a:spLocks noChangeArrowheads="1"/>
          </p:cNvSpPr>
          <p:nvPr/>
        </p:nvSpPr>
        <p:spPr bwMode="auto">
          <a:xfrm>
            <a:off x="7340600" y="3389313"/>
            <a:ext cx="976313"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title"/>
          </p:nvPr>
        </p:nvSpPr>
        <p:spPr bwMode="auto">
          <a:noFill/>
        </p:spPr>
        <p:txBody>
          <a:bodyPr wrap="square" numCol="1" anchorCtr="0" compatLnSpc="1">
            <a:prstTxWarp prst="textNoShape">
              <a:avLst/>
            </a:prstTxWarp>
          </a:bodyPr>
          <a:lstStyle/>
          <a:p>
            <a:r>
              <a:rPr lang="pt-BR" smtClean="0">
                <a:solidFill>
                  <a:srgbClr val="0000FF"/>
                </a:solidFill>
              </a:rPr>
              <a:t>OBRIGADO!</a:t>
            </a:r>
          </a:p>
        </p:txBody>
      </p:sp>
      <p:pic>
        <p:nvPicPr>
          <p:cNvPr id="60420" name="Picture 4" descr="Luciana"/>
          <p:cNvPicPr>
            <a:picLocks noChangeAspect="1" noChangeArrowheads="1"/>
          </p:cNvPicPr>
          <p:nvPr>
            <p:ph type="body" idx="1"/>
          </p:nvPr>
        </p:nvPicPr>
        <p:blipFill>
          <a:blip r:embed="rId2">
            <a:lum bright="12000" contrast="12000"/>
          </a:blip>
          <a:srcRect/>
          <a:stretch>
            <a:fillRect/>
          </a:stretch>
        </p:blipFill>
        <p:spPr>
          <a:xfrm>
            <a:off x="4017963" y="1662113"/>
            <a:ext cx="3948112" cy="4022725"/>
          </a:xfrm>
          <a:noFill/>
          <a:ln/>
        </p:spPr>
      </p:pic>
      <p:sp>
        <p:nvSpPr>
          <p:cNvPr id="60421" name="Rectangle 5"/>
          <p:cNvSpPr>
            <a:spLocks noChangeArrowheads="1"/>
          </p:cNvSpPr>
          <p:nvPr/>
        </p:nvSpPr>
        <p:spPr bwMode="auto">
          <a:xfrm>
            <a:off x="0" y="5678488"/>
            <a:ext cx="10890250" cy="641350"/>
          </a:xfrm>
          <a:prstGeom prst="rect">
            <a:avLst/>
          </a:prstGeom>
          <a:noFill/>
          <a:ln w="9525">
            <a:noFill/>
            <a:miter lim="800000"/>
            <a:headEnd/>
            <a:tailEnd/>
          </a:ln>
          <a:effectLst/>
        </p:spPr>
        <p:txBody>
          <a:bodyPr wrap="none">
            <a:spAutoFit/>
          </a:bodyPr>
          <a:lstStyle/>
          <a:p>
            <a:pPr algn="ctr" defTabSz="914400" eaLnBrk="0" hangingPunct="0"/>
            <a:r>
              <a:rPr lang="pt-BR" altLang="ja-JP" b="1">
                <a:solidFill>
                  <a:srgbClr val="0000FF"/>
                </a:solidFill>
              </a:rPr>
              <a:t>Congresso de Cooperativismo de Pediatria, João Pessoa, 12 a 13/10/2012: Drs. Paulo R. Margotto, </a:t>
            </a:r>
          </a:p>
          <a:p>
            <a:pPr algn="ctr" defTabSz="914400" eaLnBrk="0" hangingPunct="0"/>
            <a:r>
              <a:rPr lang="pt-BR" altLang="ja-JP" b="1">
                <a:solidFill>
                  <a:srgbClr val="0000FF"/>
                </a:solidFill>
              </a:rPr>
              <a:t>Luciana e Alexandre Serafim</a:t>
            </a:r>
          </a:p>
        </p:txBody>
      </p:sp>
    </p:spTree>
  </p:cSld>
  <p:clrMapOvr>
    <a:masterClrMapping/>
  </p:clrMapOvr>
</p:sld>
</file>

<file path=ppt/theme/theme1.xml><?xml version="1.0" encoding="utf-8"?>
<a:theme xmlns:a="http://schemas.openxmlformats.org/drawingml/2006/main" name="Retrospectiva">
  <a:themeElements>
    <a:clrScheme name="Retrospectiva">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iva">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iva">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9CC26709-368C-4D72-9060-94E5B3FF3CD6}"/>
    </a:ext>
  </a:extLst>
</a:theme>
</file>

<file path=docProps/app.xml><?xml version="1.0" encoding="utf-8"?>
<Properties xmlns="http://schemas.openxmlformats.org/officeDocument/2006/extended-properties" xmlns:vt="http://schemas.openxmlformats.org/officeDocument/2006/docPropsVTypes">
  <Template>Retrospect</Template>
  <TotalTime>464</TotalTime>
  <Words>3324</Words>
  <Application>Microsoft Office PowerPoint</Application>
  <PresentationFormat>Personalizar</PresentationFormat>
  <Paragraphs>167</Paragraphs>
  <Slides>34</Slides>
  <Notes>0</Notes>
  <HiddenSlides>0</HiddenSlides>
  <MMClips>0</MMClips>
  <ScaleCrop>false</ScaleCrop>
  <HeadingPairs>
    <vt:vector size="6" baseType="variant">
      <vt:variant>
        <vt:lpstr>Fontes usadas</vt:lpstr>
      </vt:variant>
      <vt:variant>
        <vt:i4>10</vt:i4>
      </vt:variant>
      <vt:variant>
        <vt:lpstr>Tema</vt:lpstr>
      </vt:variant>
      <vt:variant>
        <vt:i4>1</vt:i4>
      </vt:variant>
      <vt:variant>
        <vt:lpstr>Títulos de slides</vt:lpstr>
      </vt:variant>
      <vt:variant>
        <vt:i4>34</vt:i4>
      </vt:variant>
    </vt:vector>
  </HeadingPairs>
  <TitlesOfParts>
    <vt:vector size="45" baseType="lpstr">
      <vt:lpstr>Arial</vt:lpstr>
      <vt:lpstr>Calibri Light</vt:lpstr>
      <vt:lpstr>Calibri</vt:lpstr>
      <vt:lpstr>Wingdings</vt:lpstr>
      <vt:lpstr>MS PGothic</vt:lpstr>
      <vt:lpstr>Times New Roman</vt:lpstr>
      <vt:lpstr>Symbol</vt:lpstr>
      <vt:lpstr>Lato</vt:lpstr>
      <vt:lpstr>Source Sans Pro</vt:lpstr>
      <vt:lpstr>Wingdings 2</vt:lpstr>
      <vt:lpstr>Retrospectiva</vt:lpstr>
      <vt:lpstr>Slide 1</vt:lpstr>
      <vt:lpstr>Introdução</vt:lpstr>
      <vt:lpstr>Slide 3</vt:lpstr>
      <vt:lpstr>Métodos</vt:lpstr>
      <vt:lpstr>Métodos</vt:lpstr>
      <vt:lpstr>Métodos</vt:lpstr>
      <vt:lpstr>Análise Estatística</vt:lpstr>
      <vt:lpstr>Análise Estatística</vt:lpstr>
      <vt:lpstr>Resultados</vt:lpstr>
      <vt:lpstr>Slide 10</vt:lpstr>
      <vt:lpstr>Slide 11</vt:lpstr>
      <vt:lpstr>Slide 12</vt:lpstr>
      <vt:lpstr>Resultados</vt:lpstr>
      <vt:lpstr>Slide 14</vt:lpstr>
      <vt:lpstr>Resultados</vt:lpstr>
      <vt:lpstr>Slide 16</vt:lpstr>
      <vt:lpstr>Resultados</vt:lpstr>
      <vt:lpstr>Eventos Adversos</vt:lpstr>
      <vt:lpstr>Discussão </vt:lpstr>
      <vt:lpstr>Discussão</vt:lpstr>
      <vt:lpstr>Discussão</vt:lpstr>
      <vt:lpstr>Discussão</vt:lpstr>
      <vt:lpstr>Slide 23</vt:lpstr>
      <vt:lpstr>Slide 24</vt:lpstr>
      <vt:lpstr>Slide 25</vt:lpstr>
      <vt:lpstr>Nota do Editor do site, Dr. Paulo R. Margotto. Consultem também! Aqui e Agora!</vt:lpstr>
      <vt:lpstr>Slide 27</vt:lpstr>
      <vt:lpstr>Slide 28</vt:lpstr>
      <vt:lpstr>Slide 29</vt:lpstr>
      <vt:lpstr>Slide 30</vt:lpstr>
      <vt:lpstr>Slide 31</vt:lpstr>
      <vt:lpstr>Slide 32</vt:lpstr>
      <vt:lpstr>Slide 33</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Adjunctive Glucocorticoid Therapy in Patients with Septic Shock</dc:title>
  <dc:creator>Fernanda César</dc:creator>
  <cp:lastModifiedBy>Paulo</cp:lastModifiedBy>
  <cp:revision>18</cp:revision>
  <dcterms:created xsi:type="dcterms:W3CDTF">2018-02-19T18:50:26Z</dcterms:created>
  <dcterms:modified xsi:type="dcterms:W3CDTF">2018-03-30T17:09:09Z</dcterms:modified>
</cp:coreProperties>
</file>