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75"/>
  </p:notesMasterIdLst>
  <p:sldIdLst>
    <p:sldId id="256" r:id="rId2"/>
    <p:sldId id="297" r:id="rId3"/>
    <p:sldId id="303" r:id="rId4"/>
    <p:sldId id="306" r:id="rId5"/>
    <p:sldId id="299" r:id="rId6"/>
    <p:sldId id="317" r:id="rId7"/>
    <p:sldId id="339" r:id="rId8"/>
    <p:sldId id="340" r:id="rId9"/>
    <p:sldId id="314" r:id="rId10"/>
    <p:sldId id="315" r:id="rId11"/>
    <p:sldId id="343" r:id="rId12"/>
    <p:sldId id="338" r:id="rId13"/>
    <p:sldId id="337" r:id="rId14"/>
    <p:sldId id="316" r:id="rId15"/>
    <p:sldId id="342" r:id="rId16"/>
    <p:sldId id="341" r:id="rId17"/>
    <p:sldId id="318" r:id="rId18"/>
    <p:sldId id="319" r:id="rId19"/>
    <p:sldId id="320" r:id="rId20"/>
    <p:sldId id="321" r:id="rId21"/>
    <p:sldId id="322" r:id="rId22"/>
    <p:sldId id="323" r:id="rId23"/>
    <p:sldId id="308" r:id="rId24"/>
    <p:sldId id="349" r:id="rId25"/>
    <p:sldId id="350" r:id="rId26"/>
    <p:sldId id="309" r:id="rId27"/>
    <p:sldId id="351" r:id="rId28"/>
    <p:sldId id="310" r:id="rId29"/>
    <p:sldId id="312" r:id="rId30"/>
    <p:sldId id="313" r:id="rId31"/>
    <p:sldId id="279" r:id="rId32"/>
    <p:sldId id="260" r:id="rId33"/>
    <p:sldId id="264" r:id="rId34"/>
    <p:sldId id="274" r:id="rId35"/>
    <p:sldId id="277" r:id="rId36"/>
    <p:sldId id="275" r:id="rId37"/>
    <p:sldId id="276" r:id="rId38"/>
    <p:sldId id="266" r:id="rId39"/>
    <p:sldId id="348" r:id="rId40"/>
    <p:sldId id="267" r:id="rId41"/>
    <p:sldId id="278" r:id="rId42"/>
    <p:sldId id="272" r:id="rId43"/>
    <p:sldId id="273" r:id="rId44"/>
    <p:sldId id="280" r:id="rId45"/>
    <p:sldId id="286" r:id="rId46"/>
    <p:sldId id="281" r:id="rId47"/>
    <p:sldId id="283" r:id="rId48"/>
    <p:sldId id="282" r:id="rId49"/>
    <p:sldId id="289" r:id="rId50"/>
    <p:sldId id="293" r:id="rId51"/>
    <p:sldId id="294" r:id="rId52"/>
    <p:sldId id="329" r:id="rId53"/>
    <p:sldId id="330" r:id="rId54"/>
    <p:sldId id="346" r:id="rId55"/>
    <p:sldId id="345" r:id="rId56"/>
    <p:sldId id="344" r:id="rId57"/>
    <p:sldId id="347" r:id="rId58"/>
    <p:sldId id="331" r:id="rId59"/>
    <p:sldId id="333" r:id="rId60"/>
    <p:sldId id="324" r:id="rId61"/>
    <p:sldId id="325" r:id="rId62"/>
    <p:sldId id="285" r:id="rId63"/>
    <p:sldId id="326" r:id="rId64"/>
    <p:sldId id="328" r:id="rId65"/>
    <p:sldId id="334" r:id="rId66"/>
    <p:sldId id="311" r:id="rId67"/>
    <p:sldId id="307" r:id="rId68"/>
    <p:sldId id="332" r:id="rId69"/>
    <p:sldId id="336" r:id="rId70"/>
    <p:sldId id="352" r:id="rId71"/>
    <p:sldId id="355" r:id="rId72"/>
    <p:sldId id="353" r:id="rId73"/>
    <p:sldId id="354" r:id="rId74"/>
  </p:sldIdLst>
  <p:sldSz cx="9144000" cy="6858000" type="screen4x3"/>
  <p:notesSz cx="6858000" cy="9144000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édio 2 - Ênfas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306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6" Type="http://schemas.openxmlformats.org/officeDocument/2006/relationships/presProps" Target="presProps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tableStyles" Target="tableStyles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viewProps" Target="view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5AB2623B-E51E-4486-B375-C9043826400E}" type="datetimeFigureOut">
              <a:rPr lang="pt-BR"/>
              <a:pPr>
                <a:defRPr/>
              </a:pPr>
              <a:t>01/10/2013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pt-BR" noProof="0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noProof="0" smtClean="0"/>
              <a:t>Clique para editar o texto mestre</a:t>
            </a:r>
          </a:p>
          <a:p>
            <a:pPr lvl="1"/>
            <a:r>
              <a:rPr lang="pt-BR" noProof="0" smtClean="0"/>
              <a:t>Segundo nível</a:t>
            </a:r>
          </a:p>
          <a:p>
            <a:pPr lvl="2"/>
            <a:r>
              <a:rPr lang="pt-BR" noProof="0" smtClean="0"/>
              <a:t>Terceiro nível</a:t>
            </a:r>
          </a:p>
          <a:p>
            <a:pPr lvl="3"/>
            <a:r>
              <a:rPr lang="pt-BR" noProof="0" smtClean="0"/>
              <a:t>Quarto nível</a:t>
            </a:r>
          </a:p>
          <a:p>
            <a:pPr lvl="4"/>
            <a:r>
              <a:rPr lang="pt-BR" noProof="0" smtClean="0"/>
              <a:t>Quinto nível</a:t>
            </a:r>
            <a:endParaRPr lang="pt-BR" noProof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D8E4AA02-6FC2-4B80-BC32-8F5C8BD2C661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4577667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3" name="Espaço Reservado para Imagem de Slide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9154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pt-BR" smtClean="0"/>
          </a:p>
        </p:txBody>
      </p:sp>
      <p:sp>
        <p:nvSpPr>
          <p:cNvPr id="49155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513AB95B-C5C6-4764-8AEB-E3321C53F5BE}" type="slidenum">
              <a:rPr lang="pt-BR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34</a:t>
            </a:fld>
            <a:endParaRPr lang="pt-BR">
              <a:cs typeface="Arial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1" name="Espaço Reservado para Imagem de Slide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1442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pt-BR" smtClean="0"/>
          </a:p>
        </p:txBody>
      </p:sp>
      <p:sp>
        <p:nvSpPr>
          <p:cNvPr id="61443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F4035EBD-2AAD-4C65-921B-82F709E4BAC3}" type="slidenum">
              <a:rPr lang="pt-BR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45</a:t>
            </a:fld>
            <a:endParaRPr lang="pt-BR">
              <a:cs typeface="Arial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89" name="Espaço Reservado para Imagem de Slide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3490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pt-BR" smtClean="0">
              <a:latin typeface="Arial" charset="0"/>
              <a:cs typeface="Arial" charset="0"/>
            </a:endParaRPr>
          </a:p>
        </p:txBody>
      </p:sp>
      <p:sp>
        <p:nvSpPr>
          <p:cNvPr id="63491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3925D0E9-5B45-4D27-A6F8-2904B9E77A61}" type="slidenum">
              <a:rPr lang="pt-BR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46</a:t>
            </a:fld>
            <a:endParaRPr lang="pt-BR">
              <a:cs typeface="Arial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5" name="Espaço Reservado para Imagem de Slide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7586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pt-BR" smtClean="0"/>
          </a:p>
        </p:txBody>
      </p:sp>
      <p:sp>
        <p:nvSpPr>
          <p:cNvPr id="67587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46E77DD1-A94F-453B-8732-21F4787EBBAC}" type="slidenum">
              <a:rPr lang="pt-BR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49</a:t>
            </a:fld>
            <a:endParaRPr lang="pt-BR">
              <a:cs typeface="Arial" charset="0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5" name="Espaço Reservado para Imagem de Slide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8066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pt-BR" smtClean="0"/>
          </a:p>
        </p:txBody>
      </p:sp>
      <p:sp>
        <p:nvSpPr>
          <p:cNvPr id="88067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B366196D-4EBE-492D-B91B-DAFC4497BD92}" type="slidenum">
              <a:rPr lang="pt-BR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68</a:t>
            </a:fld>
            <a:endParaRPr lang="pt-BR">
              <a:cs typeface="Arial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ítulo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lIns="45720" tIns="0" rIns="45720" bIns="0" anchor="b">
            <a:scene3d>
              <a:camera prst="orthographicFront"/>
              <a:lightRig rig="soft" dir="t">
                <a:rot lat="0" lon="0" rev="17220000"/>
              </a:lightRig>
            </a:scene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9" name="Subtítulo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pt-BR" smtClean="0"/>
              <a:t>Clique para editar o estilo do subtítulo mestre</a:t>
            </a:r>
            <a:endParaRPr lang="en-US"/>
          </a:p>
        </p:txBody>
      </p:sp>
      <p:sp>
        <p:nvSpPr>
          <p:cNvPr id="4" name="Espaço Reservado para Data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651F4D-9B07-4F9F-86F8-7824C5E10776}" type="datetimeFigureOut">
              <a:rPr lang="pt-BR"/>
              <a:pPr>
                <a:defRPr/>
              </a:pPr>
              <a:t>01/10/2013</a:t>
            </a:fld>
            <a:endParaRPr lang="pt-BR"/>
          </a:p>
        </p:txBody>
      </p:sp>
      <p:sp>
        <p:nvSpPr>
          <p:cNvPr id="5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625B27-28D3-424C-97EE-5C1242C54A62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4" name="Espaço Reservado para Data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86F16F-DC92-4949-9F35-B067CC9F4DFF}" type="datetimeFigureOut">
              <a:rPr lang="pt-BR"/>
              <a:pPr>
                <a:defRPr/>
              </a:pPr>
              <a:t>01/10/2013</a:t>
            </a:fld>
            <a:endParaRPr lang="pt-BR"/>
          </a:p>
        </p:txBody>
      </p:sp>
      <p:sp>
        <p:nvSpPr>
          <p:cNvPr id="5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49FAFF-9B0B-486B-9D6D-34CA09F6550F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CB42A7-617B-4D86-925C-5AF9BBB793F8}" type="datetimeFigureOut">
              <a:rPr lang="pt-BR"/>
              <a:pPr>
                <a:defRPr/>
              </a:pPr>
              <a:t>01/10/2013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8DFA66-3310-4547-AA16-F9036C8CA196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5" name="Espaço Reservado para Data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243F49-77DD-48C1-9991-7BC4112250A6}" type="datetimeFigureOut">
              <a:rPr lang="pt-BR"/>
              <a:pPr>
                <a:defRPr/>
              </a:pPr>
              <a:t>01/10/2013</a:t>
            </a:fld>
            <a:endParaRPr lang="pt-BR"/>
          </a:p>
        </p:txBody>
      </p:sp>
      <p:sp>
        <p:nvSpPr>
          <p:cNvPr id="6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AEDA34-C255-45EC-92A2-EEFE2C72A598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Conteúdo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7" name="Espaço Reservado para Data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5CA7A3-D59F-40A2-BF0E-BC717F0BB10F}" type="datetimeFigureOut">
              <a:rPr lang="pt-BR"/>
              <a:pPr>
                <a:defRPr/>
              </a:pPr>
              <a:t>01/10/2013</a:t>
            </a:fld>
            <a:endParaRPr lang="pt-BR"/>
          </a:p>
        </p:txBody>
      </p:sp>
      <p:sp>
        <p:nvSpPr>
          <p:cNvPr id="8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9" name="Espaço Reservado para Número de Slide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B97808-791F-42D7-8AA2-D79A551285BB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Espaço Reservado para Data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6096B9-6B6A-4662-94FC-FBBC776C4BD3}" type="datetimeFigureOut">
              <a:rPr lang="pt-BR"/>
              <a:pPr>
                <a:defRPr/>
              </a:pPr>
              <a:t>01/10/2013</a:t>
            </a:fld>
            <a:endParaRPr lang="pt-BR"/>
          </a:p>
        </p:txBody>
      </p:sp>
      <p:sp>
        <p:nvSpPr>
          <p:cNvPr id="4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Espaço Reservado para Número de Slide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B0C916-6E21-4517-B70C-C61B6304B489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0BA5CB-47F6-4B14-9184-065E428EE3CE}" type="datetimeFigureOut">
              <a:rPr lang="pt-BR"/>
              <a:pPr>
                <a:defRPr/>
              </a:pPr>
              <a:t>01/10/2013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4" name="Espaço Reservado para Número de Slide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D2FB43-D007-4277-AA8E-95F4D1C06B42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5" name="Espaço Reservado para Data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584EB5-0282-4AA6-BBF2-CADC9513C7DB}" type="datetimeFigureOut">
              <a:rPr lang="pt-BR"/>
              <a:pPr>
                <a:defRPr/>
              </a:pPr>
              <a:t>01/10/2013</a:t>
            </a:fld>
            <a:endParaRPr lang="pt-BR"/>
          </a:p>
        </p:txBody>
      </p:sp>
      <p:sp>
        <p:nvSpPr>
          <p:cNvPr id="6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8D8EE3-FD48-4917-869F-4C362F297338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>
            <a:lvl1pPr indent="0">
              <a:buNone/>
              <a:defRPr sz="3200"/>
            </a:lvl1pPr>
          </a:lstStyle>
          <a:p>
            <a:pPr lvl="0"/>
            <a:r>
              <a:rPr lang="pt-BR" noProof="0" smtClean="0"/>
              <a:t>Clique no ícone para adicionar uma imagem</a:t>
            </a:r>
            <a:endParaRPr lang="en-US" noProof="0" dirty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rIns="45720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CBC643-96BB-4D7C-B8A7-3F7B1F20462F}" type="datetimeFigureOut">
              <a:rPr lang="pt-BR"/>
              <a:pPr>
                <a:defRPr/>
              </a:pPr>
              <a:t>01/10/2013</a:t>
            </a:fld>
            <a:endParaRPr lang="pt-BR"/>
          </a:p>
        </p:txBody>
      </p:sp>
      <p:sp>
        <p:nvSpPr>
          <p:cNvPr id="6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0AE4F3-817D-4356-80F7-0744E25DC9CF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4" name="Espaço Reservado para Data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341070-7E63-4D50-AF5A-0D2D371F7702}" type="datetimeFigureOut">
              <a:rPr lang="pt-BR"/>
              <a:pPr>
                <a:defRPr/>
              </a:pPr>
              <a:t>01/10/2013</a:t>
            </a:fld>
            <a:endParaRPr lang="pt-BR"/>
          </a:p>
        </p:txBody>
      </p:sp>
      <p:sp>
        <p:nvSpPr>
          <p:cNvPr id="5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0DC2E9-FCDE-4456-832C-9DD6A8C0B4C8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4" name="Espaço Reservado para Data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F16DEF-D0B5-407D-9FC3-671E8DB8081C}" type="datetimeFigureOut">
              <a:rPr lang="pt-BR"/>
              <a:pPr>
                <a:defRPr/>
              </a:pPr>
              <a:t>01/10/2013</a:t>
            </a:fld>
            <a:endParaRPr lang="pt-BR"/>
          </a:p>
        </p:txBody>
      </p:sp>
      <p:sp>
        <p:nvSpPr>
          <p:cNvPr id="5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AC35B8-F66A-4135-B81C-46D42AF9B2B2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Espaço Reservado para Título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1027" name="Espaço Reservado para Texto 1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708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smtClean="0"/>
          </a:p>
        </p:txBody>
      </p:sp>
      <p:sp>
        <p:nvSpPr>
          <p:cNvPr id="14" name="Espaço Reservado para Data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 smtClean="0">
                <a:solidFill>
                  <a:schemeClr val="tx1">
                    <a:shade val="5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4A562B9B-3D46-40BF-A586-F8F4C66C5F78}" type="datetimeFigureOut">
              <a:rPr lang="pt-BR"/>
              <a:pPr>
                <a:defRPr/>
              </a:pPr>
              <a:t>01/10/2013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>
                    <a:shade val="5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23" name="Espaço Reservado para Número de Slide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 smtClean="0">
                <a:solidFill>
                  <a:schemeClr val="tx1">
                    <a:shade val="5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A419334C-EDE8-4FFF-BA69-DEA02A8A1FE8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71" r:id="rId1"/>
    <p:sldLayoutId id="2147483670" r:id="rId2"/>
    <p:sldLayoutId id="2147483672" r:id="rId3"/>
    <p:sldLayoutId id="2147483669" r:id="rId4"/>
    <p:sldLayoutId id="2147483668" r:id="rId5"/>
    <p:sldLayoutId id="2147483667" r:id="rId6"/>
    <p:sldLayoutId id="2147483666" r:id="rId7"/>
    <p:sldLayoutId id="2147483665" r:id="rId8"/>
    <p:sldLayoutId id="2147483664" r:id="rId9"/>
    <p:sldLayoutId id="2147483663" r:id="rId10"/>
    <p:sldLayoutId id="2147483662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100" b="1" kern="120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Lucida Sans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Lucida Sans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Lucida Sans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Lucida Sans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Lucida Sans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Lucida Sans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Lucida Sans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Lucida Sans" pitchFamily="34" charset="0"/>
        </a:defRPr>
      </a:lvl9pPr>
    </p:titleStyle>
    <p:bodyStyle>
      <a:lvl1pPr marL="547688" indent="-411163" algn="l" rtl="0" fontAlgn="base">
        <a:spcBef>
          <a:spcPct val="20000"/>
        </a:spcBef>
        <a:spcAft>
          <a:spcPct val="0"/>
        </a:spcAft>
        <a:buClr>
          <a:srgbClr val="F9F9F9"/>
        </a:buClr>
        <a:buSzPct val="65000"/>
        <a:buFont typeface="Wingdings 2" pitchFamily="18" charset="2"/>
        <a:buChar char="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363" indent="-282575" algn="l" rtl="0" fontAlgn="base">
        <a:spcBef>
          <a:spcPct val="20000"/>
        </a:spcBef>
        <a:spcAft>
          <a:spcPct val="0"/>
        </a:spcAft>
        <a:buClr>
          <a:schemeClr val="tx1"/>
        </a:buClr>
        <a:buSzPct val="80000"/>
        <a:buFont typeface="Wingdings 2" pitchFamily="18" charset="2"/>
        <a:buChar char="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475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95000"/>
        <a:buFont typeface="Wingdings" pitchFamily="2" charset="2"/>
        <a:buChar char=""/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2550" indent="-182563" algn="l" rtl="0" fontAlgn="base">
        <a:spcBef>
          <a:spcPct val="20000"/>
        </a:spcBef>
        <a:spcAft>
          <a:spcPct val="0"/>
        </a:spcAft>
        <a:buClr>
          <a:schemeClr val="tx1"/>
        </a:buClr>
        <a:buSzPct val="100000"/>
        <a:buFont typeface="Wingdings 3" pitchFamily="18" charset="2"/>
        <a:buChar char="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4638" indent="-182563" algn="l" rtl="0" fontAlgn="base">
        <a:spcBef>
          <a:spcPct val="20000"/>
        </a:spcBef>
        <a:spcAft>
          <a:spcPct val="0"/>
        </a:spcAft>
        <a:buClr>
          <a:schemeClr val="tx1"/>
        </a:buClr>
        <a:buFont typeface="Wingdings 2" pitchFamily="18" charset="2"/>
        <a:buChar char="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aulomargotto.com.br/" TargetMode="Externa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6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44.jpe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emf"/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png"/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eg"/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eg"/><Relationship Id="rId2" Type="http://schemas.openxmlformats.org/officeDocument/2006/relationships/image" Target="../media/image64.png"/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jpeg"/><Relationship Id="rId2" Type="http://schemas.openxmlformats.org/officeDocument/2006/relationships/image" Target="../media/image66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68.jpeg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png"/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png"/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png"/><Relationship Id="rId1" Type="http://schemas.openxmlformats.org/officeDocument/2006/relationships/slideLayout" Target="../slideLayouts/slideLayout1.xml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4.jpeg"/><Relationship Id="rId5" Type="http://schemas.openxmlformats.org/officeDocument/2006/relationships/hyperlink" Target="http://www.paulomargotto.com.br/documentos/neo_04022004.doc" TargetMode="External"/><Relationship Id="rId4" Type="http://schemas.openxmlformats.org/officeDocument/2006/relationships/image" Target="../media/image73.jpeg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png"/><Relationship Id="rId1" Type="http://schemas.openxmlformats.org/officeDocument/2006/relationships/slideLayout" Target="../slideLayouts/slideLayout6.xml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aulomargotto.com.br/documentos/UTI_Estres_dolo_barulh.ppt" TargetMode="External"/><Relationship Id="rId2" Type="http://schemas.openxmlformats.org/officeDocument/2006/relationships/image" Target="../media/image76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77.jpeg"/><Relationship Id="rId4" Type="http://schemas.openxmlformats.org/officeDocument/2006/relationships/image" Target="../media/image74.jpeg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7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7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Título 1"/>
          <p:cNvPicPr>
            <a:picLocks noGrp="1" noChangeArrowheads="1"/>
          </p:cNvPicPr>
          <p:nvPr>
            <p:ph type="ctrTitle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579438" y="1047750"/>
            <a:ext cx="8326437" cy="2646363"/>
          </a:xfrm>
        </p:spPr>
      </p:pic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>
          <a:xfrm>
            <a:off x="2411413" y="5876925"/>
            <a:ext cx="5545137" cy="484188"/>
          </a:xfrm>
        </p:spPr>
        <p:txBody>
          <a:bodyPr/>
          <a:lstStyle/>
          <a:p>
            <a:pPr>
              <a:defRPr/>
            </a:pPr>
            <a:r>
              <a:rPr lang="pt-BR" sz="1800" dirty="0" smtClean="0">
                <a:solidFill>
                  <a:schemeClr val="tx1">
                    <a:lumMod val="75000"/>
                  </a:schemeClr>
                </a:solidFill>
              </a:rPr>
              <a:t>Carla Pacheco de Brito - Unidade Neonatal - SES/HRAS/HMIB</a:t>
            </a:r>
          </a:p>
          <a:p>
            <a:pPr>
              <a:defRPr/>
            </a:pPr>
            <a:r>
              <a:rPr lang="pt-BR" sz="1800" dirty="0" smtClean="0">
                <a:solidFill>
                  <a:schemeClr val="tx1">
                    <a:lumMod val="75000"/>
                  </a:schemeClr>
                </a:solidFill>
              </a:rPr>
              <a:t>Brasília, 30 de setembro de 2013</a:t>
            </a:r>
          </a:p>
          <a:p>
            <a:pPr>
              <a:defRPr/>
            </a:pPr>
            <a:r>
              <a:rPr lang="pt-BR" sz="1800" dirty="0" smtClean="0">
                <a:solidFill>
                  <a:schemeClr val="tx1">
                    <a:lumMod val="75000"/>
                  </a:schemeClr>
                </a:solidFill>
                <a:hlinkClick r:id="rId3"/>
              </a:rPr>
              <a:t>www.paulomargotto.com.br</a:t>
            </a:r>
            <a:r>
              <a:rPr lang="pt-BR" sz="1800" dirty="0" smtClean="0">
                <a:solidFill>
                  <a:schemeClr val="tx1">
                    <a:lumMod val="75000"/>
                  </a:schemeClr>
                </a:solidFill>
              </a:rPr>
              <a:t> </a:t>
            </a:r>
            <a:endParaRPr lang="pt-BR" sz="1800" dirty="0">
              <a:solidFill>
                <a:schemeClr val="tx1">
                  <a:lumMod val="75000"/>
                </a:schemeClr>
              </a:solidFill>
            </a:endParaRPr>
          </a:p>
        </p:txBody>
      </p:sp>
      <p:sp>
        <p:nvSpPr>
          <p:cNvPr id="14339" name="Subtítulo 2"/>
          <p:cNvSpPr>
            <a:spLocks noGrp="1"/>
          </p:cNvSpPr>
          <p:nvPr>
            <p:ph type="subTitle" idx="1"/>
          </p:nvPr>
        </p:nvSpPr>
        <p:spPr>
          <a:xfrm>
            <a:off x="1371600" y="3644900"/>
            <a:ext cx="6400800" cy="1871663"/>
          </a:xfrm>
        </p:spPr>
        <p:txBody>
          <a:bodyPr/>
          <a:lstStyle/>
          <a:p>
            <a:r>
              <a:rPr lang="pt-BR" sz="6000" b="1" smtClean="0">
                <a:solidFill>
                  <a:srgbClr val="FF0000"/>
                </a:solidFill>
              </a:rPr>
              <a:t>Método Canguru</a:t>
            </a:r>
          </a:p>
        </p:txBody>
      </p:sp>
      <p:pic>
        <p:nvPicPr>
          <p:cNvPr id="14340" name="Picture 6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1338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Título 1"/>
          <p:cNvPicPr>
            <a:picLocks noGrp="1" noChangeArrowheads="1"/>
          </p:cNvPicPr>
          <p:nvPr>
            <p:ph type="title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50850" y="268288"/>
            <a:ext cx="8242300" cy="1158875"/>
          </a:xfrm>
        </p:spPr>
      </p:pic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marL="548640" indent="-411480" algn="ctr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pt-BR" dirty="0" smtClean="0"/>
              <a:t> </a:t>
            </a:r>
            <a:r>
              <a:rPr lang="pt-BR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Método Canguru ou Cuidado Mãe Canguru ou Contato “Pele a Pele”</a:t>
            </a:r>
          </a:p>
          <a:p>
            <a:pPr marL="548640" indent="-411480" algn="just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pt-BR" dirty="0" smtClean="0"/>
              <a:t> </a:t>
            </a:r>
            <a:r>
              <a:rPr lang="pt-BR" dirty="0" smtClean="0">
                <a:solidFill>
                  <a:srgbClr val="FFFF00"/>
                </a:solidFill>
              </a:rPr>
              <a:t>1- É uma política pública de saúde e um modelo de assistência perinatal voltado para a melhoria do cuidado</a:t>
            </a:r>
          </a:p>
          <a:p>
            <a:pPr marL="548640" indent="-411480" algn="just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pt-BR" dirty="0" smtClean="0">
                <a:solidFill>
                  <a:srgbClr val="FFFF00"/>
                </a:solidFill>
              </a:rPr>
              <a:t>2- Alguns hospitais já realizam a metodologia desde 1992. Em 2000 foi aprovada e publicada a Norma de Atenção Humanizada ao RNBP, recomendando-a e definindo as diretrizes para sua implantação no SUS baseada em análises e observações de um grupo de trabalho formado por representantes da SBP, FEBRASGO, OPAS, UNICEF, UNB E UFRJ, SES DF, SES SP, IMIP E BNDES. E em 2007 ela foi atualizada, sendo esta a norma vigente.</a:t>
            </a:r>
            <a:endParaRPr lang="pt-BR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Título 1"/>
          <p:cNvPicPr>
            <a:picLocks noGrp="1" noChangeArrowheads="1"/>
          </p:cNvPicPr>
          <p:nvPr>
            <p:ph type="title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50850" y="268288"/>
            <a:ext cx="8242300" cy="1158875"/>
          </a:xfrm>
        </p:spPr>
      </p:pic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196975"/>
            <a:ext cx="8229600" cy="5400675"/>
          </a:xfrm>
        </p:spPr>
        <p:txBody>
          <a:bodyPr>
            <a:normAutofit fontScale="85000" lnSpcReduction="20000"/>
          </a:bodyPr>
          <a:lstStyle/>
          <a:p>
            <a:pPr marL="548640" indent="-411480" algn="ctr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pt-BR" b="1" dirty="0"/>
              <a:t> </a:t>
            </a:r>
            <a:r>
              <a:rPr lang="pt-BR" sz="31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 Método Canguru, desde a primeira fase, é realizado por uma equipe multidisciplinar, capacitada na metodologia de atenção humanizada ao recém</a:t>
            </a:r>
            <a:r>
              <a:rPr lang="en-US" sz="31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‑</a:t>
            </a:r>
            <a:r>
              <a:rPr lang="pt-BR" sz="31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nascido de baixo peso</a:t>
            </a:r>
            <a:r>
              <a:rPr lang="pt-BR" sz="31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  <a:r>
              <a:rPr lang="pt-BR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Calibri"/>
                <a:cs typeface="Times New Roman"/>
              </a:rPr>
              <a:t> </a:t>
            </a:r>
          </a:p>
          <a:p>
            <a:pPr marL="548640" indent="-411480" algn="just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pt-BR" sz="3100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Calibri"/>
                <a:cs typeface="Times New Roman"/>
              </a:rPr>
              <a:t>A </a:t>
            </a:r>
            <a:r>
              <a:rPr lang="pt-BR" sz="3100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Calibri"/>
                <a:cs typeface="Times New Roman"/>
              </a:rPr>
              <a:t>Norma de Atenção Humanizada ao Recém</a:t>
            </a:r>
            <a:r>
              <a:rPr lang="en-US" sz="3100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S Gothic"/>
                <a:ea typeface="Calibri"/>
                <a:cs typeface="MS Gothic"/>
              </a:rPr>
              <a:t>‑</a:t>
            </a:r>
            <a:r>
              <a:rPr lang="pt-BR" sz="3100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Calibri"/>
                <a:cs typeface="Times New Roman"/>
              </a:rPr>
              <a:t>nascido de Baixo Peso, reúne conhecimentos acerca das particularidades físicas e biológicas e das necessidades especiais de cuidados técnicos e psicológicos do casal grávido, da gestante, da mãe, do pai, do recém</a:t>
            </a:r>
            <a:r>
              <a:rPr lang="en-US" sz="3100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S Gothic"/>
                <a:ea typeface="Calibri"/>
                <a:cs typeface="MS Gothic"/>
              </a:rPr>
              <a:t>‑</a:t>
            </a:r>
            <a:r>
              <a:rPr lang="pt-BR" sz="3100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Calibri"/>
                <a:cs typeface="Times New Roman"/>
              </a:rPr>
              <a:t>nascido de baixo peso e de toda a sua família. Abrange também a equipe de profissionais </a:t>
            </a:r>
            <a:r>
              <a:rPr lang="pt-BR" sz="31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Calibri"/>
                <a:cs typeface="Times New Roman"/>
              </a:rPr>
              <a:t>(médicos, enfermeiros, </a:t>
            </a:r>
            <a:r>
              <a:rPr lang="pt-BR" sz="31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Calibri"/>
                <a:cs typeface="Times New Roman"/>
              </a:rPr>
              <a:t>técnicos de enfermagem, psicólogos</a:t>
            </a:r>
            <a:r>
              <a:rPr lang="pt-BR" sz="31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Calibri"/>
                <a:cs typeface="Times New Roman"/>
              </a:rPr>
              <a:t>, fisioterapeutas, terapeutas ocupacionais, assistentes sociais, fonoaudiólogos e nutricionistas)</a:t>
            </a:r>
            <a:r>
              <a:rPr lang="pt-BR" sz="3100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Calibri"/>
                <a:cs typeface="Times New Roman"/>
              </a:rPr>
              <a:t> responsável por esse atendimento, buscando </a:t>
            </a:r>
            <a:r>
              <a:rPr lang="pt-BR" sz="3100" dirty="0" err="1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Calibri"/>
                <a:cs typeface="Times New Roman"/>
              </a:rPr>
              <a:t>motivá</a:t>
            </a:r>
            <a:r>
              <a:rPr lang="en-US" sz="3100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S Gothic"/>
                <a:ea typeface="Calibri"/>
                <a:cs typeface="MS Gothic"/>
              </a:rPr>
              <a:t>‑</a:t>
            </a:r>
            <a:r>
              <a:rPr lang="pt-BR" sz="3100" dirty="0" err="1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Calibri"/>
                <a:cs typeface="Times New Roman"/>
              </a:rPr>
              <a:t>la</a:t>
            </a:r>
            <a:r>
              <a:rPr lang="pt-BR" sz="3100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Calibri"/>
                <a:cs typeface="Times New Roman"/>
              </a:rPr>
              <a:t> para mudan</a:t>
            </a:r>
            <a:r>
              <a:rPr lang="pt-BR" sz="3100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Calibri"/>
                <a:cs typeface="Calibri"/>
              </a:rPr>
              <a:t>ç</a:t>
            </a:r>
            <a:r>
              <a:rPr lang="pt-BR" sz="3100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Calibri"/>
                <a:cs typeface="Times New Roman"/>
              </a:rPr>
              <a:t>as importantes em suas ações como cuidadores</a:t>
            </a:r>
            <a:r>
              <a:rPr lang="pt-BR" dirty="0">
                <a:solidFill>
                  <a:schemeClr val="accent5">
                    <a:lumMod val="50000"/>
                  </a:schemeClr>
                </a:solidFill>
                <a:latin typeface="Calibri"/>
                <a:ea typeface="Calibri"/>
                <a:cs typeface="Times New Roman"/>
              </a:rPr>
              <a:t>.</a:t>
            </a:r>
            <a:endParaRPr lang="pt-BR" dirty="0">
              <a:solidFill>
                <a:schemeClr val="accent5">
                  <a:lumMod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Título 1"/>
          <p:cNvPicPr>
            <a:picLocks noGrp="1" noChangeArrowheads="1"/>
          </p:cNvPicPr>
          <p:nvPr>
            <p:ph type="title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298450" y="-79375"/>
            <a:ext cx="8632825" cy="1279525"/>
          </a:xfrm>
        </p:spPr>
      </p:pic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268413"/>
            <a:ext cx="8229600" cy="5040312"/>
          </a:xfrm>
        </p:spPr>
        <p:txBody>
          <a:bodyPr>
            <a:noAutofit/>
          </a:bodyPr>
          <a:lstStyle/>
          <a:p>
            <a:pPr marL="548640" indent="-41148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pt-BR" sz="2400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1-  </a:t>
            </a:r>
            <a:r>
              <a:rPr lang="pt-BR" sz="2400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cuidados individualizados, centrados </a:t>
            </a:r>
            <a:r>
              <a:rPr lang="pt-BR" sz="2400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 família </a:t>
            </a:r>
            <a:r>
              <a:rPr lang="pt-BR" sz="2400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(intervenção centrada na família);</a:t>
            </a:r>
          </a:p>
          <a:p>
            <a:pPr marL="548640" indent="-41148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pt-BR" sz="2400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2-  </a:t>
            </a:r>
            <a:r>
              <a:rPr lang="pt-BR" sz="2400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contato pele a pele precoce (estimulação adequada e prazerosa, com integração sensorial); </a:t>
            </a:r>
          </a:p>
          <a:p>
            <a:pPr marL="548640" indent="-41148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pt-BR" sz="2400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3-   </a:t>
            </a:r>
            <a:r>
              <a:rPr lang="pt-BR" sz="2400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controle ambiental de luz e som (para evitar estimulação aversiva e inadequada); </a:t>
            </a:r>
          </a:p>
          <a:p>
            <a:pPr marL="548640" indent="-41148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pt-BR" sz="2400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4- adequação </a:t>
            </a:r>
            <a:r>
              <a:rPr lang="pt-BR" sz="2400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postural ou contenção postural em flexão (prevenção de futuras distonias nos RN prematuros); </a:t>
            </a:r>
          </a:p>
          <a:p>
            <a:pPr marL="548640" indent="-41148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pt-BR" sz="2400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5- Estímulo à amamentação  </a:t>
            </a:r>
            <a:r>
              <a:rPr lang="pt-BR" sz="2400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(favorecendo vínculo e prevenção de doenças no primeiro ano de vida</a:t>
            </a:r>
            <a:r>
              <a:rPr lang="pt-BR" sz="2400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).</a:t>
            </a:r>
          </a:p>
          <a:p>
            <a:pPr marL="548640" indent="-41148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pt-BR" sz="2400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6- Possibilitar maior confiança e competência dos pais no cuidado do seu filho no hospital e após a alta</a:t>
            </a:r>
            <a:r>
              <a:rPr lang="pt-BR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  <a:endParaRPr lang="pt-BR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548640" indent="-41148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endParaRPr lang="pt-BR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Título 1"/>
          <p:cNvPicPr>
            <a:picLocks noGrp="1" noChangeArrowheads="1"/>
          </p:cNvPicPr>
          <p:nvPr>
            <p:ph type="title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360363" y="-30163"/>
            <a:ext cx="8601075" cy="6242051"/>
          </a:xfrm>
        </p:spPr>
      </p:pic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6264275"/>
            <a:ext cx="8229600" cy="44450"/>
          </a:xfrm>
        </p:spPr>
        <p:txBody>
          <a:bodyPr>
            <a:normAutofit fontScale="25000" lnSpcReduction="20000"/>
          </a:bodyPr>
          <a:lstStyle/>
          <a:p>
            <a:pPr marL="548640" indent="-411480" algn="just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Título 1"/>
          <p:cNvPicPr>
            <a:picLocks noGrp="1" noChangeArrowheads="1"/>
          </p:cNvPicPr>
          <p:nvPr>
            <p:ph type="title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50850" y="268288"/>
            <a:ext cx="8248650" cy="1158875"/>
          </a:xfrm>
        </p:spPr>
      </p:pic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268413"/>
            <a:ext cx="8229600" cy="5256212"/>
          </a:xfrm>
        </p:spPr>
        <p:txBody>
          <a:bodyPr>
            <a:normAutofit fontScale="92500" lnSpcReduction="10000"/>
          </a:bodyPr>
          <a:lstStyle/>
          <a:p>
            <a:pPr marL="548640" indent="-411480" algn="ctr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pt-BR" dirty="0" smtClean="0"/>
              <a:t>É a visão </a:t>
            </a:r>
            <a:r>
              <a:rPr lang="pt-BR" dirty="0"/>
              <a:t>de um novo paradigma, que </a:t>
            </a:r>
            <a:r>
              <a:rPr lang="pt-BR" dirty="0" smtClean="0"/>
              <a:t>é o da atenção humanizada a criança, seus pais e a família, respeitando‑os em suas características e individualidades.</a:t>
            </a:r>
          </a:p>
          <a:p>
            <a:pPr marL="548640" indent="-411480" algn="ctr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pt-BR" dirty="0" smtClean="0">
                <a:solidFill>
                  <a:srgbClr val="FFFF00"/>
                </a:solidFill>
              </a:rPr>
              <a:t>Ela vem se contrapor ao tecnicismo desenvolvido para o cuidado do RNPT.</a:t>
            </a:r>
          </a:p>
          <a:p>
            <a:pPr marL="548640" indent="-411480" algn="ctr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pt-BR" b="1" dirty="0" smtClean="0">
                <a:solidFill>
                  <a:schemeClr val="bg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humanização </a:t>
            </a:r>
            <a:r>
              <a:rPr lang="pt-BR" b="1" dirty="0">
                <a:solidFill>
                  <a:schemeClr val="bg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 </a:t>
            </a:r>
            <a:r>
              <a:rPr lang="pt-BR" b="1" dirty="0" smtClean="0">
                <a:solidFill>
                  <a:schemeClr val="bg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nascimento </a:t>
            </a:r>
            <a:r>
              <a:rPr lang="pt-BR" b="1" dirty="0">
                <a:solidFill>
                  <a:schemeClr val="bg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compreende </a:t>
            </a:r>
            <a:r>
              <a:rPr lang="pt-BR" b="1" dirty="0" smtClean="0">
                <a:solidFill>
                  <a:schemeClr val="bg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ações </a:t>
            </a:r>
            <a:r>
              <a:rPr lang="pt-BR" b="1" dirty="0">
                <a:solidFill>
                  <a:schemeClr val="bg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desde o </a:t>
            </a:r>
            <a:r>
              <a:rPr lang="pt-BR" b="1" dirty="0" smtClean="0">
                <a:solidFill>
                  <a:schemeClr val="bg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pré‑natal </a:t>
            </a:r>
            <a:r>
              <a:rPr lang="pt-BR" b="1" dirty="0">
                <a:solidFill>
                  <a:schemeClr val="bg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 </a:t>
            </a:r>
            <a:r>
              <a:rPr lang="pt-BR" b="1" dirty="0" smtClean="0">
                <a:solidFill>
                  <a:schemeClr val="bg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busca evitar </a:t>
            </a:r>
            <a:r>
              <a:rPr lang="pt-BR" b="1" dirty="0">
                <a:solidFill>
                  <a:schemeClr val="bg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condutas intempestivas e agressivas para o </a:t>
            </a:r>
            <a:r>
              <a:rPr lang="pt-BR" b="1" dirty="0" smtClean="0">
                <a:solidFill>
                  <a:schemeClr val="bg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bebê. </a:t>
            </a:r>
            <a:r>
              <a:rPr lang="pt-BR" b="1" dirty="0">
                <a:solidFill>
                  <a:schemeClr val="bg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</a:t>
            </a:r>
            <a:r>
              <a:rPr lang="pt-BR" b="1" dirty="0" smtClean="0">
                <a:solidFill>
                  <a:schemeClr val="bg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atenção </a:t>
            </a:r>
            <a:r>
              <a:rPr lang="pt-BR" b="1" dirty="0">
                <a:solidFill>
                  <a:schemeClr val="bg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ao </a:t>
            </a:r>
            <a:r>
              <a:rPr lang="pt-BR" b="1" dirty="0" smtClean="0">
                <a:solidFill>
                  <a:schemeClr val="bg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recém-nascido deve caracterizar‑se </a:t>
            </a:r>
            <a:r>
              <a:rPr lang="pt-BR" b="1" dirty="0">
                <a:solidFill>
                  <a:schemeClr val="bg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pela </a:t>
            </a:r>
            <a:r>
              <a:rPr lang="pt-BR" b="1" dirty="0" smtClean="0">
                <a:solidFill>
                  <a:schemeClr val="bg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segurança técnica </a:t>
            </a:r>
            <a:r>
              <a:rPr lang="pt-BR" b="1" dirty="0">
                <a:solidFill>
                  <a:schemeClr val="bg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da </a:t>
            </a:r>
            <a:r>
              <a:rPr lang="pt-BR" b="1" dirty="0" smtClean="0">
                <a:solidFill>
                  <a:schemeClr val="bg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atuação </a:t>
            </a:r>
            <a:r>
              <a:rPr lang="pt-BR" b="1" dirty="0">
                <a:solidFill>
                  <a:schemeClr val="bg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profissional e por </a:t>
            </a:r>
            <a:r>
              <a:rPr lang="pt-BR" b="1" dirty="0" smtClean="0">
                <a:solidFill>
                  <a:schemeClr val="bg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condições hospitalares adequadas</a:t>
            </a:r>
            <a:r>
              <a:rPr lang="pt-BR" b="1" dirty="0">
                <a:solidFill>
                  <a:schemeClr val="bg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aliadas a suavidade no toque durante a </a:t>
            </a:r>
            <a:r>
              <a:rPr lang="pt-BR" b="1" dirty="0" smtClean="0">
                <a:solidFill>
                  <a:schemeClr val="bg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execução </a:t>
            </a:r>
            <a:r>
              <a:rPr lang="pt-BR" b="1" dirty="0">
                <a:solidFill>
                  <a:schemeClr val="bg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 todos os cuidados prestados</a:t>
            </a:r>
            <a:r>
              <a:rPr lang="pt-BR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.</a:t>
            </a:r>
            <a:endParaRPr lang="pt-BR" dirty="0">
              <a:solidFill>
                <a:schemeClr val="accent5">
                  <a:lumMod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Título 1"/>
          <p:cNvPicPr>
            <a:picLocks noGrp="1" noChangeArrowheads="1"/>
          </p:cNvPicPr>
          <p:nvPr>
            <p:ph type="title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50850" y="268288"/>
            <a:ext cx="8242300" cy="1158875"/>
          </a:xfrm>
        </p:spPr>
      </p:pic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268413"/>
            <a:ext cx="8229600" cy="5040312"/>
          </a:xfrm>
        </p:spPr>
        <p:txBody>
          <a:bodyPr>
            <a:normAutofit/>
          </a:bodyPr>
          <a:lstStyle/>
          <a:p>
            <a:pPr marL="548640" indent="-411480" algn="ctr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pt-BR" sz="3600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atenção deixa de estar voltada para as necessidades do cuidador e às rotinas da UTIN para responder às necessidades daquele indivíduo em tratamento e desenvolvimento</a:t>
            </a:r>
            <a:endParaRPr lang="pt-BR" sz="3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548640" indent="-411480" algn="ctr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endParaRPr lang="pt-BR" sz="3600" dirty="0" smtClean="0">
              <a:solidFill>
                <a:srgbClr val="C00000"/>
              </a:solidFill>
            </a:endParaRPr>
          </a:p>
          <a:p>
            <a:pPr marL="548640" indent="-411480" algn="ctr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pt-BR" sz="36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Exige </a:t>
            </a:r>
            <a:r>
              <a:rPr lang="pt-BR" sz="36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uma mudança de postura dos profissionais que cuidam do RN</a:t>
            </a:r>
            <a:r>
              <a:rPr lang="pt-BR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  <a:endParaRPr lang="pt-BR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Título 1"/>
          <p:cNvPicPr>
            <a:picLocks noGrp="1" noChangeArrowheads="1"/>
          </p:cNvPicPr>
          <p:nvPr>
            <p:ph type="title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50850" y="268288"/>
            <a:ext cx="8242300" cy="1158875"/>
          </a:xfrm>
        </p:spPr>
      </p:pic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548640" indent="-411480" algn="ctr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pt-BR" sz="32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É dado um enfoque especial ao conhecimento do psiquismo do bebê, seja em sua vida </a:t>
            </a:r>
            <a:r>
              <a:rPr lang="pt-BR" sz="3200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intra</a:t>
            </a:r>
            <a:r>
              <a:rPr lang="pt-BR" sz="32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como extrauterina, da mãe, do pai e de toda a família. </a:t>
            </a:r>
          </a:p>
          <a:p>
            <a:pPr marL="548640" indent="-411480" algn="ctr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pt-BR" sz="32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 trabalho também deve ser desenvolvido com a equipe de saúde, oferecendo‑lhes mecanismos para uma melhor qualidade no trabalho interdisciplinar.</a:t>
            </a:r>
          </a:p>
          <a:p>
            <a:pPr marL="548640" indent="-41148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Título 1"/>
          <p:cNvPicPr>
            <a:picLocks noGrp="1" noChangeArrowheads="1"/>
          </p:cNvPicPr>
          <p:nvPr>
            <p:ph type="title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50850" y="103188"/>
            <a:ext cx="8242300" cy="1439862"/>
          </a:xfrm>
        </p:spPr>
      </p:pic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548640" indent="-411480" algn="just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pt-BR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 Método canguru oferece um cuidado integral e humanizado ao bebê proporcionando uma atenção mais cuidadosa em relação ao sistema nervoso do RN, às relações afetivas iniciais e, consequentemente aos aspectos cognitivos.</a:t>
            </a:r>
          </a:p>
          <a:p>
            <a:pPr marL="548640" indent="-411480" algn="just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endParaRPr lang="pt-BR" b="1" dirty="0" smtClean="0"/>
          </a:p>
          <a:p>
            <a:pPr marL="548640" indent="-411480" algn="just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pt-BR" b="1" dirty="0" smtClean="0"/>
              <a:t> </a:t>
            </a:r>
            <a:r>
              <a:rPr lang="pt-B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É fundamental, portanto, conhecer alguns dados sobre os bebês </a:t>
            </a:r>
            <a:r>
              <a:rPr lang="pt-B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 sua família para </a:t>
            </a:r>
            <a:r>
              <a:rPr lang="pt-B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ser possível não só orientar os cuidados diários na Unidades neonatais e ambulatórios de acompanhamento, mas também valorizar a atuação do profissional responsável</a:t>
            </a:r>
            <a:r>
              <a:rPr lang="pt-BR" b="1" dirty="0"/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Título 1"/>
          <p:cNvPicPr>
            <a:picLocks noGrp="1" noChangeArrowheads="1"/>
          </p:cNvPicPr>
          <p:nvPr>
            <p:ph type="title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50850" y="-249238"/>
            <a:ext cx="8242300" cy="1243013"/>
          </a:xfrm>
        </p:spPr>
      </p:pic>
      <p:sp>
        <p:nvSpPr>
          <p:cNvPr id="23554" name="Espaço Reservado para Conteúdo 2"/>
          <p:cNvSpPr>
            <a:spLocks noGrp="1"/>
          </p:cNvSpPr>
          <p:nvPr>
            <p:ph idx="1"/>
          </p:nvPr>
        </p:nvSpPr>
        <p:spPr>
          <a:xfrm>
            <a:off x="468313" y="692150"/>
            <a:ext cx="8229600" cy="5689600"/>
          </a:xfrm>
        </p:spPr>
        <p:txBody>
          <a:bodyPr/>
          <a:lstStyle/>
          <a:p>
            <a:endParaRPr lang="pt-BR" sz="4400" b="1" smtClean="0"/>
          </a:p>
          <a:p>
            <a:pPr algn="ctr"/>
            <a:r>
              <a:rPr lang="pt-BR" sz="4400" b="1" smtClean="0"/>
              <a:t>Sofreu forte influência da Colômbia(1979), que norteou as linhas gerais do programa </a:t>
            </a:r>
            <a:r>
              <a:rPr lang="pt-BR" sz="4400" b="1" smtClean="0">
                <a:solidFill>
                  <a:srgbClr val="FFFF00"/>
                </a:solidFill>
              </a:rPr>
              <a:t>(presença da mãe, contato pele a pele, aleitamento materno e possibilidade de alta precoce).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Título 1"/>
          <p:cNvPicPr>
            <a:picLocks noGrp="1" noChangeArrowheads="1"/>
          </p:cNvPicPr>
          <p:nvPr>
            <p:ph type="title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50850" y="-103188"/>
            <a:ext cx="8242300" cy="1243013"/>
          </a:xfrm>
        </p:spPr>
      </p:pic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981075"/>
            <a:ext cx="8229600" cy="5327650"/>
          </a:xfrm>
        </p:spPr>
        <p:txBody>
          <a:bodyPr>
            <a:normAutofit fontScale="92500"/>
          </a:bodyPr>
          <a:lstStyle/>
          <a:p>
            <a:pPr marL="548640" indent="-411480" algn="ctr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Ele </a:t>
            </a:r>
            <a:r>
              <a:rPr lang="pt-BR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também se </a:t>
            </a:r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utiliza de metodologia baseada num programa pioneiro desenvolvido pela Dra. </a:t>
            </a:r>
            <a:r>
              <a:rPr lang="pt-BR" sz="36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Heidelise</a:t>
            </a:r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pt-BR" sz="36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Als</a:t>
            </a:r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e </a:t>
            </a:r>
            <a:r>
              <a:rPr lang="pt-BR" sz="36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cols</a:t>
            </a:r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nos anos </a:t>
            </a:r>
            <a:r>
              <a:rPr lang="pt-BR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80.</a:t>
            </a:r>
          </a:p>
          <a:p>
            <a:pPr marL="548640" indent="-411480" algn="ctr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pt-B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 programa se desenvolveu </a:t>
            </a:r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como uma estratégia para responder a preocupações quanto ao impacto negativo do ambiente das UTIN nos recém-nascidos prematuros:  o “NIDCAP”</a:t>
            </a:r>
          </a:p>
          <a:p>
            <a:pPr marL="548640" indent="-41148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Título 1"/>
          <p:cNvPicPr>
            <a:picLocks noGrp="1" noChangeArrowheads="1"/>
          </p:cNvPicPr>
          <p:nvPr>
            <p:ph type="title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50850" y="268288"/>
            <a:ext cx="8242300" cy="1158875"/>
          </a:xfrm>
        </p:spPr>
      </p:pic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125538"/>
            <a:ext cx="8229600" cy="5183187"/>
          </a:xfrm>
        </p:spPr>
        <p:txBody>
          <a:bodyPr>
            <a:noAutofit/>
          </a:bodyPr>
          <a:lstStyle/>
          <a:p>
            <a:pPr marL="548640" indent="-411480" algn="ctr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pt-BR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 Programa Individualizado de avaliação e cuidados centrado no desenvolvimento do recém-nascido (</a:t>
            </a:r>
            <a:r>
              <a:rPr lang="pt-BR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Newborn</a:t>
            </a:r>
            <a:r>
              <a:rPr lang="pt-BR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pt-BR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Individualized</a:t>
            </a:r>
            <a:r>
              <a:rPr lang="pt-BR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pt-BR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Development</a:t>
            </a:r>
            <a:r>
              <a:rPr lang="pt-BR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pt-BR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Care</a:t>
            </a:r>
            <a:r>
              <a:rPr lang="pt-BR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pt-BR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and</a:t>
            </a:r>
            <a:r>
              <a:rPr lang="pt-BR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pt-BR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Assessment</a:t>
            </a:r>
            <a:r>
              <a:rPr lang="pt-BR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pt-BR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Program</a:t>
            </a:r>
            <a:r>
              <a:rPr lang="pt-BR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pt-BR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  </a:t>
            </a:r>
            <a:r>
              <a:rPr lang="pt-BR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 baseia na teoria de desenvolvimento síncrono-ativo. </a:t>
            </a:r>
          </a:p>
          <a:p>
            <a:pPr marL="548640" indent="-411480" algn="ctr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pt-BR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Seu foco é o planejamento e a implantação de cuidados que são individualizados e apropriados para as necessidades de desenvolvimento de cada bebê, promovendo também uma abordagem fortemente centrada na família.   </a:t>
            </a:r>
            <a:endParaRPr lang="pt-BR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Título 1"/>
          <p:cNvPicPr>
            <a:picLocks noGrp="1" noChangeArrowheads="1"/>
          </p:cNvPicPr>
          <p:nvPr>
            <p:ph type="title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50850" y="195263"/>
            <a:ext cx="8242300" cy="963612"/>
          </a:xfrm>
        </p:spPr>
      </p:pic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981075"/>
            <a:ext cx="8229600" cy="5472113"/>
          </a:xfrm>
        </p:spPr>
        <p:txBody>
          <a:bodyPr>
            <a:noAutofit/>
          </a:bodyPr>
          <a:lstStyle/>
          <a:p>
            <a:pPr marL="548640" indent="-411480" algn="ctr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pt-BR" sz="32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palavra -chave passa a ser a organização do RN, que reflete a sua habilidade em estabelecer um nível de funcionamento integrado </a:t>
            </a:r>
            <a:r>
              <a:rPr lang="pt-BR" sz="3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 equilibrado entre </a:t>
            </a:r>
            <a:r>
              <a:rPr lang="pt-BR" sz="32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os sistemas fisiológicos e comportamentais</a:t>
            </a:r>
            <a:r>
              <a:rPr lang="pt-BR" sz="3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</a:p>
          <a:p>
            <a:pPr marL="548640" indent="-411480" algn="ctr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pt-BR" sz="3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As intervenções dos cuidadores deve ter como objetivo o aumento e o suporte da organização global dos subsistemas, enquanto fornece as necessárias intervenções médicas e de enfermagem.</a:t>
            </a:r>
            <a:endParaRPr lang="pt-BR" sz="32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548640" indent="-41148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endParaRPr lang="pt-BR" sz="3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Título 1"/>
          <p:cNvPicPr>
            <a:picLocks noGrp="1" noChangeArrowheads="1"/>
          </p:cNvPicPr>
          <p:nvPr>
            <p:ph type="title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50850" y="-85725"/>
            <a:ext cx="8242300" cy="963613"/>
          </a:xfrm>
        </p:spPr>
      </p:pic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836613"/>
            <a:ext cx="8229600" cy="5472112"/>
          </a:xfrm>
        </p:spPr>
        <p:txBody>
          <a:bodyPr>
            <a:noAutofit/>
          </a:bodyPr>
          <a:lstStyle/>
          <a:p>
            <a:pPr marL="548640" indent="-411480" algn="ctr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pt-BR" sz="4000" b="1" dirty="0" smtClean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Segundo </a:t>
            </a:r>
            <a:r>
              <a:rPr lang="pt-BR" sz="4000" b="1" dirty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essa teoria, o equilíbrio do funcionamento do bebê prematuro é estabelecido por cinco subsistemas (autonômico, motor, de estados, de atenção/interação e regulador), que são interligados e interagem entre si</a:t>
            </a:r>
            <a:r>
              <a:rPr lang="pt-BR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-100013"/>
            <a:ext cx="8229600" cy="100013"/>
          </a:xfrm>
        </p:spPr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260350"/>
            <a:ext cx="8229600" cy="6048375"/>
          </a:xfrm>
        </p:spPr>
        <p:txBody>
          <a:bodyPr>
            <a:normAutofit lnSpcReduction="10000"/>
          </a:bodyPr>
          <a:lstStyle/>
          <a:p>
            <a:pPr marL="548640" indent="-41148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pt-BR" sz="3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desorganização de um subsistema sobrecarrega os outros e influencia negativamente o bebê, </a:t>
            </a:r>
            <a:r>
              <a:rPr lang="pt-BR" sz="32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levando a um grande gasto energético, assim </a:t>
            </a:r>
            <a:r>
              <a:rPr lang="pt-BR" sz="3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como a organização de um subsistema influencia positivamente os demais, permitindo um equilíbrio no organismo</a:t>
            </a:r>
            <a:r>
              <a:rPr lang="pt-BR" sz="32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</a:p>
          <a:p>
            <a:pPr marL="548640" indent="-41148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pt-BR" sz="32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</a:t>
            </a:r>
            <a:r>
              <a:rPr lang="pt-BR" sz="3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habilidade desses sistemas de trabalhar em harmonia afeta a sobrevivência </a:t>
            </a:r>
            <a:r>
              <a:rPr lang="pt-BR" sz="32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 a qualidade de vida do RN e </a:t>
            </a:r>
            <a:r>
              <a:rPr lang="pt-BR" sz="3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permeia todas as interações que ele executa com o meio. </a:t>
            </a:r>
          </a:p>
          <a:p>
            <a:pPr marL="548640" indent="-41148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Título 1"/>
          <p:cNvPicPr>
            <a:picLocks noGrp="1" noChangeArrowheads="1"/>
          </p:cNvPicPr>
          <p:nvPr>
            <p:ph type="title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50850" y="-152400"/>
            <a:ext cx="8242300" cy="1438275"/>
          </a:xfrm>
        </p:spPr>
      </p:pic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548640" indent="-411480" algn="ctr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pt-BR" sz="4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Teoria Síncrono-Ativa </a:t>
            </a:r>
            <a:r>
              <a:rPr lang="pt-BR" sz="4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 Desenvolvimento </a:t>
            </a:r>
            <a:r>
              <a:rPr lang="pt-BR" sz="4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torna </a:t>
            </a:r>
            <a:r>
              <a:rPr lang="pt-BR" sz="4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evidente que a criança procura continuamente a </a:t>
            </a:r>
            <a:r>
              <a:rPr lang="pt-BR" sz="40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co-regulação</a:t>
            </a:r>
            <a:r>
              <a:rPr lang="pt-BR" sz="4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disponível, uma função que habitualmente é preenchida pelo útero e que agora é prestada pelos cuidadores. </a:t>
            </a:r>
          </a:p>
          <a:p>
            <a:pPr marL="548640" indent="-41148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Título 1"/>
          <p:cNvPicPr>
            <a:picLocks noGrp="1" noChangeArrowheads="1"/>
          </p:cNvPicPr>
          <p:nvPr>
            <p:ph type="title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50850" y="-96838"/>
            <a:ext cx="8242300" cy="2809876"/>
          </a:xfrm>
        </p:spPr>
      </p:pic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2565400"/>
            <a:ext cx="8229600" cy="3743325"/>
          </a:xfrm>
        </p:spPr>
        <p:txBody>
          <a:bodyPr>
            <a:normAutofit/>
          </a:bodyPr>
          <a:lstStyle/>
          <a:p>
            <a:pPr marL="548640" indent="-41148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endParaRPr lang="pt-BR" dirty="0"/>
          </a:p>
          <a:p>
            <a:pPr marL="548640" indent="-41148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pt-BR" sz="32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Subsistema </a:t>
            </a:r>
            <a:r>
              <a:rPr lang="pt-BR" sz="32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autônomo</a:t>
            </a:r>
            <a:endParaRPr lang="pt-BR" sz="320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548640" indent="-41148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pt-BR" sz="32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Subsistema motor</a:t>
            </a:r>
            <a:endParaRPr lang="pt-BR" sz="320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548640" indent="-41148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pt-BR" sz="32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Subsistemas de estados comportamentais</a:t>
            </a:r>
            <a:endParaRPr lang="pt-BR" sz="320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548640" indent="-41148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pt-BR" sz="32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Subsistemas de atenção/interação</a:t>
            </a:r>
            <a:endParaRPr lang="pt-BR" sz="320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548640" indent="-41148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pt-BR" sz="32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Subsistema regulador</a:t>
            </a:r>
            <a:endParaRPr lang="pt-BR" sz="320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548640" indent="-41148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endParaRPr lang="pt-BR" dirty="0" smtClean="0"/>
          </a:p>
          <a:p>
            <a:pPr marL="548640" indent="-41148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endParaRPr lang="pt-BR" dirty="0"/>
          </a:p>
          <a:p>
            <a:pPr marL="548640" indent="-41148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Título 1"/>
          <p:cNvPicPr>
            <a:picLocks noGrp="1" noChangeArrowheads="1"/>
          </p:cNvPicPr>
          <p:nvPr>
            <p:ph type="title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50850" y="-323850"/>
            <a:ext cx="8242300" cy="1457325"/>
          </a:xfrm>
        </p:spPr>
      </p:pic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052513"/>
            <a:ext cx="8229600" cy="5256212"/>
          </a:xfrm>
        </p:spPr>
        <p:txBody>
          <a:bodyPr>
            <a:normAutofit/>
          </a:bodyPr>
          <a:lstStyle/>
          <a:p>
            <a:pPr marL="548640" indent="-41148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pt-BR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É </a:t>
            </a:r>
            <a:r>
              <a:rPr lang="pt-BR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 primeiro a aparecer durante a vida fetal e compreende as </a:t>
            </a:r>
            <a:r>
              <a:rPr lang="pt-BR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funções neurovegetativas(funções </a:t>
            </a:r>
            <a:r>
              <a:rPr lang="pt-BR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vitais). </a:t>
            </a:r>
            <a:r>
              <a:rPr lang="pt-BR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É </a:t>
            </a:r>
            <a:r>
              <a:rPr lang="pt-BR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 que recebe a maior </a:t>
            </a:r>
            <a:r>
              <a:rPr lang="pt-BR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atenção </a:t>
            </a:r>
            <a:r>
              <a:rPr lang="pt-BR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por parte da equipe de </a:t>
            </a:r>
            <a:r>
              <a:rPr lang="pt-BR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saúde</a:t>
            </a:r>
            <a:r>
              <a:rPr lang="pt-BR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por ser </a:t>
            </a:r>
            <a:r>
              <a:rPr lang="pt-BR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vital para assegurar </a:t>
            </a:r>
            <a:r>
              <a:rPr lang="pt-BR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</a:t>
            </a:r>
            <a:r>
              <a:rPr lang="pt-BR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sobrevivência </a:t>
            </a:r>
            <a:r>
              <a:rPr lang="pt-BR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 </a:t>
            </a:r>
            <a:r>
              <a:rPr lang="pt-BR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bebê.</a:t>
            </a:r>
          </a:p>
          <a:p>
            <a:pPr marL="548640" indent="-41148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pt-BR" sz="3200" dirty="0" smtClean="0"/>
              <a:t>O bebê bem organizado geralmente mantém estáveis: temperatura, cor, FC, respiração, saturação de oxigênio, quando em repouso e em resposta a estímulos.</a:t>
            </a:r>
            <a:endParaRPr lang="pt-BR" sz="3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Título 1"/>
          <p:cNvPicPr>
            <a:picLocks noGrp="1" noChangeArrowheads="1"/>
          </p:cNvPicPr>
          <p:nvPr>
            <p:ph type="title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323850" y="-176213"/>
            <a:ext cx="8734425" cy="1603376"/>
          </a:xfrm>
        </p:spPr>
      </p:pic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125538"/>
            <a:ext cx="8229600" cy="5472112"/>
          </a:xfrm>
        </p:spPr>
        <p:txBody>
          <a:bodyPr>
            <a:normAutofit/>
          </a:bodyPr>
          <a:lstStyle/>
          <a:p>
            <a:pPr marL="548640" indent="-41148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pt-BR" sz="33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Compreende o </a:t>
            </a:r>
            <a:r>
              <a:rPr lang="pt-BR" sz="33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tônus </a:t>
            </a:r>
            <a:r>
              <a:rPr lang="pt-BR" sz="33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muscular, a postura e os movimentos </a:t>
            </a:r>
            <a:r>
              <a:rPr lang="pt-BR" sz="33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voluntários </a:t>
            </a:r>
            <a:r>
              <a:rPr lang="pt-BR" sz="33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 </a:t>
            </a:r>
            <a:r>
              <a:rPr lang="pt-BR" sz="33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involuntários.</a:t>
            </a:r>
          </a:p>
          <a:p>
            <a:pPr marL="548640" indent="-41148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pt-BR" sz="3200" dirty="0" smtClean="0"/>
              <a:t>Bebês bem regulados ou organizados demonstram bom tônus muscular, mantendo flexão dos membros em proximidade ao corpo durante o repouso e quando manuseado, geralmente demonstram movimentos suaves e bem modulados.</a:t>
            </a:r>
            <a:endParaRPr lang="pt-BR" sz="3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Título 1"/>
          <p:cNvPicPr>
            <a:picLocks noGrp="1" noChangeArrowheads="1"/>
          </p:cNvPicPr>
          <p:nvPr>
            <p:ph type="title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07988" y="-280988"/>
            <a:ext cx="8577262" cy="2060576"/>
          </a:xfrm>
        </p:spPr>
      </p:pic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773238"/>
            <a:ext cx="8229600" cy="4535487"/>
          </a:xfrm>
        </p:spPr>
        <p:txBody>
          <a:bodyPr>
            <a:normAutofit fontScale="92500" lnSpcReduction="20000"/>
          </a:bodyPr>
          <a:lstStyle/>
          <a:p>
            <a:pPr marL="548640" indent="-41148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pt-BR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Compreende </a:t>
            </a:r>
            <a:r>
              <a:rPr lang="pt-BR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os estados de </a:t>
            </a:r>
            <a:r>
              <a:rPr lang="pt-BR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consciência </a:t>
            </a:r>
            <a:r>
              <a:rPr lang="pt-BR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 </a:t>
            </a:r>
            <a:r>
              <a:rPr lang="pt-BR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vão </a:t>
            </a:r>
            <a:r>
              <a:rPr lang="pt-BR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 sono profundo ao choro. Podem </a:t>
            </a:r>
            <a:r>
              <a:rPr lang="pt-BR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ser observados</a:t>
            </a:r>
            <a:r>
              <a:rPr lang="pt-BR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qualidade de cada estado, variabilidade, estabilidade, </a:t>
            </a:r>
            <a:r>
              <a:rPr lang="pt-BR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transições </a:t>
            </a:r>
            <a:r>
              <a:rPr lang="pt-BR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 </a:t>
            </a:r>
            <a:r>
              <a:rPr lang="pt-BR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estado dominante</a:t>
            </a:r>
            <a:r>
              <a:rPr lang="pt-BR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</a:t>
            </a:r>
            <a:endParaRPr lang="pt-BR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548640" indent="-41148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pt-BR" dirty="0" smtClean="0"/>
              <a:t>▶Períodos estáveis </a:t>
            </a:r>
            <a:r>
              <a:rPr lang="pt-BR" dirty="0"/>
              <a:t>de </a:t>
            </a:r>
            <a:r>
              <a:rPr lang="pt-BR" dirty="0" smtClean="0"/>
              <a:t>sono/vigília</a:t>
            </a:r>
            <a:r>
              <a:rPr lang="pt-BR" dirty="0"/>
              <a:t>.</a:t>
            </a:r>
          </a:p>
          <a:p>
            <a:pPr marL="548640" indent="-41148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pt-BR" dirty="0" smtClean="0"/>
              <a:t>▶ Os Estados são facilmente discerníveis</a:t>
            </a:r>
            <a:r>
              <a:rPr lang="pt-BR" dirty="0"/>
              <a:t>.</a:t>
            </a:r>
          </a:p>
          <a:p>
            <a:pPr marL="548640" indent="-41148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pt-BR" dirty="0" smtClean="0"/>
              <a:t>▶</a:t>
            </a:r>
            <a:r>
              <a:rPr lang="pt-BR" dirty="0"/>
              <a:t>Olhar interessado para a </a:t>
            </a:r>
            <a:r>
              <a:rPr lang="pt-BR" dirty="0" smtClean="0"/>
              <a:t>mãe</a:t>
            </a:r>
            <a:r>
              <a:rPr lang="pt-BR" dirty="0"/>
              <a:t>, bem focalizado.</a:t>
            </a:r>
          </a:p>
          <a:p>
            <a:pPr marL="548640" indent="-41148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pt-BR" dirty="0" smtClean="0"/>
              <a:t>▶</a:t>
            </a:r>
            <a:r>
              <a:rPr lang="pt-BR" dirty="0"/>
              <a:t>Sono profundo.</a:t>
            </a:r>
          </a:p>
          <a:p>
            <a:pPr marL="548640" indent="-41148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pt-BR" dirty="0" smtClean="0"/>
              <a:t>▶</a:t>
            </a:r>
            <a:r>
              <a:rPr lang="pt-BR" dirty="0"/>
              <a:t>Suave </a:t>
            </a:r>
            <a:r>
              <a:rPr lang="pt-BR" dirty="0" smtClean="0"/>
              <a:t>transição </a:t>
            </a:r>
            <a:r>
              <a:rPr lang="pt-BR" dirty="0"/>
              <a:t>de estados: acorda de forma calma, adormece facilmente.</a:t>
            </a:r>
          </a:p>
          <a:p>
            <a:pPr marL="548640" indent="-41148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pt-BR" dirty="0" smtClean="0"/>
              <a:t>▶</a:t>
            </a:r>
            <a:r>
              <a:rPr lang="pt-BR" dirty="0"/>
              <a:t>Acalma‑se com facilidade.</a:t>
            </a:r>
          </a:p>
          <a:p>
            <a:pPr marL="548640" indent="-41148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pt-BR" dirty="0" smtClean="0"/>
              <a:t>▶</a:t>
            </a:r>
            <a:r>
              <a:rPr lang="pt-BR" dirty="0"/>
              <a:t>Desliga‑se dos </a:t>
            </a:r>
            <a:r>
              <a:rPr lang="pt-BR" dirty="0" smtClean="0"/>
              <a:t>estímulos </a:t>
            </a:r>
            <a:r>
              <a:rPr lang="pt-BR" dirty="0"/>
              <a:t>com facilidade.</a:t>
            </a:r>
          </a:p>
          <a:p>
            <a:pPr marL="548640" indent="-41148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Título 1"/>
          <p:cNvPicPr>
            <a:picLocks noGrp="1" noChangeArrowheads="1"/>
          </p:cNvPicPr>
          <p:nvPr>
            <p:ph type="title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323850" y="-457200"/>
            <a:ext cx="8740775" cy="2005013"/>
          </a:xfrm>
        </p:spPr>
      </p:pic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548640" indent="-41148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pt-BR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Implicam na capacidade de o </a:t>
            </a:r>
            <a:r>
              <a:rPr lang="pt-BR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bebê </a:t>
            </a:r>
            <a:r>
              <a:rPr lang="pt-BR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permanecer no estado de alerta, apreender as </a:t>
            </a:r>
            <a:r>
              <a:rPr lang="pt-BR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informações do </a:t>
            </a:r>
            <a:r>
              <a:rPr lang="pt-BR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meio e se comunicar, usando, por exemplo, o olhar e o </a:t>
            </a:r>
            <a:r>
              <a:rPr lang="pt-BR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sorriso</a:t>
            </a:r>
          </a:p>
          <a:p>
            <a:pPr marL="548640" indent="-41148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pt-BR" dirty="0" smtClean="0"/>
              <a:t>▶</a:t>
            </a:r>
            <a:r>
              <a:rPr lang="pt-BR" dirty="0"/>
              <a:t>Dirige o rosto para a face da </a:t>
            </a:r>
            <a:r>
              <a:rPr lang="pt-BR" dirty="0" smtClean="0"/>
              <a:t>mãe</a:t>
            </a:r>
            <a:r>
              <a:rPr lang="pt-BR" dirty="0"/>
              <a:t>, voz, outros objetos ou eventos.</a:t>
            </a:r>
          </a:p>
          <a:p>
            <a:pPr marL="548640" indent="-41148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pt-BR" dirty="0" smtClean="0"/>
              <a:t>▶</a:t>
            </a:r>
            <a:r>
              <a:rPr lang="pt-BR" dirty="0"/>
              <a:t>Eleva sobrancelhas. Franze a testa.</a:t>
            </a:r>
          </a:p>
          <a:p>
            <a:pPr marL="548640" indent="-41148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pt-BR" dirty="0" smtClean="0"/>
              <a:t>▶</a:t>
            </a:r>
            <a:r>
              <a:rPr lang="pt-BR" dirty="0"/>
              <a:t>Franze os </a:t>
            </a:r>
            <a:r>
              <a:rPr lang="pt-BR" dirty="0" smtClean="0"/>
              <a:t>lábios </a:t>
            </a:r>
            <a:r>
              <a:rPr lang="pt-BR" dirty="0"/>
              <a:t>(</a:t>
            </a:r>
            <a:r>
              <a:rPr lang="pt-BR" dirty="0" err="1"/>
              <a:t>ooh</a:t>
            </a:r>
            <a:r>
              <a:rPr lang="pt-BR" dirty="0"/>
              <a:t>).</a:t>
            </a:r>
          </a:p>
          <a:p>
            <a:pPr marL="548640" indent="-41148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pt-BR" dirty="0" smtClean="0"/>
              <a:t>▶</a:t>
            </a:r>
            <a:r>
              <a:rPr lang="pt-BR" dirty="0"/>
              <a:t>Movimentos de fala: imita </a:t>
            </a:r>
            <a:r>
              <a:rPr lang="pt-BR" dirty="0" smtClean="0"/>
              <a:t>expressões </a:t>
            </a:r>
            <a:r>
              <a:rPr lang="pt-BR" dirty="0"/>
              <a:t>faciais (coo).</a:t>
            </a:r>
          </a:p>
          <a:p>
            <a:pPr marL="548640" indent="-41148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Título 1"/>
          <p:cNvPicPr>
            <a:picLocks noGrp="1" noChangeArrowheads="1"/>
          </p:cNvPicPr>
          <p:nvPr>
            <p:ph type="title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50850" y="-49213"/>
            <a:ext cx="8242300" cy="1476376"/>
          </a:xfrm>
        </p:spPr>
      </p:pic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548640" indent="-411480" algn="ctr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pt-BR" dirty="0" smtClean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Este sistema engloba </a:t>
            </a:r>
            <a:r>
              <a:rPr lang="pt-BR" dirty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as </a:t>
            </a:r>
            <a:r>
              <a:rPr lang="pt-BR" dirty="0" smtClean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estratégias </a:t>
            </a:r>
            <a:r>
              <a:rPr lang="pt-BR" dirty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 o </a:t>
            </a:r>
            <a:r>
              <a:rPr lang="pt-BR" dirty="0" smtClean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bebê </a:t>
            </a:r>
            <a:r>
              <a:rPr lang="pt-BR" dirty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utiliza para manter ou retornar a uma </a:t>
            </a:r>
            <a:r>
              <a:rPr lang="pt-BR" dirty="0" smtClean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integração equilibrada</a:t>
            </a:r>
            <a:r>
              <a:rPr lang="pt-BR" dirty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relativamente </a:t>
            </a:r>
            <a:r>
              <a:rPr lang="pt-BR" dirty="0" smtClean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estável </a:t>
            </a:r>
            <a:r>
              <a:rPr lang="pt-BR" dirty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 relaxada dos subsistemas. Pode </a:t>
            </a:r>
            <a:r>
              <a:rPr lang="pt-BR" dirty="0" smtClean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também </a:t>
            </a:r>
            <a:r>
              <a:rPr lang="pt-BR" dirty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envolver </a:t>
            </a:r>
            <a:r>
              <a:rPr lang="pt-BR" dirty="0" smtClean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 tipo </a:t>
            </a:r>
            <a:r>
              <a:rPr lang="pt-BR" dirty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 a quantidade de </a:t>
            </a:r>
            <a:r>
              <a:rPr lang="pt-BR" dirty="0" smtClean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facilitação </a:t>
            </a:r>
            <a:r>
              <a:rPr lang="pt-BR" dirty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 o </a:t>
            </a:r>
            <a:r>
              <a:rPr lang="pt-BR" dirty="0" smtClean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bebê </a:t>
            </a:r>
            <a:r>
              <a:rPr lang="pt-BR" dirty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necessita receber do meio</a:t>
            </a:r>
            <a:r>
              <a:rPr lang="pt-BR" dirty="0" smtClean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</a:p>
          <a:p>
            <a:pPr marL="548640" indent="-41148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endParaRPr lang="pt-BR" dirty="0"/>
          </a:p>
          <a:p>
            <a:pPr marL="548640" indent="-411480" algn="ctr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pt-BR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Cada subsistema pode tanto fortalecer quanto sobrecarregar a estabilidade dos </a:t>
            </a:r>
            <a:r>
              <a:rPr lang="pt-BR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demais</a:t>
            </a:r>
            <a:endParaRPr lang="pt-BR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pt-BR" dirty="0"/>
              <a:t>Porque o Método Canguru é centrado na família?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548640" indent="-411480" algn="ctr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pt-BR" sz="29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Estudos no campo da </a:t>
            </a:r>
            <a:r>
              <a:rPr lang="pt-BR" sz="29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saúde mental </a:t>
            </a:r>
            <a:r>
              <a:rPr lang="pt-BR" sz="29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reconhecem </a:t>
            </a:r>
            <a:r>
              <a:rPr lang="pt-BR" sz="29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que, em muitos casos de </a:t>
            </a:r>
            <a:r>
              <a:rPr lang="pt-BR" sz="29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distúrbios psiquiátricos</a:t>
            </a:r>
            <a:r>
              <a:rPr lang="pt-BR" sz="29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existe uma </a:t>
            </a:r>
            <a:r>
              <a:rPr lang="pt-BR" sz="29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incidência significativamente </a:t>
            </a:r>
            <a:r>
              <a:rPr lang="pt-BR" sz="29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elevada de </a:t>
            </a:r>
            <a:r>
              <a:rPr lang="pt-BR" sz="29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ausência </a:t>
            </a:r>
            <a:r>
              <a:rPr lang="pt-BR" sz="29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 </a:t>
            </a:r>
            <a:r>
              <a:rPr lang="pt-BR" sz="29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formação </a:t>
            </a:r>
            <a:r>
              <a:rPr lang="pt-BR" sz="29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 uma </a:t>
            </a:r>
            <a:r>
              <a:rPr lang="pt-BR" sz="29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ligação </a:t>
            </a:r>
            <a:r>
              <a:rPr lang="pt-BR" sz="29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afetiva ou de </a:t>
            </a:r>
            <a:r>
              <a:rPr lang="pt-BR" sz="29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prolongadas – </a:t>
            </a:r>
            <a:r>
              <a:rPr lang="pt-BR" sz="29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 talvez repetidas – rupturas dessa </a:t>
            </a:r>
            <a:r>
              <a:rPr lang="pt-BR" sz="29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ligação</a:t>
            </a:r>
            <a:r>
              <a:rPr lang="pt-BR" sz="29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especialmente em </a:t>
            </a:r>
            <a:r>
              <a:rPr lang="pt-BR" sz="29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momentos primordiais </a:t>
            </a:r>
            <a:r>
              <a:rPr lang="pt-BR" sz="29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para seu desenvolvimento ou estabelecimento dos </a:t>
            </a:r>
            <a:r>
              <a:rPr lang="pt-BR" sz="29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laços </a:t>
            </a:r>
            <a:r>
              <a:rPr lang="pt-BR" sz="29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afetivos.</a:t>
            </a:r>
          </a:p>
          <a:p>
            <a:pPr marL="548640" indent="-411480" algn="just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endParaRPr lang="pt-BR" sz="2900" dirty="0" smtClean="0"/>
          </a:p>
          <a:p>
            <a:pPr marL="548640" indent="-41148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pt-BR" dirty="0"/>
              <a:t>Porque o Método Canguru é centrado na família?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341438"/>
            <a:ext cx="8229600" cy="5183187"/>
          </a:xfrm>
        </p:spPr>
        <p:txBody>
          <a:bodyPr>
            <a:normAutofit fontScale="92500" lnSpcReduction="20000"/>
          </a:bodyPr>
          <a:lstStyle/>
          <a:p>
            <a:pPr marL="548640" indent="-411480" algn="ctr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pt-BR" sz="30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Quando </a:t>
            </a:r>
            <a:r>
              <a:rPr lang="pt-BR" sz="30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as equipes das </a:t>
            </a:r>
            <a:r>
              <a:rPr lang="pt-BR" sz="30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Unidades </a:t>
            </a:r>
            <a:r>
              <a:rPr lang="pt-BR" sz="30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 Tratamento Intensivo Neonatal  observaram que bebês nascidos antes do termo, após receberem alta hospitalar, retornavam ao atendimento na Emergência </a:t>
            </a:r>
            <a:r>
              <a:rPr lang="pt-BR" sz="30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Pediátrica,  ocorreu um </a:t>
            </a:r>
            <a:r>
              <a:rPr lang="pt-BR" sz="30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importante impulso para o estudo da ligação afetiva entre o bebê </a:t>
            </a:r>
            <a:r>
              <a:rPr lang="pt-BR" sz="3000" b="1" dirty="0" err="1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pré</a:t>
            </a:r>
            <a:r>
              <a:rPr lang="pt-BR" sz="30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‑termo e seus </a:t>
            </a:r>
            <a:r>
              <a:rPr lang="pt-BR" sz="30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pais. As </a:t>
            </a:r>
            <a:r>
              <a:rPr lang="pt-BR" sz="30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causas desses </a:t>
            </a:r>
            <a:r>
              <a:rPr lang="pt-BR" sz="30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retornos </a:t>
            </a:r>
            <a:r>
              <a:rPr lang="pt-BR" sz="30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eram normalmente por não ganharem peso e ou não crescerem adequadamente, </a:t>
            </a:r>
            <a:r>
              <a:rPr lang="pt-BR" sz="30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ou  </a:t>
            </a:r>
            <a:r>
              <a:rPr lang="pt-BR" sz="30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devido a </a:t>
            </a:r>
            <a:r>
              <a:rPr lang="pt-BR" sz="30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prováveis maus </a:t>
            </a:r>
            <a:r>
              <a:rPr lang="pt-BR" sz="30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tratos, o que poderia sugerir que os laços afetivos entre eles não eram suficientemente fortes ou não haviam sido bem estabelecidos.</a:t>
            </a:r>
          </a:p>
          <a:p>
            <a:pPr marL="548640" indent="-411480" algn="ctr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endParaRPr lang="pt-BR" dirty="0"/>
          </a:p>
          <a:p>
            <a:pPr marL="548640" indent="-41148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pt-BR" dirty="0"/>
              <a:t>Porque o Método Canguru é centrado na família?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412875"/>
            <a:ext cx="8229600" cy="5184775"/>
          </a:xfrm>
        </p:spPr>
        <p:txBody>
          <a:bodyPr>
            <a:normAutofit lnSpcReduction="10000"/>
          </a:bodyPr>
          <a:lstStyle/>
          <a:p>
            <a:pPr marL="548640" indent="-411480" algn="ctr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pt-BR" sz="32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 campo da neurociência, trabalhos demonstram que uma ligação forte e segura com os pais parece ter uma função biológica protetora, ficando a criança “resguardada” dos efeitos adversos do estresse, tão vivenciado pelo bebê nos cuidados intensivos neonatais (o estresse aumenta o nível de cortisol e este, por sua vez, afeta o cérebro, o metabolismo e o sistema imunológico).</a:t>
            </a:r>
          </a:p>
          <a:p>
            <a:pPr marL="548640" indent="-41148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Título 1"/>
          <p:cNvPicPr>
            <a:picLocks noGrp="1" noChangeArrowheads="1"/>
          </p:cNvPicPr>
          <p:nvPr>
            <p:ph type="title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50850" y="-85725"/>
            <a:ext cx="8242300" cy="963613"/>
          </a:xfrm>
        </p:spPr>
      </p:pic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836613"/>
            <a:ext cx="8229600" cy="5832475"/>
          </a:xfrm>
        </p:spPr>
        <p:txBody>
          <a:bodyPr>
            <a:normAutofit/>
          </a:bodyPr>
          <a:lstStyle/>
          <a:p>
            <a:pPr marL="548640" indent="-411480" algn="ctr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pt-BR" sz="3300" dirty="0" smtClean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pt-BR" sz="3600" b="1" dirty="0" smtClean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participação precoce e continuada dos pais pode incentivar o investimento futuro no bebê e facilitar o desenvolvimento de interações pais-bebês mais saudáveis, melhorando assim os resultados em longo prazo em termos de desenvolvimento.(</a:t>
            </a:r>
            <a:r>
              <a:rPr lang="pt-BR" sz="3600" b="1" dirty="0" err="1" smtClean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Barb&amp;Lemon</a:t>
            </a:r>
            <a:r>
              <a:rPr lang="pt-BR" sz="3600" b="1" dirty="0" smtClean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1989, </a:t>
            </a:r>
            <a:r>
              <a:rPr lang="pt-BR" sz="3600" b="1" dirty="0" err="1" smtClean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Perehudoff</a:t>
            </a:r>
            <a:r>
              <a:rPr lang="pt-BR" sz="3600" b="1" dirty="0" smtClean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1990).</a:t>
            </a:r>
          </a:p>
          <a:p>
            <a:pPr marL="548640" indent="-41148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endParaRPr lang="pt-BR" sz="3800" dirty="0" smtClean="0"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Título 1"/>
          <p:cNvPicPr>
            <a:picLocks noGrp="1" noChangeArrowheads="1"/>
          </p:cNvPicPr>
          <p:nvPr>
            <p:ph type="title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50850" y="195263"/>
            <a:ext cx="8242300" cy="963612"/>
          </a:xfrm>
        </p:spPr>
      </p:pic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052513"/>
            <a:ext cx="8229600" cy="5689600"/>
          </a:xfrm>
        </p:spPr>
        <p:txBody>
          <a:bodyPr>
            <a:normAutofit fontScale="85000" lnSpcReduction="20000"/>
          </a:bodyPr>
          <a:lstStyle/>
          <a:p>
            <a:pPr marL="548640" indent="-41148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pt-BR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 maneira a promover os cuidados voltados para o desenvolvimento centrados na família a equipe de cuidadores deve reconhecer que toda a família experimenta uma crise quando seu filho necessita de UTIN. De acordo com </a:t>
            </a:r>
            <a:r>
              <a:rPr lang="pt-BR" b="1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Rushtors</a:t>
            </a:r>
            <a:r>
              <a:rPr lang="pt-BR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(1990) pais e membros da família experimentam estresse devido a: </a:t>
            </a:r>
          </a:p>
          <a:p>
            <a:pPr marL="548640" indent="-41148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pt-BR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1- Sensação de perda de controle</a:t>
            </a:r>
          </a:p>
          <a:p>
            <a:pPr marL="548640" indent="-41148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pt-BR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2-Luto pela perda do bebê esperado(perfeito e saudável)</a:t>
            </a:r>
          </a:p>
          <a:p>
            <a:pPr marL="548640" indent="-41148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pt-BR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3- Incerteza sobre os resultados do tratamento do seu bebê</a:t>
            </a:r>
          </a:p>
          <a:p>
            <a:pPr marL="548640" indent="-41148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pt-BR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4- Se encontrar em ambiente assustador e pouco familiar</a:t>
            </a:r>
          </a:p>
          <a:p>
            <a:pPr marL="548640" indent="-41148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pt-BR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5- Lidar com pessoas e procedimentos não familiares</a:t>
            </a:r>
          </a:p>
          <a:p>
            <a:pPr marL="548640" indent="-41148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pt-BR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6- Ajustamento à aparência (alterada) do bebê</a:t>
            </a:r>
          </a:p>
          <a:p>
            <a:pPr marL="548640" indent="-41148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pt-BR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7- Não saber como agir, o que fazer, ou onde se dirigir para informações e conselhos. </a:t>
            </a:r>
          </a:p>
          <a:p>
            <a:pPr marL="548640" indent="-41148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Título 1"/>
          <p:cNvPicPr>
            <a:picLocks noGrp="1" noChangeArrowheads="1"/>
          </p:cNvPicPr>
          <p:nvPr>
            <p:ph type="title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365125" y="-261938"/>
            <a:ext cx="8650288" cy="2005013"/>
          </a:xfrm>
        </p:spPr>
      </p:pic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141913"/>
          </a:xfrm>
        </p:spPr>
        <p:txBody>
          <a:bodyPr>
            <a:normAutofit fontScale="77500" lnSpcReduction="20000"/>
          </a:bodyPr>
          <a:lstStyle/>
          <a:p>
            <a:pPr marL="548640" indent="-41148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endParaRPr lang="pt-BR" dirty="0"/>
          </a:p>
          <a:p>
            <a:pPr marL="548640" indent="-411480" algn="just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pt-BR" sz="29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A- </a:t>
            </a:r>
            <a:r>
              <a:rPr lang="pt-BR" sz="29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atuação </a:t>
            </a:r>
            <a:r>
              <a:rPr lang="pt-BR" sz="29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começa numa fase prévia ao nascimento </a:t>
            </a:r>
            <a:r>
              <a:rPr lang="pt-BR" sz="29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 um bebê </a:t>
            </a:r>
            <a:r>
              <a:rPr lang="pt-BR" sz="2900" b="1" dirty="0" err="1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pré</a:t>
            </a:r>
            <a:r>
              <a:rPr lang="en-US" sz="29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‑</a:t>
            </a:r>
            <a:r>
              <a:rPr lang="pt-BR" sz="29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termo e/ou de baixo peso, com a identificação das gestantes com risco desse acontecimento. Nessa situação, a futura mãe e sua família recebem orientações e cuidados específicos. O suporte psicológico é prontamente oferecido. </a:t>
            </a:r>
            <a:endParaRPr lang="pt-BR" sz="2900" b="1" dirty="0" smtClean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548640" indent="-411480" algn="just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pt-BR" sz="29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B- </a:t>
            </a:r>
            <a:r>
              <a:rPr lang="pt-BR" sz="29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Com </a:t>
            </a:r>
            <a:r>
              <a:rPr lang="pt-BR" sz="29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 nascimento </a:t>
            </a:r>
            <a:r>
              <a:rPr lang="pt-BR" sz="29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 bebê e havendo necessidade de permanência na </a:t>
            </a:r>
            <a:r>
              <a:rPr lang="pt-BR" sz="29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UTIN e/ou UCIN, </a:t>
            </a:r>
            <a:r>
              <a:rPr lang="pt-BR" sz="29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preconiza-se acesso precoce e livre dos pais à UTIN  e de estabelecer contato pele a pele com o bebê</a:t>
            </a:r>
            <a:r>
              <a:rPr lang="pt-BR" sz="29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logo que as condições clínicas o permitam, de forma gradual e crescente, de maneira segura e agradável para ambos. </a:t>
            </a:r>
            <a:endParaRPr lang="pt-BR" sz="2900" b="1" dirty="0" smtClean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548640" indent="-411480" algn="just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pt-BR" sz="29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C-Trabalha</a:t>
            </a:r>
            <a:r>
              <a:rPr lang="en-US" sz="29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‑</a:t>
            </a:r>
            <a:r>
              <a:rPr lang="pt-BR" sz="29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 o estímulo à lactação e à participação dos pais nos cuidados com o bebê</a:t>
            </a:r>
            <a:r>
              <a:rPr lang="pt-BR" sz="29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A posição canguru é proposta sempre que possível e é desejada</a:t>
            </a:r>
            <a:r>
              <a:rPr lang="pt-BR" sz="29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  <a:endParaRPr lang="pt-BR" sz="2900" b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Título 1"/>
          <p:cNvPicPr>
            <a:picLocks noGrp="1" noChangeArrowheads="1"/>
          </p:cNvPicPr>
          <p:nvPr>
            <p:ph type="title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50850" y="261938"/>
            <a:ext cx="8242300" cy="963612"/>
          </a:xfrm>
        </p:spPr>
      </p:pic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196975"/>
            <a:ext cx="8229600" cy="5111750"/>
          </a:xfrm>
        </p:spPr>
        <p:txBody>
          <a:bodyPr>
            <a:normAutofit fontScale="92500" lnSpcReduction="20000"/>
          </a:bodyPr>
          <a:lstStyle/>
          <a:p>
            <a:pPr marL="548640" indent="-41148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pt-BR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 </a:t>
            </a:r>
            <a:r>
              <a:rPr lang="pt-BR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segunda etapa do Método  </a:t>
            </a:r>
            <a:r>
              <a:rPr lang="pt-BR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mãe e bebê permanecem em enfermaria conjunta</a:t>
            </a:r>
            <a:r>
              <a:rPr lang="pt-BR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e a posição canguru deve ser realizada pelo maior tempo possível</a:t>
            </a:r>
            <a:r>
              <a:rPr lang="pt-BR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</a:p>
          <a:p>
            <a:pPr marL="548640" indent="-41148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pt-BR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pt-BR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Os critérios de elegibilidade para a permanência nessa enfermaria </a:t>
            </a:r>
            <a:r>
              <a:rPr lang="pt-BR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são:</a:t>
            </a:r>
          </a:p>
          <a:p>
            <a:pPr marL="548640" indent="-41148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pt-BR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</a:t>
            </a:r>
            <a:r>
              <a:rPr lang="pt-BR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pt-BR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segurança materna, interesse e disponibilidade materna, capacidade materna de reconhecer as situações de risco do RN e habilidade para a colocação da criança em posição canguru</a:t>
            </a:r>
            <a:r>
              <a:rPr lang="pt-BR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</a:p>
          <a:p>
            <a:pPr marL="548640" indent="-41148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pt-BR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pt-BR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Além disso, os bebês devem ter alcançado estabilidade clínica, nutrição enteral plena, peso mínimo de 1.250 </a:t>
            </a:r>
            <a:r>
              <a:rPr lang="pt-BR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g. </a:t>
            </a:r>
            <a:r>
              <a:rPr lang="pt-BR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posição canguru é realizada pelo período que ambos considerarem seguro e agradável.</a:t>
            </a:r>
          </a:p>
          <a:p>
            <a:pPr marL="548640" indent="-41148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Título 1"/>
          <p:cNvPicPr>
            <a:picLocks noGrp="1" noChangeArrowheads="1"/>
          </p:cNvPicPr>
          <p:nvPr>
            <p:ph type="title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50850" y="268288"/>
            <a:ext cx="8242300" cy="1158875"/>
          </a:xfrm>
        </p:spPr>
      </p:pic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125538"/>
            <a:ext cx="8229600" cy="5399087"/>
          </a:xfrm>
        </p:spPr>
        <p:txBody>
          <a:bodyPr>
            <a:normAutofit fontScale="92500" lnSpcReduction="20000"/>
          </a:bodyPr>
          <a:lstStyle/>
          <a:p>
            <a:pPr marL="548640" indent="-41148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pt-BR" dirty="0" smtClean="0">
                <a:solidFill>
                  <a:schemeClr val="bg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</a:t>
            </a:r>
            <a:r>
              <a:rPr lang="pt-BR" dirty="0">
                <a:solidFill>
                  <a:schemeClr val="bg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terceira etapa </a:t>
            </a:r>
            <a:r>
              <a:rPr lang="pt-BR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 inicia com a alta hospitalar</a:t>
            </a:r>
            <a:r>
              <a:rPr lang="pt-BR" dirty="0">
                <a:solidFill>
                  <a:schemeClr val="bg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e exige acompanhamento ambulatorial criterioso do bebê e de sua família. </a:t>
            </a:r>
            <a:endParaRPr lang="pt-BR" dirty="0" smtClean="0">
              <a:solidFill>
                <a:schemeClr val="bg1">
                  <a:lumMod val="95000"/>
                  <a:lumOff val="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548640" indent="-41148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pt-BR" dirty="0" smtClean="0">
                <a:solidFill>
                  <a:schemeClr val="bg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Os </a:t>
            </a:r>
            <a:r>
              <a:rPr lang="pt-BR" dirty="0">
                <a:solidFill>
                  <a:schemeClr val="bg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critérios para alta hospitalar, com transferência para a terceira etapa, são: segurança materna quanto aos cuidados do bebê; motivação e compromisso para a realização do método por 24 horas/dia; garantia de retorno à unidade de saúde de maneira </a:t>
            </a:r>
            <a:r>
              <a:rPr lang="pt-BR" dirty="0" err="1">
                <a:solidFill>
                  <a:schemeClr val="bg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freqüente</a:t>
            </a:r>
            <a:r>
              <a:rPr lang="pt-BR" dirty="0">
                <a:solidFill>
                  <a:schemeClr val="bg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; peso mínimo de 1.600 g; criança com sucção exclusiva ao seio; ganho de peso adequado nos 3 dias que antecedem a alta hospitalar; e condição de recorrer à unidade hospitalar de origem a qualquer momento enquanto estiver na terceira etapa, que se encerra, em geral, quando o peso do bebê atinge 2.500 g.</a:t>
            </a:r>
          </a:p>
          <a:p>
            <a:pPr marL="548640" indent="-41148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Título 1"/>
          <p:cNvPicPr>
            <a:picLocks noGrp="1" noChangeArrowheads="1"/>
          </p:cNvPicPr>
          <p:nvPr>
            <p:ph type="title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39700" y="268288"/>
            <a:ext cx="9236075" cy="5834062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Título 1"/>
          <p:cNvPicPr>
            <a:picLocks noGrp="1" noChangeArrowheads="1"/>
          </p:cNvPicPr>
          <p:nvPr>
            <p:ph type="title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50850" y="96838"/>
            <a:ext cx="8242300" cy="877887"/>
          </a:xfrm>
        </p:spPr>
      </p:pic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052513"/>
            <a:ext cx="8229600" cy="5073650"/>
          </a:xfrm>
        </p:spPr>
        <p:txBody>
          <a:bodyPr>
            <a:normAutofit lnSpcReduction="10000"/>
          </a:bodyPr>
          <a:lstStyle/>
          <a:p>
            <a:pPr marL="548640" indent="-411480" algn="ctr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pt-BR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Com o avanço da tecnologia a sobrevida de RNPT está aumentando, mas os resultados a longo prazo no </a:t>
            </a:r>
            <a:r>
              <a:rPr lang="pt-BR" b="1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neurodesenvolvimento</a:t>
            </a:r>
            <a:r>
              <a:rPr lang="pt-BR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não melhoraram.</a:t>
            </a:r>
          </a:p>
          <a:p>
            <a:pPr marL="548640" indent="-411480" algn="ctr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pt-BR" dirty="0" smtClean="0"/>
              <a:t>Nos EUA nascem 4,03 milhões de bebês, sendo que 12% deles são prematuros (18% quando avaliados os afrodescendentes) e  52% destes apresentam dificuldades escolares (na função cognitiva, no processamento mental e na concretização da formação acadêmica) e dificuldades afetivas (na adaptação social e emocional).</a:t>
            </a: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Título 1"/>
          <p:cNvPicPr>
            <a:picLocks noGrp="1" noChangeArrowheads="1"/>
          </p:cNvPicPr>
          <p:nvPr>
            <p:ph type="title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50850" y="165100"/>
            <a:ext cx="8242300" cy="877888"/>
          </a:xfrm>
        </p:spPr>
      </p:pic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125538"/>
            <a:ext cx="8229600" cy="5000625"/>
          </a:xfrm>
        </p:spPr>
        <p:txBody>
          <a:bodyPr>
            <a:normAutofit lnSpcReduction="10000"/>
          </a:bodyPr>
          <a:lstStyle/>
          <a:p>
            <a:pPr marL="548640" indent="-411480" algn="ctr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pt-B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Apesar dos avanços tecnológicos o ambiente tradicional das UTIN representa para a maioria dos RN completa separação dos pais, excesso de estímulos sonoros e luminosos e simultaneamente a frequente experiência de procedimentos invasivos e dolorosos.</a:t>
            </a:r>
          </a:p>
          <a:p>
            <a:pPr marL="548640" indent="-411480" algn="ctr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pt-BR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 nascimento </a:t>
            </a:r>
            <a:r>
              <a:rPr lang="pt-BR" b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pré</a:t>
            </a:r>
            <a:r>
              <a:rPr lang="pt-BR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-termo priva o bebê de experiências essenciais e organizadoras (útero, colo e família) lançando-o em um ambiente de alta tecnologia e pouca humanização, com alto custo para o cérebro e para a interação pais/bebês.</a:t>
            </a:r>
            <a:endParaRPr lang="pt-BR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Título 1"/>
          <p:cNvPicPr>
            <a:picLocks noGrp="1" noChangeArrowheads="1"/>
          </p:cNvPicPr>
          <p:nvPr>
            <p:ph type="title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450850" y="-6350"/>
            <a:ext cx="8242300" cy="1206500"/>
          </a:xfrm>
        </p:spPr>
      </p:pic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908050"/>
            <a:ext cx="8229600" cy="5218113"/>
          </a:xfrm>
        </p:spPr>
        <p:txBody>
          <a:bodyPr>
            <a:normAutofit fontScale="92500" lnSpcReduction="10000"/>
          </a:bodyPr>
          <a:lstStyle/>
          <a:p>
            <a:pPr marL="548640" indent="-411480" algn="ctr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pt-B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Algumas dessas </a:t>
            </a:r>
            <a:r>
              <a:rPr lang="pt-B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experiências </a:t>
            </a:r>
            <a:r>
              <a:rPr lang="pt-B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 Unidade Neonatal afetam negativamente uma </a:t>
            </a:r>
            <a:r>
              <a:rPr lang="pt-B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grande parte </a:t>
            </a:r>
            <a:r>
              <a:rPr lang="pt-B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dos RN </a:t>
            </a:r>
            <a:r>
              <a:rPr lang="pt-BR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pré</a:t>
            </a:r>
            <a:r>
              <a:rPr lang="pt-B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‑termo</a:t>
            </a:r>
            <a:r>
              <a:rPr lang="pt-B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o que </a:t>
            </a:r>
            <a:r>
              <a:rPr lang="pt-B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já </a:t>
            </a:r>
            <a:r>
              <a:rPr lang="pt-B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pode ser evidenciado nas primeiras semanas em </a:t>
            </a:r>
            <a:r>
              <a:rPr lang="pt-B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casa e </a:t>
            </a:r>
            <a:r>
              <a:rPr lang="pt-B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ser confirmado mais tarde na idade </a:t>
            </a:r>
            <a:r>
              <a:rPr lang="pt-B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escolar.</a:t>
            </a:r>
          </a:p>
          <a:p>
            <a:pPr marL="548640" indent="-411480" algn="ctr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pt-BR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Als</a:t>
            </a:r>
            <a:r>
              <a:rPr lang="pt-BR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em 1986, mostrou que </a:t>
            </a:r>
            <a:r>
              <a:rPr lang="pt-BR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já </a:t>
            </a:r>
            <a:r>
              <a:rPr lang="pt-BR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nas primeiras semanas em casa podem ser </a:t>
            </a:r>
            <a:r>
              <a:rPr lang="pt-BR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observadas algumas diferenças </a:t>
            </a:r>
            <a:r>
              <a:rPr lang="pt-BR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comportamentais, de acordo com a </a:t>
            </a:r>
            <a:r>
              <a:rPr lang="pt-BR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avaliação </a:t>
            </a:r>
            <a:r>
              <a:rPr lang="pt-BR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 APIB (</a:t>
            </a:r>
            <a:r>
              <a:rPr lang="pt-BR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Assessment</a:t>
            </a:r>
            <a:r>
              <a:rPr lang="pt-BR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pt-BR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of</a:t>
            </a:r>
            <a:r>
              <a:rPr lang="pt-BR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pt-BR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Preterm</a:t>
            </a:r>
            <a:r>
              <a:rPr lang="pt-BR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pt-BR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Infant</a:t>
            </a:r>
            <a:r>
              <a:rPr lang="pt-BR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pt-BR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Behavior</a:t>
            </a:r>
            <a:r>
              <a:rPr lang="pt-BR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). Com 42 semanas de idade gestacional, </a:t>
            </a:r>
            <a:r>
              <a:rPr lang="pt-BR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bebês </a:t>
            </a:r>
            <a:r>
              <a:rPr lang="pt-BR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pré</a:t>
            </a:r>
            <a:r>
              <a:rPr lang="pt-BR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‑termo saudáveis apresentavam‑se </a:t>
            </a:r>
            <a:r>
              <a:rPr lang="pt-BR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significativamente mais desorganizados em termos </a:t>
            </a:r>
            <a:r>
              <a:rPr lang="pt-BR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fisiológicos, motores</a:t>
            </a:r>
            <a:r>
              <a:rPr lang="pt-BR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de estados comportamentais, </a:t>
            </a:r>
            <a:r>
              <a:rPr lang="pt-BR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atenção </a:t>
            </a:r>
            <a:r>
              <a:rPr lang="pt-BR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 </a:t>
            </a:r>
            <a:r>
              <a:rPr lang="pt-BR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autorregulação</a:t>
            </a:r>
            <a:r>
              <a:rPr lang="pt-BR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Título 3"/>
          <p:cNvPicPr>
            <a:picLocks noGrp="1" noChangeArrowheads="1"/>
          </p:cNvPicPr>
          <p:nvPr>
            <p:ph type="title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50850" y="268288"/>
            <a:ext cx="8242300" cy="1158875"/>
          </a:xfrm>
        </p:spPr>
      </p:pic>
      <p:sp>
        <p:nvSpPr>
          <p:cNvPr id="5" name="Espaço Reservado para Conteúdo 4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548640" indent="-411480" algn="ctr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pt-BR" sz="32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Durante a </a:t>
            </a:r>
            <a:r>
              <a:rPr lang="pt-BR" sz="32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infância </a:t>
            </a:r>
            <a:r>
              <a:rPr lang="pt-BR" sz="32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podem ficar evidentes sequelas maiores, tais como paralisia </a:t>
            </a:r>
            <a:r>
              <a:rPr lang="pt-BR" sz="32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cerebral, atraso </a:t>
            </a:r>
            <a:r>
              <a:rPr lang="pt-BR" sz="32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cognitivo global, cegueira e surdez, bem como sequelas menores com </a:t>
            </a:r>
            <a:r>
              <a:rPr lang="pt-BR" sz="32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anormalidades motoras transitórias </a:t>
            </a:r>
            <a:r>
              <a:rPr lang="pt-BR" sz="32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 atraso no desenvolvimento motor. Posteriormente, </a:t>
            </a:r>
            <a:r>
              <a:rPr lang="pt-BR" sz="32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podem ser </a:t>
            </a:r>
            <a:r>
              <a:rPr lang="pt-BR" sz="32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observados em alguns dos bebes </a:t>
            </a:r>
            <a:r>
              <a:rPr lang="pt-BR" sz="3200" b="1" dirty="0" err="1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pré</a:t>
            </a:r>
            <a:r>
              <a:rPr lang="pt-BR" sz="32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‑termo alterações </a:t>
            </a:r>
            <a:r>
              <a:rPr lang="pt-BR" sz="32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 fala e de linguagem</a:t>
            </a:r>
            <a:r>
              <a:rPr lang="pt-BR" dirty="0"/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Título 1"/>
          <p:cNvPicPr>
            <a:picLocks noGrp="1" noChangeArrowheads="1"/>
          </p:cNvPicPr>
          <p:nvPr>
            <p:ph type="title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50850" y="158750"/>
            <a:ext cx="8242300" cy="963613"/>
          </a:xfrm>
        </p:spPr>
      </p:pic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125538"/>
            <a:ext cx="8229600" cy="5183187"/>
          </a:xfrm>
        </p:spPr>
        <p:txBody>
          <a:bodyPr>
            <a:normAutofit fontScale="92500" lnSpcReduction="10000"/>
          </a:bodyPr>
          <a:lstStyle/>
          <a:p>
            <a:pPr marL="548640" indent="-411480" algn="ctr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pt-BR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 idade escolar, principalmente em </a:t>
            </a:r>
            <a:r>
              <a:rPr lang="pt-BR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bebês </a:t>
            </a:r>
            <a:r>
              <a:rPr lang="pt-BR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&lt; 1.500g, podem ser verificadas </a:t>
            </a:r>
            <a:r>
              <a:rPr lang="pt-BR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dificuldades cognitivas</a:t>
            </a:r>
            <a:r>
              <a:rPr lang="pt-BR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comportamentais e uma pobreza no funcionamento social e adaptativo, </a:t>
            </a:r>
            <a:r>
              <a:rPr lang="pt-BR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mesmo sem alterações </a:t>
            </a:r>
            <a:r>
              <a:rPr lang="pt-BR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evidentes em seu </a:t>
            </a:r>
            <a:r>
              <a:rPr lang="pt-BR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neurodesenvolvimento</a:t>
            </a:r>
            <a:r>
              <a:rPr lang="pt-BR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</a:t>
            </a:r>
            <a:endParaRPr lang="pt-BR" b="1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548640" indent="-411480" algn="ctr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pt-BR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Essas crianças </a:t>
            </a:r>
            <a:r>
              <a:rPr lang="pt-BR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tem </a:t>
            </a:r>
            <a:r>
              <a:rPr lang="pt-BR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menores escores </a:t>
            </a:r>
            <a:r>
              <a:rPr lang="pt-BR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 </a:t>
            </a:r>
            <a:r>
              <a:rPr lang="pt-BR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inteligência </a:t>
            </a:r>
            <a:r>
              <a:rPr lang="pt-BR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 piores resultados em testes de </a:t>
            </a:r>
            <a:r>
              <a:rPr lang="pt-BR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atenção</a:t>
            </a:r>
            <a:r>
              <a:rPr lang="pt-BR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funcionamento executivo</a:t>
            </a:r>
            <a:r>
              <a:rPr lang="pt-BR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memória</a:t>
            </a:r>
            <a:r>
              <a:rPr lang="pt-BR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habilidades espaciais e funcionamento motor fino e grosseiro (HACK et al</a:t>
            </a:r>
            <a:r>
              <a:rPr lang="pt-BR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., 2005</a:t>
            </a:r>
            <a:r>
              <a:rPr lang="pt-BR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). Muitas apresentam </a:t>
            </a:r>
            <a:r>
              <a:rPr lang="pt-BR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também </a:t>
            </a:r>
            <a:r>
              <a:rPr lang="pt-BR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desordens com </a:t>
            </a:r>
            <a:r>
              <a:rPr lang="pt-BR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déficit </a:t>
            </a:r>
            <a:r>
              <a:rPr lang="pt-BR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 </a:t>
            </a:r>
            <a:r>
              <a:rPr lang="pt-BR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atenção/hiperatividade e dificuldades </a:t>
            </a:r>
            <a:r>
              <a:rPr lang="pt-BR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 </a:t>
            </a:r>
            <a:r>
              <a:rPr lang="pt-BR" b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autorregulação</a:t>
            </a:r>
            <a:r>
              <a:rPr lang="pt-BR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pt-BR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 autoestima (ALS et al., 1994).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Título 1"/>
          <p:cNvPicPr>
            <a:picLocks noGrp="1" noChangeArrowheads="1"/>
          </p:cNvPicPr>
          <p:nvPr>
            <p:ph type="title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50850" y="165100"/>
            <a:ext cx="8242300" cy="877888"/>
          </a:xfrm>
        </p:spPr>
      </p:pic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908050"/>
            <a:ext cx="8229600" cy="5400675"/>
          </a:xfrm>
        </p:spPr>
        <p:txBody>
          <a:bodyPr>
            <a:normAutofit/>
          </a:bodyPr>
          <a:lstStyle/>
          <a:p>
            <a:pPr marL="548640" indent="-411480" algn="ctr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pt-BR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 forma geral, nos </a:t>
            </a:r>
            <a:r>
              <a:rPr lang="pt-BR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bebês </a:t>
            </a:r>
            <a:r>
              <a:rPr lang="pt-BR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&lt; 1.500g, pode‑se estimar uma </a:t>
            </a:r>
            <a:r>
              <a:rPr lang="pt-BR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frequência </a:t>
            </a:r>
            <a:r>
              <a:rPr lang="pt-BR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 </a:t>
            </a:r>
            <a:r>
              <a:rPr lang="pt-BR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até </a:t>
            </a:r>
            <a:r>
              <a:rPr lang="pt-BR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13% de </a:t>
            </a:r>
            <a:r>
              <a:rPr lang="pt-BR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paralisia cerebral </a:t>
            </a:r>
            <a:r>
              <a:rPr lang="pt-BR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(que vem se mantendo </a:t>
            </a:r>
            <a:r>
              <a:rPr lang="pt-BR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estável </a:t>
            </a:r>
            <a:r>
              <a:rPr lang="pt-BR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nos </a:t>
            </a:r>
            <a:r>
              <a:rPr lang="pt-BR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últimos </a:t>
            </a:r>
            <a:r>
              <a:rPr lang="pt-BR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anos), 30 a 50% de </a:t>
            </a:r>
            <a:r>
              <a:rPr lang="pt-BR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dificuldades acadêmicas</a:t>
            </a:r>
            <a:r>
              <a:rPr lang="pt-BR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20 a 30% de desordens com </a:t>
            </a:r>
            <a:r>
              <a:rPr lang="pt-BR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déficit </a:t>
            </a:r>
            <a:r>
              <a:rPr lang="pt-BR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 </a:t>
            </a:r>
            <a:r>
              <a:rPr lang="pt-BR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atenção/hiperatividade </a:t>
            </a:r>
            <a:r>
              <a:rPr lang="pt-BR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 </a:t>
            </a:r>
            <a:r>
              <a:rPr lang="pt-BR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aproximadamente 25 </a:t>
            </a:r>
            <a:r>
              <a:rPr lang="pt-BR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30% de desordens </a:t>
            </a:r>
            <a:r>
              <a:rPr lang="pt-BR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psiquiátricas </a:t>
            </a:r>
            <a:r>
              <a:rPr lang="pt-BR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 </a:t>
            </a:r>
            <a:r>
              <a:rPr lang="pt-BR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adolescência </a:t>
            </a:r>
            <a:r>
              <a:rPr lang="pt-BR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(CHAMNANYNAKIJ, 2000</a:t>
            </a:r>
            <a:r>
              <a:rPr lang="pt-BR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).</a:t>
            </a:r>
          </a:p>
          <a:p>
            <a:pPr marL="548640" indent="-411480" algn="ctr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pt-B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Quanto menor o peso ao nascer, maiores as possibilidades de alterações no desenvolvimento.</a:t>
            </a:r>
            <a:endParaRPr lang="pt-BR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Título 1"/>
          <p:cNvPicPr>
            <a:picLocks noGrp="1" noChangeArrowheads="1"/>
          </p:cNvPicPr>
          <p:nvPr>
            <p:ph type="title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50850" y="55563"/>
            <a:ext cx="8242300" cy="877887"/>
          </a:xfrm>
        </p:spPr>
      </p:pic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692150"/>
            <a:ext cx="8229600" cy="5905500"/>
          </a:xfrm>
        </p:spPr>
        <p:txBody>
          <a:bodyPr>
            <a:normAutofit fontScale="92500" lnSpcReduction="10000"/>
          </a:bodyPr>
          <a:lstStyle/>
          <a:p>
            <a:pPr marL="548640" indent="-41148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endParaRPr lang="pt-BR" dirty="0"/>
          </a:p>
          <a:p>
            <a:pPr marL="548640" indent="-411480" algn="ctr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pt-BR" dirty="0"/>
              <a:t> </a:t>
            </a:r>
            <a:r>
              <a:rPr lang="pt-BR" sz="3400" b="1" dirty="0">
                <a:solidFill>
                  <a:schemeClr val="accent5">
                    <a:lumMod val="50000"/>
                  </a:schemeClr>
                </a:solidFill>
              </a:rPr>
              <a:t>As tecnologias e os tratamentos intensivos necessários para salvar a vida desses bebês comprometem o desenvolvimento cerebral do feto</a:t>
            </a:r>
            <a:r>
              <a:rPr lang="pt-BR" sz="3400" b="1" dirty="0" smtClean="0">
                <a:solidFill>
                  <a:schemeClr val="accent5">
                    <a:lumMod val="50000"/>
                  </a:schemeClr>
                </a:solidFill>
              </a:rPr>
              <a:t>.</a:t>
            </a:r>
            <a:r>
              <a:rPr lang="pt-BR" sz="3400" b="1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endParaRPr lang="pt-BR" sz="3400" b="1" dirty="0" smtClean="0">
              <a:solidFill>
                <a:schemeClr val="accent5">
                  <a:lumMod val="50000"/>
                </a:schemeClr>
              </a:solidFill>
            </a:endParaRPr>
          </a:p>
          <a:p>
            <a:pPr marL="548640" indent="-411480" algn="ctr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pt-BR" sz="3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Os </a:t>
            </a:r>
            <a:r>
              <a:rPr lang="pt-BR" sz="3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três últimos meses de gestação correspondem a </a:t>
            </a:r>
            <a:r>
              <a:rPr lang="pt-BR" sz="3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uma das </a:t>
            </a:r>
            <a:r>
              <a:rPr lang="pt-BR" sz="3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fases de maior velocidade de crescimento e </a:t>
            </a:r>
            <a:r>
              <a:rPr lang="pt-BR" sz="3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especialização do </a:t>
            </a:r>
            <a:r>
              <a:rPr lang="pt-BR" sz="3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cérebro humano, que </a:t>
            </a:r>
            <a:r>
              <a:rPr lang="pt-BR" sz="3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normalmente se concretiza </a:t>
            </a:r>
            <a:r>
              <a:rPr lang="pt-BR" sz="3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dentro do ambiente </a:t>
            </a:r>
            <a:r>
              <a:rPr lang="pt-BR" sz="3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evolutivamente esperado </a:t>
            </a:r>
            <a:r>
              <a:rPr lang="pt-BR" sz="3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 útero, onde os estímulos são </a:t>
            </a:r>
            <a:r>
              <a:rPr lang="pt-BR" sz="3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filtrados e </a:t>
            </a:r>
            <a:r>
              <a:rPr lang="pt-BR" sz="3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fornecidos numa sequência adequada. </a:t>
            </a:r>
            <a:r>
              <a:rPr lang="pt-BR" sz="3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Título 1"/>
          <p:cNvPicPr>
            <a:picLocks noGrp="1" noChangeArrowheads="1"/>
          </p:cNvPicPr>
          <p:nvPr>
            <p:ph type="title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50850" y="-12700"/>
            <a:ext cx="8242300" cy="1000125"/>
          </a:xfrm>
        </p:spPr>
      </p:pic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981075"/>
            <a:ext cx="8229600" cy="5876925"/>
          </a:xfrm>
        </p:spPr>
        <p:txBody>
          <a:bodyPr>
            <a:normAutofit lnSpcReduction="10000"/>
          </a:bodyPr>
          <a:lstStyle/>
          <a:p>
            <a:pPr marL="548640" indent="-411480" algn="ctr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pt-BR" sz="3200" b="1" dirty="0">
                <a:solidFill>
                  <a:schemeClr val="accent5">
                    <a:lumMod val="50000"/>
                  </a:schemeClr>
                </a:solidFill>
              </a:rPr>
              <a:t>O duplo estresse de ser separado da mãe e de experimentar dores e desconfortos cotidianos acarreta episódios </a:t>
            </a:r>
            <a:r>
              <a:rPr lang="pt-BR" sz="3200" b="1" dirty="0" err="1">
                <a:solidFill>
                  <a:schemeClr val="accent5">
                    <a:lumMod val="50000"/>
                  </a:schemeClr>
                </a:solidFill>
              </a:rPr>
              <a:t>neurotóxicos</a:t>
            </a:r>
            <a:r>
              <a:rPr lang="pt-BR" sz="3200" b="1" dirty="0">
                <a:solidFill>
                  <a:schemeClr val="accent5">
                    <a:lumMod val="50000"/>
                  </a:schemeClr>
                </a:solidFill>
              </a:rPr>
              <a:t> que alteram o cérebro, o que pode levar a mudanças significativas na </a:t>
            </a:r>
            <a:r>
              <a:rPr lang="pt-BR" sz="3200" b="1" dirty="0" err="1">
                <a:solidFill>
                  <a:schemeClr val="accent5">
                    <a:lumMod val="50000"/>
                  </a:schemeClr>
                </a:solidFill>
              </a:rPr>
              <a:t>neuroarquitetura</a:t>
            </a:r>
            <a:r>
              <a:rPr lang="pt-BR" sz="3200" b="1" dirty="0">
                <a:solidFill>
                  <a:schemeClr val="accent5">
                    <a:lumMod val="50000"/>
                  </a:schemeClr>
                </a:solidFill>
              </a:rPr>
              <a:t> e ao comprometimento do cérebro e influenciar o desenvolvimento </a:t>
            </a:r>
            <a:r>
              <a:rPr lang="pt-BR" sz="3200" b="1" dirty="0" err="1">
                <a:solidFill>
                  <a:schemeClr val="accent5">
                    <a:lumMod val="50000"/>
                  </a:schemeClr>
                </a:solidFill>
              </a:rPr>
              <a:t>neuro-fisiológico</a:t>
            </a:r>
            <a:r>
              <a:rPr lang="pt-BR" sz="3200" b="1" dirty="0">
                <a:solidFill>
                  <a:schemeClr val="accent5">
                    <a:lumMod val="50000"/>
                  </a:schemeClr>
                </a:solidFill>
              </a:rPr>
              <a:t>, </a:t>
            </a:r>
            <a:r>
              <a:rPr lang="pt-BR" sz="3200" b="1" dirty="0" err="1">
                <a:solidFill>
                  <a:schemeClr val="accent5">
                    <a:lumMod val="50000"/>
                  </a:schemeClr>
                </a:solidFill>
              </a:rPr>
              <a:t>neuro-psicológico</a:t>
            </a:r>
            <a:r>
              <a:rPr lang="pt-BR" sz="3200" b="1" dirty="0">
                <a:solidFill>
                  <a:schemeClr val="accent5">
                    <a:lumMod val="50000"/>
                  </a:schemeClr>
                </a:solidFill>
              </a:rPr>
              <a:t>, </a:t>
            </a:r>
            <a:r>
              <a:rPr lang="pt-BR" sz="3200" b="1" dirty="0" err="1">
                <a:solidFill>
                  <a:schemeClr val="accent5">
                    <a:lumMod val="50000"/>
                  </a:schemeClr>
                </a:solidFill>
              </a:rPr>
              <a:t>psico-emocional</a:t>
            </a:r>
            <a:r>
              <a:rPr lang="pt-BR" sz="3200" b="1" dirty="0">
                <a:solidFill>
                  <a:schemeClr val="accent5">
                    <a:lumMod val="50000"/>
                  </a:schemeClr>
                </a:solidFill>
              </a:rPr>
              <a:t> e </a:t>
            </a:r>
            <a:r>
              <a:rPr lang="pt-BR" sz="3200" b="1" dirty="0" err="1">
                <a:solidFill>
                  <a:schemeClr val="accent5">
                    <a:lumMod val="50000"/>
                  </a:schemeClr>
                </a:solidFill>
              </a:rPr>
              <a:t>psico-social</a:t>
            </a:r>
            <a:r>
              <a:rPr lang="pt-BR" sz="3200" b="1" dirty="0">
                <a:solidFill>
                  <a:schemeClr val="accent5">
                    <a:lumMod val="50000"/>
                  </a:schemeClr>
                </a:solidFill>
              </a:rPr>
              <a:t> do RN com consequências deletérias para a sua qualidade de vida. </a:t>
            </a:r>
          </a:p>
          <a:p>
            <a:pPr marL="548640" indent="-41148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Título 1"/>
          <p:cNvPicPr>
            <a:picLocks noGrp="1" noChangeArrowheads="1"/>
          </p:cNvPicPr>
          <p:nvPr>
            <p:ph type="title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50850" y="-96838"/>
            <a:ext cx="8242300" cy="1035051"/>
          </a:xfrm>
        </p:spPr>
      </p:pic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836613"/>
            <a:ext cx="8229600" cy="5688012"/>
          </a:xfrm>
        </p:spPr>
        <p:txBody>
          <a:bodyPr>
            <a:noAutofit/>
          </a:bodyPr>
          <a:lstStyle/>
          <a:p>
            <a:pPr marL="548640" indent="-411480" algn="ctr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pt-BR" sz="32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 desafio das UTIN não é  apenas de assegurar a sobrevivência, mas é também de otimizar os resultados dos cuidados com vistas ao desenvolvimento. </a:t>
            </a:r>
          </a:p>
          <a:p>
            <a:pPr marL="548640" indent="-411480" algn="ctr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pt-BR" sz="3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Assegurar uma qualidade de vida apropriada é também a responsabilidade dos profissionais da Unidades de Cuidados Intensivos e Intermediários Neonatais que asseguram a sobrevivência destas crianças.</a:t>
            </a:r>
            <a:endParaRPr lang="pt-BR" sz="32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Título 1"/>
          <p:cNvPicPr>
            <a:picLocks noGrp="1" noChangeArrowheads="1"/>
          </p:cNvPicPr>
          <p:nvPr>
            <p:ph type="ctrTitle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360363" y="115888"/>
            <a:ext cx="8607425" cy="3590925"/>
          </a:xfrm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4292600"/>
            <a:ext cx="6400800" cy="1346200"/>
          </a:xfrm>
        </p:spPr>
        <p:txBody>
          <a:bodyPr>
            <a:noAutofit/>
          </a:bodyPr>
          <a:lstStyle/>
          <a:p>
            <a:pPr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None/>
              <a:defRPr/>
            </a:pPr>
            <a:r>
              <a:rPr lang="pt-BR" sz="3200" b="1" dirty="0" smtClean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“Devemos avaliar cuidadosa e permanentemente o que estamos fazendo”</a:t>
            </a:r>
            <a:endParaRPr lang="pt-BR" sz="3200" b="1" dirty="0">
              <a:solidFill>
                <a:schemeClr val="tx2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Título 1"/>
          <p:cNvPicPr>
            <a:picLocks noGrp="1" noChangeArrowheads="1"/>
          </p:cNvPicPr>
          <p:nvPr>
            <p:ph type="title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390525" y="-133350"/>
            <a:ext cx="8240713" cy="1981200"/>
          </a:xfrm>
        </p:spPr>
      </p:pic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548640" indent="-411480" algn="ctr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pt-BR" sz="2400" dirty="0" smtClean="0"/>
              <a:t>Dr. Augusto Sola(EUA). IX </a:t>
            </a:r>
            <a:r>
              <a:rPr lang="pt-BR" sz="2400" dirty="0"/>
              <a:t>Congresso Brasileiro de </a:t>
            </a:r>
            <a:r>
              <a:rPr lang="pt-BR" sz="2400" dirty="0" err="1"/>
              <a:t>Perinatologia</a:t>
            </a:r>
            <a:r>
              <a:rPr lang="pt-BR" sz="2400" dirty="0"/>
              <a:t>, Fortaleza, 25 a 28 de novembro de </a:t>
            </a:r>
            <a:r>
              <a:rPr lang="pt-BR" sz="2400" dirty="0" smtClean="0"/>
              <a:t>2007. Conferência transcrita </a:t>
            </a:r>
            <a:r>
              <a:rPr lang="pt-BR" sz="2400" dirty="0"/>
              <a:t>por Paulo R. </a:t>
            </a:r>
            <a:r>
              <a:rPr lang="pt-BR" sz="2400" dirty="0" err="1" smtClean="0"/>
              <a:t>Margotto</a:t>
            </a:r>
            <a:r>
              <a:rPr lang="pt-BR" sz="2400" dirty="0" smtClean="0"/>
              <a:t>.</a:t>
            </a:r>
          </a:p>
          <a:p>
            <a:pPr marL="548640" indent="-411480" algn="ctr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endParaRPr lang="pt-BR" sz="2400" dirty="0" smtClean="0"/>
          </a:p>
          <a:p>
            <a:pPr marL="548640" indent="-411480" algn="ctr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pt-BR" b="1" dirty="0" smtClean="0">
                <a:solidFill>
                  <a:srgbClr val="002060"/>
                </a:solidFill>
              </a:rPr>
              <a:t>Existem 3 causas fundamentais que podem lesar o cérebro em desenvolvimento:</a:t>
            </a:r>
          </a:p>
          <a:p>
            <a:pPr marL="548640" indent="-411480" algn="just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endParaRPr lang="pt-BR" sz="2400" b="1" dirty="0" smtClean="0">
              <a:solidFill>
                <a:srgbClr val="7030A0"/>
              </a:solidFill>
            </a:endParaRPr>
          </a:p>
          <a:p>
            <a:pPr marL="548640" indent="-411480" algn="just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pt-BR" sz="3600" b="1" dirty="0" smtClean="0">
                <a:solidFill>
                  <a:srgbClr val="7030A0"/>
                </a:solidFill>
              </a:rPr>
              <a:t>1- Prematuridade</a:t>
            </a:r>
          </a:p>
          <a:p>
            <a:pPr marL="548640" indent="-411480" algn="just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pt-BR" sz="3600" b="1" dirty="0" smtClean="0">
                <a:solidFill>
                  <a:srgbClr val="7030A0"/>
                </a:solidFill>
              </a:rPr>
              <a:t>2- Prematuridade</a:t>
            </a:r>
          </a:p>
          <a:p>
            <a:pPr marL="548640" indent="-411480" algn="just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pt-BR" sz="3600" b="1" dirty="0" smtClean="0">
                <a:solidFill>
                  <a:srgbClr val="7030A0"/>
                </a:solidFill>
              </a:rPr>
              <a:t>3- Prematuridade</a:t>
            </a:r>
            <a:endParaRPr lang="pt-BR" sz="3600" b="1" dirty="0">
              <a:solidFill>
                <a:srgbClr val="7030A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Título 1"/>
          <p:cNvPicPr>
            <a:picLocks noGrp="1" noChangeArrowheads="1"/>
          </p:cNvPicPr>
          <p:nvPr>
            <p:ph type="title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50850" y="103188"/>
            <a:ext cx="8388350" cy="1439862"/>
          </a:xfrm>
        </p:spPr>
      </p:pic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548640" indent="-41148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pt-BR" sz="36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Sabemos que muitas das coisas que fazemos prejudicam o seu desenvolvimento</a:t>
            </a:r>
          </a:p>
          <a:p>
            <a:pPr marL="548640" indent="-41148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endParaRPr lang="pt-BR" dirty="0" smtClean="0"/>
          </a:p>
          <a:p>
            <a:pPr marL="548640" indent="-41148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pt-BR" sz="3600" b="1" dirty="0" smtClean="0">
                <a:solidFill>
                  <a:schemeClr val="bg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Quais são as nossas práticas diárias na UTIN e UCIN que podem ser lesivas ao cérebro em desenvolvimento?</a:t>
            </a:r>
            <a:endParaRPr lang="pt-BR" sz="3600" b="1" dirty="0">
              <a:solidFill>
                <a:schemeClr val="bg1">
                  <a:lumMod val="95000"/>
                  <a:lumOff val="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Título 1"/>
          <p:cNvPicPr>
            <a:picLocks noGrp="1" noChangeArrowheads="1"/>
          </p:cNvPicPr>
          <p:nvPr>
            <p:ph type="title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50850" y="268288"/>
            <a:ext cx="8242300" cy="1158875"/>
          </a:xfrm>
        </p:spPr>
      </p:pic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125538"/>
            <a:ext cx="8229600" cy="5183187"/>
          </a:xfrm>
        </p:spPr>
        <p:txBody>
          <a:bodyPr>
            <a:normAutofit/>
          </a:bodyPr>
          <a:lstStyle/>
          <a:p>
            <a:pPr marL="548640" indent="-41148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pt-BR" dirty="0" smtClean="0">
                <a:solidFill>
                  <a:srgbClr val="FFFF00"/>
                </a:solidFill>
              </a:rPr>
              <a:t>RNPTMBP, mãe com </a:t>
            </a:r>
            <a:r>
              <a:rPr lang="pt-BR" dirty="0" err="1" smtClean="0">
                <a:solidFill>
                  <a:srgbClr val="FFFF00"/>
                </a:solidFill>
              </a:rPr>
              <a:t>corioamnionite</a:t>
            </a:r>
            <a:r>
              <a:rPr lang="pt-BR" dirty="0" smtClean="0">
                <a:solidFill>
                  <a:srgbClr val="FFFF00"/>
                </a:solidFill>
              </a:rPr>
              <a:t>, RN com índice de </a:t>
            </a:r>
            <a:r>
              <a:rPr lang="pt-BR" dirty="0" err="1" smtClean="0">
                <a:solidFill>
                  <a:srgbClr val="FFFF00"/>
                </a:solidFill>
              </a:rPr>
              <a:t>apgar</a:t>
            </a:r>
            <a:r>
              <a:rPr lang="pt-BR" dirty="0" smtClean="0">
                <a:solidFill>
                  <a:srgbClr val="FFFF00"/>
                </a:solidFill>
              </a:rPr>
              <a:t> baixo. Estes são dois fatores que aumentam o risco de Paralisia Cerebral </a:t>
            </a:r>
            <a:r>
              <a:rPr lang="pt-BR" dirty="0" err="1" smtClean="0">
                <a:solidFill>
                  <a:srgbClr val="FFFF00"/>
                </a:solidFill>
              </a:rPr>
              <a:t>Espástica</a:t>
            </a:r>
            <a:r>
              <a:rPr lang="pt-BR" dirty="0" smtClean="0">
                <a:solidFill>
                  <a:srgbClr val="FFFF00"/>
                </a:solidFill>
              </a:rPr>
              <a:t> (78 vezes). Assim, este bebê chega ao mundo já marcado para a lesão cerebral.</a:t>
            </a:r>
          </a:p>
          <a:p>
            <a:pPr marL="548640" indent="-41148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endParaRPr lang="pt-BR" dirty="0"/>
          </a:p>
          <a:p>
            <a:pPr marL="548640" indent="-41148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pt-BR" sz="6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ENTRETANTO...</a:t>
            </a:r>
            <a:endParaRPr lang="pt-BR" sz="60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Título 1"/>
          <p:cNvPicPr>
            <a:picLocks noGrp="1" noChangeArrowheads="1"/>
          </p:cNvPicPr>
          <p:nvPr>
            <p:ph type="title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1835150" y="0"/>
            <a:ext cx="5499100" cy="1476375"/>
          </a:xfrm>
        </p:spPr>
      </p:pic>
      <p:pic>
        <p:nvPicPr>
          <p:cNvPr id="60424" name="Picture 8" descr="Imagem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79388" y="1268413"/>
            <a:ext cx="8715375" cy="533558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Título 1"/>
          <p:cNvPicPr>
            <a:picLocks noGrp="1" noChangeArrowheads="1"/>
          </p:cNvPicPr>
          <p:nvPr>
            <p:ph type="title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450850" y="-212725"/>
            <a:ext cx="8242300" cy="1114425"/>
          </a:xfrm>
        </p:spPr>
      </p:pic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765175"/>
            <a:ext cx="8229600" cy="6335713"/>
          </a:xfrm>
        </p:spPr>
        <p:txBody>
          <a:bodyPr>
            <a:normAutofit fontScale="85000" lnSpcReduction="20000"/>
          </a:bodyPr>
          <a:lstStyle/>
          <a:p>
            <a:pPr marL="548640" indent="-411480" algn="ctr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pt-BR" sz="3500" b="1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Há </a:t>
            </a:r>
            <a:r>
              <a:rPr lang="pt-BR" sz="3500" b="1" dirty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evidências </a:t>
            </a:r>
            <a:r>
              <a:rPr lang="pt-BR" sz="3500" b="1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de que </a:t>
            </a:r>
            <a:r>
              <a:rPr lang="pt-BR" sz="3500" b="1" dirty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a exposição destes bebês a eventos citotóxicos ou mesmo </a:t>
            </a:r>
            <a:r>
              <a:rPr lang="pt-BR" sz="3500" b="1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a eventos  </a:t>
            </a:r>
            <a:r>
              <a:rPr lang="pt-BR" sz="3500" b="1" dirty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moderados na UTI  </a:t>
            </a:r>
            <a:r>
              <a:rPr lang="pt-BR" sz="3500" b="1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levam </a:t>
            </a:r>
            <a:r>
              <a:rPr lang="pt-BR" sz="3500" b="1" dirty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a uma lesão na substância branca (teoria do segundo golpe). </a:t>
            </a:r>
            <a:r>
              <a:rPr lang="pt-BR" sz="3500" b="1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 </a:t>
            </a:r>
          </a:p>
          <a:p>
            <a:pPr marL="548640" indent="-411480" algn="ctr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pt-BR" b="1" dirty="0" smtClean="0">
                <a:solidFill>
                  <a:schemeClr val="accent5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Assim</a:t>
            </a:r>
            <a:r>
              <a:rPr lang="pt-BR" b="1" dirty="0">
                <a:solidFill>
                  <a:schemeClr val="accent5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, a exposição à </a:t>
            </a:r>
            <a:r>
              <a:rPr lang="pt-BR" b="1" dirty="0" err="1">
                <a:solidFill>
                  <a:schemeClr val="accent5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corioamnionite</a:t>
            </a:r>
            <a:r>
              <a:rPr lang="pt-BR" b="1" dirty="0">
                <a:solidFill>
                  <a:schemeClr val="accent5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seguida por algum  efeito </a:t>
            </a:r>
            <a:r>
              <a:rPr lang="pt-BR" b="1" dirty="0" smtClean="0">
                <a:solidFill>
                  <a:schemeClr val="accent5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citotóxico e </a:t>
            </a:r>
            <a:r>
              <a:rPr lang="pt-BR" b="1" dirty="0">
                <a:solidFill>
                  <a:schemeClr val="accent5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até mesmo eventos moderados </a:t>
            </a:r>
            <a:r>
              <a:rPr lang="pt-BR" b="1" dirty="0" smtClean="0">
                <a:solidFill>
                  <a:schemeClr val="accent5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levam </a:t>
            </a:r>
            <a:r>
              <a:rPr lang="pt-BR" b="1" dirty="0">
                <a:solidFill>
                  <a:schemeClr val="accent5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a uma enorme lesão da substância branca cerebral</a:t>
            </a:r>
            <a:r>
              <a:rPr lang="pt-BR" b="1" dirty="0" smtClean="0">
                <a:solidFill>
                  <a:schemeClr val="accent5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. Ou </a:t>
            </a:r>
            <a:r>
              <a:rPr lang="pt-BR" b="1" dirty="0">
                <a:solidFill>
                  <a:schemeClr val="accent5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seja, alguma coisa que ocorre após a exposição à inflamação induz a lesão cerebral grave</a:t>
            </a:r>
            <a:r>
              <a:rPr lang="pt-BR" b="1" dirty="0" smtClean="0">
                <a:solidFill>
                  <a:schemeClr val="accent5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.</a:t>
            </a:r>
            <a:r>
              <a:rPr lang="pt-BR" dirty="0">
                <a:latin typeface="Arial" pitchFamily="34" charset="0"/>
                <a:cs typeface="Arial" pitchFamily="34" charset="0"/>
              </a:rPr>
              <a:t> </a:t>
            </a:r>
            <a:endParaRPr lang="pt-BR" dirty="0" smtClean="0">
              <a:latin typeface="Arial" pitchFamily="34" charset="0"/>
              <a:cs typeface="Arial" pitchFamily="34" charset="0"/>
            </a:endParaRPr>
          </a:p>
          <a:p>
            <a:pPr marL="548640" indent="-411480" algn="ctr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pt-BR" dirty="0" smtClean="0">
                <a:latin typeface="Arial" pitchFamily="34" charset="0"/>
                <a:cs typeface="Arial" pitchFamily="34" charset="0"/>
              </a:rPr>
              <a:t>É </a:t>
            </a:r>
            <a:r>
              <a:rPr lang="pt-BR" dirty="0">
                <a:latin typeface="Arial" pitchFamily="34" charset="0"/>
                <a:cs typeface="Arial" pitchFamily="34" charset="0"/>
              </a:rPr>
              <a:t>como no boxe, a pessoa é nocauteada, ela fica meio tonta e depois vem o segundo golpe, quando a pessoa é definitivamente nocauteada. </a:t>
            </a:r>
          </a:p>
          <a:p>
            <a:pPr marL="548640" indent="-411480" algn="ctr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endParaRPr lang="pt-BR" b="1" dirty="0">
              <a:solidFill>
                <a:schemeClr val="accent5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marL="548640" indent="-41148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en-US" sz="2400" dirty="0" err="1" smtClean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Marret</a:t>
            </a:r>
            <a:r>
              <a:rPr lang="en-US" sz="2400" dirty="0" smtClean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et al  </a:t>
            </a:r>
            <a:r>
              <a:rPr lang="en-US" sz="1700" dirty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(</a:t>
            </a:r>
            <a:r>
              <a:rPr lang="en-US" sz="1700" b="1" dirty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Effect of </a:t>
            </a:r>
            <a:r>
              <a:rPr lang="en-US" sz="1700" b="1" dirty="0" err="1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ibotenate</a:t>
            </a:r>
            <a:r>
              <a:rPr lang="en-US" sz="1700" b="1" dirty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 on brain development: an </a:t>
            </a:r>
            <a:r>
              <a:rPr lang="en-US" sz="1700" b="1" dirty="0" err="1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excitotoxic</a:t>
            </a:r>
            <a:r>
              <a:rPr lang="en-US" sz="1700" b="1" dirty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 mouse model of </a:t>
            </a:r>
            <a:r>
              <a:rPr lang="en-US" sz="1700" b="1" dirty="0" err="1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microgyria</a:t>
            </a:r>
            <a:r>
              <a:rPr lang="en-US" sz="1700" b="1" dirty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 and </a:t>
            </a:r>
            <a:r>
              <a:rPr lang="en-US" sz="1700" b="1" dirty="0" err="1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posthypoxic</a:t>
            </a:r>
            <a:r>
              <a:rPr lang="en-US" sz="1700" b="1" dirty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-like lesions. J </a:t>
            </a:r>
            <a:r>
              <a:rPr lang="en-US" sz="1700" b="1" dirty="0" err="1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Neuropathol</a:t>
            </a:r>
            <a:r>
              <a:rPr lang="en-US" sz="1700" b="1" dirty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1700" b="1" dirty="0" err="1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Exp</a:t>
            </a:r>
            <a:r>
              <a:rPr lang="en-US" sz="1700" b="1" dirty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1700" b="1" dirty="0" err="1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Neurol</a:t>
            </a:r>
            <a:r>
              <a:rPr lang="en-US" sz="1700" b="1" dirty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 1995;54:358-70)</a:t>
            </a:r>
            <a:r>
              <a:rPr lang="en-US" sz="1700" dirty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e </a:t>
            </a:r>
            <a:r>
              <a:rPr lang="en-US" sz="2200" dirty="0" err="1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Dommergues</a:t>
            </a:r>
            <a:r>
              <a:rPr lang="en-US" sz="2200" dirty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 et al </a:t>
            </a:r>
            <a:r>
              <a:rPr lang="en-US" sz="1700" dirty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(</a:t>
            </a:r>
            <a:r>
              <a:rPr lang="en-US" sz="1700" b="1" dirty="0" err="1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Proinflammatory</a:t>
            </a:r>
            <a:r>
              <a:rPr lang="en-US" sz="1700" b="1" dirty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 cytokines and interleukin-9 exacerbate </a:t>
            </a:r>
            <a:r>
              <a:rPr lang="en-US" sz="1700" b="1" dirty="0" err="1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excitotoxic</a:t>
            </a:r>
            <a:r>
              <a:rPr lang="en-US" sz="1700" b="1" dirty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 lesions of the newborn murine </a:t>
            </a:r>
            <a:r>
              <a:rPr lang="en-US" sz="1700" b="1" dirty="0" err="1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neopallium</a:t>
            </a:r>
            <a:r>
              <a:rPr lang="en-US" sz="1700" b="1" dirty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. </a:t>
            </a:r>
            <a:r>
              <a:rPr lang="pt-BR" sz="1700" b="1" dirty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Ann </a:t>
            </a:r>
            <a:r>
              <a:rPr lang="pt-BR" sz="1700" b="1" dirty="0" err="1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Neurol</a:t>
            </a:r>
            <a:r>
              <a:rPr lang="pt-BR" sz="1700" b="1" dirty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. 2000;47:54-63</a:t>
            </a: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Título 1"/>
          <p:cNvPicPr>
            <a:picLocks noGrp="1" noChangeArrowheads="1"/>
          </p:cNvPicPr>
          <p:nvPr>
            <p:ph type="title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50850" y="268288"/>
            <a:ext cx="8242300" cy="1158875"/>
          </a:xfrm>
        </p:spPr>
      </p:pic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548640" indent="-411480" algn="ctr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pt-BR" sz="6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 QUE PODEMOS FAZER PARA EVITAR O SEGUNDO GOLPE?</a:t>
            </a:r>
            <a:endParaRPr lang="pt-BR" sz="60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Título 1"/>
          <p:cNvPicPr>
            <a:picLocks noGrp="1" noChangeArrowheads="1"/>
          </p:cNvPicPr>
          <p:nvPr>
            <p:ph type="title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50850" y="158750"/>
            <a:ext cx="8242300" cy="963613"/>
          </a:xfrm>
        </p:spPr>
      </p:pic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981075"/>
            <a:ext cx="8229600" cy="5688013"/>
          </a:xfrm>
        </p:spPr>
        <p:txBody>
          <a:bodyPr>
            <a:normAutofit fontScale="85000" lnSpcReduction="20000"/>
          </a:bodyPr>
          <a:lstStyle/>
          <a:p>
            <a:pPr marL="548640" indent="-411480" algn="just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pt-BR" dirty="0" smtClean="0">
                <a:latin typeface="Times New Roman"/>
                <a:ea typeface="Times New Roman"/>
              </a:rPr>
              <a:t>1</a:t>
            </a:r>
            <a:r>
              <a:rPr lang="pt-BR" dirty="0">
                <a:latin typeface="Times New Roman"/>
                <a:ea typeface="Times New Roman"/>
              </a:rPr>
              <a:t>) alguns bebês são expostos a </a:t>
            </a:r>
            <a:r>
              <a:rPr lang="pt-BR" dirty="0" err="1">
                <a:latin typeface="Times New Roman"/>
                <a:ea typeface="Times New Roman"/>
              </a:rPr>
              <a:t>citocinas</a:t>
            </a:r>
            <a:r>
              <a:rPr lang="pt-BR" dirty="0">
                <a:latin typeface="Times New Roman"/>
                <a:ea typeface="Times New Roman"/>
              </a:rPr>
              <a:t> </a:t>
            </a:r>
            <a:r>
              <a:rPr lang="pt-BR" dirty="0" smtClean="0">
                <a:latin typeface="Times New Roman"/>
                <a:ea typeface="Times New Roman"/>
              </a:rPr>
              <a:t>pró-inflamatórias </a:t>
            </a:r>
            <a:r>
              <a:rPr lang="pt-BR" dirty="0">
                <a:latin typeface="Times New Roman"/>
                <a:ea typeface="Times New Roman"/>
              </a:rPr>
              <a:t>ou apresentam fatores genéticos que lesam o cérebro, mas os fatores ambientais (práticas na UTI Neonatal) podem agravar a lesão cerebral </a:t>
            </a:r>
            <a:r>
              <a:rPr lang="pt-BR" dirty="0" smtClean="0">
                <a:latin typeface="Times New Roman"/>
                <a:ea typeface="Times New Roman"/>
              </a:rPr>
              <a:t>.</a:t>
            </a:r>
          </a:p>
          <a:p>
            <a:pPr marL="548640" indent="-411480" algn="just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pt-BR" dirty="0" smtClean="0">
                <a:latin typeface="Times New Roman"/>
                <a:ea typeface="Times New Roman"/>
              </a:rPr>
              <a:t>2</a:t>
            </a:r>
            <a:r>
              <a:rPr lang="pt-BR" dirty="0">
                <a:latin typeface="Times New Roman"/>
                <a:ea typeface="Times New Roman"/>
              </a:rPr>
              <a:t>) outro grupo de bebês é exposto </a:t>
            </a:r>
            <a:r>
              <a:rPr lang="pt-BR" dirty="0" smtClean="0">
                <a:latin typeface="Times New Roman"/>
                <a:ea typeface="Times New Roman"/>
              </a:rPr>
              <a:t>a todos </a:t>
            </a:r>
            <a:r>
              <a:rPr lang="pt-BR" dirty="0">
                <a:latin typeface="Times New Roman"/>
                <a:ea typeface="Times New Roman"/>
              </a:rPr>
              <a:t>estes problemas, mas não apresentam lesão cerebral (alguns morrem e ao exame do cérebro, não é detectada lesão alguma</a:t>
            </a:r>
            <a:r>
              <a:rPr lang="pt-BR" dirty="0" smtClean="0">
                <a:latin typeface="Times New Roman"/>
                <a:ea typeface="Times New Roman"/>
              </a:rPr>
              <a:t>).</a:t>
            </a:r>
          </a:p>
          <a:p>
            <a:pPr marL="548640" indent="-411480" algn="just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pt-BR" dirty="0" smtClean="0">
                <a:latin typeface="Times New Roman"/>
                <a:ea typeface="Times New Roman"/>
              </a:rPr>
              <a:t> 3) outros </a:t>
            </a:r>
            <a:r>
              <a:rPr lang="pt-BR" dirty="0">
                <a:latin typeface="Times New Roman"/>
                <a:ea typeface="Times New Roman"/>
              </a:rPr>
              <a:t>bebês não apresentam lesão pré-natal, mas apresentam problemas perinatais (comprimento inadequado do cordão umbilical, </a:t>
            </a:r>
            <a:r>
              <a:rPr lang="pt-BR" dirty="0" smtClean="0">
                <a:latin typeface="Times New Roman"/>
                <a:ea typeface="Times New Roman"/>
              </a:rPr>
              <a:t>DPP, </a:t>
            </a:r>
            <a:r>
              <a:rPr lang="pt-BR" dirty="0">
                <a:latin typeface="Times New Roman"/>
                <a:ea typeface="Times New Roman"/>
              </a:rPr>
              <a:t>não se consegue intubar na sala de parto) e podem vir a apresentar lesão </a:t>
            </a:r>
            <a:r>
              <a:rPr lang="pt-BR" dirty="0" smtClean="0">
                <a:latin typeface="Times New Roman"/>
                <a:ea typeface="Times New Roman"/>
              </a:rPr>
              <a:t>cerebral. </a:t>
            </a:r>
          </a:p>
          <a:p>
            <a:pPr marL="548640" indent="-411480" algn="just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pt-BR" dirty="0" smtClean="0">
                <a:latin typeface="Times New Roman"/>
                <a:ea typeface="Times New Roman"/>
              </a:rPr>
              <a:t>4</a:t>
            </a:r>
            <a:r>
              <a:rPr lang="pt-BR" dirty="0">
                <a:latin typeface="Times New Roman"/>
                <a:ea typeface="Times New Roman"/>
              </a:rPr>
              <a:t>) </a:t>
            </a:r>
            <a:r>
              <a:rPr lang="pt-BR" dirty="0" smtClean="0">
                <a:latin typeface="Times New Roman"/>
                <a:ea typeface="Times New Roman"/>
              </a:rPr>
              <a:t>em outro </a:t>
            </a:r>
            <a:r>
              <a:rPr lang="pt-BR" dirty="0">
                <a:latin typeface="Times New Roman"/>
                <a:ea typeface="Times New Roman"/>
              </a:rPr>
              <a:t>grupo de bebês, não é detectada a lesão, mas existe um dano grave que leva </a:t>
            </a:r>
            <a:r>
              <a:rPr lang="pt-BR" dirty="0" smtClean="0">
                <a:latin typeface="Times New Roman"/>
                <a:ea typeface="Times New Roman"/>
              </a:rPr>
              <a:t>a </a:t>
            </a:r>
            <a:r>
              <a:rPr lang="pt-BR" dirty="0">
                <a:latin typeface="Times New Roman"/>
                <a:ea typeface="Times New Roman"/>
              </a:rPr>
              <a:t>um deficiente desenvolvimento cerebral em um bebê que estava perfeitamente normal ao nascimento</a:t>
            </a:r>
            <a:r>
              <a:rPr lang="pt-BR" dirty="0" smtClean="0">
                <a:latin typeface="Times New Roman"/>
                <a:ea typeface="Times New Roman"/>
              </a:rPr>
              <a:t>.</a:t>
            </a:r>
          </a:p>
          <a:p>
            <a:pPr marL="548640" indent="-411480" algn="ctr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pt-BR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Existem </a:t>
            </a:r>
            <a:r>
              <a:rPr lang="pt-BR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lesões </a:t>
            </a:r>
            <a:r>
              <a:rPr lang="pt-BR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cerebrais ainda </a:t>
            </a:r>
            <a:r>
              <a:rPr lang="pt-BR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não detectáveis com as novas tecnologias disponíveis</a:t>
            </a:r>
            <a:r>
              <a:rPr lang="pt-BR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</a:rPr>
              <a:t> </a:t>
            </a:r>
            <a:endParaRPr lang="pt-BR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  <a:ea typeface="Times New Roman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Título 1"/>
          <p:cNvPicPr>
            <a:picLocks noGrp="1" noChangeArrowheads="1"/>
          </p:cNvPicPr>
          <p:nvPr>
            <p:ph type="title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450850" y="133350"/>
            <a:ext cx="8394700" cy="1585913"/>
          </a:xfrm>
        </p:spPr>
      </p:pic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557338"/>
            <a:ext cx="8229600" cy="5111750"/>
          </a:xfrm>
        </p:spPr>
        <p:txBody>
          <a:bodyPr>
            <a:normAutofit fontScale="92500" lnSpcReduction="10000"/>
          </a:bodyPr>
          <a:lstStyle/>
          <a:p>
            <a:pPr marL="548640" indent="-411480" algn="ctr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pt-BR" sz="3700" b="1" dirty="0">
                <a:ln w="6350">
                  <a:noFill/>
                </a:ln>
                <a:solidFill>
                  <a:srgbClr val="002060"/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Lucida Sans"/>
                <a:ea typeface="+mj-ea"/>
                <a:cs typeface="+mj-cs"/>
              </a:rPr>
              <a:t>Temos que pensar também no cérebro, e não somente nos pulmões, no coração e nos </a:t>
            </a:r>
            <a:r>
              <a:rPr lang="pt-BR" sz="3700" b="1" dirty="0" smtClean="0">
                <a:ln w="6350">
                  <a:noFill/>
                </a:ln>
                <a:solidFill>
                  <a:srgbClr val="002060"/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Lucida Sans"/>
                <a:ea typeface="+mj-ea"/>
                <a:cs typeface="+mj-cs"/>
              </a:rPr>
              <a:t>rins </a:t>
            </a:r>
          </a:p>
          <a:p>
            <a:pPr marL="548640" indent="-41148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pt-BR" dirty="0" smtClean="0">
                <a:solidFill>
                  <a:srgbClr val="FFFF00"/>
                </a:solidFill>
              </a:rPr>
              <a:t>1-O nosso trabalho começa na Sala de Parto.</a:t>
            </a:r>
          </a:p>
          <a:p>
            <a:pPr marL="548640" indent="-41148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pt-BR" dirty="0" smtClean="0"/>
              <a:t>2-Na UTIN temos que controlar a oferta de Oxigênio,  evitar o uso de </a:t>
            </a:r>
            <a:r>
              <a:rPr lang="pt-BR" dirty="0" err="1" smtClean="0"/>
              <a:t>midazolan</a:t>
            </a:r>
            <a:r>
              <a:rPr lang="pt-BR" dirty="0" smtClean="0"/>
              <a:t>, avaliar o uso da dopamina, usar criteriosamente os </a:t>
            </a:r>
            <a:r>
              <a:rPr lang="pt-BR" dirty="0" err="1" smtClean="0"/>
              <a:t>corticosteróides</a:t>
            </a:r>
            <a:r>
              <a:rPr lang="pt-BR" dirty="0" smtClean="0"/>
              <a:t>, ventilação mínima, tratar </a:t>
            </a:r>
            <a:r>
              <a:rPr lang="pt-BR" dirty="0" err="1" smtClean="0"/>
              <a:t>apnéias</a:t>
            </a:r>
            <a:r>
              <a:rPr lang="pt-BR" dirty="0" smtClean="0"/>
              <a:t>, evitar </a:t>
            </a:r>
            <a:r>
              <a:rPr lang="pt-BR" dirty="0" err="1" smtClean="0"/>
              <a:t>hipocapnia</a:t>
            </a:r>
            <a:r>
              <a:rPr lang="pt-BR" dirty="0" smtClean="0"/>
              <a:t>, prevenir infecções...</a:t>
            </a:r>
          </a:p>
          <a:p>
            <a:pPr marL="548640" indent="-41148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pt-BR" sz="3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3- Temos que cuidar do ambiente do Recém-nascido(diminuir o stress, prevenir e tratar a dor) </a:t>
            </a:r>
            <a:endParaRPr lang="pt-BR" sz="30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Título 1"/>
          <p:cNvPicPr>
            <a:picLocks noGrp="1" noChangeArrowheads="1"/>
          </p:cNvPicPr>
          <p:nvPr>
            <p:ph type="title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50850" y="-182563"/>
            <a:ext cx="8242300" cy="1846263"/>
          </a:xfrm>
        </p:spPr>
      </p:pic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412875"/>
            <a:ext cx="8229600" cy="5329238"/>
          </a:xfrm>
        </p:spPr>
        <p:txBody>
          <a:bodyPr>
            <a:normAutofit/>
          </a:bodyPr>
          <a:lstStyle/>
          <a:p>
            <a:pPr marL="548640" indent="-411480" algn="ctr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pt-BR" b="1" dirty="0" smtClean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 ambiente da UTIN não é estressante  só para os pais ou para nós cuidadores. Ele pode ser profundamente estressante para o bebê em desenvolvimento. O encéfalo do PT é extremamente sensível e tem uma habilidade limitada para tamponar a grande quantidade de estímulos que recebe(</a:t>
            </a:r>
            <a:r>
              <a:rPr lang="pt-BR" b="1" dirty="0" err="1" smtClean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Als</a:t>
            </a:r>
            <a:r>
              <a:rPr lang="pt-BR" b="1" dirty="0" smtClean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1986).</a:t>
            </a:r>
          </a:p>
          <a:p>
            <a:pPr marL="548640" indent="-411480" algn="ctr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pt-BR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Muito ruído, muita luz, toques inadequados, e intrusivos, procedimentos dolorosos frequentes, ausência de posturas organizadoras, alteração do ciclo sono-vigília e atividade frenética </a:t>
            </a:r>
            <a:endParaRPr lang="pt-BR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Título 1"/>
          <p:cNvPicPr>
            <a:picLocks noGrp="1" noChangeArrowheads="1"/>
          </p:cNvPicPr>
          <p:nvPr>
            <p:ph type="title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50850" y="-176213"/>
            <a:ext cx="8242300" cy="2005013"/>
          </a:xfrm>
        </p:spPr>
      </p:pic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068888"/>
          </a:xfrm>
        </p:spPr>
        <p:txBody>
          <a:bodyPr>
            <a:normAutofit fontScale="70000" lnSpcReduction="20000"/>
          </a:bodyPr>
          <a:lstStyle/>
          <a:p>
            <a:pPr marL="548640" indent="-411480" algn="ctr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endParaRPr lang="pt-BR" dirty="0" smtClean="0"/>
          </a:p>
          <a:p>
            <a:pPr marL="548640" indent="-411480" algn="ctr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pt-BR" sz="3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</a:t>
            </a:r>
            <a:r>
              <a:rPr lang="pt-BR" sz="3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criação de um ambiente físico seguro é uma tarefa difícil porém necessária. </a:t>
            </a:r>
            <a:endParaRPr lang="pt-BR" sz="3400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548640" indent="-411480" algn="ctr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pt-BR" sz="3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Normalmente o bebê se encontra num meio líquido estável, quente, que filtra os estímulos para o cérebro em desenvolvimento.</a:t>
            </a:r>
          </a:p>
          <a:p>
            <a:pPr marL="548640" indent="-411480" algn="ctr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endParaRPr lang="pt-BR" dirty="0" smtClean="0"/>
          </a:p>
          <a:p>
            <a:pPr marL="548640" indent="-411480" algn="ctr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pt-BR" sz="4000" b="1" dirty="0" smtClean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 AMBIENTE DA UTI É FRIO, INSTÁVEL, RUIDOSO, COM EXCESSO DE LUZ E ESTÍMULOS, O POSICIONAMENTO DO BEBÊ ESTÁ INADEQUADO, O TOQUE É INTRUSIVO E DOLOROSO. </a:t>
            </a:r>
          </a:p>
          <a:p>
            <a:pPr marL="548640" indent="-411480" algn="ctr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endParaRPr lang="pt-BR" dirty="0" smtClean="0"/>
          </a:p>
          <a:p>
            <a:pPr marL="548640" indent="-411480" algn="ctr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pt-BR" dirty="0" smtClean="0"/>
              <a:t>TODOS ESTES FATORES SÃO GERADORES DE ESTRESSE</a:t>
            </a:r>
          </a:p>
          <a:p>
            <a:pPr marL="548640" indent="-41148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endParaRPr lang="pt-BR" dirty="0"/>
          </a:p>
          <a:p>
            <a:pPr marL="548640" indent="-41148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pt-BR" sz="1000" dirty="0" smtClean="0">
                <a:solidFill>
                  <a:srgbClr val="92D050"/>
                </a:solidFill>
              </a:rPr>
              <a:t>                                           </a:t>
            </a:r>
            <a:endParaRPr lang="pt-BR" sz="1000" dirty="0">
              <a:solidFill>
                <a:srgbClr val="92D05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Título 1"/>
          <p:cNvPicPr>
            <a:picLocks noGrp="1" noChangeArrowheads="1"/>
          </p:cNvPicPr>
          <p:nvPr>
            <p:ph type="title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50850" y="103188"/>
            <a:ext cx="8242300" cy="1323975"/>
          </a:xfrm>
        </p:spPr>
      </p:pic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836613"/>
            <a:ext cx="8229600" cy="5761037"/>
          </a:xfrm>
        </p:spPr>
        <p:txBody>
          <a:bodyPr>
            <a:normAutofit fontScale="92500" lnSpcReduction="10000"/>
          </a:bodyPr>
          <a:lstStyle/>
          <a:p>
            <a:pPr marL="548640" indent="-411480" algn="ctr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pt-B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</a:t>
            </a:r>
            <a:r>
              <a:rPr lang="pt-B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dor é a principal causa de estresse na UTIN (estima-se que cada recém nascido internado receba em torno de 50 e até 150 procedimentos potencialmente dolorosos ao </a:t>
            </a:r>
            <a:r>
              <a:rPr lang="pt-B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dia), </a:t>
            </a:r>
            <a:r>
              <a:rPr lang="pt-B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é necessário saber identificar, prevenir e tratar a dor do RN</a:t>
            </a:r>
            <a:r>
              <a:rPr lang="pt-B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</a:p>
          <a:p>
            <a:pPr marL="548640" indent="-411480" algn="ctr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pt-BR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 adulto que prende o dedo na porta a dor dura de 3  a 10 min. A dor no RNPT dura de 30 a 90 min.</a:t>
            </a:r>
          </a:p>
          <a:p>
            <a:pPr marL="548640" indent="-411480" algn="ctr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pt-BR" dirty="0" smtClean="0"/>
              <a:t>O RNPT sente dor mais intensamente e com duração maior </a:t>
            </a:r>
          </a:p>
          <a:p>
            <a:pPr marL="548640" indent="-411480" algn="ctr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pt-BR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Depois de algum tempo internado na UTIN sendo submetido a vários estímulos dolorosos, até o toque suave passa a ser percebido como doloroso </a:t>
            </a:r>
            <a:endParaRPr lang="pt-BR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548640" indent="-41148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Título 1"/>
          <p:cNvPicPr>
            <a:picLocks noGrp="1" noChangeArrowheads="1"/>
          </p:cNvPicPr>
          <p:nvPr>
            <p:ph type="title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50850" y="133350"/>
            <a:ext cx="8242300" cy="877888"/>
          </a:xfrm>
        </p:spPr>
      </p:pic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908050"/>
            <a:ext cx="8229600" cy="5949950"/>
          </a:xfrm>
        </p:spPr>
        <p:txBody>
          <a:bodyPr>
            <a:normAutofit fontScale="77500" lnSpcReduction="20000"/>
          </a:bodyPr>
          <a:lstStyle/>
          <a:p>
            <a:pPr marL="548640" indent="-411480" algn="ctr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pt-BR" sz="3500" b="1" dirty="0" smtClean="0">
                <a:solidFill>
                  <a:srgbClr val="FFFF00"/>
                </a:solidFill>
              </a:rPr>
              <a:t>Ruído é um dos mais marcantes desafios no meio ambiente da UTIN. Som é criado por uma grande variedade de fontes incluindo telefones, alarmes movimento /manuseio de equipamentos, pias e a fala humana.</a:t>
            </a:r>
          </a:p>
          <a:p>
            <a:pPr marL="548640" indent="-411480" algn="ctr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pt-BR" sz="3500" b="1" dirty="0" smtClean="0"/>
              <a:t>O </a:t>
            </a:r>
            <a:r>
              <a:rPr lang="pt-BR" sz="3500" b="1" dirty="0"/>
              <a:t>som é uma vibração cujas características são: intensidade (volume), </a:t>
            </a:r>
            <a:r>
              <a:rPr lang="pt-BR" sz="3500" b="1" dirty="0" err="1"/>
              <a:t>freqüência</a:t>
            </a:r>
            <a:r>
              <a:rPr lang="pt-BR" sz="3500" b="1" dirty="0"/>
              <a:t> (grave/agudo), periodicidade e duração. A intensidade se mede em decibéis (dB</a:t>
            </a:r>
            <a:r>
              <a:rPr lang="pt-BR" sz="3500" b="1" dirty="0" smtClean="0"/>
              <a:t>).</a:t>
            </a:r>
          </a:p>
          <a:p>
            <a:pPr marL="548640" indent="-411480" algn="ctr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pt-BR" sz="3500" b="1" dirty="0" smtClean="0"/>
              <a:t> </a:t>
            </a:r>
            <a:r>
              <a:rPr lang="pt-BR" sz="3500" b="1" dirty="0"/>
              <a:t>O ruído é um som indesejável. A capacidade de ouvir sons a determinadas </a:t>
            </a:r>
            <a:r>
              <a:rPr lang="pt-BR" sz="3500" b="1" dirty="0" err="1"/>
              <a:t>freqüências</a:t>
            </a:r>
            <a:r>
              <a:rPr lang="pt-BR" sz="3500" b="1" dirty="0"/>
              <a:t> perde-se mais rapidamente em resposta ao ruído; </a:t>
            </a:r>
            <a:r>
              <a:rPr lang="pt-BR" sz="3500" b="1" dirty="0" err="1"/>
              <a:t>conseqüentemente</a:t>
            </a:r>
            <a:r>
              <a:rPr lang="pt-BR" sz="3500" b="1" dirty="0"/>
              <a:t>, a intensidade é ajustada à </a:t>
            </a:r>
            <a:r>
              <a:rPr lang="pt-BR" sz="3500" b="1" dirty="0" err="1"/>
              <a:t>freqüência</a:t>
            </a:r>
            <a:r>
              <a:rPr lang="pt-BR" sz="3500" b="1" dirty="0"/>
              <a:t> (noção de </a:t>
            </a:r>
            <a:r>
              <a:rPr lang="pt-BR" sz="3500" b="1" dirty="0" err="1"/>
              <a:t>dbA</a:t>
            </a:r>
            <a:r>
              <a:rPr lang="pt-BR" sz="3500" b="1" dirty="0" smtClean="0"/>
              <a:t>).</a:t>
            </a:r>
          </a:p>
          <a:p>
            <a:pPr marL="548640" indent="-41148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endParaRPr lang="pt-BR" sz="3500" dirty="0"/>
          </a:p>
          <a:p>
            <a:pPr marL="548640" indent="-411480" algn="ctr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pt-BR" sz="4200" dirty="0" smtClean="0">
                <a:solidFill>
                  <a:srgbClr val="002060"/>
                </a:solidFill>
              </a:rPr>
              <a:t>.</a:t>
            </a:r>
          </a:p>
          <a:p>
            <a:pPr marL="548640" indent="-41148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Título 1"/>
          <p:cNvPicPr>
            <a:picLocks noGrp="1" noChangeArrowheads="1"/>
          </p:cNvPicPr>
          <p:nvPr>
            <p:ph type="title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50850" y="103188"/>
            <a:ext cx="8242300" cy="1323975"/>
          </a:xfrm>
        </p:spPr>
      </p:pic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836613"/>
            <a:ext cx="8229600" cy="5472112"/>
          </a:xfrm>
        </p:spPr>
        <p:txBody>
          <a:bodyPr>
            <a:noAutofit/>
          </a:bodyPr>
          <a:lstStyle/>
          <a:p>
            <a:pPr marL="548640" indent="-411480" algn="ctr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pt-BR" sz="3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 útero o feto está exposto a sons ao redor de 40-60 dB(L lutes e cols., 1993).</a:t>
            </a:r>
          </a:p>
          <a:p>
            <a:pPr marL="548640" indent="-411480" algn="ctr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pt-BR" sz="3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Agência para a Proteção Ambiental dos EUA propôs um nível sonoro médio de 45dB durante o dia e 35 dB à noite nos hospitais. </a:t>
            </a:r>
          </a:p>
          <a:p>
            <a:pPr marL="548640" indent="-411480" algn="ctr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pt-BR" sz="3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Academia Americana de Pediatria recomenda, em UTI Neonatal, 55dB durante o dia e 35dB durante a noite, porém sugere que ruídos acima de 45 dB dentro das incubadoras devem ser considerados como </a:t>
            </a:r>
            <a:r>
              <a:rPr lang="pt-BR" sz="32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preocupantes</a:t>
            </a:r>
            <a:r>
              <a:rPr lang="pt-BR" sz="3200" dirty="0" smtClean="0">
                <a:solidFill>
                  <a:srgbClr val="002060"/>
                </a:solidFill>
              </a:rPr>
              <a:t>.</a:t>
            </a:r>
            <a:endParaRPr lang="pt-BR" sz="3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Título 1"/>
          <p:cNvPicPr>
            <a:picLocks noGrp="1" noChangeArrowheads="1"/>
          </p:cNvPicPr>
          <p:nvPr>
            <p:ph type="title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50850" y="-188913"/>
            <a:ext cx="8242300" cy="1463676"/>
          </a:xfrm>
        </p:spPr>
      </p:pic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620713"/>
            <a:ext cx="8229600" cy="6237287"/>
          </a:xfrm>
        </p:spPr>
        <p:txBody>
          <a:bodyPr>
            <a:normAutofit fontScale="47500" lnSpcReduction="20000"/>
          </a:bodyPr>
          <a:lstStyle/>
          <a:p>
            <a:pPr marL="548640" indent="-411480" algn="ctr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pt-BR" sz="4500" dirty="0" smtClean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pt-BR" sz="59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Nos EUA os ruídos variam em torno de 90 dB.</a:t>
            </a:r>
          </a:p>
          <a:p>
            <a:pPr marL="548640" indent="-411480" algn="ctr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pt-BR" sz="59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 ruído na UTIN é </a:t>
            </a:r>
            <a:r>
              <a:rPr lang="pt-BR" sz="59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produzido:</a:t>
            </a:r>
          </a:p>
          <a:p>
            <a:pPr marL="548640" indent="-411480" algn="ctr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pt-BR" sz="59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1- </a:t>
            </a:r>
            <a:r>
              <a:rPr lang="pt-BR" sz="59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pelos </a:t>
            </a:r>
            <a:r>
              <a:rPr lang="pt-BR" sz="59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aparelhos: monitor </a:t>
            </a:r>
            <a:r>
              <a:rPr lang="pt-BR" sz="59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cardíaco, ventiladores mecânicos, </a:t>
            </a:r>
            <a:r>
              <a:rPr lang="pt-BR" sz="59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oxímetro</a:t>
            </a:r>
            <a:r>
              <a:rPr lang="pt-BR" sz="59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de pulso, sistemas de alarme), </a:t>
            </a:r>
            <a:endParaRPr lang="pt-BR" sz="59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548640" indent="-411480" algn="ctr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pt-BR" sz="59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2- pelos </a:t>
            </a:r>
            <a:r>
              <a:rPr lang="pt-BR" sz="59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cuidados diretos com o </a:t>
            </a:r>
            <a:r>
              <a:rPr lang="pt-BR" sz="59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RN: aspiração</a:t>
            </a:r>
            <a:r>
              <a:rPr lang="pt-BR" sz="59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banho, mudança de decúbito, limpeza da </a:t>
            </a:r>
            <a:r>
              <a:rPr lang="pt-BR" sz="59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incubadora,</a:t>
            </a:r>
          </a:p>
          <a:p>
            <a:pPr marL="548640" indent="-411480" algn="ctr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pt-BR" sz="59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3- pelo chamado ruído de fundo: vozes, telefone, rádio, passos, abrir e fechar de gavetas.</a:t>
            </a:r>
          </a:p>
          <a:p>
            <a:pPr marL="548640" indent="-411480" algn="ctr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pt-BR" sz="59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 </a:t>
            </a:r>
            <a:r>
              <a:rPr lang="pt-BR" sz="59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ruído da UTIN pode lesar estruturas do aparelho auditivo e </a:t>
            </a:r>
            <a:r>
              <a:rPr lang="pt-BR" sz="59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causar </a:t>
            </a:r>
            <a:r>
              <a:rPr lang="pt-BR" sz="59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surdez (efeito potencializado por drogas </a:t>
            </a:r>
            <a:r>
              <a:rPr lang="pt-BR" sz="5900" b="1" dirty="0" err="1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ototóxicas</a:t>
            </a:r>
            <a:r>
              <a:rPr lang="pt-BR" sz="59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como </a:t>
            </a:r>
            <a:r>
              <a:rPr lang="pt-BR" sz="5900" b="1" dirty="0" err="1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aminoglicosídeos</a:t>
            </a:r>
            <a:r>
              <a:rPr lang="pt-BR" sz="59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e furosemida</a:t>
            </a:r>
            <a:r>
              <a:rPr lang="pt-BR" sz="59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).                                                   </a:t>
            </a:r>
            <a:r>
              <a:rPr lang="pt-BR" sz="5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Título 1"/>
          <p:cNvPicPr>
            <a:picLocks noGrp="1" noChangeArrowheads="1"/>
          </p:cNvPicPr>
          <p:nvPr>
            <p:ph type="title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50850" y="-122238"/>
            <a:ext cx="8242300" cy="963613"/>
          </a:xfrm>
        </p:spPr>
      </p:pic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620713"/>
            <a:ext cx="8229600" cy="6237287"/>
          </a:xfrm>
        </p:spPr>
        <p:txBody>
          <a:bodyPr>
            <a:normAutofit fontScale="92500" lnSpcReduction="10000"/>
          </a:bodyPr>
          <a:lstStyle/>
          <a:p>
            <a:pPr marL="548640" indent="-411480" algn="ctr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pt-BR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Intensidades entre 70 e 80 dB são causas de </a:t>
            </a:r>
            <a:r>
              <a:rPr lang="pt-BR" b="1" dirty="0" err="1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apnéia</a:t>
            </a:r>
            <a:r>
              <a:rPr lang="pt-BR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bradicardia, </a:t>
            </a:r>
            <a:r>
              <a:rPr lang="pt-BR" b="1" dirty="0" err="1" smtClean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dessaturação</a:t>
            </a:r>
            <a:r>
              <a:rPr lang="pt-BR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hipertensão arterial, taquicardia, e alterações do fluxo sanguíneo cerebral. Além de interferir no sono, o ruído causa também estresse, choro, fadiga, irritabilidade e isolamento ( devido ao barulho o RN não consegue escutar os sons que todo bebê precisa ouvir para se estimular e interagir com o meio</a:t>
            </a:r>
            <a:r>
              <a:rPr lang="pt-BR" b="1" dirty="0" smtClean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).</a:t>
            </a:r>
          </a:p>
          <a:p>
            <a:pPr marL="548640" indent="-411480" algn="ctr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pt-BR" b="1" dirty="0" smtClean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Em adição, exposição prolongada a sons monótonos(</a:t>
            </a:r>
            <a:r>
              <a:rPr lang="pt-BR" b="1" dirty="0" err="1" smtClean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ex</a:t>
            </a:r>
            <a:r>
              <a:rPr lang="pt-BR" b="1" dirty="0" smtClean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ruído do motor da incubadora ou ruído de “fundo” como vozes) tem sido associado com a redução da sensibilidade à estimulação auditiva(</a:t>
            </a:r>
            <a:r>
              <a:rPr lang="pt-BR" b="1" dirty="0" err="1" smtClean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Segal</a:t>
            </a:r>
            <a:r>
              <a:rPr lang="pt-BR" b="1" dirty="0" smtClean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1972). Portanto, tanto a intensidade quanto a duração da exposição sonora devem ser considerados quando se avalia o ruído ambiental e seu efeito no bebê da UTIN.  </a:t>
            </a:r>
            <a:endParaRPr lang="pt-BR" b="1" dirty="0">
              <a:solidFill>
                <a:schemeClr val="accent4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Título 1"/>
          <p:cNvPicPr>
            <a:picLocks noGrp="1" noChangeArrowheads="1"/>
          </p:cNvPicPr>
          <p:nvPr>
            <p:ph type="title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50850" y="268288"/>
            <a:ext cx="8242300" cy="1158875"/>
          </a:xfrm>
        </p:spPr>
      </p:pic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548640" indent="-411480" algn="ctr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pt-BR" sz="4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Acima de 120 dB, a sensação acústica pode ser dolorosa.</a:t>
            </a:r>
          </a:p>
          <a:p>
            <a:pPr marL="548640" indent="-411480" algn="ctr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pt-BR" sz="4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Alguns pesquisadores observaram que o bebê pode experimentar dor quando o ruído atinge 77dB(Lutes, 1993)</a:t>
            </a:r>
          </a:p>
          <a:p>
            <a:pPr marL="548640" indent="-41148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endParaRPr lang="pt-BR" dirty="0"/>
          </a:p>
          <a:p>
            <a:pPr marL="548640" indent="-41148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Título 1"/>
          <p:cNvPicPr>
            <a:picLocks noGrp="1" noChangeArrowheads="1"/>
          </p:cNvPicPr>
          <p:nvPr>
            <p:ph type="title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50850" y="165100"/>
            <a:ext cx="8369300" cy="1328738"/>
          </a:xfrm>
        </p:spPr>
      </p:pic>
      <p:pic>
        <p:nvPicPr>
          <p:cNvPr id="7680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1187450" y="1844675"/>
            <a:ext cx="6697663" cy="403225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Título 1"/>
          <p:cNvPicPr>
            <a:picLocks noGrp="1" noChangeArrowheads="1"/>
          </p:cNvPicPr>
          <p:nvPr>
            <p:ph type="title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50850" y="-176213"/>
            <a:ext cx="8242300" cy="1603376"/>
          </a:xfrm>
        </p:spPr>
      </p:pic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125538"/>
            <a:ext cx="8229600" cy="5183187"/>
          </a:xfrm>
        </p:spPr>
        <p:txBody>
          <a:bodyPr>
            <a:normAutofit lnSpcReduction="10000"/>
          </a:bodyPr>
          <a:lstStyle/>
          <a:p>
            <a:pPr marL="548640" indent="-411480" algn="ctr" fontAlgn="auto">
              <a:lnSpc>
                <a:spcPct val="80000"/>
              </a:lnSpc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pt-BR" dirty="0" smtClean="0">
                <a:solidFill>
                  <a:srgbClr val="FFFF00"/>
                </a:solidFill>
              </a:rPr>
              <a:t>Alterações </a:t>
            </a:r>
            <a:r>
              <a:rPr lang="pt-BR" dirty="0">
                <a:solidFill>
                  <a:srgbClr val="FFFF00"/>
                </a:solidFill>
              </a:rPr>
              <a:t>nas  respostas fisiológicas:  hipertensão, hiperglicemia, aumento de colesterol, aumento da motilidade gastrintestinal, </a:t>
            </a:r>
            <a:r>
              <a:rPr lang="pt-BR" dirty="0" smtClean="0">
                <a:solidFill>
                  <a:srgbClr val="FFFF00"/>
                </a:solidFill>
              </a:rPr>
              <a:t>etc.</a:t>
            </a:r>
            <a:endParaRPr lang="pt-BR" dirty="0">
              <a:solidFill>
                <a:srgbClr val="FFFF00"/>
              </a:solidFill>
            </a:endParaRPr>
          </a:p>
          <a:p>
            <a:pPr marL="548640" indent="-411480" algn="ctr" fontAlgn="auto">
              <a:lnSpc>
                <a:spcPct val="80000"/>
              </a:lnSpc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endParaRPr lang="pt-BR" dirty="0" smtClean="0">
              <a:solidFill>
                <a:srgbClr val="FFFF00"/>
              </a:solidFill>
            </a:endParaRPr>
          </a:p>
          <a:p>
            <a:pPr marL="548640" indent="-411480" algn="ctr" fontAlgn="auto">
              <a:lnSpc>
                <a:spcPct val="80000"/>
              </a:lnSpc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pt-BR" dirty="0" smtClean="0">
                <a:solidFill>
                  <a:srgbClr val="FFFF00"/>
                </a:solidFill>
              </a:rPr>
              <a:t>Alterações </a:t>
            </a:r>
            <a:r>
              <a:rPr lang="pt-BR" dirty="0">
                <a:solidFill>
                  <a:srgbClr val="FFFF00"/>
                </a:solidFill>
              </a:rPr>
              <a:t>nas  respostas emocionais e comportamentais</a:t>
            </a:r>
            <a:r>
              <a:rPr lang="pt-BR" dirty="0" smtClean="0">
                <a:solidFill>
                  <a:srgbClr val="FFFF00"/>
                </a:solidFill>
              </a:rPr>
              <a:t>: fadiga</a:t>
            </a:r>
            <a:r>
              <a:rPr lang="pt-BR" dirty="0">
                <a:solidFill>
                  <a:srgbClr val="FFFF00"/>
                </a:solidFill>
              </a:rPr>
              <a:t>, irritabilidade</a:t>
            </a:r>
          </a:p>
          <a:p>
            <a:pPr marL="548640" indent="-411480" algn="ctr" fontAlgn="auto">
              <a:lnSpc>
                <a:spcPct val="80000"/>
              </a:lnSpc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endParaRPr lang="pt-BR" dirty="0" smtClean="0">
              <a:solidFill>
                <a:srgbClr val="FFFF00"/>
              </a:solidFill>
            </a:endParaRPr>
          </a:p>
          <a:p>
            <a:pPr marL="548640" indent="-411480" algn="ctr" fontAlgn="auto">
              <a:lnSpc>
                <a:spcPct val="80000"/>
              </a:lnSpc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pt-BR" dirty="0" smtClean="0">
                <a:solidFill>
                  <a:srgbClr val="FFFF00"/>
                </a:solidFill>
              </a:rPr>
              <a:t>Pode </a:t>
            </a:r>
            <a:r>
              <a:rPr lang="pt-BR" dirty="0">
                <a:solidFill>
                  <a:srgbClr val="FFFF00"/>
                </a:solidFill>
              </a:rPr>
              <a:t>provocar lesões auditivas</a:t>
            </a:r>
          </a:p>
          <a:p>
            <a:pPr marL="548640" indent="-411480" algn="ctr" fontAlgn="auto">
              <a:lnSpc>
                <a:spcPct val="80000"/>
              </a:lnSpc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endParaRPr lang="pt-BR" dirty="0" smtClean="0">
              <a:solidFill>
                <a:srgbClr val="FFFF00"/>
              </a:solidFill>
            </a:endParaRPr>
          </a:p>
          <a:p>
            <a:pPr marL="548640" indent="-411480" algn="ctr" fontAlgn="auto">
              <a:lnSpc>
                <a:spcPct val="80000"/>
              </a:lnSpc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pt-BR" dirty="0" smtClean="0">
                <a:solidFill>
                  <a:srgbClr val="FFFF00"/>
                </a:solidFill>
              </a:rPr>
              <a:t>Pode </a:t>
            </a:r>
            <a:r>
              <a:rPr lang="pt-BR" dirty="0">
                <a:solidFill>
                  <a:srgbClr val="FFFF00"/>
                </a:solidFill>
              </a:rPr>
              <a:t>provocar problemas em dormir, distúrbios na concentração e comunicação (risco de erros na administração de medicamentos</a:t>
            </a:r>
            <a:r>
              <a:rPr lang="pt-BR" dirty="0" smtClean="0">
                <a:solidFill>
                  <a:srgbClr val="FFFF00"/>
                </a:solidFill>
              </a:rPr>
              <a:t>)</a:t>
            </a:r>
          </a:p>
          <a:p>
            <a:pPr marL="548640" indent="-411480" algn="ctr" fontAlgn="auto">
              <a:lnSpc>
                <a:spcPct val="80000"/>
              </a:lnSpc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pt-BR" dirty="0" smtClean="0">
                <a:solidFill>
                  <a:srgbClr val="FFFF00"/>
                </a:solidFill>
              </a:rPr>
              <a:t>                                                     </a:t>
            </a:r>
            <a:r>
              <a:rPr lang="pt-BR" sz="1050" dirty="0" smtClean="0">
                <a:solidFill>
                  <a:srgbClr val="FFFF00"/>
                </a:solidFill>
              </a:rPr>
              <a:t>Thomas, 2000</a:t>
            </a:r>
            <a:endParaRPr lang="pt-BR" sz="1050" dirty="0">
              <a:solidFill>
                <a:srgbClr val="FFFF00"/>
              </a:solidFill>
            </a:endParaRPr>
          </a:p>
          <a:p>
            <a:pPr marL="548640" indent="-411480" fontAlgn="auto">
              <a:lnSpc>
                <a:spcPct val="80000"/>
              </a:lnSpc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endParaRPr lang="pt-BR" dirty="0"/>
          </a:p>
          <a:p>
            <a:pPr marL="548640" indent="-41148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Título 1"/>
          <p:cNvPicPr>
            <a:picLocks noGrp="1" noChangeArrowheads="1"/>
          </p:cNvPicPr>
          <p:nvPr>
            <p:ph type="title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50850" y="165100"/>
            <a:ext cx="8242300" cy="877888"/>
          </a:xfrm>
        </p:spPr>
      </p:pic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836613"/>
            <a:ext cx="8229600" cy="5832475"/>
          </a:xfrm>
        </p:spPr>
        <p:txBody>
          <a:bodyPr>
            <a:normAutofit fontScale="77500" lnSpcReduction="20000"/>
          </a:bodyPr>
          <a:lstStyle/>
          <a:p>
            <a:pPr marL="548640" indent="-411480" algn="ctr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pt-BR" sz="3100" dirty="0" smtClean="0"/>
              <a:t>Em muitas </a:t>
            </a:r>
            <a:r>
              <a:rPr lang="pt-BR" sz="3100" dirty="0"/>
              <a:t>UTIN os RN são expostos a uma iluminação excessiva e constante para </a:t>
            </a:r>
            <a:r>
              <a:rPr lang="pt-BR" sz="3100" dirty="0" smtClean="0"/>
              <a:t>facilitar a </a:t>
            </a:r>
            <a:r>
              <a:rPr lang="pt-BR" sz="3100" dirty="0"/>
              <a:t>observação dos profissionais da saúde. </a:t>
            </a:r>
            <a:endParaRPr lang="pt-BR" sz="3100" dirty="0" smtClean="0"/>
          </a:p>
          <a:p>
            <a:pPr marL="548640" indent="-411480" algn="ctr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pt-BR" sz="3100" dirty="0" smtClean="0"/>
              <a:t>O </a:t>
            </a:r>
            <a:r>
              <a:rPr lang="pt-BR" sz="3100" dirty="0"/>
              <a:t>nível de luz recomendado pelo protocolo de cuidados perinatais da Academia Americana de Pediatria para a iluminação de uma UTIN é de 60 </a:t>
            </a:r>
            <a:r>
              <a:rPr lang="pt-BR" sz="3100" dirty="0" err="1" smtClean="0"/>
              <a:t>footcandles</a:t>
            </a:r>
            <a:r>
              <a:rPr lang="pt-BR" sz="3100" dirty="0" smtClean="0"/>
              <a:t>. </a:t>
            </a:r>
            <a:r>
              <a:rPr lang="pt-BR" sz="3100" dirty="0"/>
              <a:t>Níveis de luz ambiente estão sendo relatadas variando de 24 a 140 </a:t>
            </a:r>
            <a:r>
              <a:rPr lang="pt-BR" sz="3100" dirty="0" err="1"/>
              <a:t>footcandles</a:t>
            </a:r>
            <a:r>
              <a:rPr lang="pt-BR" sz="3100" dirty="0"/>
              <a:t> em diferentes UTIN, mas alguns tipos de lâmpadas podem chegar de 200 a 400 </a:t>
            </a:r>
            <a:r>
              <a:rPr lang="pt-BR" sz="3100" dirty="0" err="1" smtClean="0"/>
              <a:t>footcandles</a:t>
            </a:r>
            <a:r>
              <a:rPr lang="pt-BR" sz="3100" dirty="0" smtClean="0"/>
              <a:t>.</a:t>
            </a:r>
          </a:p>
          <a:p>
            <a:pPr marL="548640" indent="-41148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pt-BR" dirty="0"/>
              <a:t>	</a:t>
            </a:r>
            <a:endParaRPr lang="pt-BR" dirty="0" smtClean="0"/>
          </a:p>
          <a:p>
            <a:pPr marL="548640" indent="-411480" algn="ctr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pt-BR" sz="3100" b="1" dirty="0" smtClean="0">
                <a:solidFill>
                  <a:srgbClr val="FFC000"/>
                </a:solidFill>
              </a:rPr>
              <a:t>O </a:t>
            </a:r>
            <a:r>
              <a:rPr lang="pt-BR" sz="3100" b="1" dirty="0">
                <a:solidFill>
                  <a:srgbClr val="FFC000"/>
                </a:solidFill>
              </a:rPr>
              <a:t>efeito da luminosidade excessiva no neonato pode causar reações lesivas sobre as estruturas óticas podendo agravar a </a:t>
            </a:r>
            <a:r>
              <a:rPr lang="pt-BR" sz="3100" b="1" dirty="0" smtClean="0">
                <a:solidFill>
                  <a:srgbClr val="FFC000"/>
                </a:solidFill>
              </a:rPr>
              <a:t>retinopatia. </a:t>
            </a:r>
            <a:r>
              <a:rPr lang="pt-BR" sz="3100" b="1" dirty="0">
                <a:solidFill>
                  <a:srgbClr val="FFC000"/>
                </a:solidFill>
              </a:rPr>
              <a:t>Além disso, a exposição a uma luz contínua desorganiza todo o ritmo circadiano </a:t>
            </a:r>
            <a:r>
              <a:rPr lang="pt-BR" sz="3100" b="1" dirty="0" smtClean="0">
                <a:solidFill>
                  <a:srgbClr val="FFC000"/>
                </a:solidFill>
              </a:rPr>
              <a:t>hormonal.</a:t>
            </a:r>
          </a:p>
          <a:p>
            <a:pPr marL="548640" indent="-41148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endParaRPr lang="pt-BR" dirty="0" smtClean="0"/>
          </a:p>
          <a:p>
            <a:pPr marL="548640" indent="-41148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pt-BR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 observa que luz muito intensa desencadeia dor em PT</a:t>
            </a:r>
            <a:endParaRPr lang="pt-BR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548640" indent="-41148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endParaRPr lang="pt-BR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Título 1"/>
          <p:cNvPicPr>
            <a:picLocks noGrp="1" noChangeArrowheads="1"/>
          </p:cNvPicPr>
          <p:nvPr>
            <p:ph type="title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50850" y="-122238"/>
            <a:ext cx="8242300" cy="963613"/>
          </a:xfrm>
        </p:spPr>
      </p:pic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125538"/>
            <a:ext cx="8229600" cy="5616575"/>
          </a:xfrm>
        </p:spPr>
        <p:txBody>
          <a:bodyPr>
            <a:normAutofit lnSpcReduction="10000"/>
          </a:bodyPr>
          <a:lstStyle/>
          <a:p>
            <a:pPr marL="548640" indent="-411480" algn="ctr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pt-BR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 bebê dentro do útero permanece em posição de flexão generalizada, aconchegando-se na parede uterina. Estas posições de flexão somada à maturação neurológica favorecem o desenvolvimento do tônus muscular. </a:t>
            </a:r>
          </a:p>
          <a:p>
            <a:pPr marL="548640" indent="-411480" algn="ctr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pt-BR" dirty="0"/>
              <a:t>	</a:t>
            </a:r>
            <a:r>
              <a:rPr lang="pt-BR" b="1" dirty="0">
                <a:solidFill>
                  <a:srgbClr val="FFFF00"/>
                </a:solidFill>
              </a:rPr>
              <a:t>O posicionamento afeta parâmetros fisiológicos e comportamentais, visa a manutenção do tônus muscular mais adequado, facilita padrões normais de movimento, diminui contraturas e deformidades, dando ao bebê mais conforto e segurança, prevenindo o estresse. </a:t>
            </a:r>
          </a:p>
          <a:p>
            <a:pPr marL="548640" indent="-41148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endParaRPr lang="pt-BR" dirty="0"/>
          </a:p>
          <a:p>
            <a:pPr marL="548640" indent="-41148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Título 1"/>
          <p:cNvPicPr>
            <a:picLocks noGrp="1" noChangeArrowheads="1"/>
          </p:cNvPicPr>
          <p:nvPr>
            <p:ph type="title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44500" y="-55563"/>
            <a:ext cx="8370888" cy="2914651"/>
          </a:xfrm>
        </p:spPr>
      </p:pic>
      <p:pic>
        <p:nvPicPr>
          <p:cNvPr id="808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2411413" y="3068638"/>
            <a:ext cx="4105275" cy="3240087"/>
          </a:xfrm>
        </p:spPr>
      </p:pic>
      <p:pic>
        <p:nvPicPr>
          <p:cNvPr id="80899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411413" y="3068638"/>
            <a:ext cx="4257675" cy="3392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Título 1"/>
          <p:cNvPicPr>
            <a:picLocks noGrp="1" noChangeArrowheads="1"/>
          </p:cNvPicPr>
          <p:nvPr>
            <p:ph type="title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50850" y="268288"/>
            <a:ext cx="8242300" cy="1158875"/>
          </a:xfrm>
        </p:spPr>
      </p:pic>
      <p:pic>
        <p:nvPicPr>
          <p:cNvPr id="81924" name="Picture 4" descr="Imagem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70250" y="1727200"/>
            <a:ext cx="2605088" cy="340518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Título 1"/>
          <p:cNvPicPr>
            <a:picLocks noGrp="1" noChangeArrowheads="1"/>
          </p:cNvPicPr>
          <p:nvPr>
            <p:ph type="title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27038" y="268288"/>
            <a:ext cx="8393112" cy="1158875"/>
          </a:xfrm>
        </p:spPr>
      </p:pic>
      <p:pic>
        <p:nvPicPr>
          <p:cNvPr id="82949" name="Picture 5" descr="Imagem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00113" y="1700213"/>
            <a:ext cx="2392362" cy="3616325"/>
          </a:xfrm>
          <a:prstGeom prst="rect">
            <a:avLst/>
          </a:prstGeom>
          <a:noFill/>
        </p:spPr>
      </p:pic>
      <p:pic>
        <p:nvPicPr>
          <p:cNvPr id="82950" name="Picture 6" descr="Imagem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211638" y="1773238"/>
            <a:ext cx="2249487" cy="347503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Título 1"/>
          <p:cNvPicPr>
            <a:picLocks noGrp="1" noChangeArrowheads="1"/>
          </p:cNvPicPr>
          <p:nvPr>
            <p:ph type="title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50850" y="-244475"/>
            <a:ext cx="8242300" cy="1671638"/>
          </a:xfrm>
        </p:spPr>
      </p:pic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548640" indent="-411480" algn="ctr" fontAlgn="auto">
              <a:lnSpc>
                <a:spcPct val="90000"/>
              </a:lnSpc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pt-BR" b="1" dirty="0">
                <a:solidFill>
                  <a:schemeClr val="bg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RN ORGANIZADO: pode interagir com o ambiente e tolerar a intervenção sem interferir com as funções fisiológicas e comportamentais</a:t>
            </a:r>
          </a:p>
          <a:p>
            <a:pPr marL="548640" indent="-411480" fontAlgn="auto">
              <a:lnSpc>
                <a:spcPct val="90000"/>
              </a:lnSpc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endParaRPr lang="pt-BR" dirty="0" smtClean="0">
              <a:solidFill>
                <a:srgbClr val="FF9900"/>
              </a:solidFill>
            </a:endParaRPr>
          </a:p>
          <a:p>
            <a:pPr marL="548640" indent="-411480" algn="ctr" fontAlgn="auto">
              <a:lnSpc>
                <a:spcPct val="90000"/>
              </a:lnSpc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pt-BR" b="1" dirty="0" smtClean="0">
                <a:solidFill>
                  <a:srgbClr val="FF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Para </a:t>
            </a:r>
            <a:r>
              <a:rPr lang="pt-BR" b="1" dirty="0">
                <a:solidFill>
                  <a:srgbClr val="FF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um cuidado efetivo</a:t>
            </a:r>
            <a:r>
              <a:rPr lang="pt-B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atenção nos comportamentos </a:t>
            </a:r>
            <a:r>
              <a:rPr lang="pt-BR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auto-regulatórios</a:t>
            </a:r>
            <a:r>
              <a:rPr lang="pt-B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ou de organização e comportamentos de </a:t>
            </a:r>
            <a:r>
              <a:rPr lang="pt-B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estresse</a:t>
            </a:r>
          </a:p>
          <a:p>
            <a:pPr marL="548640" indent="-411480" fontAlgn="auto">
              <a:lnSpc>
                <a:spcPct val="90000"/>
              </a:lnSpc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endParaRPr lang="pt-BR" dirty="0" smtClean="0">
              <a:solidFill>
                <a:srgbClr val="FF0066"/>
              </a:solidFill>
            </a:endParaRPr>
          </a:p>
          <a:p>
            <a:pPr marL="548640" indent="-411480" algn="ctr" fontAlgn="auto">
              <a:lnSpc>
                <a:spcPct val="90000"/>
              </a:lnSpc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pt-BR" b="1" dirty="0" smtClean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Observar&gt;&gt; </a:t>
            </a:r>
            <a:r>
              <a:rPr lang="pt-BR" b="1" dirty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Responder ao </a:t>
            </a:r>
            <a:r>
              <a:rPr lang="pt-BR" b="1" dirty="0" smtClean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estado&gt;&gt; Atuar&gt;&gt;    </a:t>
            </a:r>
            <a:r>
              <a:rPr lang="pt-BR" b="1" dirty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Estabilizar</a:t>
            </a:r>
            <a:endParaRPr lang="pt-BR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548640" indent="-41148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pt-BR" sz="1050" dirty="0" smtClean="0"/>
              <a:t>                                                                                                                                                                   </a:t>
            </a:r>
            <a:r>
              <a:rPr lang="pt-BR" sz="1400" dirty="0" err="1" smtClean="0"/>
              <a:t>Tamez</a:t>
            </a:r>
            <a:r>
              <a:rPr lang="pt-BR" sz="1400" dirty="0" smtClean="0"/>
              <a:t>, 2009</a:t>
            </a:r>
            <a:endParaRPr lang="pt-BR" sz="1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Título 1"/>
          <p:cNvPicPr>
            <a:picLocks noGrp="1" noChangeArrowheads="1"/>
          </p:cNvPicPr>
          <p:nvPr>
            <p:ph type="title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50850" y="96838"/>
            <a:ext cx="8242300" cy="877887"/>
          </a:xfrm>
        </p:spPr>
      </p:pic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836613"/>
            <a:ext cx="8229600" cy="6021387"/>
          </a:xfrm>
        </p:spPr>
        <p:txBody>
          <a:bodyPr>
            <a:normAutofit/>
          </a:bodyPr>
          <a:lstStyle/>
          <a:p>
            <a:pPr marL="548640" indent="-41148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endParaRPr lang="pt-BR" sz="1800" dirty="0"/>
          </a:p>
          <a:p>
            <a:pPr marL="548640" indent="-41148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pt-BR" sz="2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1- parte </a:t>
            </a:r>
            <a:r>
              <a:rPr lang="pt-BR" sz="2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dos princípios da atenção humanizada; </a:t>
            </a:r>
          </a:p>
          <a:p>
            <a:pPr marL="548640" indent="-41148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pt-BR" sz="2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2- reduz </a:t>
            </a:r>
            <a:r>
              <a:rPr lang="pt-BR" sz="2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 tempo de separação entre mãe e recém</a:t>
            </a:r>
            <a:r>
              <a:rPr lang="en-US" sz="2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‑</a:t>
            </a:r>
            <a:r>
              <a:rPr lang="pt-BR" sz="2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nascido e favorece </a:t>
            </a:r>
            <a:r>
              <a:rPr lang="pt-BR" sz="2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 vínculo</a:t>
            </a:r>
            <a:r>
              <a:rPr lang="pt-BR" sz="2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;</a:t>
            </a:r>
          </a:p>
          <a:p>
            <a:pPr marL="548640" indent="-41148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pt-BR" sz="2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pt-BR" sz="2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3- permite </a:t>
            </a:r>
            <a:r>
              <a:rPr lang="pt-BR" sz="2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um controle térmico adequado;</a:t>
            </a:r>
          </a:p>
          <a:p>
            <a:pPr marL="548640" indent="-41148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pt-BR" sz="2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pt-BR" sz="2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4- contribui </a:t>
            </a:r>
            <a:r>
              <a:rPr lang="pt-BR" sz="2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para a redução do risco de infecção hospitalar;</a:t>
            </a:r>
          </a:p>
          <a:p>
            <a:pPr marL="548640" indent="-41148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pt-BR" sz="2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pt-BR" sz="2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5-reduz </a:t>
            </a:r>
            <a:r>
              <a:rPr lang="pt-BR" sz="2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 estresse e a dor do recém-nascido;</a:t>
            </a:r>
          </a:p>
          <a:p>
            <a:pPr marL="548640" indent="-41148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pt-BR" sz="2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pt-BR" sz="2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6- aumenta </a:t>
            </a:r>
            <a:r>
              <a:rPr lang="pt-BR" sz="2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as taxas de aleitamento materno;</a:t>
            </a:r>
          </a:p>
          <a:p>
            <a:pPr marL="548640" indent="-41148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pt-BR" sz="2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7- melhora </a:t>
            </a:r>
            <a:r>
              <a:rPr lang="pt-BR" sz="2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qualidade do desenvolvimento </a:t>
            </a:r>
            <a:r>
              <a:rPr lang="pt-BR" sz="2000" b="1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neurocomportamental</a:t>
            </a:r>
            <a:r>
              <a:rPr lang="pt-BR" sz="2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e </a:t>
            </a:r>
            <a:r>
              <a:rPr lang="pt-BR" sz="20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psico</a:t>
            </a:r>
            <a:r>
              <a:rPr lang="en-US" sz="2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‑</a:t>
            </a:r>
            <a:r>
              <a:rPr lang="pt-BR" sz="2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afetivo do recém</a:t>
            </a:r>
            <a:r>
              <a:rPr lang="en-US" sz="2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‑</a:t>
            </a:r>
            <a:r>
              <a:rPr lang="pt-BR" sz="2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nascido;</a:t>
            </a:r>
          </a:p>
          <a:p>
            <a:pPr marL="548640" indent="-41148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pt-BR" sz="2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pt-BR" sz="2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8- propicia </a:t>
            </a:r>
            <a:r>
              <a:rPr lang="pt-BR" sz="2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um melhor relacionamento da família com a equipe de saúde</a:t>
            </a:r>
          </a:p>
          <a:p>
            <a:pPr marL="548640" indent="-41148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pt-BR" sz="2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pt-BR" sz="2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9- possibilita </a:t>
            </a:r>
            <a:r>
              <a:rPr lang="pt-BR" sz="2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maior competência e confiança dos pais no cuidado do </a:t>
            </a:r>
            <a:r>
              <a:rPr lang="pt-BR" sz="2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seu filho </a:t>
            </a:r>
            <a:r>
              <a:rPr lang="pt-BR" sz="2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inclusive após a alta hospitalar;</a:t>
            </a:r>
          </a:p>
          <a:p>
            <a:pPr marL="548640" indent="-41148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pt-BR" sz="2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pt-BR" sz="2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10- reduz </a:t>
            </a:r>
            <a:r>
              <a:rPr lang="pt-BR" sz="2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 número de </a:t>
            </a:r>
            <a:r>
              <a:rPr lang="pt-BR" sz="20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reinternações</a:t>
            </a:r>
            <a:r>
              <a:rPr lang="pt-BR" sz="2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;</a:t>
            </a:r>
          </a:p>
          <a:p>
            <a:pPr marL="548640" indent="-41148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pt-BR" sz="2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pt-BR" sz="2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11- contribui </a:t>
            </a:r>
            <a:r>
              <a:rPr lang="pt-BR" sz="2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para a otimização dos leitos de Unidades de Terapia Intensiva e de Cuidados Intermediários Neonatais</a:t>
            </a:r>
            <a:r>
              <a:rPr lang="pt-BR" sz="2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                   </a:t>
            </a:r>
            <a:endParaRPr lang="pt-BR" sz="20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Título 1"/>
          <p:cNvPicPr>
            <a:picLocks noGrp="1" noChangeArrowheads="1"/>
          </p:cNvPicPr>
          <p:nvPr>
            <p:ph type="ctrTitle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14338" y="-55563"/>
            <a:ext cx="8564562" cy="2927351"/>
          </a:xfrm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539750" y="2636838"/>
            <a:ext cx="7993063" cy="4032250"/>
          </a:xfrm>
          <a:solidFill>
            <a:schemeClr val="accent2"/>
          </a:solidFill>
        </p:spPr>
        <p:txBody>
          <a:bodyPr>
            <a:normAutofit lnSpcReduction="10000"/>
          </a:bodyPr>
          <a:lstStyle/>
          <a:p>
            <a:pPr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None/>
              <a:defRPr/>
            </a:pPr>
            <a:r>
              <a:rPr lang="pt-BR" sz="35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Porque aqui cuidamos de cérebros em desenvolvimento!!!</a:t>
            </a:r>
          </a:p>
          <a:p>
            <a:pPr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None/>
              <a:defRPr/>
            </a:pPr>
            <a:r>
              <a:rPr lang="pt-BR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 que se sabe atualmente é que é preciso desenvolver cada vez mais o cuidado e a atenção para a prevenção de alterações no </a:t>
            </a:r>
            <a:r>
              <a:rPr lang="pt-BR" b="1" dirty="0" err="1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neurodesenvolvimento</a:t>
            </a:r>
            <a:r>
              <a:rPr lang="pt-BR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</a:p>
          <a:p>
            <a:pPr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None/>
              <a:defRPr/>
            </a:pPr>
            <a:r>
              <a:rPr lang="pt-BR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pt-BR" sz="3500" b="1" dirty="0" smtClean="0">
                <a:solidFill>
                  <a:schemeClr val="bg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 este saber indica uma responsabilidade por uma ação.</a:t>
            </a:r>
            <a:endParaRPr lang="pt-BR" sz="3500" b="1" dirty="0">
              <a:solidFill>
                <a:schemeClr val="bg1">
                  <a:lumMod val="95000"/>
                  <a:lumOff val="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Título 1"/>
          <p:cNvPicPr>
            <a:picLocks noGrp="1" noChangeArrowheads="1"/>
          </p:cNvPicPr>
          <p:nvPr>
            <p:ph type="title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560388" y="188913"/>
            <a:ext cx="8583612" cy="3402012"/>
          </a:xfrm>
        </p:spPr>
      </p:pic>
      <p:pic>
        <p:nvPicPr>
          <p:cNvPr id="87044" name="Picture 4" descr="Imagem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84213" y="3644900"/>
            <a:ext cx="2090737" cy="2951163"/>
          </a:xfrm>
          <a:prstGeom prst="rect">
            <a:avLst/>
          </a:prstGeom>
          <a:noFill/>
        </p:spPr>
      </p:pic>
      <p:graphicFrame>
        <p:nvGraphicFramePr>
          <p:cNvPr id="87063" name="Group 23"/>
          <p:cNvGraphicFramePr>
            <a:graphicFrameLocks noGrp="1"/>
          </p:cNvGraphicFramePr>
          <p:nvPr/>
        </p:nvGraphicFramePr>
        <p:xfrm>
          <a:off x="3492500" y="4292600"/>
          <a:ext cx="5167313" cy="1609725"/>
        </p:xfrm>
        <a:graphic>
          <a:graphicData uri="http://schemas.openxmlformats.org/drawingml/2006/table">
            <a:tbl>
              <a:tblPr/>
              <a:tblGrid>
                <a:gridCol w="4619625"/>
                <a:gridCol w="547688"/>
              </a:tblGrid>
              <a:tr h="8905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NEONATOLOGIA, A TERCEIRA ONDA</a:t>
                      </a:r>
                      <a:r>
                        <a:rPr kumimoji="0" 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/>
                      </a:r>
                      <a:br>
                        <a:rPr kumimoji="0" 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</a:br>
                      <a:r>
                        <a:rPr kumimoji="0" 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Autor(es): Carlos Moreno Zaconeta , Ana Paula Rocha de Siqueira , Fernanda Rocha de Siqueira, Elaine Cristine Ramos.</a:t>
                      </a:r>
                      <a:br>
                        <a:rPr kumimoji="0" 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</a:br>
                      <a:r>
                        <a:rPr kumimoji="0" 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Revisão: Dr. Paulo R. Margotto</a:t>
                      </a:r>
                      <a:endParaRPr kumimoji="0" lang="pt-BR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ook Antiqua" pitchFamily="18" charset="0"/>
                        <a:cs typeface="Arial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E4E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  <a:hlinkClick r:id="rId5"/>
                        </a:rPr>
                        <a:t>  </a:t>
                      </a: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Book Antiqua"/>
                          <a:cs typeface="Times New Roman" pitchFamily="18" charset="0"/>
                        </a:rPr>
                        <a:t>      </a:t>
                      </a:r>
                      <a:endParaRPr kumimoji="0" lang="pt-BR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E4E4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136525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9F9F9"/>
                        </a:buClr>
                        <a:buSzPct val="65000"/>
                        <a:buFont typeface="Wingdings 2" pitchFamily="18" charset="2"/>
                        <a:buNone/>
                        <a:tabLst/>
                      </a:pPr>
                      <a:endParaRPr kumimoji="0" lang="pt-BR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ook Antiqua" pitchFamily="18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36525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9F9F9"/>
                        </a:buClr>
                        <a:buSzPct val="65000"/>
                        <a:buFont typeface="Wingdings 2" pitchFamily="18" charset="2"/>
                        <a:buNone/>
                        <a:tabLst/>
                      </a:pPr>
                      <a:endParaRPr kumimoji="0" lang="pt-BR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ook Antiqua" pitchFamily="18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87060" name="Rectangle 20"/>
          <p:cNvSpPr>
            <a:spLocks noChangeArrowheads="1"/>
          </p:cNvSpPr>
          <p:nvPr/>
        </p:nvSpPr>
        <p:spPr bwMode="auto">
          <a:xfrm>
            <a:off x="3041650" y="3930650"/>
            <a:ext cx="1841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pt-BR"/>
              <a:t/>
            </a:r>
            <a:br>
              <a:rPr lang="pt-BR"/>
            </a:br>
            <a:endParaRPr lang="pt-BR">
              <a:latin typeface="Book Antiqua" pitchFamily="18" charset="0"/>
            </a:endParaRPr>
          </a:p>
        </p:txBody>
      </p:sp>
      <p:pic>
        <p:nvPicPr>
          <p:cNvPr id="87047" name="Picture 7" descr="link2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8027988" y="4437063"/>
            <a:ext cx="352425" cy="2857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Título 1"/>
          <p:cNvPicPr>
            <a:picLocks noGrp="1" noChangeArrowheads="1"/>
          </p:cNvPicPr>
          <p:nvPr>
            <p:ph type="title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50850" y="268288"/>
            <a:ext cx="8242300" cy="5973762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Título 1"/>
          <p:cNvPicPr>
            <a:picLocks noGrp="1" noChangeArrowheads="1"/>
          </p:cNvPicPr>
          <p:nvPr>
            <p:ph type="title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93713" y="260350"/>
            <a:ext cx="8650287" cy="2573338"/>
          </a:xfrm>
        </p:spPr>
      </p:pic>
      <p:graphicFrame>
        <p:nvGraphicFramePr>
          <p:cNvPr id="90130" name="Group 18"/>
          <p:cNvGraphicFramePr>
            <a:graphicFrameLocks noGrp="1"/>
          </p:cNvGraphicFramePr>
          <p:nvPr/>
        </p:nvGraphicFramePr>
        <p:xfrm>
          <a:off x="900113" y="3141663"/>
          <a:ext cx="7056437" cy="792162"/>
        </p:xfrm>
        <a:graphic>
          <a:graphicData uri="http://schemas.openxmlformats.org/drawingml/2006/table">
            <a:tbl>
              <a:tblPr/>
              <a:tblGrid>
                <a:gridCol w="6308725"/>
                <a:gridCol w="747712"/>
              </a:tblGrid>
              <a:tr h="7921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UTI Neonatal:barulhenta, estressante e dolorosa (II Encontro Neonatal em Fortaleza(22-23/9/2011)</a:t>
                      </a:r>
                      <a:r>
                        <a:rPr kumimoji="0" 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/>
                      </a:r>
                      <a:br>
                        <a:rPr kumimoji="0" 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</a:br>
                      <a:r>
                        <a:rPr kumimoji="0" 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Autor(es): Paulo R. Margotto</a:t>
                      </a:r>
                      <a:endParaRPr kumimoji="0" lang="pt-BR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ook Antiqua" pitchFamily="18" charset="0"/>
                        <a:cs typeface="Arial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E4E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  <a:hlinkClick r:id="rId3"/>
                        </a:rPr>
                        <a:t>  </a:t>
                      </a: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Book Antiqua"/>
                          <a:cs typeface="Times New Roman" pitchFamily="18" charset="0"/>
                        </a:rPr>
                        <a:t>      </a:t>
                      </a:r>
                      <a:endParaRPr kumimoji="0" lang="pt-BR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E4E4"/>
                    </a:solidFill>
                  </a:tcPr>
                </a:tc>
              </a:tr>
            </a:tbl>
          </a:graphicData>
        </a:graphic>
      </p:graphicFrame>
      <p:pic>
        <p:nvPicPr>
          <p:cNvPr id="90116" name="Picture 4" descr="link2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092950" y="3284538"/>
            <a:ext cx="639763" cy="519112"/>
          </a:xfrm>
          <a:prstGeom prst="rect">
            <a:avLst/>
          </a:prstGeom>
          <a:noFill/>
        </p:spPr>
      </p:pic>
      <p:pic>
        <p:nvPicPr>
          <p:cNvPr id="90133" name="Picture 21" descr="Imagem1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555875" y="4114800"/>
            <a:ext cx="3657600" cy="27432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6259" name="Picture 3" descr="Imagem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7463"/>
            <a:ext cx="9144000" cy="685800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3189" name="Picture 5" descr="Imagem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88913"/>
            <a:ext cx="8893175" cy="666908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4212" name="Picture 4" descr="Imagem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7463"/>
            <a:ext cx="8964613" cy="672306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Ápice">
  <a:themeElements>
    <a:clrScheme name="Ápice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Ápice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Ápice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1591</TotalTime>
  <Words>4417</Words>
  <Application>Microsoft Office PowerPoint</Application>
  <PresentationFormat>Apresentação na tela (4:3)</PresentationFormat>
  <Paragraphs>216</Paragraphs>
  <Slides>73</Slides>
  <Notes>5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73</vt:i4>
      </vt:variant>
    </vt:vector>
  </HeadingPairs>
  <TitlesOfParts>
    <vt:vector size="74" baseType="lpstr">
      <vt:lpstr>Ápice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Porque o Método Canguru é centrado na família?</vt:lpstr>
      <vt:lpstr>Porque o Método Canguru é centrado na família?</vt:lpstr>
      <vt:lpstr>Porque o Método Canguru é centrado na família?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>Hewlett-Packard Company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Atenção Humanizada ao Recém-Nascido de Baixo Peso</dc:title>
  <dc:creator>HP 100</dc:creator>
  <cp:lastModifiedBy>paulo</cp:lastModifiedBy>
  <cp:revision>213</cp:revision>
  <dcterms:created xsi:type="dcterms:W3CDTF">2013-09-09T01:37:38Z</dcterms:created>
  <dcterms:modified xsi:type="dcterms:W3CDTF">2013-10-01T21:00:55Z</dcterms:modified>
</cp:coreProperties>
</file>