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73" r:id="rId2"/>
    <p:sldId id="306" r:id="rId3"/>
    <p:sldId id="305" r:id="rId4"/>
    <p:sldId id="304" r:id="rId5"/>
    <p:sldId id="278" r:id="rId6"/>
    <p:sldId id="279" r:id="rId7"/>
    <p:sldId id="280" r:id="rId8"/>
    <p:sldId id="295" r:id="rId9"/>
    <p:sldId id="296" r:id="rId10"/>
    <p:sldId id="283" r:id="rId11"/>
    <p:sldId id="297" r:id="rId12"/>
    <p:sldId id="312" r:id="rId13"/>
    <p:sldId id="285" r:id="rId14"/>
    <p:sldId id="286" r:id="rId15"/>
    <p:sldId id="298" r:id="rId16"/>
    <p:sldId id="299" r:id="rId17"/>
    <p:sldId id="319" r:id="rId18"/>
    <p:sldId id="318" r:id="rId19"/>
    <p:sldId id="300" r:id="rId20"/>
    <p:sldId id="301" r:id="rId21"/>
    <p:sldId id="302" r:id="rId22"/>
    <p:sldId id="303" r:id="rId23"/>
    <p:sldId id="293" r:id="rId24"/>
    <p:sldId id="294" r:id="rId25"/>
    <p:sldId id="261" r:id="rId26"/>
    <p:sldId id="262" r:id="rId27"/>
    <p:sldId id="264" r:id="rId28"/>
    <p:sldId id="317" r:id="rId29"/>
    <p:sldId id="308" r:id="rId30"/>
    <p:sldId id="265" r:id="rId31"/>
    <p:sldId id="267" r:id="rId32"/>
    <p:sldId id="309" r:id="rId33"/>
    <p:sldId id="269" r:id="rId34"/>
    <p:sldId id="313" r:id="rId35"/>
    <p:sldId id="270" r:id="rId36"/>
    <p:sldId id="314" r:id="rId37"/>
    <p:sldId id="315" r:id="rId38"/>
    <p:sldId id="316" r:id="rId39"/>
    <p:sldId id="325" r:id="rId40"/>
    <p:sldId id="320" r:id="rId41"/>
    <p:sldId id="321" r:id="rId42"/>
    <p:sldId id="322" r:id="rId43"/>
    <p:sldId id="323" r:id="rId44"/>
    <p:sldId id="324" r:id="rId45"/>
    <p:sldId id="272" r:id="rId46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0066"/>
    <a:srgbClr val="FFFFFF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98" autoAdjust="0"/>
    <p:restoredTop sz="94624" autoAdjust="0"/>
  </p:normalViewPr>
  <p:slideViewPr>
    <p:cSldViewPr>
      <p:cViewPr>
        <p:scale>
          <a:sx n="69" d="100"/>
          <a:sy n="69" d="100"/>
        </p:scale>
        <p:origin x="-1354" y="-50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4752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Arredondar Retângulo em um Canto Diagonal 7"/>
          <p:cNvGrpSpPr>
            <a:grpSpLocks/>
          </p:cNvGrpSpPr>
          <p:nvPr/>
        </p:nvGrpSpPr>
        <p:grpSpPr bwMode="auto">
          <a:xfrm>
            <a:off x="152400" y="133350"/>
            <a:ext cx="8839200" cy="2530475"/>
            <a:chOff x="96" y="84"/>
            <a:chExt cx="5568" cy="1594"/>
          </a:xfrm>
        </p:grpSpPr>
        <p:pic>
          <p:nvPicPr>
            <p:cNvPr id="5" name="Arredondar Retângulo em um Canto Diagonal 7"/>
            <p:cNvPicPr>
              <a:picLocks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96" y="84"/>
              <a:ext cx="5568" cy="1594"/>
            </a:xfrm>
            <a:prstGeom prst="rect">
              <a:avLst/>
            </a:prstGeom>
            <a:noFill/>
          </p:spPr>
        </p:pic>
        <p:sp>
          <p:nvSpPr>
            <p:cNvPr id="6" name="Text Box 3"/>
            <p:cNvSpPr txBox="1">
              <a:spLocks noChangeArrowheads="1"/>
            </p:cNvSpPr>
            <p:nvPr/>
          </p:nvSpPr>
          <p:spPr bwMode="auto">
            <a:xfrm>
              <a:off x="158" y="147"/>
              <a:ext cx="5444" cy="14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en-US">
                <a:solidFill>
                  <a:srgbClr val="083E6F"/>
                </a:solidFill>
                <a:latin typeface="Rockwell"/>
              </a:endParaRPr>
            </a:p>
          </p:txBody>
        </p:sp>
      </p:grp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/>
          <a:lstStyle>
            <a:lvl1pPr marL="0" algn="r">
              <a:defRPr sz="4800"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7" name="Espaço Reservado para Data 9"/>
          <p:cNvSpPr>
            <a:spLocks noGrp="1"/>
          </p:cNvSpPr>
          <p:nvPr>
            <p:ph type="dt" sz="half" idx="10"/>
          </p:nvPr>
        </p:nvSpPr>
        <p:spPr>
          <a:xfrm>
            <a:off x="5562600" y="6508750"/>
            <a:ext cx="3001963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F8932797-A9F6-4D2D-B34C-C53D01CABCF8}" type="datetimeFigureOut">
              <a:rPr lang="pt-BR"/>
              <a:pPr>
                <a:defRPr/>
              </a:pPr>
              <a:t>12/07/2017</a:t>
            </a:fld>
            <a:endParaRPr lang="pt-BR"/>
          </a:p>
        </p:txBody>
      </p:sp>
      <p:sp>
        <p:nvSpPr>
          <p:cNvPr id="10" name="Espaço Reservado para Número de Slide 10"/>
          <p:cNvSpPr>
            <a:spLocks noGrp="1"/>
          </p:cNvSpPr>
          <p:nvPr>
            <p:ph type="sldNum" sz="quarter" idx="11"/>
          </p:nvPr>
        </p:nvSpPr>
        <p:spPr>
          <a:xfrm>
            <a:off x="8639175" y="6508750"/>
            <a:ext cx="463550" cy="274638"/>
          </a:xfrm>
        </p:spPr>
        <p:txBody>
          <a:bodyPr vert="horz" rtlCol="0"/>
          <a:lstStyle>
            <a:lvl1pPr>
              <a:defRPr smtClean="0"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A8461A05-A528-4DAB-B3BF-5F50A8E9C38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11" name="Espaço Reservado para Rodapé 11"/>
          <p:cNvSpPr>
            <a:spLocks noGrp="1"/>
          </p:cNvSpPr>
          <p:nvPr>
            <p:ph type="ftr" sz="quarter" idx="12"/>
          </p:nvPr>
        </p:nvSpPr>
        <p:spPr>
          <a:xfrm>
            <a:off x="1600200" y="6508750"/>
            <a:ext cx="3906838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B3E4999-C4EE-497A-B733-2B40725E8962}" type="datetimeFigureOut">
              <a:rPr lang="pt-BR"/>
              <a:pPr>
                <a:defRPr/>
              </a:pPr>
              <a:t>12/07/2017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CA6DB4C-AFE9-4B60-AA93-C2FA6227BB1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000125" y="3267075"/>
            <a:ext cx="7407275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7"/>
          <p:cNvSpPr>
            <a:spLocks noGrp="1"/>
          </p:cNvSpPr>
          <p:nvPr>
            <p:ph type="dt" sz="half" idx="10"/>
          </p:nvPr>
        </p:nvSpPr>
        <p:spPr>
          <a:xfrm>
            <a:off x="5562600" y="6513513"/>
            <a:ext cx="3001963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20F1628A-C109-40D0-90F9-1A9742E47229}" type="datetimeFigureOut">
              <a:rPr lang="pt-BR"/>
              <a:pPr>
                <a:defRPr/>
              </a:pPr>
              <a:t>12/07/2017</a:t>
            </a:fld>
            <a:endParaRPr lang="pt-BR"/>
          </a:p>
        </p:txBody>
      </p:sp>
      <p:sp>
        <p:nvSpPr>
          <p:cNvPr id="6" name="Espaço Reservado para Número de Slide 8"/>
          <p:cNvSpPr>
            <a:spLocks noGrp="1"/>
          </p:cNvSpPr>
          <p:nvPr>
            <p:ph type="sldNum" sz="quarter" idx="11"/>
          </p:nvPr>
        </p:nvSpPr>
        <p:spPr>
          <a:xfrm>
            <a:off x="8639175" y="6513513"/>
            <a:ext cx="463550" cy="274637"/>
          </a:xfrm>
        </p:spPr>
        <p:txBody>
          <a:bodyPr vert="horz" rtlCol="0"/>
          <a:lstStyle>
            <a:lvl1pPr>
              <a:defRPr smtClean="0"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F222824E-A402-4E76-86BD-0603DA6CC0A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7" name="Espaço Reservado para Rodapé 9"/>
          <p:cNvSpPr>
            <a:spLocks noGrp="1"/>
          </p:cNvSpPr>
          <p:nvPr>
            <p:ph type="ftr" sz="quarter" idx="12"/>
          </p:nvPr>
        </p:nvSpPr>
        <p:spPr>
          <a:xfrm>
            <a:off x="1600200" y="6513513"/>
            <a:ext cx="3906838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2FD11A1-E698-4E4B-B23F-C5D80AED1619}" type="datetimeFigureOut">
              <a:rPr lang="pt-BR"/>
              <a:pPr>
                <a:defRPr/>
              </a:pPr>
              <a:t>12/07/2017</a:t>
            </a:fld>
            <a:endParaRPr lang="pt-BR"/>
          </a:p>
        </p:txBody>
      </p:sp>
      <p:sp>
        <p:nvSpPr>
          <p:cNvPr id="7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8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640763" y="6515100"/>
            <a:ext cx="465137" cy="27305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0B00644-5D8D-44F8-A6EF-FC3316B64BF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617538" y="2165350"/>
            <a:ext cx="3748087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tângulo 7"/>
          <p:cNvSpPr/>
          <p:nvPr/>
        </p:nvSpPr>
        <p:spPr>
          <a:xfrm>
            <a:off x="4800600" y="2165350"/>
            <a:ext cx="3749675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9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E807A47-0AC6-4166-8F50-F0DB234636E9}" type="datetimeFigureOut">
              <a:rPr lang="pt-BR"/>
              <a:pPr>
                <a:defRPr/>
              </a:pPr>
              <a:t>12/07/2017</a:t>
            </a:fld>
            <a:endParaRPr lang="pt-BR"/>
          </a:p>
        </p:txBody>
      </p:sp>
      <p:sp>
        <p:nvSpPr>
          <p:cNvPr id="10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11" name="Espaço Reservado para Número de Slide 8"/>
          <p:cNvSpPr>
            <a:spLocks noGrp="1"/>
          </p:cNvSpPr>
          <p:nvPr>
            <p:ph type="sldNum" sz="quarter" idx="12"/>
          </p:nvPr>
        </p:nvSpPr>
        <p:spPr>
          <a:xfrm>
            <a:off x="8640763" y="6515100"/>
            <a:ext cx="465137" cy="27305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C91E2C5-82D5-4A2C-A2FD-698336C2BF5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4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B79211A-3386-49F0-B1AD-F97131148DA3}" type="datetimeFigureOut">
              <a:rPr lang="pt-BR"/>
              <a:pPr>
                <a:defRPr/>
              </a:pPr>
              <a:t>12/07/2017</a:t>
            </a:fld>
            <a:endParaRPr lang="pt-BR"/>
          </a:p>
        </p:txBody>
      </p:sp>
      <p:sp>
        <p:nvSpPr>
          <p:cNvPr id="5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4AB3D81-5B1D-42A7-91A4-74DAA0AC638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A61D42-9DC5-4A22-8ACF-956AD635300F}" type="datetimeFigureOut">
              <a:rPr lang="pt-BR"/>
              <a:pPr>
                <a:defRPr/>
              </a:pPr>
              <a:t>12/07/2017</a:t>
            </a:fld>
            <a:endParaRPr lang="pt-BR"/>
          </a:p>
        </p:txBody>
      </p:sp>
      <p:sp>
        <p:nvSpPr>
          <p:cNvPr id="4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4E7C6F-8BD5-42CA-B9C8-1D8DD48D047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5057775" y="1057275"/>
            <a:ext cx="3748088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/>
          <a:lstStyle>
            <a:lvl1pPr marL="0" algn="r">
              <a:buNone/>
              <a:defRPr sz="2000" b="1"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Espaço Reservado para Data 8"/>
          <p:cNvSpPr>
            <a:spLocks noGrp="1"/>
          </p:cNvSpPr>
          <p:nvPr>
            <p:ph type="dt" sz="half" idx="10"/>
          </p:nvPr>
        </p:nvSpPr>
        <p:spPr>
          <a:xfrm>
            <a:off x="5562600" y="6513513"/>
            <a:ext cx="3001963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2FC5269E-5AA3-42B3-AA98-B70CA1D82003}" type="datetimeFigureOut">
              <a:rPr lang="pt-BR"/>
              <a:pPr>
                <a:defRPr/>
              </a:pPr>
              <a:t>12/07/2017</a:t>
            </a:fld>
            <a:endParaRPr lang="pt-BR"/>
          </a:p>
        </p:txBody>
      </p:sp>
      <p:sp>
        <p:nvSpPr>
          <p:cNvPr id="7" name="Espaço Reservado para Número de Slide 9"/>
          <p:cNvSpPr>
            <a:spLocks noGrp="1"/>
          </p:cNvSpPr>
          <p:nvPr>
            <p:ph type="sldNum" sz="quarter" idx="11"/>
          </p:nvPr>
        </p:nvSpPr>
        <p:spPr>
          <a:xfrm>
            <a:off x="8639175" y="6513513"/>
            <a:ext cx="463550" cy="274637"/>
          </a:xfrm>
        </p:spPr>
        <p:txBody>
          <a:bodyPr vert="horz" rtlCol="0"/>
          <a:lstStyle>
            <a:lvl1pPr>
              <a:defRPr smtClean="0"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C1CA453E-3D8D-4DCC-95E4-F3305B651A4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8" name="Espaço Reservado para Rodapé 10"/>
          <p:cNvSpPr>
            <a:spLocks noGrp="1"/>
          </p:cNvSpPr>
          <p:nvPr>
            <p:ph type="ftr" sz="quarter" idx="12"/>
          </p:nvPr>
        </p:nvSpPr>
        <p:spPr>
          <a:xfrm>
            <a:off x="1600200" y="6513513"/>
            <a:ext cx="3906838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/>
          <a:lstStyle>
            <a:lvl1pPr marL="0" algn="r">
              <a:buNone/>
              <a:defRPr sz="2000" b="1"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5" name="Espaço Reservado para Data 7"/>
          <p:cNvSpPr>
            <a:spLocks noGrp="1"/>
          </p:cNvSpPr>
          <p:nvPr>
            <p:ph type="dt" sz="half" idx="10"/>
          </p:nvPr>
        </p:nvSpPr>
        <p:spPr>
          <a:xfrm>
            <a:off x="5562600" y="6508750"/>
            <a:ext cx="3001963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72CD0452-38FD-4C3F-BC49-BEC6B66A866D}" type="datetimeFigureOut">
              <a:rPr lang="pt-BR"/>
              <a:pPr>
                <a:defRPr/>
              </a:pPr>
              <a:t>12/07/2017</a:t>
            </a:fld>
            <a:endParaRPr lang="pt-BR"/>
          </a:p>
        </p:txBody>
      </p:sp>
      <p:sp>
        <p:nvSpPr>
          <p:cNvPr id="6" name="Espaço Reservado para Número de Slide 8"/>
          <p:cNvSpPr>
            <a:spLocks noGrp="1"/>
          </p:cNvSpPr>
          <p:nvPr>
            <p:ph type="sldNum" sz="quarter" idx="11"/>
          </p:nvPr>
        </p:nvSpPr>
        <p:spPr>
          <a:xfrm>
            <a:off x="8639175" y="6508750"/>
            <a:ext cx="463550" cy="274638"/>
          </a:xfrm>
        </p:spPr>
        <p:txBody>
          <a:bodyPr vert="horz" rtlCol="0"/>
          <a:lstStyle>
            <a:lvl1pPr>
              <a:defRPr smtClean="0"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8A37A042-AF6E-488D-8B8B-3762AD36A78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7" name="Espaço Reservado para Rodapé 9"/>
          <p:cNvSpPr>
            <a:spLocks noGrp="1"/>
          </p:cNvSpPr>
          <p:nvPr>
            <p:ph type="ftr" sz="quarter" idx="12"/>
          </p:nvPr>
        </p:nvSpPr>
        <p:spPr>
          <a:xfrm>
            <a:off x="1600200" y="6508750"/>
            <a:ext cx="3906838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Rodapé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Data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44B542-DFA2-4C34-A17D-4FE6A74163C1}" type="datetimeFigureOut">
              <a:rPr lang="pt-BR"/>
              <a:pPr>
                <a:defRPr/>
              </a:pPr>
              <a:t>12/07/2017</a:t>
            </a:fld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885251-25D4-4B33-9C01-3D10105FAC8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Rodapé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Data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F8053-498A-47A1-90E6-123239C71CF4}" type="datetimeFigureOut">
              <a:rPr lang="pt-BR"/>
              <a:pPr>
                <a:defRPr/>
              </a:pPr>
              <a:t>12/07/2017</a:t>
            </a:fld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0BDD44-A4E0-4C2D-848D-98ACCCA50A5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rredondar Retângulo em um Canto Diagonal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1638" cy="274638"/>
          </a:xfrm>
          <a:prstGeom prst="rect">
            <a:avLst/>
          </a:prstGeom>
        </p:spPr>
        <p:txBody>
          <a:bodyPr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1963" cy="274638"/>
          </a:xfrm>
          <a:prstGeom prst="rect">
            <a:avLst/>
          </a:prstGeom>
        </p:spPr>
        <p:txBody>
          <a:bodyPr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300" smtClean="0">
                <a:solidFill>
                  <a:schemeClr val="bg2">
                    <a:tint val="60000"/>
                    <a:satMod val="155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19E505D2-18C7-4151-9CA3-01B717D0ED25}" type="datetimeFigureOut">
              <a:rPr lang="pt-BR"/>
              <a:pPr>
                <a:defRPr/>
              </a:pPr>
              <a:t>12/07/2017</a:t>
            </a:fld>
            <a:endParaRPr lang="pt-BR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8639175" y="6515100"/>
            <a:ext cx="463550" cy="273050"/>
          </a:xfrm>
          <a:prstGeom prst="rect">
            <a:avLst/>
          </a:prstGeom>
        </p:spPr>
        <p:txBody>
          <a:bodyPr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 smtClean="0">
                <a:solidFill>
                  <a:schemeClr val="tx2">
                    <a:shade val="9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56E01558-9C58-4270-9C50-726C3E4474F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22" name="Espaço Reservado para Título 21"/>
          <p:cNvSpPr>
            <a:spLocks noGrp="1"/>
          </p:cNvSpPr>
          <p:nvPr>
            <p:ph type="title"/>
          </p:nvPr>
        </p:nvSpPr>
        <p:spPr>
          <a:xfrm>
            <a:off x="457200" y="254000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2057" name="Espaço Reservado para Texto 12"/>
          <p:cNvSpPr>
            <a:spLocks noGrp="1"/>
          </p:cNvSpPr>
          <p:nvPr>
            <p:ph type="body" idx="1"/>
          </p:nvPr>
        </p:nvSpPr>
        <p:spPr bwMode="auto">
          <a:xfrm>
            <a:off x="457200" y="16462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59" r:id="rId5"/>
    <p:sldLayoutId id="2147483760" r:id="rId6"/>
    <p:sldLayoutId id="2147483752" r:id="rId7"/>
    <p:sldLayoutId id="2147483761" r:id="rId8"/>
    <p:sldLayoutId id="2147483762" r:id="rId9"/>
    <p:sldLayoutId id="2147483753" r:id="rId10"/>
    <p:sldLayoutId id="2147483754" r:id="rId11"/>
  </p:sldLayoutIdLst>
  <p:txStyles>
    <p:titleStyle>
      <a:lvl1pPr marL="53975" indent="-53975" algn="r" rtl="0" fontAlgn="base">
        <a:spcBef>
          <a:spcPct val="0"/>
        </a:spcBef>
        <a:spcAft>
          <a:spcPct val="0"/>
        </a:spcAft>
        <a:defRPr sz="4600" kern="1200">
          <a:solidFill>
            <a:srgbClr val="002978"/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lvl2pPr marL="53975" indent="-53975" algn="r" rtl="0" fontAlgn="base">
        <a:spcBef>
          <a:spcPct val="0"/>
        </a:spcBef>
        <a:spcAft>
          <a:spcPct val="0"/>
        </a:spcAft>
        <a:defRPr sz="4600">
          <a:solidFill>
            <a:srgbClr val="002978"/>
          </a:solidFill>
          <a:latin typeface="Rockwell"/>
        </a:defRPr>
      </a:lvl2pPr>
      <a:lvl3pPr marL="53975" indent="-53975" algn="r" rtl="0" fontAlgn="base">
        <a:spcBef>
          <a:spcPct val="0"/>
        </a:spcBef>
        <a:spcAft>
          <a:spcPct val="0"/>
        </a:spcAft>
        <a:defRPr sz="4600">
          <a:solidFill>
            <a:srgbClr val="002978"/>
          </a:solidFill>
          <a:latin typeface="Rockwell"/>
        </a:defRPr>
      </a:lvl3pPr>
      <a:lvl4pPr marL="53975" indent="-53975" algn="r" rtl="0" fontAlgn="base">
        <a:spcBef>
          <a:spcPct val="0"/>
        </a:spcBef>
        <a:spcAft>
          <a:spcPct val="0"/>
        </a:spcAft>
        <a:defRPr sz="4600">
          <a:solidFill>
            <a:srgbClr val="002978"/>
          </a:solidFill>
          <a:latin typeface="Rockwell"/>
        </a:defRPr>
      </a:lvl4pPr>
      <a:lvl5pPr marL="53975" indent="-53975" algn="r" rtl="0" fontAlgn="base">
        <a:spcBef>
          <a:spcPct val="0"/>
        </a:spcBef>
        <a:spcAft>
          <a:spcPct val="0"/>
        </a:spcAft>
        <a:defRPr sz="4600">
          <a:solidFill>
            <a:srgbClr val="002978"/>
          </a:solidFill>
          <a:latin typeface="Rockwell"/>
        </a:defRPr>
      </a:lvl5pPr>
      <a:lvl6pPr marL="511175" indent="-53975" algn="r" rtl="0" fontAlgn="base">
        <a:spcBef>
          <a:spcPct val="0"/>
        </a:spcBef>
        <a:spcAft>
          <a:spcPct val="0"/>
        </a:spcAft>
        <a:defRPr sz="4600">
          <a:solidFill>
            <a:srgbClr val="002978"/>
          </a:solidFill>
          <a:latin typeface="Rockwell"/>
        </a:defRPr>
      </a:lvl6pPr>
      <a:lvl7pPr marL="968375" indent="-53975" algn="r" rtl="0" fontAlgn="base">
        <a:spcBef>
          <a:spcPct val="0"/>
        </a:spcBef>
        <a:spcAft>
          <a:spcPct val="0"/>
        </a:spcAft>
        <a:defRPr sz="4600">
          <a:solidFill>
            <a:srgbClr val="002978"/>
          </a:solidFill>
          <a:latin typeface="Rockwell"/>
        </a:defRPr>
      </a:lvl7pPr>
      <a:lvl8pPr marL="1425575" indent="-53975" algn="r" rtl="0" fontAlgn="base">
        <a:spcBef>
          <a:spcPct val="0"/>
        </a:spcBef>
        <a:spcAft>
          <a:spcPct val="0"/>
        </a:spcAft>
        <a:defRPr sz="4600">
          <a:solidFill>
            <a:srgbClr val="002978"/>
          </a:solidFill>
          <a:latin typeface="Rockwell"/>
        </a:defRPr>
      </a:lvl8pPr>
      <a:lvl9pPr marL="1882775" indent="-53975" algn="r" rtl="0" fontAlgn="base">
        <a:spcBef>
          <a:spcPct val="0"/>
        </a:spcBef>
        <a:spcAft>
          <a:spcPct val="0"/>
        </a:spcAft>
        <a:defRPr sz="4600">
          <a:solidFill>
            <a:srgbClr val="002978"/>
          </a:solidFill>
          <a:latin typeface="Rockwell"/>
        </a:defRPr>
      </a:lvl9pPr>
      <a:extLst/>
    </p:titleStyle>
    <p:bodyStyle>
      <a:lvl1pPr marL="292100" indent="-292100" algn="l" rtl="0" fontAlgn="base">
        <a:spcBef>
          <a:spcPct val="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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28600" algn="l" rtl="0" fontAlgn="base">
        <a:spcBef>
          <a:spcPts val="400"/>
        </a:spcBef>
        <a:spcAft>
          <a:spcPct val="0"/>
        </a:spcAft>
        <a:buClr>
          <a:schemeClr val="accent2"/>
        </a:buClr>
        <a:buSzPct val="9000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190500" algn="l" rtl="0" fontAlgn="base">
        <a:spcBef>
          <a:spcPts val="400"/>
        </a:spcBef>
        <a:spcAft>
          <a:spcPct val="0"/>
        </a:spcAft>
        <a:buClr>
          <a:srgbClr val="0BD0D9"/>
        </a:buClr>
        <a:buSzPct val="100000"/>
        <a:buFont typeface="Wingdings 2" pitchFamily="18" charset="2"/>
        <a:buChar char="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182563" algn="l" rtl="0" fontAlgn="base">
        <a:spcBef>
          <a:spcPts val="400"/>
        </a:spcBef>
        <a:spcAft>
          <a:spcPct val="0"/>
        </a:spcAft>
        <a:buClr>
          <a:srgbClr val="0BD0D9"/>
        </a:buClr>
        <a:buSzPct val="100000"/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7450" indent="-182563" algn="l" rtl="0" fontAlgn="base">
        <a:spcBef>
          <a:spcPts val="400"/>
        </a:spcBef>
        <a:spcAft>
          <a:spcPct val="0"/>
        </a:spcAft>
        <a:buClr>
          <a:srgbClr val="0BD0D9"/>
        </a:buClr>
        <a:buSzPct val="100000"/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26375536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hyperlink" Target="http://www.paulomargotto.com.br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google.com.br/url?sa=t&amp;rct=j&amp;q=&amp;esrc=s&amp;source=web&amp;cd=1&amp;cad=rja&amp;uact=8&amp;ved=0ahUKEwjHp7CQ_d7UAhXEE5AKHUlSCckQFggnMAA&amp;url=http://www.paediatricstoday.com/index.php/pt/article/view/196&amp;usg=AFQjCNEp4ASIKrnFfU-gX0Fg4kYo4Jnj1w" TargetMode="External"/><Relationship Id="rId4" Type="http://schemas.openxmlformats.org/officeDocument/2006/relationships/image" Target="../media/image18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hyperlink" Target="http://www.paulomargotto.com.br/documentos/Caso-Clin-Artrite-sept-Osteomielite.ppt" TargetMode="Externa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hyperlink" Target="http://www.paulomargotto.com.br/documentos/Artrite%20Septica%20HMIB.pptx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hyperlink" Target="http://www.paulomargotto.com.br/documentos/Artrite_septica.pptx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ncbi.nlm.nih.gov/pubmed/23439494" TargetMode="External"/><Relationship Id="rId4" Type="http://schemas.openxmlformats.org/officeDocument/2006/relationships/image" Target="../media/image3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hyperlink" Target="http://www.paulomargotto.com.br/documentos/Artrite_septica_Pediatria.pptx" TargetMode="Externa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m 4" descr="polvos.jpg"/>
          <p:cNvPicPr>
            <a:picLocks noChangeAspect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323850" y="2781300"/>
            <a:ext cx="849630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971550" y="3644900"/>
            <a:ext cx="6686550" cy="15113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spcBef>
                <a:spcPct val="0"/>
              </a:spcBef>
            </a:pPr>
            <a:endParaRPr lang="pt-BR" b="1" smtClean="0">
              <a:solidFill>
                <a:srgbClr val="0000FF"/>
              </a:solidFill>
            </a:endParaRPr>
          </a:p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pt-BR" sz="2400" b="1" smtClean="0">
                <a:solidFill>
                  <a:srgbClr val="0000FF"/>
                </a:solidFill>
              </a:rPr>
              <a:t>Apresentação: Marcos Vinícius</a:t>
            </a:r>
          </a:p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pt-BR" sz="2400" b="1" smtClean="0">
                <a:solidFill>
                  <a:srgbClr val="0000FF"/>
                </a:solidFill>
              </a:rPr>
              <a:t>(R3 em Neonatologia HMIB/SES/DF</a:t>
            </a:r>
          </a:p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pt-BR" sz="2400" b="1" smtClean="0">
                <a:solidFill>
                  <a:srgbClr val="0000FF"/>
                </a:solidFill>
              </a:rPr>
              <a:t>Coordenação: Diogo Pedroso</a:t>
            </a:r>
          </a:p>
        </p:txBody>
      </p:sp>
      <p:sp>
        <p:nvSpPr>
          <p:cNvPr id="11271" name="Rectangle 7"/>
          <p:cNvSpPr>
            <a:spLocks noChangeArrowheads="1"/>
          </p:cNvSpPr>
          <p:nvPr/>
        </p:nvSpPr>
        <p:spPr bwMode="auto">
          <a:xfrm>
            <a:off x="323850" y="1700213"/>
            <a:ext cx="8286750" cy="91598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pt-BR" b="1" dirty="0" err="1">
                <a:hlinkClick r:id="rId3"/>
              </a:rPr>
              <a:t>Septic</a:t>
            </a:r>
            <a:r>
              <a:rPr lang="pt-BR" b="1" dirty="0">
                <a:hlinkClick r:id="rId3"/>
              </a:rPr>
              <a:t> </a:t>
            </a:r>
            <a:r>
              <a:rPr lang="pt-BR" b="1" dirty="0" err="1">
                <a:hlinkClick r:id="rId3"/>
              </a:rPr>
              <a:t>Arthritis</a:t>
            </a:r>
            <a:r>
              <a:rPr lang="pt-BR" dirty="0">
                <a:hlinkClick r:id="rId3"/>
              </a:rPr>
              <a:t> in </a:t>
            </a:r>
            <a:r>
              <a:rPr lang="pt-BR" b="1" dirty="0" err="1">
                <a:hlinkClick r:id="rId3"/>
              </a:rPr>
              <a:t>Infants</a:t>
            </a:r>
            <a:r>
              <a:rPr lang="pt-BR" dirty="0">
                <a:hlinkClick r:id="rId3"/>
              </a:rPr>
              <a:t> </a:t>
            </a:r>
            <a:r>
              <a:rPr lang="pt-BR" b="1" dirty="0" err="1">
                <a:hlinkClick r:id="rId3"/>
              </a:rPr>
              <a:t>Younger</a:t>
            </a:r>
            <a:r>
              <a:rPr lang="pt-BR" dirty="0">
                <a:hlinkClick r:id="rId3"/>
              </a:rPr>
              <a:t> </a:t>
            </a:r>
            <a:r>
              <a:rPr lang="pt-BR" dirty="0" err="1">
                <a:hlinkClick r:id="rId3"/>
              </a:rPr>
              <a:t>Than</a:t>
            </a:r>
            <a:r>
              <a:rPr lang="pt-BR" dirty="0">
                <a:hlinkClick r:id="rId3"/>
              </a:rPr>
              <a:t> </a:t>
            </a:r>
            <a:r>
              <a:rPr lang="pt-BR" b="1" dirty="0">
                <a:hlinkClick r:id="rId3"/>
              </a:rPr>
              <a:t>3</a:t>
            </a:r>
            <a:r>
              <a:rPr lang="pt-BR" dirty="0">
                <a:hlinkClick r:id="rId3"/>
              </a:rPr>
              <a:t> </a:t>
            </a:r>
            <a:r>
              <a:rPr lang="pt-BR" b="1" dirty="0" err="1">
                <a:hlinkClick r:id="rId3"/>
              </a:rPr>
              <a:t>Months</a:t>
            </a:r>
            <a:r>
              <a:rPr lang="pt-BR" dirty="0">
                <a:hlinkClick r:id="rId3"/>
              </a:rPr>
              <a:t>: A </a:t>
            </a:r>
            <a:r>
              <a:rPr lang="pt-BR" b="1" dirty="0" err="1">
                <a:hlinkClick r:id="rId3"/>
              </a:rPr>
              <a:t>Retrospective</a:t>
            </a:r>
            <a:r>
              <a:rPr lang="pt-BR" dirty="0">
                <a:hlinkClick r:id="rId3"/>
              </a:rPr>
              <a:t> </a:t>
            </a:r>
            <a:r>
              <a:rPr lang="pt-BR" b="1" dirty="0" err="1">
                <a:hlinkClick r:id="rId3"/>
              </a:rPr>
              <a:t>Review</a:t>
            </a:r>
            <a:r>
              <a:rPr lang="pt-BR" dirty="0">
                <a:hlinkClick r:id="rId3"/>
              </a:rPr>
              <a:t>.</a:t>
            </a:r>
            <a:endParaRPr lang="pt-BR" dirty="0"/>
          </a:p>
          <a:p>
            <a:pPr algn="ctr"/>
            <a:r>
              <a:rPr lang="pt-BR" dirty="0"/>
              <a:t>Bono KT, </a:t>
            </a:r>
            <a:r>
              <a:rPr lang="pt-BR" dirty="0" err="1"/>
              <a:t>Samora</a:t>
            </a:r>
            <a:r>
              <a:rPr lang="pt-BR" dirty="0"/>
              <a:t> JB, </a:t>
            </a:r>
            <a:r>
              <a:rPr lang="pt-BR" dirty="0" err="1"/>
              <a:t>Klingele</a:t>
            </a:r>
            <a:r>
              <a:rPr lang="pt-BR" dirty="0"/>
              <a:t> KE.</a:t>
            </a:r>
          </a:p>
          <a:p>
            <a:pPr algn="ctr"/>
            <a:r>
              <a:rPr lang="pt-BR" dirty="0" err="1"/>
              <a:t>Orthopedics</a:t>
            </a:r>
            <a:r>
              <a:rPr lang="pt-BR" dirty="0"/>
              <a:t>. 2015 </a:t>
            </a:r>
            <a:r>
              <a:rPr lang="pt-BR" dirty="0" err="1"/>
              <a:t>Sep</a:t>
            </a:r>
            <a:r>
              <a:rPr lang="pt-BR" dirty="0"/>
              <a:t>;38(9):e787-93. </a:t>
            </a:r>
            <a:r>
              <a:rPr lang="pt-BR" dirty="0" err="1"/>
              <a:t>doi</a:t>
            </a:r>
            <a:r>
              <a:rPr lang="pt-BR" dirty="0"/>
              <a:t>: 10.3928/01477447-20150902-56.</a:t>
            </a:r>
          </a:p>
        </p:txBody>
      </p:sp>
      <p:sp>
        <p:nvSpPr>
          <p:cNvPr id="11274" name="Rectangle 10"/>
          <p:cNvSpPr>
            <a:spLocks noChangeArrowheads="1"/>
          </p:cNvSpPr>
          <p:nvPr/>
        </p:nvSpPr>
        <p:spPr bwMode="auto">
          <a:xfrm>
            <a:off x="2339975" y="5661025"/>
            <a:ext cx="4176713" cy="650875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chemeClr val="accent2"/>
                </a:solidFill>
                <a:hlinkClick r:id="rId4"/>
              </a:rPr>
              <a:t>www.paulomargotto.com.br</a:t>
            </a:r>
            <a:endParaRPr lang="pt-BR">
              <a:solidFill>
                <a:schemeClr val="accent2"/>
              </a:solidFill>
            </a:endParaRPr>
          </a:p>
          <a:p>
            <a:pPr algn="ctr"/>
            <a:r>
              <a:rPr lang="pt-BR">
                <a:solidFill>
                  <a:schemeClr val="accent2"/>
                </a:solidFill>
              </a:rPr>
              <a:t>Brasília, 8 de julho de 2017</a:t>
            </a:r>
          </a:p>
        </p:txBody>
      </p:sp>
      <p:pic>
        <p:nvPicPr>
          <p:cNvPr id="11275" name="Picture 11" descr="20160830_130858"/>
          <p:cNvPicPr>
            <a:picLocks noChangeAspect="1" noChangeArrowheads="1"/>
          </p:cNvPicPr>
          <p:nvPr/>
        </p:nvPicPr>
        <p:blipFill>
          <a:blip r:embed="rId5">
            <a:lum bright="30000" contrast="54000"/>
          </a:blip>
          <a:srcRect/>
          <a:stretch>
            <a:fillRect/>
          </a:stretch>
        </p:blipFill>
        <p:spPr bwMode="auto">
          <a:xfrm>
            <a:off x="0" y="0"/>
            <a:ext cx="9188450" cy="1557338"/>
          </a:xfrm>
          <a:prstGeom prst="rect">
            <a:avLst/>
          </a:prstGeom>
          <a:noFill/>
        </p:spPr>
      </p:pic>
      <p:sp>
        <p:nvSpPr>
          <p:cNvPr id="11277" name="Text Box 13"/>
          <p:cNvSpPr txBox="1">
            <a:spLocks noChangeArrowheads="1"/>
          </p:cNvSpPr>
          <p:nvPr/>
        </p:nvSpPr>
        <p:spPr bwMode="auto">
          <a:xfrm>
            <a:off x="323850" y="2852738"/>
            <a:ext cx="84963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sz="2400" b="1">
                <a:solidFill>
                  <a:srgbClr val="0000FF"/>
                </a:solidFill>
              </a:rPr>
              <a:t>Artrite séptica em crianças  menores de 3 meses:revisão retrospectiva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Espaço Reservado para Conteúdo 4" descr="polvos (2).jpg"/>
          <p:cNvPicPr>
            <a:picLocks noChangeAspect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179388" y="165100"/>
            <a:ext cx="8785225" cy="139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indent="0" algn="l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RESUMO</a:t>
            </a:r>
            <a:endParaRPr lang="pt-BR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 A contagem média de células brancas, VHS, e nível da PCR, respectivamente: 18,5 K/</a:t>
            </a:r>
            <a:r>
              <a:rPr lang="pt-BR" dirty="0" err="1" smtClean="0"/>
              <a:t>ul</a:t>
            </a:r>
            <a:r>
              <a:rPr lang="pt-BR" dirty="0" smtClean="0"/>
              <a:t>, 48,9mm/h e 6,1</a:t>
            </a:r>
            <a:r>
              <a:rPr lang="pt-BR" dirty="0" err="1" smtClean="0"/>
              <a:t>mg</a:t>
            </a:r>
            <a:r>
              <a:rPr lang="pt-BR" dirty="0" smtClean="0"/>
              <a:t>/dl. 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endParaRPr lang="pt-BR" dirty="0" smtClean="0"/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 Em 57,1% dos aspirados do líquido </a:t>
            </a:r>
            <a:r>
              <a:rPr lang="pt-BR" dirty="0" err="1" smtClean="0"/>
              <a:t>sinovial</a:t>
            </a:r>
            <a:r>
              <a:rPr lang="pt-BR" dirty="0" smtClean="0"/>
              <a:t> tiveram cultura positiva. E 41,7% das hemoculturas </a:t>
            </a:r>
            <a:r>
              <a:rPr lang="pt-BR" dirty="0" err="1" smtClean="0"/>
              <a:t>postitivaram</a:t>
            </a:r>
            <a:r>
              <a:rPr lang="pt-BR" dirty="0" smtClean="0"/>
              <a:t>.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endParaRPr lang="pt-BR" dirty="0" smtClean="0"/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 Os micro-organismos encontrados: </a:t>
            </a:r>
            <a:r>
              <a:rPr lang="pt-BR" dirty="0" err="1" smtClean="0"/>
              <a:t>Estrepto</a:t>
            </a:r>
            <a:r>
              <a:rPr lang="pt-BR" dirty="0" smtClean="0"/>
              <a:t> do grupo B, </a:t>
            </a:r>
            <a:r>
              <a:rPr lang="pt-BR" i="1" dirty="0" err="1" smtClean="0"/>
              <a:t>Staphylococcus</a:t>
            </a:r>
            <a:r>
              <a:rPr lang="pt-BR" i="1" dirty="0" smtClean="0"/>
              <a:t> </a:t>
            </a:r>
            <a:r>
              <a:rPr lang="pt-BR" i="1" dirty="0" err="1" smtClean="0"/>
              <a:t>aureus</a:t>
            </a:r>
            <a:r>
              <a:rPr lang="pt-BR" dirty="0" smtClean="0"/>
              <a:t> sensível à </a:t>
            </a:r>
            <a:r>
              <a:rPr lang="pt-BR" dirty="0" err="1" smtClean="0"/>
              <a:t>meticilina</a:t>
            </a:r>
            <a:r>
              <a:rPr lang="pt-BR" dirty="0" smtClean="0"/>
              <a:t>, </a:t>
            </a:r>
            <a:r>
              <a:rPr lang="pt-BR" i="1" dirty="0" err="1" smtClean="0"/>
              <a:t>Haemophillus</a:t>
            </a:r>
            <a:r>
              <a:rPr lang="pt-BR" i="1" dirty="0" smtClean="0"/>
              <a:t> </a:t>
            </a:r>
            <a:r>
              <a:rPr lang="pt-BR" i="1" dirty="0" err="1" smtClean="0"/>
              <a:t>influenzae</a:t>
            </a:r>
            <a:r>
              <a:rPr lang="pt-BR" i="1" dirty="0" smtClean="0"/>
              <a:t>, </a:t>
            </a:r>
            <a:r>
              <a:rPr lang="pt-BR" i="1" dirty="0" err="1" smtClean="0"/>
              <a:t>Streptococcus</a:t>
            </a:r>
            <a:r>
              <a:rPr lang="pt-BR" i="1" dirty="0" smtClean="0"/>
              <a:t> </a:t>
            </a:r>
            <a:r>
              <a:rPr lang="pt-BR" i="1" dirty="0" err="1" smtClean="0"/>
              <a:t>pneumoniae</a:t>
            </a:r>
            <a:r>
              <a:rPr lang="pt-BR" i="1" dirty="0" smtClean="0"/>
              <a:t>, </a:t>
            </a:r>
            <a:r>
              <a:rPr lang="pt-BR" i="1" dirty="0" err="1" smtClean="0"/>
              <a:t>Salmonella</a:t>
            </a:r>
            <a:r>
              <a:rPr lang="pt-BR" i="1" dirty="0" smtClean="0"/>
              <a:t> entérica </a:t>
            </a:r>
            <a:r>
              <a:rPr lang="pt-BR" dirty="0" smtClean="0"/>
              <a:t>e </a:t>
            </a:r>
            <a:r>
              <a:rPr lang="pt-BR" i="1" dirty="0" err="1" smtClean="0"/>
              <a:t>Candida</a:t>
            </a:r>
            <a:r>
              <a:rPr lang="pt-BR" i="1" dirty="0" smtClean="0"/>
              <a:t> </a:t>
            </a:r>
            <a:r>
              <a:rPr lang="pt-BR" i="1" dirty="0" err="1" smtClean="0"/>
              <a:t>albicans</a:t>
            </a:r>
            <a:r>
              <a:rPr lang="pt-BR" i="1" dirty="0" smtClean="0"/>
              <a:t>.</a:t>
            </a:r>
            <a:r>
              <a:rPr lang="pt-BR" dirty="0" smtClean="0"/>
              <a:t> 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endParaRPr lang="pt-BR" dirty="0" smtClean="0"/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Os achados tem grande valor, contudo não devem ser vistos em </a:t>
            </a:r>
            <a:r>
              <a:rPr lang="pt-BR" dirty="0" err="1" smtClean="0"/>
              <a:t>separdo</a:t>
            </a:r>
            <a:r>
              <a:rPr lang="pt-BR" dirty="0" smtClean="0"/>
              <a:t>, mas sim em conjunto para auxiliar no diagnóstico.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/>
              <a:t>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Os </a:t>
            </a:r>
            <a:r>
              <a:rPr lang="pt-BR" dirty="0" err="1" smtClean="0"/>
              <a:t>autrores</a:t>
            </a:r>
            <a:r>
              <a:rPr lang="pt-BR" dirty="0" smtClean="0"/>
              <a:t> do estudo são do Hospital da Criança de </a:t>
            </a:r>
            <a:r>
              <a:rPr lang="pt-BR" dirty="0" err="1" smtClean="0"/>
              <a:t>Akron</a:t>
            </a:r>
            <a:r>
              <a:rPr lang="pt-BR" dirty="0" smtClean="0"/>
              <a:t>, do departamento de Pediatria Ortopédica a Universidade se Ohio, Colombo, do departamento de cirurgia ortopédica pediátrica da Universidade e do Hospital Nacional da Criança – Colombo / Ohio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Espaço Reservado para Conteúdo 4" descr="polvos (2).jpg"/>
          <p:cNvPicPr>
            <a:picLocks noChangeAspect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179388" y="165100"/>
            <a:ext cx="8785225" cy="139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07963" y="249238"/>
            <a:ext cx="8485187" cy="116522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80000"/>
              </a:lnSpc>
            </a:pPr>
            <a:r>
              <a:rPr lang="pt-BR" sz="2000" dirty="0" smtClean="0"/>
              <a:t>A </a:t>
            </a:r>
            <a:r>
              <a:rPr lang="pt-BR" sz="2000" dirty="0" err="1" smtClean="0"/>
              <a:t>atrrite</a:t>
            </a:r>
            <a:r>
              <a:rPr lang="pt-BR" sz="2000" dirty="0" smtClean="0"/>
              <a:t> séptica é uma condição rara em menores de 3 meses. Os fatores de risco foram: cateterismo umbilical, apresentação pélvica, prematuridade, </a:t>
            </a:r>
            <a:r>
              <a:rPr lang="pt-BR" sz="2000" dirty="0" err="1" smtClean="0"/>
              <a:t>bacteremia</a:t>
            </a:r>
            <a:r>
              <a:rPr lang="pt-BR" sz="2000" dirty="0" smtClean="0"/>
              <a:t>, sepse, asfixia </a:t>
            </a:r>
            <a:r>
              <a:rPr lang="pt-BR" sz="2000" dirty="0" err="1" smtClean="0"/>
              <a:t>perinatal</a:t>
            </a:r>
            <a:r>
              <a:rPr lang="pt-BR" sz="2000" dirty="0" smtClean="0"/>
              <a:t>, uso de nutrição parenteral total (NPT), punção de veia </a:t>
            </a:r>
            <a:r>
              <a:rPr lang="pt-BR" sz="2000" dirty="0" err="1" smtClean="0"/>
              <a:t>femural</a:t>
            </a:r>
            <a:r>
              <a:rPr lang="pt-BR" sz="2000" dirty="0" smtClean="0"/>
              <a:t>  e </a:t>
            </a:r>
            <a:r>
              <a:rPr lang="pt-BR" sz="2000" dirty="0" err="1" smtClean="0"/>
              <a:t>tocotraumatismo</a:t>
            </a:r>
            <a:r>
              <a:rPr lang="pt-BR" sz="2000" dirty="0" smtClean="0"/>
              <a:t>.(1-9) </a:t>
            </a:r>
          </a:p>
          <a:p>
            <a:pPr algn="just">
              <a:lnSpc>
                <a:spcPct val="80000"/>
              </a:lnSpc>
              <a:buFont typeface="Wingdings 2" pitchFamily="18" charset="2"/>
              <a:buNone/>
            </a:pPr>
            <a:r>
              <a:rPr lang="pt-BR" sz="2000" dirty="0" smtClean="0"/>
              <a:t> </a:t>
            </a:r>
          </a:p>
          <a:p>
            <a:pPr algn="just">
              <a:lnSpc>
                <a:spcPct val="80000"/>
              </a:lnSpc>
            </a:pPr>
            <a:r>
              <a:rPr lang="pt-BR" sz="2000" dirty="0" smtClean="0"/>
              <a:t> O diagnóstico precoce diminuía probabilidade de </a:t>
            </a:r>
            <a:r>
              <a:rPr lang="pt-BR" sz="2000" dirty="0" err="1" smtClean="0"/>
              <a:t>sequelas</a:t>
            </a:r>
            <a:r>
              <a:rPr lang="pt-BR" sz="2000" dirty="0" smtClean="0"/>
              <a:t> como a instabilidade articular, necrose avascular, separação da epífise, fechamento precoce da epífise, alterações do crescimento e artrite precoce.(2-4,10-14)</a:t>
            </a:r>
          </a:p>
          <a:p>
            <a:pPr algn="just">
              <a:lnSpc>
                <a:spcPct val="80000"/>
              </a:lnSpc>
              <a:buFont typeface="Wingdings 2" pitchFamily="18" charset="2"/>
              <a:buNone/>
            </a:pPr>
            <a:r>
              <a:rPr lang="pt-BR" sz="2000" dirty="0" smtClean="0"/>
              <a:t>  </a:t>
            </a:r>
          </a:p>
          <a:p>
            <a:pPr algn="just">
              <a:lnSpc>
                <a:spcPct val="80000"/>
              </a:lnSpc>
            </a:pPr>
            <a:r>
              <a:rPr lang="pt-BR" sz="2000" dirty="0" smtClean="0"/>
              <a:t> O diagnóstico em menores de 3 meses se mostra de difícil diagnóstico, principalmente na articulação do quadril e por apresentarem valores de exames laboratoriais normais e estarem </a:t>
            </a:r>
            <a:r>
              <a:rPr lang="pt-BR" sz="2000" dirty="0" err="1" smtClean="0"/>
              <a:t>afebris</a:t>
            </a:r>
            <a:r>
              <a:rPr lang="pt-BR" sz="2000" dirty="0" smtClean="0"/>
              <a:t>.(1,10,4,5,15-17,19,20)</a:t>
            </a:r>
          </a:p>
          <a:p>
            <a:pPr algn="just">
              <a:lnSpc>
                <a:spcPct val="80000"/>
              </a:lnSpc>
            </a:pPr>
            <a:r>
              <a:rPr lang="pt-BR" sz="2000" dirty="0" smtClean="0"/>
              <a:t>Esta revisão foi feita com o objetivo de identificar fatores que podem ajudar no diagnóstico precoce da artrite séptica nas crianças abaixo de 3 meses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Espaço Reservado para Conteúdo 4" descr="polvos (2).jpg"/>
          <p:cNvPicPr>
            <a:picLocks noChangeAspect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179388" y="165100"/>
            <a:ext cx="8785225" cy="139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07963" y="249238"/>
            <a:ext cx="8485187" cy="116522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 Uma consulta de registros foi realizada no Hospital Nacional de </a:t>
            </a:r>
            <a:r>
              <a:rPr lang="pt-BR" dirty="0" err="1" smtClean="0"/>
              <a:t>Colmobo</a:t>
            </a:r>
            <a:r>
              <a:rPr lang="pt-BR" dirty="0" smtClean="0"/>
              <a:t>, Ohio entre 1994 e 2010 para identificar os pacientes menores de 3 meses com diagnóstico de artrite séptica.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pt-BR" dirty="0" smtClean="0"/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 O diagnóstico de artrite séptica nesse estudo foi considerado foi definido como um dos seguintes achados: aspirado com </a:t>
            </a:r>
            <a:r>
              <a:rPr lang="pt-BR" dirty="0" err="1" smtClean="0"/>
              <a:t>Gram</a:t>
            </a:r>
            <a:r>
              <a:rPr lang="pt-BR" dirty="0" smtClean="0"/>
              <a:t> positivo ou cultura positiva, drenagem purulenta de articulação adjacente a um foco de </a:t>
            </a:r>
            <a:r>
              <a:rPr lang="pt-BR" dirty="0" err="1" smtClean="0"/>
              <a:t>osteomielite</a:t>
            </a:r>
            <a:r>
              <a:rPr lang="pt-BR" dirty="0" smtClean="0"/>
              <a:t>, sintomas na articulação em situação de bacteremia, ou retorno de sintomas após um diagnóstico prévio de artrite séptica após um tratamento incompleto.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Espaço Reservado para Conteúdo 4" descr="polvos (2).jpg"/>
          <p:cNvPicPr>
            <a:picLocks noChangeAspect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179388" y="165100"/>
            <a:ext cx="8785225" cy="139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07963" y="319088"/>
            <a:ext cx="8485187" cy="116522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80000"/>
              </a:lnSpc>
            </a:pPr>
            <a:r>
              <a:rPr lang="pt-BR" sz="2200" smtClean="0"/>
              <a:t> O estudo identificou 14 crianças que se encaixavam nos critérios previamente propostos para  o diagnóstico. 11 meninos e 3 meninas com idade média de 42.2 dias foram identificados (</a:t>
            </a:r>
            <a:r>
              <a:rPr lang="pt-BR" sz="2200" smtClean="0">
                <a:solidFill>
                  <a:srgbClr val="0000FF"/>
                </a:solidFill>
              </a:rPr>
              <a:t>Tabela 1</a:t>
            </a:r>
            <a:r>
              <a:rPr lang="pt-BR" sz="2200" smtClean="0"/>
              <a:t>)</a:t>
            </a:r>
          </a:p>
          <a:p>
            <a:pPr algn="just">
              <a:lnSpc>
                <a:spcPct val="80000"/>
              </a:lnSpc>
              <a:buFont typeface="Wingdings 2" pitchFamily="18" charset="2"/>
              <a:buNone/>
            </a:pPr>
            <a:r>
              <a:rPr lang="pt-BR" sz="2200" smtClean="0"/>
              <a:t> </a:t>
            </a:r>
          </a:p>
          <a:p>
            <a:pPr algn="just">
              <a:lnSpc>
                <a:spcPct val="80000"/>
              </a:lnSpc>
            </a:pPr>
            <a:r>
              <a:rPr lang="pt-BR" sz="2200" smtClean="0"/>
              <a:t> 9 RN a termo e 4 prematuros ( 32 – 36 semanas ) e 1 criança sem histórico de nascimento. </a:t>
            </a:r>
          </a:p>
          <a:p>
            <a:pPr algn="just">
              <a:lnSpc>
                <a:spcPct val="80000"/>
              </a:lnSpc>
              <a:buFont typeface="Wingdings 2" pitchFamily="18" charset="2"/>
              <a:buNone/>
            </a:pPr>
            <a:endParaRPr lang="pt-BR" sz="2200" smtClean="0"/>
          </a:p>
          <a:p>
            <a:pPr algn="just">
              <a:lnSpc>
                <a:spcPct val="80000"/>
              </a:lnSpc>
            </a:pPr>
            <a:r>
              <a:rPr lang="pt-BR" sz="2200" smtClean="0"/>
              <a:t> 9 nascidos por via vaginal /  2 por via cesárea / 3 em que não se sabe a via de parto. </a:t>
            </a:r>
          </a:p>
          <a:p>
            <a:pPr algn="just">
              <a:lnSpc>
                <a:spcPct val="80000"/>
              </a:lnSpc>
              <a:buFont typeface="Wingdings 2" pitchFamily="18" charset="2"/>
              <a:buNone/>
            </a:pPr>
            <a:endParaRPr lang="pt-BR" sz="2200" smtClean="0"/>
          </a:p>
          <a:p>
            <a:pPr algn="just">
              <a:lnSpc>
                <a:spcPct val="80000"/>
              </a:lnSpc>
            </a:pPr>
            <a:r>
              <a:rPr lang="pt-BR" sz="2200" smtClean="0"/>
              <a:t> 9 casos: joelho / 3 casos: quadril / 3 casos: ombro. Em 1 caso, houve envolvimento de ambos os joelhos. </a:t>
            </a:r>
          </a:p>
          <a:p>
            <a:pPr algn="just">
              <a:lnSpc>
                <a:spcPct val="80000"/>
              </a:lnSpc>
              <a:buFont typeface="Wingdings 2" pitchFamily="18" charset="2"/>
              <a:buNone/>
            </a:pPr>
            <a:endParaRPr lang="pt-BR" sz="2200" smtClean="0"/>
          </a:p>
          <a:p>
            <a:pPr algn="just">
              <a:lnSpc>
                <a:spcPct val="80000"/>
              </a:lnSpc>
            </a:pPr>
            <a:r>
              <a:rPr lang="pt-BR" sz="2200" smtClean="0"/>
              <a:t> 8 casos: joelho E / 5 casos: joelho D / 1 caso: ambos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23850" y="260350"/>
            <a:ext cx="8470900" cy="64166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Espaço Reservado para Conteúdo 4" descr="polvos (2).jpg"/>
          <p:cNvPicPr>
            <a:picLocks noChangeAspect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179388" y="165100"/>
            <a:ext cx="8785225" cy="139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991872"/>
          </a:xfrm>
        </p:spPr>
        <p:txBody>
          <a:bodyPr/>
          <a:lstStyle/>
          <a:p>
            <a:pPr marL="54864" indent="0" algn="l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RESULTADOS</a:t>
            </a:r>
            <a:endParaRPr lang="pt-BR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484313"/>
            <a:ext cx="8424862" cy="5165725"/>
          </a:xfrm>
        </p:spPr>
        <p:txBody>
          <a:bodyPr>
            <a:normAutofit fontScale="55000" lnSpcReduction="20000"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/>
              <a:t> </a:t>
            </a:r>
            <a:r>
              <a:rPr lang="pt-BR" dirty="0" smtClean="0"/>
              <a:t>Os achados no exame físico: limitação da movimentação da articulação ( 100%), tensão ( 100 % ), edema ( 71,4% ) e </a:t>
            </a:r>
            <a:r>
              <a:rPr lang="pt-BR" dirty="0" err="1" smtClean="0"/>
              <a:t>hiperemia</a:t>
            </a:r>
            <a:r>
              <a:rPr lang="pt-BR" dirty="0" smtClean="0"/>
              <a:t> (35,7%) dos casos. Outros achados: calor local (21,4%), efusão (7%) e em 1 caso apresentava instabilidade da articulação.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/>
              <a:t>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/>
              <a:t> </a:t>
            </a:r>
            <a:r>
              <a:rPr lang="pt-BR" dirty="0" smtClean="0"/>
              <a:t>A temperatura média, e média da contagem de células brancas, VHS e da PCR foram </a:t>
            </a:r>
            <a:r>
              <a:rPr lang="pt-BR" dirty="0" err="1" smtClean="0"/>
              <a:t>respecticvamente</a:t>
            </a:r>
            <a:r>
              <a:rPr lang="pt-BR" dirty="0" smtClean="0"/>
              <a:t>: 38,5ºC (37,6 – 39,3ºC), 18,5 u/KL ( 10,7 – 35,6u/KL ), 48,9mm/h (21 – 118mm/h) e 6,1 </a:t>
            </a:r>
            <a:r>
              <a:rPr lang="pt-BR" dirty="0" err="1" smtClean="0"/>
              <a:t>mg</a:t>
            </a:r>
            <a:r>
              <a:rPr lang="pt-BR" dirty="0" smtClean="0"/>
              <a:t>/dl (0,6 – 14,6</a:t>
            </a:r>
            <a:r>
              <a:rPr lang="pt-BR" dirty="0" err="1" smtClean="0"/>
              <a:t>mg</a:t>
            </a:r>
            <a:r>
              <a:rPr lang="pt-BR" dirty="0" smtClean="0"/>
              <a:t>/dl).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/>
              <a:t>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/>
              <a:t> </a:t>
            </a:r>
            <a:r>
              <a:rPr lang="pt-BR" dirty="0" smtClean="0"/>
              <a:t>66,7% das crianças que receberam </a:t>
            </a:r>
            <a:r>
              <a:rPr lang="pt-BR" dirty="0" err="1" smtClean="0"/>
              <a:t>antibioticoterapia</a:t>
            </a:r>
            <a:r>
              <a:rPr lang="pt-BR" dirty="0" smtClean="0"/>
              <a:t> antes do aspirado – não houve crescimento de patógenos. Em 2 pacientes ( 14% ), não houve positividade nem da hemocultura e nem do aspirado.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endParaRPr lang="pt-BR" dirty="0" smtClean="0"/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/>
              <a:t> </a:t>
            </a:r>
            <a:r>
              <a:rPr lang="pt-BR" dirty="0" smtClean="0"/>
              <a:t>Apenas 5 crianças tiveram aspirado de líquido sinovial suficiente para contagem de células: média de 120,275 </a:t>
            </a:r>
            <a:r>
              <a:rPr lang="pt-BR" dirty="0" err="1" smtClean="0"/>
              <a:t>cels</a:t>
            </a:r>
            <a:r>
              <a:rPr lang="pt-BR" dirty="0" smtClean="0"/>
              <a:t>/mm³ - com 86,6% de </a:t>
            </a:r>
            <a:r>
              <a:rPr lang="pt-BR" dirty="0" err="1" smtClean="0"/>
              <a:t>neutrofilia</a:t>
            </a:r>
            <a:r>
              <a:rPr lang="pt-BR" dirty="0" smtClean="0"/>
              <a:t>.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/>
              <a:t>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/>
              <a:t> </a:t>
            </a:r>
            <a:r>
              <a:rPr lang="pt-BR" dirty="0" err="1" smtClean="0"/>
              <a:t>Estrepto</a:t>
            </a:r>
            <a:r>
              <a:rPr lang="pt-BR" dirty="0" smtClean="0"/>
              <a:t> (5 casos) / </a:t>
            </a:r>
            <a:r>
              <a:rPr lang="pt-BR" dirty="0" err="1" smtClean="0"/>
              <a:t>Estafilo</a:t>
            </a:r>
            <a:r>
              <a:rPr lang="pt-BR" dirty="0" smtClean="0"/>
              <a:t> (4 casos) / </a:t>
            </a:r>
            <a:r>
              <a:rPr lang="pt-BR" dirty="0" err="1" smtClean="0"/>
              <a:t>Hemófilo</a:t>
            </a:r>
            <a:r>
              <a:rPr lang="pt-BR" dirty="0" smtClean="0"/>
              <a:t> (1 caso) / </a:t>
            </a:r>
            <a:r>
              <a:rPr lang="pt-BR" dirty="0" err="1" smtClean="0"/>
              <a:t>Salmonella</a:t>
            </a:r>
            <a:r>
              <a:rPr lang="pt-BR" dirty="0" smtClean="0"/>
              <a:t> (1 caso) / </a:t>
            </a:r>
            <a:r>
              <a:rPr lang="pt-BR" dirty="0" err="1" smtClean="0"/>
              <a:t>Candida</a:t>
            </a:r>
            <a:r>
              <a:rPr lang="pt-BR" dirty="0" smtClean="0"/>
              <a:t> (1 caso) / Indeterminado (1 caso).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endParaRPr lang="pt-BR" dirty="0"/>
          </a:p>
        </p:txBody>
      </p:sp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2143108" y="6000768"/>
            <a:ext cx="5187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dirty="0"/>
              <a:t>(</a:t>
            </a:r>
            <a:r>
              <a:rPr lang="pt-BR" dirty="0" err="1"/>
              <a:t>oas</a:t>
            </a:r>
            <a:r>
              <a:rPr lang="pt-BR" dirty="0"/>
              <a:t> achados do exame físico estão na </a:t>
            </a:r>
            <a:r>
              <a:rPr lang="pt-BR" dirty="0">
                <a:solidFill>
                  <a:srgbClr val="0000FF"/>
                </a:solidFill>
              </a:rPr>
              <a:t>Tabela 2</a:t>
            </a:r>
            <a:r>
              <a:rPr lang="pt-BR" dirty="0"/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Espaço Reservado para Conteúdo 4" descr="polvos (2).jpg"/>
          <p:cNvPicPr>
            <a:picLocks noChangeAspect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179388" y="165100"/>
            <a:ext cx="8785225" cy="139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991872"/>
          </a:xfrm>
        </p:spPr>
        <p:txBody>
          <a:bodyPr/>
          <a:lstStyle/>
          <a:p>
            <a:pPr marL="54864" indent="0" algn="l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RESULTADOS</a:t>
            </a:r>
            <a:endParaRPr lang="pt-BR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28596" y="1571612"/>
            <a:ext cx="8424862" cy="5165725"/>
          </a:xfrm>
        </p:spPr>
        <p:txBody>
          <a:bodyPr>
            <a:normAutofit fontScale="55000" lnSpcReduction="20000"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/>
              <a:t> </a:t>
            </a:r>
            <a:r>
              <a:rPr lang="pt-BR" dirty="0" smtClean="0"/>
              <a:t> 5 radiografias normais; 7 radiografias  com alterações ósseas ( 4 casos com </a:t>
            </a:r>
            <a:r>
              <a:rPr lang="pt-BR" dirty="0" err="1" smtClean="0"/>
              <a:t>periostite</a:t>
            </a:r>
            <a:r>
              <a:rPr lang="pt-BR" dirty="0" smtClean="0"/>
              <a:t> / 1 caso com erosão de cabeça de úmero / 1 subluxação de quadril / 1 deslocamento de quadril.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pt-BR" dirty="0" smtClean="0"/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 7 ecografias foram realizadas – apenas 2 casos sem alteração.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pt-BR" dirty="0" smtClean="0"/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 5 Ressonâncias Magnéticas foram realizadas e todas mostraram efusão da articulação estudada e/ou </a:t>
            </a:r>
            <a:r>
              <a:rPr lang="pt-BR" dirty="0" err="1" smtClean="0"/>
              <a:t>osteomielite</a:t>
            </a:r>
            <a:r>
              <a:rPr lang="pt-BR" dirty="0" smtClean="0"/>
              <a:t> associada.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/>
              <a:t>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 5 casos foram tratados, a priori, por abordagem cirúrgica com irrigação e </a:t>
            </a:r>
            <a:r>
              <a:rPr lang="pt-BR" dirty="0" err="1" smtClean="0"/>
              <a:t>debridamento</a:t>
            </a:r>
            <a:r>
              <a:rPr lang="pt-BR" dirty="0" smtClean="0"/>
              <a:t>, </a:t>
            </a:r>
            <a:r>
              <a:rPr lang="pt-BR" dirty="0" err="1" smtClean="0"/>
              <a:t>antibioticoterapia</a:t>
            </a:r>
            <a:r>
              <a:rPr lang="pt-BR" dirty="0" smtClean="0"/>
              <a:t>.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pt-BR" dirty="0" smtClean="0"/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 7 casos foram tratados com aspirações seriadas e </a:t>
            </a:r>
            <a:r>
              <a:rPr lang="pt-BR" dirty="0" err="1" smtClean="0"/>
              <a:t>antibioticoterapia</a:t>
            </a:r>
            <a:r>
              <a:rPr lang="pt-BR" dirty="0" smtClean="0"/>
              <a:t>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/>
              <a:t>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 2 casos foram tratados apenas com </a:t>
            </a:r>
            <a:r>
              <a:rPr lang="pt-BR" dirty="0" err="1" smtClean="0"/>
              <a:t>antibioticoterapia</a:t>
            </a:r>
            <a:r>
              <a:rPr lang="pt-BR" dirty="0" smtClean="0"/>
              <a:t>.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pt-BR" dirty="0" smtClean="0"/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 20% dos </a:t>
            </a:r>
            <a:r>
              <a:rPr lang="pt-BR" dirty="0" err="1" smtClean="0"/>
              <a:t>debridamentos</a:t>
            </a:r>
            <a:r>
              <a:rPr lang="pt-BR" dirty="0" smtClean="0"/>
              <a:t> foram repetidos.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pt-BR" dirty="0" smtClean="0"/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Em sumário: o tratamento definitivo incluiu uma irrigação e </a:t>
            </a:r>
            <a:r>
              <a:rPr lang="pt-BR" dirty="0" err="1" smtClean="0"/>
              <a:t>debridamento</a:t>
            </a:r>
            <a:r>
              <a:rPr lang="pt-BR" dirty="0" smtClean="0"/>
              <a:t> em 7 pacientes, 2 pacientes tiveram que ser abordados cirurgicamente mais de uma vez; 4 pacientes foram tratados com aspirações múltiplas e apenas 1 paciente foi tratado utilizando apenas </a:t>
            </a:r>
            <a:r>
              <a:rPr lang="pt-BR" dirty="0" err="1" smtClean="0"/>
              <a:t>antibioticoterapia</a:t>
            </a:r>
            <a:r>
              <a:rPr lang="pt-BR" dirty="0" smtClean="0"/>
              <a:t>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Espaço Reservado para Conteúdo 4" descr="polvos (2).jpg"/>
          <p:cNvPicPr>
            <a:picLocks noChangeAspect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179388" y="165100"/>
            <a:ext cx="8785225" cy="139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991872"/>
          </a:xfrm>
        </p:spPr>
        <p:txBody>
          <a:bodyPr/>
          <a:lstStyle/>
          <a:p>
            <a:pPr marL="54864" indent="0" algn="l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RESULTADOS</a:t>
            </a:r>
            <a:endParaRPr lang="pt-BR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20484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484313"/>
            <a:ext cx="8424862" cy="5165725"/>
          </a:xfrm>
        </p:spPr>
        <p:txBody>
          <a:bodyPr/>
          <a:lstStyle/>
          <a:p>
            <a:r>
              <a:rPr lang="pt-BR" sz="2400" smtClean="0"/>
              <a:t> O acompanhamento dos pacientes foi variado: 5 pacientes não retornaram, mesmo depois de múltiplos avisos. Os outros 9 pacientes tiveram uma média de acompanhamento 4,25 anos (2 semanas – 11 anos). </a:t>
            </a:r>
          </a:p>
          <a:p>
            <a:endParaRPr lang="pt-BR" sz="2400" smtClean="0"/>
          </a:p>
          <a:p>
            <a:r>
              <a:rPr lang="pt-BR" sz="2400" smtClean="0"/>
              <a:t> Os achados no acompanhamento ambulatorial: sem sequelas, limitação de movimentação da articulação, deformidade tais como coxa vara ou coxa magna, deformidade da epífise distal do fêmur, deformidade da cabeça do úmero secundária à necrose avascular, dor crônica.</a:t>
            </a:r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350"/>
            <a:ext cx="9144000" cy="69453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Espaço Reservado para Conteúdo 4" descr="polvos (2).jpg"/>
          <p:cNvPicPr>
            <a:picLocks noChangeAspect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179388" y="165100"/>
            <a:ext cx="8785225" cy="139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99294" y="348531"/>
            <a:ext cx="8229600" cy="991872"/>
          </a:xfrm>
        </p:spPr>
        <p:txBody>
          <a:bodyPr/>
          <a:lstStyle/>
          <a:p>
            <a:pPr marL="54864" indent="0" algn="l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DISCUSSÃO</a:t>
            </a:r>
            <a:endParaRPr lang="pt-BR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692275"/>
            <a:ext cx="8424862" cy="5165725"/>
          </a:xfrm>
        </p:spPr>
        <p:txBody>
          <a:bodyPr>
            <a:normAutofit/>
          </a:bodyPr>
          <a:lstStyle/>
          <a:p>
            <a:pPr algn="just">
              <a:lnSpc>
                <a:spcPct val="80000"/>
              </a:lnSpc>
            </a:pPr>
            <a:r>
              <a:rPr lang="pt-BR" sz="1800" smtClean="0"/>
              <a:t>Apenas 14 pacientes foram identificados em todo o período do estudo, com a idade média de 42.2 dias de diagnóstico. Apesar de alguns estudos questionarem os achados no exame físico de lactentes e recém-nascidos, outros autores relatam irritabilidade, tensão da articulação, limitação de movimento, diminuição do apetite, edema, posição antálgica – todas as crianças dos estudo demonstraram tensão da articulação e limitação do movimento – </a:t>
            </a:r>
            <a:r>
              <a:rPr lang="pt-BR" sz="1800" b="1" smtClean="0"/>
              <a:t>joelho.</a:t>
            </a:r>
            <a:r>
              <a:rPr lang="pt-BR" sz="1800" smtClean="0"/>
              <a:t> (10,15,19,20)</a:t>
            </a:r>
          </a:p>
          <a:p>
            <a:pPr algn="just">
              <a:lnSpc>
                <a:spcPct val="80000"/>
              </a:lnSpc>
              <a:buFont typeface="Wingdings 2" pitchFamily="18" charset="2"/>
              <a:buNone/>
            </a:pPr>
            <a:endParaRPr lang="pt-BR" sz="1800" smtClean="0"/>
          </a:p>
          <a:p>
            <a:pPr algn="just">
              <a:lnSpc>
                <a:spcPct val="80000"/>
              </a:lnSpc>
            </a:pPr>
            <a:r>
              <a:rPr lang="pt-BR" sz="1800" smtClean="0"/>
              <a:t> 10 pacientes apresentaram febre (&gt;38</a:t>
            </a:r>
            <a:r>
              <a:rPr lang="pt-BR" sz="1800" baseline="30000" smtClean="0"/>
              <a:t>o</a:t>
            </a:r>
            <a:r>
              <a:rPr lang="pt-BR" sz="1800" smtClean="0"/>
              <a:t>C), contudo vale ressaltar a complexidade do controle de temperatura de recém nascidos em relação aos adultos. </a:t>
            </a:r>
          </a:p>
          <a:p>
            <a:pPr algn="just">
              <a:lnSpc>
                <a:spcPct val="80000"/>
              </a:lnSpc>
              <a:buFont typeface="Wingdings 2" pitchFamily="18" charset="2"/>
              <a:buNone/>
            </a:pPr>
            <a:endParaRPr lang="pt-BR" sz="1800" smtClean="0"/>
          </a:p>
          <a:p>
            <a:pPr algn="just">
              <a:lnSpc>
                <a:spcPct val="80000"/>
              </a:lnSpc>
            </a:pPr>
            <a:r>
              <a:rPr lang="pt-BR" sz="1800" smtClean="0"/>
              <a:t>O estudo permitiu distinguir uma artrite séptica de uma sinovite transitória em crianças mais velhas ( 5 – 6 anos ): </a:t>
            </a:r>
            <a:r>
              <a:rPr lang="pt-BR" sz="1800" b="1" smtClean="0"/>
              <a:t>febre / VHS aumentado / recusa de dieta ou perda de peso / leucococitose.(23)</a:t>
            </a:r>
            <a:r>
              <a:rPr lang="pt-BR" sz="1800" smtClean="0"/>
              <a:t> Se todos positivos ( 99,6% de probabilidade de artrite ). </a:t>
            </a:r>
          </a:p>
          <a:p>
            <a:pPr algn="just">
              <a:lnSpc>
                <a:spcPct val="80000"/>
              </a:lnSpc>
            </a:pPr>
            <a:r>
              <a:rPr lang="pt-BR" sz="1800" smtClean="0"/>
              <a:t>A PCR (Proteína C reativa: preditor negativo forte na artrite séptica</a:t>
            </a:r>
          </a:p>
          <a:p>
            <a:pPr algn="just">
              <a:lnSpc>
                <a:spcPct val="80000"/>
              </a:lnSpc>
              <a:buFont typeface="Wingdings 2" pitchFamily="18" charset="2"/>
              <a:buNone/>
            </a:pPr>
            <a:r>
              <a:rPr lang="pt-BR" sz="1800" smtClean="0"/>
              <a:t> </a:t>
            </a:r>
          </a:p>
          <a:p>
            <a:pPr algn="just">
              <a:lnSpc>
                <a:spcPct val="80000"/>
              </a:lnSpc>
            </a:pPr>
            <a:r>
              <a:rPr lang="pt-BR" sz="1800" smtClean="0"/>
              <a:t> Quanto menor a criança, mais difícil a obtenção do líquido aspirado e contagem de células (neste estudo:85,7% das crianças mostraram organismo, tanto na hemocultura como no aspirado da articulação)</a:t>
            </a:r>
          </a:p>
          <a:p>
            <a:pPr>
              <a:lnSpc>
                <a:spcPct val="80000"/>
              </a:lnSpc>
            </a:pPr>
            <a:endParaRPr lang="pt-BR" sz="1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1484313"/>
            <a:ext cx="8686800" cy="521176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1900" dirty="0" smtClean="0">
                <a:solidFill>
                  <a:srgbClr val="0000FF"/>
                </a:solidFill>
              </a:rPr>
              <a:t>Várias modalidades de imagem podem ajudar no  diagnóstico de artrite séptica</a:t>
            </a:r>
            <a:r>
              <a:rPr lang="pt-BR" sz="1900" dirty="0" smtClean="0"/>
              <a:t>, e este estudo encontrou várias características </a:t>
            </a:r>
            <a:r>
              <a:rPr lang="pt-BR" sz="1900" dirty="0" err="1" smtClean="0"/>
              <a:t>radiogáficas</a:t>
            </a:r>
            <a:r>
              <a:rPr lang="pt-BR" sz="1900" dirty="0" smtClean="0"/>
              <a:t> radiografia positivas que indicam infecção (</a:t>
            </a:r>
            <a:r>
              <a:rPr lang="pt-BR" sz="1900" dirty="0" smtClean="0">
                <a:solidFill>
                  <a:srgbClr val="0000FF"/>
                </a:solidFill>
              </a:rPr>
              <a:t>Figuras 1-2</a:t>
            </a:r>
            <a:r>
              <a:rPr lang="pt-BR" sz="1900" dirty="0" smtClean="0"/>
              <a:t>). </a:t>
            </a:r>
          </a:p>
          <a:p>
            <a:pPr>
              <a:lnSpc>
                <a:spcPct val="80000"/>
              </a:lnSpc>
            </a:pPr>
            <a:r>
              <a:rPr lang="pt-BR" sz="1900" dirty="0" smtClean="0"/>
              <a:t>Entre as características incluem no </a:t>
            </a:r>
            <a:r>
              <a:rPr lang="pt-BR" sz="1900" b="1" dirty="0" smtClean="0"/>
              <a:t>RX</a:t>
            </a:r>
            <a:r>
              <a:rPr lang="pt-BR" sz="1900" dirty="0" smtClean="0"/>
              <a:t>: reação periosteal, umeral, erosão da cabeça e </a:t>
            </a:r>
            <a:r>
              <a:rPr lang="pt-BR" sz="1900" dirty="0" err="1" smtClean="0"/>
              <a:t>subluxação</a:t>
            </a:r>
            <a:r>
              <a:rPr lang="pt-BR" sz="1900" dirty="0" smtClean="0"/>
              <a:t> do quadril e deslocamento. </a:t>
            </a:r>
          </a:p>
          <a:p>
            <a:pPr>
              <a:lnSpc>
                <a:spcPct val="80000"/>
              </a:lnSpc>
            </a:pPr>
            <a:r>
              <a:rPr lang="pt-BR" sz="1900" dirty="0" smtClean="0"/>
              <a:t>Na </a:t>
            </a:r>
            <a:r>
              <a:rPr lang="pt-BR" sz="1900" b="1" dirty="0" err="1" smtClean="0">
                <a:solidFill>
                  <a:srgbClr val="0000FF"/>
                </a:solidFill>
              </a:rPr>
              <a:t>ressonânia</a:t>
            </a:r>
            <a:r>
              <a:rPr lang="pt-BR" sz="1900" b="1" dirty="0" smtClean="0">
                <a:solidFill>
                  <a:srgbClr val="0000FF"/>
                </a:solidFill>
              </a:rPr>
              <a:t> magnética</a:t>
            </a:r>
            <a:r>
              <a:rPr lang="pt-BR" sz="1900" dirty="0" smtClean="0"/>
              <a:t>: efusão da articulação envolvida e / ou </a:t>
            </a:r>
            <a:r>
              <a:rPr lang="pt-BR" sz="1900" dirty="0" err="1" smtClean="0"/>
              <a:t>osteomielite</a:t>
            </a:r>
            <a:r>
              <a:rPr lang="pt-BR" sz="1900" dirty="0" smtClean="0"/>
              <a:t> adjacente. </a:t>
            </a:r>
          </a:p>
          <a:p>
            <a:pPr>
              <a:lnSpc>
                <a:spcPct val="80000"/>
              </a:lnSpc>
            </a:pPr>
            <a:r>
              <a:rPr lang="pt-BR" sz="1900" b="1" dirty="0" err="1" smtClean="0">
                <a:solidFill>
                  <a:srgbClr val="0000FF"/>
                </a:solidFill>
              </a:rPr>
              <a:t>Ultrassom</a:t>
            </a:r>
            <a:r>
              <a:rPr lang="pt-BR" sz="1900" b="1" dirty="0" smtClean="0"/>
              <a:t>: </a:t>
            </a:r>
            <a:r>
              <a:rPr lang="pt-BR" sz="1900" dirty="0" smtClean="0"/>
              <a:t>o exame é particularmente útil porque Não só </a:t>
            </a:r>
            <a:r>
              <a:rPr lang="pt-BR" sz="1900" dirty="0" err="1" smtClean="0"/>
              <a:t>confirnma</a:t>
            </a:r>
            <a:r>
              <a:rPr lang="pt-BR" sz="1900" dirty="0" smtClean="0"/>
              <a:t> ou exclui efusão m crianças, mas também pode identificar elevação periosteal, erosão cortical ou uma coleção </a:t>
            </a:r>
            <a:r>
              <a:rPr lang="pt-BR" sz="1900" dirty="0" err="1" smtClean="0"/>
              <a:t>subperióstica</a:t>
            </a:r>
            <a:r>
              <a:rPr lang="pt-BR" sz="1900" dirty="0" smtClean="0"/>
              <a:t>.(17) </a:t>
            </a:r>
          </a:p>
          <a:p>
            <a:pPr>
              <a:lnSpc>
                <a:spcPct val="80000"/>
              </a:lnSpc>
            </a:pPr>
            <a:r>
              <a:rPr lang="pt-BR" sz="1900" dirty="0" smtClean="0"/>
              <a:t>A sensibilidade e especificidade relatadas da </a:t>
            </a:r>
            <a:r>
              <a:rPr lang="pt-BR" sz="1900" dirty="0" err="1" smtClean="0"/>
              <a:t>ultrassonografia</a:t>
            </a:r>
            <a:r>
              <a:rPr lang="pt-BR" sz="1900" dirty="0" smtClean="0"/>
              <a:t> para o diagnóstico de artrite do quadril séptico pediátrico é de 86,4% e 89,7%, respectivamente.(17) </a:t>
            </a:r>
          </a:p>
          <a:p>
            <a:pPr>
              <a:lnSpc>
                <a:spcPct val="80000"/>
              </a:lnSpc>
            </a:pPr>
            <a:r>
              <a:rPr lang="pt-BR" sz="1900" dirty="0" smtClean="0"/>
              <a:t>No presente estudo, 7 crianças foram submetidas a </a:t>
            </a:r>
            <a:r>
              <a:rPr lang="pt-BR" sz="1900" dirty="0" err="1" smtClean="0"/>
              <a:t>ultrassom</a:t>
            </a:r>
            <a:r>
              <a:rPr lang="pt-BR" sz="1900" dirty="0" smtClean="0"/>
              <a:t> e 5 resultados mostraram um derrame. </a:t>
            </a:r>
          </a:p>
          <a:p>
            <a:pPr>
              <a:lnSpc>
                <a:spcPct val="80000"/>
              </a:lnSpc>
            </a:pPr>
            <a:r>
              <a:rPr lang="pt-BR" sz="1900" dirty="0" smtClean="0"/>
              <a:t>Com todas as modalidades de imagens combinadas, apenas 3 pacientes não apresentaram evidência radiográfica de artrite séptica, indicando que este é um meio de diagnóstico bastante robusto, com 78,6% dos estudos ajudando a confirmar o diagnóstico</a:t>
            </a:r>
          </a:p>
        </p:txBody>
      </p:sp>
      <p:pic>
        <p:nvPicPr>
          <p:cNvPr id="2" name="Títul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333375"/>
            <a:ext cx="8486775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836613"/>
            <a:ext cx="8496300" cy="4087812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250825" y="5229225"/>
            <a:ext cx="8640763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b="1">
                <a:solidFill>
                  <a:srgbClr val="0000FF"/>
                </a:solidFill>
              </a:rPr>
              <a:t>Figura 1</a:t>
            </a:r>
            <a:r>
              <a:rPr lang="pt-BR"/>
              <a:t>: </a:t>
            </a:r>
            <a:r>
              <a:rPr lang="pt-BR" b="1">
                <a:solidFill>
                  <a:schemeClr val="bg1"/>
                </a:solidFill>
              </a:rPr>
              <a:t>Radiografias simples de joelho anteroposterior (A) e laterais (B) s do paciente 12 no momento do diagnóstico de artrite séptica do joelho mostrando inchaço nos tecidos moles e reação periosteal da metáfise femoral distal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5513" y="188913"/>
            <a:ext cx="4624387" cy="5029200"/>
          </a:xfrm>
          <a:prstGeom prst="rect">
            <a:avLst/>
          </a:prstGeom>
          <a:noFill/>
          <a:ln w="3810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468313" y="5373688"/>
            <a:ext cx="7993062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t-BR">
                <a:solidFill>
                  <a:srgbClr val="0000FF"/>
                </a:solidFill>
              </a:rPr>
              <a:t>Figura 2</a:t>
            </a:r>
            <a:r>
              <a:rPr lang="pt-BR"/>
              <a:t>: </a:t>
            </a:r>
            <a:r>
              <a:rPr lang="pt-BR" b="1">
                <a:solidFill>
                  <a:schemeClr val="tx2"/>
                </a:solidFill>
              </a:rPr>
              <a:t>Análise de imagem de ressonância magnética do Paciente 13 no momento do diagnóstico de artrite séptica do quadril direito mostrando efusão articular e inflamação dos músculos circundantes.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Espaço Reservado para Conteúdo 4" descr="polvos (2).jpg"/>
          <p:cNvPicPr>
            <a:picLocks noChangeAspect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179388" y="165100"/>
            <a:ext cx="8785225" cy="139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991872"/>
          </a:xfrm>
        </p:spPr>
        <p:txBody>
          <a:bodyPr/>
          <a:lstStyle/>
          <a:p>
            <a:pPr marL="54864" indent="0" algn="l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DISCUSSÃO</a:t>
            </a:r>
            <a:endParaRPr lang="pt-BR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24580" name="Espaço Reservado para Conteúdo 2"/>
          <p:cNvSpPr>
            <a:spLocks noGrp="1"/>
          </p:cNvSpPr>
          <p:nvPr>
            <p:ph idx="1"/>
          </p:nvPr>
        </p:nvSpPr>
        <p:spPr>
          <a:xfrm>
            <a:off x="214282" y="1500174"/>
            <a:ext cx="8748712" cy="5165725"/>
          </a:xfrm>
        </p:spPr>
        <p:txBody>
          <a:bodyPr/>
          <a:lstStyle/>
          <a:p>
            <a:pPr algn="just"/>
            <a:r>
              <a:rPr lang="pt-BR" sz="1800" b="1" dirty="0" smtClean="0">
                <a:solidFill>
                  <a:srgbClr val="0000FF"/>
                </a:solidFill>
              </a:rPr>
              <a:t>As opções de tratamento:antibióticos parenterais, aspirações ou incisão cirúrgica e drenagem</a:t>
            </a:r>
            <a:r>
              <a:rPr lang="pt-BR" sz="1800" dirty="0" smtClean="0"/>
              <a:t>. (36) </a:t>
            </a:r>
          </a:p>
          <a:p>
            <a:pPr algn="just"/>
            <a:r>
              <a:rPr lang="pt-BR" sz="1800" dirty="0" smtClean="0"/>
              <a:t>A abordagem terapêutica inicial depende da estabilidade clínica do paciente. </a:t>
            </a:r>
          </a:p>
          <a:p>
            <a:pPr algn="just"/>
            <a:r>
              <a:rPr lang="pt-BR" sz="1800" dirty="0" smtClean="0"/>
              <a:t>As </a:t>
            </a:r>
            <a:r>
              <a:rPr lang="pt-BR" sz="1800" b="1" dirty="0" smtClean="0">
                <a:solidFill>
                  <a:srgbClr val="0000FF"/>
                </a:solidFill>
              </a:rPr>
              <a:t>aspirações seriadas</a:t>
            </a:r>
            <a:r>
              <a:rPr lang="pt-BR" sz="1800" dirty="0" smtClean="0"/>
              <a:t> (média de 3,6) se mostram eficazes e diminuem a necessidade  de anestesia geral - </a:t>
            </a:r>
            <a:r>
              <a:rPr lang="pt-BR" sz="1800" b="1" dirty="0" smtClean="0"/>
              <a:t> reservar para articulações superficiais</a:t>
            </a:r>
            <a:r>
              <a:rPr lang="pt-BR" sz="1800" dirty="0" smtClean="0"/>
              <a:t>.(36)</a:t>
            </a:r>
          </a:p>
          <a:p>
            <a:r>
              <a:rPr lang="pt-BR" sz="1800" dirty="0" smtClean="0"/>
              <a:t>As aspirações permitem  uma análise clínica mais precisa, </a:t>
            </a:r>
            <a:r>
              <a:rPr lang="pt-BR" sz="1800" dirty="0" err="1" smtClean="0"/>
              <a:t>monitorização</a:t>
            </a:r>
            <a:r>
              <a:rPr lang="pt-BR" sz="1800" dirty="0" smtClean="0"/>
              <a:t> da </a:t>
            </a:r>
            <a:r>
              <a:rPr lang="pt-BR" sz="1800" dirty="0" err="1" smtClean="0"/>
              <a:t>reacumulação</a:t>
            </a:r>
            <a:r>
              <a:rPr lang="pt-BR" sz="1800" dirty="0" smtClean="0"/>
              <a:t> de efusão ou para uso em crianças que não são estáveis o suficiente para sofrer irrigação formal e </a:t>
            </a:r>
            <a:r>
              <a:rPr lang="pt-BR" sz="1800" dirty="0" err="1" smtClean="0"/>
              <a:t>debridamento</a:t>
            </a:r>
            <a:r>
              <a:rPr lang="pt-BR" sz="1800" dirty="0" smtClean="0"/>
              <a:t>. </a:t>
            </a:r>
          </a:p>
          <a:p>
            <a:r>
              <a:rPr lang="pt-BR" sz="1800" dirty="0" smtClean="0"/>
              <a:t>Se a aspiração em série não produzir melhorias, então o </a:t>
            </a:r>
            <a:r>
              <a:rPr lang="pt-BR" sz="1800" dirty="0" err="1" smtClean="0"/>
              <a:t>debridamento</a:t>
            </a:r>
            <a:r>
              <a:rPr lang="pt-BR" sz="1800" dirty="0" smtClean="0"/>
              <a:t> cirúrgico formal deve ser realizado.</a:t>
            </a:r>
          </a:p>
          <a:p>
            <a:pPr algn="just">
              <a:buFont typeface="Wingdings 2" pitchFamily="18" charset="2"/>
              <a:buNone/>
            </a:pPr>
            <a:r>
              <a:rPr lang="pt-BR" sz="1800" dirty="0" smtClean="0"/>
              <a:t> </a:t>
            </a:r>
          </a:p>
          <a:p>
            <a:pPr algn="just">
              <a:buFont typeface="Wingdings 2" pitchFamily="18" charset="2"/>
              <a:buNone/>
            </a:pPr>
            <a:r>
              <a:rPr lang="pt-BR" sz="1800" dirty="0" smtClean="0"/>
              <a:t>                                           </a:t>
            </a:r>
            <a:r>
              <a:rPr lang="pt-BR" sz="1800" b="1" dirty="0" smtClean="0"/>
              <a:t>LIMITAÇÕES DO ESTUDO</a:t>
            </a:r>
          </a:p>
          <a:p>
            <a:pPr algn="just">
              <a:buFont typeface="Wingdings 2" pitchFamily="18" charset="2"/>
              <a:buNone/>
            </a:pPr>
            <a:r>
              <a:rPr lang="pt-BR" sz="1800" dirty="0" smtClean="0"/>
              <a:t>     por ser um estudo retrospectivo, está susceptível a viés de aferição e seleção. Alguns pacientes apresentavam dados incompletos nos prontuários. O número de pacientes foi limitado. Cinco  pacientes não fizeram acompanhamento ambulatorial.</a:t>
            </a:r>
          </a:p>
          <a:p>
            <a:endParaRPr lang="pt-BR" sz="1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Espaço Reservado para Conteúdo 4" descr="polvos (2).jpg"/>
          <p:cNvPicPr>
            <a:picLocks noChangeAspect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179388" y="165100"/>
            <a:ext cx="8785225" cy="139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50825" y="260350"/>
            <a:ext cx="8486775" cy="1023938"/>
          </a:xfrm>
        </p:spPr>
      </p:pic>
      <p:sp>
        <p:nvSpPr>
          <p:cNvPr id="25604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2205038"/>
            <a:ext cx="8424862" cy="5165725"/>
          </a:xfrm>
        </p:spPr>
        <p:txBody>
          <a:bodyPr/>
          <a:lstStyle/>
          <a:p>
            <a:pPr algn="ctr"/>
            <a:r>
              <a:rPr lang="pt-BR" sz="2000" smtClean="0"/>
              <a:t> </a:t>
            </a:r>
            <a:r>
              <a:rPr lang="pt-BR" sz="2000" b="1" smtClean="0">
                <a:solidFill>
                  <a:srgbClr val="0000FF"/>
                </a:solidFill>
              </a:rPr>
              <a:t>Os achados mais comuns em pacientes menores de 3 meses: tensão, limitação de movimento e edema.  </a:t>
            </a:r>
          </a:p>
          <a:p>
            <a:pPr algn="ctr">
              <a:buFont typeface="Wingdings 2" pitchFamily="18" charset="2"/>
              <a:buNone/>
            </a:pPr>
            <a:endParaRPr lang="pt-BR" sz="2000" b="1" smtClean="0">
              <a:solidFill>
                <a:srgbClr val="0000FF"/>
              </a:solidFill>
            </a:endParaRPr>
          </a:p>
          <a:p>
            <a:pPr algn="ctr"/>
            <a:r>
              <a:rPr lang="pt-BR" sz="2000" b="1" smtClean="0">
                <a:solidFill>
                  <a:srgbClr val="0000FF"/>
                </a:solidFill>
              </a:rPr>
              <a:t> Febre ( &gt; 38,5ºC ), leucocitose ( &gt; 12.000 K/uL ), PCR ( &gt; 2,0mg/dl ) e VHS ( &gt; 20mm/h ) são outros achados. </a:t>
            </a:r>
          </a:p>
          <a:p>
            <a:pPr algn="ctr">
              <a:buFont typeface="Wingdings 2" pitchFamily="18" charset="2"/>
              <a:buNone/>
            </a:pPr>
            <a:endParaRPr lang="pt-BR" sz="2000" b="1" smtClean="0">
              <a:solidFill>
                <a:srgbClr val="0000FF"/>
              </a:solidFill>
            </a:endParaRPr>
          </a:p>
          <a:p>
            <a:pPr algn="ctr"/>
            <a:r>
              <a:rPr lang="pt-BR" sz="2000" b="1" smtClean="0">
                <a:solidFill>
                  <a:srgbClr val="0000FF"/>
                </a:solidFill>
              </a:rPr>
              <a:t> Exames de imagem (RX, US, RM) associados são de excelente auxílio no diagnóstico da artrite séptica</a:t>
            </a:r>
            <a:endParaRPr lang="pt-BR" b="1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Espaço Reservado para Conteúdo 4" descr="polvos (2).jpg"/>
          <p:cNvPicPr>
            <a:picLocks noChangeAspect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179388" y="165100"/>
            <a:ext cx="8785225" cy="139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indent="0" algn="l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RESUMO</a:t>
            </a:r>
            <a:endParaRPr lang="pt-BR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65540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179388" y="1628775"/>
            <a:ext cx="8686800" cy="4895850"/>
          </a:xfrm>
        </p:spPr>
        <p:txBody>
          <a:bodyPr/>
          <a:lstStyle/>
          <a:p>
            <a:pPr algn="just"/>
            <a:r>
              <a:rPr lang="pt-BR" sz="1700" dirty="0" smtClean="0"/>
              <a:t> </a:t>
            </a:r>
            <a:r>
              <a:rPr lang="pt-BR" sz="1500" dirty="0" smtClean="0"/>
              <a:t>A artrite séptica pode ser de difícil diagnóstico em lactentes e recém-nascidos. Este estudo revisou pacientes menores de 3 meses para identificara fatores que permitam um diagnóstico precoce e um tratamento adequado. </a:t>
            </a:r>
          </a:p>
          <a:p>
            <a:pPr algn="just">
              <a:buFont typeface="Wingdings 2" pitchFamily="18" charset="2"/>
              <a:buNone/>
            </a:pPr>
            <a:endParaRPr lang="pt-BR" sz="1500" dirty="0" smtClean="0"/>
          </a:p>
          <a:p>
            <a:pPr algn="just"/>
            <a:r>
              <a:rPr lang="pt-BR" sz="1500" dirty="0" smtClean="0"/>
              <a:t>O registro de consultas foi realizado em um grande hospital pediátrico do centro oeste no período de 1994 – 2010 para identificar todos os pacientes com idade menor de 3 meses. Os dados analisados foram a história de nascimento, articulação acometida, achados no exame físico, resultado de exames laboratoriais e de imagem, métodos de tratamento e o resultado final. </a:t>
            </a:r>
          </a:p>
          <a:p>
            <a:pPr algn="just">
              <a:buFont typeface="Wingdings 2" pitchFamily="18" charset="2"/>
              <a:buNone/>
            </a:pPr>
            <a:endParaRPr lang="pt-BR" sz="1500" dirty="0" smtClean="0"/>
          </a:p>
          <a:p>
            <a:pPr algn="just"/>
            <a:r>
              <a:rPr lang="pt-BR" sz="1500" dirty="0" smtClean="0"/>
              <a:t> foram encontrados 14 casos: 11 meninos e 3 meninas – a idade média do diagnóstico foi de 42.2 dias. </a:t>
            </a:r>
          </a:p>
          <a:p>
            <a:pPr algn="just">
              <a:buFont typeface="Wingdings 2" pitchFamily="18" charset="2"/>
              <a:buNone/>
            </a:pPr>
            <a:endParaRPr lang="pt-BR" sz="1500" dirty="0" smtClean="0"/>
          </a:p>
          <a:p>
            <a:pPr algn="just"/>
            <a:r>
              <a:rPr lang="pt-BR" sz="1500" dirty="0" smtClean="0"/>
              <a:t> As articulações acometidas: joelho, quadril e ombro.</a:t>
            </a:r>
          </a:p>
          <a:p>
            <a:pPr algn="just">
              <a:buFont typeface="Wingdings 2" pitchFamily="18" charset="2"/>
              <a:buNone/>
            </a:pPr>
            <a:endParaRPr lang="pt-BR" sz="1500" dirty="0" smtClean="0"/>
          </a:p>
          <a:p>
            <a:pPr algn="just"/>
            <a:r>
              <a:rPr lang="pt-BR" sz="1500" dirty="0" smtClean="0"/>
              <a:t> Os achados no exame físico: diminuição da movimentação ( 100% ), tensão (100%), edema ( 71,4% ). </a:t>
            </a:r>
          </a:p>
          <a:p>
            <a:pPr algn="just">
              <a:buFont typeface="Wingdings 2" pitchFamily="18" charset="2"/>
              <a:buNone/>
            </a:pPr>
            <a:endParaRPr lang="pt-BR" sz="1500" dirty="0" smtClean="0"/>
          </a:p>
          <a:p>
            <a:pPr algn="just"/>
            <a:r>
              <a:rPr lang="pt-BR" sz="1500" dirty="0" smtClean="0"/>
              <a:t> A temperatura média: 38,5ºC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vert="horz" wrap="square" lIns="91440" tIns="4572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mtClean="0">
                <a:solidFill>
                  <a:srgbClr val="0000FF"/>
                </a:solidFill>
                <a:effectLst/>
              </a:rPr>
              <a:t>Abstract</a:t>
            </a:r>
          </a:p>
        </p:txBody>
      </p:sp>
      <p:pic>
        <p:nvPicPr>
          <p:cNvPr id="6451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1412875"/>
            <a:ext cx="6337300" cy="5180013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Espaço Reservado para Conteúdo 4" descr="polvos (2).jpg"/>
          <p:cNvPicPr>
            <a:picLocks noChangeAspect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179388" y="165100"/>
            <a:ext cx="8785225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991872"/>
          </a:xfrm>
        </p:spPr>
        <p:txBody>
          <a:bodyPr/>
          <a:lstStyle/>
          <a:p>
            <a:pPr marL="54864" indent="0" algn="l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REFERÊNCIAS</a:t>
            </a:r>
            <a:endParaRPr lang="pt-BR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484313"/>
            <a:ext cx="8424862" cy="5165725"/>
          </a:xfrm>
        </p:spPr>
        <p:txBody>
          <a:bodyPr>
            <a:normAutofit fontScale="77500" lnSpcReduction="20000"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sz="1700" dirty="0" err="1" smtClean="0"/>
              <a:t>Ho</a:t>
            </a:r>
            <a:r>
              <a:rPr lang="pt-BR" sz="1700" dirty="0" smtClean="0"/>
              <a:t> NK, </a:t>
            </a:r>
            <a:r>
              <a:rPr lang="pt-BR" sz="1700" dirty="0" err="1" smtClean="0"/>
              <a:t>Low</a:t>
            </a:r>
            <a:r>
              <a:rPr lang="pt-BR" sz="1700" dirty="0" smtClean="0"/>
              <a:t> YP, </a:t>
            </a:r>
            <a:r>
              <a:rPr lang="pt-BR" sz="1700" dirty="0" err="1" smtClean="0"/>
              <a:t>See</a:t>
            </a:r>
            <a:r>
              <a:rPr lang="pt-BR" sz="1700" dirty="0" smtClean="0"/>
              <a:t> HF. </a:t>
            </a:r>
            <a:r>
              <a:rPr lang="pt-BR" sz="1700" dirty="0" err="1" smtClean="0"/>
              <a:t>Septic</a:t>
            </a:r>
            <a:r>
              <a:rPr lang="pt-BR" sz="1700" dirty="0" smtClean="0"/>
              <a:t> </a:t>
            </a:r>
            <a:r>
              <a:rPr lang="pt-BR" sz="1700" dirty="0" err="1" smtClean="0"/>
              <a:t>arthritis</a:t>
            </a:r>
            <a:r>
              <a:rPr lang="pt-BR" sz="1700" dirty="0" smtClean="0"/>
              <a:t> in </a:t>
            </a:r>
            <a:r>
              <a:rPr lang="pt-BR" sz="1700" dirty="0" err="1" smtClean="0"/>
              <a:t>the</a:t>
            </a:r>
            <a:r>
              <a:rPr lang="pt-BR" sz="1700" dirty="0" smtClean="0"/>
              <a:t> </a:t>
            </a:r>
            <a:r>
              <a:rPr lang="pt-BR" sz="1700" dirty="0" err="1" smtClean="0"/>
              <a:t>newborn</a:t>
            </a:r>
            <a:r>
              <a:rPr lang="pt-BR" sz="1700" dirty="0" smtClean="0"/>
              <a:t>: a 17 </a:t>
            </a:r>
            <a:r>
              <a:rPr lang="pt-BR" sz="1700" dirty="0" err="1" smtClean="0"/>
              <a:t>years</a:t>
            </a:r>
            <a:r>
              <a:rPr lang="pt-BR" sz="1700" dirty="0" smtClean="0"/>
              <a:t>’ </a:t>
            </a:r>
            <a:r>
              <a:rPr lang="pt-BR" sz="1700" dirty="0" err="1" smtClean="0"/>
              <a:t>clinical</a:t>
            </a:r>
            <a:r>
              <a:rPr lang="pt-BR" sz="1700" dirty="0" smtClean="0"/>
              <a:t> </a:t>
            </a:r>
            <a:r>
              <a:rPr lang="pt-BR" sz="1700" dirty="0" err="1" smtClean="0"/>
              <a:t>experience</a:t>
            </a:r>
            <a:r>
              <a:rPr lang="pt-BR" sz="1700" dirty="0" smtClean="0"/>
              <a:t>. </a:t>
            </a:r>
            <a:r>
              <a:rPr lang="pt-BR" sz="1700" dirty="0" err="1" smtClean="0"/>
              <a:t>Singapore</a:t>
            </a:r>
            <a:r>
              <a:rPr lang="pt-BR" sz="1700" dirty="0" smtClean="0"/>
              <a:t> </a:t>
            </a:r>
            <a:r>
              <a:rPr lang="pt-BR" sz="1700" dirty="0" err="1" smtClean="0"/>
              <a:t>Med</a:t>
            </a:r>
            <a:r>
              <a:rPr lang="pt-BR" sz="1700" dirty="0" smtClean="0"/>
              <a:t> J. 1989; 30(4):356-358.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endParaRPr lang="pt-BR" sz="170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sz="1700" dirty="0" smtClean="0"/>
              <a:t>2. </a:t>
            </a:r>
            <a:r>
              <a:rPr lang="pt-BR" sz="1700" dirty="0" err="1" smtClean="0"/>
              <a:t>Little</a:t>
            </a:r>
            <a:r>
              <a:rPr lang="pt-BR" sz="1700" dirty="0" smtClean="0"/>
              <a:t> DG, </a:t>
            </a:r>
            <a:r>
              <a:rPr lang="pt-BR" sz="1700" dirty="0" err="1" smtClean="0"/>
              <a:t>Barrett</a:t>
            </a:r>
            <a:r>
              <a:rPr lang="pt-BR" sz="1700" dirty="0" smtClean="0"/>
              <a:t> IR. </a:t>
            </a:r>
            <a:r>
              <a:rPr lang="pt-BR" sz="1700" dirty="0" err="1" smtClean="0"/>
              <a:t>Septic</a:t>
            </a:r>
            <a:r>
              <a:rPr lang="pt-BR" sz="1700" dirty="0" smtClean="0"/>
              <a:t> </a:t>
            </a:r>
            <a:r>
              <a:rPr lang="pt-BR" sz="1700" dirty="0" err="1" smtClean="0"/>
              <a:t>arthritis</a:t>
            </a:r>
            <a:r>
              <a:rPr lang="pt-BR" sz="1700" dirty="0" smtClean="0"/>
              <a:t> </a:t>
            </a:r>
            <a:r>
              <a:rPr lang="pt-BR" sz="1700" dirty="0" err="1" smtClean="0"/>
              <a:t>of</a:t>
            </a:r>
            <a:r>
              <a:rPr lang="pt-BR" sz="1700" dirty="0" smtClean="0"/>
              <a:t> </a:t>
            </a:r>
            <a:r>
              <a:rPr lang="pt-BR" sz="1700" dirty="0" err="1" smtClean="0"/>
              <a:t>the</a:t>
            </a:r>
            <a:r>
              <a:rPr lang="pt-BR" sz="1700" dirty="0" smtClean="0"/>
              <a:t> hip in </a:t>
            </a:r>
            <a:r>
              <a:rPr lang="pt-BR" sz="1700" dirty="0" err="1" smtClean="0"/>
              <a:t>infancy</a:t>
            </a:r>
            <a:r>
              <a:rPr lang="pt-BR" sz="1700" dirty="0" smtClean="0"/>
              <a:t>. </a:t>
            </a:r>
            <a:r>
              <a:rPr lang="pt-BR" sz="1700" dirty="0" err="1" smtClean="0"/>
              <a:t>Aust</a:t>
            </a:r>
            <a:r>
              <a:rPr lang="pt-BR" sz="1700" dirty="0" smtClean="0"/>
              <a:t> N Z J </a:t>
            </a:r>
            <a:r>
              <a:rPr lang="pt-BR" sz="1700" dirty="0" err="1" smtClean="0"/>
              <a:t>Surg</a:t>
            </a:r>
            <a:r>
              <a:rPr lang="pt-BR" sz="1700" dirty="0" smtClean="0"/>
              <a:t>. 1993; 63(2):116-119.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endParaRPr lang="pt-BR" sz="170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sz="1700" dirty="0" smtClean="0"/>
              <a:t>3. </a:t>
            </a:r>
            <a:r>
              <a:rPr lang="pt-BR" sz="1700" dirty="0" err="1" smtClean="0"/>
              <a:t>Wang</a:t>
            </a:r>
            <a:r>
              <a:rPr lang="pt-BR" sz="1700" dirty="0" smtClean="0"/>
              <a:t> CH, Huang FY. </a:t>
            </a:r>
            <a:r>
              <a:rPr lang="pt-BR" sz="1700" dirty="0" err="1" smtClean="0"/>
              <a:t>Septic</a:t>
            </a:r>
            <a:r>
              <a:rPr lang="pt-BR" sz="1700" dirty="0" smtClean="0"/>
              <a:t> </a:t>
            </a:r>
            <a:r>
              <a:rPr lang="pt-BR" sz="1700" dirty="0" err="1" smtClean="0"/>
              <a:t>arthritis</a:t>
            </a:r>
            <a:r>
              <a:rPr lang="pt-BR" sz="1700" dirty="0" smtClean="0"/>
              <a:t> in </a:t>
            </a:r>
            <a:r>
              <a:rPr lang="pt-BR" sz="1700" dirty="0" err="1" smtClean="0"/>
              <a:t>early</a:t>
            </a:r>
            <a:r>
              <a:rPr lang="pt-BR" sz="1700" dirty="0" smtClean="0"/>
              <a:t> </a:t>
            </a:r>
            <a:r>
              <a:rPr lang="pt-BR" sz="1700" dirty="0" err="1" smtClean="0"/>
              <a:t>infancy</a:t>
            </a:r>
            <a:r>
              <a:rPr lang="pt-BR" sz="1700" dirty="0" smtClean="0"/>
              <a:t>. </a:t>
            </a:r>
            <a:r>
              <a:rPr lang="pt-BR" sz="1700" dirty="0" err="1" smtClean="0"/>
              <a:t>Zhonghua</a:t>
            </a:r>
            <a:r>
              <a:rPr lang="pt-BR" sz="1700" dirty="0" smtClean="0"/>
              <a:t> </a:t>
            </a:r>
            <a:r>
              <a:rPr lang="pt-BR" sz="1700" dirty="0" err="1" smtClean="0"/>
              <a:t>Min</a:t>
            </a:r>
            <a:r>
              <a:rPr lang="pt-BR" sz="1700" dirty="0" smtClean="0"/>
              <a:t> </a:t>
            </a:r>
            <a:r>
              <a:rPr lang="pt-BR" sz="1700" dirty="0" err="1" smtClean="0"/>
              <a:t>Guo</a:t>
            </a:r>
            <a:r>
              <a:rPr lang="pt-BR" sz="1700" dirty="0" smtClean="0"/>
              <a:t> </a:t>
            </a:r>
            <a:r>
              <a:rPr lang="pt-BR" sz="1700" dirty="0" err="1" smtClean="0"/>
              <a:t>Xiao</a:t>
            </a:r>
            <a:r>
              <a:rPr lang="pt-BR" sz="1700" dirty="0" smtClean="0"/>
              <a:t> </a:t>
            </a:r>
            <a:r>
              <a:rPr lang="pt-BR" sz="1700" dirty="0" err="1" smtClean="0"/>
              <a:t>Er</a:t>
            </a:r>
            <a:r>
              <a:rPr lang="pt-BR" sz="1700" dirty="0" smtClean="0"/>
              <a:t> </a:t>
            </a:r>
            <a:r>
              <a:rPr lang="pt-BR" sz="1700" dirty="0" err="1" smtClean="0"/>
              <a:t>Ke</a:t>
            </a:r>
            <a:r>
              <a:rPr lang="pt-BR" sz="1700" dirty="0" smtClean="0"/>
              <a:t> Yi </a:t>
            </a:r>
            <a:r>
              <a:rPr lang="pt-BR" sz="1700" dirty="0" err="1" smtClean="0"/>
              <a:t>Xue</a:t>
            </a:r>
            <a:r>
              <a:rPr lang="pt-BR" sz="1700" dirty="0" smtClean="0"/>
              <a:t> </a:t>
            </a:r>
            <a:r>
              <a:rPr lang="pt-BR" sz="1700" dirty="0" err="1" smtClean="0"/>
              <a:t>Hui</a:t>
            </a:r>
            <a:r>
              <a:rPr lang="pt-BR" sz="1700" dirty="0" smtClean="0"/>
              <a:t> </a:t>
            </a:r>
            <a:r>
              <a:rPr lang="pt-BR" sz="1700" dirty="0" err="1" smtClean="0"/>
              <a:t>Za</a:t>
            </a:r>
            <a:r>
              <a:rPr lang="pt-BR" sz="1700" dirty="0" smtClean="0"/>
              <a:t> </a:t>
            </a:r>
            <a:r>
              <a:rPr lang="pt-BR" sz="1700" dirty="0" err="1" smtClean="0"/>
              <a:t>Zhi</a:t>
            </a:r>
            <a:r>
              <a:rPr lang="pt-BR" sz="1700" dirty="0" smtClean="0"/>
              <a:t>. 1990; 31(2):69-75.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sz="1700" dirty="0" smtClean="0"/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sz="1700" dirty="0" smtClean="0"/>
              <a:t>4. </a:t>
            </a:r>
            <a:r>
              <a:rPr lang="pt-BR" sz="1700" dirty="0" err="1" smtClean="0"/>
              <a:t>Kabak</a:t>
            </a:r>
            <a:r>
              <a:rPr lang="pt-BR" sz="1700" dirty="0" smtClean="0"/>
              <a:t> S, </a:t>
            </a:r>
            <a:r>
              <a:rPr lang="pt-BR" sz="1700" dirty="0" err="1" smtClean="0"/>
              <a:t>Halici</a:t>
            </a:r>
            <a:r>
              <a:rPr lang="pt-BR" sz="1700" dirty="0" smtClean="0"/>
              <a:t> M, </a:t>
            </a:r>
            <a:r>
              <a:rPr lang="pt-BR" sz="1700" dirty="0" err="1" smtClean="0"/>
              <a:t>Akcakus</a:t>
            </a:r>
            <a:r>
              <a:rPr lang="pt-BR" sz="1700" dirty="0" smtClean="0"/>
              <a:t> M, </a:t>
            </a:r>
            <a:r>
              <a:rPr lang="pt-BR" sz="1700" dirty="0" err="1" smtClean="0"/>
              <a:t>Cetin</a:t>
            </a:r>
            <a:r>
              <a:rPr lang="pt-BR" sz="1700" dirty="0" smtClean="0"/>
              <a:t> N, </a:t>
            </a:r>
            <a:r>
              <a:rPr lang="pt-BR" sz="1700" dirty="0" err="1" smtClean="0"/>
              <a:t>Narin</a:t>
            </a:r>
            <a:r>
              <a:rPr lang="pt-BR" sz="1700" dirty="0" smtClean="0"/>
              <a:t> N. </a:t>
            </a:r>
            <a:r>
              <a:rPr lang="pt-BR" sz="1700" dirty="0" err="1" smtClean="0"/>
              <a:t>Septic</a:t>
            </a:r>
            <a:r>
              <a:rPr lang="pt-BR" sz="1700" dirty="0" smtClean="0"/>
              <a:t> </a:t>
            </a:r>
            <a:r>
              <a:rPr lang="pt-BR" sz="1700" dirty="0" err="1" smtClean="0"/>
              <a:t>arthritis</a:t>
            </a:r>
            <a:r>
              <a:rPr lang="pt-BR" sz="1700" dirty="0" smtClean="0"/>
              <a:t> in </a:t>
            </a:r>
            <a:r>
              <a:rPr lang="pt-BR" sz="1700" dirty="0" err="1" smtClean="0"/>
              <a:t>patients</a:t>
            </a:r>
            <a:r>
              <a:rPr lang="pt-BR" sz="1700" dirty="0" smtClean="0"/>
              <a:t> </a:t>
            </a:r>
            <a:r>
              <a:rPr lang="pt-BR" sz="1700" dirty="0" err="1" smtClean="0"/>
              <a:t>followedup</a:t>
            </a:r>
            <a:r>
              <a:rPr lang="pt-BR" sz="1700" dirty="0" smtClean="0"/>
              <a:t> in neonatal </a:t>
            </a:r>
            <a:r>
              <a:rPr lang="pt-BR" sz="1700" dirty="0" err="1" smtClean="0"/>
              <a:t>intensive</a:t>
            </a:r>
            <a:r>
              <a:rPr lang="pt-BR" sz="1700" dirty="0" smtClean="0"/>
              <a:t> </a:t>
            </a:r>
            <a:r>
              <a:rPr lang="pt-BR" sz="1700" dirty="0" err="1" smtClean="0"/>
              <a:t>care</a:t>
            </a:r>
            <a:r>
              <a:rPr lang="pt-BR" sz="1700" dirty="0" smtClean="0"/>
              <a:t> </a:t>
            </a:r>
            <a:r>
              <a:rPr lang="pt-BR" sz="1700" dirty="0" err="1" smtClean="0"/>
              <a:t>unit</a:t>
            </a:r>
            <a:r>
              <a:rPr lang="pt-BR" sz="1700" dirty="0" smtClean="0"/>
              <a:t>. </a:t>
            </a:r>
            <a:r>
              <a:rPr lang="pt-BR" sz="1700" dirty="0" err="1" smtClean="0"/>
              <a:t>Pediatr</a:t>
            </a:r>
            <a:r>
              <a:rPr lang="pt-BR" sz="1700" dirty="0" smtClean="0"/>
              <a:t> Int. 2002; 44(6):652-657.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endParaRPr lang="pt-BR" sz="170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sz="1700" dirty="0" smtClean="0"/>
              <a:t>5. </a:t>
            </a:r>
            <a:r>
              <a:rPr lang="pt-BR" sz="1700" dirty="0" err="1" smtClean="0"/>
              <a:t>Fabry</a:t>
            </a:r>
            <a:r>
              <a:rPr lang="pt-BR" sz="1700" dirty="0" smtClean="0"/>
              <a:t> G, Meire E. </a:t>
            </a:r>
            <a:r>
              <a:rPr lang="pt-BR" sz="1700" dirty="0" err="1" smtClean="0"/>
              <a:t>Septic</a:t>
            </a:r>
            <a:r>
              <a:rPr lang="pt-BR" sz="1700" dirty="0" smtClean="0"/>
              <a:t> </a:t>
            </a:r>
            <a:r>
              <a:rPr lang="pt-BR" sz="1700" dirty="0" err="1" smtClean="0"/>
              <a:t>arthritis</a:t>
            </a:r>
            <a:r>
              <a:rPr lang="pt-BR" sz="1700" dirty="0" smtClean="0"/>
              <a:t> </a:t>
            </a:r>
            <a:r>
              <a:rPr lang="pt-BR" sz="1700" dirty="0" err="1" smtClean="0"/>
              <a:t>of</a:t>
            </a:r>
            <a:r>
              <a:rPr lang="pt-BR" sz="1700" dirty="0" smtClean="0"/>
              <a:t> </a:t>
            </a:r>
            <a:r>
              <a:rPr lang="pt-BR" sz="1700" dirty="0" err="1" smtClean="0"/>
              <a:t>the</a:t>
            </a:r>
            <a:r>
              <a:rPr lang="pt-BR" sz="1700" dirty="0" smtClean="0"/>
              <a:t> hip in </a:t>
            </a:r>
            <a:r>
              <a:rPr lang="pt-BR" sz="1700" dirty="0" err="1" smtClean="0"/>
              <a:t>children</a:t>
            </a:r>
            <a:r>
              <a:rPr lang="pt-BR" sz="1700" dirty="0" smtClean="0"/>
              <a:t>: </a:t>
            </a:r>
            <a:r>
              <a:rPr lang="pt-BR" sz="1700" dirty="0" err="1" smtClean="0"/>
              <a:t>poor</a:t>
            </a:r>
            <a:r>
              <a:rPr lang="pt-BR" sz="1700" dirty="0" smtClean="0"/>
              <a:t> </a:t>
            </a:r>
            <a:r>
              <a:rPr lang="pt-BR" sz="1700" dirty="0" err="1" smtClean="0"/>
              <a:t>results</a:t>
            </a:r>
            <a:r>
              <a:rPr lang="pt-BR" sz="1700" dirty="0" smtClean="0"/>
              <a:t> </a:t>
            </a:r>
            <a:r>
              <a:rPr lang="pt-BR" sz="1700" dirty="0" err="1" smtClean="0"/>
              <a:t>after</a:t>
            </a:r>
            <a:r>
              <a:rPr lang="pt-BR" sz="1700" dirty="0" smtClean="0"/>
              <a:t> late </a:t>
            </a:r>
            <a:r>
              <a:rPr lang="pt-BR" sz="1700" dirty="0" err="1" smtClean="0"/>
              <a:t>and</a:t>
            </a:r>
            <a:r>
              <a:rPr lang="pt-BR" sz="1700" dirty="0" smtClean="0"/>
              <a:t> </a:t>
            </a:r>
            <a:r>
              <a:rPr lang="pt-BR" sz="1700" dirty="0" err="1" smtClean="0"/>
              <a:t>inadequate</a:t>
            </a:r>
            <a:r>
              <a:rPr lang="pt-BR" sz="1700" dirty="0" smtClean="0"/>
              <a:t> </a:t>
            </a:r>
            <a:r>
              <a:rPr lang="pt-BR" sz="1700" dirty="0" err="1" smtClean="0"/>
              <a:t>treatment</a:t>
            </a:r>
            <a:r>
              <a:rPr lang="pt-BR" sz="1700" dirty="0" smtClean="0"/>
              <a:t>. J </a:t>
            </a:r>
            <a:r>
              <a:rPr lang="pt-BR" sz="1700" dirty="0" err="1" smtClean="0"/>
              <a:t>Pediatr</a:t>
            </a:r>
            <a:r>
              <a:rPr lang="pt-BR" sz="1700" dirty="0" smtClean="0"/>
              <a:t> </a:t>
            </a:r>
            <a:r>
              <a:rPr lang="pt-BR" sz="1700" dirty="0" err="1" smtClean="0"/>
              <a:t>Orthop</a:t>
            </a:r>
            <a:r>
              <a:rPr lang="pt-BR" sz="1700" dirty="0" smtClean="0"/>
              <a:t>. 1983; 3(4):461-466.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pt-BR" sz="1700" dirty="0" smtClean="0"/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sz="1700" dirty="0" smtClean="0"/>
              <a:t>6. </a:t>
            </a:r>
            <a:r>
              <a:rPr lang="pt-BR" sz="1700" dirty="0" err="1" smtClean="0"/>
              <a:t>Chacha</a:t>
            </a:r>
            <a:r>
              <a:rPr lang="pt-BR" sz="1700" dirty="0" smtClean="0"/>
              <a:t> PB. </a:t>
            </a:r>
            <a:r>
              <a:rPr lang="pt-BR" sz="1700" dirty="0" err="1" smtClean="0"/>
              <a:t>Suppurative</a:t>
            </a:r>
            <a:r>
              <a:rPr lang="pt-BR" sz="1700" dirty="0" smtClean="0"/>
              <a:t> </a:t>
            </a:r>
            <a:r>
              <a:rPr lang="pt-BR" sz="1700" dirty="0" err="1" smtClean="0"/>
              <a:t>arthritis</a:t>
            </a:r>
            <a:r>
              <a:rPr lang="pt-BR" sz="1700" dirty="0" smtClean="0"/>
              <a:t> </a:t>
            </a:r>
            <a:r>
              <a:rPr lang="pt-BR" sz="1700" dirty="0" err="1" smtClean="0"/>
              <a:t>of</a:t>
            </a:r>
            <a:r>
              <a:rPr lang="pt-BR" sz="1700" dirty="0" smtClean="0"/>
              <a:t> </a:t>
            </a:r>
            <a:r>
              <a:rPr lang="pt-BR" sz="1700" dirty="0" err="1" smtClean="0"/>
              <a:t>the</a:t>
            </a:r>
            <a:r>
              <a:rPr lang="pt-BR" sz="1700" dirty="0" smtClean="0"/>
              <a:t> hip </a:t>
            </a:r>
            <a:r>
              <a:rPr lang="pt-BR" sz="1700" dirty="0" err="1" smtClean="0"/>
              <a:t>joint</a:t>
            </a:r>
            <a:r>
              <a:rPr lang="pt-BR" sz="1700" dirty="0" smtClean="0"/>
              <a:t> in </a:t>
            </a:r>
            <a:r>
              <a:rPr lang="pt-BR" sz="1700" dirty="0" err="1" smtClean="0"/>
              <a:t>infancy</a:t>
            </a:r>
            <a:r>
              <a:rPr lang="pt-BR" sz="1700" dirty="0" smtClean="0"/>
              <a:t>: a </a:t>
            </a:r>
            <a:r>
              <a:rPr lang="pt-BR" sz="1700" dirty="0" err="1" smtClean="0"/>
              <a:t>persistent</a:t>
            </a:r>
            <a:r>
              <a:rPr lang="pt-BR" sz="1700" dirty="0" smtClean="0"/>
              <a:t> </a:t>
            </a:r>
            <a:r>
              <a:rPr lang="pt-BR" sz="1700" dirty="0" err="1" smtClean="0"/>
              <a:t>diagnostic</a:t>
            </a:r>
            <a:r>
              <a:rPr lang="pt-BR" sz="1700" dirty="0" smtClean="0"/>
              <a:t> </a:t>
            </a:r>
            <a:r>
              <a:rPr lang="pt-BR" sz="1700" dirty="0" err="1" smtClean="0"/>
              <a:t>problem</a:t>
            </a:r>
            <a:r>
              <a:rPr lang="pt-BR" sz="1700" dirty="0" smtClean="0"/>
              <a:t> </a:t>
            </a:r>
            <a:r>
              <a:rPr lang="pt-BR" sz="1700" dirty="0" err="1" smtClean="0"/>
              <a:t>and</a:t>
            </a:r>
            <a:r>
              <a:rPr lang="pt-BR" sz="1700" dirty="0" smtClean="0"/>
              <a:t> </a:t>
            </a:r>
            <a:r>
              <a:rPr lang="pt-BR" sz="1700" dirty="0" err="1" smtClean="0"/>
              <a:t>possible</a:t>
            </a:r>
            <a:r>
              <a:rPr lang="pt-BR" sz="1700" dirty="0" smtClean="0"/>
              <a:t> </a:t>
            </a:r>
            <a:r>
              <a:rPr lang="pt-BR" sz="1700" dirty="0" err="1" smtClean="0"/>
              <a:t>complication</a:t>
            </a:r>
            <a:r>
              <a:rPr lang="pt-BR" sz="1700" dirty="0" smtClean="0"/>
              <a:t> </a:t>
            </a:r>
            <a:r>
              <a:rPr lang="pt-BR" sz="1700" dirty="0" err="1" smtClean="0"/>
              <a:t>of</a:t>
            </a:r>
            <a:r>
              <a:rPr lang="pt-BR" sz="1700" dirty="0" smtClean="0"/>
              <a:t> femoral </a:t>
            </a:r>
            <a:r>
              <a:rPr lang="pt-BR" sz="1700" dirty="0" err="1" smtClean="0"/>
              <a:t>venipuncture</a:t>
            </a:r>
            <a:r>
              <a:rPr lang="pt-BR" sz="1700" dirty="0" smtClean="0"/>
              <a:t>. J </a:t>
            </a:r>
            <a:r>
              <a:rPr lang="pt-BR" sz="1700" dirty="0" err="1" smtClean="0"/>
              <a:t>Bone</a:t>
            </a:r>
            <a:r>
              <a:rPr lang="pt-BR" sz="1700" dirty="0" smtClean="0"/>
              <a:t> </a:t>
            </a:r>
            <a:r>
              <a:rPr lang="pt-BR" sz="1700" dirty="0" err="1" smtClean="0"/>
              <a:t>Joint</a:t>
            </a:r>
            <a:r>
              <a:rPr lang="pt-BR" sz="1700" dirty="0" smtClean="0"/>
              <a:t> </a:t>
            </a:r>
            <a:r>
              <a:rPr lang="pt-BR" sz="1700" dirty="0" err="1" smtClean="0"/>
              <a:t>Surg</a:t>
            </a:r>
            <a:r>
              <a:rPr lang="pt-BR" sz="1700" dirty="0" smtClean="0"/>
              <a:t> </a:t>
            </a:r>
            <a:r>
              <a:rPr lang="pt-BR" sz="1700" dirty="0" err="1" smtClean="0"/>
              <a:t>Am</a:t>
            </a:r>
            <a:r>
              <a:rPr lang="pt-BR" sz="1700" dirty="0" smtClean="0"/>
              <a:t>. 1971; 53(3):538-544.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endParaRPr lang="pt-BR" sz="170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sz="1700" dirty="0" smtClean="0"/>
              <a:t>7. </a:t>
            </a:r>
            <a:r>
              <a:rPr lang="pt-BR" sz="1700" dirty="0" err="1" smtClean="0"/>
              <a:t>Cieslak</a:t>
            </a:r>
            <a:r>
              <a:rPr lang="pt-BR" sz="1700" dirty="0" smtClean="0"/>
              <a:t> TJ, </a:t>
            </a:r>
            <a:r>
              <a:rPr lang="pt-BR" sz="1700" dirty="0" err="1" smtClean="0"/>
              <a:t>Rajnik</a:t>
            </a:r>
            <a:r>
              <a:rPr lang="pt-BR" sz="1700" dirty="0" smtClean="0"/>
              <a:t> M. Fetal </a:t>
            </a:r>
            <a:r>
              <a:rPr lang="pt-BR" sz="1700" dirty="0" err="1" smtClean="0"/>
              <a:t>breech</a:t>
            </a:r>
            <a:r>
              <a:rPr lang="pt-BR" sz="1700" dirty="0" smtClean="0"/>
              <a:t> </a:t>
            </a:r>
            <a:r>
              <a:rPr lang="pt-BR" sz="1700" dirty="0" err="1" smtClean="0"/>
              <a:t>presentation</a:t>
            </a:r>
            <a:r>
              <a:rPr lang="pt-BR" sz="1700" dirty="0" smtClean="0"/>
              <a:t> </a:t>
            </a:r>
            <a:r>
              <a:rPr lang="pt-BR" sz="1700" dirty="0" err="1" smtClean="0"/>
              <a:t>predisposes</a:t>
            </a:r>
            <a:r>
              <a:rPr lang="pt-BR" sz="1700" dirty="0" smtClean="0"/>
              <a:t> to </a:t>
            </a:r>
            <a:r>
              <a:rPr lang="pt-BR" sz="1700" dirty="0" err="1" smtClean="0"/>
              <a:t>subsequent</a:t>
            </a:r>
            <a:r>
              <a:rPr lang="pt-BR" sz="1700" dirty="0" smtClean="0"/>
              <a:t> </a:t>
            </a:r>
            <a:r>
              <a:rPr lang="pt-BR" sz="1700" dirty="0" err="1" smtClean="0"/>
              <a:t>development</a:t>
            </a:r>
            <a:r>
              <a:rPr lang="pt-BR" sz="1700" dirty="0" smtClean="0"/>
              <a:t> </a:t>
            </a:r>
            <a:r>
              <a:rPr lang="pt-BR" sz="1700" dirty="0" err="1" smtClean="0"/>
              <a:t>of</a:t>
            </a:r>
            <a:r>
              <a:rPr lang="pt-BR" sz="1700" dirty="0" smtClean="0"/>
              <a:t> </a:t>
            </a:r>
            <a:r>
              <a:rPr lang="pt-BR" sz="1700" dirty="0" err="1" smtClean="0"/>
              <a:t>septic</a:t>
            </a:r>
            <a:r>
              <a:rPr lang="pt-BR" sz="1700" dirty="0" smtClean="0"/>
              <a:t> </a:t>
            </a:r>
            <a:r>
              <a:rPr lang="pt-BR" sz="1700" dirty="0" err="1" smtClean="0"/>
              <a:t>arthritis</a:t>
            </a:r>
            <a:r>
              <a:rPr lang="pt-BR" sz="1700" dirty="0" smtClean="0"/>
              <a:t> </a:t>
            </a:r>
            <a:r>
              <a:rPr lang="pt-BR" sz="1700" dirty="0" err="1" smtClean="0"/>
              <a:t>of</a:t>
            </a:r>
            <a:r>
              <a:rPr lang="pt-BR" sz="1700" dirty="0" smtClean="0"/>
              <a:t> </a:t>
            </a:r>
            <a:r>
              <a:rPr lang="pt-BR" sz="1700" dirty="0" err="1" smtClean="0"/>
              <a:t>the</a:t>
            </a:r>
            <a:r>
              <a:rPr lang="pt-BR" sz="1700" dirty="0" smtClean="0"/>
              <a:t> hip. </a:t>
            </a:r>
            <a:r>
              <a:rPr lang="pt-BR" sz="1700" dirty="0" err="1" smtClean="0"/>
              <a:t>Pediatr</a:t>
            </a:r>
            <a:r>
              <a:rPr lang="pt-BR" sz="1700" dirty="0" smtClean="0"/>
              <a:t> </a:t>
            </a:r>
            <a:r>
              <a:rPr lang="pt-BR" sz="1700" dirty="0" err="1" smtClean="0"/>
              <a:t>Infect</a:t>
            </a:r>
            <a:r>
              <a:rPr lang="pt-BR" sz="1700" dirty="0" smtClean="0"/>
              <a:t> </a:t>
            </a:r>
            <a:r>
              <a:rPr lang="pt-BR" sz="1700" dirty="0" err="1" smtClean="0"/>
              <a:t>Dis</a:t>
            </a:r>
            <a:r>
              <a:rPr lang="pt-BR" sz="1700" dirty="0" smtClean="0"/>
              <a:t> J. 2005; 24(7):650-652.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endParaRPr lang="pt-BR" sz="170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sz="1700" dirty="0" smtClean="0"/>
              <a:t>8. </a:t>
            </a:r>
            <a:r>
              <a:rPr lang="pt-BR" sz="1700" dirty="0" err="1" smtClean="0"/>
              <a:t>Granoff</a:t>
            </a:r>
            <a:r>
              <a:rPr lang="pt-BR" sz="1700" dirty="0" smtClean="0"/>
              <a:t> DM, </a:t>
            </a:r>
            <a:r>
              <a:rPr lang="pt-BR" sz="1700" dirty="0" err="1" smtClean="0"/>
              <a:t>Nankervis</a:t>
            </a:r>
            <a:r>
              <a:rPr lang="pt-BR" sz="1700" dirty="0" smtClean="0"/>
              <a:t> GA. </a:t>
            </a:r>
            <a:r>
              <a:rPr lang="pt-BR" sz="1700" dirty="0" err="1" smtClean="0"/>
              <a:t>Infectious</a:t>
            </a:r>
            <a:r>
              <a:rPr lang="pt-BR" sz="1700" dirty="0" smtClean="0"/>
              <a:t> </a:t>
            </a:r>
            <a:r>
              <a:rPr lang="pt-BR" sz="1700" dirty="0" err="1" smtClean="0"/>
              <a:t>arthritis</a:t>
            </a:r>
            <a:r>
              <a:rPr lang="pt-BR" sz="1700" dirty="0" smtClean="0"/>
              <a:t> in </a:t>
            </a:r>
            <a:r>
              <a:rPr lang="pt-BR" sz="1700" dirty="0" err="1" smtClean="0"/>
              <a:t>the</a:t>
            </a:r>
            <a:r>
              <a:rPr lang="pt-BR" sz="1700" dirty="0" smtClean="0"/>
              <a:t> </a:t>
            </a:r>
            <a:r>
              <a:rPr lang="pt-BR" sz="1700" dirty="0" err="1" smtClean="0"/>
              <a:t>neonate</a:t>
            </a:r>
            <a:r>
              <a:rPr lang="pt-BR" sz="1700" dirty="0" smtClean="0"/>
              <a:t> </a:t>
            </a:r>
            <a:r>
              <a:rPr lang="pt-BR" sz="1700" dirty="0" err="1" smtClean="0"/>
              <a:t>caused</a:t>
            </a:r>
            <a:r>
              <a:rPr lang="pt-BR" sz="1700" dirty="0" smtClean="0"/>
              <a:t> </a:t>
            </a:r>
            <a:r>
              <a:rPr lang="pt-BR" sz="1700" dirty="0" err="1" smtClean="0"/>
              <a:t>by</a:t>
            </a:r>
            <a:r>
              <a:rPr lang="pt-BR" sz="1700" dirty="0" smtClean="0"/>
              <a:t> </a:t>
            </a:r>
            <a:r>
              <a:rPr lang="pt-BR" sz="1700" dirty="0" err="1" smtClean="0"/>
              <a:t>Haemophilus</a:t>
            </a:r>
            <a:r>
              <a:rPr lang="pt-BR" sz="1700" dirty="0" smtClean="0"/>
              <a:t> </a:t>
            </a:r>
            <a:r>
              <a:rPr lang="pt-BR" sz="1700" dirty="0" err="1" smtClean="0"/>
              <a:t>influenzae</a:t>
            </a:r>
            <a:r>
              <a:rPr lang="pt-BR" sz="1700" dirty="0" smtClean="0"/>
              <a:t>. </a:t>
            </a:r>
            <a:r>
              <a:rPr lang="pt-BR" sz="1700" dirty="0" err="1" smtClean="0"/>
              <a:t>Am</a:t>
            </a:r>
            <a:r>
              <a:rPr lang="pt-BR" sz="1700" dirty="0" smtClean="0"/>
              <a:t> J </a:t>
            </a:r>
            <a:r>
              <a:rPr lang="pt-BR" sz="1700" dirty="0" err="1" smtClean="0"/>
              <a:t>Dis</a:t>
            </a:r>
            <a:r>
              <a:rPr lang="pt-BR" sz="1700" dirty="0" smtClean="0"/>
              <a:t> </a:t>
            </a:r>
            <a:r>
              <a:rPr lang="pt-BR" sz="1700" dirty="0" err="1" smtClean="0"/>
              <a:t>Child</a:t>
            </a:r>
            <a:r>
              <a:rPr lang="pt-BR" sz="1700" dirty="0" smtClean="0"/>
              <a:t>. 1975; 129(6):730-733.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pt-BR" sz="170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sz="1700" dirty="0" smtClean="0"/>
              <a:t>9. </a:t>
            </a:r>
            <a:r>
              <a:rPr lang="pt-BR" sz="1700" dirty="0" err="1" smtClean="0"/>
              <a:t>Pittard</a:t>
            </a:r>
            <a:r>
              <a:rPr lang="pt-BR" sz="1700" dirty="0" smtClean="0"/>
              <a:t> WB III, </a:t>
            </a:r>
            <a:r>
              <a:rPr lang="pt-BR" sz="1700" dirty="0" err="1" smtClean="0"/>
              <a:t>Thullen</a:t>
            </a:r>
            <a:r>
              <a:rPr lang="pt-BR" sz="1700" dirty="0" smtClean="0"/>
              <a:t> JD, </a:t>
            </a:r>
            <a:r>
              <a:rPr lang="pt-BR" sz="1700" dirty="0" err="1" smtClean="0"/>
              <a:t>Fanaroff</a:t>
            </a:r>
            <a:r>
              <a:rPr lang="pt-BR" sz="1700" dirty="0" smtClean="0"/>
              <a:t> AA. Neonatal </a:t>
            </a:r>
            <a:r>
              <a:rPr lang="pt-BR" sz="1700" dirty="0" err="1" smtClean="0"/>
              <a:t>septic</a:t>
            </a:r>
            <a:r>
              <a:rPr lang="pt-BR" sz="1700" dirty="0" smtClean="0"/>
              <a:t> </a:t>
            </a:r>
            <a:r>
              <a:rPr lang="pt-BR" sz="1700" dirty="0" err="1" smtClean="0"/>
              <a:t>arthritis</a:t>
            </a:r>
            <a:r>
              <a:rPr lang="pt-BR" sz="1700" dirty="0" smtClean="0"/>
              <a:t>. J </a:t>
            </a:r>
            <a:r>
              <a:rPr lang="pt-BR" sz="1700" dirty="0" err="1" smtClean="0"/>
              <a:t>Pediatr</a:t>
            </a:r>
            <a:r>
              <a:rPr lang="pt-BR" sz="1700" dirty="0" smtClean="0"/>
              <a:t>. 1976; 88(4 </a:t>
            </a:r>
            <a:r>
              <a:rPr lang="pt-BR" sz="1700" dirty="0" err="1" smtClean="0"/>
              <a:t>pt</a:t>
            </a:r>
            <a:r>
              <a:rPr lang="pt-BR" sz="1700" dirty="0" smtClean="0"/>
              <a:t> 1):621-624.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endParaRPr lang="pt-BR" sz="170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sz="1700" dirty="0" smtClean="0"/>
              <a:t>10. </a:t>
            </a:r>
            <a:r>
              <a:rPr lang="pt-BR" sz="1700" dirty="0" err="1" smtClean="0"/>
              <a:t>McCarthy</a:t>
            </a:r>
            <a:r>
              <a:rPr lang="pt-BR" sz="1700" dirty="0" smtClean="0"/>
              <a:t> JJ, </a:t>
            </a:r>
            <a:r>
              <a:rPr lang="pt-BR" sz="1700" dirty="0" err="1" smtClean="0"/>
              <a:t>Dormans</a:t>
            </a:r>
            <a:r>
              <a:rPr lang="pt-BR" sz="1700" dirty="0" smtClean="0"/>
              <a:t> JP, </a:t>
            </a:r>
            <a:r>
              <a:rPr lang="pt-BR" sz="1700" dirty="0" err="1" smtClean="0"/>
              <a:t>Kozin</a:t>
            </a:r>
            <a:r>
              <a:rPr lang="pt-BR" sz="1700" dirty="0" smtClean="0"/>
              <a:t> SH, </a:t>
            </a:r>
            <a:r>
              <a:rPr lang="pt-BR" sz="1700" dirty="0" err="1" smtClean="0"/>
              <a:t>Pizzutillo</a:t>
            </a:r>
            <a:r>
              <a:rPr lang="pt-BR" sz="1700" dirty="0" smtClean="0"/>
              <a:t> PD. </a:t>
            </a:r>
            <a:r>
              <a:rPr lang="pt-BR" sz="1700" dirty="0" err="1" smtClean="0"/>
              <a:t>Musculoskeletal</a:t>
            </a:r>
            <a:r>
              <a:rPr lang="pt-BR" sz="1700" dirty="0" smtClean="0"/>
              <a:t> </a:t>
            </a:r>
            <a:r>
              <a:rPr lang="pt-BR" sz="1700" dirty="0" err="1" smtClean="0"/>
              <a:t>infections</a:t>
            </a:r>
            <a:r>
              <a:rPr lang="pt-BR" sz="1700" dirty="0" smtClean="0"/>
              <a:t> in </a:t>
            </a:r>
            <a:r>
              <a:rPr lang="pt-BR" sz="1700" dirty="0" err="1" smtClean="0"/>
              <a:t>children</a:t>
            </a:r>
            <a:r>
              <a:rPr lang="pt-BR" sz="1700" dirty="0" smtClean="0"/>
              <a:t>: </a:t>
            </a:r>
            <a:r>
              <a:rPr lang="pt-BR" sz="1700" dirty="0" err="1" smtClean="0"/>
              <a:t>basic</a:t>
            </a:r>
            <a:r>
              <a:rPr lang="pt-BR" sz="1700" dirty="0" smtClean="0"/>
              <a:t> </a:t>
            </a:r>
            <a:r>
              <a:rPr lang="pt-BR" sz="1700" dirty="0" err="1" smtClean="0"/>
              <a:t>treatment</a:t>
            </a:r>
            <a:r>
              <a:rPr lang="pt-BR" sz="1700" dirty="0" smtClean="0"/>
              <a:t> </a:t>
            </a:r>
            <a:r>
              <a:rPr lang="pt-BR" sz="1700" dirty="0" err="1" smtClean="0"/>
              <a:t>principles</a:t>
            </a:r>
            <a:r>
              <a:rPr lang="pt-BR" sz="1700" dirty="0" smtClean="0"/>
              <a:t> </a:t>
            </a:r>
            <a:r>
              <a:rPr lang="pt-BR" sz="1700" dirty="0" err="1" smtClean="0"/>
              <a:t>and</a:t>
            </a:r>
            <a:r>
              <a:rPr lang="pt-BR" sz="1700" dirty="0" smtClean="0"/>
              <a:t> </a:t>
            </a:r>
            <a:r>
              <a:rPr lang="pt-BR" sz="1700" dirty="0" err="1" smtClean="0"/>
              <a:t>recent</a:t>
            </a:r>
            <a:r>
              <a:rPr lang="pt-BR" sz="1700" dirty="0" smtClean="0"/>
              <a:t> </a:t>
            </a:r>
            <a:r>
              <a:rPr lang="pt-BR" sz="1700" dirty="0" err="1" smtClean="0"/>
              <a:t>advancements</a:t>
            </a:r>
            <a:r>
              <a:rPr lang="pt-BR" sz="1700" dirty="0" smtClean="0"/>
              <a:t>. </a:t>
            </a:r>
            <a:r>
              <a:rPr lang="pt-BR" sz="1700" dirty="0" err="1" smtClean="0"/>
              <a:t>Instr</a:t>
            </a:r>
            <a:r>
              <a:rPr lang="pt-BR" sz="1700" dirty="0" smtClean="0"/>
              <a:t> </a:t>
            </a:r>
            <a:r>
              <a:rPr lang="pt-BR" sz="1700" dirty="0" err="1" smtClean="0"/>
              <a:t>Course</a:t>
            </a:r>
            <a:r>
              <a:rPr lang="pt-BR" sz="1700" dirty="0" smtClean="0"/>
              <a:t> </a:t>
            </a:r>
            <a:r>
              <a:rPr lang="pt-BR" sz="1700" dirty="0" err="1" smtClean="0"/>
              <a:t>Lect</a:t>
            </a:r>
            <a:r>
              <a:rPr lang="pt-BR" sz="1700" dirty="0" smtClean="0"/>
              <a:t>. 2005; 54:515-528.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endParaRPr lang="pt-BR" sz="170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sz="1700" dirty="0" smtClean="0"/>
              <a:t>11. </a:t>
            </a:r>
            <a:r>
              <a:rPr lang="pt-BR" sz="1700" dirty="0" err="1" smtClean="0"/>
              <a:t>Hunka</a:t>
            </a:r>
            <a:r>
              <a:rPr lang="pt-BR" sz="1700" dirty="0" smtClean="0"/>
              <a:t> L, Said SE, </a:t>
            </a:r>
            <a:r>
              <a:rPr lang="pt-BR" sz="1700" dirty="0" err="1" smtClean="0"/>
              <a:t>MacKenzie</a:t>
            </a:r>
            <a:r>
              <a:rPr lang="pt-BR" sz="1700" dirty="0" smtClean="0"/>
              <a:t> DA, </a:t>
            </a:r>
            <a:r>
              <a:rPr lang="pt-BR" sz="1700" dirty="0" err="1" smtClean="0"/>
              <a:t>Rogala</a:t>
            </a:r>
            <a:r>
              <a:rPr lang="pt-BR" sz="1700" dirty="0" smtClean="0"/>
              <a:t> EJ, </a:t>
            </a:r>
            <a:r>
              <a:rPr lang="pt-BR" sz="1700" dirty="0" err="1" smtClean="0"/>
              <a:t>Cruess</a:t>
            </a:r>
            <a:r>
              <a:rPr lang="pt-BR" sz="1700" dirty="0" smtClean="0"/>
              <a:t> RL. </a:t>
            </a:r>
            <a:r>
              <a:rPr lang="pt-BR" sz="1700" dirty="0" err="1" smtClean="0"/>
              <a:t>Classification</a:t>
            </a:r>
            <a:r>
              <a:rPr lang="pt-BR" sz="1700" dirty="0" smtClean="0"/>
              <a:t> </a:t>
            </a:r>
            <a:r>
              <a:rPr lang="pt-BR" sz="1700" dirty="0" err="1" smtClean="0"/>
              <a:t>and</a:t>
            </a:r>
            <a:r>
              <a:rPr lang="pt-BR" sz="1700" dirty="0" smtClean="0"/>
              <a:t> </a:t>
            </a:r>
            <a:r>
              <a:rPr lang="pt-BR" sz="1700" dirty="0" err="1" smtClean="0"/>
              <a:t>surgical</a:t>
            </a:r>
            <a:r>
              <a:rPr lang="pt-BR" sz="1700" dirty="0" smtClean="0"/>
              <a:t> management </a:t>
            </a:r>
            <a:r>
              <a:rPr lang="pt-BR" sz="1700" dirty="0" err="1" smtClean="0"/>
              <a:t>of</a:t>
            </a:r>
            <a:r>
              <a:rPr lang="pt-BR" sz="1700" dirty="0" smtClean="0"/>
              <a:t> </a:t>
            </a:r>
            <a:r>
              <a:rPr lang="pt-BR" sz="1700" dirty="0" err="1" smtClean="0"/>
              <a:t>the</a:t>
            </a:r>
            <a:r>
              <a:rPr lang="pt-BR" sz="1700" dirty="0" smtClean="0"/>
              <a:t> </a:t>
            </a:r>
            <a:r>
              <a:rPr lang="pt-BR" sz="1700" dirty="0" err="1" smtClean="0"/>
              <a:t>severe</a:t>
            </a:r>
            <a:r>
              <a:rPr lang="pt-BR" sz="1700" dirty="0" smtClean="0"/>
              <a:t> </a:t>
            </a:r>
            <a:r>
              <a:rPr lang="pt-BR" sz="1700" dirty="0" err="1" smtClean="0"/>
              <a:t>sequelae</a:t>
            </a:r>
            <a:r>
              <a:rPr lang="pt-BR" sz="1700" dirty="0" smtClean="0"/>
              <a:t> </a:t>
            </a:r>
            <a:r>
              <a:rPr lang="pt-BR" sz="1700" dirty="0" err="1" smtClean="0"/>
              <a:t>of</a:t>
            </a:r>
            <a:r>
              <a:rPr lang="pt-BR" sz="1700" dirty="0" smtClean="0"/>
              <a:t> </a:t>
            </a:r>
            <a:r>
              <a:rPr lang="pt-BR" sz="1700" dirty="0" err="1" smtClean="0"/>
              <a:t>septic</a:t>
            </a:r>
            <a:r>
              <a:rPr lang="pt-BR" sz="1700" dirty="0" smtClean="0"/>
              <a:t> </a:t>
            </a:r>
            <a:r>
              <a:rPr lang="pt-BR" sz="1700" dirty="0" err="1" smtClean="0"/>
              <a:t>hips</a:t>
            </a:r>
            <a:r>
              <a:rPr lang="pt-BR" sz="1700" dirty="0" smtClean="0"/>
              <a:t> in </a:t>
            </a:r>
            <a:r>
              <a:rPr lang="pt-BR" sz="1700" dirty="0" err="1" smtClean="0"/>
              <a:t>children</a:t>
            </a:r>
            <a:r>
              <a:rPr lang="pt-BR" sz="1700" dirty="0" smtClean="0"/>
              <a:t>. </a:t>
            </a:r>
            <a:r>
              <a:rPr lang="pt-BR" sz="1700" dirty="0" err="1" smtClean="0"/>
              <a:t>Clin</a:t>
            </a:r>
            <a:r>
              <a:rPr lang="pt-BR" sz="1700" dirty="0" smtClean="0"/>
              <a:t> </a:t>
            </a:r>
            <a:r>
              <a:rPr lang="pt-BR" sz="1700" dirty="0" err="1" smtClean="0"/>
              <a:t>Orthop</a:t>
            </a:r>
            <a:r>
              <a:rPr lang="pt-BR" sz="1700" dirty="0" smtClean="0"/>
              <a:t> </a:t>
            </a:r>
            <a:r>
              <a:rPr lang="pt-BR" sz="1700" dirty="0" err="1" smtClean="0"/>
              <a:t>Relat</a:t>
            </a:r>
            <a:r>
              <a:rPr lang="pt-BR" sz="1700" dirty="0" smtClean="0"/>
              <a:t> Res. 1982; 171:30-36.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pt-BR" sz="180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endParaRPr lang="pt-BR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Espaço Reservado para Conteúdo 4" descr="polvos (2).jpg"/>
          <p:cNvPicPr>
            <a:picLocks noChangeAspect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179388" y="165100"/>
            <a:ext cx="8785225" cy="1176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991872"/>
          </a:xfrm>
        </p:spPr>
        <p:txBody>
          <a:bodyPr/>
          <a:lstStyle/>
          <a:p>
            <a:pPr marL="54864" indent="0" algn="l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REFERÊNCIAS</a:t>
            </a:r>
            <a:endParaRPr lang="pt-BR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484313"/>
            <a:ext cx="8424862" cy="5165725"/>
          </a:xfrm>
        </p:spPr>
        <p:txBody>
          <a:bodyPr>
            <a:normAutofit fontScale="77500" lnSpcReduction="20000"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sz="1600" dirty="0" smtClean="0"/>
              <a:t>12. </a:t>
            </a:r>
            <a:r>
              <a:rPr lang="pt-BR" sz="1600" dirty="0" err="1" smtClean="0"/>
              <a:t>Dobbs</a:t>
            </a:r>
            <a:r>
              <a:rPr lang="pt-BR" sz="1600" dirty="0" smtClean="0"/>
              <a:t> MB, Sheridan JJ, Gordon JE, </a:t>
            </a:r>
            <a:r>
              <a:rPr lang="pt-BR" sz="1600" dirty="0" err="1" smtClean="0"/>
              <a:t>Corley</a:t>
            </a:r>
            <a:r>
              <a:rPr lang="pt-BR" sz="1600" dirty="0" smtClean="0"/>
              <a:t> CL, </a:t>
            </a:r>
            <a:r>
              <a:rPr lang="pt-BR" sz="1600" dirty="0" err="1" smtClean="0"/>
              <a:t>Szymanski</a:t>
            </a:r>
            <a:r>
              <a:rPr lang="pt-BR" sz="1600" dirty="0" smtClean="0"/>
              <a:t> DA, </a:t>
            </a:r>
            <a:r>
              <a:rPr lang="pt-BR" sz="1600" dirty="0" err="1" smtClean="0"/>
              <a:t>Schoenecker</a:t>
            </a:r>
            <a:r>
              <a:rPr lang="pt-BR" sz="1600" dirty="0" smtClean="0"/>
              <a:t> PL. </a:t>
            </a:r>
            <a:r>
              <a:rPr lang="pt-BR" sz="1600" dirty="0" err="1" smtClean="0"/>
              <a:t>Septic</a:t>
            </a:r>
            <a:r>
              <a:rPr lang="pt-BR" sz="1600" dirty="0" smtClean="0"/>
              <a:t> </a:t>
            </a:r>
            <a:r>
              <a:rPr lang="pt-BR" sz="1600" dirty="0" err="1" smtClean="0"/>
              <a:t>arthritis</a:t>
            </a:r>
            <a:r>
              <a:rPr lang="pt-BR" sz="1600" dirty="0" smtClean="0"/>
              <a:t> </a:t>
            </a:r>
            <a:r>
              <a:rPr lang="pt-BR" sz="1600" dirty="0" err="1" smtClean="0"/>
              <a:t>of</a:t>
            </a:r>
            <a:r>
              <a:rPr lang="pt-BR" sz="1600" dirty="0" smtClean="0"/>
              <a:t> </a:t>
            </a:r>
            <a:r>
              <a:rPr lang="pt-BR" sz="1600" dirty="0" err="1" smtClean="0"/>
              <a:t>the</a:t>
            </a:r>
            <a:r>
              <a:rPr lang="pt-BR" sz="1600" dirty="0" smtClean="0"/>
              <a:t> hip in </a:t>
            </a:r>
            <a:r>
              <a:rPr lang="pt-BR" sz="1600" dirty="0" err="1" smtClean="0"/>
              <a:t>infancy</a:t>
            </a:r>
            <a:r>
              <a:rPr lang="pt-BR" sz="1600" dirty="0" smtClean="0"/>
              <a:t>: </a:t>
            </a:r>
            <a:r>
              <a:rPr lang="pt-BR" sz="1600" dirty="0" err="1" smtClean="0"/>
              <a:t>long-term</a:t>
            </a:r>
            <a:r>
              <a:rPr lang="pt-BR" sz="1600" dirty="0" smtClean="0"/>
              <a:t> follow-up. J </a:t>
            </a:r>
            <a:r>
              <a:rPr lang="pt-BR" sz="1600" dirty="0" err="1" smtClean="0"/>
              <a:t>Pediatr</a:t>
            </a:r>
            <a:r>
              <a:rPr lang="pt-BR" sz="1600" dirty="0" smtClean="0"/>
              <a:t> </a:t>
            </a:r>
            <a:r>
              <a:rPr lang="pt-BR" sz="1600" dirty="0" err="1" smtClean="0"/>
              <a:t>Orthop</a:t>
            </a:r>
            <a:r>
              <a:rPr lang="pt-BR" sz="1600" dirty="0" smtClean="0"/>
              <a:t>. 2003; 23(2):162-168.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pt-BR" sz="160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sz="1600" dirty="0" smtClean="0"/>
              <a:t>13. </a:t>
            </a:r>
            <a:r>
              <a:rPr lang="pt-BR" sz="1600" dirty="0" err="1" smtClean="0"/>
              <a:t>Wang</a:t>
            </a:r>
            <a:r>
              <a:rPr lang="pt-BR" sz="1600" dirty="0" smtClean="0"/>
              <a:t> CL, </a:t>
            </a:r>
            <a:r>
              <a:rPr lang="pt-BR" sz="1600" dirty="0" err="1" smtClean="0"/>
              <a:t>Wang</a:t>
            </a:r>
            <a:r>
              <a:rPr lang="pt-BR" sz="1600" dirty="0" smtClean="0"/>
              <a:t> SM, Yang YJ, </a:t>
            </a:r>
            <a:r>
              <a:rPr lang="pt-BR" sz="1600" dirty="0" err="1" smtClean="0"/>
              <a:t>Tsai</a:t>
            </a:r>
            <a:r>
              <a:rPr lang="pt-BR" sz="1600" dirty="0" smtClean="0"/>
              <a:t> CH, Liu CC. </a:t>
            </a:r>
            <a:r>
              <a:rPr lang="pt-BR" sz="1600" dirty="0" err="1" smtClean="0"/>
              <a:t>Septic</a:t>
            </a:r>
            <a:r>
              <a:rPr lang="pt-BR" sz="1600" dirty="0" smtClean="0"/>
              <a:t> </a:t>
            </a:r>
            <a:r>
              <a:rPr lang="pt-BR" sz="1600" dirty="0" err="1" smtClean="0"/>
              <a:t>arthritis</a:t>
            </a:r>
            <a:r>
              <a:rPr lang="pt-BR" sz="1600" dirty="0" smtClean="0"/>
              <a:t> in </a:t>
            </a:r>
            <a:r>
              <a:rPr lang="pt-BR" sz="1600" dirty="0" err="1" smtClean="0"/>
              <a:t>children</a:t>
            </a:r>
            <a:r>
              <a:rPr lang="pt-BR" sz="1600" dirty="0" smtClean="0"/>
              <a:t>: </a:t>
            </a:r>
            <a:r>
              <a:rPr lang="pt-BR" sz="1600" dirty="0" err="1" smtClean="0"/>
              <a:t>relationship</a:t>
            </a:r>
            <a:r>
              <a:rPr lang="pt-BR" sz="1600" dirty="0" smtClean="0"/>
              <a:t> </a:t>
            </a:r>
            <a:r>
              <a:rPr lang="pt-BR" sz="1600" dirty="0" err="1" smtClean="0"/>
              <a:t>of</a:t>
            </a:r>
            <a:r>
              <a:rPr lang="pt-BR" sz="1600" dirty="0" smtClean="0"/>
              <a:t> </a:t>
            </a:r>
            <a:r>
              <a:rPr lang="pt-BR" sz="1600" dirty="0" err="1" smtClean="0"/>
              <a:t>causative</a:t>
            </a:r>
            <a:r>
              <a:rPr lang="pt-BR" sz="1600" dirty="0" smtClean="0"/>
              <a:t> </a:t>
            </a:r>
            <a:r>
              <a:rPr lang="pt-BR" sz="1600" dirty="0" err="1" smtClean="0"/>
              <a:t>pathogens</a:t>
            </a:r>
            <a:r>
              <a:rPr lang="pt-BR" sz="1600" dirty="0" smtClean="0"/>
              <a:t>, </a:t>
            </a:r>
            <a:r>
              <a:rPr lang="pt-BR" sz="1600" dirty="0" err="1" smtClean="0"/>
              <a:t>complications</a:t>
            </a:r>
            <a:r>
              <a:rPr lang="pt-BR" sz="1600" dirty="0" smtClean="0"/>
              <a:t>, </a:t>
            </a:r>
            <a:r>
              <a:rPr lang="pt-BR" sz="1600" dirty="0" err="1" smtClean="0"/>
              <a:t>and</a:t>
            </a:r>
            <a:r>
              <a:rPr lang="pt-BR" sz="1600" dirty="0" smtClean="0"/>
              <a:t> </a:t>
            </a:r>
            <a:r>
              <a:rPr lang="pt-BR" sz="1600" dirty="0" err="1" smtClean="0"/>
              <a:t>outcome</a:t>
            </a:r>
            <a:r>
              <a:rPr lang="pt-BR" sz="1600" dirty="0" smtClean="0"/>
              <a:t>. J </a:t>
            </a:r>
            <a:r>
              <a:rPr lang="pt-BR" sz="1600" dirty="0" err="1" smtClean="0"/>
              <a:t>Microbiol</a:t>
            </a:r>
            <a:r>
              <a:rPr lang="pt-BR" sz="1600" dirty="0" smtClean="0"/>
              <a:t> </a:t>
            </a:r>
            <a:r>
              <a:rPr lang="pt-BR" sz="1600" dirty="0" err="1" smtClean="0"/>
              <a:t>Immunol</a:t>
            </a:r>
            <a:r>
              <a:rPr lang="pt-BR" sz="1600" dirty="0" smtClean="0"/>
              <a:t> </a:t>
            </a:r>
            <a:r>
              <a:rPr lang="pt-BR" sz="1600" dirty="0" err="1" smtClean="0"/>
              <a:t>Infect</a:t>
            </a:r>
            <a:r>
              <a:rPr lang="pt-BR" sz="1600" dirty="0" smtClean="0"/>
              <a:t>. 2003; 36(1):41-46.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pt-BR" sz="160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sz="1600" dirty="0" smtClean="0"/>
              <a:t>14. </a:t>
            </a:r>
            <a:r>
              <a:rPr lang="pt-BR" sz="1600" dirty="0" err="1" smtClean="0"/>
              <a:t>Sankar</a:t>
            </a:r>
            <a:r>
              <a:rPr lang="pt-BR" sz="1600" dirty="0" smtClean="0"/>
              <a:t> WN, Weiss J, </a:t>
            </a:r>
            <a:r>
              <a:rPr lang="pt-BR" sz="1600" dirty="0" err="1" smtClean="0"/>
              <a:t>Skaggs</a:t>
            </a:r>
            <a:r>
              <a:rPr lang="pt-BR" sz="1600" dirty="0" smtClean="0"/>
              <a:t> DL. </a:t>
            </a:r>
            <a:r>
              <a:rPr lang="pt-BR" sz="1600" dirty="0" err="1" smtClean="0"/>
              <a:t>Orthopaedic</a:t>
            </a:r>
            <a:r>
              <a:rPr lang="pt-BR" sz="1600" dirty="0" smtClean="0"/>
              <a:t> </a:t>
            </a:r>
            <a:r>
              <a:rPr lang="pt-BR" sz="1600" dirty="0" err="1" smtClean="0"/>
              <a:t>conditions</a:t>
            </a:r>
            <a:r>
              <a:rPr lang="pt-BR" sz="1600" dirty="0" smtClean="0"/>
              <a:t> in </a:t>
            </a:r>
            <a:r>
              <a:rPr lang="pt-BR" sz="1600" dirty="0" err="1" smtClean="0"/>
              <a:t>the</a:t>
            </a:r>
            <a:r>
              <a:rPr lang="pt-BR" sz="1600" dirty="0" smtClean="0"/>
              <a:t> </a:t>
            </a:r>
            <a:r>
              <a:rPr lang="pt-BR" sz="1600" dirty="0" err="1" smtClean="0"/>
              <a:t>newborn</a:t>
            </a:r>
            <a:r>
              <a:rPr lang="pt-BR" sz="1600" dirty="0" smtClean="0"/>
              <a:t>. J </a:t>
            </a:r>
            <a:r>
              <a:rPr lang="pt-BR" sz="1600" dirty="0" err="1" smtClean="0"/>
              <a:t>Am</a:t>
            </a:r>
            <a:r>
              <a:rPr lang="pt-BR" sz="1600" dirty="0" smtClean="0"/>
              <a:t> </a:t>
            </a:r>
            <a:r>
              <a:rPr lang="pt-BR" sz="1600" dirty="0" err="1" smtClean="0"/>
              <a:t>Acad</a:t>
            </a:r>
            <a:r>
              <a:rPr lang="pt-BR" sz="1600" dirty="0" smtClean="0"/>
              <a:t> </a:t>
            </a:r>
            <a:r>
              <a:rPr lang="pt-BR" sz="1600" dirty="0" err="1" smtClean="0"/>
              <a:t>Orthop</a:t>
            </a:r>
            <a:r>
              <a:rPr lang="pt-BR" sz="1600" dirty="0" smtClean="0"/>
              <a:t> </a:t>
            </a:r>
            <a:r>
              <a:rPr lang="pt-BR" sz="1600" dirty="0" err="1" smtClean="0"/>
              <a:t>Surg</a:t>
            </a:r>
            <a:r>
              <a:rPr lang="pt-BR" sz="1600" dirty="0" smtClean="0"/>
              <a:t>. 2009; 17(2):112-122.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pt-BR" sz="160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sz="1600" dirty="0" smtClean="0"/>
              <a:t>15. Vidigal EC, </a:t>
            </a:r>
            <a:r>
              <a:rPr lang="pt-BR" sz="1600" dirty="0" err="1" smtClean="0"/>
              <a:t>Jácomo</a:t>
            </a:r>
            <a:r>
              <a:rPr lang="pt-BR" sz="1600" dirty="0" smtClean="0"/>
              <a:t> AD. </a:t>
            </a:r>
            <a:r>
              <a:rPr lang="pt-BR" sz="1600" dirty="0" err="1" smtClean="0"/>
              <a:t>Early</a:t>
            </a:r>
            <a:r>
              <a:rPr lang="pt-BR" sz="1600" dirty="0" smtClean="0"/>
              <a:t> </a:t>
            </a:r>
            <a:r>
              <a:rPr lang="pt-BR" sz="1600" dirty="0" err="1" smtClean="0"/>
              <a:t>diagnosis</a:t>
            </a:r>
            <a:r>
              <a:rPr lang="pt-BR" sz="1600" dirty="0" smtClean="0"/>
              <a:t> </a:t>
            </a:r>
            <a:r>
              <a:rPr lang="pt-BR" sz="1600" dirty="0" err="1" smtClean="0"/>
              <a:t>of</a:t>
            </a:r>
            <a:r>
              <a:rPr lang="pt-BR" sz="1600" dirty="0" smtClean="0"/>
              <a:t> </a:t>
            </a:r>
            <a:r>
              <a:rPr lang="pt-BR" sz="1600" dirty="0" err="1" smtClean="0"/>
              <a:t>septic</a:t>
            </a:r>
            <a:r>
              <a:rPr lang="pt-BR" sz="1600" dirty="0" smtClean="0"/>
              <a:t> </a:t>
            </a:r>
            <a:r>
              <a:rPr lang="pt-BR" sz="1600" dirty="0" err="1" smtClean="0"/>
              <a:t>arthritis</a:t>
            </a:r>
            <a:r>
              <a:rPr lang="pt-BR" sz="1600" dirty="0" smtClean="0"/>
              <a:t> </a:t>
            </a:r>
            <a:r>
              <a:rPr lang="pt-BR" sz="1600" dirty="0" err="1" smtClean="0"/>
              <a:t>of</a:t>
            </a:r>
            <a:r>
              <a:rPr lang="pt-BR" sz="1600" dirty="0" smtClean="0"/>
              <a:t> </a:t>
            </a:r>
            <a:r>
              <a:rPr lang="pt-BR" sz="1600" dirty="0" err="1" smtClean="0"/>
              <a:t>the</a:t>
            </a:r>
            <a:r>
              <a:rPr lang="pt-BR" sz="1600" dirty="0" smtClean="0"/>
              <a:t> hip in </a:t>
            </a:r>
            <a:r>
              <a:rPr lang="pt-BR" sz="1600" dirty="0" err="1" smtClean="0"/>
              <a:t>neonates</a:t>
            </a:r>
            <a:r>
              <a:rPr lang="pt-BR" sz="1600" dirty="0" smtClean="0"/>
              <a:t>. </a:t>
            </a:r>
            <a:r>
              <a:rPr lang="pt-BR" sz="1600" dirty="0" err="1" smtClean="0"/>
              <a:t>Int</a:t>
            </a:r>
            <a:r>
              <a:rPr lang="pt-BR" sz="1600" dirty="0" smtClean="0"/>
              <a:t> </a:t>
            </a:r>
            <a:r>
              <a:rPr lang="pt-BR" sz="1600" dirty="0" err="1" smtClean="0"/>
              <a:t>Orthop</a:t>
            </a:r>
            <a:r>
              <a:rPr lang="pt-BR" sz="1600" dirty="0" smtClean="0"/>
              <a:t>. 1994; 18(3):189-192.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pt-BR" sz="160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sz="1600" dirty="0" smtClean="0"/>
              <a:t>16. </a:t>
            </a:r>
            <a:r>
              <a:rPr lang="pt-BR" sz="1600" dirty="0" err="1" smtClean="0"/>
              <a:t>Nunn</a:t>
            </a:r>
            <a:r>
              <a:rPr lang="pt-BR" sz="1600" dirty="0" smtClean="0"/>
              <a:t> TR, </a:t>
            </a:r>
            <a:r>
              <a:rPr lang="pt-BR" sz="1600" dirty="0" err="1" smtClean="0"/>
              <a:t>Cheung</a:t>
            </a:r>
            <a:r>
              <a:rPr lang="pt-BR" sz="1600" dirty="0" smtClean="0"/>
              <a:t> WY, </a:t>
            </a:r>
            <a:r>
              <a:rPr lang="pt-BR" sz="1600" dirty="0" err="1" smtClean="0"/>
              <a:t>Rollinson</a:t>
            </a:r>
            <a:r>
              <a:rPr lang="pt-BR" sz="1600" dirty="0" smtClean="0"/>
              <a:t> PD. A </a:t>
            </a:r>
            <a:r>
              <a:rPr lang="pt-BR" sz="1600" dirty="0" err="1" smtClean="0"/>
              <a:t>prospective</a:t>
            </a:r>
            <a:r>
              <a:rPr lang="pt-BR" sz="1600" dirty="0" smtClean="0"/>
              <a:t> </a:t>
            </a:r>
            <a:r>
              <a:rPr lang="pt-BR" sz="1600" dirty="0" err="1" smtClean="0"/>
              <a:t>study</a:t>
            </a:r>
            <a:r>
              <a:rPr lang="pt-BR" sz="1600" dirty="0" smtClean="0"/>
              <a:t> </a:t>
            </a:r>
            <a:r>
              <a:rPr lang="pt-BR" sz="1600" dirty="0" err="1" smtClean="0"/>
              <a:t>of</a:t>
            </a:r>
            <a:r>
              <a:rPr lang="pt-BR" sz="1600" dirty="0" smtClean="0"/>
              <a:t> </a:t>
            </a:r>
            <a:r>
              <a:rPr lang="pt-BR" sz="1600" dirty="0" err="1" smtClean="0"/>
              <a:t>pyogenic</a:t>
            </a:r>
            <a:r>
              <a:rPr lang="pt-BR" sz="1600" dirty="0" smtClean="0"/>
              <a:t> </a:t>
            </a:r>
            <a:r>
              <a:rPr lang="pt-BR" sz="1600" dirty="0" err="1" smtClean="0"/>
              <a:t>sepsis</a:t>
            </a:r>
            <a:r>
              <a:rPr lang="pt-BR" sz="1600" dirty="0" smtClean="0"/>
              <a:t> </a:t>
            </a:r>
            <a:r>
              <a:rPr lang="pt-BR" sz="1600" dirty="0" err="1" smtClean="0"/>
              <a:t>of</a:t>
            </a:r>
            <a:r>
              <a:rPr lang="pt-BR" sz="1600" dirty="0" smtClean="0"/>
              <a:t> </a:t>
            </a:r>
            <a:r>
              <a:rPr lang="pt-BR" sz="1600" dirty="0" err="1" smtClean="0"/>
              <a:t>the</a:t>
            </a:r>
            <a:r>
              <a:rPr lang="pt-BR" sz="1600" dirty="0" smtClean="0"/>
              <a:t> hip in </a:t>
            </a:r>
            <a:r>
              <a:rPr lang="pt-BR" sz="1600" dirty="0" err="1" smtClean="0"/>
              <a:t>childhood</a:t>
            </a:r>
            <a:r>
              <a:rPr lang="pt-BR" sz="1600" dirty="0" smtClean="0"/>
              <a:t>. J </a:t>
            </a:r>
            <a:r>
              <a:rPr lang="pt-BR" sz="1600" dirty="0" err="1" smtClean="0"/>
              <a:t>Bone</a:t>
            </a:r>
            <a:r>
              <a:rPr lang="pt-BR" sz="1600" dirty="0" smtClean="0"/>
              <a:t> </a:t>
            </a:r>
            <a:r>
              <a:rPr lang="pt-BR" sz="1600" dirty="0" err="1" smtClean="0"/>
              <a:t>Joint</a:t>
            </a:r>
            <a:r>
              <a:rPr lang="pt-BR" sz="1600" dirty="0" smtClean="0"/>
              <a:t> </a:t>
            </a:r>
            <a:r>
              <a:rPr lang="pt-BR" sz="1600" dirty="0" err="1" smtClean="0"/>
              <a:t>Surg</a:t>
            </a:r>
            <a:r>
              <a:rPr lang="pt-BR" sz="1600" dirty="0" smtClean="0"/>
              <a:t> Br. 2007; 89(1):100-106.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pt-BR" sz="160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sz="1600" dirty="0" smtClean="0"/>
              <a:t>17. </a:t>
            </a:r>
            <a:r>
              <a:rPr lang="pt-BR" sz="1600" dirty="0" err="1" smtClean="0"/>
              <a:t>Zamzam</a:t>
            </a:r>
            <a:r>
              <a:rPr lang="pt-BR" sz="1600" dirty="0" smtClean="0"/>
              <a:t> MM. </a:t>
            </a:r>
            <a:r>
              <a:rPr lang="pt-BR" sz="1600" dirty="0" err="1" smtClean="0"/>
              <a:t>The</a:t>
            </a:r>
            <a:r>
              <a:rPr lang="pt-BR" sz="1600" dirty="0" smtClean="0"/>
              <a:t> role </a:t>
            </a:r>
            <a:r>
              <a:rPr lang="pt-BR" sz="1600" dirty="0" err="1" smtClean="0"/>
              <a:t>of</a:t>
            </a:r>
            <a:r>
              <a:rPr lang="pt-BR" sz="1600" dirty="0" smtClean="0"/>
              <a:t> </a:t>
            </a:r>
            <a:r>
              <a:rPr lang="pt-BR" sz="1600" dirty="0" err="1" smtClean="0"/>
              <a:t>ultrasound</a:t>
            </a:r>
            <a:r>
              <a:rPr lang="pt-BR" sz="1600" dirty="0" smtClean="0"/>
              <a:t> in </a:t>
            </a:r>
            <a:r>
              <a:rPr lang="pt-BR" sz="1600" dirty="0" err="1" smtClean="0"/>
              <a:t>differentiating</a:t>
            </a:r>
            <a:r>
              <a:rPr lang="pt-BR" sz="1600" dirty="0" smtClean="0"/>
              <a:t> </a:t>
            </a:r>
            <a:r>
              <a:rPr lang="pt-BR" sz="1600" dirty="0" err="1" smtClean="0"/>
              <a:t>septic</a:t>
            </a:r>
            <a:r>
              <a:rPr lang="pt-BR" sz="1600" dirty="0" smtClean="0"/>
              <a:t> </a:t>
            </a:r>
            <a:r>
              <a:rPr lang="pt-BR" sz="1600" dirty="0" err="1" smtClean="0"/>
              <a:t>arthritis</a:t>
            </a:r>
            <a:r>
              <a:rPr lang="pt-BR" sz="1600" dirty="0" smtClean="0"/>
              <a:t> </a:t>
            </a:r>
            <a:r>
              <a:rPr lang="pt-BR" sz="1600" dirty="0" err="1" smtClean="0"/>
              <a:t>from</a:t>
            </a:r>
            <a:r>
              <a:rPr lang="pt-BR" sz="1600" dirty="0" smtClean="0"/>
              <a:t> </a:t>
            </a:r>
            <a:r>
              <a:rPr lang="pt-BR" sz="1600" dirty="0" err="1" smtClean="0"/>
              <a:t>transient</a:t>
            </a:r>
            <a:r>
              <a:rPr lang="pt-BR" sz="1600" dirty="0" smtClean="0"/>
              <a:t> </a:t>
            </a:r>
            <a:r>
              <a:rPr lang="pt-BR" sz="1600" dirty="0" err="1" smtClean="0"/>
              <a:t>synovitis</a:t>
            </a:r>
            <a:r>
              <a:rPr lang="pt-BR" sz="1600" dirty="0" smtClean="0"/>
              <a:t> </a:t>
            </a:r>
            <a:r>
              <a:rPr lang="pt-BR" sz="1600" dirty="0" err="1" smtClean="0"/>
              <a:t>of</a:t>
            </a:r>
            <a:r>
              <a:rPr lang="pt-BR" sz="1600" dirty="0" smtClean="0"/>
              <a:t> </a:t>
            </a:r>
            <a:r>
              <a:rPr lang="pt-BR" sz="1600" dirty="0" err="1" smtClean="0"/>
              <a:t>the</a:t>
            </a:r>
            <a:r>
              <a:rPr lang="pt-BR" sz="1600" dirty="0" smtClean="0"/>
              <a:t> hip in </a:t>
            </a:r>
            <a:r>
              <a:rPr lang="pt-BR" sz="1600" dirty="0" err="1" smtClean="0"/>
              <a:t>children</a:t>
            </a:r>
            <a:r>
              <a:rPr lang="pt-BR" sz="1600" dirty="0" smtClean="0"/>
              <a:t>. J </a:t>
            </a:r>
            <a:r>
              <a:rPr lang="pt-BR" sz="1600" dirty="0" err="1" smtClean="0"/>
              <a:t>Pediatr</a:t>
            </a:r>
            <a:r>
              <a:rPr lang="pt-BR" sz="1600" dirty="0" smtClean="0"/>
              <a:t> </a:t>
            </a:r>
            <a:r>
              <a:rPr lang="pt-BR" sz="1600" dirty="0" err="1" smtClean="0"/>
              <a:t>Orthop</a:t>
            </a:r>
            <a:r>
              <a:rPr lang="pt-BR" sz="1600" dirty="0" smtClean="0"/>
              <a:t> B. 2006; 15(6):418-422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pt-BR" sz="160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sz="1600" dirty="0" smtClean="0"/>
              <a:t>18. </a:t>
            </a:r>
            <a:r>
              <a:rPr lang="pt-BR" sz="1600" dirty="0" err="1" smtClean="0"/>
              <a:t>Morrissy</a:t>
            </a:r>
            <a:r>
              <a:rPr lang="pt-BR" sz="1600" dirty="0" smtClean="0"/>
              <a:t> RT. </a:t>
            </a:r>
            <a:r>
              <a:rPr lang="pt-BR" sz="1600" dirty="0" err="1" smtClean="0"/>
              <a:t>Bone</a:t>
            </a:r>
            <a:r>
              <a:rPr lang="pt-BR" sz="1600" dirty="0" smtClean="0"/>
              <a:t> </a:t>
            </a:r>
            <a:r>
              <a:rPr lang="pt-BR" sz="1600" dirty="0" err="1" smtClean="0"/>
              <a:t>and</a:t>
            </a:r>
            <a:r>
              <a:rPr lang="pt-BR" sz="1600" dirty="0" smtClean="0"/>
              <a:t> </a:t>
            </a:r>
            <a:r>
              <a:rPr lang="pt-BR" sz="1600" dirty="0" err="1" smtClean="0"/>
              <a:t>joint</a:t>
            </a:r>
            <a:r>
              <a:rPr lang="pt-BR" sz="1600" dirty="0" smtClean="0"/>
              <a:t> </a:t>
            </a:r>
            <a:r>
              <a:rPr lang="pt-BR" sz="1600" dirty="0" err="1" smtClean="0"/>
              <a:t>infection</a:t>
            </a:r>
            <a:r>
              <a:rPr lang="pt-BR" sz="1600" dirty="0" smtClean="0"/>
              <a:t> in </a:t>
            </a:r>
            <a:r>
              <a:rPr lang="pt-BR" sz="1600" dirty="0" err="1" smtClean="0"/>
              <a:t>the</a:t>
            </a:r>
            <a:r>
              <a:rPr lang="pt-BR" sz="1600" dirty="0" smtClean="0"/>
              <a:t> </a:t>
            </a:r>
            <a:r>
              <a:rPr lang="pt-BR" sz="1600" dirty="0" err="1" smtClean="0"/>
              <a:t>neonate</a:t>
            </a:r>
            <a:r>
              <a:rPr lang="pt-BR" sz="1600" dirty="0" smtClean="0"/>
              <a:t>. </a:t>
            </a:r>
            <a:r>
              <a:rPr lang="pt-BR" sz="1600" dirty="0" err="1" smtClean="0"/>
              <a:t>Pediatr</a:t>
            </a:r>
            <a:r>
              <a:rPr lang="pt-BR" sz="1600" dirty="0" smtClean="0"/>
              <a:t> </a:t>
            </a:r>
            <a:r>
              <a:rPr lang="pt-BR" sz="1600" dirty="0" err="1" smtClean="0"/>
              <a:t>Ann</a:t>
            </a:r>
            <a:r>
              <a:rPr lang="pt-BR" sz="1600" dirty="0" smtClean="0"/>
              <a:t>. 1989; 18(1):33-34, 36- 38, 40-44.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pt-BR" sz="160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sz="1600" dirty="0" smtClean="0"/>
              <a:t>19. Nade S. </a:t>
            </a:r>
            <a:r>
              <a:rPr lang="pt-BR" sz="1600" dirty="0" err="1" smtClean="0"/>
              <a:t>Acute</a:t>
            </a:r>
            <a:r>
              <a:rPr lang="pt-BR" sz="1600" dirty="0" smtClean="0"/>
              <a:t> </a:t>
            </a:r>
            <a:r>
              <a:rPr lang="pt-BR" sz="1600" dirty="0" err="1" smtClean="0"/>
              <a:t>septic</a:t>
            </a:r>
            <a:r>
              <a:rPr lang="pt-BR" sz="1600" dirty="0" smtClean="0"/>
              <a:t> </a:t>
            </a:r>
            <a:r>
              <a:rPr lang="pt-BR" sz="1600" dirty="0" err="1" smtClean="0"/>
              <a:t>arthritis</a:t>
            </a:r>
            <a:r>
              <a:rPr lang="pt-BR" sz="1600" dirty="0" smtClean="0"/>
              <a:t> in </a:t>
            </a:r>
            <a:r>
              <a:rPr lang="pt-BR" sz="1600" dirty="0" err="1" smtClean="0"/>
              <a:t>infancy</a:t>
            </a:r>
            <a:r>
              <a:rPr lang="pt-BR" sz="1600" dirty="0" smtClean="0"/>
              <a:t> </a:t>
            </a:r>
            <a:r>
              <a:rPr lang="pt-BR" sz="1600" dirty="0" err="1" smtClean="0"/>
              <a:t>and</a:t>
            </a:r>
            <a:r>
              <a:rPr lang="pt-BR" sz="1600" dirty="0" smtClean="0"/>
              <a:t> </a:t>
            </a:r>
            <a:r>
              <a:rPr lang="pt-BR" sz="1600" dirty="0" err="1" smtClean="0"/>
              <a:t>childhood</a:t>
            </a:r>
            <a:r>
              <a:rPr lang="pt-BR" sz="1600" dirty="0" smtClean="0"/>
              <a:t>. J </a:t>
            </a:r>
            <a:r>
              <a:rPr lang="pt-BR" sz="1600" dirty="0" err="1" smtClean="0"/>
              <a:t>Bone</a:t>
            </a:r>
            <a:r>
              <a:rPr lang="pt-BR" sz="1600" dirty="0" smtClean="0"/>
              <a:t> </a:t>
            </a:r>
            <a:r>
              <a:rPr lang="pt-BR" sz="1600" dirty="0" err="1" smtClean="0"/>
              <a:t>Joint</a:t>
            </a:r>
            <a:r>
              <a:rPr lang="pt-BR" sz="1600" dirty="0" smtClean="0"/>
              <a:t> </a:t>
            </a:r>
            <a:r>
              <a:rPr lang="pt-BR" sz="1600" dirty="0" err="1" smtClean="0"/>
              <a:t>Surg</a:t>
            </a:r>
            <a:r>
              <a:rPr lang="pt-BR" sz="1600" dirty="0" smtClean="0"/>
              <a:t> Br. 1983; 65(3):234-241.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pt-BR" sz="160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sz="1600" dirty="0" smtClean="0"/>
              <a:t> 20. </a:t>
            </a:r>
            <a:r>
              <a:rPr lang="pt-BR" sz="1600" dirty="0" err="1" smtClean="0"/>
              <a:t>Narang</a:t>
            </a:r>
            <a:r>
              <a:rPr lang="pt-BR" sz="1600" dirty="0" smtClean="0"/>
              <a:t> A, </a:t>
            </a:r>
            <a:r>
              <a:rPr lang="pt-BR" sz="1600" dirty="0" err="1" smtClean="0"/>
              <a:t>Mukhopadhyay</a:t>
            </a:r>
            <a:r>
              <a:rPr lang="pt-BR" sz="1600" dirty="0" smtClean="0"/>
              <a:t> K, </a:t>
            </a:r>
            <a:r>
              <a:rPr lang="pt-BR" sz="1600" dirty="0" err="1" smtClean="0"/>
              <a:t>Kumar</a:t>
            </a:r>
            <a:r>
              <a:rPr lang="pt-BR" sz="1600" dirty="0" smtClean="0"/>
              <a:t> P, </a:t>
            </a:r>
            <a:r>
              <a:rPr lang="pt-BR" sz="1600" dirty="0" err="1" smtClean="0"/>
              <a:t>Bhakoo</a:t>
            </a:r>
            <a:r>
              <a:rPr lang="pt-BR" sz="1600" dirty="0" smtClean="0"/>
              <a:t> ON. </a:t>
            </a:r>
            <a:r>
              <a:rPr lang="pt-BR" sz="1600" dirty="0" err="1" smtClean="0"/>
              <a:t>Bone</a:t>
            </a:r>
            <a:r>
              <a:rPr lang="pt-BR" sz="1600" dirty="0" smtClean="0"/>
              <a:t> </a:t>
            </a:r>
            <a:r>
              <a:rPr lang="pt-BR" sz="1600" dirty="0" err="1" smtClean="0"/>
              <a:t>and</a:t>
            </a:r>
            <a:r>
              <a:rPr lang="pt-BR" sz="1600" dirty="0" smtClean="0"/>
              <a:t> </a:t>
            </a:r>
            <a:r>
              <a:rPr lang="pt-BR" sz="1600" dirty="0" err="1" smtClean="0"/>
              <a:t>joint</a:t>
            </a:r>
            <a:r>
              <a:rPr lang="pt-BR" sz="1600" dirty="0" smtClean="0"/>
              <a:t> </a:t>
            </a:r>
            <a:r>
              <a:rPr lang="pt-BR" sz="1600" dirty="0" err="1" smtClean="0"/>
              <a:t>infection</a:t>
            </a:r>
            <a:r>
              <a:rPr lang="pt-BR" sz="1600" dirty="0" smtClean="0"/>
              <a:t> in </a:t>
            </a:r>
            <a:r>
              <a:rPr lang="pt-BR" sz="1600" dirty="0" err="1" smtClean="0"/>
              <a:t>neonates</a:t>
            </a:r>
            <a:r>
              <a:rPr lang="pt-BR" sz="1600" dirty="0" smtClean="0"/>
              <a:t>. </a:t>
            </a:r>
            <a:r>
              <a:rPr lang="pt-BR" sz="1600" dirty="0" err="1" smtClean="0"/>
              <a:t>Indian</a:t>
            </a:r>
            <a:r>
              <a:rPr lang="pt-BR" sz="1600" dirty="0" smtClean="0"/>
              <a:t> J </a:t>
            </a:r>
            <a:r>
              <a:rPr lang="pt-BR" sz="1600" dirty="0" err="1" smtClean="0"/>
              <a:t>Pediatr</a:t>
            </a:r>
            <a:r>
              <a:rPr lang="pt-BR" sz="1600" dirty="0" smtClean="0"/>
              <a:t>. 1998; 65(3):461-464.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pt-BR" sz="160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sz="1600" dirty="0" smtClean="0"/>
              <a:t> 21. </a:t>
            </a:r>
            <a:r>
              <a:rPr lang="pt-BR" sz="1600" dirty="0" err="1" smtClean="0"/>
              <a:t>Chung</a:t>
            </a:r>
            <a:r>
              <a:rPr lang="pt-BR" sz="1600" dirty="0" smtClean="0"/>
              <a:t> SM, </a:t>
            </a:r>
            <a:r>
              <a:rPr lang="pt-BR" sz="1600" dirty="0" err="1" smtClean="0"/>
              <a:t>Pollis</a:t>
            </a:r>
            <a:r>
              <a:rPr lang="pt-BR" sz="1600" dirty="0" smtClean="0"/>
              <a:t> RE. </a:t>
            </a:r>
            <a:r>
              <a:rPr lang="pt-BR" sz="1600" dirty="0" err="1" smtClean="0"/>
              <a:t>Diagnostic</a:t>
            </a:r>
            <a:r>
              <a:rPr lang="pt-BR" sz="1600" dirty="0" smtClean="0"/>
              <a:t> </a:t>
            </a:r>
            <a:r>
              <a:rPr lang="pt-BR" sz="1600" dirty="0" err="1" smtClean="0"/>
              <a:t>pitfalls</a:t>
            </a:r>
            <a:r>
              <a:rPr lang="pt-BR" sz="1600" dirty="0" smtClean="0"/>
              <a:t> in </a:t>
            </a:r>
            <a:r>
              <a:rPr lang="pt-BR" sz="1600" dirty="0" err="1" smtClean="0"/>
              <a:t>septic</a:t>
            </a:r>
            <a:r>
              <a:rPr lang="pt-BR" sz="1600" dirty="0" smtClean="0"/>
              <a:t> </a:t>
            </a:r>
            <a:r>
              <a:rPr lang="pt-BR" sz="1600" dirty="0" err="1" smtClean="0"/>
              <a:t>arthritis</a:t>
            </a:r>
            <a:r>
              <a:rPr lang="pt-BR" sz="1600" dirty="0" smtClean="0"/>
              <a:t> </a:t>
            </a:r>
            <a:r>
              <a:rPr lang="pt-BR" sz="1600" dirty="0" err="1" smtClean="0"/>
              <a:t>of</a:t>
            </a:r>
            <a:r>
              <a:rPr lang="pt-BR" sz="1600" dirty="0" smtClean="0"/>
              <a:t> </a:t>
            </a:r>
            <a:r>
              <a:rPr lang="pt-BR" sz="1600" dirty="0" err="1" smtClean="0"/>
              <a:t>the</a:t>
            </a:r>
            <a:r>
              <a:rPr lang="pt-BR" sz="1600" dirty="0" smtClean="0"/>
              <a:t> hip in </a:t>
            </a:r>
            <a:r>
              <a:rPr lang="pt-BR" sz="1600" dirty="0" err="1" smtClean="0"/>
              <a:t>infants</a:t>
            </a:r>
            <a:r>
              <a:rPr lang="pt-BR" sz="1600" dirty="0" smtClean="0"/>
              <a:t> </a:t>
            </a:r>
            <a:r>
              <a:rPr lang="pt-BR" sz="1600" dirty="0" err="1" smtClean="0"/>
              <a:t>and</a:t>
            </a:r>
            <a:r>
              <a:rPr lang="pt-BR" sz="1600" dirty="0" smtClean="0"/>
              <a:t> </a:t>
            </a:r>
            <a:r>
              <a:rPr lang="pt-BR" sz="1600" dirty="0" err="1" smtClean="0"/>
              <a:t>children</a:t>
            </a:r>
            <a:r>
              <a:rPr lang="pt-BR" sz="1600" dirty="0" smtClean="0"/>
              <a:t>. </a:t>
            </a:r>
            <a:r>
              <a:rPr lang="pt-BR" sz="1600" dirty="0" err="1" smtClean="0"/>
              <a:t>Clin</a:t>
            </a:r>
            <a:r>
              <a:rPr lang="pt-BR" sz="1600" dirty="0" smtClean="0"/>
              <a:t> </a:t>
            </a:r>
            <a:r>
              <a:rPr lang="pt-BR" sz="1600" dirty="0" err="1" smtClean="0"/>
              <a:t>Pediatr</a:t>
            </a:r>
            <a:r>
              <a:rPr lang="pt-BR" sz="1600" dirty="0" smtClean="0"/>
              <a:t> (</a:t>
            </a:r>
            <a:r>
              <a:rPr lang="pt-BR" sz="1600" dirty="0" err="1" smtClean="0"/>
              <a:t>Phila</a:t>
            </a:r>
            <a:r>
              <a:rPr lang="pt-BR" sz="1600" dirty="0" smtClean="0"/>
              <a:t>). 1975; 14(8):758-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pt-BR" sz="1600" dirty="0" smtClean="0"/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sz="1600" dirty="0" smtClean="0"/>
              <a:t>22. </a:t>
            </a:r>
            <a:r>
              <a:rPr lang="pt-BR" sz="1600" dirty="0" err="1" smtClean="0"/>
              <a:t>Blackburn</a:t>
            </a:r>
            <a:r>
              <a:rPr lang="pt-BR" sz="1600" dirty="0" smtClean="0"/>
              <a:t> ST. Maternal, Fetal </a:t>
            </a:r>
            <a:r>
              <a:rPr lang="pt-BR" sz="1600" dirty="0" err="1" smtClean="0"/>
              <a:t>and</a:t>
            </a:r>
            <a:r>
              <a:rPr lang="pt-BR" sz="1600" dirty="0" smtClean="0"/>
              <a:t> Neonatal </a:t>
            </a:r>
            <a:r>
              <a:rPr lang="pt-BR" sz="1600" dirty="0" err="1" smtClean="0"/>
              <a:t>Physiology</a:t>
            </a:r>
            <a:r>
              <a:rPr lang="pt-BR" sz="1600" dirty="0" smtClean="0"/>
              <a:t>: A </a:t>
            </a:r>
            <a:r>
              <a:rPr lang="pt-BR" sz="1600" dirty="0" err="1" smtClean="0"/>
              <a:t>Clinical</a:t>
            </a:r>
            <a:r>
              <a:rPr lang="pt-BR" sz="1600" dirty="0" smtClean="0"/>
              <a:t> Perspective. 4th ed. Maryland </a:t>
            </a:r>
            <a:r>
              <a:rPr lang="pt-BR" sz="1600" dirty="0" err="1" smtClean="0"/>
              <a:t>Heights</a:t>
            </a:r>
            <a:r>
              <a:rPr lang="pt-BR" sz="1600" dirty="0" smtClean="0"/>
              <a:t>, MO: </a:t>
            </a:r>
            <a:r>
              <a:rPr lang="pt-BR" sz="1600" dirty="0" err="1" smtClean="0"/>
              <a:t>Elsevier</a:t>
            </a:r>
            <a:r>
              <a:rPr lang="pt-BR" sz="1600" dirty="0" smtClean="0"/>
              <a:t> </a:t>
            </a:r>
            <a:r>
              <a:rPr lang="pt-BR" sz="1600" dirty="0" err="1" smtClean="0"/>
              <a:t>Saunders</a:t>
            </a:r>
            <a:r>
              <a:rPr lang="pt-BR" sz="1600" dirty="0" smtClean="0"/>
              <a:t>; 2013.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endParaRPr lang="pt-BR" sz="160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pt-BR" sz="180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endParaRPr lang="pt-BR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Espaço Reservado para Conteúdo 4" descr="polvos (2).jpg"/>
          <p:cNvPicPr>
            <a:picLocks noChangeAspect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179388" y="165100"/>
            <a:ext cx="8785225" cy="1176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991872"/>
          </a:xfrm>
        </p:spPr>
        <p:txBody>
          <a:bodyPr/>
          <a:lstStyle/>
          <a:p>
            <a:pPr marL="54864" indent="0" algn="l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REFERÊNCIAS</a:t>
            </a:r>
            <a:endParaRPr lang="pt-BR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484313"/>
            <a:ext cx="8424862" cy="5165725"/>
          </a:xfrm>
        </p:spPr>
        <p:txBody>
          <a:bodyPr>
            <a:normAutofit fontScale="92500" lnSpcReduction="10000"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sz="1400" dirty="0" smtClean="0"/>
              <a:t>23. </a:t>
            </a:r>
            <a:r>
              <a:rPr lang="pt-BR" sz="1400" dirty="0" err="1" smtClean="0"/>
              <a:t>Kocher</a:t>
            </a:r>
            <a:r>
              <a:rPr lang="pt-BR" sz="1400" dirty="0" smtClean="0"/>
              <a:t> MS, </a:t>
            </a:r>
            <a:r>
              <a:rPr lang="pt-BR" sz="1400" dirty="0" err="1" smtClean="0"/>
              <a:t>Zurakowski</a:t>
            </a:r>
            <a:r>
              <a:rPr lang="pt-BR" sz="1400" dirty="0" smtClean="0"/>
              <a:t> D, </a:t>
            </a:r>
            <a:r>
              <a:rPr lang="pt-BR" sz="1400" dirty="0" err="1" smtClean="0"/>
              <a:t>Kasser</a:t>
            </a:r>
            <a:r>
              <a:rPr lang="pt-BR" sz="1400" dirty="0" smtClean="0"/>
              <a:t> JR. </a:t>
            </a:r>
            <a:r>
              <a:rPr lang="pt-BR" sz="1400" dirty="0" err="1" smtClean="0"/>
              <a:t>Differentiating</a:t>
            </a:r>
            <a:r>
              <a:rPr lang="pt-BR" sz="1400" dirty="0" smtClean="0"/>
              <a:t> </a:t>
            </a:r>
            <a:r>
              <a:rPr lang="pt-BR" sz="1400" dirty="0" err="1" smtClean="0"/>
              <a:t>between</a:t>
            </a:r>
            <a:r>
              <a:rPr lang="pt-BR" sz="1400" dirty="0" smtClean="0"/>
              <a:t> </a:t>
            </a:r>
            <a:r>
              <a:rPr lang="pt-BR" sz="1400" dirty="0" err="1" smtClean="0"/>
              <a:t>septic</a:t>
            </a:r>
            <a:r>
              <a:rPr lang="pt-BR" sz="1400" dirty="0" smtClean="0"/>
              <a:t> </a:t>
            </a:r>
            <a:r>
              <a:rPr lang="pt-BR" sz="1400" dirty="0" err="1" smtClean="0"/>
              <a:t>arthritis</a:t>
            </a:r>
            <a:r>
              <a:rPr lang="pt-BR" sz="1400" dirty="0" smtClean="0"/>
              <a:t> </a:t>
            </a:r>
            <a:r>
              <a:rPr lang="pt-BR" sz="1400" dirty="0" err="1" smtClean="0"/>
              <a:t>and</a:t>
            </a:r>
            <a:r>
              <a:rPr lang="pt-BR" sz="1400" dirty="0" smtClean="0"/>
              <a:t> </a:t>
            </a:r>
            <a:r>
              <a:rPr lang="pt-BR" sz="1400" dirty="0" err="1" smtClean="0"/>
              <a:t>transient</a:t>
            </a:r>
            <a:r>
              <a:rPr lang="pt-BR" sz="1400" dirty="0" smtClean="0"/>
              <a:t> </a:t>
            </a:r>
            <a:r>
              <a:rPr lang="pt-BR" sz="1400" dirty="0" err="1" smtClean="0"/>
              <a:t>synovitis</a:t>
            </a:r>
            <a:r>
              <a:rPr lang="pt-BR" sz="1400" dirty="0" smtClean="0"/>
              <a:t> </a:t>
            </a:r>
            <a:r>
              <a:rPr lang="pt-BR" sz="1400" dirty="0" err="1" smtClean="0"/>
              <a:t>of</a:t>
            </a:r>
            <a:r>
              <a:rPr lang="pt-BR" sz="1400" dirty="0" smtClean="0"/>
              <a:t> </a:t>
            </a:r>
            <a:r>
              <a:rPr lang="pt-BR" sz="1400" dirty="0" err="1" smtClean="0"/>
              <a:t>the</a:t>
            </a:r>
            <a:r>
              <a:rPr lang="pt-BR" sz="1400" dirty="0" smtClean="0"/>
              <a:t> hip in </a:t>
            </a:r>
            <a:r>
              <a:rPr lang="pt-BR" sz="1400" dirty="0" err="1" smtClean="0"/>
              <a:t>children</a:t>
            </a:r>
            <a:r>
              <a:rPr lang="pt-BR" sz="1400" dirty="0" smtClean="0"/>
              <a:t>: </a:t>
            </a:r>
            <a:r>
              <a:rPr lang="pt-BR" sz="1400" dirty="0" err="1" smtClean="0"/>
              <a:t>an</a:t>
            </a:r>
            <a:r>
              <a:rPr lang="pt-BR" sz="1400" dirty="0" smtClean="0"/>
              <a:t> </a:t>
            </a:r>
            <a:r>
              <a:rPr lang="pt-BR" sz="1400" dirty="0" err="1" smtClean="0"/>
              <a:t>evidence-based</a:t>
            </a:r>
            <a:r>
              <a:rPr lang="pt-BR" sz="1400" dirty="0" smtClean="0"/>
              <a:t> </a:t>
            </a:r>
            <a:r>
              <a:rPr lang="pt-BR" sz="1400" dirty="0" err="1" smtClean="0"/>
              <a:t>clinical</a:t>
            </a:r>
            <a:r>
              <a:rPr lang="pt-BR" sz="1400" dirty="0" smtClean="0"/>
              <a:t> </a:t>
            </a:r>
            <a:r>
              <a:rPr lang="pt-BR" sz="1400" dirty="0" err="1" smtClean="0"/>
              <a:t>prediction</a:t>
            </a:r>
            <a:r>
              <a:rPr lang="pt-BR" sz="1400" dirty="0" smtClean="0"/>
              <a:t> </a:t>
            </a:r>
            <a:r>
              <a:rPr lang="pt-BR" sz="1400" dirty="0" err="1" smtClean="0"/>
              <a:t>algorithm</a:t>
            </a:r>
            <a:r>
              <a:rPr lang="pt-BR" sz="1400" dirty="0" smtClean="0"/>
              <a:t>. J </a:t>
            </a:r>
            <a:r>
              <a:rPr lang="pt-BR" sz="1400" dirty="0" err="1" smtClean="0"/>
              <a:t>Bone</a:t>
            </a:r>
            <a:r>
              <a:rPr lang="pt-BR" sz="1400" dirty="0" smtClean="0"/>
              <a:t> </a:t>
            </a:r>
            <a:r>
              <a:rPr lang="pt-BR" sz="1400" dirty="0" err="1" smtClean="0"/>
              <a:t>Joint</a:t>
            </a:r>
            <a:r>
              <a:rPr lang="pt-BR" sz="1400" dirty="0" smtClean="0"/>
              <a:t> </a:t>
            </a:r>
            <a:r>
              <a:rPr lang="pt-BR" sz="1400" dirty="0" err="1" smtClean="0"/>
              <a:t>Surg</a:t>
            </a:r>
            <a:r>
              <a:rPr lang="pt-BR" sz="1400" dirty="0" smtClean="0"/>
              <a:t> </a:t>
            </a:r>
            <a:r>
              <a:rPr lang="pt-BR" sz="1400" dirty="0" err="1" smtClean="0"/>
              <a:t>Am</a:t>
            </a:r>
            <a:r>
              <a:rPr lang="pt-BR" sz="1400" dirty="0" smtClean="0"/>
              <a:t>. 1999; 81(12):1662- 1670.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endParaRPr lang="pt-BR" sz="140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sz="1400" dirty="0" smtClean="0"/>
              <a:t>24. Levine MJ, </a:t>
            </a:r>
            <a:r>
              <a:rPr lang="pt-BR" sz="1400" dirty="0" err="1" smtClean="0"/>
              <a:t>McGuire</a:t>
            </a:r>
            <a:r>
              <a:rPr lang="pt-BR" sz="1400" dirty="0" smtClean="0"/>
              <a:t> KJ, </a:t>
            </a:r>
            <a:r>
              <a:rPr lang="pt-BR" sz="1400" dirty="0" err="1" smtClean="0"/>
              <a:t>McGowan</a:t>
            </a:r>
            <a:r>
              <a:rPr lang="pt-BR" sz="1400" dirty="0" smtClean="0"/>
              <a:t> KL, </a:t>
            </a:r>
            <a:r>
              <a:rPr lang="pt-BR" sz="1400" dirty="0" err="1" smtClean="0"/>
              <a:t>Flynn</a:t>
            </a:r>
            <a:r>
              <a:rPr lang="pt-BR" sz="1400" dirty="0" smtClean="0"/>
              <a:t> JM. </a:t>
            </a:r>
            <a:r>
              <a:rPr lang="pt-BR" sz="1400" dirty="0" err="1" smtClean="0"/>
              <a:t>Assessment</a:t>
            </a:r>
            <a:r>
              <a:rPr lang="pt-BR" sz="1400" dirty="0" smtClean="0"/>
              <a:t> </a:t>
            </a:r>
            <a:r>
              <a:rPr lang="pt-BR" sz="1400" dirty="0" err="1" smtClean="0"/>
              <a:t>of</a:t>
            </a:r>
            <a:r>
              <a:rPr lang="pt-BR" sz="1400" dirty="0" smtClean="0"/>
              <a:t> </a:t>
            </a:r>
            <a:r>
              <a:rPr lang="pt-BR" sz="1400" dirty="0" err="1" smtClean="0"/>
              <a:t>the</a:t>
            </a:r>
            <a:r>
              <a:rPr lang="pt-BR" sz="1400" dirty="0" smtClean="0"/>
              <a:t> </a:t>
            </a:r>
            <a:r>
              <a:rPr lang="pt-BR" sz="1400" dirty="0" err="1" smtClean="0"/>
              <a:t>test</a:t>
            </a:r>
            <a:r>
              <a:rPr lang="pt-BR" sz="1400" dirty="0" smtClean="0"/>
              <a:t> </a:t>
            </a:r>
            <a:r>
              <a:rPr lang="pt-BR" sz="1400" dirty="0" err="1" smtClean="0"/>
              <a:t>characteristics</a:t>
            </a:r>
            <a:r>
              <a:rPr lang="pt-BR" sz="1400" dirty="0" smtClean="0"/>
              <a:t> </a:t>
            </a:r>
            <a:r>
              <a:rPr lang="pt-BR" sz="1400" dirty="0" err="1" smtClean="0"/>
              <a:t>of</a:t>
            </a:r>
            <a:r>
              <a:rPr lang="pt-BR" sz="1400" dirty="0" smtClean="0"/>
              <a:t> </a:t>
            </a:r>
            <a:r>
              <a:rPr lang="pt-BR" sz="1400" dirty="0" err="1" smtClean="0"/>
              <a:t>C-reactive</a:t>
            </a:r>
            <a:r>
              <a:rPr lang="pt-BR" sz="1400" dirty="0" smtClean="0"/>
              <a:t> </a:t>
            </a:r>
            <a:r>
              <a:rPr lang="pt-BR" sz="1400" dirty="0" err="1" smtClean="0"/>
              <a:t>protein</a:t>
            </a:r>
            <a:r>
              <a:rPr lang="pt-BR" sz="1400" dirty="0" smtClean="0"/>
              <a:t> for </a:t>
            </a:r>
            <a:r>
              <a:rPr lang="pt-BR" sz="1400" dirty="0" err="1" smtClean="0"/>
              <a:t>septic</a:t>
            </a:r>
            <a:r>
              <a:rPr lang="pt-BR" sz="1400" dirty="0" smtClean="0"/>
              <a:t> </a:t>
            </a:r>
            <a:r>
              <a:rPr lang="pt-BR" sz="1400" dirty="0" err="1" smtClean="0"/>
              <a:t>arthritis</a:t>
            </a:r>
            <a:r>
              <a:rPr lang="pt-BR" sz="1400" dirty="0" smtClean="0"/>
              <a:t> in </a:t>
            </a:r>
            <a:r>
              <a:rPr lang="pt-BR" sz="1400" dirty="0" err="1" smtClean="0"/>
              <a:t>children</a:t>
            </a:r>
            <a:r>
              <a:rPr lang="pt-BR" sz="1400" dirty="0" smtClean="0"/>
              <a:t>. J </a:t>
            </a:r>
            <a:r>
              <a:rPr lang="pt-BR" sz="1400" dirty="0" err="1" smtClean="0"/>
              <a:t>Pediatr</a:t>
            </a:r>
            <a:r>
              <a:rPr lang="pt-BR" sz="1400" dirty="0" smtClean="0"/>
              <a:t> </a:t>
            </a:r>
            <a:r>
              <a:rPr lang="pt-BR" sz="1400" dirty="0" err="1" smtClean="0"/>
              <a:t>Orthop</a:t>
            </a:r>
            <a:r>
              <a:rPr lang="pt-BR" sz="1400" dirty="0" smtClean="0"/>
              <a:t>. 2003; 23(3):373- 377.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endParaRPr lang="pt-BR" sz="140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sz="1400" dirty="0" smtClean="0"/>
              <a:t> 25. </a:t>
            </a:r>
            <a:r>
              <a:rPr lang="pt-BR" sz="1400" dirty="0" err="1" smtClean="0"/>
              <a:t>Eich</a:t>
            </a:r>
            <a:r>
              <a:rPr lang="pt-BR" sz="1400" dirty="0" smtClean="0"/>
              <a:t> GF, </a:t>
            </a:r>
            <a:r>
              <a:rPr lang="pt-BR" sz="1400" dirty="0" err="1" smtClean="0"/>
              <a:t>Superti-Furga</a:t>
            </a:r>
            <a:r>
              <a:rPr lang="pt-BR" sz="1400" dirty="0" smtClean="0"/>
              <a:t> A, </a:t>
            </a:r>
            <a:r>
              <a:rPr lang="pt-BR" sz="1400" dirty="0" err="1" smtClean="0"/>
              <a:t>Umbricht</a:t>
            </a:r>
            <a:r>
              <a:rPr lang="pt-BR" sz="1400" dirty="0" smtClean="0"/>
              <a:t> FS, </a:t>
            </a:r>
            <a:r>
              <a:rPr lang="pt-BR" sz="1400" dirty="0" err="1" smtClean="0"/>
              <a:t>Willi</a:t>
            </a:r>
            <a:r>
              <a:rPr lang="pt-BR" sz="1400" dirty="0" smtClean="0"/>
              <a:t> UV. </a:t>
            </a:r>
            <a:r>
              <a:rPr lang="pt-BR" sz="1400" dirty="0" err="1" smtClean="0"/>
              <a:t>The</a:t>
            </a:r>
            <a:r>
              <a:rPr lang="pt-BR" sz="1400" dirty="0" smtClean="0"/>
              <a:t> </a:t>
            </a:r>
            <a:r>
              <a:rPr lang="pt-BR" sz="1400" dirty="0" err="1" smtClean="0"/>
              <a:t>painful</a:t>
            </a:r>
            <a:r>
              <a:rPr lang="pt-BR" sz="1400" dirty="0" smtClean="0"/>
              <a:t> hip: </a:t>
            </a:r>
            <a:r>
              <a:rPr lang="pt-BR" sz="1400" dirty="0" err="1" smtClean="0"/>
              <a:t>evaluation</a:t>
            </a:r>
            <a:r>
              <a:rPr lang="pt-BR" sz="1400" dirty="0" smtClean="0"/>
              <a:t> </a:t>
            </a:r>
            <a:r>
              <a:rPr lang="pt-BR" sz="1400" dirty="0" err="1" smtClean="0"/>
              <a:t>of</a:t>
            </a:r>
            <a:r>
              <a:rPr lang="pt-BR" sz="1400" dirty="0" smtClean="0"/>
              <a:t> </a:t>
            </a:r>
            <a:r>
              <a:rPr lang="pt-BR" sz="1400" dirty="0" err="1" smtClean="0"/>
              <a:t>criteria</a:t>
            </a:r>
            <a:r>
              <a:rPr lang="pt-BR" sz="1400" dirty="0" smtClean="0"/>
              <a:t> for </a:t>
            </a:r>
            <a:r>
              <a:rPr lang="pt-BR" sz="1400" dirty="0" err="1" smtClean="0"/>
              <a:t>clinical</a:t>
            </a:r>
            <a:r>
              <a:rPr lang="pt-BR" sz="1400" dirty="0" smtClean="0"/>
              <a:t> </a:t>
            </a:r>
            <a:r>
              <a:rPr lang="pt-BR" sz="1400" dirty="0" err="1" smtClean="0"/>
              <a:t>decision-making</a:t>
            </a:r>
            <a:r>
              <a:rPr lang="pt-BR" sz="1400" dirty="0" smtClean="0"/>
              <a:t>. </a:t>
            </a:r>
            <a:r>
              <a:rPr lang="pt-BR" sz="1400" dirty="0" err="1" smtClean="0"/>
              <a:t>Eur</a:t>
            </a:r>
            <a:r>
              <a:rPr lang="pt-BR" sz="1400" dirty="0" smtClean="0"/>
              <a:t> J </a:t>
            </a:r>
            <a:r>
              <a:rPr lang="pt-BR" sz="1400" dirty="0" err="1" smtClean="0"/>
              <a:t>Pediatr</a:t>
            </a:r>
            <a:r>
              <a:rPr lang="pt-BR" sz="1400" dirty="0" smtClean="0"/>
              <a:t>. 1999; 158(11):923-928.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endParaRPr lang="pt-BR" sz="140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sz="1400" dirty="0" smtClean="0"/>
              <a:t>26. Bennett OM, </a:t>
            </a:r>
            <a:r>
              <a:rPr lang="pt-BR" sz="1400" dirty="0" err="1" smtClean="0"/>
              <a:t>Namnyak</a:t>
            </a:r>
            <a:r>
              <a:rPr lang="pt-BR" sz="1400" dirty="0" smtClean="0"/>
              <a:t> SS. </a:t>
            </a:r>
            <a:r>
              <a:rPr lang="pt-BR" sz="1400" dirty="0" err="1" smtClean="0"/>
              <a:t>Acute</a:t>
            </a:r>
            <a:r>
              <a:rPr lang="pt-BR" sz="1400" dirty="0" smtClean="0"/>
              <a:t> </a:t>
            </a:r>
            <a:r>
              <a:rPr lang="pt-BR" sz="1400" dirty="0" err="1" smtClean="0"/>
              <a:t>septic</a:t>
            </a:r>
            <a:r>
              <a:rPr lang="pt-BR" sz="1400" dirty="0" smtClean="0"/>
              <a:t> </a:t>
            </a:r>
            <a:r>
              <a:rPr lang="pt-BR" sz="1400" dirty="0" err="1" smtClean="0"/>
              <a:t>arthritis</a:t>
            </a:r>
            <a:r>
              <a:rPr lang="pt-BR" sz="1400" dirty="0" smtClean="0"/>
              <a:t> </a:t>
            </a:r>
            <a:r>
              <a:rPr lang="pt-BR" sz="1400" dirty="0" err="1" smtClean="0"/>
              <a:t>of</a:t>
            </a:r>
            <a:r>
              <a:rPr lang="pt-BR" sz="1400" dirty="0" smtClean="0"/>
              <a:t> </a:t>
            </a:r>
            <a:r>
              <a:rPr lang="pt-BR" sz="1400" dirty="0" err="1" smtClean="0"/>
              <a:t>the</a:t>
            </a:r>
            <a:r>
              <a:rPr lang="pt-BR" sz="1400" dirty="0" smtClean="0"/>
              <a:t> hip </a:t>
            </a:r>
            <a:r>
              <a:rPr lang="pt-BR" sz="1400" dirty="0" err="1" smtClean="0"/>
              <a:t>joint</a:t>
            </a:r>
            <a:r>
              <a:rPr lang="pt-BR" sz="1400" dirty="0" smtClean="0"/>
              <a:t> in </a:t>
            </a:r>
            <a:r>
              <a:rPr lang="pt-BR" sz="1400" dirty="0" err="1" smtClean="0"/>
              <a:t>infancy</a:t>
            </a:r>
            <a:r>
              <a:rPr lang="pt-BR" sz="1400" dirty="0" smtClean="0"/>
              <a:t> </a:t>
            </a:r>
            <a:r>
              <a:rPr lang="pt-BR" sz="1400" dirty="0" err="1" smtClean="0"/>
              <a:t>and</a:t>
            </a:r>
            <a:r>
              <a:rPr lang="pt-BR" sz="1400" dirty="0" smtClean="0"/>
              <a:t> </a:t>
            </a:r>
            <a:r>
              <a:rPr lang="pt-BR" sz="1400" dirty="0" err="1" smtClean="0"/>
              <a:t>childhood</a:t>
            </a:r>
            <a:r>
              <a:rPr lang="pt-BR" sz="1400" dirty="0" smtClean="0"/>
              <a:t>. </a:t>
            </a:r>
            <a:r>
              <a:rPr lang="pt-BR" sz="1400" dirty="0" err="1" smtClean="0"/>
              <a:t>Clin</a:t>
            </a:r>
            <a:r>
              <a:rPr lang="pt-BR" sz="1400" dirty="0" smtClean="0"/>
              <a:t> </a:t>
            </a:r>
            <a:r>
              <a:rPr lang="pt-BR" sz="1400" dirty="0" err="1" smtClean="0"/>
              <a:t>Orthop</a:t>
            </a:r>
            <a:r>
              <a:rPr lang="pt-BR" sz="1400" dirty="0" smtClean="0"/>
              <a:t> </a:t>
            </a:r>
            <a:r>
              <a:rPr lang="pt-BR" sz="1400" dirty="0" err="1" smtClean="0"/>
              <a:t>Relat</a:t>
            </a:r>
            <a:r>
              <a:rPr lang="pt-BR" sz="1400" dirty="0" smtClean="0"/>
              <a:t> Res. 1992; 281:123- 132.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endParaRPr lang="pt-BR" sz="140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sz="1400" dirty="0" smtClean="0"/>
              <a:t> 27. </a:t>
            </a:r>
            <a:r>
              <a:rPr lang="pt-BR" sz="1400" dirty="0" err="1" smtClean="0"/>
              <a:t>Borella</a:t>
            </a:r>
            <a:r>
              <a:rPr lang="pt-BR" sz="1400" dirty="0" smtClean="0"/>
              <a:t> L, </a:t>
            </a:r>
            <a:r>
              <a:rPr lang="pt-BR" sz="1400" dirty="0" err="1" smtClean="0"/>
              <a:t>Goobar</a:t>
            </a:r>
            <a:r>
              <a:rPr lang="pt-BR" sz="1400" dirty="0" smtClean="0"/>
              <a:t> JE, </a:t>
            </a:r>
            <a:r>
              <a:rPr lang="pt-BR" sz="1400" dirty="0" err="1" smtClean="0"/>
              <a:t>Summitt</a:t>
            </a:r>
            <a:r>
              <a:rPr lang="pt-BR" sz="1400" dirty="0" smtClean="0"/>
              <a:t> RL, Clark GM. </a:t>
            </a:r>
            <a:r>
              <a:rPr lang="pt-BR" sz="1400" dirty="0" err="1" smtClean="0"/>
              <a:t>Septic</a:t>
            </a:r>
            <a:r>
              <a:rPr lang="pt-BR" sz="1400" dirty="0" smtClean="0"/>
              <a:t> </a:t>
            </a:r>
            <a:r>
              <a:rPr lang="pt-BR" sz="1400" dirty="0" err="1" smtClean="0"/>
              <a:t>arthritis</a:t>
            </a:r>
            <a:r>
              <a:rPr lang="pt-BR" sz="1400" dirty="0" smtClean="0"/>
              <a:t> in </a:t>
            </a:r>
            <a:r>
              <a:rPr lang="pt-BR" sz="1400" dirty="0" err="1" smtClean="0"/>
              <a:t>childhood</a:t>
            </a:r>
            <a:r>
              <a:rPr lang="pt-BR" sz="1400" dirty="0" smtClean="0"/>
              <a:t>. J </a:t>
            </a:r>
            <a:r>
              <a:rPr lang="pt-BR" sz="1400" dirty="0" err="1" smtClean="0"/>
              <a:t>Pediatr</a:t>
            </a:r>
            <a:r>
              <a:rPr lang="pt-BR" sz="1400" dirty="0" smtClean="0"/>
              <a:t>. 1963; 62:742-747.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endParaRPr lang="pt-BR" sz="140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sz="1400" dirty="0" smtClean="0"/>
              <a:t> 28. </a:t>
            </a:r>
            <a:r>
              <a:rPr lang="pt-BR" sz="1400" dirty="0" err="1" smtClean="0"/>
              <a:t>Fink</a:t>
            </a:r>
            <a:r>
              <a:rPr lang="pt-BR" sz="1400" dirty="0" smtClean="0"/>
              <a:t> CW, Nelson JD. </a:t>
            </a:r>
            <a:r>
              <a:rPr lang="pt-BR" sz="1400" dirty="0" err="1" smtClean="0"/>
              <a:t>Septic</a:t>
            </a:r>
            <a:r>
              <a:rPr lang="pt-BR" sz="1400" dirty="0" smtClean="0"/>
              <a:t> </a:t>
            </a:r>
            <a:r>
              <a:rPr lang="pt-BR" sz="1400" dirty="0" err="1" smtClean="0"/>
              <a:t>arthritis</a:t>
            </a:r>
            <a:r>
              <a:rPr lang="pt-BR" sz="1400" dirty="0" smtClean="0"/>
              <a:t> </a:t>
            </a:r>
            <a:r>
              <a:rPr lang="pt-BR" sz="1400" dirty="0" err="1" smtClean="0"/>
              <a:t>and</a:t>
            </a:r>
            <a:r>
              <a:rPr lang="pt-BR" sz="1400" dirty="0" smtClean="0"/>
              <a:t> </a:t>
            </a:r>
            <a:r>
              <a:rPr lang="pt-BR" sz="1400" dirty="0" err="1" smtClean="0"/>
              <a:t>osteomyelitis</a:t>
            </a:r>
            <a:r>
              <a:rPr lang="pt-BR" sz="1400" dirty="0" smtClean="0"/>
              <a:t> in </a:t>
            </a:r>
            <a:r>
              <a:rPr lang="pt-BR" sz="1400" dirty="0" err="1" smtClean="0"/>
              <a:t>children</a:t>
            </a:r>
            <a:r>
              <a:rPr lang="pt-BR" sz="1400" dirty="0" smtClean="0"/>
              <a:t>. </a:t>
            </a:r>
            <a:r>
              <a:rPr lang="pt-BR" sz="1400" dirty="0" err="1" smtClean="0"/>
              <a:t>Clin</a:t>
            </a:r>
            <a:r>
              <a:rPr lang="pt-BR" sz="1400" dirty="0" smtClean="0"/>
              <a:t> </a:t>
            </a:r>
            <a:r>
              <a:rPr lang="pt-BR" sz="1400" dirty="0" err="1" smtClean="0"/>
              <a:t>Rheum</a:t>
            </a:r>
            <a:r>
              <a:rPr lang="pt-BR" sz="1400" dirty="0" smtClean="0"/>
              <a:t> </a:t>
            </a:r>
            <a:r>
              <a:rPr lang="pt-BR" sz="1400" dirty="0" err="1" smtClean="0"/>
              <a:t>Dis</a:t>
            </a:r>
            <a:r>
              <a:rPr lang="pt-BR" sz="1400" dirty="0" smtClean="0"/>
              <a:t>. 1986; 12(2):423-435.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endParaRPr lang="pt-BR" sz="140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sz="1400" dirty="0" smtClean="0"/>
              <a:t>29. Nelson JD. </a:t>
            </a:r>
            <a:r>
              <a:rPr lang="pt-BR" sz="1400" dirty="0" err="1" smtClean="0"/>
              <a:t>The</a:t>
            </a:r>
            <a:r>
              <a:rPr lang="pt-BR" sz="1400" dirty="0" smtClean="0"/>
              <a:t> </a:t>
            </a:r>
            <a:r>
              <a:rPr lang="pt-BR" sz="1400" dirty="0" err="1" smtClean="0"/>
              <a:t>bacterial</a:t>
            </a:r>
            <a:r>
              <a:rPr lang="pt-BR" sz="1400" dirty="0" smtClean="0"/>
              <a:t> </a:t>
            </a:r>
            <a:r>
              <a:rPr lang="pt-BR" sz="1400" dirty="0" err="1" smtClean="0"/>
              <a:t>etiology</a:t>
            </a:r>
            <a:r>
              <a:rPr lang="pt-BR" sz="1400" dirty="0" smtClean="0"/>
              <a:t> </a:t>
            </a:r>
            <a:r>
              <a:rPr lang="pt-BR" sz="1400" dirty="0" err="1" smtClean="0"/>
              <a:t>and</a:t>
            </a:r>
            <a:r>
              <a:rPr lang="pt-BR" sz="1400" dirty="0" smtClean="0"/>
              <a:t> </a:t>
            </a:r>
            <a:r>
              <a:rPr lang="pt-BR" sz="1400" dirty="0" err="1" smtClean="0"/>
              <a:t>antibiotic</a:t>
            </a:r>
            <a:r>
              <a:rPr lang="pt-BR" sz="1400" dirty="0" smtClean="0"/>
              <a:t> management </a:t>
            </a:r>
            <a:r>
              <a:rPr lang="pt-BR" sz="1400" dirty="0" err="1" smtClean="0"/>
              <a:t>of</a:t>
            </a:r>
            <a:r>
              <a:rPr lang="pt-BR" sz="1400" dirty="0" smtClean="0"/>
              <a:t> </a:t>
            </a:r>
            <a:r>
              <a:rPr lang="pt-BR" sz="1400" dirty="0" err="1" smtClean="0"/>
              <a:t>septic</a:t>
            </a:r>
            <a:r>
              <a:rPr lang="pt-BR" sz="1400" dirty="0" smtClean="0"/>
              <a:t> </a:t>
            </a:r>
            <a:r>
              <a:rPr lang="pt-BR" sz="1400" dirty="0" err="1" smtClean="0"/>
              <a:t>arthritis</a:t>
            </a:r>
            <a:r>
              <a:rPr lang="pt-BR" sz="1400" dirty="0" smtClean="0"/>
              <a:t> in </a:t>
            </a:r>
            <a:r>
              <a:rPr lang="pt-BR" sz="1400" dirty="0" err="1" smtClean="0"/>
              <a:t>infants</a:t>
            </a:r>
            <a:r>
              <a:rPr lang="pt-BR" sz="1400" dirty="0" smtClean="0"/>
              <a:t> </a:t>
            </a:r>
            <a:r>
              <a:rPr lang="pt-BR" sz="1400" dirty="0" err="1" smtClean="0"/>
              <a:t>and</a:t>
            </a:r>
            <a:r>
              <a:rPr lang="pt-BR" sz="1400" dirty="0" smtClean="0"/>
              <a:t> </a:t>
            </a:r>
            <a:r>
              <a:rPr lang="pt-BR" sz="1400" dirty="0" err="1" smtClean="0"/>
              <a:t>children</a:t>
            </a:r>
            <a:r>
              <a:rPr lang="pt-BR" sz="1400" dirty="0" smtClean="0"/>
              <a:t>. </a:t>
            </a:r>
            <a:r>
              <a:rPr lang="pt-BR" sz="1400" dirty="0" err="1" smtClean="0"/>
              <a:t>Pediatrics</a:t>
            </a:r>
            <a:r>
              <a:rPr lang="pt-BR" sz="1400" dirty="0" smtClean="0"/>
              <a:t>. 1972; 50(3):437-440.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sz="1400" dirty="0" smtClean="0"/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sz="1400" dirty="0" smtClean="0"/>
              <a:t>30. Nelson JD, </a:t>
            </a:r>
            <a:r>
              <a:rPr lang="pt-BR" sz="1400" dirty="0" err="1" smtClean="0"/>
              <a:t>Koontz</a:t>
            </a:r>
            <a:r>
              <a:rPr lang="pt-BR" sz="1400" dirty="0" smtClean="0"/>
              <a:t> WC. </a:t>
            </a:r>
            <a:r>
              <a:rPr lang="pt-BR" sz="1400" dirty="0" err="1" smtClean="0"/>
              <a:t>Septic</a:t>
            </a:r>
            <a:r>
              <a:rPr lang="pt-BR" sz="1400" dirty="0" smtClean="0"/>
              <a:t> </a:t>
            </a:r>
            <a:r>
              <a:rPr lang="pt-BR" sz="1400" dirty="0" err="1" smtClean="0"/>
              <a:t>arthritis</a:t>
            </a:r>
            <a:r>
              <a:rPr lang="pt-BR" sz="1400" dirty="0" smtClean="0"/>
              <a:t> in </a:t>
            </a:r>
            <a:r>
              <a:rPr lang="pt-BR" sz="1400" dirty="0" err="1" smtClean="0"/>
              <a:t>infants</a:t>
            </a:r>
            <a:r>
              <a:rPr lang="pt-BR" sz="1400" dirty="0" smtClean="0"/>
              <a:t> </a:t>
            </a:r>
            <a:r>
              <a:rPr lang="pt-BR" sz="1400" dirty="0" err="1" smtClean="0"/>
              <a:t>and</a:t>
            </a:r>
            <a:r>
              <a:rPr lang="pt-BR" sz="1400" dirty="0" smtClean="0"/>
              <a:t> </a:t>
            </a:r>
            <a:r>
              <a:rPr lang="pt-BR" sz="1400" dirty="0" err="1" smtClean="0"/>
              <a:t>children</a:t>
            </a:r>
            <a:r>
              <a:rPr lang="pt-BR" sz="1400" dirty="0" smtClean="0"/>
              <a:t>: a </a:t>
            </a:r>
            <a:r>
              <a:rPr lang="pt-BR" sz="1400" dirty="0" err="1" smtClean="0"/>
              <a:t>review</a:t>
            </a:r>
            <a:r>
              <a:rPr lang="pt-BR" sz="1400" dirty="0" smtClean="0"/>
              <a:t> </a:t>
            </a:r>
            <a:r>
              <a:rPr lang="pt-BR" sz="1400" dirty="0" err="1" smtClean="0"/>
              <a:t>of</a:t>
            </a:r>
            <a:r>
              <a:rPr lang="pt-BR" sz="1400" dirty="0" smtClean="0"/>
              <a:t> 117 cases. </a:t>
            </a:r>
            <a:r>
              <a:rPr lang="pt-BR" sz="1400" dirty="0" err="1" smtClean="0"/>
              <a:t>Pediatrics</a:t>
            </a:r>
            <a:r>
              <a:rPr lang="pt-BR" sz="1400" dirty="0" smtClean="0"/>
              <a:t>. 1966; 38(6):966-971.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endParaRPr lang="pt-BR" sz="140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pt-BR" sz="1400" dirty="0" smtClean="0"/>
              <a:t>31. </a:t>
            </a:r>
            <a:r>
              <a:rPr lang="pt-BR" sz="1400" dirty="0" err="1" smtClean="0"/>
              <a:t>Welkon</a:t>
            </a:r>
            <a:r>
              <a:rPr lang="pt-BR" sz="1400" dirty="0" smtClean="0"/>
              <a:t> CJ, </a:t>
            </a:r>
            <a:r>
              <a:rPr lang="pt-BR" sz="1400" dirty="0" err="1" smtClean="0"/>
              <a:t>Long</a:t>
            </a:r>
            <a:r>
              <a:rPr lang="pt-BR" sz="1400" dirty="0" smtClean="0"/>
              <a:t> SS, Fisher MC, </a:t>
            </a:r>
            <a:r>
              <a:rPr lang="pt-BR" sz="1400" dirty="0" err="1" smtClean="0"/>
              <a:t>Alburger</a:t>
            </a:r>
            <a:r>
              <a:rPr lang="pt-BR" sz="1400" dirty="0" smtClean="0"/>
              <a:t> PD. </a:t>
            </a:r>
            <a:r>
              <a:rPr lang="pt-BR" sz="1400" dirty="0" err="1" smtClean="0"/>
              <a:t>Pyogenic</a:t>
            </a:r>
            <a:r>
              <a:rPr lang="pt-BR" sz="1400" dirty="0" smtClean="0"/>
              <a:t> </a:t>
            </a:r>
            <a:r>
              <a:rPr lang="pt-BR" sz="1400" dirty="0" err="1" smtClean="0"/>
              <a:t>arthritis</a:t>
            </a:r>
            <a:r>
              <a:rPr lang="pt-BR" sz="1400" dirty="0" smtClean="0"/>
              <a:t> in </a:t>
            </a:r>
            <a:r>
              <a:rPr lang="pt-BR" sz="1400" dirty="0" err="1" smtClean="0"/>
              <a:t>infants</a:t>
            </a:r>
            <a:r>
              <a:rPr lang="pt-BR" sz="1400" dirty="0" smtClean="0"/>
              <a:t> </a:t>
            </a:r>
            <a:r>
              <a:rPr lang="pt-BR" sz="1400" dirty="0" err="1" smtClean="0"/>
              <a:t>and</a:t>
            </a:r>
            <a:r>
              <a:rPr lang="pt-BR" sz="1400" dirty="0" smtClean="0"/>
              <a:t> </a:t>
            </a:r>
            <a:r>
              <a:rPr lang="pt-BR" sz="1400" dirty="0" err="1" smtClean="0"/>
              <a:t>children</a:t>
            </a:r>
            <a:r>
              <a:rPr lang="pt-BR" sz="1400" dirty="0" smtClean="0"/>
              <a:t>: a </a:t>
            </a:r>
            <a:r>
              <a:rPr lang="pt-BR" sz="1400" dirty="0" err="1" smtClean="0"/>
              <a:t>review</a:t>
            </a:r>
            <a:r>
              <a:rPr lang="pt-BR" sz="1400" dirty="0" smtClean="0"/>
              <a:t> </a:t>
            </a:r>
            <a:r>
              <a:rPr lang="pt-BR" sz="1400" dirty="0" err="1" smtClean="0"/>
              <a:t>of</a:t>
            </a:r>
            <a:r>
              <a:rPr lang="pt-BR" sz="1400" dirty="0" smtClean="0"/>
              <a:t> 95 cases. </a:t>
            </a:r>
            <a:r>
              <a:rPr lang="pt-BR" sz="1400" dirty="0" err="1" smtClean="0"/>
              <a:t>Pediatr</a:t>
            </a:r>
            <a:r>
              <a:rPr lang="pt-BR" sz="1400" dirty="0" smtClean="0"/>
              <a:t> </a:t>
            </a:r>
            <a:r>
              <a:rPr lang="pt-BR" sz="1400" dirty="0" err="1" smtClean="0"/>
              <a:t>Infect</a:t>
            </a:r>
            <a:r>
              <a:rPr lang="pt-BR" sz="1400" dirty="0" smtClean="0"/>
              <a:t> </a:t>
            </a:r>
            <a:r>
              <a:rPr lang="pt-BR" sz="1400" dirty="0" err="1" smtClean="0"/>
              <a:t>Dis</a:t>
            </a:r>
            <a:r>
              <a:rPr lang="pt-BR" sz="1400" dirty="0" smtClean="0"/>
              <a:t>. 1986; 5(6):669-676.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endParaRPr lang="pt-BR" sz="160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pt-BR" sz="180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endParaRPr lang="pt-BR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Espaço Reservado para Conteúdo 4" descr="polvos (2).jpg"/>
          <p:cNvPicPr>
            <a:picLocks noChangeAspect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179388" y="165100"/>
            <a:ext cx="8785225" cy="1176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991872"/>
          </a:xfrm>
        </p:spPr>
        <p:txBody>
          <a:bodyPr/>
          <a:lstStyle/>
          <a:p>
            <a:pPr marL="54864" indent="0" algn="l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REFERÊNCIAS</a:t>
            </a:r>
            <a:endParaRPr lang="pt-BR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29700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484313"/>
            <a:ext cx="8424862" cy="5165725"/>
          </a:xfrm>
        </p:spPr>
        <p:txBody>
          <a:bodyPr/>
          <a:lstStyle/>
          <a:p>
            <a:r>
              <a:rPr lang="pt-BR" sz="1400" smtClean="0"/>
              <a:t>33. Molteni RA. The differential diagnosis of benign and septic joint disease in children: clinical, radiologic, laboratory, and joint fluid analysis, based on 37 children with septic arthritis and 97 with benign aseptic arthritis. Clin Pediatr (Phila). 1978; 17(1):19-23. </a:t>
            </a:r>
          </a:p>
          <a:p>
            <a:endParaRPr lang="pt-BR" sz="1400" smtClean="0"/>
          </a:p>
          <a:p>
            <a:r>
              <a:rPr lang="pt-BR" sz="1400" smtClean="0"/>
              <a:t>34. Journeau P, Wein F, Popkov D, Philippe R, Haumont T, Lascombes P. Hip septic arthritis in children: assessment of treatment using needle aspiration/irrigation. Orthop Traumatol Surg Res. 2011; 97(3):308-313. </a:t>
            </a:r>
          </a:p>
          <a:p>
            <a:pPr>
              <a:buFont typeface="Wingdings 2" pitchFamily="18" charset="2"/>
              <a:buNone/>
            </a:pPr>
            <a:endParaRPr lang="pt-BR" sz="1400" smtClean="0"/>
          </a:p>
          <a:p>
            <a:r>
              <a:rPr lang="pt-BR" sz="1400" smtClean="0"/>
              <a:t>35. Lyon RM, Evanich JD. Culture-negative septic arthritis in children. J Pediatr Orthop. 1999; 19(5):655-659. 36. Givon U, Liberman B, Schindler A, Blankstein A, Ganel A. Treatment of septic arthritis of the hip joint by repeated ultrasoundguided aspirations. J Pediatr Orthop. 2004; 24(3):266-270.</a:t>
            </a:r>
          </a:p>
          <a:p>
            <a:endParaRPr lang="pt-BR" sz="1600" smtClean="0"/>
          </a:p>
          <a:p>
            <a:pPr>
              <a:buFont typeface="Wingdings 2" pitchFamily="18" charset="2"/>
              <a:buNone/>
            </a:pPr>
            <a:endParaRPr lang="pt-BR" sz="1800" smtClean="0"/>
          </a:p>
          <a:p>
            <a:endParaRPr lang="pt-BR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Espaço Reservado para Conteúdo 4" descr="polvos (2).jpg"/>
          <p:cNvPicPr>
            <a:picLocks noChangeAspect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179388" y="165100"/>
            <a:ext cx="8785225" cy="1176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19075" y="238125"/>
            <a:ext cx="8486775" cy="957263"/>
          </a:xfrm>
        </p:spPr>
      </p:pic>
      <p:pic>
        <p:nvPicPr>
          <p:cNvPr id="30724" name="Picture 2" descr="A imagem pode conter: cachorro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2627313" y="1484313"/>
            <a:ext cx="4008437" cy="49942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m 3" descr="polvos.jpg"/>
          <p:cNvPicPr>
            <a:picLocks noChangeAspect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323850" y="2781300"/>
            <a:ext cx="849630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8" name="Subtítulo 2"/>
          <p:cNvSpPr>
            <a:spLocks noGrp="1"/>
          </p:cNvSpPr>
          <p:nvPr>
            <p:ph type="subTitle" idx="1"/>
          </p:nvPr>
        </p:nvSpPr>
        <p:spPr>
          <a:xfrm>
            <a:off x="250825" y="3213100"/>
            <a:ext cx="8369300" cy="1752600"/>
          </a:xfrm>
          <a:solidFill>
            <a:srgbClr val="FFFFFF"/>
          </a:solidFill>
        </p:spPr>
        <p:txBody>
          <a:bodyPr/>
          <a:lstStyle/>
          <a:p>
            <a:pPr>
              <a:lnSpc>
                <a:spcPct val="80000"/>
              </a:lnSpc>
              <a:spcBef>
                <a:spcPct val="0"/>
              </a:spcBef>
            </a:pPr>
            <a:endParaRPr lang="pt-BR" sz="2000" smtClean="0"/>
          </a:p>
          <a:p>
            <a:pPr algn="ctr">
              <a:lnSpc>
                <a:spcPct val="80000"/>
              </a:lnSpc>
              <a:spcBef>
                <a:spcPct val="0"/>
              </a:spcBef>
            </a:pPr>
            <a:r>
              <a:rPr lang="pt-BR" sz="2000" smtClean="0"/>
              <a:t>Apresentação: Milena Pires R2 Pediatria</a:t>
            </a:r>
          </a:p>
          <a:p>
            <a:pPr algn="ctr">
              <a:lnSpc>
                <a:spcPct val="80000"/>
              </a:lnSpc>
              <a:spcBef>
                <a:spcPct val="0"/>
              </a:spcBef>
            </a:pPr>
            <a:r>
              <a:rPr lang="pt-BR" sz="2000" smtClean="0"/>
              <a:t>Coordenação: Diogo Pedroso</a:t>
            </a:r>
          </a:p>
          <a:p>
            <a:pPr algn="ctr">
              <a:lnSpc>
                <a:spcPct val="80000"/>
              </a:lnSpc>
              <a:spcBef>
                <a:spcPct val="0"/>
              </a:spcBef>
            </a:pPr>
            <a:r>
              <a:rPr lang="pt-BR" sz="2000" smtClean="0"/>
              <a:t>Unidade de Neonatologia do HMIB/SES/DF</a:t>
            </a:r>
          </a:p>
          <a:p>
            <a:pPr algn="ctr">
              <a:lnSpc>
                <a:spcPct val="80000"/>
              </a:lnSpc>
              <a:spcBef>
                <a:spcPct val="0"/>
              </a:spcBef>
            </a:pPr>
            <a:r>
              <a:rPr lang="pt-BR" sz="2000" smtClean="0">
                <a:hlinkClick r:id="rId3"/>
              </a:rPr>
              <a:t>www.paulomargotto.com.br</a:t>
            </a:r>
            <a:r>
              <a:rPr lang="pt-BR" sz="2000" smtClean="0"/>
              <a:t> </a:t>
            </a:r>
          </a:p>
          <a:p>
            <a:pPr algn="ctr">
              <a:lnSpc>
                <a:spcPct val="80000"/>
              </a:lnSpc>
              <a:spcBef>
                <a:spcPct val="0"/>
              </a:spcBef>
            </a:pPr>
            <a:r>
              <a:rPr lang="pt-BR" sz="2000" smtClean="0"/>
              <a:t>Brasília, 8 de julho de 2017</a:t>
            </a:r>
          </a:p>
        </p:txBody>
      </p:sp>
      <p:sp>
        <p:nvSpPr>
          <p:cNvPr id="31750" name="Text Box 6"/>
          <p:cNvSpPr txBox="1">
            <a:spLocks noChangeArrowheads="1"/>
          </p:cNvSpPr>
          <p:nvPr/>
        </p:nvSpPr>
        <p:spPr bwMode="auto">
          <a:xfrm>
            <a:off x="395288" y="549275"/>
            <a:ext cx="8475662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BR" sz="2800" b="1">
                <a:solidFill>
                  <a:srgbClr val="0000FF"/>
                </a:solidFill>
              </a:rPr>
              <a:t>Artrite séptica em um recém-nascido de 10 dias: </a:t>
            </a:r>
          </a:p>
          <a:p>
            <a:pPr algn="ctr"/>
            <a:r>
              <a:rPr lang="pt-BR" sz="2800" b="1">
                <a:solidFill>
                  <a:srgbClr val="0000FF"/>
                </a:solidFill>
              </a:rPr>
              <a:t>quando esperar para a drenagem articular?</a:t>
            </a:r>
          </a:p>
        </p:txBody>
      </p:sp>
      <p:pic>
        <p:nvPicPr>
          <p:cNvPr id="31751" name="Picture 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229225"/>
            <a:ext cx="8839200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54" name="Rectangle 10"/>
          <p:cNvSpPr>
            <a:spLocks noChangeArrowheads="1"/>
          </p:cNvSpPr>
          <p:nvPr/>
        </p:nvSpPr>
        <p:spPr bwMode="auto">
          <a:xfrm>
            <a:off x="539750" y="1557338"/>
            <a:ext cx="8248650" cy="588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158700" bIns="39675" anchor="ctr">
            <a:spAutoFit/>
          </a:bodyPr>
          <a:lstStyle/>
          <a:p>
            <a:pPr algn="ctr"/>
            <a:r>
              <a:rPr lang="pt-BR" dirty="0" err="1"/>
              <a:t>Septic</a:t>
            </a:r>
            <a:r>
              <a:rPr lang="pt-BR" dirty="0"/>
              <a:t> </a:t>
            </a:r>
            <a:r>
              <a:rPr lang="pt-BR" dirty="0" err="1"/>
              <a:t>arthritis</a:t>
            </a:r>
            <a:r>
              <a:rPr lang="pt-BR" dirty="0"/>
              <a:t> in a </a:t>
            </a:r>
            <a:r>
              <a:rPr lang="pt-BR" dirty="0" err="1"/>
              <a:t>ten</a:t>
            </a:r>
            <a:r>
              <a:rPr lang="pt-BR" dirty="0"/>
              <a:t> </a:t>
            </a:r>
            <a:r>
              <a:rPr lang="pt-BR" dirty="0" err="1"/>
              <a:t>day</a:t>
            </a:r>
            <a:r>
              <a:rPr lang="pt-BR" dirty="0"/>
              <a:t> </a:t>
            </a:r>
            <a:r>
              <a:rPr lang="pt-BR" dirty="0" err="1"/>
              <a:t>old</a:t>
            </a:r>
            <a:r>
              <a:rPr lang="pt-BR" dirty="0"/>
              <a:t> </a:t>
            </a:r>
            <a:r>
              <a:rPr lang="pt-BR" dirty="0" err="1"/>
              <a:t>newborn</a:t>
            </a:r>
            <a:r>
              <a:rPr lang="pt-BR" dirty="0"/>
              <a:t>: How </a:t>
            </a:r>
            <a:r>
              <a:rPr lang="pt-BR" dirty="0" err="1"/>
              <a:t>long</a:t>
            </a:r>
            <a:r>
              <a:rPr lang="pt-BR" dirty="0"/>
              <a:t> to </a:t>
            </a:r>
            <a:r>
              <a:rPr lang="pt-BR" dirty="0" err="1"/>
              <a:t>wait</a:t>
            </a:r>
            <a:r>
              <a:rPr lang="pt-BR" dirty="0"/>
              <a:t> for articular </a:t>
            </a:r>
            <a:r>
              <a:rPr lang="pt-BR" dirty="0" err="1"/>
              <a:t>drainage</a:t>
            </a:r>
            <a:r>
              <a:rPr lang="pt-BR" dirty="0"/>
              <a:t>?</a:t>
            </a:r>
          </a:p>
          <a:p>
            <a:pPr algn="ctr"/>
            <a:r>
              <a:rPr lang="pt-BR" i="1" dirty="0" err="1"/>
              <a:t>Izeta</a:t>
            </a:r>
            <a:r>
              <a:rPr lang="pt-BR" i="1" dirty="0"/>
              <a:t> </a:t>
            </a:r>
            <a:r>
              <a:rPr lang="pt-BR" i="1" dirty="0" err="1"/>
              <a:t>Softic</a:t>
            </a:r>
            <a:r>
              <a:rPr lang="pt-BR" i="1" dirty="0"/>
              <a:t>, </a:t>
            </a:r>
            <a:r>
              <a:rPr lang="pt-BR" i="1" dirty="0" err="1"/>
              <a:t>Sahmir</a:t>
            </a:r>
            <a:r>
              <a:rPr lang="pt-BR" i="1" dirty="0"/>
              <a:t> </a:t>
            </a:r>
            <a:r>
              <a:rPr lang="pt-BR" i="1" dirty="0" err="1"/>
              <a:t>Sadic</a:t>
            </a:r>
            <a:r>
              <a:rPr lang="pt-BR" i="1" dirty="0"/>
              <a:t>, </a:t>
            </a:r>
            <a:r>
              <a:rPr lang="pt-BR" i="1" dirty="0" err="1"/>
              <a:t>Svemir</a:t>
            </a:r>
            <a:r>
              <a:rPr lang="pt-BR" i="1" dirty="0"/>
              <a:t> </a:t>
            </a:r>
            <a:r>
              <a:rPr lang="pt-BR" i="1" dirty="0" err="1"/>
              <a:t>Custovic</a:t>
            </a:r>
            <a:endParaRPr lang="pt-BR" i="1" dirty="0"/>
          </a:p>
        </p:txBody>
      </p:sp>
      <p:sp>
        <p:nvSpPr>
          <p:cNvPr id="31755" name="Rectangle 11"/>
          <p:cNvSpPr>
            <a:spLocks noChangeArrowheads="1"/>
          </p:cNvSpPr>
          <p:nvPr/>
        </p:nvSpPr>
        <p:spPr bwMode="auto">
          <a:xfrm>
            <a:off x="2627313" y="2133600"/>
            <a:ext cx="38290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pt-BR"/>
              <a:t>Paediatrics Today 2014;10(1):51-54</a:t>
            </a:r>
            <a:br>
              <a:rPr lang="pt-BR"/>
            </a:br>
            <a:r>
              <a:rPr lang="pt-BR"/>
              <a:t/>
            </a:r>
            <a:br>
              <a:rPr lang="pt-BR"/>
            </a:br>
            <a:endParaRPr lang="pt-BR"/>
          </a:p>
        </p:txBody>
      </p:sp>
      <p:sp>
        <p:nvSpPr>
          <p:cNvPr id="31756" name="Rectangle 12"/>
          <p:cNvSpPr>
            <a:spLocks noChangeArrowheads="1"/>
          </p:cNvSpPr>
          <p:nvPr/>
        </p:nvSpPr>
        <p:spPr bwMode="auto">
          <a:xfrm>
            <a:off x="1042988" y="2852738"/>
            <a:ext cx="7264400" cy="5492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pt-BR" u="sng">
                <a:hlinkClick r:id="rId5"/>
              </a:rPr>
              <a:t>Septic arthritis in a ten day old newborn: How long to wait for articular ...</a:t>
            </a:r>
            <a:endParaRPr lang="pt-BR"/>
          </a:p>
          <a:p>
            <a:pPr algn="ctr"/>
            <a:r>
              <a:rPr lang="pt-BR"/>
              <a:t>www.paediatricstoday.com/index.php/pt/article/view/196</a:t>
            </a:r>
          </a:p>
        </p:txBody>
      </p:sp>
      <p:sp>
        <p:nvSpPr>
          <p:cNvPr id="31757" name="Line 13"/>
          <p:cNvSpPr>
            <a:spLocks noChangeShapeType="1"/>
          </p:cNvSpPr>
          <p:nvPr/>
        </p:nvSpPr>
        <p:spPr bwMode="auto">
          <a:xfrm>
            <a:off x="468313" y="2708275"/>
            <a:ext cx="503237" cy="288925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31758" name="Text Box 14"/>
          <p:cNvSpPr txBox="1">
            <a:spLocks noChangeArrowheads="1"/>
          </p:cNvSpPr>
          <p:nvPr/>
        </p:nvSpPr>
        <p:spPr bwMode="auto">
          <a:xfrm>
            <a:off x="231775" y="2368550"/>
            <a:ext cx="1822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0000FF"/>
                </a:solidFill>
              </a:rPr>
              <a:t>Artigo Integral!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Espaço Reservado para Conteúdo 4" descr="polvos (2).jpg"/>
          <p:cNvPicPr>
            <a:picLocks noChangeAspect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179388" y="188913"/>
            <a:ext cx="8785225" cy="139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Espaço Reservado para Conteúdo 4" descr="polvos (2)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10000"/>
          </a:blip>
          <a:srcRect/>
          <a:stretch>
            <a:fillRect/>
          </a:stretch>
        </p:blipFill>
        <p:spPr>
          <a:xfrm>
            <a:off x="179388" y="165100"/>
            <a:ext cx="8785225" cy="1393825"/>
          </a:xfr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indent="0" algn="l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Introdução</a:t>
            </a:r>
            <a:endParaRPr lang="pt-BR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pt-BR" sz="1900" smtClean="0"/>
              <a:t>Incomum, grave.</a:t>
            </a:r>
          </a:p>
          <a:p>
            <a:pPr>
              <a:lnSpc>
                <a:spcPct val="80000"/>
              </a:lnSpc>
            </a:pPr>
            <a:endParaRPr lang="pt-BR" sz="1900" smtClean="0"/>
          </a:p>
          <a:p>
            <a:pPr>
              <a:lnSpc>
                <a:spcPct val="80000"/>
              </a:lnSpc>
            </a:pPr>
            <a:r>
              <a:rPr lang="pt-BR" sz="1900" smtClean="0"/>
              <a:t> Incidência estimada: 1-3/1000 admissões às UTI Neonatal (1). </a:t>
            </a:r>
          </a:p>
          <a:p>
            <a:pPr>
              <a:lnSpc>
                <a:spcPct val="80000"/>
              </a:lnSpc>
            </a:pPr>
            <a:endParaRPr lang="pt-BR" sz="1900" smtClean="0"/>
          </a:p>
          <a:p>
            <a:pPr>
              <a:lnSpc>
                <a:spcPct val="80000"/>
              </a:lnSpc>
            </a:pPr>
            <a:r>
              <a:rPr lang="pt-BR" sz="1900" smtClean="0"/>
              <a:t>As características clínicas, a microbiologia e o desfecho em neonatos diferem das crianças mais velhas.</a:t>
            </a:r>
          </a:p>
          <a:p>
            <a:pPr>
              <a:lnSpc>
                <a:spcPct val="80000"/>
              </a:lnSpc>
            </a:pPr>
            <a:endParaRPr lang="pt-BR" sz="1900" smtClean="0"/>
          </a:p>
          <a:p>
            <a:pPr>
              <a:lnSpc>
                <a:spcPct val="80000"/>
              </a:lnSpc>
            </a:pPr>
            <a:r>
              <a:rPr lang="pt-BR" sz="1900" smtClean="0"/>
              <a:t>O diagnóstico pode ser difícil e adiado devido à falta de sinais e sintomas. </a:t>
            </a:r>
          </a:p>
          <a:p>
            <a:pPr>
              <a:lnSpc>
                <a:spcPct val="80000"/>
              </a:lnSpc>
            </a:pPr>
            <a:endParaRPr lang="pt-BR" sz="1900" smtClean="0"/>
          </a:p>
          <a:p>
            <a:pPr>
              <a:lnSpc>
                <a:spcPct val="80000"/>
              </a:lnSpc>
            </a:pPr>
            <a:r>
              <a:rPr lang="pt-BR" sz="1900" smtClean="0"/>
              <a:t>O atraso na drenagem cirúrgica pode causar desfecho e sequelas permanentes.</a:t>
            </a:r>
          </a:p>
          <a:p>
            <a:pPr>
              <a:lnSpc>
                <a:spcPct val="80000"/>
              </a:lnSpc>
            </a:pPr>
            <a:endParaRPr lang="pt-BR" sz="1900" smtClean="0"/>
          </a:p>
          <a:p>
            <a:pPr>
              <a:lnSpc>
                <a:spcPct val="80000"/>
              </a:lnSpc>
            </a:pPr>
            <a:r>
              <a:rPr lang="pt-BR" sz="1900" smtClean="0"/>
              <a:t>Artrite séptica (AS) ou artrite supurativa é uma infecção das articulações causada por uma variedade de microorganismos. Sendo </a:t>
            </a:r>
            <a:r>
              <a:rPr lang="pt-BR" sz="1900" i="1" smtClean="0"/>
              <a:t>S. aureus</a:t>
            </a:r>
            <a:r>
              <a:rPr lang="pt-BR" sz="1900" smtClean="0"/>
              <a:t> o principal microorganismo isolado (2). </a:t>
            </a:r>
          </a:p>
          <a:p>
            <a:pPr>
              <a:lnSpc>
                <a:spcPct val="80000"/>
              </a:lnSpc>
            </a:pPr>
            <a:endParaRPr lang="pt-BR" sz="1900" smtClean="0"/>
          </a:p>
          <a:p>
            <a:pPr>
              <a:lnSpc>
                <a:spcPct val="80000"/>
              </a:lnSpc>
            </a:pPr>
            <a:r>
              <a:rPr lang="pt-BR" sz="1900" b="1" smtClean="0">
                <a:solidFill>
                  <a:srgbClr val="FF0066"/>
                </a:solidFill>
              </a:rPr>
              <a:t>Pode resultar da implantação sinovial de organismos ao longo de um episódio de sepse</a:t>
            </a:r>
            <a:r>
              <a:rPr lang="pt-BR" sz="1800" smtClean="0"/>
              <a:t>.</a:t>
            </a:r>
          </a:p>
          <a:p>
            <a:pPr>
              <a:lnSpc>
                <a:spcPct val="80000"/>
              </a:lnSpc>
            </a:pPr>
            <a:endParaRPr lang="pt-BR" sz="1800" smtClean="0"/>
          </a:p>
          <a:p>
            <a:pPr>
              <a:lnSpc>
                <a:spcPct val="80000"/>
              </a:lnSpc>
            </a:pPr>
            <a:endParaRPr lang="pt-BR" sz="1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Espaço Reservado para Conteúdo 4" descr="polvos (2)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10000"/>
          </a:blip>
          <a:srcRect/>
          <a:stretch>
            <a:fillRect/>
          </a:stretch>
        </p:blipFill>
        <p:spPr>
          <a:xfrm>
            <a:off x="179388" y="165100"/>
            <a:ext cx="8785225" cy="1393825"/>
          </a:xfr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indent="0" algn="l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Introdução</a:t>
            </a:r>
            <a:endParaRPr lang="pt-BR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80000"/>
              </a:lnSpc>
            </a:pPr>
            <a:r>
              <a:rPr lang="pt-BR" sz="1900" smtClean="0"/>
              <a:t>Líquido sinovial purulento, cultura positiva e coloração positiva de Gram são aceitos como padrão-ouro no diagnóstico.</a:t>
            </a:r>
          </a:p>
          <a:p>
            <a:pPr algn="just">
              <a:lnSpc>
                <a:spcPct val="80000"/>
              </a:lnSpc>
            </a:pPr>
            <a:endParaRPr lang="pt-BR" sz="1900" smtClean="0"/>
          </a:p>
          <a:p>
            <a:pPr algn="just">
              <a:lnSpc>
                <a:spcPct val="80000"/>
              </a:lnSpc>
            </a:pPr>
            <a:r>
              <a:rPr lang="pt-BR" sz="1900" smtClean="0">
                <a:solidFill>
                  <a:srgbClr val="FF0000"/>
                </a:solidFill>
              </a:rPr>
              <a:t>70%</a:t>
            </a:r>
            <a:r>
              <a:rPr lang="pt-BR" sz="1900" smtClean="0"/>
              <a:t> das crianças com sintomas clínicos de artrite séptica foram descritas por ter culturas de líquido sinovial </a:t>
            </a:r>
            <a:r>
              <a:rPr lang="pt-BR" sz="1900" smtClean="0">
                <a:solidFill>
                  <a:srgbClr val="FF0000"/>
                </a:solidFill>
              </a:rPr>
              <a:t>negativo</a:t>
            </a:r>
            <a:r>
              <a:rPr lang="pt-BR" sz="1900" smtClean="0"/>
              <a:t> (3)</a:t>
            </a:r>
          </a:p>
          <a:p>
            <a:pPr algn="just">
              <a:lnSpc>
                <a:spcPct val="80000"/>
              </a:lnSpc>
            </a:pPr>
            <a:endParaRPr lang="pt-BR" sz="1900" smtClean="0"/>
          </a:p>
          <a:p>
            <a:pPr algn="just">
              <a:lnSpc>
                <a:spcPct val="80000"/>
              </a:lnSpc>
            </a:pPr>
            <a:r>
              <a:rPr lang="pt-BR" sz="1900" smtClean="0"/>
              <a:t>A maioria dos pacientes sobrevive, com limitação da função articular (4). </a:t>
            </a:r>
          </a:p>
          <a:p>
            <a:pPr algn="just">
              <a:lnSpc>
                <a:spcPct val="80000"/>
              </a:lnSpc>
            </a:pPr>
            <a:endParaRPr lang="pt-BR" sz="1900" smtClean="0"/>
          </a:p>
          <a:p>
            <a:pPr algn="just">
              <a:lnSpc>
                <a:spcPct val="80000"/>
              </a:lnSpc>
            </a:pPr>
            <a:r>
              <a:rPr lang="pt-BR" sz="1900" smtClean="0"/>
              <a:t>O diagnóstico de AS é mais difícil que em crianças mais velhas. </a:t>
            </a:r>
          </a:p>
          <a:p>
            <a:pPr algn="just">
              <a:lnSpc>
                <a:spcPct val="80000"/>
              </a:lnSpc>
            </a:pPr>
            <a:endParaRPr lang="pt-BR" sz="1900" smtClean="0"/>
          </a:p>
          <a:p>
            <a:pPr algn="just">
              <a:lnSpc>
                <a:spcPct val="80000"/>
              </a:lnSpc>
            </a:pPr>
            <a:r>
              <a:rPr lang="pt-BR" sz="1900" smtClean="0">
                <a:solidFill>
                  <a:srgbClr val="FF0066"/>
                </a:solidFill>
              </a:rPr>
              <a:t>Um atraso de cinco dias no tratamento cirúrgico tem sido associado a um risco relativo de 1,6 para o desenvolvimento de um desfecho ruim (5). </a:t>
            </a:r>
          </a:p>
          <a:p>
            <a:pPr algn="just">
              <a:lnSpc>
                <a:spcPct val="80000"/>
              </a:lnSpc>
            </a:pPr>
            <a:endParaRPr lang="pt-BR" sz="1900" smtClean="0">
              <a:solidFill>
                <a:srgbClr val="FF0066"/>
              </a:solidFill>
            </a:endParaRPr>
          </a:p>
          <a:p>
            <a:pPr algn="just">
              <a:lnSpc>
                <a:spcPct val="80000"/>
              </a:lnSpc>
            </a:pPr>
            <a:r>
              <a:rPr lang="pt-BR" sz="1900" smtClean="0"/>
              <a:t>O objetivo do relato de caso é apontar a importância de uma abordagem de equipe e os algoritmos de gerenciamento clínico para o tratamento bem-sucedido da artrite séptica em recém-nascidos.</a:t>
            </a:r>
          </a:p>
          <a:p>
            <a:pPr>
              <a:lnSpc>
                <a:spcPct val="80000"/>
              </a:lnSpc>
            </a:pPr>
            <a:endParaRPr lang="pt-BR" sz="1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Espaço Reservado para Conteúdo 4" descr="polvos (2)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10000"/>
          </a:blip>
          <a:srcRect/>
          <a:stretch>
            <a:fillRect/>
          </a:stretch>
        </p:blipFill>
        <p:spPr>
          <a:xfrm>
            <a:off x="179388" y="165100"/>
            <a:ext cx="8785225" cy="1393825"/>
          </a:xfr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indent="0" algn="l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Relato de caso</a:t>
            </a:r>
            <a:endParaRPr lang="pt-BR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80000"/>
              </a:lnSpc>
            </a:pPr>
            <a:r>
              <a:rPr lang="pt-BR" sz="2700" smtClean="0"/>
              <a:t>RNT, masculino, 3580 g, parto vaginal sem complicações, Apgar foi 9/9, líquido amniótico tinto de mecônio corado. No terceiro dia da vida, o recém-nascido.</a:t>
            </a:r>
          </a:p>
          <a:p>
            <a:pPr algn="just">
              <a:lnSpc>
                <a:spcPct val="80000"/>
              </a:lnSpc>
              <a:buFont typeface="Wingdings 2" pitchFamily="18" charset="2"/>
              <a:buNone/>
            </a:pPr>
            <a:endParaRPr lang="pt-BR" sz="2700" smtClean="0"/>
          </a:p>
          <a:p>
            <a:pPr algn="just">
              <a:lnSpc>
                <a:spcPct val="80000"/>
              </a:lnSpc>
            </a:pPr>
            <a:r>
              <a:rPr lang="pt-BR" sz="2700" smtClean="0"/>
              <a:t>3° DV- </a:t>
            </a:r>
            <a:r>
              <a:rPr lang="pt-PT" sz="2700" smtClean="0"/>
              <a:t>iniciou icterícia com má sucção</a:t>
            </a:r>
          </a:p>
          <a:p>
            <a:pPr algn="just">
              <a:lnSpc>
                <a:spcPct val="80000"/>
              </a:lnSpc>
            </a:pPr>
            <a:r>
              <a:rPr lang="pt-PT" sz="2700" smtClean="0"/>
              <a:t>10° DV,  febril (</a:t>
            </a:r>
            <a:r>
              <a:rPr lang="pt-PT" sz="2700" smtClean="0">
                <a:solidFill>
                  <a:srgbClr val="FF0000"/>
                </a:solidFill>
              </a:rPr>
              <a:t>37,8 ° C), inchaço, vermelhidão, calor e movimento diminuído no joelho direito (Fig. 1). </a:t>
            </a:r>
          </a:p>
          <a:p>
            <a:pPr algn="just">
              <a:lnSpc>
                <a:spcPct val="80000"/>
              </a:lnSpc>
            </a:pPr>
            <a:endParaRPr lang="pt-PT" sz="2700" smtClean="0"/>
          </a:p>
          <a:p>
            <a:pPr algn="just">
              <a:lnSpc>
                <a:spcPct val="80000"/>
              </a:lnSpc>
            </a:pPr>
            <a:r>
              <a:rPr lang="pt-PT" sz="2700" smtClean="0"/>
              <a:t>O RX e a tomografia computadorizada revelaram alterações nos tecidos moles, sem alteração no próprio osso (</a:t>
            </a:r>
            <a:r>
              <a:rPr lang="pt-PT" sz="2700" smtClean="0">
                <a:solidFill>
                  <a:srgbClr val="0000FF"/>
                </a:solidFill>
              </a:rPr>
              <a:t>Fig. 2, 3</a:t>
            </a:r>
            <a:r>
              <a:rPr lang="pt-PT" sz="2700" smtClean="0"/>
              <a:t>). </a:t>
            </a:r>
          </a:p>
          <a:p>
            <a:pPr>
              <a:lnSpc>
                <a:spcPct val="80000"/>
              </a:lnSpc>
            </a:pPr>
            <a:endParaRPr lang="pt-PT" smtClean="0"/>
          </a:p>
          <a:p>
            <a:pPr>
              <a:lnSpc>
                <a:spcPct val="80000"/>
              </a:lnSpc>
            </a:pPr>
            <a:endParaRPr lang="pt-BR" sz="3000" smtClean="0"/>
          </a:p>
          <a:p>
            <a:pPr>
              <a:lnSpc>
                <a:spcPct val="80000"/>
              </a:lnSpc>
            </a:pPr>
            <a:endParaRPr lang="pt-BR" sz="2700" smtClean="0"/>
          </a:p>
        </p:txBody>
      </p:sp>
      <p:pic>
        <p:nvPicPr>
          <p:cNvPr id="8" name="Imagem 7" descr="2017-06-13 (7)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0113" y="692150"/>
            <a:ext cx="3384550" cy="2506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m 8" descr="2017-06-13 (8)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8263" y="3627438"/>
            <a:ext cx="3400425" cy="323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m 9" descr="2017-06-13 (6)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16463" y="260350"/>
            <a:ext cx="4029075" cy="303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15888"/>
            <a:ext cx="4305300" cy="3306762"/>
          </a:xfrm>
          <a:prstGeom prst="rect">
            <a:avLst/>
          </a:prstGeom>
          <a:noFill/>
        </p:spPr>
      </p:pic>
      <p:pic>
        <p:nvPicPr>
          <p:cNvPr id="63493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8263" y="115888"/>
            <a:ext cx="2462212" cy="4357687"/>
          </a:xfrm>
          <a:prstGeom prst="rect">
            <a:avLst/>
          </a:prstGeom>
          <a:noFill/>
        </p:spPr>
      </p:pic>
      <p:pic>
        <p:nvPicPr>
          <p:cNvPr id="63494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792663"/>
            <a:ext cx="2803525" cy="2065337"/>
          </a:xfrm>
          <a:prstGeom prst="rect">
            <a:avLst/>
          </a:prstGeom>
          <a:noFill/>
        </p:spPr>
      </p:pic>
      <p:sp>
        <p:nvSpPr>
          <p:cNvPr id="63495" name="Rectangle 7"/>
          <p:cNvSpPr>
            <a:spLocks noChangeArrowheads="1"/>
          </p:cNvSpPr>
          <p:nvPr/>
        </p:nvSpPr>
        <p:spPr bwMode="auto">
          <a:xfrm>
            <a:off x="0" y="3357563"/>
            <a:ext cx="42846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b="1">
                <a:solidFill>
                  <a:srgbClr val="0000FF"/>
                </a:solidFill>
              </a:rPr>
              <a:t>FIG.1. Inchaço e vermelhidão do joelho direito</a:t>
            </a:r>
          </a:p>
        </p:txBody>
      </p:sp>
      <p:sp>
        <p:nvSpPr>
          <p:cNvPr id="63496" name="Rectangle 8"/>
          <p:cNvSpPr>
            <a:spLocks noChangeArrowheads="1"/>
          </p:cNvSpPr>
          <p:nvPr/>
        </p:nvSpPr>
        <p:spPr bwMode="auto">
          <a:xfrm>
            <a:off x="2700338" y="5805488"/>
            <a:ext cx="3841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0000FF"/>
                </a:solidFill>
              </a:rPr>
              <a:t>FIG.3. Drenagem cirúrgica aberta</a:t>
            </a:r>
            <a:r>
              <a:rPr lang="pt-BR"/>
              <a:t>.</a:t>
            </a:r>
          </a:p>
        </p:txBody>
      </p:sp>
      <p:sp>
        <p:nvSpPr>
          <p:cNvPr id="63497" name="Rectangle 9"/>
          <p:cNvSpPr>
            <a:spLocks noChangeArrowheads="1"/>
          </p:cNvSpPr>
          <p:nvPr/>
        </p:nvSpPr>
        <p:spPr bwMode="auto">
          <a:xfrm>
            <a:off x="3636963" y="4365625"/>
            <a:ext cx="5507037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t-BR" b="1">
                <a:solidFill>
                  <a:srgbClr val="0000FF"/>
                </a:solidFill>
              </a:rPr>
              <a:t>FIG.2 Raio X (a) e tomografia computadorizada</a:t>
            </a:r>
          </a:p>
          <a:p>
            <a:r>
              <a:rPr lang="pt-BR" b="1">
                <a:solidFill>
                  <a:srgbClr val="0000FF"/>
                </a:solidFill>
              </a:rPr>
              <a:t>(B) do joelho direito mostram mudanças nos tecidos moles, sem Uma mudança no osso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Espaço Reservado para Conteúdo 4" descr="polvos (2)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10000"/>
          </a:blip>
          <a:srcRect/>
          <a:stretch>
            <a:fillRect/>
          </a:stretch>
        </p:blipFill>
        <p:spPr>
          <a:xfrm>
            <a:off x="179388" y="165100"/>
            <a:ext cx="8785225" cy="1393825"/>
          </a:xfr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indent="0" algn="l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Relato de caso</a:t>
            </a:r>
            <a:endParaRPr lang="pt-BR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pt-PT" sz="2100" smtClean="0"/>
              <a:t>Parâmetros hematológicos mostraram contagem de leucócitos periféricos </a:t>
            </a:r>
            <a:r>
              <a:rPr lang="pt-PT" sz="2100" smtClean="0">
                <a:solidFill>
                  <a:srgbClr val="FF0000"/>
                </a:solidFill>
              </a:rPr>
              <a:t>18,44</a:t>
            </a:r>
            <a:r>
              <a:rPr lang="pt-PT" sz="2100" smtClean="0"/>
              <a:t>x109 / 1 (normal: ≤12x109 / l) proteína C reativa elevada </a:t>
            </a:r>
            <a:r>
              <a:rPr lang="pt-PT" sz="2100" smtClean="0">
                <a:solidFill>
                  <a:srgbClr val="FF0000"/>
                </a:solidFill>
              </a:rPr>
              <a:t>49,5</a:t>
            </a:r>
            <a:r>
              <a:rPr lang="pt-PT" sz="2100" smtClean="0"/>
              <a:t> mg / l (normal: ≤ 10 mg / l) taxa de sedimentação elevada 25/50 mm / h (normal: ≤6mm / H). </a:t>
            </a:r>
          </a:p>
          <a:p>
            <a:pPr>
              <a:lnSpc>
                <a:spcPct val="80000"/>
              </a:lnSpc>
            </a:pPr>
            <a:endParaRPr lang="pt-PT" sz="2100" smtClean="0"/>
          </a:p>
          <a:p>
            <a:pPr>
              <a:lnSpc>
                <a:spcPct val="80000"/>
              </a:lnSpc>
            </a:pPr>
            <a:r>
              <a:rPr lang="pt-PT" sz="2100" smtClean="0"/>
              <a:t>Na admissão consultamos o ortopedista que não indicava drenagem articular. </a:t>
            </a:r>
          </a:p>
          <a:p>
            <a:pPr>
              <a:lnSpc>
                <a:spcPct val="80000"/>
              </a:lnSpc>
            </a:pPr>
            <a:endParaRPr lang="pt-PT" sz="2100" smtClean="0"/>
          </a:p>
          <a:p>
            <a:pPr>
              <a:lnSpc>
                <a:spcPct val="80000"/>
              </a:lnSpc>
            </a:pPr>
            <a:r>
              <a:rPr lang="pt-PT" sz="2100" smtClean="0"/>
              <a:t>No quinto dia, o status local e geral pioraram. O recém-nascido tornou-se febril novamente, mesmo sob terapia antibiótica (Ceftazidima, 30 mg / kg e Amicacina, 15 mg / kg). Realizada  aspiração e drenagem articular (</a:t>
            </a:r>
            <a:r>
              <a:rPr lang="pt-PT" sz="2100" smtClean="0">
                <a:solidFill>
                  <a:srgbClr val="0000FF"/>
                </a:solidFill>
              </a:rPr>
              <a:t>Fig. 3</a:t>
            </a:r>
            <a:r>
              <a:rPr lang="pt-PT" sz="2100" smtClean="0"/>
              <a:t>). </a:t>
            </a:r>
          </a:p>
          <a:p>
            <a:pPr>
              <a:lnSpc>
                <a:spcPct val="80000"/>
              </a:lnSpc>
            </a:pPr>
            <a:endParaRPr lang="pt-PT" sz="2100" smtClean="0"/>
          </a:p>
          <a:p>
            <a:pPr>
              <a:lnSpc>
                <a:spcPct val="80000"/>
              </a:lnSpc>
            </a:pPr>
            <a:r>
              <a:rPr lang="pt-PT" sz="2100" smtClean="0"/>
              <a:t>Coletado 50 ml de líquido purulento. A microbiológica do fluido </a:t>
            </a:r>
            <a:r>
              <a:rPr lang="pt-PT" sz="2100" smtClean="0">
                <a:solidFill>
                  <a:srgbClr val="FF0000"/>
                </a:solidFill>
              </a:rPr>
              <a:t>não</a:t>
            </a:r>
            <a:r>
              <a:rPr lang="pt-PT" sz="2100" smtClean="0"/>
              <a:t> revelou o microorganismo causador. Após o procedimento cirúrgico, os sintomas locais começaram a melhorar.</a:t>
            </a:r>
            <a:endParaRPr lang="pt-BR" sz="2100" smtClean="0"/>
          </a:p>
          <a:p>
            <a:pPr>
              <a:lnSpc>
                <a:spcPct val="80000"/>
              </a:lnSpc>
            </a:pPr>
            <a:endParaRPr lang="pt-BR" sz="1900" smtClean="0"/>
          </a:p>
          <a:p>
            <a:pPr>
              <a:lnSpc>
                <a:spcPct val="80000"/>
              </a:lnSpc>
            </a:pPr>
            <a:endParaRPr lang="pt-BR" sz="1800" smtClean="0"/>
          </a:p>
        </p:txBody>
      </p:sp>
      <p:pic>
        <p:nvPicPr>
          <p:cNvPr id="5" name="Imagem 4" descr="2017-06-13 (9)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1863" y="2986088"/>
            <a:ext cx="2301875" cy="175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Espaço Reservado para Conteúdo 4" descr="polvos (2)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10000"/>
          </a:blip>
          <a:srcRect/>
          <a:stretch>
            <a:fillRect/>
          </a:stretch>
        </p:blipFill>
        <p:spPr>
          <a:xfrm>
            <a:off x="179388" y="165100"/>
            <a:ext cx="8785225" cy="1393825"/>
          </a:xfr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indent="0" algn="l" fontAlgn="auto">
              <a:spcAft>
                <a:spcPts val="0"/>
              </a:spcAft>
              <a:defRPr/>
            </a:pPr>
            <a:r>
              <a:rPr lang="pt-PT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Discussão </a:t>
            </a:r>
            <a:endParaRPr lang="pt-BR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pt-PT" sz="1800" smtClean="0"/>
              <a:t>Artrite séptica em crianças tem consequências devastadoras, os sintomas e sinais clínicos iniciais podem ser sutis. </a:t>
            </a:r>
          </a:p>
          <a:p>
            <a:pPr>
              <a:lnSpc>
                <a:spcPct val="90000"/>
              </a:lnSpc>
            </a:pPr>
            <a:endParaRPr lang="pt-PT" sz="1800" smtClean="0"/>
          </a:p>
          <a:p>
            <a:pPr>
              <a:lnSpc>
                <a:spcPct val="90000"/>
              </a:lnSpc>
            </a:pPr>
            <a:r>
              <a:rPr lang="pt-PT" sz="1800" smtClean="0"/>
              <a:t>O início do tratamento médico / cirúrgico apropriado quatro ou mais dias após o início dos sintomas pode estar associado a resultados ruins (6).</a:t>
            </a:r>
            <a:r>
              <a:rPr lang="pt-BR" sz="1800" smtClean="0"/>
              <a:t>A maioria das ortopedias estão conscientes desse problema e estão em alerta elevado em qualquer caso de AS neonatal suspeita, enquanto que em muitos casos a garantia de tratamento precoce da artrite séptica no período do recém-nascido está garantida (4). </a:t>
            </a:r>
          </a:p>
          <a:p>
            <a:pPr>
              <a:lnSpc>
                <a:spcPct val="90000"/>
              </a:lnSpc>
            </a:pPr>
            <a:endParaRPr lang="pt-BR" sz="1800" smtClean="0"/>
          </a:p>
          <a:p>
            <a:pPr>
              <a:lnSpc>
                <a:spcPct val="90000"/>
              </a:lnSpc>
            </a:pPr>
            <a:r>
              <a:rPr lang="pt-BR" sz="1800" smtClean="0"/>
              <a:t>Na opinião de Rutz e Spoerri (7), uma condição da junção séptica deve sempre ser tratada como uma emergência em todos os momentos. Assim que os dados clínicos sugerem o diagnóstico de artrite séptica, uma aspiração por agulha torna-se obrigatória para: contagem de células, coloração de Gram e cultura. Depois de encontrar pus por aspiração por agulha diagnóstica, artrotomia ou irrigação artroscópica deve ser realizada imediatamente (7).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Espaço Reservado para Conteúdo 4" descr="polvos (2)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10000"/>
          </a:blip>
          <a:srcRect/>
          <a:stretch>
            <a:fillRect/>
          </a:stretch>
        </p:blipFill>
        <p:spPr>
          <a:xfrm>
            <a:off x="179388" y="165100"/>
            <a:ext cx="8785225" cy="1393825"/>
          </a:xfr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indent="0" algn="l" fontAlgn="auto">
              <a:spcAft>
                <a:spcPts val="0"/>
              </a:spcAft>
              <a:defRPr/>
            </a:pPr>
            <a:r>
              <a:rPr lang="pt-PT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Discussão </a:t>
            </a:r>
            <a:endParaRPr lang="pt-BR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38916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46238"/>
            <a:ext cx="8229600" cy="4951412"/>
          </a:xfrm>
        </p:spPr>
        <p:txBody>
          <a:bodyPr/>
          <a:lstStyle/>
          <a:p>
            <a:r>
              <a:rPr lang="pt-BR" sz="1700" smtClean="0"/>
              <a:t>A aspiração conjunta é importante se o diagnóstico for incerto, para diferenciar outras etiologias da patologia osteoarticular, como trauma trabalhista (8). </a:t>
            </a:r>
          </a:p>
          <a:p>
            <a:endParaRPr lang="pt-BR" sz="1700" smtClean="0"/>
          </a:p>
          <a:p>
            <a:r>
              <a:rPr lang="pt-BR" sz="1700" smtClean="0"/>
              <a:t>No caso apresentado o ortopedista optou pela aspiração e drenagem no quinto dia após a admissão em vez do primeiro dia. Como os ortopedistas têm abordagens diferentes para o manejo da artrite séptica, é obrigatória uma abordagem multidisciplinar entre pediatras e a equipe ortopédica pediátrica. </a:t>
            </a:r>
          </a:p>
          <a:p>
            <a:endParaRPr lang="pt-BR" sz="1700" smtClean="0"/>
          </a:p>
          <a:p>
            <a:r>
              <a:rPr lang="pt-BR" sz="1700" b="1" smtClean="0"/>
              <a:t>Idade vs atraso no tratamento (controverso)</a:t>
            </a:r>
          </a:p>
          <a:p>
            <a:pPr>
              <a:buFont typeface="Wingdings 2" pitchFamily="18" charset="2"/>
              <a:buNone/>
            </a:pPr>
            <a:endParaRPr lang="pt-BR" sz="1700" b="1" smtClean="0"/>
          </a:p>
          <a:p>
            <a:pPr>
              <a:buFontTx/>
              <a:buChar char="-"/>
            </a:pPr>
            <a:r>
              <a:rPr lang="pt-BR" sz="1700" smtClean="0"/>
              <a:t>Pior prognóstico foi observado em neonatos; Mas não podemos confirmar como fator independente de atraso no diagnóstico e tratamento (9). </a:t>
            </a:r>
          </a:p>
          <a:p>
            <a:pPr>
              <a:buFontTx/>
              <a:buChar char="-"/>
            </a:pPr>
            <a:endParaRPr lang="pt-BR" sz="1700" smtClean="0"/>
          </a:p>
          <a:p>
            <a:pPr>
              <a:buFontTx/>
              <a:buChar char="-"/>
            </a:pPr>
            <a:r>
              <a:rPr lang="pt-BR" sz="1700" smtClean="0"/>
              <a:t>Na Unidade de Neonatologia do Departamento de Pediatria do Hospital Universitário Clínico Tuzla de1994-2001, foram tratados 11 recém-nascidos com artrite séptica com três intervenções cirúrgicas (10). </a:t>
            </a:r>
          </a:p>
          <a:p>
            <a:pPr>
              <a:buFontTx/>
              <a:buChar char="-"/>
            </a:pPr>
            <a:endParaRPr lang="pt-BR" sz="17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Espaço Reservado para Conteúdo 4" descr="polvos (2)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10000"/>
          </a:blip>
          <a:srcRect/>
          <a:stretch>
            <a:fillRect/>
          </a:stretch>
        </p:blipFill>
        <p:spPr>
          <a:xfrm>
            <a:off x="179388" y="165100"/>
            <a:ext cx="8785225" cy="1393825"/>
          </a:xfr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indent="0" algn="l" fontAlgn="auto">
              <a:spcAft>
                <a:spcPts val="0"/>
              </a:spcAft>
              <a:defRPr/>
            </a:pPr>
            <a:r>
              <a:rPr lang="pt-PT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Discussão </a:t>
            </a:r>
            <a:endParaRPr lang="pt-BR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sp>
        <p:nvSpPr>
          <p:cNvPr id="39940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46238"/>
            <a:ext cx="8229600" cy="4806950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pt-BR" sz="1700" smtClean="0"/>
              <a:t>-	De 2002 a 2013, seis RN foram tratados sem punção e drenagem diagnóstica.  </a:t>
            </a:r>
            <a:r>
              <a:rPr lang="pt-BR" sz="1700" b="1" smtClean="0">
                <a:solidFill>
                  <a:srgbClr val="0000FF"/>
                </a:solidFill>
              </a:rPr>
              <a:t>A punção diagnóstica imediata é necessária se a AS for suspeita</a:t>
            </a:r>
            <a:r>
              <a:rPr lang="pt-BR" sz="1700" smtClean="0">
                <a:solidFill>
                  <a:srgbClr val="0000FF"/>
                </a:solidFill>
              </a:rPr>
              <a:t>. </a:t>
            </a:r>
          </a:p>
          <a:p>
            <a:pPr>
              <a:buFontTx/>
              <a:buChar char="-"/>
            </a:pPr>
            <a:endParaRPr lang="pt-BR" sz="1700" smtClean="0">
              <a:solidFill>
                <a:srgbClr val="0000FF"/>
              </a:solidFill>
            </a:endParaRPr>
          </a:p>
          <a:p>
            <a:pPr>
              <a:buFontTx/>
              <a:buChar char="-"/>
            </a:pPr>
            <a:r>
              <a:rPr lang="pt-BR" sz="1700" smtClean="0"/>
              <a:t>É necessário ocompanhamento durante pelo menos 5 anos para detectar complicações, como restrição de crescimento ou necrose avascular (11).</a:t>
            </a:r>
          </a:p>
          <a:p>
            <a:pPr>
              <a:buFontTx/>
              <a:buChar char="-"/>
            </a:pPr>
            <a:r>
              <a:rPr lang="pt-BR" sz="1700" smtClean="0"/>
              <a:t> </a:t>
            </a:r>
          </a:p>
          <a:p>
            <a:pPr>
              <a:buFontTx/>
              <a:buChar char="-"/>
            </a:pPr>
            <a:r>
              <a:rPr lang="pt-BR" sz="1700" smtClean="0"/>
              <a:t>A cultura de sangue e a cultura de aspiração articular não produziram bactérias com achado clínico positivo para a sepse neonatal. (baixa carga bacteriana na circulação).</a:t>
            </a:r>
          </a:p>
          <a:p>
            <a:pPr>
              <a:buFontTx/>
              <a:buChar char="-"/>
            </a:pPr>
            <a:endParaRPr lang="pt-BR" sz="1700" smtClean="0"/>
          </a:p>
          <a:p>
            <a:pPr>
              <a:buFontTx/>
              <a:buChar char="-"/>
            </a:pPr>
            <a:r>
              <a:rPr lang="pt-BR" sz="1700" smtClean="0"/>
              <a:t>A terapia antibiótica apropriada foi de acordo com a situação epidemiológica no berçário. Maior prevalência de bactérias Gram (-),  (cefalosporina e aminoglicosídeo). Os resultados são encontrados com monitoramento de longo prazo de nosso paciente.</a:t>
            </a:r>
          </a:p>
          <a:p>
            <a:pPr>
              <a:buFontTx/>
              <a:buChar char="-"/>
            </a:pPr>
            <a:endParaRPr lang="pt-BR" sz="13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Espaço Reservado para Conteúdo 4" descr="polvos (2)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10000"/>
          </a:blip>
          <a:srcRect/>
          <a:stretch>
            <a:fillRect/>
          </a:stretch>
        </p:blipFill>
        <p:spPr>
          <a:xfrm>
            <a:off x="179388" y="165100"/>
            <a:ext cx="8785225" cy="1393825"/>
          </a:xfrm>
        </p:spPr>
      </p:pic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88913" y="249238"/>
            <a:ext cx="8504237" cy="1165225"/>
          </a:xfrm>
        </p:spPr>
      </p:pic>
      <p:sp>
        <p:nvSpPr>
          <p:cNvPr id="40964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r>
              <a:rPr lang="pt-BR" sz="2000" smtClean="0"/>
              <a:t>Devido ao possível desenvolvimento de dano grave e irreversível, e mesmo resultado letal, a artrite séptica requer diagnóstico precoce, pronta administração de antibióticos e remoção rápida de pus por tratamento cirúrgico. </a:t>
            </a:r>
          </a:p>
          <a:p>
            <a:pPr>
              <a:buFont typeface="Wingdings 2" pitchFamily="18" charset="2"/>
              <a:buNone/>
            </a:pPr>
            <a:r>
              <a:rPr lang="pt-BR" sz="2000" smtClean="0"/>
              <a:t>	O tratamento cirúrgico atrasado pode ter sérias consequências. Uma abordagem multidisciplinar é crítica para o tratamento bem-sucedido.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468313" y="260350"/>
            <a:ext cx="8229600" cy="1143000"/>
          </a:xfrm>
          <a:noFill/>
        </p:spPr>
        <p:txBody>
          <a:bodyPr vert="horz" wrap="square" lIns="91440" tIns="4572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mtClean="0">
                <a:solidFill>
                  <a:srgbClr val="0000FF"/>
                </a:solidFill>
                <a:effectLst/>
              </a:rPr>
              <a:t>Abstract</a:t>
            </a:r>
          </a:p>
        </p:txBody>
      </p:sp>
      <p:pic>
        <p:nvPicPr>
          <p:cNvPr id="5939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1528763"/>
            <a:ext cx="7561263" cy="5089525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Espaço Reservado para Conteúdo 4" descr="polvos (2)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10000"/>
          </a:blip>
          <a:srcRect/>
          <a:stretch>
            <a:fillRect/>
          </a:stretch>
        </p:blipFill>
        <p:spPr>
          <a:xfrm>
            <a:off x="179388" y="165100"/>
            <a:ext cx="8785225" cy="1393825"/>
          </a:xfrm>
        </p:spPr>
      </p:pic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88913" y="249238"/>
            <a:ext cx="8504237" cy="116522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sz="2000" dirty="0" err="1" smtClean="0"/>
              <a:t>Goldmann</a:t>
            </a:r>
            <a:r>
              <a:rPr lang="pt-BR" sz="2000" dirty="0" smtClean="0"/>
              <a:t> D, </a:t>
            </a:r>
            <a:r>
              <a:rPr lang="pt-BR" sz="2000" dirty="0" err="1" smtClean="0"/>
              <a:t>Durbin</a:t>
            </a:r>
            <a:r>
              <a:rPr lang="pt-BR" sz="2000" dirty="0" smtClean="0"/>
              <a:t> W, Freeman J. </a:t>
            </a:r>
            <a:r>
              <a:rPr lang="pt-BR" sz="2000" dirty="0" err="1" smtClean="0"/>
              <a:t>Nososcomial</a:t>
            </a:r>
            <a:r>
              <a:rPr lang="pt-BR" sz="2000" dirty="0" smtClean="0"/>
              <a:t>  </a:t>
            </a:r>
            <a:r>
              <a:rPr lang="pt-BR" sz="2000" dirty="0" err="1" smtClean="0"/>
              <a:t>infection</a:t>
            </a:r>
            <a:r>
              <a:rPr lang="pt-BR" sz="2000" dirty="0" smtClean="0"/>
              <a:t> in a neonatal </a:t>
            </a:r>
            <a:r>
              <a:rPr lang="pt-BR" sz="2000" dirty="0" err="1" smtClean="0"/>
              <a:t>intensive</a:t>
            </a:r>
            <a:r>
              <a:rPr lang="pt-BR" sz="2000" dirty="0" smtClean="0"/>
              <a:t>  </a:t>
            </a:r>
            <a:r>
              <a:rPr lang="pt-BR" sz="2000" dirty="0" err="1" smtClean="0"/>
              <a:t>care</a:t>
            </a:r>
            <a:r>
              <a:rPr lang="pt-BR" sz="2000" dirty="0" smtClean="0"/>
              <a:t> </a:t>
            </a:r>
            <a:r>
              <a:rPr lang="pt-BR" sz="2000" dirty="0" err="1" smtClean="0"/>
              <a:t>unit</a:t>
            </a:r>
            <a:r>
              <a:rPr lang="pt-BR" sz="2000" dirty="0" smtClean="0"/>
              <a:t>. J </a:t>
            </a:r>
            <a:r>
              <a:rPr lang="pt-BR" sz="2000" dirty="0" err="1" smtClean="0"/>
              <a:t>Infect</a:t>
            </a:r>
            <a:r>
              <a:rPr lang="pt-BR" sz="2000" dirty="0" smtClean="0"/>
              <a:t> </a:t>
            </a:r>
            <a:r>
              <a:rPr lang="pt-BR" sz="2000" dirty="0" err="1" smtClean="0"/>
              <a:t>Dis</a:t>
            </a:r>
            <a:r>
              <a:rPr lang="pt-BR" sz="2000" dirty="0" smtClean="0"/>
              <a:t> 1981;144:449-59.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pt-BR" sz="2000" dirty="0" smtClean="0"/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sz="2000" dirty="0" err="1" smtClean="0"/>
              <a:t>Berberian</a:t>
            </a:r>
            <a:r>
              <a:rPr lang="pt-BR" sz="2000" dirty="0" smtClean="0"/>
              <a:t> G, </a:t>
            </a:r>
            <a:r>
              <a:rPr lang="pt-BR" sz="2000" dirty="0" err="1" smtClean="0"/>
              <a:t>Firpo</a:t>
            </a:r>
            <a:r>
              <a:rPr lang="pt-BR" sz="2000" dirty="0" smtClean="0"/>
              <a:t> V, Soto A, Lopez </a:t>
            </a:r>
            <a:r>
              <a:rPr lang="pt-BR" sz="2000" dirty="0" err="1" smtClean="0"/>
              <a:t>Manan</a:t>
            </a:r>
            <a:r>
              <a:rPr lang="pt-BR" sz="2000" dirty="0" smtClean="0"/>
              <a:t> J, </a:t>
            </a:r>
            <a:r>
              <a:rPr lang="pt-BR" sz="2000" dirty="0" err="1" smtClean="0"/>
              <a:t>Torraija</a:t>
            </a:r>
            <a:r>
              <a:rPr lang="pt-BR" sz="2000" dirty="0" smtClean="0"/>
              <a:t> C, Castro G, </a:t>
            </a:r>
            <a:r>
              <a:rPr lang="pt-BR" sz="2000" dirty="0" err="1" smtClean="0"/>
              <a:t>et</a:t>
            </a:r>
            <a:r>
              <a:rPr lang="pt-BR" sz="2000" dirty="0" smtClean="0"/>
              <a:t> al. </a:t>
            </a:r>
            <a:r>
              <a:rPr lang="pt-BR" sz="2000" dirty="0" err="1" smtClean="0"/>
              <a:t>Osteoarthritis</a:t>
            </a:r>
            <a:r>
              <a:rPr lang="pt-BR" sz="2000" dirty="0" smtClean="0"/>
              <a:t> in </a:t>
            </a:r>
            <a:r>
              <a:rPr lang="pt-BR" sz="2000" dirty="0" err="1" smtClean="0"/>
              <a:t>the</a:t>
            </a:r>
            <a:r>
              <a:rPr lang="pt-BR" sz="2000" dirty="0" smtClean="0"/>
              <a:t> </a:t>
            </a:r>
            <a:r>
              <a:rPr lang="pt-BR" sz="2000" dirty="0" err="1" smtClean="0"/>
              <a:t>neonate</a:t>
            </a:r>
            <a:r>
              <a:rPr lang="pt-BR" sz="2000" dirty="0" smtClean="0"/>
              <a:t>: </a:t>
            </a:r>
            <a:r>
              <a:rPr lang="pt-BR" sz="2000" dirty="0" err="1" smtClean="0"/>
              <a:t>risk</a:t>
            </a:r>
            <a:r>
              <a:rPr lang="pt-BR" sz="2000" dirty="0" smtClean="0"/>
              <a:t> </a:t>
            </a:r>
            <a:r>
              <a:rPr lang="pt-BR" sz="2000" dirty="0" err="1" smtClean="0"/>
              <a:t>factors</a:t>
            </a:r>
            <a:r>
              <a:rPr lang="pt-BR" sz="2000" dirty="0" smtClean="0"/>
              <a:t> </a:t>
            </a:r>
            <a:r>
              <a:rPr lang="pt-BR" sz="2000" dirty="0" err="1" smtClean="0"/>
              <a:t>and</a:t>
            </a:r>
            <a:r>
              <a:rPr lang="pt-BR" sz="2000" dirty="0" smtClean="0"/>
              <a:t> </a:t>
            </a:r>
            <a:r>
              <a:rPr lang="pt-BR" sz="2000" dirty="0" err="1" smtClean="0"/>
              <a:t>outcome</a:t>
            </a:r>
            <a:r>
              <a:rPr lang="pt-BR" sz="2000" dirty="0" smtClean="0"/>
              <a:t>. Braz J </a:t>
            </a:r>
            <a:r>
              <a:rPr lang="pt-BR" sz="2000" dirty="0" err="1" smtClean="0"/>
              <a:t>Infect</a:t>
            </a:r>
            <a:r>
              <a:rPr lang="pt-BR" sz="2000" dirty="0" smtClean="0"/>
              <a:t> </a:t>
            </a:r>
            <a:r>
              <a:rPr lang="pt-BR" sz="2000" dirty="0" err="1" smtClean="0"/>
              <a:t>Dis</a:t>
            </a:r>
            <a:r>
              <a:rPr lang="pt-BR" sz="2000" dirty="0" smtClean="0"/>
              <a:t>. 2010; 4(4):413-8.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pt-BR" sz="2000" dirty="0" smtClean="0"/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sz="2000" dirty="0" smtClean="0"/>
              <a:t>3. Lyon RM, </a:t>
            </a:r>
            <a:r>
              <a:rPr lang="pt-BR" sz="2000" dirty="0" err="1" smtClean="0"/>
              <a:t>Evanich</a:t>
            </a:r>
            <a:r>
              <a:rPr lang="pt-BR" sz="2000" dirty="0" smtClean="0"/>
              <a:t> JD. </a:t>
            </a:r>
            <a:r>
              <a:rPr lang="pt-BR" sz="2000" dirty="0" err="1" smtClean="0"/>
              <a:t>Culture-negative</a:t>
            </a:r>
            <a:r>
              <a:rPr lang="pt-BR" sz="2000" dirty="0" smtClean="0"/>
              <a:t> </a:t>
            </a:r>
            <a:r>
              <a:rPr lang="pt-BR" sz="2000" dirty="0" err="1" smtClean="0"/>
              <a:t>septic</a:t>
            </a:r>
            <a:r>
              <a:rPr lang="pt-BR" sz="2000" dirty="0" smtClean="0"/>
              <a:t> </a:t>
            </a:r>
            <a:r>
              <a:rPr lang="pt-BR" sz="2000" dirty="0" err="1" smtClean="0"/>
              <a:t>arthritis</a:t>
            </a:r>
            <a:r>
              <a:rPr lang="pt-BR" sz="2000" dirty="0" smtClean="0"/>
              <a:t> in </a:t>
            </a:r>
            <a:r>
              <a:rPr lang="pt-BR" sz="2000" dirty="0" err="1" smtClean="0"/>
              <a:t>children</a:t>
            </a:r>
            <a:r>
              <a:rPr lang="pt-BR" sz="2000" dirty="0" smtClean="0"/>
              <a:t>. J </a:t>
            </a:r>
            <a:r>
              <a:rPr lang="pt-BR" sz="2000" dirty="0" err="1" smtClean="0"/>
              <a:t>Pediatr</a:t>
            </a:r>
            <a:r>
              <a:rPr lang="pt-BR" sz="2000" dirty="0" smtClean="0"/>
              <a:t> </a:t>
            </a:r>
            <a:r>
              <a:rPr lang="pt-BR" sz="2000" dirty="0" err="1" smtClean="0"/>
              <a:t>Orthop</a:t>
            </a:r>
            <a:r>
              <a:rPr lang="pt-BR" sz="2000" dirty="0" smtClean="0"/>
              <a:t>. 1999;19:6559. 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pt-BR" sz="2000" dirty="0" smtClean="0"/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sz="2000" dirty="0" smtClean="0"/>
              <a:t>4. </a:t>
            </a:r>
            <a:r>
              <a:rPr lang="pt-BR" sz="2000" dirty="0" err="1" smtClean="0"/>
              <a:t>Qorraj</a:t>
            </a:r>
            <a:r>
              <a:rPr lang="pt-BR" sz="2000" dirty="0" smtClean="0"/>
              <a:t> H, </a:t>
            </a:r>
            <a:r>
              <a:rPr lang="pt-BR" sz="2000" dirty="0" err="1" smtClean="0"/>
              <a:t>Bytyci</a:t>
            </a:r>
            <a:r>
              <a:rPr lang="pt-BR" sz="2000" dirty="0" smtClean="0"/>
              <a:t> C, </a:t>
            </a:r>
            <a:r>
              <a:rPr lang="pt-BR" sz="2000" dirty="0" err="1" smtClean="0"/>
              <a:t>Raka</a:t>
            </a:r>
            <a:r>
              <a:rPr lang="pt-BR" sz="2000" dirty="0" smtClean="0"/>
              <a:t> L. </a:t>
            </a:r>
            <a:r>
              <a:rPr lang="pt-BR" sz="2000" dirty="0" err="1" smtClean="0"/>
              <a:t>Sequellae</a:t>
            </a:r>
            <a:r>
              <a:rPr lang="pt-BR" sz="2000" dirty="0" smtClean="0"/>
              <a:t> </a:t>
            </a:r>
            <a:r>
              <a:rPr lang="pt-BR" sz="2000" dirty="0" err="1" smtClean="0"/>
              <a:t>of</a:t>
            </a:r>
            <a:r>
              <a:rPr lang="pt-BR" sz="2000" dirty="0" smtClean="0"/>
              <a:t> neonatal </a:t>
            </a:r>
            <a:r>
              <a:rPr lang="pt-BR" sz="2000" dirty="0" err="1" smtClean="0"/>
              <a:t>septic</a:t>
            </a:r>
            <a:r>
              <a:rPr lang="pt-BR" sz="2000" dirty="0" smtClean="0"/>
              <a:t> </a:t>
            </a:r>
            <a:r>
              <a:rPr lang="pt-BR" sz="2000" dirty="0" err="1" smtClean="0"/>
              <a:t>arthritis</a:t>
            </a:r>
            <a:r>
              <a:rPr lang="pt-BR" sz="2000" dirty="0" smtClean="0"/>
              <a:t> </a:t>
            </a:r>
            <a:r>
              <a:rPr lang="pt-BR" sz="2000" dirty="0" err="1" smtClean="0"/>
              <a:t>of</a:t>
            </a:r>
            <a:r>
              <a:rPr lang="pt-BR" sz="2000" dirty="0" smtClean="0"/>
              <a:t> hip. </a:t>
            </a:r>
            <a:r>
              <a:rPr lang="pt-BR" sz="2000" dirty="0" err="1" smtClean="0"/>
              <a:t>Med</a:t>
            </a:r>
            <a:r>
              <a:rPr lang="pt-BR" sz="2000" dirty="0" smtClean="0"/>
              <a:t> </a:t>
            </a:r>
            <a:r>
              <a:rPr lang="pt-BR" sz="2000" dirty="0" err="1" smtClean="0"/>
              <a:t>Arh</a:t>
            </a:r>
            <a:r>
              <a:rPr lang="pt-BR" sz="2000" dirty="0" smtClean="0"/>
              <a:t>. 2010;64:371-2.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pt-BR" sz="2000" dirty="0" smtClean="0"/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sz="2000" dirty="0" smtClean="0"/>
              <a:t> </a:t>
            </a:r>
            <a:r>
              <a:rPr lang="pt-BR" sz="2000" dirty="0" err="1" smtClean="0"/>
              <a:t>Kuong</a:t>
            </a:r>
            <a:r>
              <a:rPr lang="pt-BR" sz="2000" dirty="0" smtClean="0"/>
              <a:t> EE, To M, </a:t>
            </a:r>
            <a:r>
              <a:rPr lang="pt-BR" sz="2000" dirty="0" err="1" smtClean="0"/>
              <a:t>Yuen</a:t>
            </a:r>
            <a:r>
              <a:rPr lang="pt-BR" sz="2000" dirty="0" smtClean="0"/>
              <a:t> MH, </a:t>
            </a:r>
            <a:r>
              <a:rPr lang="pt-BR" sz="2000" dirty="0" err="1" smtClean="0"/>
              <a:t>Choi</a:t>
            </a:r>
            <a:r>
              <a:rPr lang="pt-BR" sz="2000" dirty="0" smtClean="0"/>
              <a:t> AK, </a:t>
            </a:r>
            <a:r>
              <a:rPr lang="pt-BR" sz="2000" dirty="0" err="1" smtClean="0"/>
              <a:t>Fong</a:t>
            </a:r>
            <a:r>
              <a:rPr lang="pt-BR" sz="2000" dirty="0" smtClean="0"/>
              <a:t> CM, </a:t>
            </a:r>
            <a:r>
              <a:rPr lang="pt-BR" sz="2000" dirty="0" err="1" smtClean="0"/>
              <a:t>Chow</a:t>
            </a:r>
            <a:r>
              <a:rPr lang="pt-BR" sz="2000" dirty="0" smtClean="0"/>
              <a:t> W. </a:t>
            </a:r>
            <a:r>
              <a:rPr lang="pt-BR" sz="2000" dirty="0" err="1" smtClean="0"/>
              <a:t>Pitfalls</a:t>
            </a:r>
            <a:r>
              <a:rPr lang="pt-BR" sz="2000" dirty="0" smtClean="0"/>
              <a:t> in </a:t>
            </a:r>
            <a:r>
              <a:rPr lang="pt-BR" sz="2000" dirty="0" err="1" smtClean="0"/>
              <a:t>diagnosing</a:t>
            </a:r>
            <a:r>
              <a:rPr lang="pt-BR" sz="2000" dirty="0" smtClean="0"/>
              <a:t> </a:t>
            </a:r>
            <a:r>
              <a:rPr lang="pt-BR" sz="2000" dirty="0" err="1" smtClean="0"/>
              <a:t>septic</a:t>
            </a:r>
            <a:r>
              <a:rPr lang="pt-BR" sz="2000" dirty="0" smtClean="0"/>
              <a:t> </a:t>
            </a:r>
            <a:r>
              <a:rPr lang="pt-BR" sz="2000" dirty="0" err="1" smtClean="0"/>
              <a:t>arthritis</a:t>
            </a:r>
            <a:r>
              <a:rPr lang="pt-BR" sz="2000" dirty="0" smtClean="0"/>
              <a:t> in </a:t>
            </a:r>
            <a:r>
              <a:rPr lang="pt-BR" sz="2000" dirty="0" err="1" smtClean="0"/>
              <a:t>Hong</a:t>
            </a:r>
            <a:r>
              <a:rPr lang="pt-BR" sz="2000" dirty="0" smtClean="0"/>
              <a:t> Kong </a:t>
            </a:r>
            <a:r>
              <a:rPr lang="pt-BR" sz="2000" dirty="0" err="1" smtClean="0"/>
              <a:t>childrens</a:t>
            </a:r>
            <a:r>
              <a:rPr lang="pt-BR" sz="2000" dirty="0" smtClean="0"/>
              <a:t>: </a:t>
            </a:r>
            <a:r>
              <a:rPr lang="pt-BR" sz="2000" dirty="0" err="1" smtClean="0"/>
              <a:t>ten</a:t>
            </a:r>
            <a:r>
              <a:rPr lang="pt-BR" sz="2000" dirty="0" smtClean="0"/>
              <a:t> </a:t>
            </a:r>
            <a:r>
              <a:rPr lang="pt-BR" sz="2000" dirty="0" err="1" smtClean="0"/>
              <a:t>years</a:t>
            </a:r>
            <a:r>
              <a:rPr lang="pt-BR" sz="2000" dirty="0" smtClean="0"/>
              <a:t> </a:t>
            </a:r>
            <a:r>
              <a:rPr lang="pt-BR" sz="2000" dirty="0" err="1" smtClean="0"/>
              <a:t>experience</a:t>
            </a:r>
            <a:r>
              <a:rPr lang="pt-BR" sz="2000" dirty="0" smtClean="0"/>
              <a:t>. </a:t>
            </a:r>
            <a:r>
              <a:rPr lang="pt-BR" sz="2000" dirty="0" err="1" smtClean="0"/>
              <a:t>Hong</a:t>
            </a:r>
            <a:r>
              <a:rPr lang="pt-BR" sz="2000" dirty="0" smtClean="0"/>
              <a:t> Kong </a:t>
            </a:r>
            <a:r>
              <a:rPr lang="pt-BR" sz="2000" dirty="0" err="1" smtClean="0"/>
              <a:t>Med</a:t>
            </a:r>
            <a:r>
              <a:rPr lang="pt-BR" sz="2000" dirty="0" smtClean="0"/>
              <a:t> J. 2012;18:482-7.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pt-BR" sz="2000" dirty="0" smtClean="0"/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sz="2000" dirty="0" smtClean="0"/>
              <a:t> </a:t>
            </a:r>
            <a:r>
              <a:rPr lang="pt-BR" sz="2000" dirty="0" err="1" smtClean="0"/>
              <a:t>Welcon</a:t>
            </a:r>
            <a:r>
              <a:rPr lang="pt-BR" sz="2000" dirty="0" smtClean="0"/>
              <a:t> CJ, Fisher MC, </a:t>
            </a:r>
            <a:r>
              <a:rPr lang="pt-BR" sz="2000" dirty="0" err="1" smtClean="0"/>
              <a:t>ALburger</a:t>
            </a:r>
            <a:r>
              <a:rPr lang="pt-BR" sz="2000" dirty="0" smtClean="0"/>
              <a:t> PD. </a:t>
            </a:r>
            <a:r>
              <a:rPr lang="pt-BR" sz="2000" dirty="0" err="1" smtClean="0"/>
              <a:t>Pyogenic</a:t>
            </a:r>
            <a:r>
              <a:rPr lang="pt-BR" sz="2000" dirty="0" smtClean="0"/>
              <a:t> </a:t>
            </a:r>
            <a:r>
              <a:rPr lang="pt-BR" sz="2000" dirty="0" err="1" smtClean="0"/>
              <a:t>arthritis</a:t>
            </a:r>
            <a:r>
              <a:rPr lang="pt-BR" sz="2000" dirty="0" smtClean="0"/>
              <a:t> in </a:t>
            </a:r>
            <a:r>
              <a:rPr lang="pt-BR" sz="2000" dirty="0" err="1" smtClean="0"/>
              <a:t>infants</a:t>
            </a:r>
            <a:r>
              <a:rPr lang="pt-BR" sz="2000" dirty="0" smtClean="0"/>
              <a:t> </a:t>
            </a:r>
            <a:r>
              <a:rPr lang="pt-BR" sz="2000" dirty="0" err="1" smtClean="0"/>
              <a:t>and</a:t>
            </a:r>
            <a:r>
              <a:rPr lang="pt-BR" sz="2000" dirty="0" smtClean="0"/>
              <a:t> </a:t>
            </a:r>
            <a:r>
              <a:rPr lang="pt-BR" sz="2000" dirty="0" err="1" smtClean="0"/>
              <a:t>childrens</a:t>
            </a:r>
            <a:r>
              <a:rPr lang="pt-BR" sz="2000" dirty="0" smtClean="0"/>
              <a:t>: a </a:t>
            </a:r>
            <a:r>
              <a:rPr lang="pt-BR" sz="2000" dirty="0" err="1" smtClean="0"/>
              <a:t>rewiew</a:t>
            </a:r>
            <a:r>
              <a:rPr lang="pt-BR" sz="2000" dirty="0" smtClean="0"/>
              <a:t> </a:t>
            </a:r>
            <a:r>
              <a:rPr lang="pt-BR" sz="2000" dirty="0" err="1" smtClean="0"/>
              <a:t>of</a:t>
            </a:r>
            <a:r>
              <a:rPr lang="pt-BR" sz="2000" dirty="0" smtClean="0"/>
              <a:t> 95 cases. </a:t>
            </a:r>
            <a:r>
              <a:rPr lang="pt-BR" sz="2000" dirty="0" err="1" smtClean="0"/>
              <a:t>Pediatr</a:t>
            </a:r>
            <a:r>
              <a:rPr lang="pt-BR" sz="2000" dirty="0" smtClean="0"/>
              <a:t> </a:t>
            </a:r>
            <a:r>
              <a:rPr lang="pt-BR" sz="2000" dirty="0" err="1" smtClean="0"/>
              <a:t>Infecr</a:t>
            </a:r>
            <a:r>
              <a:rPr lang="pt-BR" sz="2000" dirty="0" smtClean="0"/>
              <a:t> </a:t>
            </a:r>
            <a:r>
              <a:rPr lang="pt-BR" sz="2000" dirty="0" err="1" smtClean="0"/>
              <a:t>Dis</a:t>
            </a:r>
            <a:r>
              <a:rPr lang="pt-BR" sz="2000" dirty="0" smtClean="0"/>
              <a:t>. 1986;5:669-76.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pt-BR" sz="2000" dirty="0" smtClean="0"/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sz="2000" dirty="0" smtClean="0"/>
              <a:t>7. </a:t>
            </a:r>
            <a:r>
              <a:rPr lang="pt-BR" sz="2000" dirty="0" err="1" smtClean="0"/>
              <a:t>Rutz</a:t>
            </a:r>
            <a:r>
              <a:rPr lang="pt-BR" sz="2000" dirty="0" smtClean="0"/>
              <a:t> E, </a:t>
            </a:r>
            <a:r>
              <a:rPr lang="pt-BR" sz="2000" dirty="0" err="1" smtClean="0"/>
              <a:t>Spoerri</a:t>
            </a:r>
            <a:r>
              <a:rPr lang="pt-BR" sz="2000" dirty="0" smtClean="0"/>
              <a:t> M. </a:t>
            </a:r>
            <a:r>
              <a:rPr lang="pt-BR" sz="2000" dirty="0" err="1" smtClean="0"/>
              <a:t>Sepstic</a:t>
            </a:r>
            <a:r>
              <a:rPr lang="pt-BR" sz="2000" dirty="0" smtClean="0"/>
              <a:t> </a:t>
            </a:r>
            <a:r>
              <a:rPr lang="pt-BR" sz="2000" dirty="0" err="1" smtClean="0"/>
              <a:t>arthritis</a:t>
            </a:r>
            <a:r>
              <a:rPr lang="pt-BR" sz="2000" dirty="0" smtClean="0"/>
              <a:t> </a:t>
            </a:r>
            <a:r>
              <a:rPr lang="pt-BR" sz="2000" dirty="0" err="1" smtClean="0"/>
              <a:t>of</a:t>
            </a:r>
            <a:r>
              <a:rPr lang="pt-BR" sz="2000" dirty="0" smtClean="0"/>
              <a:t> </a:t>
            </a:r>
            <a:r>
              <a:rPr lang="pt-BR" sz="2000" dirty="0" err="1" smtClean="0"/>
              <a:t>the</a:t>
            </a:r>
            <a:r>
              <a:rPr lang="pt-BR" sz="2000" dirty="0" smtClean="0"/>
              <a:t> </a:t>
            </a:r>
            <a:r>
              <a:rPr lang="pt-BR" sz="2000" dirty="0" err="1" smtClean="0"/>
              <a:t>paediatric</a:t>
            </a:r>
            <a:r>
              <a:rPr lang="pt-BR" sz="2000" dirty="0" smtClean="0"/>
              <a:t> hip – A </a:t>
            </a:r>
            <a:r>
              <a:rPr lang="pt-BR" sz="2000" dirty="0" err="1" smtClean="0"/>
              <a:t>review</a:t>
            </a:r>
            <a:r>
              <a:rPr lang="pt-BR" sz="2000" dirty="0" smtClean="0"/>
              <a:t> </a:t>
            </a:r>
            <a:r>
              <a:rPr lang="pt-BR" sz="2000" dirty="0" err="1" smtClean="0"/>
              <a:t>of</a:t>
            </a:r>
            <a:r>
              <a:rPr lang="pt-BR" sz="2000" dirty="0" smtClean="0"/>
              <a:t> </a:t>
            </a:r>
            <a:r>
              <a:rPr lang="pt-BR" sz="2000" dirty="0" err="1" smtClean="0"/>
              <a:t>current</a:t>
            </a:r>
            <a:r>
              <a:rPr lang="pt-BR" sz="2000" dirty="0" smtClean="0"/>
              <a:t> </a:t>
            </a:r>
            <a:r>
              <a:rPr lang="pt-BR" sz="2000" dirty="0" err="1" smtClean="0"/>
              <a:t>diagnostic</a:t>
            </a:r>
            <a:r>
              <a:rPr lang="pt-BR" sz="2000" dirty="0" smtClean="0"/>
              <a:t> approaches </a:t>
            </a:r>
            <a:r>
              <a:rPr lang="pt-BR" sz="2000" dirty="0" err="1" smtClean="0"/>
              <a:t>and</a:t>
            </a:r>
            <a:r>
              <a:rPr lang="pt-BR" sz="2000" dirty="0" smtClean="0"/>
              <a:t> </a:t>
            </a:r>
            <a:r>
              <a:rPr lang="pt-BR" sz="2000" dirty="0" err="1" smtClean="0"/>
              <a:t>therapeutic</a:t>
            </a:r>
            <a:r>
              <a:rPr lang="pt-BR" sz="2000" dirty="0" smtClean="0"/>
              <a:t> </a:t>
            </a:r>
            <a:r>
              <a:rPr lang="pt-BR" sz="2000" dirty="0" err="1" smtClean="0"/>
              <a:t>concepts</a:t>
            </a:r>
            <a:r>
              <a:rPr lang="pt-BR" sz="2000" dirty="0" smtClean="0"/>
              <a:t>. </a:t>
            </a:r>
            <a:r>
              <a:rPr lang="pt-BR" sz="2000" dirty="0" err="1" smtClean="0"/>
              <a:t>Acta</a:t>
            </a:r>
            <a:r>
              <a:rPr lang="pt-BR" sz="2000" dirty="0" smtClean="0"/>
              <a:t> </a:t>
            </a:r>
            <a:r>
              <a:rPr lang="pt-BR" sz="2000" dirty="0" err="1" smtClean="0"/>
              <a:t>Orthop</a:t>
            </a:r>
            <a:r>
              <a:rPr lang="pt-BR" sz="2000" dirty="0" smtClean="0"/>
              <a:t> </a:t>
            </a:r>
            <a:r>
              <a:rPr lang="pt-BR" sz="2000" dirty="0" err="1" smtClean="0"/>
              <a:t>Belg</a:t>
            </a:r>
            <a:r>
              <a:rPr lang="pt-BR" sz="2000" dirty="0" smtClean="0"/>
              <a:t>. 2013;79 (2):123-34. 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pt-BR" sz="2000" dirty="0" smtClean="0"/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sz="2000" dirty="0" err="1" smtClean="0"/>
              <a:t>Prevot</a:t>
            </a:r>
            <a:r>
              <a:rPr lang="pt-BR" sz="2000" dirty="0" smtClean="0"/>
              <a:t> J, </a:t>
            </a:r>
            <a:r>
              <a:rPr lang="pt-BR" sz="2000" dirty="0" err="1" smtClean="0"/>
              <a:t>Lascombes</a:t>
            </a:r>
            <a:r>
              <a:rPr lang="pt-BR" sz="2000" dirty="0" smtClean="0"/>
              <a:t> P, </a:t>
            </a:r>
            <a:r>
              <a:rPr lang="pt-BR" sz="2000" dirty="0" err="1" smtClean="0"/>
              <a:t>Blanguart</a:t>
            </a:r>
            <a:r>
              <a:rPr lang="pt-BR" sz="2000" dirty="0" smtClean="0"/>
              <a:t> D, </a:t>
            </a:r>
            <a:r>
              <a:rPr lang="pt-BR" sz="2000" dirty="0" err="1" smtClean="0"/>
              <a:t>Gagneux</a:t>
            </a:r>
            <a:r>
              <a:rPr lang="pt-BR" sz="2000" dirty="0" smtClean="0"/>
              <a:t> E. Labor </a:t>
            </a:r>
            <a:r>
              <a:rPr lang="pt-BR" sz="2000" dirty="0" err="1" smtClean="0"/>
              <a:t>trauma-induced</a:t>
            </a:r>
            <a:r>
              <a:rPr lang="pt-BR" sz="2000" dirty="0" smtClean="0"/>
              <a:t> </a:t>
            </a:r>
            <a:r>
              <a:rPr lang="pt-BR" sz="2000" dirty="0" err="1" smtClean="0"/>
              <a:t>epiphysiolysis</a:t>
            </a:r>
            <a:r>
              <a:rPr lang="pt-BR" sz="2000" dirty="0" smtClean="0"/>
              <a:t> </a:t>
            </a:r>
            <a:r>
              <a:rPr lang="pt-BR" sz="2000" dirty="0" err="1" smtClean="0"/>
              <a:t>of</a:t>
            </a:r>
            <a:r>
              <a:rPr lang="pt-BR" sz="2000" dirty="0" smtClean="0"/>
              <a:t> </a:t>
            </a:r>
            <a:r>
              <a:rPr lang="pt-BR" sz="2000" dirty="0" err="1" smtClean="0"/>
              <a:t>the</a:t>
            </a:r>
            <a:r>
              <a:rPr lang="pt-BR" sz="2000" dirty="0" smtClean="0"/>
              <a:t> proximal </a:t>
            </a:r>
            <a:r>
              <a:rPr lang="pt-BR" sz="2000" dirty="0" err="1" smtClean="0"/>
              <a:t>femur</a:t>
            </a:r>
            <a:r>
              <a:rPr lang="pt-BR" sz="2000" dirty="0" smtClean="0"/>
              <a:t>. 4 cases. Z </a:t>
            </a:r>
            <a:r>
              <a:rPr lang="pt-BR" sz="2000" dirty="0" err="1" smtClean="0"/>
              <a:t>Kinderchir</a:t>
            </a:r>
            <a:r>
              <a:rPr lang="pt-BR" sz="2000" dirty="0" smtClean="0"/>
              <a:t>. 1989;44:289-92. 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pt-BR" sz="2000" dirty="0" smtClean="0"/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sz="2000" dirty="0" err="1" smtClean="0"/>
              <a:t>Kariminasab</a:t>
            </a:r>
            <a:r>
              <a:rPr lang="pt-BR" sz="2000" dirty="0" smtClean="0"/>
              <a:t> MH, </a:t>
            </a:r>
            <a:r>
              <a:rPr lang="pt-BR" sz="2000" dirty="0" err="1" smtClean="0"/>
              <a:t>Shayesteh</a:t>
            </a:r>
            <a:r>
              <a:rPr lang="pt-BR" sz="2000" dirty="0" smtClean="0"/>
              <a:t> Azar M, </a:t>
            </a:r>
            <a:r>
              <a:rPr lang="pt-BR" sz="2000" dirty="0" err="1" smtClean="0"/>
              <a:t>Sajjadi</a:t>
            </a:r>
            <a:r>
              <a:rPr lang="pt-BR" sz="2000" dirty="0" smtClean="0"/>
              <a:t> </a:t>
            </a:r>
            <a:r>
              <a:rPr lang="pt-BR" sz="2000" dirty="0" err="1" smtClean="0"/>
              <a:t>Saravi</a:t>
            </a:r>
            <a:r>
              <a:rPr lang="pt-BR" sz="2000" dirty="0" smtClean="0"/>
              <a:t> M. </a:t>
            </a:r>
            <a:r>
              <a:rPr lang="pt-BR" sz="2000" dirty="0" err="1" smtClean="0"/>
              <a:t>Surgical</a:t>
            </a:r>
            <a:r>
              <a:rPr lang="pt-BR" sz="2000" dirty="0" smtClean="0"/>
              <a:t> </a:t>
            </a:r>
            <a:r>
              <a:rPr lang="pt-BR" sz="2000" dirty="0" err="1" smtClean="0"/>
              <a:t>intervention</a:t>
            </a:r>
            <a:r>
              <a:rPr lang="pt-BR" sz="2000" dirty="0" smtClean="0"/>
              <a:t> for </a:t>
            </a:r>
            <a:r>
              <a:rPr lang="pt-BR" sz="2000" dirty="0" err="1" smtClean="0"/>
              <a:t>treatment</a:t>
            </a:r>
            <a:r>
              <a:rPr lang="pt-BR" sz="2000" dirty="0" smtClean="0"/>
              <a:t> </a:t>
            </a:r>
            <a:r>
              <a:rPr lang="pt-BR" sz="2000" dirty="0" err="1" smtClean="0"/>
              <a:t>of</a:t>
            </a:r>
            <a:r>
              <a:rPr lang="pt-BR" sz="2000" dirty="0" smtClean="0"/>
              <a:t> </a:t>
            </a:r>
            <a:r>
              <a:rPr lang="pt-BR" sz="2000" dirty="0" err="1" smtClean="0"/>
              <a:t>septic</a:t>
            </a:r>
            <a:r>
              <a:rPr lang="pt-BR" sz="2000" dirty="0" smtClean="0"/>
              <a:t> </a:t>
            </a:r>
            <a:r>
              <a:rPr lang="pt-BR" sz="2000" dirty="0" err="1" smtClean="0"/>
              <a:t>arthritis</a:t>
            </a:r>
            <a:r>
              <a:rPr lang="pt-BR" sz="2000" dirty="0" smtClean="0"/>
              <a:t> in </a:t>
            </a:r>
            <a:r>
              <a:rPr lang="pt-BR" sz="2000" dirty="0" err="1" smtClean="0"/>
              <a:t>infancy</a:t>
            </a:r>
            <a:r>
              <a:rPr lang="pt-BR" sz="2000" dirty="0" smtClean="0"/>
              <a:t> </a:t>
            </a:r>
            <a:r>
              <a:rPr lang="pt-BR" sz="2000" dirty="0" err="1" smtClean="0"/>
              <a:t>and</a:t>
            </a:r>
            <a:r>
              <a:rPr lang="pt-BR" sz="2000" dirty="0" smtClean="0"/>
              <a:t> </a:t>
            </a:r>
            <a:r>
              <a:rPr lang="pt-BR" sz="2000" dirty="0" err="1" smtClean="0"/>
              <a:t>childhood</a:t>
            </a:r>
            <a:r>
              <a:rPr lang="pt-BR" sz="2000" dirty="0" smtClean="0"/>
              <a:t>: a </a:t>
            </a:r>
            <a:r>
              <a:rPr lang="pt-BR" sz="2000" dirty="0" err="1" smtClean="0"/>
              <a:t>retrospective</a:t>
            </a:r>
            <a:r>
              <a:rPr lang="pt-BR" sz="2000" dirty="0" smtClean="0"/>
              <a:t> </a:t>
            </a:r>
            <a:r>
              <a:rPr lang="pt-BR" sz="2000" dirty="0" err="1" smtClean="0"/>
              <a:t>study</a:t>
            </a:r>
            <a:r>
              <a:rPr lang="pt-BR" sz="2000" dirty="0" smtClean="0"/>
              <a:t>. </a:t>
            </a:r>
            <a:r>
              <a:rPr lang="pt-BR" sz="2000" dirty="0" err="1" smtClean="0"/>
              <a:t>Arch</a:t>
            </a:r>
            <a:r>
              <a:rPr lang="pt-BR" sz="2000" dirty="0" smtClean="0"/>
              <a:t> Iran Med. 2009;12:409-11. 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pt-BR" sz="2000" dirty="0" smtClean="0"/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sz="2000" dirty="0" err="1" smtClean="0"/>
              <a:t>Softić</a:t>
            </a:r>
            <a:r>
              <a:rPr lang="pt-BR" sz="2000" dirty="0" smtClean="0"/>
              <a:t> I, </a:t>
            </a:r>
            <a:r>
              <a:rPr lang="pt-BR" sz="2000" dirty="0" err="1" smtClean="0"/>
              <a:t>Atić</a:t>
            </a:r>
            <a:r>
              <a:rPr lang="pt-BR" sz="2000" dirty="0" smtClean="0"/>
              <a:t> N, </a:t>
            </a:r>
            <a:r>
              <a:rPr lang="pt-BR" sz="2000" dirty="0" err="1" smtClean="0"/>
              <a:t>Mršić</a:t>
            </a:r>
            <a:r>
              <a:rPr lang="pt-BR" sz="2000" dirty="0" smtClean="0"/>
              <a:t> M. </a:t>
            </a:r>
            <a:r>
              <a:rPr lang="pt-BR" sz="2000" dirty="0" err="1" smtClean="0"/>
              <a:t>Bacterial</a:t>
            </a:r>
            <a:r>
              <a:rPr lang="pt-BR" sz="2000" dirty="0" smtClean="0"/>
              <a:t> </a:t>
            </a:r>
            <a:r>
              <a:rPr lang="pt-BR" sz="2000" dirty="0" err="1" smtClean="0"/>
              <a:t>etiology</a:t>
            </a:r>
            <a:r>
              <a:rPr lang="pt-BR" sz="2000" dirty="0" smtClean="0"/>
              <a:t> </a:t>
            </a:r>
            <a:r>
              <a:rPr lang="pt-BR" sz="2000" dirty="0" err="1" smtClean="0"/>
              <a:t>and</a:t>
            </a:r>
            <a:r>
              <a:rPr lang="pt-BR" sz="2000" dirty="0" smtClean="0"/>
              <a:t> </a:t>
            </a:r>
            <a:r>
              <a:rPr lang="pt-BR" sz="2000" dirty="0" err="1" smtClean="0"/>
              <a:t>antibiotic</a:t>
            </a:r>
            <a:r>
              <a:rPr lang="pt-BR" sz="2000" dirty="0" smtClean="0"/>
              <a:t> </a:t>
            </a:r>
            <a:r>
              <a:rPr lang="pt-BR" sz="2000" dirty="0" err="1" smtClean="0"/>
              <a:t>treatment</a:t>
            </a:r>
            <a:r>
              <a:rPr lang="pt-BR" sz="2000" dirty="0" smtClean="0"/>
              <a:t> </a:t>
            </a:r>
            <a:r>
              <a:rPr lang="pt-BR" sz="2000" dirty="0" err="1" smtClean="0"/>
              <a:t>of</a:t>
            </a:r>
            <a:r>
              <a:rPr lang="pt-BR" sz="2000" dirty="0" smtClean="0"/>
              <a:t> neonatal </a:t>
            </a:r>
            <a:r>
              <a:rPr lang="pt-BR" sz="2000" dirty="0" err="1" smtClean="0"/>
              <a:t>osteomyelitis</a:t>
            </a:r>
            <a:r>
              <a:rPr lang="pt-BR" sz="2000" dirty="0" smtClean="0"/>
              <a:t>/</a:t>
            </a:r>
            <a:r>
              <a:rPr lang="pt-BR" sz="2000" dirty="0" err="1" smtClean="0"/>
              <a:t>arthritis</a:t>
            </a:r>
            <a:r>
              <a:rPr lang="pt-BR" sz="2000" dirty="0" smtClean="0"/>
              <a:t>. </a:t>
            </a:r>
            <a:r>
              <a:rPr lang="pt-BR" sz="2000" dirty="0" err="1" smtClean="0"/>
              <a:t>Acta</a:t>
            </a:r>
            <a:r>
              <a:rPr lang="pt-BR" sz="2000" dirty="0" smtClean="0"/>
              <a:t> Medica </a:t>
            </a:r>
            <a:r>
              <a:rPr lang="pt-BR" sz="2000" dirty="0" err="1" smtClean="0"/>
              <a:t>Saliniana</a:t>
            </a:r>
            <a:r>
              <a:rPr lang="pt-BR" sz="2000" dirty="0" smtClean="0"/>
              <a:t>. 2003;32:101-3. 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pt-BR" sz="2000" dirty="0" smtClean="0"/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sz="2000" dirty="0" err="1" smtClean="0"/>
              <a:t>Rutz</a:t>
            </a:r>
            <a:r>
              <a:rPr lang="pt-BR" sz="2000" dirty="0" smtClean="0"/>
              <a:t> E, </a:t>
            </a:r>
            <a:r>
              <a:rPr lang="pt-BR" sz="2000" dirty="0" err="1" smtClean="0"/>
              <a:t>Brunner</a:t>
            </a:r>
            <a:r>
              <a:rPr lang="pt-BR" sz="2000" dirty="0" smtClean="0"/>
              <a:t> R. </a:t>
            </a:r>
            <a:r>
              <a:rPr lang="pt-BR" sz="2000" dirty="0" err="1" smtClean="0"/>
              <a:t>Sepstic</a:t>
            </a:r>
            <a:r>
              <a:rPr lang="pt-BR" sz="2000" dirty="0" smtClean="0"/>
              <a:t> </a:t>
            </a:r>
            <a:r>
              <a:rPr lang="pt-BR" sz="2000" dirty="0" err="1" smtClean="0"/>
              <a:t>arthritis</a:t>
            </a:r>
            <a:r>
              <a:rPr lang="pt-BR" sz="2000" dirty="0" smtClean="0"/>
              <a:t> </a:t>
            </a:r>
            <a:r>
              <a:rPr lang="pt-BR" sz="2000" dirty="0" err="1" smtClean="0"/>
              <a:t>of</a:t>
            </a:r>
            <a:r>
              <a:rPr lang="pt-BR" sz="2000" dirty="0" smtClean="0"/>
              <a:t> </a:t>
            </a:r>
            <a:r>
              <a:rPr lang="pt-BR" sz="2000" dirty="0" err="1" smtClean="0"/>
              <a:t>the</a:t>
            </a:r>
            <a:r>
              <a:rPr lang="pt-BR" sz="2000" dirty="0" smtClean="0"/>
              <a:t> </a:t>
            </a:r>
            <a:r>
              <a:rPr lang="pt-BR" sz="2000" dirty="0" err="1" smtClean="0"/>
              <a:t>hipcurrent</a:t>
            </a:r>
            <a:r>
              <a:rPr lang="pt-BR" sz="2000" dirty="0" smtClean="0"/>
              <a:t> </a:t>
            </a:r>
            <a:r>
              <a:rPr lang="pt-BR" sz="2000" dirty="0" err="1" smtClean="0"/>
              <a:t>concepts</a:t>
            </a:r>
            <a:r>
              <a:rPr lang="pt-BR" sz="2000" dirty="0" smtClean="0"/>
              <a:t>. Hip Int. 2009;6:S9-12.</a:t>
            </a:r>
            <a:endParaRPr lang="pt-BR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/>
          </p:cNvSpPr>
          <p:nvPr>
            <p:ph type="title" idx="4294967295"/>
          </p:nvPr>
        </p:nvSpPr>
        <p:spPr bwMode="auto">
          <a:solidFill>
            <a:srgbClr val="FFFFFF"/>
          </a:solidFill>
        </p:spPr>
        <p:txBody>
          <a:bodyPr vert="horz" wrap="square" lIns="91440" tIns="4572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2800" smtClean="0">
                <a:solidFill>
                  <a:srgbClr val="0000FF"/>
                </a:solidFill>
                <a:effectLst/>
              </a:rPr>
              <a:t>Nota do Editor do site, Dr. Paulo R. Margotto</a:t>
            </a:r>
            <a:br>
              <a:rPr lang="pt-BR" sz="2800" smtClean="0">
                <a:solidFill>
                  <a:srgbClr val="0000FF"/>
                </a:solidFill>
                <a:effectLst/>
              </a:rPr>
            </a:br>
            <a:r>
              <a:rPr lang="pt-BR" sz="2800" smtClean="0">
                <a:solidFill>
                  <a:srgbClr val="0000FF"/>
                </a:solidFill>
                <a:effectLst/>
              </a:rPr>
              <a:t>Consultem também! Aqui e Agora!</a:t>
            </a:r>
          </a:p>
        </p:txBody>
      </p:sp>
      <p:sp>
        <p:nvSpPr>
          <p:cNvPr id="60421" name="Text Box 5"/>
          <p:cNvSpPr txBox="1">
            <a:spLocks noChangeArrowheads="1"/>
          </p:cNvSpPr>
          <p:nvPr/>
        </p:nvSpPr>
        <p:spPr bwMode="auto">
          <a:xfrm>
            <a:off x="879475" y="2224088"/>
            <a:ext cx="7580313" cy="301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t-BR" sz="3200">
                <a:solidFill>
                  <a:srgbClr val="FFFF00"/>
                </a:solidFill>
              </a:rPr>
              <a:t>-Artrite séptica e osteomielite</a:t>
            </a:r>
          </a:p>
          <a:p>
            <a:r>
              <a:rPr lang="pt-BR" sz="3200">
                <a:solidFill>
                  <a:srgbClr val="FFFF00"/>
                </a:solidFill>
              </a:rPr>
              <a:t>-Artrite Infecciosa</a:t>
            </a:r>
          </a:p>
          <a:p>
            <a:r>
              <a:rPr lang="pt-BR" sz="3200">
                <a:solidFill>
                  <a:srgbClr val="FFFF00"/>
                </a:solidFill>
              </a:rPr>
              <a:t>-Manuseio da criança com artrite séptica aguda</a:t>
            </a:r>
          </a:p>
          <a:p>
            <a:r>
              <a:rPr lang="pt-BR" sz="3200">
                <a:solidFill>
                  <a:srgbClr val="FFFF00"/>
                </a:solidFill>
              </a:rPr>
              <a:t>-Artrite séptica; Proposta de um -Protocolo Clínico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Rectangle 3"/>
          <p:cNvSpPr>
            <a:spLocks noGrp="1"/>
          </p:cNvSpPr>
          <p:nvPr>
            <p:ph type="body" idx="4294967295"/>
          </p:nvPr>
        </p:nvSpPr>
        <p:spPr>
          <a:xfrm>
            <a:off x="428596" y="1500174"/>
            <a:ext cx="8229600" cy="4525962"/>
          </a:xfrm>
        </p:spPr>
        <p:txBody>
          <a:bodyPr/>
          <a:lstStyle/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en-US" sz="2800" b="1" dirty="0" smtClean="0"/>
              <a:t>                              </a:t>
            </a:r>
            <a:r>
              <a:rPr lang="en-US" sz="2800" b="1" dirty="0" err="1" smtClean="0">
                <a:solidFill>
                  <a:srgbClr val="0000FF"/>
                </a:solidFill>
              </a:rPr>
              <a:t>Patogênese</a:t>
            </a:r>
            <a:endParaRPr lang="pt-BR" sz="2800" dirty="0" smtClean="0">
              <a:solidFill>
                <a:srgbClr val="0000FF"/>
              </a:solidFill>
            </a:endParaRPr>
          </a:p>
          <a:p>
            <a:pPr>
              <a:lnSpc>
                <a:spcPct val="90000"/>
              </a:lnSpc>
            </a:pPr>
            <a:r>
              <a:rPr lang="en-US" sz="2400" dirty="0" smtClean="0">
                <a:solidFill>
                  <a:srgbClr val="FFFFFF"/>
                </a:solidFill>
              </a:rPr>
              <a:t>A </a:t>
            </a:r>
            <a:r>
              <a:rPr lang="en-US" sz="2400" dirty="0" err="1" smtClean="0">
                <a:solidFill>
                  <a:srgbClr val="FFFFFF"/>
                </a:solidFill>
              </a:rPr>
              <a:t>passagem</a:t>
            </a:r>
            <a:r>
              <a:rPr lang="en-US" sz="2400" dirty="0" smtClean="0">
                <a:solidFill>
                  <a:srgbClr val="FFFFFF"/>
                </a:solidFill>
              </a:rPr>
              <a:t> de </a:t>
            </a:r>
            <a:r>
              <a:rPr lang="en-US" sz="2400" dirty="0" err="1" smtClean="0">
                <a:solidFill>
                  <a:srgbClr val="FFFFFF"/>
                </a:solidFill>
              </a:rPr>
              <a:t>bactérias</a:t>
            </a:r>
            <a:r>
              <a:rPr lang="en-US" sz="2400" dirty="0" smtClean="0">
                <a:solidFill>
                  <a:srgbClr val="FFFFFF"/>
                </a:solidFill>
              </a:rPr>
              <a:t> do </a:t>
            </a:r>
            <a:r>
              <a:rPr lang="en-US" sz="2400" dirty="0" err="1" smtClean="0">
                <a:solidFill>
                  <a:srgbClr val="FFFFFF"/>
                </a:solidFill>
              </a:rPr>
              <a:t>sangue</a:t>
            </a:r>
            <a:r>
              <a:rPr lang="en-US" sz="2400" dirty="0" smtClean="0">
                <a:solidFill>
                  <a:srgbClr val="FFFFFF"/>
                </a:solidFill>
              </a:rPr>
              <a:t> </a:t>
            </a:r>
            <a:r>
              <a:rPr lang="en-US" sz="2400" dirty="0" err="1" smtClean="0">
                <a:solidFill>
                  <a:srgbClr val="FFFFFF"/>
                </a:solidFill>
              </a:rPr>
              <a:t>para</a:t>
            </a:r>
            <a:r>
              <a:rPr lang="en-US" sz="2400" dirty="0" smtClean="0">
                <a:solidFill>
                  <a:srgbClr val="FFFFFF"/>
                </a:solidFill>
              </a:rPr>
              <a:t> o </a:t>
            </a:r>
            <a:r>
              <a:rPr lang="en-US" sz="2400" dirty="0" err="1" smtClean="0">
                <a:solidFill>
                  <a:srgbClr val="FFFFFF"/>
                </a:solidFill>
              </a:rPr>
              <a:t>espaço</a:t>
            </a:r>
            <a:r>
              <a:rPr lang="en-US" sz="2400" dirty="0" smtClean="0">
                <a:solidFill>
                  <a:srgbClr val="FFFFFF"/>
                </a:solidFill>
              </a:rPr>
              <a:t> </a:t>
            </a:r>
            <a:r>
              <a:rPr lang="en-US" sz="2400" dirty="0" err="1" smtClean="0">
                <a:solidFill>
                  <a:srgbClr val="FFFFFF"/>
                </a:solidFill>
              </a:rPr>
              <a:t>articular</a:t>
            </a:r>
            <a:r>
              <a:rPr lang="en-US" sz="2400" dirty="0" smtClean="0">
                <a:solidFill>
                  <a:srgbClr val="FFFFFF"/>
                </a:solidFill>
              </a:rPr>
              <a:t> é </a:t>
            </a:r>
            <a:r>
              <a:rPr lang="en-US" sz="2400" dirty="0" err="1" smtClean="0">
                <a:solidFill>
                  <a:srgbClr val="FFFFFF"/>
                </a:solidFill>
              </a:rPr>
              <a:t>facilitada</a:t>
            </a:r>
            <a:r>
              <a:rPr lang="en-US" sz="2400" dirty="0" smtClean="0">
                <a:solidFill>
                  <a:srgbClr val="FFFFFF"/>
                </a:solidFill>
              </a:rPr>
              <a:t> </a:t>
            </a:r>
            <a:r>
              <a:rPr lang="en-US" sz="2400" dirty="0" err="1" smtClean="0">
                <a:solidFill>
                  <a:srgbClr val="FFFFFF"/>
                </a:solidFill>
              </a:rPr>
              <a:t>pelo</a:t>
            </a:r>
            <a:r>
              <a:rPr lang="en-US" sz="2400" dirty="0" smtClean="0">
                <a:solidFill>
                  <a:srgbClr val="FFFFFF"/>
                </a:solidFill>
              </a:rPr>
              <a:t> </a:t>
            </a:r>
            <a:r>
              <a:rPr lang="en-US" sz="2400" dirty="0" err="1" smtClean="0">
                <a:solidFill>
                  <a:srgbClr val="FFFFFF"/>
                </a:solidFill>
              </a:rPr>
              <a:t>fato</a:t>
            </a:r>
            <a:r>
              <a:rPr lang="en-US" sz="2400" dirty="0" smtClean="0">
                <a:solidFill>
                  <a:srgbClr val="FFFFFF"/>
                </a:solidFill>
              </a:rPr>
              <a:t> dos </a:t>
            </a:r>
            <a:r>
              <a:rPr lang="en-US" sz="2400" dirty="0" err="1" smtClean="0">
                <a:solidFill>
                  <a:srgbClr val="FFFFFF"/>
                </a:solidFill>
              </a:rPr>
              <a:t>capilares</a:t>
            </a:r>
            <a:r>
              <a:rPr lang="en-US" sz="2400" dirty="0" smtClean="0">
                <a:solidFill>
                  <a:srgbClr val="FFFFFF"/>
                </a:solidFill>
              </a:rPr>
              <a:t> </a:t>
            </a:r>
            <a:r>
              <a:rPr lang="en-US" sz="2400" dirty="0" err="1" smtClean="0">
                <a:solidFill>
                  <a:srgbClr val="FFFFFF"/>
                </a:solidFill>
              </a:rPr>
              <a:t>sinoviais</a:t>
            </a:r>
            <a:r>
              <a:rPr lang="en-US" sz="2400" dirty="0" smtClean="0">
                <a:solidFill>
                  <a:srgbClr val="FFFFFF"/>
                </a:solidFill>
              </a:rPr>
              <a:t> </a:t>
            </a:r>
            <a:r>
              <a:rPr lang="en-US" sz="2400" dirty="0" err="1" smtClean="0">
                <a:solidFill>
                  <a:srgbClr val="FFFFFF"/>
                </a:solidFill>
              </a:rPr>
              <a:t>não</a:t>
            </a:r>
            <a:r>
              <a:rPr lang="en-US" sz="2400" dirty="0" smtClean="0">
                <a:solidFill>
                  <a:srgbClr val="FFFFFF"/>
                </a:solidFill>
              </a:rPr>
              <a:t> </a:t>
            </a:r>
            <a:r>
              <a:rPr lang="en-US" sz="2400" dirty="0" err="1" smtClean="0">
                <a:solidFill>
                  <a:srgbClr val="FFFFFF"/>
                </a:solidFill>
              </a:rPr>
              <a:t>possuírem</a:t>
            </a:r>
            <a:r>
              <a:rPr lang="en-US" sz="2400" dirty="0" smtClean="0">
                <a:solidFill>
                  <a:srgbClr val="FFFFFF"/>
                </a:solidFill>
              </a:rPr>
              <a:t> </a:t>
            </a:r>
            <a:r>
              <a:rPr lang="en-US" sz="2400" dirty="0" err="1" smtClean="0">
                <a:solidFill>
                  <a:srgbClr val="FFFFFF"/>
                </a:solidFill>
              </a:rPr>
              <a:t>membrana</a:t>
            </a:r>
            <a:r>
              <a:rPr lang="en-US" sz="2400" dirty="0" smtClean="0">
                <a:solidFill>
                  <a:srgbClr val="FFFFFF"/>
                </a:solidFill>
              </a:rPr>
              <a:t> basal; </a:t>
            </a:r>
            <a:endParaRPr lang="pt-BR" sz="2400" dirty="0" smtClean="0">
              <a:solidFill>
                <a:srgbClr val="FFFFFF"/>
              </a:solidFill>
            </a:endParaRPr>
          </a:p>
          <a:p>
            <a:pPr>
              <a:lnSpc>
                <a:spcPct val="90000"/>
              </a:lnSpc>
            </a:pPr>
            <a:r>
              <a:rPr lang="en-US" sz="2400" dirty="0" err="1" smtClean="0">
                <a:solidFill>
                  <a:srgbClr val="FFFFFF"/>
                </a:solidFill>
              </a:rPr>
              <a:t>Inflamação</a:t>
            </a:r>
            <a:r>
              <a:rPr lang="en-US" sz="2400" dirty="0" smtClean="0">
                <a:solidFill>
                  <a:srgbClr val="FFFFFF"/>
                </a:solidFill>
              </a:rPr>
              <a:t> </a:t>
            </a:r>
            <a:r>
              <a:rPr lang="en-US" sz="2400" dirty="0" err="1" smtClean="0">
                <a:solidFill>
                  <a:srgbClr val="FFFFFF"/>
                </a:solidFill>
              </a:rPr>
              <a:t>articular</a:t>
            </a:r>
            <a:r>
              <a:rPr lang="en-US" sz="2400" dirty="0" smtClean="0">
                <a:solidFill>
                  <a:srgbClr val="FFFFFF"/>
                </a:solidFill>
              </a:rPr>
              <a:t> com </a:t>
            </a:r>
            <a:r>
              <a:rPr lang="en-US" sz="2400" dirty="0" err="1" smtClean="0">
                <a:solidFill>
                  <a:srgbClr val="FFFFFF"/>
                </a:solidFill>
              </a:rPr>
              <a:t>destruição</a:t>
            </a:r>
            <a:r>
              <a:rPr lang="en-US" sz="2400" dirty="0" smtClean="0">
                <a:solidFill>
                  <a:srgbClr val="FFFFFF"/>
                </a:solidFill>
              </a:rPr>
              <a:t> </a:t>
            </a:r>
            <a:r>
              <a:rPr lang="en-US" sz="2400" dirty="0" err="1" smtClean="0">
                <a:solidFill>
                  <a:srgbClr val="FFFFFF"/>
                </a:solidFill>
              </a:rPr>
              <a:t>sinovial</a:t>
            </a:r>
            <a:r>
              <a:rPr lang="en-US" sz="2400" dirty="0" smtClean="0">
                <a:solidFill>
                  <a:srgbClr val="FFFFFF"/>
                </a:solidFill>
              </a:rPr>
              <a:t> e </a:t>
            </a:r>
            <a:r>
              <a:rPr lang="en-US" sz="2400" dirty="0" err="1" smtClean="0">
                <a:solidFill>
                  <a:srgbClr val="FFFFFF"/>
                </a:solidFill>
              </a:rPr>
              <a:t>cartilagem</a:t>
            </a:r>
            <a:r>
              <a:rPr lang="en-US" sz="2400" dirty="0" smtClean="0">
                <a:solidFill>
                  <a:srgbClr val="FFFFFF"/>
                </a:solidFill>
              </a:rPr>
              <a:t>.</a:t>
            </a:r>
          </a:p>
          <a:p>
            <a:pPr>
              <a:lnSpc>
                <a:spcPct val="90000"/>
              </a:lnSpc>
            </a:pPr>
            <a:r>
              <a:rPr lang="en-US" sz="2400" dirty="0" err="1" smtClean="0">
                <a:solidFill>
                  <a:srgbClr val="FFFFFF"/>
                </a:solidFill>
              </a:rPr>
              <a:t>Particularidade</a:t>
            </a:r>
            <a:r>
              <a:rPr lang="en-US" sz="2400" dirty="0" smtClean="0">
                <a:solidFill>
                  <a:srgbClr val="FFFFFF"/>
                </a:solidFill>
              </a:rPr>
              <a:t> no RN e </a:t>
            </a:r>
            <a:r>
              <a:rPr lang="en-US" sz="2400" dirty="0" err="1" smtClean="0">
                <a:solidFill>
                  <a:srgbClr val="FFFFFF"/>
                </a:solidFill>
              </a:rPr>
              <a:t>Lactente</a:t>
            </a:r>
            <a:r>
              <a:rPr lang="en-US" sz="2400" dirty="0" smtClean="0">
                <a:solidFill>
                  <a:srgbClr val="FFFFFF"/>
                </a:solidFill>
              </a:rPr>
              <a:t> </a:t>
            </a:r>
            <a:r>
              <a:rPr lang="en-US" sz="2400" dirty="0" err="1" smtClean="0">
                <a:solidFill>
                  <a:srgbClr val="FFFFFF"/>
                </a:solidFill>
              </a:rPr>
              <a:t>jovem</a:t>
            </a:r>
            <a:endParaRPr lang="en-US" sz="2400" dirty="0" smtClean="0">
              <a:solidFill>
                <a:srgbClr val="FFFFFF"/>
              </a:solidFill>
            </a:endParaRP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en-US" sz="2800" b="1" dirty="0" smtClean="0">
                <a:solidFill>
                  <a:srgbClr val="FFFFFF"/>
                </a:solidFill>
              </a:rPr>
              <a:t>                     </a:t>
            </a:r>
            <a:r>
              <a:rPr lang="en-US" sz="2800" b="1" dirty="0" err="1" smtClean="0">
                <a:solidFill>
                  <a:srgbClr val="0000FF"/>
                </a:solidFill>
              </a:rPr>
              <a:t>Diagnóstico</a:t>
            </a:r>
            <a:r>
              <a:rPr lang="en-US" sz="2800" b="1" dirty="0" smtClean="0">
                <a:solidFill>
                  <a:srgbClr val="0000FF"/>
                </a:solidFill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</a:rPr>
              <a:t>diferencial</a:t>
            </a:r>
            <a:endParaRPr lang="pt-BR" sz="2800" dirty="0" smtClean="0">
              <a:solidFill>
                <a:srgbClr val="0000FF"/>
              </a:solidFill>
            </a:endParaRPr>
          </a:p>
          <a:p>
            <a:pPr>
              <a:lnSpc>
                <a:spcPct val="90000"/>
              </a:lnSpc>
            </a:pPr>
            <a:r>
              <a:rPr lang="en-US" sz="2800" dirty="0" err="1" smtClean="0">
                <a:solidFill>
                  <a:srgbClr val="FFFFFF"/>
                </a:solidFill>
              </a:rPr>
              <a:t>Neonato</a:t>
            </a:r>
            <a:r>
              <a:rPr lang="en-US" sz="2800" dirty="0" smtClean="0">
                <a:solidFill>
                  <a:srgbClr val="FFFFFF"/>
                </a:solidFill>
              </a:rPr>
              <a:t>: </a:t>
            </a:r>
            <a:r>
              <a:rPr lang="en-US" sz="2800" dirty="0" err="1" smtClean="0">
                <a:solidFill>
                  <a:srgbClr val="FFFFFF"/>
                </a:solidFill>
              </a:rPr>
              <a:t>fraturas</a:t>
            </a:r>
            <a:r>
              <a:rPr lang="en-US" sz="2800" dirty="0" smtClean="0">
                <a:solidFill>
                  <a:srgbClr val="FFFFFF"/>
                </a:solidFill>
              </a:rPr>
              <a:t>, </a:t>
            </a:r>
            <a:r>
              <a:rPr lang="en-US" sz="2800" dirty="0" err="1" smtClean="0">
                <a:solidFill>
                  <a:srgbClr val="FFFFFF"/>
                </a:solidFill>
              </a:rPr>
              <a:t>celulite</a:t>
            </a:r>
            <a:r>
              <a:rPr lang="en-US" sz="2800" dirty="0" smtClean="0">
                <a:solidFill>
                  <a:srgbClr val="FFFFFF"/>
                </a:solidFill>
              </a:rPr>
              <a:t> e </a:t>
            </a:r>
            <a:r>
              <a:rPr lang="en-US" sz="2800" dirty="0" err="1" smtClean="0">
                <a:solidFill>
                  <a:srgbClr val="FFFFFF"/>
                </a:solidFill>
              </a:rPr>
              <a:t>sífilis</a:t>
            </a:r>
            <a:r>
              <a:rPr lang="en-US" sz="2800" dirty="0" smtClean="0">
                <a:solidFill>
                  <a:srgbClr val="FFFFFF"/>
                </a:solidFill>
              </a:rPr>
              <a:t> </a:t>
            </a:r>
            <a:r>
              <a:rPr lang="en-US" sz="2800" dirty="0" err="1" smtClean="0">
                <a:solidFill>
                  <a:srgbClr val="FFFFFF"/>
                </a:solidFill>
              </a:rPr>
              <a:t>congênita</a:t>
            </a:r>
            <a:r>
              <a:rPr lang="en-US" sz="2800" dirty="0" smtClean="0">
                <a:solidFill>
                  <a:srgbClr val="FFFFFF"/>
                </a:solidFill>
              </a:rPr>
              <a:t>;</a:t>
            </a:r>
            <a:endParaRPr lang="pt-BR" sz="2800" dirty="0" smtClean="0">
              <a:solidFill>
                <a:srgbClr val="FFFFFF"/>
              </a:solidFill>
            </a:endParaRPr>
          </a:p>
          <a:p>
            <a:pPr>
              <a:lnSpc>
                <a:spcPct val="90000"/>
              </a:lnSpc>
            </a:pPr>
            <a:r>
              <a:rPr lang="en-US" sz="2800" dirty="0" smtClean="0">
                <a:solidFill>
                  <a:srgbClr val="FFFFFF"/>
                </a:solidFill>
              </a:rPr>
              <a:t>Trauma, </a:t>
            </a:r>
            <a:r>
              <a:rPr lang="en-US" sz="2800" dirty="0" err="1" smtClean="0">
                <a:solidFill>
                  <a:srgbClr val="FFFFFF"/>
                </a:solidFill>
              </a:rPr>
              <a:t>sinovite</a:t>
            </a:r>
            <a:r>
              <a:rPr lang="en-US" sz="2800" dirty="0" smtClean="0">
                <a:solidFill>
                  <a:srgbClr val="FFFFFF"/>
                </a:solidFill>
              </a:rPr>
              <a:t> </a:t>
            </a:r>
            <a:r>
              <a:rPr lang="en-US" sz="2800" dirty="0" err="1" smtClean="0">
                <a:solidFill>
                  <a:srgbClr val="FFFFFF"/>
                </a:solidFill>
              </a:rPr>
              <a:t>transitória</a:t>
            </a:r>
            <a:r>
              <a:rPr lang="en-US" sz="2800" dirty="0" smtClean="0">
                <a:solidFill>
                  <a:srgbClr val="FFFFFF"/>
                </a:solidFill>
              </a:rPr>
              <a:t>, </a:t>
            </a:r>
            <a:r>
              <a:rPr lang="en-US" sz="2800" dirty="0" err="1" smtClean="0">
                <a:solidFill>
                  <a:srgbClr val="FFFFFF"/>
                </a:solidFill>
              </a:rPr>
              <a:t>osteomielite</a:t>
            </a:r>
            <a:r>
              <a:rPr lang="en-US" sz="2800" dirty="0" smtClean="0">
                <a:solidFill>
                  <a:srgbClr val="FFFFFF"/>
                </a:solidFill>
              </a:rPr>
              <a:t>, </a:t>
            </a:r>
            <a:r>
              <a:rPr lang="en-US" sz="2800" dirty="0" err="1" smtClean="0">
                <a:solidFill>
                  <a:srgbClr val="FFFFFF"/>
                </a:solidFill>
              </a:rPr>
              <a:t>artrite</a:t>
            </a:r>
            <a:r>
              <a:rPr lang="en-US" sz="2800" dirty="0" smtClean="0">
                <a:solidFill>
                  <a:srgbClr val="FFFFFF"/>
                </a:solidFill>
              </a:rPr>
              <a:t> </a:t>
            </a:r>
            <a:r>
              <a:rPr lang="en-US" sz="2800" dirty="0" err="1" smtClean="0">
                <a:solidFill>
                  <a:srgbClr val="FFFFFF"/>
                </a:solidFill>
              </a:rPr>
              <a:t>reativa</a:t>
            </a:r>
            <a:r>
              <a:rPr lang="en-US" sz="2800" dirty="0" smtClean="0">
                <a:solidFill>
                  <a:srgbClr val="FFFFFF"/>
                </a:solidFill>
              </a:rPr>
              <a:t>, </a:t>
            </a:r>
            <a:r>
              <a:rPr lang="en-US" sz="2800" dirty="0" err="1" smtClean="0">
                <a:solidFill>
                  <a:srgbClr val="FFFFFF"/>
                </a:solidFill>
              </a:rPr>
              <a:t>hemartrose</a:t>
            </a:r>
            <a:r>
              <a:rPr lang="en-US" sz="2800" dirty="0" smtClean="0">
                <a:solidFill>
                  <a:srgbClr val="FFFFFF"/>
                </a:solidFill>
              </a:rPr>
              <a:t>, </a:t>
            </a:r>
            <a:r>
              <a:rPr lang="en-US" sz="2800" dirty="0" err="1" smtClean="0">
                <a:solidFill>
                  <a:srgbClr val="FFFFFF"/>
                </a:solidFill>
              </a:rPr>
              <a:t>febre</a:t>
            </a:r>
            <a:r>
              <a:rPr lang="en-US" sz="2800" dirty="0" smtClean="0">
                <a:solidFill>
                  <a:srgbClr val="FFFFFF"/>
                </a:solidFill>
              </a:rPr>
              <a:t> </a:t>
            </a:r>
            <a:r>
              <a:rPr lang="en-US" sz="2800" dirty="0" err="1" smtClean="0">
                <a:solidFill>
                  <a:srgbClr val="FFFFFF"/>
                </a:solidFill>
              </a:rPr>
              <a:t>reumática</a:t>
            </a:r>
            <a:r>
              <a:rPr lang="en-US" sz="2800" dirty="0" smtClean="0">
                <a:solidFill>
                  <a:srgbClr val="FFFFFF"/>
                </a:solidFill>
              </a:rPr>
              <a:t>, </a:t>
            </a:r>
            <a:r>
              <a:rPr lang="en-US" sz="2800" dirty="0" err="1" smtClean="0">
                <a:solidFill>
                  <a:srgbClr val="FFFFFF"/>
                </a:solidFill>
              </a:rPr>
              <a:t>doença</a:t>
            </a:r>
            <a:r>
              <a:rPr lang="en-US" sz="2800" dirty="0" smtClean="0">
                <a:solidFill>
                  <a:srgbClr val="FFFFFF"/>
                </a:solidFill>
              </a:rPr>
              <a:t> de Lyme, </a:t>
            </a:r>
            <a:r>
              <a:rPr lang="en-US" sz="2800" dirty="0" err="1" smtClean="0">
                <a:solidFill>
                  <a:srgbClr val="FFFFFF"/>
                </a:solidFill>
              </a:rPr>
              <a:t>tumores</a:t>
            </a:r>
            <a:r>
              <a:rPr lang="en-US" sz="2800" dirty="0" smtClean="0">
                <a:solidFill>
                  <a:srgbClr val="FFFFFF"/>
                </a:solidFill>
              </a:rPr>
              <a:t>, </a:t>
            </a:r>
            <a:r>
              <a:rPr lang="en-US" sz="2800" dirty="0" err="1" smtClean="0">
                <a:solidFill>
                  <a:srgbClr val="FFFFFF"/>
                </a:solidFill>
              </a:rPr>
              <a:t>celulite</a:t>
            </a:r>
            <a:r>
              <a:rPr lang="en-US" sz="2800" dirty="0" smtClean="0">
                <a:solidFill>
                  <a:srgbClr val="FFFFFF"/>
                </a:solidFill>
              </a:rPr>
              <a:t>, </a:t>
            </a:r>
            <a:r>
              <a:rPr lang="en-US" sz="2800" dirty="0" err="1" smtClean="0">
                <a:solidFill>
                  <a:srgbClr val="FFFFFF"/>
                </a:solidFill>
              </a:rPr>
              <a:t>colagenoses</a:t>
            </a:r>
            <a:r>
              <a:rPr lang="en-US" sz="2800" dirty="0" smtClean="0">
                <a:solidFill>
                  <a:srgbClr val="FFFFFF"/>
                </a:solidFill>
              </a:rPr>
              <a:t>.</a:t>
            </a:r>
            <a:endParaRPr lang="pt-BR" sz="2800" dirty="0" smtClean="0">
              <a:solidFill>
                <a:srgbClr val="FFFFFF"/>
              </a:solidFill>
            </a:endParaRPr>
          </a:p>
        </p:txBody>
      </p:sp>
      <p:graphicFrame>
        <p:nvGraphicFramePr>
          <p:cNvPr id="61468" name="Group 28"/>
          <p:cNvGraphicFramePr>
            <a:graphicFrameLocks noGrp="1"/>
          </p:cNvGraphicFramePr>
          <p:nvPr/>
        </p:nvGraphicFramePr>
        <p:xfrm>
          <a:off x="971550" y="549275"/>
          <a:ext cx="7416800" cy="914400"/>
        </p:xfrm>
        <a:graphic>
          <a:graphicData uri="http://schemas.openxmlformats.org/drawingml/2006/table">
            <a:tbl>
              <a:tblPr/>
              <a:tblGrid>
                <a:gridCol w="2471738"/>
                <a:gridCol w="2473325"/>
                <a:gridCol w="2471737"/>
              </a:tblGrid>
              <a:tr h="442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Caso Cl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Rockwell"/>
                          <a:cs typeface="Times New Roman" pitchFamily="18" charset="0"/>
                          <a:hlinkClick r:id="rId2"/>
                        </a:rPr>
                        <a:t>í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nico: Artrite s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Rockwell"/>
                          <a:cs typeface="Times New Roman" pitchFamily="18" charset="0"/>
                          <a:hlinkClick r:id="rId2"/>
                        </a:rPr>
                        <a:t>é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ptica e osteomielite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ckwell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Thiago Alves Martins, Luciana Sugai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ckwell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Rockwell"/>
                          <a:cs typeface="Times New Roman" pitchFamily="18" charset="0"/>
                        </a:rPr>
                        <a:t> 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Rockwell"/>
                          <a:cs typeface="Times New Roman" pitchFamily="18" charset="0"/>
                        </a:rPr>
                        <a:t>          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61447" name="Picture 7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32588" y="692150"/>
            <a:ext cx="371475" cy="371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2490" name="Group 26"/>
          <p:cNvGraphicFramePr>
            <a:graphicFrameLocks noGrp="1"/>
          </p:cNvGraphicFramePr>
          <p:nvPr/>
        </p:nvGraphicFramePr>
        <p:xfrm>
          <a:off x="539750" y="476250"/>
          <a:ext cx="7777163" cy="640080"/>
        </p:xfrm>
        <a:graphic>
          <a:graphicData uri="http://schemas.openxmlformats.org/drawingml/2006/table">
            <a:tbl>
              <a:tblPr/>
              <a:tblGrid>
                <a:gridCol w="2592388"/>
                <a:gridCol w="2592387"/>
                <a:gridCol w="2592388"/>
              </a:tblGrid>
              <a:tr h="442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Artrite infecciosa</a:t>
                      </a:r>
                      <a:endParaRPr kumimoji="0" lang="pt-B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ckwell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Luiz Henrique </a:t>
                      </a:r>
                      <a:r>
                        <a:rPr kumimoji="0" lang="pt-BR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Sarmanho</a:t>
                      </a:r>
                      <a:endParaRPr kumimoji="0" lang="pt-B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ckwell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kumimoji="0" lang="pt-B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Rockwell"/>
                          <a:cs typeface="Times New Roman" pitchFamily="18" charset="0"/>
                        </a:rPr>
                        <a:t>           </a:t>
                      </a:r>
                      <a:endParaRPr kumimoji="0" lang="pt-B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62471" name="Picture 7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16688" y="620713"/>
            <a:ext cx="371475" cy="371475"/>
          </a:xfrm>
          <a:prstGeom prst="rect">
            <a:avLst/>
          </a:prstGeom>
          <a:noFill/>
        </p:spPr>
      </p:pic>
      <p:pic>
        <p:nvPicPr>
          <p:cNvPr id="62491" name="Picture 2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1700213"/>
            <a:ext cx="8472487" cy="4508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697" name="Group 17"/>
          <p:cNvGraphicFramePr>
            <a:graphicFrameLocks noGrp="1"/>
          </p:cNvGraphicFramePr>
          <p:nvPr/>
        </p:nvGraphicFramePr>
        <p:xfrm>
          <a:off x="468313" y="404813"/>
          <a:ext cx="7775575" cy="1310640"/>
        </p:xfrm>
        <a:graphic>
          <a:graphicData uri="http://schemas.openxmlformats.org/drawingml/2006/table">
            <a:tbl>
              <a:tblPr/>
              <a:tblGrid>
                <a:gridCol w="2590800"/>
                <a:gridCol w="2593975"/>
                <a:gridCol w="2590800"/>
              </a:tblGrid>
              <a:tr h="442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Manuseio da crian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Rockwell"/>
                          <a:cs typeface="Times New Roman" pitchFamily="18" charset="0"/>
                          <a:hlinkClick r:id="rId2"/>
                        </a:rPr>
                        <a:t>ç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a com artrite s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Rockwell"/>
                          <a:cs typeface="Times New Roman" pitchFamily="18" charset="0"/>
                          <a:hlinkClick r:id="rId2"/>
                        </a:rPr>
                        <a:t>é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ptica aguda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ckwell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Markus P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Rockwell"/>
                          <a:cs typeface="Times New Roman" pitchFamily="18" charset="0"/>
                          <a:hlinkClick r:id="rId2"/>
                        </a:rPr>
                        <a:t>ää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kk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Rockwell"/>
                          <a:cs typeface="Times New Roman" pitchFamily="18" charset="0"/>
                          <a:hlinkClick r:id="rId2"/>
                        </a:rPr>
                        <a:t>ö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nen, Heikki Peltola. Apresenta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Rockwell"/>
                          <a:cs typeface="Times New Roman" pitchFamily="18" charset="0"/>
                          <a:hlinkClick r:id="rId2"/>
                        </a:rPr>
                        <a:t>ç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ão: Bruno Oliveira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ckwell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Rockwell"/>
                          <a:cs typeface="Times New Roman" pitchFamily="18" charset="0"/>
                        </a:rPr>
                        <a:t>           </a:t>
                      </a:r>
                      <a:endParaRPr kumimoji="0" lang="pt-BR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71692" name="Picture 7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27763" y="765175"/>
            <a:ext cx="587375" cy="58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94" name="Picture 3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2852738"/>
            <a:ext cx="8620125" cy="345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98" name="Rectangle 18"/>
          <p:cNvSpPr>
            <a:spLocks noChangeArrowheads="1"/>
          </p:cNvSpPr>
          <p:nvPr/>
        </p:nvSpPr>
        <p:spPr bwMode="auto">
          <a:xfrm>
            <a:off x="755650" y="1773238"/>
            <a:ext cx="7056438" cy="91598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pt-BR" b="1">
                <a:hlinkClick r:id="rId5"/>
              </a:rPr>
              <a:t>Treatment</a:t>
            </a:r>
            <a:r>
              <a:rPr lang="pt-BR">
                <a:hlinkClick r:id="rId5"/>
              </a:rPr>
              <a:t> of </a:t>
            </a:r>
            <a:r>
              <a:rPr lang="pt-BR" b="1">
                <a:hlinkClick r:id="rId5"/>
              </a:rPr>
              <a:t>acute</a:t>
            </a:r>
            <a:r>
              <a:rPr lang="pt-BR">
                <a:hlinkClick r:id="rId5"/>
              </a:rPr>
              <a:t> </a:t>
            </a:r>
            <a:r>
              <a:rPr lang="pt-BR" b="1">
                <a:hlinkClick r:id="rId5"/>
              </a:rPr>
              <a:t>septic arthritis</a:t>
            </a:r>
            <a:r>
              <a:rPr lang="pt-BR">
                <a:hlinkClick r:id="rId5"/>
              </a:rPr>
              <a:t>.</a:t>
            </a:r>
            <a:endParaRPr lang="pt-BR"/>
          </a:p>
          <a:p>
            <a:pPr algn="ctr"/>
            <a:r>
              <a:rPr lang="pt-BR"/>
              <a:t>Pääkkönen M, </a:t>
            </a:r>
            <a:r>
              <a:rPr lang="pt-BR" b="1"/>
              <a:t>Peltola H</a:t>
            </a:r>
            <a:r>
              <a:rPr lang="pt-BR"/>
              <a:t>.</a:t>
            </a:r>
          </a:p>
          <a:p>
            <a:pPr algn="ctr"/>
            <a:r>
              <a:rPr lang="pt-BR"/>
              <a:t>Pediatr Infect Dis J. 2013 Jun;32(6):684-5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4781" name="Group 29"/>
          <p:cNvGraphicFramePr>
            <a:graphicFrameLocks noGrp="1"/>
          </p:cNvGraphicFramePr>
          <p:nvPr/>
        </p:nvGraphicFramePr>
        <p:xfrm>
          <a:off x="539750" y="2852738"/>
          <a:ext cx="7200900" cy="2089150"/>
        </p:xfrm>
        <a:graphic>
          <a:graphicData uri="http://schemas.openxmlformats.org/drawingml/2006/table">
            <a:tbl>
              <a:tblPr/>
              <a:tblGrid>
                <a:gridCol w="2400300"/>
                <a:gridCol w="2400300"/>
                <a:gridCol w="2400300"/>
              </a:tblGrid>
              <a:tr h="2089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Monografia HRAS/HMIB-2013: Artrite s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Rockwell"/>
                          <a:cs typeface="Times New Roman" pitchFamily="18" charset="0"/>
                          <a:hlinkClick r:id="rId2"/>
                        </a:rPr>
                        <a:t>é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ptica-proposta de um protocolo cl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Rockwell"/>
                          <a:cs typeface="Times New Roman" pitchFamily="18" charset="0"/>
                          <a:hlinkClick r:id="rId2"/>
                        </a:rPr>
                        <a:t>í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nico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ckwell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Naima Moura Hamidah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ckwell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Rockwell"/>
                          <a:cs typeface="Times New Roman" pitchFamily="18" charset="0"/>
                        </a:rPr>
                        <a:t> 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Rockwell"/>
                          <a:cs typeface="Times New Roman" pitchFamily="18" charset="0"/>
                        </a:rPr>
                        <a:t>          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66572" name="Picture 7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84888" y="3429000"/>
            <a:ext cx="587375" cy="58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573" name="AutoShape 30"/>
          <p:cNvSpPr>
            <a:spLocks noChangeArrowheads="1"/>
          </p:cNvSpPr>
          <p:nvPr/>
        </p:nvSpPr>
        <p:spPr bwMode="auto">
          <a:xfrm>
            <a:off x="5003800" y="5013325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57150">
            <a:solidFill>
              <a:srgbClr val="FF00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pt-BR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357188" y="461963"/>
            <a:ext cx="8429625" cy="711200"/>
          </a:xfrm>
          <a:prstGeom prst="rect">
            <a:avLst/>
          </a:prstGeom>
          <a:solidFill>
            <a:srgbClr val="000066"/>
          </a:solidFill>
          <a:ln w="9525">
            <a:miter lim="800000"/>
            <a:headEnd/>
            <a:tailEnd/>
          </a:ln>
          <a:effectLst>
            <a:outerShdw blurRad="50800" dist="50800" dir="5400000" sx="1000" sy="1000" algn="ctr" rotWithShape="0">
              <a:srgbClr val="EAEAEA"/>
            </a:outerShdw>
          </a:effectLst>
          <a:scene3d>
            <a:camera prst="legacyPerspectiveTop"/>
            <a:lightRig rig="legacyFlat3" dir="b"/>
          </a:scene3d>
          <a:sp3d extrusionH="704850" prstMaterial="legacyMatte">
            <a:bevelT w="13500" h="13500" prst="angle"/>
            <a:bevelB w="13500" h="13500" prst="angle"/>
            <a:extrusionClr>
              <a:srgbClr val="CCFFFF"/>
            </a:extrusionClr>
          </a:sp3d>
        </p:spPr>
        <p:txBody>
          <a:bodyPr>
            <a:spAutoFit/>
            <a:flatTx/>
          </a:bodyPr>
          <a:lstStyle/>
          <a:p>
            <a:pPr algn="ctr" eaLnBrk="0" hangingPunct="0"/>
            <a:r>
              <a:rPr lang="en-US" sz="4000">
                <a:solidFill>
                  <a:srgbClr val="FFFFFF"/>
                </a:solidFill>
                <a:latin typeface="Century Schoolbook"/>
              </a:rPr>
              <a:t>Fluxograma</a:t>
            </a:r>
            <a:endParaRPr lang="pt-BR" sz="4000">
              <a:solidFill>
                <a:srgbClr val="FFFFFF"/>
              </a:solidFill>
              <a:latin typeface="Century Schoolbook"/>
            </a:endParaRPr>
          </a:p>
        </p:txBody>
      </p:sp>
      <p:pic>
        <p:nvPicPr>
          <p:cNvPr id="6758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95388" y="1238250"/>
            <a:ext cx="6662737" cy="5383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88" name="AutoShape 4"/>
          <p:cNvSpPr>
            <a:spLocks noChangeArrowheads="1"/>
          </p:cNvSpPr>
          <p:nvPr/>
        </p:nvSpPr>
        <p:spPr bwMode="auto">
          <a:xfrm>
            <a:off x="7667625" y="6237288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57150">
            <a:solidFill>
              <a:srgbClr val="FF00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pt-BR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128588"/>
            <a:ext cx="7843837" cy="6586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8611" name="AutoShape 3"/>
          <p:cNvSpPr>
            <a:spLocks noChangeArrowheads="1"/>
          </p:cNvSpPr>
          <p:nvPr/>
        </p:nvSpPr>
        <p:spPr bwMode="auto">
          <a:xfrm>
            <a:off x="7596188" y="6237288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57150">
            <a:solidFill>
              <a:srgbClr val="FF00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pt-BR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313" y="71438"/>
            <a:ext cx="6624637" cy="671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9635" name="AutoShape 3"/>
          <p:cNvSpPr>
            <a:spLocks noChangeArrowheads="1"/>
          </p:cNvSpPr>
          <p:nvPr/>
        </p:nvSpPr>
        <p:spPr bwMode="auto">
          <a:xfrm>
            <a:off x="7596188" y="6237288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57150">
            <a:solidFill>
              <a:srgbClr val="FF00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pt-BR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6225" y="627063"/>
            <a:ext cx="8724900" cy="537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659" name="AutoShape 3"/>
          <p:cNvSpPr>
            <a:spLocks noChangeArrowheads="1"/>
          </p:cNvSpPr>
          <p:nvPr/>
        </p:nvSpPr>
        <p:spPr bwMode="auto">
          <a:xfrm>
            <a:off x="7740650" y="6165850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57150">
            <a:solidFill>
              <a:srgbClr val="FF00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pt-BR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Espaço Reservado para Conteúdo 4" descr="polvos (2)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10000"/>
          </a:blip>
          <a:srcRect/>
          <a:stretch>
            <a:fillRect/>
          </a:stretch>
        </p:blipFill>
        <p:spPr>
          <a:xfrm>
            <a:off x="179388" y="165100"/>
            <a:ext cx="8785225" cy="1393825"/>
          </a:xfrm>
        </p:spPr>
      </p:pic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79388" y="260350"/>
            <a:ext cx="8485187" cy="1165225"/>
          </a:xfrm>
        </p:spPr>
      </p:pic>
      <p:pic>
        <p:nvPicPr>
          <p:cNvPr id="43027" name="Picture 1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9750" y="1773238"/>
            <a:ext cx="8208963" cy="4583112"/>
          </a:xfrm>
          <a:prstGeom prst="rect">
            <a:avLst/>
          </a:prstGeom>
          <a:noFill/>
          <a:ln w="76200">
            <a:solidFill>
              <a:srgbClr val="FF0066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undição">
  <a:themeElements>
    <a:clrScheme name="Personalizada 16">
      <a:dk1>
        <a:sysClr val="windowText" lastClr="000000"/>
      </a:dk1>
      <a:lt1>
        <a:srgbClr val="083E6F"/>
      </a:lt1>
      <a:dk2>
        <a:srgbClr val="5DF0F6"/>
      </a:dk2>
      <a:lt2>
        <a:srgbClr val="05294A"/>
      </a:lt2>
      <a:accent1>
        <a:srgbClr val="0B5394"/>
      </a:accent1>
      <a:accent2>
        <a:srgbClr val="FFC000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undição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undiçã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6096</TotalTime>
  <Words>4416</Words>
  <Application>Microsoft Office PowerPoint</Application>
  <PresentationFormat>Apresentação na tela (4:3)</PresentationFormat>
  <Paragraphs>321</Paragraphs>
  <Slides>45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45</vt:i4>
      </vt:variant>
    </vt:vector>
  </HeadingPairs>
  <TitlesOfParts>
    <vt:vector size="46" baseType="lpstr">
      <vt:lpstr>Fundição</vt:lpstr>
      <vt:lpstr>Slide 1</vt:lpstr>
      <vt:lpstr>RESUMO</vt:lpstr>
      <vt:lpstr>Slide 3</vt:lpstr>
      <vt:lpstr>Slide 4</vt:lpstr>
      <vt:lpstr>Slide 5</vt:lpstr>
      <vt:lpstr>Slide 6</vt:lpstr>
      <vt:lpstr>RESULTADOS</vt:lpstr>
      <vt:lpstr>RESULTADOS</vt:lpstr>
      <vt:lpstr>RESULTADOS</vt:lpstr>
      <vt:lpstr>Slide 10</vt:lpstr>
      <vt:lpstr>DISCUSSÃO</vt:lpstr>
      <vt:lpstr>Slide 12</vt:lpstr>
      <vt:lpstr>Slide 13</vt:lpstr>
      <vt:lpstr>Slide 14</vt:lpstr>
      <vt:lpstr>DISCUSSÃO</vt:lpstr>
      <vt:lpstr>Slide 16</vt:lpstr>
      <vt:lpstr>RESUMO</vt:lpstr>
      <vt:lpstr>Abstract</vt:lpstr>
      <vt:lpstr>REFERÊNCIAS</vt:lpstr>
      <vt:lpstr>REFERÊNCIAS</vt:lpstr>
      <vt:lpstr>REFERÊNCIAS</vt:lpstr>
      <vt:lpstr>REFERÊNCIAS</vt:lpstr>
      <vt:lpstr>Slide 23</vt:lpstr>
      <vt:lpstr>Slide 24</vt:lpstr>
      <vt:lpstr>Introdução</vt:lpstr>
      <vt:lpstr>Introdução</vt:lpstr>
      <vt:lpstr>Relato de caso</vt:lpstr>
      <vt:lpstr>Slide 28</vt:lpstr>
      <vt:lpstr>Relato de caso</vt:lpstr>
      <vt:lpstr>Discussão </vt:lpstr>
      <vt:lpstr>Discussão </vt:lpstr>
      <vt:lpstr>Discussão </vt:lpstr>
      <vt:lpstr>Slide 33</vt:lpstr>
      <vt:lpstr>Abstract</vt:lpstr>
      <vt:lpstr>Slide 35</vt:lpstr>
      <vt:lpstr>Nota do Editor do site, Dr. Paulo R. Margotto Consultem também! Aqui e Agora!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ARTRITE SEPTICA EM UM RECÉM-NASCIDO DE 10 DIAS: QUANTO ESPERAR PARA A DRENAGEM ARTICULAR?</dc:title>
  <dc:creator>Milena Conde Nogueira</dc:creator>
  <cp:lastModifiedBy>Paulo</cp:lastModifiedBy>
  <cp:revision>17</cp:revision>
  <dcterms:created xsi:type="dcterms:W3CDTF">2017-06-13T20:27:38Z</dcterms:created>
  <dcterms:modified xsi:type="dcterms:W3CDTF">2017-07-12T23:15:41Z</dcterms:modified>
</cp:coreProperties>
</file>