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tiff" ContentType="image/tiff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  <a:sym typeface="Verdana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  <a:sym typeface="Verdana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  <a:sym typeface="Verdana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  <a:sym typeface="Verdana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  <a:sym typeface="Verdana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  <a:sym typeface="Verdana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  <a:sym typeface="Verdana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  <a:sym typeface="Verdana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  <a:sym typeface="Verdana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Verdana"/>
          <a:ea typeface="Verdana"/>
          <a:cs typeface="Verdana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ECEC"/>
          </a:solidFill>
        </a:fill>
      </a:tcStyle>
    </a:wholeTbl>
    <a:band2H>
      <a:tcTxStyle/>
      <a:tcStyle>
        <a:tcBdr/>
        <a:fill>
          <a:solidFill>
            <a:srgbClr val="E7F6F6"/>
          </a:solidFill>
        </a:fill>
      </a:tcStyle>
    </a:band2H>
    <a:firstCol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33CCCC"/>
          </a:solidFill>
        </a:fill>
      </a:tcStyle>
    </a:firstCol>
    <a:lastRow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33CCCC"/>
          </a:solidFill>
        </a:fill>
      </a:tcStyle>
    </a:lastRow>
    <a:firstRow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33CCCC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Verdana"/>
          <a:ea typeface="Verdana"/>
          <a:cs typeface="Verdana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Verdana"/>
          <a:ea typeface="Verdana"/>
          <a:cs typeface="Verdana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AE6E6"/>
          </a:solidFill>
        </a:fill>
      </a:tcStyle>
    </a:wholeTbl>
    <a:band2H>
      <a:tcTxStyle/>
      <a:tcStyle>
        <a:tcBdr/>
        <a:fill>
          <a:solidFill>
            <a:srgbClr val="EDF3F3"/>
          </a:solidFill>
        </a:fill>
      </a:tcStyle>
    </a:band2H>
    <a:firstCol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BB9B9"/>
          </a:solidFill>
        </a:fill>
      </a:tcStyle>
    </a:firstCol>
    <a:lastRow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BB9B9"/>
          </a:solidFill>
        </a:fill>
      </a:tcStyle>
    </a:lastRow>
    <a:firstRow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BB9B9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Verdana"/>
          <a:ea typeface="Verdana"/>
          <a:cs typeface="Verdan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3CCCC"/>
          </a:solidFill>
        </a:fill>
      </a:tcStyle>
    </a:firstCol>
    <a:lastRow>
      <a:tcTxStyle b="on" i="on">
        <a:font>
          <a:latin typeface="Verdana"/>
          <a:ea typeface="Verdana"/>
          <a:cs typeface="Verdan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3CCCC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Verdana"/>
          <a:ea typeface="Verdana"/>
          <a:cs typeface="Verdana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Verdana"/>
          <a:ea typeface="Verdana"/>
          <a:cs typeface="Verdan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Verdana"/>
          <a:ea typeface="Verdana"/>
          <a:cs typeface="Verdan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Verdana"/>
          <a:ea typeface="Verdana"/>
          <a:cs typeface="Verdan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Verdana"/>
          <a:ea typeface="Verdana"/>
          <a:cs typeface="Verdan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Verdana"/>
          <a:ea typeface="Verdana"/>
          <a:cs typeface="Verdan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7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 noProof="0">
              <a:sym typeface="Avenir Roman"/>
            </a:endParaRPr>
          </a:p>
        </p:txBody>
      </p:sp>
      <p:sp>
        <p:nvSpPr>
          <p:cNvPr id="27" name="Shape 2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 noProof="0">
              <a:sym typeface="Avenir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25000"/>
      </a:lnSpc>
      <a:spcBef>
        <a:spcPct val="30000"/>
      </a:spcBef>
      <a:spcAft>
        <a:spcPct val="0"/>
      </a:spcAft>
      <a:defRPr sz="2400">
        <a:solidFill>
          <a:schemeClr val="tx1"/>
        </a:solidFill>
        <a:latin typeface="+mj-lt"/>
        <a:ea typeface="+mj-ea"/>
        <a:cs typeface="+mj-cs"/>
        <a:sym typeface="Avenir Roman"/>
      </a:defRPr>
    </a:lvl1pPr>
    <a:lvl2pPr marL="742950" indent="-285750" algn="l" defTabSz="457200" rtl="0" eaLnBrk="0" fontAlgn="base" hangingPunct="0">
      <a:lnSpc>
        <a:spcPct val="125000"/>
      </a:lnSpc>
      <a:spcBef>
        <a:spcPct val="30000"/>
      </a:spcBef>
      <a:spcAft>
        <a:spcPct val="0"/>
      </a:spcAft>
      <a:defRPr sz="2400">
        <a:solidFill>
          <a:schemeClr val="tx1"/>
        </a:solidFill>
        <a:latin typeface="+mj-lt"/>
        <a:ea typeface="+mj-ea"/>
        <a:cs typeface="+mj-cs"/>
        <a:sym typeface="Avenir Roman"/>
      </a:defRPr>
    </a:lvl2pPr>
    <a:lvl3pPr marL="1143000" indent="-228600" algn="l" defTabSz="457200" rtl="0" eaLnBrk="0" fontAlgn="base" hangingPunct="0">
      <a:lnSpc>
        <a:spcPct val="125000"/>
      </a:lnSpc>
      <a:spcBef>
        <a:spcPct val="30000"/>
      </a:spcBef>
      <a:spcAft>
        <a:spcPct val="0"/>
      </a:spcAft>
      <a:defRPr sz="2400">
        <a:solidFill>
          <a:schemeClr val="tx1"/>
        </a:solidFill>
        <a:latin typeface="+mj-lt"/>
        <a:ea typeface="+mj-ea"/>
        <a:cs typeface="+mj-cs"/>
        <a:sym typeface="Avenir Roman"/>
      </a:defRPr>
    </a:lvl3pPr>
    <a:lvl4pPr marL="1600200" indent="-228600" algn="l" defTabSz="457200" rtl="0" eaLnBrk="0" fontAlgn="base" hangingPunct="0">
      <a:lnSpc>
        <a:spcPct val="125000"/>
      </a:lnSpc>
      <a:spcBef>
        <a:spcPct val="30000"/>
      </a:spcBef>
      <a:spcAft>
        <a:spcPct val="0"/>
      </a:spcAft>
      <a:defRPr sz="2400">
        <a:solidFill>
          <a:schemeClr val="tx1"/>
        </a:solidFill>
        <a:latin typeface="+mj-lt"/>
        <a:ea typeface="+mj-ea"/>
        <a:cs typeface="+mj-cs"/>
        <a:sym typeface="Avenir Roman"/>
      </a:defRPr>
    </a:lvl4pPr>
    <a:lvl5pPr marL="2057400" indent="-228600" algn="l" defTabSz="457200" rtl="0" eaLnBrk="0" fontAlgn="base" hangingPunct="0">
      <a:lnSpc>
        <a:spcPct val="125000"/>
      </a:lnSpc>
      <a:spcBef>
        <a:spcPct val="30000"/>
      </a:spcBef>
      <a:spcAft>
        <a:spcPct val="0"/>
      </a:spcAft>
      <a:defRPr sz="2400">
        <a:solidFill>
          <a:schemeClr val="tx1"/>
        </a:solidFill>
        <a:latin typeface="+mj-lt"/>
        <a:ea typeface="+mj-ea"/>
        <a:cs typeface="+mj-cs"/>
        <a:sym typeface="Avenir Roman"/>
      </a:defRPr>
    </a:lvl5pPr>
    <a:lvl6pPr indent="11430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6pPr>
    <a:lvl7pPr indent="1371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7pPr>
    <a:lvl8pPr indent="1600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8pPr>
    <a:lvl9pPr indent="1828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-4763" y="698500"/>
            <a:ext cx="8691563" cy="4195763"/>
            <a:chOff x="0" y="0"/>
            <a:chExt cx="8691567" cy="4194926"/>
          </a:xfrm>
        </p:grpSpPr>
        <p:sp>
          <p:nvSpPr>
            <p:cNvPr id="5" name="Shape 10"/>
            <p:cNvSpPr/>
            <p:nvPr/>
          </p:nvSpPr>
          <p:spPr>
            <a:xfrm>
              <a:off x="1452564" y="1815738"/>
              <a:ext cx="7239003" cy="0"/>
            </a:xfrm>
            <a:prstGeom prst="line">
              <a:avLst/>
            </a:prstGeom>
            <a:noFill/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 sz="1200"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ysClr val="windowText" lastClr="000000"/>
                </a:solidFill>
                <a:latin typeface="+mn-lt"/>
                <a:sym typeface="Helvetica"/>
              </a:endParaRPr>
            </a:p>
          </p:txBody>
        </p:sp>
        <p:sp>
          <p:nvSpPr>
            <p:cNvPr id="6" name="Shape 11"/>
            <p:cNvSpPr>
              <a:spLocks/>
            </p:cNvSpPr>
            <p:nvPr/>
          </p:nvSpPr>
          <p:spPr bwMode="auto">
            <a:xfrm>
              <a:off x="9493" y="807989"/>
              <a:ext cx="1138758" cy="3386938"/>
            </a:xfrm>
            <a:custGeom>
              <a:avLst/>
              <a:gdLst>
                <a:gd name="T0" fmla="*/ 569379 w 17769"/>
                <a:gd name="T1" fmla="*/ 1693469 h 21600"/>
                <a:gd name="T2" fmla="*/ 569379 w 17769"/>
                <a:gd name="T3" fmla="*/ 1693469 h 21600"/>
                <a:gd name="T4" fmla="*/ 569379 w 17769"/>
                <a:gd name="T5" fmla="*/ 1693469 h 21600"/>
                <a:gd name="T6" fmla="*/ 569379 w 17769"/>
                <a:gd name="T7" fmla="*/ 169346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0 w 17769"/>
                <a:gd name="T13" fmla="*/ 0 h 21600"/>
                <a:gd name="T14" fmla="*/ 17769 w 17769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769" h="21600" extrusionOk="0">
                  <a:moveTo>
                    <a:pt x="0" y="0"/>
                  </a:moveTo>
                  <a:cubicBezTo>
                    <a:pt x="14594" y="2433"/>
                    <a:pt x="21600" y="9239"/>
                    <a:pt x="15649" y="15204"/>
                  </a:cubicBezTo>
                  <a:cubicBezTo>
                    <a:pt x="12750" y="18109"/>
                    <a:pt x="7109" y="20415"/>
                    <a:pt x="0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9CCCC"/>
            </a:solidFill>
            <a:ln w="12700" cap="flat">
              <a:noFill/>
              <a:miter lim="400000"/>
              <a:headEnd/>
              <a:tailEnd/>
            </a:ln>
          </p:spPr>
          <p:txBody>
            <a:bodyPr lIns="0" tIns="0" rIns="0" bIns="0"/>
            <a:lstStyle/>
            <a:p>
              <a:endParaRPr lang="pt-BR"/>
            </a:p>
          </p:txBody>
        </p:sp>
        <p:sp>
          <p:nvSpPr>
            <p:cNvPr id="7" name="Shape 12"/>
            <p:cNvSpPr>
              <a:spLocks/>
            </p:cNvSpPr>
            <p:nvPr/>
          </p:nvSpPr>
          <p:spPr bwMode="auto">
            <a:xfrm>
              <a:off x="0" y="0"/>
              <a:ext cx="820875" cy="3250316"/>
            </a:xfrm>
            <a:custGeom>
              <a:avLst/>
              <a:gdLst>
                <a:gd name="T0" fmla="*/ 410438 w 16289"/>
                <a:gd name="T1" fmla="*/ 1625158 h 21600"/>
                <a:gd name="T2" fmla="*/ 410438 w 16289"/>
                <a:gd name="T3" fmla="*/ 1625158 h 21600"/>
                <a:gd name="T4" fmla="*/ 410438 w 16289"/>
                <a:gd name="T5" fmla="*/ 1625158 h 21600"/>
                <a:gd name="T6" fmla="*/ 410438 w 16289"/>
                <a:gd name="T7" fmla="*/ 162515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0 w 16289"/>
                <a:gd name="T13" fmla="*/ 0 h 21600"/>
                <a:gd name="T14" fmla="*/ 16289 w 16289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289" h="21600" extrusionOk="0">
                  <a:moveTo>
                    <a:pt x="1" y="0"/>
                  </a:moveTo>
                  <a:cubicBezTo>
                    <a:pt x="17811" y="4399"/>
                    <a:pt x="21600" y="12801"/>
                    <a:pt x="8464" y="18765"/>
                  </a:cubicBezTo>
                  <a:cubicBezTo>
                    <a:pt x="6083" y="19847"/>
                    <a:pt x="3230" y="20802"/>
                    <a:pt x="1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006666"/>
            </a:solidFill>
            <a:ln w="12700" cap="flat">
              <a:noFill/>
              <a:miter lim="400000"/>
              <a:headEnd/>
              <a:tailEnd/>
            </a:ln>
          </p:spPr>
          <p:txBody>
            <a:bodyPr lIns="0" tIns="0" rIns="0" bIns="0"/>
            <a:lstStyle/>
            <a:p>
              <a:endParaRPr lang="pt-BR"/>
            </a:p>
          </p:txBody>
        </p:sp>
      </p:grpSp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1443037" y="0"/>
            <a:ext cx="7239001" cy="2430463"/>
          </a:xfrm>
          <a:prstGeom prst="rect">
            <a:avLst/>
          </a:prstGeom>
        </p:spPr>
        <p:txBody>
          <a:bodyPr/>
          <a:lstStyle>
            <a:lvl1pPr>
              <a:defRPr sz="4000"/>
            </a:lvl1pPr>
          </a:lstStyle>
          <a:p>
            <a:pPr lvl="0"/>
            <a:r>
              <a:rPr/>
              <a:t>Texto do Título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1443037" y="3427412"/>
            <a:ext cx="7239001" cy="3430588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</a:lvl1pPr>
            <a:lvl2pPr marL="0" indent="457200">
              <a:buClrTx/>
              <a:buSzTx/>
              <a:buFontTx/>
              <a:buNone/>
            </a:lvl2pPr>
            <a:lvl3pPr marL="0" indent="914400">
              <a:buClrTx/>
              <a:buSzTx/>
              <a:buFontTx/>
              <a:buNone/>
            </a:lvl3pPr>
            <a:lvl4pPr marL="0" indent="1371600">
              <a:buClrTx/>
              <a:buSzTx/>
              <a:buFontTx/>
              <a:buNone/>
            </a:lvl4pPr>
            <a:lvl5pPr marL="0" indent="1828800">
              <a:buClrTx/>
              <a:buSzTx/>
              <a:buFontTx/>
              <a:buNone/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  <p:sp>
        <p:nvSpPr>
          <p:cNvPr id="8" name="Shape 1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21B7CB4-5DAB-4B3E-833D-E0EF7B112254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20" name="Shape 2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  <p:sp>
        <p:nvSpPr>
          <p:cNvPr id="4" name="Shap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86CFFE-C126-449C-BEB4-3842B002147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5404A4-17DF-4A5A-92E8-ED6EAE289D5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>
            <a:spLocks noGrp="1"/>
          </p:cNvSpPr>
          <p:nvPr>
            <p:ph type="title"/>
          </p:nvPr>
        </p:nvSpPr>
        <p:spPr>
          <a:xfrm>
            <a:off x="1370012" y="301625"/>
            <a:ext cx="7313613" cy="114300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3" name="Shap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4F963F-0E29-47AA-BB6B-47F917B83C21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5"/>
          <p:cNvGrpSpPr>
            <a:grpSpLocks/>
          </p:cNvGrpSpPr>
          <p:nvPr/>
        </p:nvGrpSpPr>
        <p:grpSpPr bwMode="auto">
          <a:xfrm>
            <a:off x="-4763" y="276225"/>
            <a:ext cx="8691563" cy="3252788"/>
            <a:chOff x="0" y="0"/>
            <a:chExt cx="8691620" cy="3253843"/>
          </a:xfrm>
        </p:grpSpPr>
        <p:sp>
          <p:nvSpPr>
            <p:cNvPr id="1030" name="Shape 2"/>
            <p:cNvSpPr>
              <a:spLocks/>
            </p:cNvSpPr>
            <p:nvPr/>
          </p:nvSpPr>
          <p:spPr bwMode="auto">
            <a:xfrm>
              <a:off x="0" y="690534"/>
              <a:ext cx="881302" cy="2563310"/>
            </a:xfrm>
            <a:custGeom>
              <a:avLst/>
              <a:gdLst>
                <a:gd name="T0" fmla="*/ 440651 w 16392"/>
                <a:gd name="T1" fmla="*/ 1281655 h 21600"/>
                <a:gd name="T2" fmla="*/ 440651 w 16392"/>
                <a:gd name="T3" fmla="*/ 1281655 h 21600"/>
                <a:gd name="T4" fmla="*/ 440651 w 16392"/>
                <a:gd name="T5" fmla="*/ 1281655 h 21600"/>
                <a:gd name="T6" fmla="*/ 440651 w 16392"/>
                <a:gd name="T7" fmla="*/ 12816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0 w 16392"/>
                <a:gd name="T13" fmla="*/ 0 h 21600"/>
                <a:gd name="T14" fmla="*/ 16392 w 16392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392" h="21600" extrusionOk="0">
                  <a:moveTo>
                    <a:pt x="1" y="0"/>
                  </a:moveTo>
                  <a:cubicBezTo>
                    <a:pt x="17339" y="4157"/>
                    <a:pt x="21600" y="12362"/>
                    <a:pt x="9517" y="18326"/>
                  </a:cubicBezTo>
                  <a:cubicBezTo>
                    <a:pt x="6932" y="19602"/>
                    <a:pt x="3710" y="20710"/>
                    <a:pt x="1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1" y="21600"/>
                  </a:lnTo>
                  <a:lnTo>
                    <a:pt x="1" y="0"/>
                  </a:lnTo>
                  <a:lnTo>
                    <a:pt x="0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99CCCC"/>
            </a:solidFill>
            <a:ln w="12700" cap="flat">
              <a:noFill/>
              <a:miter lim="400000"/>
              <a:headEnd/>
              <a:tailEnd/>
            </a:ln>
          </p:spPr>
          <p:txBody>
            <a:bodyPr lIns="0" tIns="0" rIns="0" bIns="0"/>
            <a:lstStyle/>
            <a:p>
              <a:endParaRPr lang="pt-BR"/>
            </a:p>
          </p:txBody>
        </p:sp>
        <p:sp>
          <p:nvSpPr>
            <p:cNvPr id="1031" name="Shape 3"/>
            <p:cNvSpPr>
              <a:spLocks/>
            </p:cNvSpPr>
            <p:nvPr/>
          </p:nvSpPr>
          <p:spPr bwMode="auto">
            <a:xfrm>
              <a:off x="36" y="0"/>
              <a:ext cx="673270" cy="2602941"/>
            </a:xfrm>
            <a:custGeom>
              <a:avLst/>
              <a:gdLst>
                <a:gd name="T0" fmla="*/ 336635 w 16427"/>
                <a:gd name="T1" fmla="*/ 1301471 h 21600"/>
                <a:gd name="T2" fmla="*/ 336635 w 16427"/>
                <a:gd name="T3" fmla="*/ 1301471 h 21600"/>
                <a:gd name="T4" fmla="*/ 336635 w 16427"/>
                <a:gd name="T5" fmla="*/ 1301471 h 21600"/>
                <a:gd name="T6" fmla="*/ 336635 w 16427"/>
                <a:gd name="T7" fmla="*/ 130147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0 w 16427"/>
                <a:gd name="T13" fmla="*/ 0 h 21600"/>
                <a:gd name="T14" fmla="*/ 16427 w 16427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427" h="21600" extrusionOk="0">
                  <a:moveTo>
                    <a:pt x="1" y="0"/>
                  </a:moveTo>
                  <a:cubicBezTo>
                    <a:pt x="17202" y="4084"/>
                    <a:pt x="21600" y="12229"/>
                    <a:pt x="9824" y="18193"/>
                  </a:cubicBezTo>
                  <a:cubicBezTo>
                    <a:pt x="7185" y="19530"/>
                    <a:pt x="3855" y="20685"/>
                    <a:pt x="1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1" y="21600"/>
                  </a:lnTo>
                  <a:lnTo>
                    <a:pt x="1" y="0"/>
                  </a:lnTo>
                  <a:lnTo>
                    <a:pt x="0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006666"/>
            </a:solidFill>
            <a:ln w="12700" cap="flat">
              <a:noFill/>
              <a:miter lim="400000"/>
              <a:headEnd/>
              <a:tailEnd/>
            </a:ln>
          </p:spPr>
          <p:txBody>
            <a:bodyPr lIns="0" tIns="0" rIns="0" bIns="0"/>
            <a:lstStyle/>
            <a:p>
              <a:endParaRPr lang="pt-BR"/>
            </a:p>
          </p:txBody>
        </p:sp>
        <p:sp>
          <p:nvSpPr>
            <p:cNvPr id="4" name="Shape 4"/>
            <p:cNvSpPr/>
            <p:nvPr/>
          </p:nvSpPr>
          <p:spPr>
            <a:xfrm>
              <a:off x="1376372" y="1248180"/>
              <a:ext cx="7315248" cy="0"/>
            </a:xfrm>
            <a:prstGeom prst="line">
              <a:avLst/>
            </a:prstGeom>
            <a:noFill/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 sz="1200"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ysClr val="windowText" lastClr="000000"/>
                </a:solidFill>
                <a:latin typeface="+mn-lt"/>
                <a:sym typeface="Helvetica"/>
              </a:endParaRPr>
            </a:p>
          </p:txBody>
        </p:sp>
      </p:grpSp>
      <p:sp>
        <p:nvSpPr>
          <p:cNvPr id="1027" name="Shape 6"/>
          <p:cNvSpPr>
            <a:spLocks noGrp="1"/>
          </p:cNvSpPr>
          <p:nvPr>
            <p:ph type="sldNum" sz="quarter" idx="2"/>
          </p:nvPr>
        </p:nvSpPr>
        <p:spPr bwMode="auto">
          <a:xfrm>
            <a:off x="6553200" y="6423025"/>
            <a:ext cx="2133600" cy="2825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45719" tIns="45720" rIns="45719" bIns="45720" numCol="1" anchor="b" anchorCtr="0" compatLnSpc="1">
            <a:prstTxWarp prst="textNoShape">
              <a:avLst/>
            </a:prstTxWarp>
            <a:spAutoFit/>
          </a:bodyPr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185827AD-7699-4777-80D9-3105025421F2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1028" name="Shape 7"/>
          <p:cNvSpPr>
            <a:spLocks noGrp="1"/>
          </p:cNvSpPr>
          <p:nvPr>
            <p:ph type="title"/>
          </p:nvPr>
        </p:nvSpPr>
        <p:spPr bwMode="auto">
          <a:xfrm>
            <a:off x="1370013" y="0"/>
            <a:ext cx="7313612" cy="14446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45719" tIns="45720" rIns="45719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Arial" charset="0"/>
              </a:rPr>
              <a:t>Texto do Título</a:t>
            </a:r>
          </a:p>
        </p:txBody>
      </p:sp>
      <p:sp>
        <p:nvSpPr>
          <p:cNvPr id="1029" name="Shape 8"/>
          <p:cNvSpPr>
            <a:spLocks noGrp="1"/>
          </p:cNvSpPr>
          <p:nvPr>
            <p:ph type="body" idx="1"/>
          </p:nvPr>
        </p:nvSpPr>
        <p:spPr bwMode="auto">
          <a:xfrm>
            <a:off x="1370013" y="1827213"/>
            <a:ext cx="7313612" cy="503078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45719" tIns="45720" rIns="45719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Verdana" pitchFamily="34" charset="0"/>
              </a:rPr>
              <a:t>Nível de Corpo Um</a:t>
            </a:r>
          </a:p>
          <a:p>
            <a:pPr lvl="1"/>
            <a:r>
              <a:rPr lang="pt-BR" smtClean="0">
                <a:sym typeface="Verdana" pitchFamily="34" charset="0"/>
              </a:rPr>
              <a:t>Nível de Corpo Dois</a:t>
            </a:r>
          </a:p>
          <a:p>
            <a:pPr lvl="2"/>
            <a:r>
              <a:rPr lang="pt-BR" smtClean="0">
                <a:sym typeface="Verdana" pitchFamily="34" charset="0"/>
              </a:rPr>
              <a:t>Nível de Corpo Três</a:t>
            </a:r>
          </a:p>
          <a:p>
            <a:pPr lvl="3"/>
            <a:r>
              <a:rPr lang="pt-BR" smtClean="0">
                <a:sym typeface="Verdana" pitchFamily="34" charset="0"/>
              </a:rPr>
              <a:t>Nível de Corpo Quatro</a:t>
            </a:r>
          </a:p>
          <a:p>
            <a:pPr lvl="4"/>
            <a:r>
              <a:rPr lang="pt-BR" smtClean="0">
                <a:sym typeface="Verdana" pitchFamily="34" charset="0"/>
              </a:rPr>
              <a:t>Nível de Corpo Cinco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2" r:id="rId2"/>
    <p:sldLayoutId id="2147483651" r:id="rId3"/>
    <p:sldLayoutId id="2147483650" r:id="rId4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6666"/>
          </a:solidFill>
          <a:latin typeface="Arial"/>
          <a:ea typeface="Arial"/>
          <a:cs typeface="Arial"/>
          <a:sym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6666"/>
          </a:solidFill>
          <a:latin typeface="Arial"/>
          <a:ea typeface="Arial"/>
          <a:cs typeface="Arial"/>
          <a:sym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6666"/>
          </a:solidFill>
          <a:latin typeface="Arial"/>
          <a:ea typeface="Arial"/>
          <a:cs typeface="Arial"/>
          <a:sym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6666"/>
          </a:solidFill>
          <a:latin typeface="Arial"/>
          <a:ea typeface="Arial"/>
          <a:cs typeface="Arial"/>
          <a:sym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6666"/>
          </a:solidFill>
          <a:latin typeface="Arial"/>
          <a:ea typeface="Arial"/>
          <a:cs typeface="Arial"/>
          <a:sym typeface="Arial" charset="0"/>
        </a:defRPr>
      </a:lvl5pPr>
      <a:lvl6pPr indent="457200">
        <a:defRPr sz="3600">
          <a:solidFill>
            <a:srgbClr val="006666"/>
          </a:solidFill>
          <a:latin typeface="Arial"/>
          <a:ea typeface="Arial"/>
          <a:cs typeface="Arial"/>
          <a:sym typeface="Arial"/>
        </a:defRPr>
      </a:lvl6pPr>
      <a:lvl7pPr indent="914400">
        <a:defRPr sz="3600">
          <a:solidFill>
            <a:srgbClr val="006666"/>
          </a:solidFill>
          <a:latin typeface="Arial"/>
          <a:ea typeface="Arial"/>
          <a:cs typeface="Arial"/>
          <a:sym typeface="Arial"/>
        </a:defRPr>
      </a:lvl7pPr>
      <a:lvl8pPr indent="1371600">
        <a:defRPr sz="3600">
          <a:solidFill>
            <a:srgbClr val="006666"/>
          </a:solidFill>
          <a:latin typeface="Arial"/>
          <a:ea typeface="Arial"/>
          <a:cs typeface="Arial"/>
          <a:sym typeface="Arial"/>
        </a:defRPr>
      </a:lvl8pPr>
      <a:lvl9pPr indent="1828800">
        <a:defRPr sz="3600">
          <a:solidFill>
            <a:srgbClr val="006666"/>
          </a:solidFill>
          <a:latin typeface="Arial"/>
          <a:ea typeface="Arial"/>
          <a:cs typeface="Arial"/>
          <a:sym typeface="Arial"/>
        </a:defRPr>
      </a:lvl9pPr>
    </p:titleStyle>
    <p:bodyStyle>
      <a:lvl1pPr marL="342900" indent="-342900" algn="l" rtl="0" eaLnBrk="0" fontAlgn="base" hangingPunct="0">
        <a:spcBef>
          <a:spcPts val="600"/>
        </a:spcBef>
        <a:spcAft>
          <a:spcPct val="0"/>
        </a:spcAft>
        <a:buClr>
          <a:srgbClr val="006666"/>
        </a:buClr>
        <a:buSzPct val="70000"/>
        <a:buFont typeface="Wingdings" pitchFamily="2" charset="2"/>
        <a:buChar char="○"/>
        <a:defRPr sz="2900">
          <a:solidFill>
            <a:schemeClr val="tx1"/>
          </a:solidFill>
          <a:latin typeface="Verdana"/>
          <a:ea typeface="Verdana"/>
          <a:cs typeface="Verdana"/>
          <a:sym typeface="Verdana" pitchFamily="34" charset="0"/>
        </a:defRPr>
      </a:lvl1pPr>
      <a:lvl2pPr marL="787400" indent="-330200" algn="l" rtl="0" eaLnBrk="0" fontAlgn="base" hangingPunct="0">
        <a:spcBef>
          <a:spcPts val="600"/>
        </a:spcBef>
        <a:spcAft>
          <a:spcPct val="0"/>
        </a:spcAft>
        <a:buClr>
          <a:srgbClr val="006666"/>
        </a:buClr>
        <a:buSzPct val="70000"/>
        <a:buFont typeface="Wingdings" pitchFamily="2" charset="2"/>
        <a:buChar char="●"/>
        <a:defRPr sz="2900">
          <a:solidFill>
            <a:schemeClr val="tx1"/>
          </a:solidFill>
          <a:latin typeface="Verdana"/>
          <a:ea typeface="Verdana"/>
          <a:cs typeface="Verdana"/>
          <a:sym typeface="Verdana" pitchFamily="34" charset="0"/>
        </a:defRPr>
      </a:lvl2pPr>
      <a:lvl3pPr marL="1214438" indent="-300038" algn="l" rtl="0" eaLnBrk="0" fontAlgn="base" hangingPunct="0">
        <a:spcBef>
          <a:spcPts val="600"/>
        </a:spcBef>
        <a:spcAft>
          <a:spcPct val="0"/>
        </a:spcAft>
        <a:buClr>
          <a:srgbClr val="006666"/>
        </a:buClr>
        <a:buSzPct val="65000"/>
        <a:buFont typeface="Wingdings" pitchFamily="2" charset="2"/>
        <a:buChar char="○"/>
        <a:defRPr sz="2900">
          <a:solidFill>
            <a:schemeClr val="tx1"/>
          </a:solidFill>
          <a:latin typeface="Verdana"/>
          <a:ea typeface="Verdana"/>
          <a:cs typeface="Verdana"/>
          <a:sym typeface="Verdana" pitchFamily="34" charset="0"/>
        </a:defRPr>
      </a:lvl3pPr>
      <a:lvl4pPr marL="1719263" indent="-347663" algn="l" rtl="0" eaLnBrk="0" fontAlgn="base" hangingPunct="0">
        <a:spcBef>
          <a:spcPts val="600"/>
        </a:spcBef>
        <a:spcAft>
          <a:spcPct val="0"/>
        </a:spcAft>
        <a:buClr>
          <a:srgbClr val="006666"/>
        </a:buClr>
        <a:buSzPct val="70000"/>
        <a:buFont typeface="Wingdings" pitchFamily="2" charset="2"/>
        <a:buChar char="●"/>
        <a:defRPr sz="2900">
          <a:solidFill>
            <a:schemeClr val="tx1"/>
          </a:solidFill>
          <a:latin typeface="Verdana"/>
          <a:ea typeface="Verdana"/>
          <a:cs typeface="Verdana"/>
          <a:sym typeface="Verdana" pitchFamily="34" charset="0"/>
        </a:defRPr>
      </a:lvl4pPr>
      <a:lvl5pPr marL="2197100" indent="-368300" algn="l" rtl="0" eaLnBrk="0" fontAlgn="base" hangingPunct="0">
        <a:spcBef>
          <a:spcPts val="600"/>
        </a:spcBef>
        <a:spcAft>
          <a:spcPct val="0"/>
        </a:spcAft>
        <a:buClr>
          <a:srgbClr val="006666"/>
        </a:buClr>
        <a:buSzPct val="60000"/>
        <a:buFont typeface="Wingdings" pitchFamily="2" charset="2"/>
        <a:buChar char="○"/>
        <a:defRPr sz="2900">
          <a:solidFill>
            <a:schemeClr val="tx1"/>
          </a:solidFill>
          <a:latin typeface="Verdana"/>
          <a:ea typeface="Verdana"/>
          <a:cs typeface="Verdana"/>
          <a:sym typeface="Verdana" pitchFamily="34" charset="0"/>
        </a:defRPr>
      </a:lvl5pPr>
      <a:lvl6pPr marL="2654300" indent="-368300">
        <a:spcBef>
          <a:spcPts val="600"/>
        </a:spcBef>
        <a:buClr>
          <a:srgbClr val="006666"/>
        </a:buClr>
        <a:buSzPct val="60000"/>
        <a:buFont typeface="Wingdings"/>
        <a:buChar char="•"/>
        <a:defRPr sz="2900">
          <a:latin typeface="Verdana"/>
          <a:ea typeface="Verdana"/>
          <a:cs typeface="Verdana"/>
          <a:sym typeface="Verdana"/>
        </a:defRPr>
      </a:lvl6pPr>
      <a:lvl7pPr marL="3111500" indent="-368300">
        <a:spcBef>
          <a:spcPts val="600"/>
        </a:spcBef>
        <a:buClr>
          <a:srgbClr val="006666"/>
        </a:buClr>
        <a:buSzPct val="60000"/>
        <a:buFont typeface="Wingdings"/>
        <a:buChar char="•"/>
        <a:defRPr sz="2900">
          <a:latin typeface="Verdana"/>
          <a:ea typeface="Verdana"/>
          <a:cs typeface="Verdana"/>
          <a:sym typeface="Verdana"/>
        </a:defRPr>
      </a:lvl7pPr>
      <a:lvl8pPr marL="3568700" indent="-368300">
        <a:spcBef>
          <a:spcPts val="600"/>
        </a:spcBef>
        <a:buClr>
          <a:srgbClr val="006666"/>
        </a:buClr>
        <a:buSzPct val="60000"/>
        <a:buFont typeface="Wingdings"/>
        <a:buChar char="•"/>
        <a:defRPr sz="2900">
          <a:latin typeface="Verdana"/>
          <a:ea typeface="Verdana"/>
          <a:cs typeface="Verdana"/>
          <a:sym typeface="Verdana"/>
        </a:defRPr>
      </a:lvl8pPr>
      <a:lvl9pPr marL="4025900" indent="-368300">
        <a:spcBef>
          <a:spcPts val="600"/>
        </a:spcBef>
        <a:buClr>
          <a:srgbClr val="006666"/>
        </a:buClr>
        <a:buSzPct val="60000"/>
        <a:buFont typeface="Wingdings"/>
        <a:buChar char="•"/>
        <a:defRPr sz="2900">
          <a:latin typeface="Verdana"/>
          <a:ea typeface="Verdana"/>
          <a:cs typeface="Verdana"/>
          <a:sym typeface="Verdana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Verdana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Verdana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Verdana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Verdana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Verdana"/>
        </a:defRPr>
      </a:lvl5pPr>
      <a:lvl6pPr algn="r">
        <a:defRPr sz="1200">
          <a:solidFill>
            <a:schemeClr val="tx1"/>
          </a:solidFill>
          <a:latin typeface="+mn-lt"/>
          <a:ea typeface="+mn-ea"/>
          <a:cs typeface="+mn-cs"/>
          <a:sym typeface="Verdana"/>
        </a:defRPr>
      </a:lvl6pPr>
      <a:lvl7pPr algn="r">
        <a:defRPr sz="1200">
          <a:solidFill>
            <a:schemeClr val="tx1"/>
          </a:solidFill>
          <a:latin typeface="+mn-lt"/>
          <a:ea typeface="+mn-ea"/>
          <a:cs typeface="+mn-cs"/>
          <a:sym typeface="Verdana"/>
        </a:defRPr>
      </a:lvl7pPr>
      <a:lvl8pPr algn="r">
        <a:defRPr sz="1200">
          <a:solidFill>
            <a:schemeClr val="tx1"/>
          </a:solidFill>
          <a:latin typeface="+mn-lt"/>
          <a:ea typeface="+mn-ea"/>
          <a:cs typeface="+mn-cs"/>
          <a:sym typeface="Verdana"/>
        </a:defRPr>
      </a:lvl8pPr>
      <a:lvl9pPr algn="r">
        <a:defRPr sz="1200">
          <a:solidFill>
            <a:schemeClr val="tx1"/>
          </a:solidFill>
          <a:latin typeface="+mn-lt"/>
          <a:ea typeface="+mn-ea"/>
          <a:cs typeface="+mn-cs"/>
          <a:sym typeface="Verdan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Shape 29"/>
          <p:cNvSpPr>
            <a:spLocks noGrp="1"/>
          </p:cNvSpPr>
          <p:nvPr>
            <p:ph type="title"/>
          </p:nvPr>
        </p:nvSpPr>
        <p:spPr>
          <a:xfrm>
            <a:off x="323850" y="115888"/>
            <a:ext cx="7239000" cy="2430462"/>
          </a:xfrm>
        </p:spPr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7170" name="Shape 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1E5CD9A-AE92-4211-BAE3-C05C2EE3BC3B}" type="slidenum">
              <a:rPr lang="pt-BR"/>
              <a:pPr/>
              <a:t>1</a:t>
            </a:fld>
            <a:endParaRPr lang="pt-BR"/>
          </a:p>
        </p:txBody>
      </p:sp>
      <p:pic>
        <p:nvPicPr>
          <p:cNvPr id="7171" name="pasted-image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67463" y="58738"/>
            <a:ext cx="2370137" cy="237013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7172" name="pasted-image.tif"/>
          <p:cNvPicPr>
            <a:picLocks noChangeAspect="1" noChangeArrowheads="1"/>
          </p:cNvPicPr>
          <p:nvPr/>
        </p:nvPicPr>
        <p:blipFill>
          <a:blip r:embed="rId3"/>
          <a:srcRect l="8400" t="22939" r="4675" b="16264"/>
          <a:stretch>
            <a:fillRect/>
          </a:stretch>
        </p:blipFill>
        <p:spPr bwMode="auto">
          <a:xfrm>
            <a:off x="2640013" y="2593975"/>
            <a:ext cx="3863975" cy="27019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7173" name="Shape 33"/>
          <p:cNvSpPr>
            <a:spLocks noChangeArrowheads="1"/>
          </p:cNvSpPr>
          <p:nvPr/>
        </p:nvSpPr>
        <p:spPr bwMode="auto">
          <a:xfrm>
            <a:off x="1660525" y="5624513"/>
            <a:ext cx="5360988" cy="6508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/>
            <a:r>
              <a:rPr lang="pt-BR">
                <a:solidFill>
                  <a:srgbClr val="000000"/>
                </a:solidFill>
              </a:rPr>
              <a:t>Luiz Henrique Sarmanho - R3 Ortopedia/HRT</a:t>
            </a:r>
          </a:p>
          <a:p>
            <a:pPr algn="r"/>
            <a:r>
              <a:rPr lang="pt-BR">
                <a:solidFill>
                  <a:srgbClr val="000000"/>
                </a:solidFill>
              </a:rPr>
              <a:t>Coordenador: Dr Ricardo Frade.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Shape 3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D684AD3-E83A-4CAD-A945-1AA278C9A625}" type="slidenum">
              <a:rPr lang="pt-BR"/>
              <a:pPr/>
              <a:t>2</a:t>
            </a:fld>
            <a:endParaRPr lang="pt-BR"/>
          </a:p>
        </p:txBody>
      </p:sp>
      <p:sp>
        <p:nvSpPr>
          <p:cNvPr id="8194" name="Shape 3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8195" name="Shape 3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Definição</a:t>
            </a:r>
          </a:p>
          <a:p>
            <a:pPr marL="800100" lvl="1" indent="-342900" eaLnBrk="1" hangingPunct="1">
              <a:buFont typeface="Wingdings" pitchFamily="2" charset="2"/>
              <a:buChar char="○"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Invasão da articulação por agente infeccioso</a:t>
            </a:r>
          </a:p>
          <a:p>
            <a:pPr marL="1257300" lvl="2" indent="-342900" eaLnBrk="1" hangingPunct="1">
              <a:buSzPct val="70000"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Bactérias</a:t>
            </a:r>
          </a:p>
          <a:p>
            <a:pPr marL="1257300" lvl="2" indent="-342900" eaLnBrk="1" hangingPunct="1">
              <a:buSzPct val="70000"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Vírus</a:t>
            </a:r>
          </a:p>
          <a:p>
            <a:pPr marL="1257300" lvl="2" indent="-342900" eaLnBrk="1" hangingPunct="1">
              <a:buSzPct val="70000"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Fungos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Shape 3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903DE03-7E34-4301-BDC2-08971162DB2F}" type="slidenum">
              <a:rPr lang="pt-BR"/>
              <a:pPr/>
              <a:t>3</a:t>
            </a:fld>
            <a:endParaRPr lang="pt-BR"/>
          </a:p>
        </p:txBody>
      </p:sp>
      <p:sp>
        <p:nvSpPr>
          <p:cNvPr id="9218" name="Shape 4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9219" name="Shape 4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ClrTx/>
              <a:buSzTx/>
              <a:buFontTx/>
              <a:buNone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Toxinas Bacterianas</a:t>
            </a:r>
          </a:p>
          <a:p>
            <a:pPr marL="0" indent="0" eaLnBrk="1" hangingPunct="1">
              <a:buClrTx/>
              <a:buSzTx/>
              <a:buFontTx/>
              <a:buNone/>
            </a:pPr>
            <a:endParaRPr lang="pt-BR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 eaLnBrk="1" hangingPunct="1">
              <a:buClrTx/>
              <a:buSzTx/>
              <a:buFontTx/>
              <a:buNone/>
            </a:pPr>
            <a:endParaRPr lang="pt-BR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 eaLnBrk="1" hangingPunct="1">
              <a:buClrTx/>
              <a:buSzTx/>
              <a:buFontTx/>
              <a:buNone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Citocinas Inflamatórias</a:t>
            </a:r>
          </a:p>
          <a:p>
            <a:pPr marL="0" indent="0" eaLnBrk="1" hangingPunct="1">
              <a:buClrTx/>
              <a:buSzTx/>
              <a:buFontTx/>
              <a:buNone/>
            </a:pPr>
            <a:endParaRPr lang="pt-BR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 eaLnBrk="1" hangingPunct="1">
              <a:buClrTx/>
              <a:buSzTx/>
              <a:buFontTx/>
              <a:buNone/>
            </a:pPr>
            <a:endParaRPr lang="pt-BR" smtClean="0">
              <a:solidFill>
                <a:srgbClr val="000000"/>
              </a:solidFill>
              <a:latin typeface="Verdana" pitchFamily="34" charset="0"/>
            </a:endParaRPr>
          </a:p>
          <a:p>
            <a:pPr marL="0" indent="0" eaLnBrk="1" hangingPunct="1">
              <a:buClrTx/>
              <a:buSzTx/>
              <a:buFontTx/>
              <a:buNone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Efeitos deletérios Irreversíveis Articulares</a:t>
            </a:r>
          </a:p>
        </p:txBody>
      </p:sp>
      <p:sp>
        <p:nvSpPr>
          <p:cNvPr id="9220" name="Shape 42"/>
          <p:cNvSpPr>
            <a:spLocks noChangeArrowheads="1"/>
          </p:cNvSpPr>
          <p:nvPr/>
        </p:nvSpPr>
        <p:spPr bwMode="auto">
          <a:xfrm rot="5385743">
            <a:off x="2797175" y="2500313"/>
            <a:ext cx="804863" cy="687387"/>
          </a:xfrm>
          <a:prstGeom prst="rightArrow">
            <a:avLst>
              <a:gd name="adj1" fmla="val 15074"/>
              <a:gd name="adj2" fmla="val 42657"/>
            </a:avLst>
          </a:prstGeom>
          <a:solidFill>
            <a:srgbClr val="FFFFFF"/>
          </a:solidFill>
          <a:ln w="25400">
            <a:solidFill>
              <a:srgbClr val="33CCCC"/>
            </a:solidFill>
            <a:miter lim="800000"/>
            <a:headEnd/>
            <a:tailEnd/>
          </a:ln>
        </p:spPr>
        <p:txBody>
          <a:bodyPr lIns="45719" rIns="45719"/>
          <a:lstStyle/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9221" name="Shape 43"/>
          <p:cNvSpPr>
            <a:spLocks noChangeArrowheads="1"/>
          </p:cNvSpPr>
          <p:nvPr/>
        </p:nvSpPr>
        <p:spPr bwMode="auto">
          <a:xfrm rot="5385743">
            <a:off x="2796382" y="4163219"/>
            <a:ext cx="806450" cy="687387"/>
          </a:xfrm>
          <a:prstGeom prst="rightArrow">
            <a:avLst>
              <a:gd name="adj1" fmla="val 15074"/>
              <a:gd name="adj2" fmla="val 42741"/>
            </a:avLst>
          </a:prstGeom>
          <a:solidFill>
            <a:srgbClr val="FFFFFF"/>
          </a:solidFill>
          <a:ln w="25400">
            <a:solidFill>
              <a:srgbClr val="33CCCC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pt-B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Shape 4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32F5246-64E9-4F80-8F67-1072DF71B620}" type="slidenum">
              <a:rPr lang="pt-BR"/>
              <a:pPr/>
              <a:t>4</a:t>
            </a:fld>
            <a:endParaRPr lang="pt-BR"/>
          </a:p>
        </p:txBody>
      </p:sp>
      <p:sp>
        <p:nvSpPr>
          <p:cNvPr id="10242" name="Shape 4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10243" name="Shape 4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Emergência Ortopédica:</a:t>
            </a:r>
          </a:p>
          <a:p>
            <a:pPr eaLnBrk="1" hangingPunct="1"/>
            <a:endParaRPr lang="pt-BR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Diagnóstico e tratamento precoce; </a:t>
            </a:r>
          </a:p>
          <a:p>
            <a:pPr eaLnBrk="1" hangingPunct="1"/>
            <a:endParaRPr lang="pt-BR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Prevenir</a:t>
            </a:r>
          </a:p>
          <a:p>
            <a:pPr marL="800100" lvl="1" indent="-342900" eaLnBrk="1" hangingPunct="1">
              <a:buFont typeface="Wingdings" pitchFamily="2" charset="2"/>
              <a:buChar char="○"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Aparecimento de severa e irreversível destruição articular, necrose, luxações, sepse e morte.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Shape 4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83BC71D-620B-45DE-9541-C6CF203B7B33}" type="slidenum">
              <a:rPr lang="pt-BR"/>
              <a:pPr/>
              <a:t>5</a:t>
            </a:fld>
            <a:endParaRPr lang="pt-BR"/>
          </a:p>
        </p:txBody>
      </p:sp>
      <p:sp>
        <p:nvSpPr>
          <p:cNvPr id="11266" name="Shape 5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11267" name="Shape 5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Relativamente rara 3,4 a 10/100.000;</a:t>
            </a:r>
          </a:p>
          <a:p>
            <a:pPr eaLnBrk="1" hangingPunct="1">
              <a:buFont typeface="Wingdings" pitchFamily="2" charset="2"/>
              <a:buNone/>
            </a:pPr>
            <a:endParaRPr lang="pt-BR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Sexo;</a:t>
            </a:r>
          </a:p>
          <a:p>
            <a:pPr eaLnBrk="1" hangingPunct="1">
              <a:buSzTx/>
              <a:buFont typeface="Wingdings" pitchFamily="2" charset="2"/>
              <a:buNone/>
            </a:pPr>
            <a:endParaRPr lang="pt-BR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Idade: crianças e idosos.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Shape 5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381C954-68AD-47E3-AA30-3881560CD168}" type="slidenum">
              <a:rPr lang="pt-BR"/>
              <a:pPr/>
              <a:t>6</a:t>
            </a:fld>
            <a:endParaRPr lang="pt-BR"/>
          </a:p>
        </p:txBody>
      </p:sp>
      <p:sp>
        <p:nvSpPr>
          <p:cNvPr id="12290" name="Shape 5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12291" name="Shape 55"/>
          <p:cNvSpPr>
            <a:spLocks noGrp="1"/>
          </p:cNvSpPr>
          <p:nvPr>
            <p:ph type="body" idx="1"/>
          </p:nvPr>
        </p:nvSpPr>
        <p:spPr>
          <a:xfrm>
            <a:off x="1370013" y="1839913"/>
            <a:ext cx="7313612" cy="5030787"/>
          </a:xfrm>
        </p:spPr>
        <p:txBody>
          <a:bodyPr/>
          <a:lstStyle/>
          <a:p>
            <a:pPr marL="341313" indent="-341313" eaLnBrk="1" hangingPunct="1">
              <a:buFont typeface="Wingdings" pitchFamily="2" charset="2"/>
              <a:buNone/>
            </a:pPr>
            <a:r>
              <a:rPr lang="pt-BR" sz="2100" smtClean="0">
                <a:solidFill>
                  <a:srgbClr val="000000"/>
                </a:solidFill>
                <a:latin typeface="Verdana" pitchFamily="34" charset="0"/>
              </a:rPr>
              <a:t>Relacionada a maior prevalência:</a:t>
            </a:r>
          </a:p>
          <a:p>
            <a:pPr marL="341313" indent="-341313" eaLnBrk="1" hangingPunct="1">
              <a:buFont typeface="Wingdings" pitchFamily="2" charset="2"/>
              <a:buNone/>
            </a:pPr>
            <a:endParaRPr lang="pt-BR" sz="2100" smtClean="0">
              <a:solidFill>
                <a:srgbClr val="000000"/>
              </a:solidFill>
              <a:latin typeface="Verdana" pitchFamily="34" charset="0"/>
            </a:endParaRP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100" smtClean="0">
                <a:solidFill>
                  <a:srgbClr val="000000"/>
                </a:solidFill>
                <a:latin typeface="Verdana" pitchFamily="34" charset="0"/>
              </a:rPr>
              <a:t>Artrite Reumatóide;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100" smtClean="0">
                <a:solidFill>
                  <a:srgbClr val="000000"/>
                </a:solidFill>
                <a:latin typeface="Verdana" pitchFamily="34" charset="0"/>
              </a:rPr>
              <a:t>Doenças crônicas (DM, IR);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100" smtClean="0">
                <a:solidFill>
                  <a:srgbClr val="000000"/>
                </a:solidFill>
                <a:latin typeface="Verdana" pitchFamily="34" charset="0"/>
              </a:rPr>
              <a:t>Próteses articulares;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100" smtClean="0">
                <a:solidFill>
                  <a:srgbClr val="000000"/>
                </a:solidFill>
                <a:latin typeface="Verdana" pitchFamily="34" charset="0"/>
              </a:rPr>
              <a:t>SIDA;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100" smtClean="0">
                <a:solidFill>
                  <a:srgbClr val="000000"/>
                </a:solidFill>
                <a:latin typeface="Verdana" pitchFamily="34" charset="0"/>
              </a:rPr>
              <a:t> Medicações imunossupressoras;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100" smtClean="0">
                <a:solidFill>
                  <a:srgbClr val="000000"/>
                </a:solidFill>
                <a:latin typeface="Verdana" pitchFamily="34" charset="0"/>
              </a:rPr>
              <a:t>Osteomielite aguda;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100" smtClean="0">
                <a:solidFill>
                  <a:srgbClr val="000000"/>
                </a:solidFill>
                <a:latin typeface="Verdana" pitchFamily="34" charset="0"/>
              </a:rPr>
              <a:t>Socioeconômicos;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100" smtClean="0">
                <a:solidFill>
                  <a:srgbClr val="000000"/>
                </a:solidFill>
                <a:latin typeface="Verdana" pitchFamily="34" charset="0"/>
              </a:rPr>
              <a:t>Dçs Carências;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100" smtClean="0">
                <a:solidFill>
                  <a:srgbClr val="000000"/>
                </a:solidFill>
                <a:latin typeface="Verdana" pitchFamily="34" charset="0"/>
              </a:rPr>
              <a:t>Traumas fechados.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hape 57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97196D5-87AD-4C8F-B137-E56F9EE85C17}" type="slidenum">
              <a:rPr lang="pt-BR"/>
              <a:pPr/>
              <a:t>7</a:t>
            </a:fld>
            <a:endParaRPr lang="pt-BR"/>
          </a:p>
        </p:txBody>
      </p:sp>
      <p:sp>
        <p:nvSpPr>
          <p:cNvPr id="13314" name="Shape 5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13315" name="Shape 59"/>
          <p:cNvSpPr>
            <a:spLocks noGrp="1"/>
          </p:cNvSpPr>
          <p:nvPr>
            <p:ph type="body" idx="1"/>
          </p:nvPr>
        </p:nvSpPr>
        <p:spPr>
          <a:xfrm>
            <a:off x="1370013" y="1587500"/>
            <a:ext cx="4308475" cy="45402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Fisiopatologia:</a:t>
            </a:r>
          </a:p>
          <a:p>
            <a:pPr eaLnBrk="1" hangingPunct="1">
              <a:buFont typeface="Wingdings" pitchFamily="2" charset="2"/>
              <a:buNone/>
            </a:pPr>
            <a:endParaRPr lang="pt-BR" sz="2300" smtClean="0">
              <a:solidFill>
                <a:srgbClr val="000000"/>
              </a:solidFill>
              <a:latin typeface="Verdana" pitchFamily="34" charset="0"/>
            </a:endParaRPr>
          </a:p>
          <a:p>
            <a:pPr marL="776288" lvl="1" indent="-319088" eaLnBrk="1" hangingPunct="1">
              <a:buClrTx/>
              <a:buFontTx/>
              <a:buChar char="-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Via hematogênica;  </a:t>
            </a:r>
          </a:p>
          <a:p>
            <a:pPr marL="776288" lvl="1" indent="-319088" eaLnBrk="1" hangingPunct="1">
              <a:buClrTx/>
              <a:buFontTx/>
              <a:buChar char="-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Trauma direto;</a:t>
            </a:r>
          </a:p>
          <a:p>
            <a:pPr marL="776288" lvl="1" indent="-319088" eaLnBrk="1" hangingPunct="1">
              <a:buClrTx/>
              <a:buFontTx/>
              <a:buChar char="-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Punção articular;</a:t>
            </a:r>
          </a:p>
          <a:p>
            <a:pPr marL="776288" lvl="1" indent="-319088" eaLnBrk="1" hangingPunct="1">
              <a:buClrTx/>
              <a:buFontTx/>
              <a:buChar char="-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Contiguidade;</a:t>
            </a:r>
          </a:p>
          <a:p>
            <a:pPr marL="776288" lvl="1" indent="-319088" eaLnBrk="1" hangingPunct="1">
              <a:buClrTx/>
              <a:buFontTx/>
              <a:buChar char="-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Inflamações extra-articulares</a:t>
            </a:r>
          </a:p>
        </p:txBody>
      </p:sp>
      <p:grpSp>
        <p:nvGrpSpPr>
          <p:cNvPr id="13316" name="Group 62" descr="6337_1"/>
          <p:cNvGrpSpPr>
            <a:grpSpLocks/>
          </p:cNvGrpSpPr>
          <p:nvPr/>
        </p:nvGrpSpPr>
        <p:grpSpPr bwMode="auto">
          <a:xfrm>
            <a:off x="5643563" y="1643063"/>
            <a:ext cx="3092450" cy="4005262"/>
            <a:chOff x="0" y="0"/>
            <a:chExt cx="3092450" cy="4005262"/>
          </a:xfrm>
        </p:grpSpPr>
        <p:sp>
          <p:nvSpPr>
            <p:cNvPr id="13317" name="Shape 60"/>
            <p:cNvSpPr>
              <a:spLocks noChangeArrowheads="1"/>
            </p:cNvSpPr>
            <p:nvPr/>
          </p:nvSpPr>
          <p:spPr bwMode="auto">
            <a:xfrm>
              <a:off x="0" y="0"/>
              <a:ext cx="3092450" cy="4005263"/>
            </a:xfrm>
            <a:prstGeom prst="rect">
              <a:avLst/>
            </a:prstGeom>
            <a:solidFill>
              <a:srgbClr val="FFFFFF"/>
            </a:solidFill>
            <a:ln w="12700">
              <a:noFill/>
              <a:miter lim="400000"/>
              <a:headEnd/>
              <a:tailEnd/>
            </a:ln>
          </p:spPr>
          <p:txBody>
            <a:bodyPr lIns="0" tIns="0" rIns="0" bIns="0"/>
            <a:lstStyle/>
            <a:p>
              <a:endParaRPr lang="pt-BR">
                <a:solidFill>
                  <a:srgbClr val="000080"/>
                </a:solidFill>
                <a:latin typeface="Arial" charset="0"/>
                <a:cs typeface="Arial" charset="0"/>
                <a:sym typeface="Arial" charset="0"/>
              </a:endParaRPr>
            </a:p>
          </p:txBody>
        </p:sp>
        <p:pic>
          <p:nvPicPr>
            <p:cNvPr id="13318" name="image6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3092450" cy="4005263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</p:pic>
      </p:grp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hape 6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CB3CD14-8C19-49EB-837B-4A6FC022357A}" type="slidenum">
              <a:rPr lang="pt-BR"/>
              <a:pPr/>
              <a:t>8</a:t>
            </a:fld>
            <a:endParaRPr lang="pt-BR"/>
          </a:p>
        </p:txBody>
      </p:sp>
      <p:sp>
        <p:nvSpPr>
          <p:cNvPr id="14338" name="Shape 6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66" name="Shape 6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Mecanismo Destruição Articular:</a:t>
            </a:r>
          </a:p>
          <a:p>
            <a:pPr eaLnBrk="1" hangingPunct="1">
              <a:buSzTx/>
              <a:buFont typeface="Wingdings" pitchFamily="2" charset="2"/>
              <a:buNone/>
            </a:pPr>
            <a:endParaRPr lang="pt-BR" sz="2400" smtClean="0">
              <a:solidFill>
                <a:srgbClr val="000000"/>
              </a:solidFill>
              <a:latin typeface="Verdana" pitchFamily="34" charset="0"/>
            </a:endParaRP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-"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Bactéria em Cav. Articular → Resposta Inflamatória →  Exudato → Infiltração de PMN → Distensão Art.</a:t>
            </a:r>
          </a:p>
          <a:p>
            <a:pPr marL="776288" lvl="1" indent="-319088" eaLnBrk="1" hangingPunct="1">
              <a:buSzTx/>
              <a:buFont typeface="Wingdings" pitchFamily="2" charset="2"/>
              <a:buNone/>
            </a:pPr>
            <a:endParaRPr lang="pt-BR" sz="2400" smtClean="0">
              <a:solidFill>
                <a:srgbClr val="000000"/>
              </a:solidFill>
              <a:latin typeface="Verdana" pitchFamily="34" charset="0"/>
            </a:endParaRP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-"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Condrólise química. Erosões articulares.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hape 68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5A464BF-2DDB-4744-B207-ECFD28978C8F}" type="slidenum">
              <a:rPr lang="pt-BR"/>
              <a:pPr/>
              <a:t>9</a:t>
            </a:fld>
            <a:endParaRPr lang="pt-BR"/>
          </a:p>
        </p:txBody>
      </p:sp>
      <p:sp>
        <p:nvSpPr>
          <p:cNvPr id="15362" name="Shape 6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70" name="Shape 7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776288" lvl="1" indent="-319088" eaLnBrk="1" hangingPunct="1">
              <a:buClrTx/>
              <a:buFontTx/>
              <a:buChar char="-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Aumento Pressão intraarticular → isquemia sinovial → diminuição irrigação sanguínea → necrose epifisiária/metafisária;</a:t>
            </a:r>
          </a:p>
          <a:p>
            <a:pPr marL="776288" lvl="1" indent="-319088" eaLnBrk="1" hangingPunct="1">
              <a:buSzTx/>
              <a:buFont typeface="Wingdings" pitchFamily="2" charset="2"/>
              <a:buNone/>
            </a:pPr>
            <a:endParaRPr lang="pt-BR" sz="2300" smtClean="0">
              <a:solidFill>
                <a:srgbClr val="000000"/>
              </a:solidFill>
              <a:latin typeface="Verdana" pitchFamily="34" charset="0"/>
            </a:endParaRPr>
          </a:p>
          <a:p>
            <a:pPr marL="776288" lvl="1" indent="-319088" eaLnBrk="1" hangingPunct="1">
              <a:buClrTx/>
              <a:buFontTx/>
              <a:buChar char="-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Subluxação/luxação.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hape 7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F810C56-E75A-41A5-A96E-C677A842D4D1}" type="slidenum">
              <a:rPr lang="pt-BR"/>
              <a:pPr/>
              <a:t>10</a:t>
            </a:fld>
            <a:endParaRPr lang="pt-BR"/>
          </a:p>
        </p:txBody>
      </p:sp>
      <p:sp>
        <p:nvSpPr>
          <p:cNvPr id="16386" name="Shape 7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16387" name="Shape 74"/>
          <p:cNvSpPr>
            <a:spLocks noGrp="1"/>
          </p:cNvSpPr>
          <p:nvPr>
            <p:ph type="body" idx="1"/>
          </p:nvPr>
        </p:nvSpPr>
        <p:spPr>
          <a:xfrm>
            <a:off x="1141413" y="1598613"/>
            <a:ext cx="7313612" cy="50307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4 fases:</a:t>
            </a:r>
          </a:p>
          <a:p>
            <a:pPr eaLnBrk="1" hangingPunct="1">
              <a:buFont typeface="Wingdings" pitchFamily="2" charset="2"/>
              <a:buNone/>
            </a:pPr>
            <a:endParaRPr lang="pt-BR" sz="2300" smtClean="0">
              <a:solidFill>
                <a:srgbClr val="000000"/>
              </a:solidFill>
              <a:latin typeface="Verdana" pitchFamily="34" charset="0"/>
            </a:endParaRP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-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Contaminação / Invasão Bacteriana;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-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Inflamação Aguda;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-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Destruição Articular;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-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Sequela residual.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hape 76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E98E031-1F5A-432C-937D-2A0384601598}" type="slidenum">
              <a:rPr lang="pt-BR"/>
              <a:pPr/>
              <a:t>11</a:t>
            </a:fld>
            <a:endParaRPr lang="pt-BR"/>
          </a:p>
        </p:txBody>
      </p:sp>
      <p:sp>
        <p:nvSpPr>
          <p:cNvPr id="17410" name="Shape 7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78" name="Shape 7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899" indent="-342899" eaLnBrk="1" fontAlgn="auto" hangingPunct="1">
              <a:spcAft>
                <a:spcPts val="0"/>
              </a:spcAft>
              <a:buFont typeface="Wingdings"/>
              <a:buNone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Agente Etiológico:</a:t>
            </a:r>
          </a:p>
          <a:p>
            <a:pPr marL="342899" indent="-342899" eaLnBrk="1" fontAlgn="auto" hangingPunct="1">
              <a:spcAft>
                <a:spcPts val="0"/>
              </a:spcAft>
              <a:buFont typeface="Wingdings"/>
              <a:buNone/>
              <a:defRPr sz="1800"/>
            </a:pPr>
            <a:endParaRPr sz="2200">
              <a:solidFill>
                <a:sysClr val="windowText" lastClr="000000"/>
              </a:solidFill>
              <a:sym typeface="Verdana"/>
            </a:endParaRPr>
          </a:p>
          <a:p>
            <a:pPr marL="777240" lvl="1" indent="-320040" eaLnBrk="1" fontAlgn="auto" hangingPunct="1">
              <a:spcBef>
                <a:spcPts val="500"/>
              </a:spcBef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Staphilococcus aureus (40 a 50%);</a:t>
            </a:r>
          </a:p>
          <a:p>
            <a:pPr marL="777240" lvl="1" indent="-320040" eaLnBrk="1" fontAlgn="auto" hangingPunct="1">
              <a:spcBef>
                <a:spcPts val="500"/>
              </a:spcBef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Streptococcus spp (20 a 30%);</a:t>
            </a:r>
          </a:p>
          <a:p>
            <a:pPr marL="777240" lvl="1" indent="-320040" eaLnBrk="1" fontAlgn="auto" hangingPunct="1">
              <a:spcBef>
                <a:spcPts val="500"/>
              </a:spcBef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Gram Negativo (E. coli, P. aeruginosa, Salmonella spp, Proteus...):</a:t>
            </a:r>
          </a:p>
          <a:p>
            <a:pPr marL="285750" lvl="1" indent="171450" eaLnBrk="1" fontAlgn="auto" hangingPunct="1">
              <a:spcBef>
                <a:spcPts val="500"/>
              </a:spcBef>
              <a:spcAft>
                <a:spcPts val="0"/>
              </a:spcAft>
              <a:buSzTx/>
              <a:buFont typeface="Wingdings"/>
              <a:buNone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            Idosos, Imunodeficientes e Drogas Injetáveis.</a:t>
            </a:r>
          </a:p>
          <a:p>
            <a:pPr marL="777240" lvl="1" indent="-320040" eaLnBrk="1" fontAlgn="auto" hangingPunct="1">
              <a:spcBef>
                <a:spcPts val="500"/>
              </a:spcBef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Haemophilus influenzae do tipo B:</a:t>
            </a:r>
          </a:p>
          <a:p>
            <a:pPr marL="285750" lvl="1" indent="171450" eaLnBrk="1" fontAlgn="auto" hangingPunct="1">
              <a:spcBef>
                <a:spcPts val="500"/>
              </a:spcBef>
              <a:spcAft>
                <a:spcPts val="0"/>
              </a:spcAft>
              <a:buSzTx/>
              <a:buFont typeface="Wingdings"/>
              <a:buNone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               População Pediátrica.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hape 8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F86A6AC-CC9C-4FAE-9F8D-DD264A2600B5}" type="slidenum">
              <a:rPr lang="pt-BR"/>
              <a:pPr/>
              <a:t>12</a:t>
            </a:fld>
            <a:endParaRPr lang="pt-BR"/>
          </a:p>
        </p:txBody>
      </p:sp>
      <p:sp>
        <p:nvSpPr>
          <p:cNvPr id="18434" name="Shape 8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18435" name="Shape 8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18436" name="image8.jpeg" descr="http://www.rbo.org.br/images/2006/junho/02_quadr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500188"/>
            <a:ext cx="8448675" cy="496728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8437" name="Shape 84"/>
          <p:cNvSpPr>
            <a:spLocks noChangeArrowheads="1"/>
          </p:cNvSpPr>
          <p:nvPr/>
        </p:nvSpPr>
        <p:spPr bwMode="auto">
          <a:xfrm>
            <a:off x="2786063" y="4286250"/>
            <a:ext cx="2357437" cy="357188"/>
          </a:xfrm>
          <a:prstGeom prst="roundRect">
            <a:avLst>
              <a:gd name="adj" fmla="val 16667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pt-BR">
              <a:solidFill>
                <a:srgbClr val="000000"/>
              </a:solidFill>
              <a:latin typeface="Arial" charset="0"/>
              <a:cs typeface="Arial" charset="0"/>
              <a:sym typeface="Arial" charset="0"/>
            </a:endParaRPr>
          </a:p>
        </p:txBody>
      </p:sp>
      <p:sp>
        <p:nvSpPr>
          <p:cNvPr id="18438" name="Shape 85"/>
          <p:cNvSpPr>
            <a:spLocks/>
          </p:cNvSpPr>
          <p:nvPr/>
        </p:nvSpPr>
        <p:spPr bwMode="auto">
          <a:xfrm>
            <a:off x="428625" y="4143375"/>
            <a:ext cx="1428750" cy="1000125"/>
          </a:xfrm>
          <a:custGeom>
            <a:avLst/>
            <a:gdLst>
              <a:gd name="T0" fmla="*/ 714376 w 19679"/>
              <a:gd name="T1" fmla="*/ 500064 h 19679"/>
              <a:gd name="T2" fmla="*/ 714376 w 19679"/>
              <a:gd name="T3" fmla="*/ 500064 h 19679"/>
              <a:gd name="T4" fmla="*/ 714376 w 19679"/>
              <a:gd name="T5" fmla="*/ 500064 h 19679"/>
              <a:gd name="T6" fmla="*/ 714376 w 19679"/>
              <a:gd name="T7" fmla="*/ 500064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hape 87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E2445F9-FB1B-432D-95DC-466A08B564DD}" type="slidenum">
              <a:rPr lang="pt-BR"/>
              <a:pPr/>
              <a:t>13</a:t>
            </a:fld>
            <a:endParaRPr lang="pt-BR"/>
          </a:p>
        </p:txBody>
      </p:sp>
      <p:sp>
        <p:nvSpPr>
          <p:cNvPr id="19458" name="Shape 8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Quadro Clínico</a:t>
            </a:r>
          </a:p>
        </p:txBody>
      </p:sp>
      <p:sp>
        <p:nvSpPr>
          <p:cNvPr id="89" name="Shape 8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Dor: </a:t>
            </a:r>
          </a:p>
          <a:p>
            <a:pPr marL="285750" lvl="1" indent="171450" eaLnBrk="1" hangingPunct="1">
              <a:buSzTx/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- Intensa e progressiva;</a:t>
            </a:r>
          </a:p>
          <a:p>
            <a:pPr marL="285750" lvl="1" indent="171450" eaLnBrk="1" hangingPunct="1">
              <a:spcBef>
                <a:spcPts val="500"/>
              </a:spcBef>
              <a:buSzTx/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- Reação Inflamatória e Distensão Capsular;</a:t>
            </a:r>
          </a:p>
          <a:p>
            <a:pPr marL="285750" lvl="1" indent="171450" eaLnBrk="1" hangingPunct="1">
              <a:spcBef>
                <a:spcPts val="500"/>
              </a:spcBef>
              <a:buClrTx/>
              <a:buFontTx/>
              <a:buChar char="-"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Posições de Defesa;</a:t>
            </a:r>
          </a:p>
          <a:p>
            <a:pPr marL="285750" lvl="1" indent="171450" eaLnBrk="1" hangingPunct="1">
              <a:buClrTx/>
              <a:buFontTx/>
              <a:buChar char="-"/>
            </a:pPr>
            <a:endParaRPr lang="pt-BR" sz="2400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Aumento de Volume;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Hiperemia /   ↑ Temp Local;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Febre;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Impotência Funcional.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hape 9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8E6A294-2952-4A9C-A5CD-FC7D958A71B6}" type="slidenum">
              <a:rPr lang="pt-BR"/>
              <a:pPr/>
              <a:t>14</a:t>
            </a:fld>
            <a:endParaRPr lang="pt-BR"/>
          </a:p>
        </p:txBody>
      </p:sp>
      <p:sp>
        <p:nvSpPr>
          <p:cNvPr id="20482" name="Shape 9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Quadro Clínico</a:t>
            </a:r>
          </a:p>
        </p:txBody>
      </p:sp>
      <p:sp>
        <p:nvSpPr>
          <p:cNvPr id="20483" name="Shape 9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pt-BR" sz="2700" smtClean="0">
                <a:solidFill>
                  <a:srgbClr val="000000"/>
                </a:solidFill>
                <a:latin typeface="Verdana" pitchFamily="34" charset="0"/>
              </a:rPr>
              <a:t>Articulações envolvidas:</a:t>
            </a:r>
          </a:p>
          <a:p>
            <a:pPr eaLnBrk="1" hangingPunct="1">
              <a:lnSpc>
                <a:spcPct val="90000"/>
              </a:lnSpc>
              <a:buSzTx/>
              <a:buFont typeface="Wingdings" pitchFamily="2" charset="2"/>
              <a:buNone/>
            </a:pPr>
            <a:endParaRPr lang="pt-BR" sz="2700" smtClean="0">
              <a:solidFill>
                <a:srgbClr val="000000"/>
              </a:solidFill>
              <a:latin typeface="Verdana" pitchFamily="34" charset="0"/>
            </a:endParaRPr>
          </a:p>
          <a:p>
            <a:pPr marL="776288" lvl="1" indent="-319088" eaLnBrk="1" hangingPunct="1">
              <a:lnSpc>
                <a:spcPct val="90000"/>
              </a:lnSpc>
              <a:spcBef>
                <a:spcPts val="500"/>
              </a:spcBef>
              <a:buClrTx/>
              <a:buFontTx/>
              <a:buChar char="–"/>
            </a:pPr>
            <a:r>
              <a:rPr lang="pt-BR" sz="2700" smtClean="0">
                <a:solidFill>
                  <a:srgbClr val="000000"/>
                </a:solidFill>
                <a:latin typeface="Verdana" pitchFamily="34" charset="0"/>
              </a:rPr>
              <a:t>Joelho: 50%:</a:t>
            </a:r>
          </a:p>
          <a:p>
            <a:pPr marL="776288" lvl="1" indent="-319088" eaLnBrk="1" hangingPunct="1">
              <a:lnSpc>
                <a:spcPct val="90000"/>
              </a:lnSpc>
              <a:spcBef>
                <a:spcPts val="500"/>
              </a:spcBef>
              <a:buClrTx/>
              <a:buFontTx/>
              <a:buChar char="–"/>
            </a:pPr>
            <a:r>
              <a:rPr lang="pt-BR" sz="2700" smtClean="0">
                <a:solidFill>
                  <a:srgbClr val="000000"/>
                </a:solidFill>
                <a:latin typeface="Verdana" pitchFamily="34" charset="0"/>
              </a:rPr>
              <a:t>Quadril: 13%:</a:t>
            </a:r>
          </a:p>
          <a:p>
            <a:pPr marL="776288" lvl="1" indent="-319088" eaLnBrk="1" hangingPunct="1">
              <a:lnSpc>
                <a:spcPct val="90000"/>
              </a:lnSpc>
              <a:spcBef>
                <a:spcPts val="500"/>
              </a:spcBef>
              <a:buClrTx/>
              <a:buFontTx/>
              <a:buChar char="–"/>
            </a:pPr>
            <a:r>
              <a:rPr lang="pt-BR" sz="2700" smtClean="0">
                <a:solidFill>
                  <a:srgbClr val="000000"/>
                </a:solidFill>
                <a:latin typeface="Verdana" pitchFamily="34" charset="0"/>
              </a:rPr>
              <a:t>Ombro: 9%:</a:t>
            </a:r>
          </a:p>
          <a:p>
            <a:pPr marL="776288" lvl="1" indent="-319088" eaLnBrk="1" hangingPunct="1">
              <a:lnSpc>
                <a:spcPct val="90000"/>
              </a:lnSpc>
              <a:spcBef>
                <a:spcPts val="500"/>
              </a:spcBef>
              <a:buClrTx/>
              <a:buFontTx/>
              <a:buChar char="–"/>
            </a:pPr>
            <a:r>
              <a:rPr lang="pt-BR" sz="2700" smtClean="0">
                <a:solidFill>
                  <a:srgbClr val="000000"/>
                </a:solidFill>
                <a:latin typeface="Verdana" pitchFamily="34" charset="0"/>
              </a:rPr>
              <a:t>Punho, Tornozelo: 8% cada;</a:t>
            </a:r>
          </a:p>
          <a:p>
            <a:pPr marL="776288" lvl="1" indent="-319088" eaLnBrk="1" hangingPunct="1">
              <a:lnSpc>
                <a:spcPct val="90000"/>
              </a:lnSpc>
              <a:spcBef>
                <a:spcPts val="500"/>
              </a:spcBef>
              <a:buClrTx/>
              <a:buFontTx/>
              <a:buChar char="–"/>
            </a:pPr>
            <a:r>
              <a:rPr lang="pt-BR" sz="2700" smtClean="0">
                <a:solidFill>
                  <a:srgbClr val="000000"/>
                </a:solidFill>
                <a:latin typeface="Verdana" pitchFamily="34" charset="0"/>
              </a:rPr>
              <a:t>Cotovelo: 7%;</a:t>
            </a:r>
          </a:p>
          <a:p>
            <a:pPr marL="776288" lvl="1" indent="-319088" eaLnBrk="1" hangingPunct="1">
              <a:lnSpc>
                <a:spcPct val="90000"/>
              </a:lnSpc>
              <a:spcBef>
                <a:spcPts val="500"/>
              </a:spcBef>
              <a:buClrTx/>
              <a:buFontTx/>
              <a:buChar char="–"/>
            </a:pPr>
            <a:r>
              <a:rPr lang="pt-BR" sz="2700" smtClean="0">
                <a:solidFill>
                  <a:srgbClr val="000000"/>
                </a:solidFill>
                <a:latin typeface="Verdana" pitchFamily="34" charset="0"/>
              </a:rPr>
              <a:t>Pequenas articulações da mão 5%.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hape 9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D8DA6C6-AAC9-4D63-8A80-BE83F838A1C0}" type="slidenum">
              <a:rPr lang="pt-BR"/>
              <a:pPr/>
              <a:t>15</a:t>
            </a:fld>
            <a:endParaRPr lang="pt-BR"/>
          </a:p>
        </p:txBody>
      </p:sp>
      <p:sp>
        <p:nvSpPr>
          <p:cNvPr id="21506" name="Shape 9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Diagnóstico</a:t>
            </a:r>
          </a:p>
        </p:txBody>
      </p:sp>
      <p:sp>
        <p:nvSpPr>
          <p:cNvPr id="21507" name="Shape 9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História Clínica;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Exame Físico;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mtClean="0">
                <a:solidFill>
                  <a:srgbClr val="000000"/>
                </a:solidFill>
                <a:latin typeface="Verdana" pitchFamily="34" charset="0"/>
              </a:rPr>
              <a:t>Exames Complementares: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-"/>
            </a:pPr>
            <a:r>
              <a:rPr lang="pt-BR" sz="2800" smtClean="0">
                <a:solidFill>
                  <a:srgbClr val="000000"/>
                </a:solidFill>
                <a:latin typeface="Verdana" pitchFamily="34" charset="0"/>
              </a:rPr>
              <a:t>Hemograma 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-"/>
            </a:pPr>
            <a:r>
              <a:rPr lang="pt-BR" sz="2800" smtClean="0">
                <a:solidFill>
                  <a:srgbClr val="000000"/>
                </a:solidFill>
                <a:latin typeface="Verdana" pitchFamily="34" charset="0"/>
              </a:rPr>
              <a:t>VHS / PCR (alta sensibilidade – 95%)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hape 9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26BF70C-17D0-4F24-B419-6B818326BD96}" type="slidenum">
              <a:rPr lang="pt-BR"/>
              <a:pPr/>
              <a:t>16</a:t>
            </a:fld>
            <a:endParaRPr lang="pt-BR"/>
          </a:p>
        </p:txBody>
      </p:sp>
      <p:sp>
        <p:nvSpPr>
          <p:cNvPr id="22530" name="Shape 10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Diagnóstico</a:t>
            </a:r>
          </a:p>
        </p:txBody>
      </p:sp>
      <p:sp>
        <p:nvSpPr>
          <p:cNvPr id="101" name="Shape 10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777240" lvl="1" indent="-320040" eaLnBrk="1" fontAlgn="auto" hangingPunct="1"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000">
                <a:solidFill>
                  <a:sysClr val="windowText" lastClr="000000"/>
                </a:solidFill>
                <a:sym typeface="Verdana"/>
              </a:rPr>
              <a:t>Punção / Líquido Sinovial:</a:t>
            </a:r>
          </a:p>
          <a:p>
            <a:pPr marL="285750" lvl="1" indent="171450" eaLnBrk="1" fontAlgn="auto" hangingPunct="1">
              <a:spcAft>
                <a:spcPts val="0"/>
              </a:spcAft>
              <a:buSzTx/>
              <a:buFont typeface="Wingdings"/>
              <a:buNone/>
              <a:defRPr sz="1800"/>
            </a:pPr>
            <a:r>
              <a:rPr sz="2000">
                <a:solidFill>
                  <a:sysClr val="windowText" lastClr="000000"/>
                </a:solidFill>
                <a:sym typeface="Verdana"/>
              </a:rPr>
              <a:t>           Cultura, Antibiograma e Bacterioscopia.</a:t>
            </a:r>
          </a:p>
          <a:p>
            <a:pPr marL="777240" lvl="1" indent="-320040" eaLnBrk="1" fontAlgn="auto" hangingPunct="1"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000">
                <a:solidFill>
                  <a:sysClr val="windowText" lastClr="000000"/>
                </a:solidFill>
                <a:sym typeface="Verdana"/>
              </a:rPr>
              <a:t>Ultrasonografia - Diagnóstico precoce pequena quantidade de líquidos - art coxofemural);</a:t>
            </a:r>
          </a:p>
          <a:p>
            <a:pPr marL="777240" lvl="1" indent="-320040" eaLnBrk="1" fontAlgn="auto" hangingPunct="1"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000">
                <a:solidFill>
                  <a:sysClr val="windowText" lastClr="000000"/>
                </a:solidFill>
                <a:sym typeface="Verdana"/>
              </a:rPr>
              <a:t>Cintilografia;</a:t>
            </a:r>
          </a:p>
          <a:p>
            <a:pPr marL="777240" lvl="1" indent="-320040" eaLnBrk="1" fontAlgn="auto" hangingPunct="1"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000">
                <a:solidFill>
                  <a:sysClr val="windowText" lastClr="000000"/>
                </a:solidFill>
                <a:sym typeface="Verdana"/>
              </a:rPr>
              <a:t>RNM;</a:t>
            </a:r>
          </a:p>
          <a:p>
            <a:pPr marL="777240" lvl="1" indent="-320040" eaLnBrk="1" fontAlgn="auto" hangingPunct="1"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000">
                <a:solidFill>
                  <a:sysClr val="windowText" lastClr="000000"/>
                </a:solidFill>
                <a:sym typeface="Verdana"/>
              </a:rPr>
              <a:t>Rx :</a:t>
            </a:r>
          </a:p>
          <a:p>
            <a:pPr marL="285750" lvl="1" indent="171450" eaLnBrk="1" fontAlgn="auto" hangingPunct="1">
              <a:spcAft>
                <a:spcPts val="0"/>
              </a:spcAft>
              <a:buSzTx/>
              <a:buFont typeface="Wingdings"/>
              <a:buNone/>
              <a:defRPr sz="1800"/>
            </a:pPr>
            <a:r>
              <a:rPr sz="2000">
                <a:solidFill>
                  <a:sysClr val="windowText" lastClr="000000"/>
                </a:solidFill>
                <a:sym typeface="Verdana"/>
              </a:rPr>
              <a:t>           Precoce - edema.</a:t>
            </a:r>
          </a:p>
          <a:p>
            <a:pPr marL="285750" lvl="1" indent="171450" eaLnBrk="1" fontAlgn="auto" hangingPunct="1">
              <a:spcAft>
                <a:spcPts val="0"/>
              </a:spcAft>
              <a:buSzTx/>
              <a:buFont typeface="Wingdings"/>
              <a:buNone/>
              <a:defRPr sz="1800"/>
            </a:pPr>
            <a:r>
              <a:rPr sz="2000">
                <a:solidFill>
                  <a:sysClr val="windowText" lastClr="000000"/>
                </a:solidFill>
                <a:sym typeface="Verdana"/>
              </a:rPr>
              <a:t>          Tardio - osteopenia e </a:t>
            </a:r>
          </a:p>
          <a:p>
            <a:pPr marL="285750" lvl="1" indent="171450" eaLnBrk="1" fontAlgn="auto" hangingPunct="1">
              <a:spcAft>
                <a:spcPts val="0"/>
              </a:spcAft>
              <a:buSzTx/>
              <a:buFont typeface="Wingdings"/>
              <a:buNone/>
              <a:defRPr sz="1800"/>
            </a:pPr>
            <a:r>
              <a:rPr sz="2000">
                <a:solidFill>
                  <a:sysClr val="windowText" lastClr="000000"/>
                </a:solidFill>
                <a:sym typeface="Verdana"/>
              </a:rPr>
              <a:t>          Erosões.</a:t>
            </a:r>
          </a:p>
          <a:p>
            <a:pPr marL="285750" lvl="1" indent="171450" eaLnBrk="1" fontAlgn="auto" hangingPunct="1">
              <a:spcAft>
                <a:spcPts val="0"/>
              </a:spcAft>
              <a:buSzTx/>
              <a:buFont typeface="Wingdings"/>
              <a:buNone/>
              <a:defRPr sz="1800"/>
            </a:pPr>
            <a:endParaRPr sz="2000">
              <a:solidFill>
                <a:sysClr val="windowText" lastClr="000000"/>
              </a:solidFill>
              <a:sym typeface="Verdana"/>
            </a:endParaRPr>
          </a:p>
          <a:p>
            <a:pPr marL="285750" lvl="1" indent="171450" eaLnBrk="1" fontAlgn="auto" hangingPunct="1">
              <a:spcAft>
                <a:spcPts val="0"/>
              </a:spcAft>
              <a:buSzTx/>
              <a:buFont typeface="Wingdings"/>
              <a:buNone/>
              <a:defRPr sz="1800"/>
            </a:pPr>
            <a:r>
              <a:rPr sz="2200" b="1">
                <a:solidFill>
                  <a:sysClr val="windowText" lastClr="000000"/>
                </a:solidFill>
                <a:sym typeface="Verdana"/>
              </a:rPr>
              <a:t>Não existe gold standard!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hape 10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50B375D-DEC6-4ADB-B108-4A031AF86602}" type="slidenum">
              <a:rPr lang="pt-BR"/>
              <a:pPr/>
              <a:t>17</a:t>
            </a:fld>
            <a:endParaRPr lang="pt-BR"/>
          </a:p>
        </p:txBody>
      </p:sp>
      <p:sp>
        <p:nvSpPr>
          <p:cNvPr id="23554" name="Shape 10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Artrite Infecciosa</a:t>
            </a:r>
          </a:p>
        </p:txBody>
      </p:sp>
      <p:sp>
        <p:nvSpPr>
          <p:cNvPr id="23555" name="Shape 10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23556" name="image10.jpeg" descr="http://www.rbo.org.br/images/2006/junho/02_quadr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428750"/>
            <a:ext cx="8434388" cy="45767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hape 108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D55AFA3-E9DD-4606-A061-E0A581807131}" type="slidenum">
              <a:rPr lang="pt-BR"/>
              <a:pPr/>
              <a:t>18</a:t>
            </a:fld>
            <a:endParaRPr lang="pt-BR"/>
          </a:p>
        </p:txBody>
      </p:sp>
      <p:sp>
        <p:nvSpPr>
          <p:cNvPr id="24578" name="Shape 10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Diagnóstico Diferencial </a:t>
            </a:r>
          </a:p>
        </p:txBody>
      </p:sp>
      <p:sp>
        <p:nvSpPr>
          <p:cNvPr id="110" name="Shape 1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SzTx/>
              <a:buFont typeface="Wingdings"/>
              <a:buNone/>
              <a:defRPr sz="1800"/>
            </a:pPr>
            <a:endParaRPr sz="2200">
              <a:solidFill>
                <a:sysClr val="windowText" lastClr="000000"/>
              </a:solidFill>
              <a:sym typeface="Verdana"/>
            </a:endParaRPr>
          </a:p>
          <a:p>
            <a:pPr marL="342899" indent="-342899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Gota;</a:t>
            </a:r>
          </a:p>
          <a:p>
            <a:pPr marL="342899" indent="-342899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 sz="1800"/>
            </a:pPr>
            <a:endParaRPr sz="2200">
              <a:solidFill>
                <a:sysClr val="windowText" lastClr="000000"/>
              </a:solidFill>
              <a:sym typeface="Verdana"/>
            </a:endParaRPr>
          </a:p>
          <a:p>
            <a:pPr marL="342899" indent="-342899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Trauma;</a:t>
            </a:r>
          </a:p>
          <a:p>
            <a:pPr marL="342899" indent="-342899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 sz="1800"/>
            </a:pPr>
            <a:endParaRPr sz="2200">
              <a:solidFill>
                <a:sysClr val="windowText" lastClr="000000"/>
              </a:solidFill>
              <a:sym typeface="Verdana"/>
            </a:endParaRPr>
          </a:p>
          <a:p>
            <a:pPr marL="342899" indent="-342899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Sinovite por Corpo Estranho;</a:t>
            </a:r>
          </a:p>
          <a:p>
            <a:pPr marL="342899" indent="-342899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 sz="1800"/>
            </a:pPr>
            <a:endParaRPr sz="2200">
              <a:solidFill>
                <a:sysClr val="windowText" lastClr="000000"/>
              </a:solidFill>
              <a:sym typeface="Verdana"/>
            </a:endParaRPr>
          </a:p>
          <a:p>
            <a:pPr marL="342899" indent="-342899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Tumor;</a:t>
            </a:r>
          </a:p>
          <a:p>
            <a:pPr marL="342899" indent="-342899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 sz="1800"/>
            </a:pPr>
            <a:endParaRPr sz="2200">
              <a:solidFill>
                <a:sysClr val="windowText" lastClr="000000"/>
              </a:solidFill>
              <a:sym typeface="Verdana"/>
            </a:endParaRPr>
          </a:p>
          <a:p>
            <a:pPr marL="342899" indent="-342899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>Dçs Sistêmicas com Apresentação Monoatricular: (AR, LES,Sd Reiter,...)</a:t>
            </a:r>
          </a:p>
          <a:p>
            <a:pPr eaLnBrk="1" fontAlgn="auto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SzTx/>
              <a:buFont typeface="Wingdings"/>
              <a:buNone/>
              <a:defRPr sz="1800"/>
            </a:pPr>
            <a:r>
              <a:rPr sz="2200">
                <a:solidFill>
                  <a:sysClr val="windowText" lastClr="000000"/>
                </a:solidFill>
                <a:sym typeface="Verdana"/>
              </a:rPr>
              <a:t/>
            </a:r>
            <a:br>
              <a:rPr sz="2200">
                <a:solidFill>
                  <a:sysClr val="windowText" lastClr="000000"/>
                </a:solidFill>
                <a:sym typeface="Verdana"/>
              </a:rPr>
            </a:br>
            <a:r>
              <a:rPr sz="2200">
                <a:solidFill>
                  <a:sysClr val="windowText" lastClr="000000"/>
                </a:solidFill>
                <a:sym typeface="Verdana"/>
              </a:rPr>
              <a:t/>
            </a:r>
            <a:br>
              <a:rPr sz="2200">
                <a:solidFill>
                  <a:sysClr val="windowText" lastClr="000000"/>
                </a:solidFill>
                <a:sym typeface="Verdana"/>
              </a:rPr>
            </a:br>
            <a:endParaRPr sz="2200">
              <a:solidFill>
                <a:sysClr val="windowText" lastClr="000000"/>
              </a:solidFill>
              <a:sym typeface="Verdana"/>
            </a:endParaRP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hape 11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B92D012-404E-4625-B452-04FBD6C5ABF4}" type="slidenum">
              <a:rPr lang="pt-BR"/>
              <a:pPr/>
              <a:t>19</a:t>
            </a:fld>
            <a:endParaRPr lang="pt-BR"/>
          </a:p>
        </p:txBody>
      </p:sp>
      <p:sp>
        <p:nvSpPr>
          <p:cNvPr id="25602" name="Shape 1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Tratamento </a:t>
            </a:r>
          </a:p>
        </p:txBody>
      </p:sp>
      <p:sp>
        <p:nvSpPr>
          <p:cNvPr id="25603" name="Shape 1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1313" indent="-341313" eaLnBrk="1" hangingPunct="1">
              <a:buFont typeface="Wingdings" pitchFamily="2" charset="2"/>
              <a:buNone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Diagnóstico e terapia precoce = cura completa sem prejuízo da função articular;</a:t>
            </a:r>
          </a:p>
          <a:p>
            <a:pPr marL="341313" indent="-341313" eaLnBrk="1" hangingPunct="1">
              <a:buFont typeface="Wingdings" pitchFamily="2" charset="2"/>
              <a:buNone/>
            </a:pPr>
            <a:endParaRPr lang="pt-BR" sz="2000" smtClean="0">
              <a:solidFill>
                <a:srgbClr val="000000"/>
              </a:solidFill>
              <a:latin typeface="Verdana" pitchFamily="34" charset="0"/>
            </a:endParaRPr>
          </a:p>
          <a:p>
            <a:pPr marL="341313" indent="-341313" eaLnBrk="1" hangingPunct="1">
              <a:buFont typeface="Wingdings" pitchFamily="2" charset="2"/>
              <a:buNone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Antibioticoterapia e </a:t>
            </a:r>
            <a:r>
              <a:rPr lang="pt-BR" sz="2600" b="1" u="sng" smtClean="0">
                <a:solidFill>
                  <a:srgbClr val="000000"/>
                </a:solidFill>
                <a:latin typeface="Verdana" pitchFamily="34" charset="0"/>
              </a:rPr>
              <a:t>Drenagem Articular;</a:t>
            </a:r>
            <a:endParaRPr lang="pt-BR" sz="2000" smtClean="0">
              <a:solidFill>
                <a:srgbClr val="000000"/>
              </a:solidFill>
              <a:latin typeface="Verdana" pitchFamily="34" charset="0"/>
            </a:endParaRPr>
          </a:p>
          <a:p>
            <a:pPr marL="341313" indent="-341313" eaLnBrk="1" hangingPunct="1">
              <a:buFont typeface="Wingdings" pitchFamily="2" charset="2"/>
              <a:buNone/>
            </a:pPr>
            <a:endParaRPr lang="pt-BR" sz="2000" smtClean="0">
              <a:solidFill>
                <a:srgbClr val="000000"/>
              </a:solidFill>
              <a:latin typeface="Verdana" pitchFamily="34" charset="0"/>
            </a:endParaRPr>
          </a:p>
          <a:p>
            <a:pPr marL="341313" indent="-341313" eaLnBrk="1" hangingPunct="1">
              <a:buFont typeface="Wingdings" pitchFamily="2" charset="2"/>
              <a:buNone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Paciente hospitalizado: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Alívio da dor: repouso, analgésicos, AINE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Drenagem do líquido sinovial / Artrotomia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Lavagem da cavidade articular com soro fisiológico, irrigação e sucção contínua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Mobilização precoce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hape 116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01DBEB4-9810-4E11-8365-A25C985B897E}" type="slidenum">
              <a:rPr lang="pt-BR"/>
              <a:pPr/>
              <a:t>20</a:t>
            </a:fld>
            <a:endParaRPr lang="pt-BR"/>
          </a:p>
        </p:txBody>
      </p:sp>
      <p:sp>
        <p:nvSpPr>
          <p:cNvPr id="26626" name="Shape 1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Antibioticoterapia</a:t>
            </a:r>
          </a:p>
        </p:txBody>
      </p:sp>
      <p:sp>
        <p:nvSpPr>
          <p:cNvPr id="26627" name="Shape 1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Coleta da Cultura/Baciloscopia</a:t>
            </a:r>
          </a:p>
          <a:p>
            <a:pPr eaLnBrk="1" hangingPunct="1">
              <a:buFont typeface="Wingdings" pitchFamily="2" charset="2"/>
              <a:buNone/>
            </a:pPr>
            <a:endParaRPr lang="pt-BR" sz="2300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ATB </a:t>
            </a:r>
          </a:p>
          <a:p>
            <a:pPr marL="776288" lvl="1" indent="-319088" eaLnBrk="1" hangingPunct="1">
              <a:buClrTx/>
              <a:buFontTx/>
              <a:buChar char="–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Precoce</a:t>
            </a:r>
          </a:p>
          <a:p>
            <a:pPr marL="776288" lvl="1" indent="-319088" eaLnBrk="1" hangingPunct="1">
              <a:buClrTx/>
              <a:buFontTx/>
              <a:buChar char="–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Parenteral</a:t>
            </a:r>
          </a:p>
          <a:p>
            <a:pPr marL="776288" lvl="1" indent="-319088" eaLnBrk="1" hangingPunct="1">
              <a:buClrTx/>
              <a:buFontTx/>
              <a:buChar char="–"/>
            </a:pPr>
            <a:r>
              <a:rPr lang="pt-BR" sz="2300" smtClean="0">
                <a:solidFill>
                  <a:srgbClr val="000000"/>
                </a:solidFill>
                <a:latin typeface="Verdana" pitchFamily="34" charset="0"/>
              </a:rPr>
              <a:t>Escolha empírica baseadas na Idade e Fatores de Risco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hape 12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4D4165F-119A-4F82-88C2-291C4F1DAF74}" type="slidenum">
              <a:rPr lang="pt-BR"/>
              <a:pPr/>
              <a:t>21</a:t>
            </a:fld>
            <a:endParaRPr lang="pt-BR"/>
          </a:p>
        </p:txBody>
      </p:sp>
      <p:sp>
        <p:nvSpPr>
          <p:cNvPr id="27650" name="Shape 1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Antibioticoterapia</a:t>
            </a:r>
          </a:p>
        </p:txBody>
      </p:sp>
      <p:sp>
        <p:nvSpPr>
          <p:cNvPr id="27651" name="Shape 12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pt-BR" sz="2600" smtClean="0">
                <a:solidFill>
                  <a:srgbClr val="000000"/>
                </a:solidFill>
                <a:latin typeface="Verdana" pitchFamily="34" charset="0"/>
              </a:rPr>
              <a:t>Baseada em:</a:t>
            </a:r>
          </a:p>
          <a:p>
            <a:pPr eaLnBrk="1" hangingPunct="1">
              <a:buFont typeface="Wingdings" pitchFamily="2" charset="2"/>
              <a:buNone/>
            </a:pPr>
            <a:endParaRPr lang="pt-BR" sz="2600" smtClean="0">
              <a:solidFill>
                <a:srgbClr val="000000"/>
              </a:solidFill>
              <a:latin typeface="Verdana" pitchFamily="34" charset="0"/>
            </a:endParaRPr>
          </a:p>
          <a:p>
            <a:pPr marL="776288" lvl="1" indent="-319088" eaLnBrk="1" hangingPunct="1">
              <a:buClrTx/>
              <a:buFontTx/>
              <a:buChar char="–"/>
            </a:pPr>
            <a:r>
              <a:rPr lang="pt-BR" sz="2600" smtClean="0">
                <a:solidFill>
                  <a:srgbClr val="000000"/>
                </a:solidFill>
                <a:latin typeface="Verdana" pitchFamily="34" charset="0"/>
              </a:rPr>
              <a:t>Cobertura da maioria dos organismos susceptíveis;</a:t>
            </a:r>
          </a:p>
          <a:p>
            <a:pPr marL="776288" lvl="1" indent="-319088" eaLnBrk="1" hangingPunct="1">
              <a:buClrTx/>
              <a:buFontTx/>
              <a:buChar char="–"/>
            </a:pPr>
            <a:r>
              <a:rPr lang="pt-BR" sz="2600" smtClean="0">
                <a:solidFill>
                  <a:srgbClr val="000000"/>
                </a:solidFill>
                <a:latin typeface="Verdana" pitchFamily="34" charset="0"/>
              </a:rPr>
              <a:t>GRAM;</a:t>
            </a:r>
          </a:p>
          <a:p>
            <a:pPr marL="776288" lvl="1" indent="-319088" eaLnBrk="1" hangingPunct="1">
              <a:buClrTx/>
              <a:buFontTx/>
              <a:buChar char="–"/>
            </a:pPr>
            <a:r>
              <a:rPr lang="pt-BR" sz="2600" smtClean="0">
                <a:solidFill>
                  <a:srgbClr val="000000"/>
                </a:solidFill>
                <a:latin typeface="Verdana" pitchFamily="34" charset="0"/>
              </a:rPr>
              <a:t> Apresentação clínica e casuística.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hape 12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1B23339-DCB7-450A-9564-A5BA96FFE9EF}" type="slidenum">
              <a:rPr lang="pt-BR"/>
              <a:pPr/>
              <a:t>22</a:t>
            </a:fld>
            <a:endParaRPr lang="pt-BR"/>
          </a:p>
        </p:txBody>
      </p:sp>
      <p:sp>
        <p:nvSpPr>
          <p:cNvPr id="28674" name="Shape 1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Antibioticoterapia</a:t>
            </a:r>
          </a:p>
        </p:txBody>
      </p:sp>
      <p:sp>
        <p:nvSpPr>
          <p:cNvPr id="28675" name="Shape 12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Amostra do líquido sinovial: GRAM</a:t>
            </a:r>
          </a:p>
          <a:p>
            <a:pPr eaLnBrk="1" hangingPunct="1">
              <a:buFont typeface="Wingdings" pitchFamily="2" charset="2"/>
              <a:buNone/>
            </a:pPr>
            <a:endParaRPr lang="pt-BR" sz="2400" smtClean="0">
              <a:solidFill>
                <a:srgbClr val="000000"/>
              </a:solidFill>
              <a:latin typeface="Verdana" pitchFamily="34" charset="0"/>
            </a:endParaRPr>
          </a:p>
          <a:p>
            <a:pPr marL="776288" lvl="1" indent="-319088" eaLnBrk="1" hangingPunct="1">
              <a:buClrTx/>
              <a:buFontTx/>
              <a:buChar char="–"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Cocos gram + → Vancomicina 30 mg/kg IV ÷ em 2 doses (não exceder 2 g dia);</a:t>
            </a:r>
          </a:p>
          <a:p>
            <a:pPr marL="776288" lvl="1" indent="-319088" eaLnBrk="1" hangingPunct="1">
              <a:buClrTx/>
              <a:buFontTx/>
              <a:buChar char="–"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Bacilos gram - → Cefalosporina de 3ª geração:</a:t>
            </a:r>
          </a:p>
          <a:p>
            <a:pPr marL="776288" lvl="1" indent="-319088" eaLnBrk="1" hangingPunct="1">
              <a:buClrTx/>
              <a:buFontTx/>
              <a:buChar char="–"/>
            </a:pPr>
            <a:endParaRPr lang="pt-BR" sz="2400" smtClean="0">
              <a:solidFill>
                <a:srgbClr val="000000"/>
              </a:solidFill>
              <a:latin typeface="Verdana" pitchFamily="34" charset="0"/>
            </a:endParaRPr>
          </a:p>
          <a:p>
            <a:pPr marL="1163638" lvl="2" indent="-249238" eaLnBrk="1" hangingPunct="1">
              <a:spcBef>
                <a:spcPts val="500"/>
              </a:spcBef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Ceftazidima ( 1-2 g, IV, 8/8h);</a:t>
            </a:r>
          </a:p>
          <a:p>
            <a:pPr marL="1163638" lvl="2" indent="-249238" eaLnBrk="1" hangingPunct="1">
              <a:spcBef>
                <a:spcPts val="500"/>
              </a:spcBef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Ceftriaxone ( 2 g, IV, 1 x dia);</a:t>
            </a:r>
          </a:p>
          <a:p>
            <a:pPr marL="1163638" lvl="2" indent="-249238" eaLnBrk="1" hangingPunct="1">
              <a:spcBef>
                <a:spcPts val="500"/>
              </a:spcBef>
              <a:buFont typeface="Wingdings" pitchFamily="2" charset="2"/>
              <a:buNone/>
            </a:pPr>
            <a:r>
              <a:rPr lang="pt-BR" sz="2400" smtClean="0">
                <a:solidFill>
                  <a:srgbClr val="000000"/>
                </a:solidFill>
                <a:latin typeface="Verdana" pitchFamily="34" charset="0"/>
              </a:rPr>
              <a:t>Cefotaxima ( 2g, IV, 8/8h);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hape 128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7AF4991-589E-4889-A2ED-FD063D51D785}" type="slidenum">
              <a:rPr lang="pt-BR"/>
              <a:pPr/>
              <a:t>23</a:t>
            </a:fld>
            <a:endParaRPr lang="pt-BR"/>
          </a:p>
        </p:txBody>
      </p:sp>
      <p:sp>
        <p:nvSpPr>
          <p:cNvPr id="29698" name="Shape 1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Antibioticoterapia</a:t>
            </a:r>
          </a:p>
        </p:txBody>
      </p:sp>
      <p:sp>
        <p:nvSpPr>
          <p:cNvPr id="29699" name="Shape 13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1313" indent="-341313" eaLnBrk="1" hangingPunct="1">
              <a:buFont typeface="Wingdings" pitchFamily="2" charset="2"/>
              <a:buNone/>
            </a:pPr>
            <a:r>
              <a:rPr lang="pt-BR" sz="2200" smtClean="0">
                <a:solidFill>
                  <a:srgbClr val="000000"/>
                </a:solidFill>
                <a:latin typeface="Verdana" pitchFamily="34" charset="0"/>
              </a:rPr>
              <a:t>Pseudomonas (usuário de drogas injetáveis) → Ceftazidima + Gentamicina 3-5 mg/kg/dia, dividida 2 ou 3 doses/dia;</a:t>
            </a:r>
          </a:p>
          <a:p>
            <a:pPr marL="341313" indent="-341313" eaLnBrk="1" hangingPunct="1">
              <a:buFont typeface="Wingdings" pitchFamily="2" charset="2"/>
              <a:buNone/>
            </a:pPr>
            <a:endParaRPr lang="pt-BR" sz="2200" smtClean="0">
              <a:solidFill>
                <a:srgbClr val="000000"/>
              </a:solidFill>
              <a:latin typeface="Verdana" pitchFamily="34" charset="0"/>
            </a:endParaRPr>
          </a:p>
          <a:p>
            <a:pPr marL="341313" indent="-341313" eaLnBrk="1" hangingPunct="1">
              <a:buFont typeface="Wingdings" pitchFamily="2" charset="2"/>
              <a:buNone/>
            </a:pPr>
            <a:r>
              <a:rPr lang="pt-BR" sz="2200" smtClean="0">
                <a:solidFill>
                  <a:srgbClr val="000000"/>
                </a:solidFill>
                <a:latin typeface="Verdana" pitchFamily="34" charset="0"/>
              </a:rPr>
              <a:t>Alérgicos à Cefalosporinas → Ciprofloxacina 400 mg, IV, 12/12h ou 500-750 mg, VO, 12/12h;</a:t>
            </a:r>
          </a:p>
          <a:p>
            <a:pPr marL="341313" indent="-341313" eaLnBrk="1" hangingPunct="1">
              <a:buFont typeface="Wingdings" pitchFamily="2" charset="2"/>
              <a:buNone/>
            </a:pPr>
            <a:endParaRPr lang="pt-BR" sz="2200" smtClean="0">
              <a:solidFill>
                <a:srgbClr val="000000"/>
              </a:solidFill>
              <a:latin typeface="Verdana" pitchFamily="34" charset="0"/>
            </a:endParaRPr>
          </a:p>
          <a:p>
            <a:pPr marL="341313" indent="-341313" eaLnBrk="1" hangingPunct="1">
              <a:buFont typeface="Wingdings" pitchFamily="2" charset="2"/>
              <a:buNone/>
            </a:pPr>
            <a:r>
              <a:rPr lang="pt-BR" sz="2200" smtClean="0">
                <a:solidFill>
                  <a:srgbClr val="000000"/>
                </a:solidFill>
                <a:latin typeface="Verdana" pitchFamily="34" charset="0"/>
              </a:rPr>
              <a:t>Se Gram → negativo → Vancomicina (imunocompetentes) ou Vancomicina + Cefalosporina de 3ª geração (imunodeprimidos na artrite bacteriana traumática).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hape 13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D227990-95AE-4B82-8437-F2E1CCB4C6FE}" type="slidenum">
              <a:rPr lang="pt-BR"/>
              <a:pPr/>
              <a:t>24</a:t>
            </a:fld>
            <a:endParaRPr lang="pt-BR"/>
          </a:p>
        </p:txBody>
      </p:sp>
      <p:sp>
        <p:nvSpPr>
          <p:cNvPr id="30722" name="Shape 13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Antibioticoterapia</a:t>
            </a:r>
          </a:p>
        </p:txBody>
      </p:sp>
      <p:sp>
        <p:nvSpPr>
          <p:cNvPr id="30723" name="Shape 13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1313" indent="-341313" eaLnBrk="1" hangingPunct="1">
              <a:buFont typeface="Wingdings" pitchFamily="2" charset="2"/>
              <a:buNone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A modificação do regime pode ser feito para reduzir a cobertura após a resultado da cultura;</a:t>
            </a:r>
          </a:p>
          <a:p>
            <a:pPr marL="341313" indent="-341313" eaLnBrk="1" hangingPunct="1">
              <a:buFont typeface="Wingdings" pitchFamily="2" charset="2"/>
              <a:buNone/>
            </a:pPr>
            <a:endParaRPr lang="pt-BR" sz="2000" smtClean="0">
              <a:solidFill>
                <a:srgbClr val="000000"/>
              </a:solidFill>
              <a:latin typeface="Verdana" pitchFamily="34" charset="0"/>
            </a:endParaRPr>
          </a:p>
          <a:p>
            <a:pPr marL="341313" indent="-341313" eaLnBrk="1" hangingPunct="1">
              <a:buFont typeface="Wingdings" pitchFamily="2" charset="2"/>
              <a:buNone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Antibióticos intra-articulares não recomendados:</a:t>
            </a:r>
          </a:p>
          <a:p>
            <a:pPr marL="341313" indent="-341313" eaLnBrk="1" hangingPunct="1">
              <a:buFont typeface="Wingdings" pitchFamily="2" charset="2"/>
              <a:buNone/>
            </a:pPr>
            <a:endParaRPr lang="pt-BR" sz="2000" smtClean="0">
              <a:solidFill>
                <a:srgbClr val="000000"/>
              </a:solidFill>
              <a:latin typeface="Verdana" pitchFamily="34" charset="0"/>
            </a:endParaRP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Duração: individualizado , parenteral por 14 dias + VO 14 dias;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Patógenos de difícil tratamento: Pseudomonas ou Enterobacter spp, 3-4 sem. antibióticoterapia EV. </a:t>
            </a:r>
          </a:p>
          <a:p>
            <a:pPr marL="776288" lvl="1" indent="-319088" eaLnBrk="1" hangingPunct="1">
              <a:spcBef>
                <a:spcPts val="500"/>
              </a:spcBef>
              <a:buClrTx/>
              <a:buFontTx/>
              <a:buChar char="–"/>
            </a:pPr>
            <a:r>
              <a:rPr lang="pt-BR" sz="2000" smtClean="0">
                <a:solidFill>
                  <a:srgbClr val="000000"/>
                </a:solidFill>
                <a:latin typeface="Verdana" pitchFamily="34" charset="0"/>
              </a:rPr>
              <a:t>Bacteremia e artrite secundária por S. aureus → 4 sem de antibióticoterapia EV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hape 136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2A682EA-9FD8-4C77-B7FF-E02240359ADD}" type="slidenum">
              <a:rPr lang="pt-BR"/>
              <a:pPr/>
              <a:t>25</a:t>
            </a:fld>
            <a:endParaRPr lang="pt-BR"/>
          </a:p>
        </p:txBody>
      </p:sp>
      <p:sp>
        <p:nvSpPr>
          <p:cNvPr id="31746" name="Shape 13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Antibioticoterapia</a:t>
            </a:r>
          </a:p>
        </p:txBody>
      </p:sp>
      <p:sp>
        <p:nvSpPr>
          <p:cNvPr id="31747" name="Shape 13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pt-BR" sz="2500" smtClean="0">
                <a:solidFill>
                  <a:srgbClr val="000000"/>
                </a:solidFill>
                <a:latin typeface="Verdana" pitchFamily="34" charset="0"/>
              </a:rPr>
              <a:t>RN: Oxacilina 150-200mg/kg/dia 6/6hs IV</a:t>
            </a:r>
          </a:p>
          <a:p>
            <a:pPr eaLnBrk="1" hangingPunct="1">
              <a:buSzTx/>
              <a:buFont typeface="Wingdings" pitchFamily="2" charset="2"/>
              <a:buNone/>
            </a:pPr>
            <a:r>
              <a:rPr lang="pt-BR" sz="2500" smtClean="0">
                <a:solidFill>
                  <a:srgbClr val="000000"/>
                </a:solidFill>
                <a:latin typeface="Verdana" pitchFamily="34" charset="0"/>
              </a:rPr>
              <a:t>          Cefotaxima 200mg/kg/dia 8/8hs IV;</a:t>
            </a:r>
          </a:p>
          <a:p>
            <a:pPr eaLnBrk="1" hangingPunct="1">
              <a:buSzTx/>
              <a:buFont typeface="Wingdings" pitchFamily="2" charset="2"/>
              <a:buNone/>
            </a:pPr>
            <a:r>
              <a:rPr lang="pt-BR" sz="2500" smtClean="0">
                <a:solidFill>
                  <a:srgbClr val="000000"/>
                </a:solidFill>
                <a:latin typeface="Verdana" pitchFamily="34" charset="0"/>
              </a:rPr>
              <a:t>  </a:t>
            </a:r>
          </a:p>
          <a:p>
            <a:pPr eaLnBrk="1" hangingPunct="1">
              <a:buSzTx/>
              <a:buFont typeface="Wingdings" pitchFamily="2" charset="2"/>
              <a:buNone/>
            </a:pPr>
            <a:r>
              <a:rPr lang="pt-BR" sz="2500" smtClean="0">
                <a:solidFill>
                  <a:srgbClr val="000000"/>
                </a:solidFill>
                <a:latin typeface="Verdana" pitchFamily="34" charset="0"/>
              </a:rPr>
              <a:t>Crianças: Cefazolina 100-150mg/kg/dia 8/8hs IV;</a:t>
            </a:r>
          </a:p>
          <a:p>
            <a:pPr eaLnBrk="1" hangingPunct="1">
              <a:buSzTx/>
              <a:buFont typeface="Wingdings" pitchFamily="2" charset="2"/>
              <a:buNone/>
            </a:pPr>
            <a:endParaRPr lang="pt-BR" sz="2500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>
              <a:buSzTx/>
              <a:buFont typeface="Wingdings" pitchFamily="2" charset="2"/>
              <a:buNone/>
            </a:pPr>
            <a:r>
              <a:rPr lang="pt-BR" sz="2500" smtClean="0">
                <a:solidFill>
                  <a:srgbClr val="000000"/>
                </a:solidFill>
                <a:latin typeface="Verdana" pitchFamily="34" charset="0"/>
              </a:rPr>
              <a:t>Considerar clindamicina e vancomicina em S. aureus MRSA.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hape 14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7EDEE7B-5408-4F03-9850-1DD93FE262AE}" type="slidenum">
              <a:rPr lang="pt-BR"/>
              <a:pPr/>
              <a:t>26</a:t>
            </a:fld>
            <a:endParaRPr lang="pt-BR"/>
          </a:p>
        </p:txBody>
      </p:sp>
      <p:sp>
        <p:nvSpPr>
          <p:cNvPr id="32770" name="Shape 14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Prognóstico</a:t>
            </a:r>
          </a:p>
        </p:txBody>
      </p:sp>
      <p:sp>
        <p:nvSpPr>
          <p:cNvPr id="142" name="Shape 14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40631" indent="-240631" eaLnBrk="1" fontAlgn="auto" hangingPunct="1">
              <a:lnSpc>
                <a:spcPct val="80000"/>
              </a:lnSpc>
              <a:spcAft>
                <a:spcPts val="0"/>
              </a:spcAft>
              <a:buClrTx/>
              <a:buSzPct val="100000"/>
              <a:buFontTx/>
              <a:buChar char="•"/>
              <a:defRPr sz="1800"/>
            </a:pPr>
            <a:r>
              <a:rPr sz="2400">
                <a:solidFill>
                  <a:sysClr val="windowText" lastClr="000000"/>
                </a:solidFill>
                <a:sym typeface="Verdana"/>
              </a:rPr>
              <a:t>Diagnostico e Tratamento Precoce: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Blip>
                <a:blip r:embed="rId2"/>
              </a:buBlip>
              <a:defRPr sz="1800"/>
            </a:pPr>
            <a:endParaRPr sz="2400">
              <a:solidFill>
                <a:sysClr val="windowText" lastClr="000000"/>
              </a:solidFill>
              <a:sym typeface="Verdana"/>
            </a:endParaRPr>
          </a:p>
          <a:p>
            <a:pPr marL="777240" lvl="1" indent="-320040" eaLnBrk="1" fontAlgn="auto" hangingPunct="1">
              <a:lnSpc>
                <a:spcPct val="80000"/>
              </a:lnSpc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400">
                <a:solidFill>
                  <a:sysClr val="windowText" lastClr="000000"/>
                </a:solidFill>
                <a:sym typeface="Verdana"/>
              </a:rPr>
              <a:t>Ausência de sequelas.</a:t>
            </a:r>
          </a:p>
          <a:p>
            <a:pPr marL="777240" lvl="1" indent="-320040" eaLnBrk="1" fontAlgn="auto" hangingPunct="1">
              <a:lnSpc>
                <a:spcPct val="80000"/>
              </a:lnSpc>
              <a:spcAft>
                <a:spcPts val="0"/>
              </a:spcAft>
              <a:buClrTx/>
              <a:buFontTx/>
              <a:buChar char="-"/>
              <a:defRPr sz="1800"/>
            </a:pPr>
            <a:endParaRPr sz="2400">
              <a:solidFill>
                <a:sysClr val="windowText" lastClr="000000"/>
              </a:solidFill>
              <a:sym typeface="Verdana"/>
            </a:endParaRPr>
          </a:p>
          <a:p>
            <a:pPr marL="777240" lvl="1" indent="-32004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Blip>
                <a:blip r:embed="rId2"/>
              </a:buBlip>
              <a:defRPr sz="1800"/>
            </a:pPr>
            <a:endParaRPr sz="2400">
              <a:solidFill>
                <a:sysClr val="windowText" lastClr="000000"/>
              </a:solidFill>
              <a:sym typeface="Verdana"/>
            </a:endParaRPr>
          </a:p>
          <a:p>
            <a:pPr marL="240631" indent="-240631" eaLnBrk="1" fontAlgn="auto" hangingPunct="1">
              <a:lnSpc>
                <a:spcPct val="80000"/>
              </a:lnSpc>
              <a:spcAft>
                <a:spcPts val="0"/>
              </a:spcAft>
              <a:buClrTx/>
              <a:buSzPct val="100000"/>
              <a:buFontTx/>
              <a:buChar char="•"/>
              <a:defRPr sz="1800"/>
            </a:pPr>
            <a:r>
              <a:rPr sz="2400">
                <a:solidFill>
                  <a:sysClr val="windowText" lastClr="000000"/>
                </a:solidFill>
                <a:sym typeface="Verdana"/>
              </a:rPr>
              <a:t>Tardio: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Blip>
                <a:blip r:embed="rId2"/>
              </a:buBlip>
              <a:defRPr sz="1800"/>
            </a:pPr>
            <a:endParaRPr sz="2400">
              <a:solidFill>
                <a:sysClr val="windowText" lastClr="000000"/>
              </a:solidFill>
              <a:sym typeface="Verdana"/>
            </a:endParaRPr>
          </a:p>
          <a:p>
            <a:pPr marL="777240" lvl="1" indent="-320040" eaLnBrk="1" fontAlgn="auto" hangingPunct="1">
              <a:lnSpc>
                <a:spcPct val="80000"/>
              </a:lnSpc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400">
                <a:solidFill>
                  <a:sysClr val="windowText" lastClr="000000"/>
                </a:solidFill>
                <a:sym typeface="Verdana"/>
              </a:rPr>
              <a:t>Incapacidade Funcional;</a:t>
            </a:r>
          </a:p>
          <a:p>
            <a:pPr marL="777240" lvl="1" indent="-320040" eaLnBrk="1" fontAlgn="auto" hangingPunct="1">
              <a:lnSpc>
                <a:spcPct val="80000"/>
              </a:lnSpc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400">
                <a:solidFill>
                  <a:sysClr val="windowText" lastClr="000000"/>
                </a:solidFill>
                <a:sym typeface="Verdana"/>
              </a:rPr>
              <a:t>Sepse;</a:t>
            </a:r>
          </a:p>
          <a:p>
            <a:pPr marL="777240" lvl="1" indent="-320040" eaLnBrk="1" fontAlgn="auto" hangingPunct="1">
              <a:lnSpc>
                <a:spcPct val="80000"/>
              </a:lnSpc>
              <a:spcAft>
                <a:spcPts val="0"/>
              </a:spcAft>
              <a:buClrTx/>
              <a:buFontTx/>
              <a:buChar char="-"/>
              <a:defRPr sz="1800"/>
            </a:pPr>
            <a:r>
              <a:rPr sz="2400">
                <a:solidFill>
                  <a:sysClr val="windowText" lastClr="000000"/>
                </a:solidFill>
                <a:sym typeface="Verdana"/>
              </a:rPr>
              <a:t>Óbito.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SzTx/>
              <a:buFont typeface="Wingdings"/>
              <a:buNone/>
              <a:defRPr sz="1800"/>
            </a:pPr>
            <a:r>
              <a:rPr sz="2400">
                <a:solidFill>
                  <a:sysClr val="windowText" lastClr="000000"/>
                </a:solidFill>
                <a:sym typeface="Verdana"/>
              </a:rPr>
              <a:t/>
            </a:r>
            <a:br>
              <a:rPr sz="2400">
                <a:solidFill>
                  <a:sysClr val="windowText" lastClr="000000"/>
                </a:solidFill>
                <a:sym typeface="Verdana"/>
              </a:rPr>
            </a:br>
            <a:endParaRPr sz="2400">
              <a:solidFill>
                <a:sysClr val="windowText" lastClr="000000"/>
              </a:solidFill>
              <a:sym typeface="Verdana"/>
            </a:endParaRP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hape 14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835BB07-54A5-4CF9-9774-7A95A3E54E0D}" type="slidenum">
              <a:rPr lang="pt-BR"/>
              <a:pPr/>
              <a:t>27</a:t>
            </a:fld>
            <a:endParaRPr lang="pt-BR"/>
          </a:p>
        </p:txBody>
      </p:sp>
      <p:sp>
        <p:nvSpPr>
          <p:cNvPr id="33794" name="Shape 145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pPr eaLnBrk="1" hangingPunct="1"/>
            <a:r>
              <a:rPr lang="pt-BR" smtClean="0">
                <a:latin typeface="Arial" charset="0"/>
                <a:cs typeface="Arial" charset="0"/>
              </a:rPr>
              <a:t>Obrigado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33CCCC"/>
      </a:accent1>
      <a:accent2>
        <a:srgbClr val="99CCCC"/>
      </a:accent2>
      <a:accent3>
        <a:srgbClr val="8F8F8F"/>
      </a:accent3>
      <a:accent4>
        <a:srgbClr val="707070"/>
      </a:accent4>
      <a:accent5>
        <a:srgbClr val="ADE0E0"/>
      </a:accent5>
      <a:accent6>
        <a:srgbClr val="8BB9B9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33CCCC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Verdana"/>
            <a:ea typeface="Verdana"/>
            <a:cs typeface="Verdana"/>
            <a:sym typeface="Verdan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33CCCC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Verdana"/>
            <a:ea typeface="Verdana"/>
            <a:cs typeface="Verdana"/>
            <a:sym typeface="Verdan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33CCCC"/>
      </a:accent1>
      <a:accent2>
        <a:srgbClr val="99CCCC"/>
      </a:accent2>
      <a:accent3>
        <a:srgbClr val="8F8F8F"/>
      </a:accent3>
      <a:accent4>
        <a:srgbClr val="707070"/>
      </a:accent4>
      <a:accent5>
        <a:srgbClr val="ADE0E0"/>
      </a:accent5>
      <a:accent6>
        <a:srgbClr val="8BB9B9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33CCCC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Verdana"/>
            <a:ea typeface="Verdana"/>
            <a:cs typeface="Verdana"/>
            <a:sym typeface="Verdan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33CCCC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Verdana"/>
            <a:ea typeface="Verdana"/>
            <a:cs typeface="Verdana"/>
            <a:sym typeface="Verdan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568</Words>
  <Application>Microsoft Office PowerPoint</Application>
  <PresentationFormat>Apresentação na tela (4:3)</PresentationFormat>
  <Paragraphs>220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Modelo de design</vt:lpstr>
      </vt:variant>
      <vt:variant>
        <vt:i4>2</vt:i4>
      </vt:variant>
      <vt:variant>
        <vt:lpstr>Títulos de slides</vt:lpstr>
      </vt:variant>
      <vt:variant>
        <vt:i4>27</vt:i4>
      </vt:variant>
    </vt:vector>
  </HeadingPairs>
  <TitlesOfParts>
    <vt:vector size="34" baseType="lpstr">
      <vt:lpstr>Verdana</vt:lpstr>
      <vt:lpstr>Arial</vt:lpstr>
      <vt:lpstr>Wingdings</vt:lpstr>
      <vt:lpstr>Avenir Roman</vt:lpstr>
      <vt:lpstr>Helvetica</vt:lpstr>
      <vt:lpstr>Default</vt:lpstr>
      <vt:lpstr>Default</vt:lpstr>
      <vt:lpstr>Artrite Infecciosa</vt:lpstr>
      <vt:lpstr>Artrite Infecciosa</vt:lpstr>
      <vt:lpstr>Artrite Infecciosa</vt:lpstr>
      <vt:lpstr>Artrite Infecciosa</vt:lpstr>
      <vt:lpstr>Artrite Infecciosa</vt:lpstr>
      <vt:lpstr>Artrite Infecciosa</vt:lpstr>
      <vt:lpstr>Artrite Infecciosa</vt:lpstr>
      <vt:lpstr>Artrite Infecciosa</vt:lpstr>
      <vt:lpstr>Artrite Infecciosa</vt:lpstr>
      <vt:lpstr>Artrite Infecciosa</vt:lpstr>
      <vt:lpstr>Artrite Infecciosa</vt:lpstr>
      <vt:lpstr>Artrite Infecciosa</vt:lpstr>
      <vt:lpstr>Quadro Clínico</vt:lpstr>
      <vt:lpstr>Quadro Clínico</vt:lpstr>
      <vt:lpstr>Diagnóstico</vt:lpstr>
      <vt:lpstr>Diagnóstico</vt:lpstr>
      <vt:lpstr>Artrite Infecciosa</vt:lpstr>
      <vt:lpstr>Diagnóstico Diferencial </vt:lpstr>
      <vt:lpstr>Tratamento </vt:lpstr>
      <vt:lpstr>Antibioticoterapia</vt:lpstr>
      <vt:lpstr>Antibioticoterapia</vt:lpstr>
      <vt:lpstr>Antibioticoterapia</vt:lpstr>
      <vt:lpstr>Antibioticoterapia</vt:lpstr>
      <vt:lpstr>Antibioticoterapia</vt:lpstr>
      <vt:lpstr>Antibioticoterapia</vt:lpstr>
      <vt:lpstr>Prognóstico</vt:lpstr>
      <vt:lpstr>Obrigado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Artrite Infecciosa</dc:title>
  <dc:creator>Paulo</dc:creator>
  <cp:lastModifiedBy>Paulo</cp:lastModifiedBy>
  <cp:revision>2</cp:revision>
  <dcterms:modified xsi:type="dcterms:W3CDTF">2014-08-05T00:39:08Z</dcterms:modified>
</cp:coreProperties>
</file>