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68" r:id="rId5"/>
    <p:sldId id="258" r:id="rId6"/>
    <p:sldId id="269" r:id="rId7"/>
    <p:sldId id="270" r:id="rId8"/>
    <p:sldId id="278" r:id="rId9"/>
    <p:sldId id="259" r:id="rId10"/>
    <p:sldId id="282" r:id="rId11"/>
    <p:sldId id="271" r:id="rId12"/>
    <p:sldId id="260" r:id="rId13"/>
    <p:sldId id="272" r:id="rId14"/>
    <p:sldId id="273" r:id="rId15"/>
    <p:sldId id="274" r:id="rId16"/>
    <p:sldId id="275" r:id="rId17"/>
    <p:sldId id="280" r:id="rId18"/>
    <p:sldId id="261" r:id="rId19"/>
    <p:sldId id="276" r:id="rId20"/>
    <p:sldId id="283" r:id="rId21"/>
    <p:sldId id="264" r:id="rId22"/>
    <p:sldId id="262" r:id="rId23"/>
    <p:sldId id="263" r:id="rId24"/>
    <p:sldId id="281" r:id="rId25"/>
    <p:sldId id="265" r:id="rId26"/>
    <p:sldId id="266" r:id="rId27"/>
    <p:sldId id="267" r:id="rId28"/>
    <p:sldId id="284" r:id="rId29"/>
    <p:sldId id="285" r:id="rId30"/>
    <p:sldId id="286" r:id="rId31"/>
    <p:sldId id="287" r:id="rId32"/>
    <p:sldId id="288" r:id="rId33"/>
    <p:sldId id="289" r:id="rId34"/>
    <p:sldId id="291" r:id="rId35"/>
    <p:sldId id="290" r:id="rId36"/>
    <p:sldId id="292" r:id="rId37"/>
    <p:sldId id="293" r:id="rId3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E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3" name="Retângulo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Retângulo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spaço Reservado para Conteúd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ector reto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tângu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Retângu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Retângu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tângulo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tângulo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5" name="Conector reto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Espaço Reservado para Conteúd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6" name="Espaço Reservado para Conteúd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E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3" name="Título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tângu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Espaço Reservado para Conteúd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1" name="Retângulo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ector reto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tângulo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tângu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E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2" name="Retângulo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tângulo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ector reto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06B9BEC-B7BB-44DE-993E-E0275B28BB9B}" type="datetimeFigureOut">
              <a:rPr lang="pt-BR" smtClean="0"/>
              <a:pPr/>
              <a:t>29/08/2013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3E9E13B-ACDE-4DF0-B85E-B87248EC716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3439494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www.paulomargotto.com.br/documentos/Infeccoes_bacterianas_2012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646" y="116632"/>
            <a:ext cx="8072494" cy="1964781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5849" y="3502197"/>
            <a:ext cx="6400800" cy="17526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RESIDÊNCIA MÉDICA EM PEDIATRIA </a:t>
            </a:r>
            <a:r>
              <a:rPr lang="en-US" dirty="0" smtClean="0"/>
              <a:t> HRAS/HMIB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BRUNO OLIVEIRA (R1)</a:t>
            </a:r>
          </a:p>
          <a:p>
            <a:r>
              <a:rPr lang="en-US" dirty="0" smtClean="0"/>
              <a:t>Naima moura hamidah (r2)</a:t>
            </a:r>
          </a:p>
          <a:p>
            <a:endParaRPr lang="en-US" dirty="0" smtClean="0"/>
          </a:p>
          <a:p>
            <a:r>
              <a:rPr lang="en-US" dirty="0" smtClean="0"/>
              <a:t>Brasília, 30 de agosto de 2013</a:t>
            </a:r>
          </a:p>
          <a:p>
            <a:r>
              <a:rPr lang="en-US" dirty="0" smtClean="0">
                <a:hlinkClick r:id="rId3"/>
              </a:rPr>
              <a:t>www.paulomargotto.com.br</a:t>
            </a:r>
            <a:r>
              <a:rPr lang="en-US" dirty="0" smtClean="0"/>
              <a:t> </a:t>
            </a:r>
            <a:endParaRPr lang="pt-B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1646" y="2081413"/>
            <a:ext cx="2024130" cy="1420784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5" name="Retângulo 4"/>
          <p:cNvSpPr/>
          <p:nvPr/>
        </p:nvSpPr>
        <p:spPr>
          <a:xfrm>
            <a:off x="3203848" y="1712081"/>
            <a:ext cx="35333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Arch Dis Child 2012;97:287–292</a:t>
            </a:r>
          </a:p>
        </p:txBody>
      </p:sp>
      <p:pic>
        <p:nvPicPr>
          <p:cNvPr id="1026" name="Imagem 3" descr="hra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229200"/>
            <a:ext cx="2736850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28223" y="2782303"/>
            <a:ext cx="6489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>
                <a:solidFill>
                  <a:srgbClr val="FF0000"/>
                </a:solidFill>
              </a:rPr>
              <a:t>Manuseio da criança com artrite séptica aguda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785958"/>
            <a:ext cx="8503920" cy="4572000"/>
          </a:xfrm>
        </p:spPr>
        <p:txBody>
          <a:bodyPr>
            <a:normAutofit fontScale="70000" lnSpcReduction="20000"/>
          </a:bodyPr>
          <a:lstStyle/>
          <a:p>
            <a:r>
              <a:rPr lang="pt-PT" dirty="0" smtClean="0"/>
              <a:t>Artrite séptica (AS) aguda da infância é uma doença potencialmente devastadora que pode causar invalidez permanente ou mesmo a morte, especialmente em contextos de recursos limitados. </a:t>
            </a:r>
          </a:p>
          <a:p>
            <a:endParaRPr lang="pt-PT" dirty="0" smtClean="0"/>
          </a:p>
          <a:p>
            <a:r>
              <a:rPr lang="pt-PT" dirty="0" smtClean="0"/>
              <a:t>Rara em países desenvolvidos países.</a:t>
            </a:r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Incidência anual: 4 casos por 100 000.</a:t>
            </a:r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Mais comum em situações de baixa renda. </a:t>
            </a:r>
          </a:p>
          <a:p>
            <a:endParaRPr lang="pt-PT" dirty="0" smtClean="0"/>
          </a:p>
          <a:p>
            <a:r>
              <a:rPr lang="pt-PT" dirty="0" smtClean="0"/>
              <a:t>Pequena preponderância masculina (M1,73/F1).</a:t>
            </a:r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Discreto aumento da frequência em idade escolar.</a:t>
            </a:r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Os membros inferiores são os mais </a:t>
            </a:r>
            <a:r>
              <a:rPr lang="pt-PT" dirty="0" smtClean="0"/>
              <a:t>acometidos (</a:t>
            </a:r>
            <a:r>
              <a:rPr lang="pt-PT" dirty="0" smtClean="0">
                <a:solidFill>
                  <a:srgbClr val="0070C0"/>
                </a:solidFill>
              </a:rPr>
              <a:t>figura 1</a:t>
            </a:r>
            <a:r>
              <a:rPr lang="pt-PT" dirty="0" smtClean="0"/>
              <a:t>)</a:t>
            </a: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5547" y="71414"/>
            <a:ext cx="3480965" cy="6757168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643082"/>
            <a:ext cx="8503920" cy="4572000"/>
          </a:xfrm>
        </p:spPr>
        <p:txBody>
          <a:bodyPr>
            <a:noAutofit/>
          </a:bodyPr>
          <a:lstStyle/>
          <a:p>
            <a:r>
              <a:rPr lang="pt-PT" sz="1700" dirty="0" smtClean="0"/>
              <a:t>Os patógenos podem ter acesso a uma articulação ou osso via </a:t>
            </a:r>
            <a:r>
              <a:rPr lang="pt-PT" sz="1700" b="1" dirty="0" smtClean="0"/>
              <a:t>inoculação direta</a:t>
            </a:r>
            <a:r>
              <a:rPr lang="pt-PT" sz="1700" dirty="0" smtClean="0"/>
              <a:t> (trauma ou procedimento cirúrgico - via que pode estar se tornando cada vez mais freqüente), por </a:t>
            </a:r>
            <a:r>
              <a:rPr lang="pt-PT" sz="1700" b="1" dirty="0" smtClean="0"/>
              <a:t>propagação de tecido adjacente</a:t>
            </a:r>
            <a:r>
              <a:rPr lang="pt-PT" sz="1700" dirty="0" smtClean="0"/>
              <a:t> (osso) ou via </a:t>
            </a:r>
            <a:r>
              <a:rPr lang="pt-PT" sz="1700" b="1" dirty="0" smtClean="0"/>
              <a:t>hematogência</a:t>
            </a:r>
            <a:r>
              <a:rPr lang="pt-PT" sz="1700" dirty="0" smtClean="0"/>
              <a:t> (via mais frequente em crianças). </a:t>
            </a:r>
          </a:p>
          <a:p>
            <a:pPr>
              <a:buNone/>
            </a:pPr>
            <a:endParaRPr lang="pt-PT" sz="1700" dirty="0" smtClean="0"/>
          </a:p>
          <a:p>
            <a:r>
              <a:rPr lang="pt-PT" sz="1700" i="1" dirty="0" smtClean="0"/>
              <a:t>Staphylococcus </a:t>
            </a:r>
            <a:r>
              <a:rPr lang="pt-PT" sz="1700" i="1" dirty="0" smtClean="0"/>
              <a:t>aureus </a:t>
            </a:r>
            <a:r>
              <a:rPr lang="pt-PT" sz="1700" dirty="0" smtClean="0"/>
              <a:t>tem sido identificado como o principal agente causador na maioria dos estudos, independentemente da idade ou país.</a:t>
            </a:r>
          </a:p>
          <a:p>
            <a:pPr>
              <a:buNone/>
            </a:pPr>
            <a:endParaRPr lang="pt-PT" sz="1700" dirty="0" smtClean="0"/>
          </a:p>
          <a:p>
            <a:r>
              <a:rPr lang="pt-PT" sz="1700" dirty="0" smtClean="0"/>
              <a:t>Nos últimos anos o </a:t>
            </a:r>
            <a:r>
              <a:rPr lang="pt-PT" sz="1700" i="1" dirty="0" smtClean="0"/>
              <a:t>S. aureus </a:t>
            </a:r>
            <a:r>
              <a:rPr lang="pt-PT" sz="1700" dirty="0" smtClean="0"/>
              <a:t>resistente à meticilina (MRSA) tem causado preocupação. </a:t>
            </a:r>
            <a:r>
              <a:rPr lang="pt-PT" sz="1700" i="1" dirty="0" smtClean="0"/>
              <a:t>Streptococcus pyogenes</a:t>
            </a:r>
            <a:r>
              <a:rPr lang="pt-PT" sz="1700" dirty="0" smtClean="0"/>
              <a:t>, </a:t>
            </a:r>
            <a:r>
              <a:rPr lang="pt-PT" sz="1700" i="1" dirty="0" smtClean="0"/>
              <a:t>Streptococcus pneumoniae </a:t>
            </a:r>
            <a:r>
              <a:rPr lang="pt-PT" sz="1700" dirty="0" smtClean="0"/>
              <a:t>e </a:t>
            </a:r>
            <a:r>
              <a:rPr lang="pt-PT" sz="1700" i="1" dirty="0" smtClean="0"/>
              <a:t>Haemophilus influenza</a:t>
            </a:r>
            <a:r>
              <a:rPr lang="pt-PT" sz="1700" dirty="0" smtClean="0"/>
              <a:t>e tipo B (Hib) são os outros principais patógenos na AS, embora o papel do Hib vem diminuindo no mundo desenvolvido devido à vacinação.</a:t>
            </a:r>
          </a:p>
          <a:p>
            <a:endParaRPr lang="pt-PT" sz="1700" dirty="0" smtClean="0"/>
          </a:p>
          <a:p>
            <a:r>
              <a:rPr lang="pt-PT" sz="1700" dirty="0" smtClean="0"/>
              <a:t>Em alguns países outros patógenos frequentes na AS requerem técnicas especiais de cultura: </a:t>
            </a:r>
            <a:r>
              <a:rPr lang="pt-PT" sz="1700" i="1" dirty="0" smtClean="0"/>
              <a:t>Kingella kingae </a:t>
            </a:r>
            <a:r>
              <a:rPr lang="pt-PT" sz="1700" dirty="0" smtClean="0"/>
              <a:t>(Israel) e </a:t>
            </a:r>
            <a:r>
              <a:rPr lang="pt-PT" sz="1700" i="1" dirty="0" smtClean="0"/>
              <a:t>Salmonella spp </a:t>
            </a:r>
            <a:r>
              <a:rPr lang="pt-PT" sz="1700" dirty="0" smtClean="0"/>
              <a:t>(comum nos trópicos).</a:t>
            </a:r>
            <a:endParaRPr lang="pt-BR" sz="17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CRITÉRIOS 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928834"/>
            <a:ext cx="8503920" cy="4572000"/>
          </a:xfrm>
        </p:spPr>
        <p:txBody>
          <a:bodyPr>
            <a:normAutofit/>
          </a:bodyPr>
          <a:lstStyle/>
          <a:p>
            <a:r>
              <a:rPr lang="pt-PT" sz="2000" dirty="0" smtClean="0"/>
              <a:t>Não há critérios universalmente aceitos, mas uma </a:t>
            </a:r>
            <a:r>
              <a:rPr lang="pt-PT" sz="2000" b="1" dirty="0" smtClean="0"/>
              <a:t>doença aguda</a:t>
            </a:r>
            <a:r>
              <a:rPr lang="pt-PT" sz="2000" dirty="0" smtClean="0"/>
              <a:t> com uma </a:t>
            </a:r>
            <a:r>
              <a:rPr lang="pt-PT" sz="2000" b="1" dirty="0" smtClean="0"/>
              <a:t>articulação quente e dolorosa</a:t>
            </a:r>
            <a:r>
              <a:rPr lang="pt-PT" sz="2000" dirty="0" smtClean="0"/>
              <a:t>, e </a:t>
            </a:r>
            <a:r>
              <a:rPr lang="pt-PT" sz="2000" b="1" dirty="0" smtClean="0"/>
              <a:t>limitação de movimento </a:t>
            </a:r>
            <a:r>
              <a:rPr lang="pt-PT" sz="2000" dirty="0" smtClean="0"/>
              <a:t>sugere AS. </a:t>
            </a:r>
          </a:p>
          <a:p>
            <a:pPr>
              <a:buNone/>
            </a:pPr>
            <a:endParaRPr lang="pt-PT" sz="2000" dirty="0" smtClean="0"/>
          </a:p>
          <a:p>
            <a:r>
              <a:rPr lang="pt-PT" sz="2000" dirty="0" smtClean="0"/>
              <a:t>O diagnóstico é confirmado com a identificação da bactéria patogênica no </a:t>
            </a:r>
            <a:r>
              <a:rPr lang="pt-PT" sz="2000" b="1" dirty="0" smtClean="0"/>
              <a:t>aspirado da articulação</a:t>
            </a:r>
            <a:r>
              <a:rPr lang="pt-PT" sz="2000" dirty="0" smtClean="0"/>
              <a:t> (realizado em apenas 1/3 dos casos).</a:t>
            </a:r>
          </a:p>
          <a:p>
            <a:endParaRPr lang="pt-PT" sz="2000" dirty="0" smtClean="0"/>
          </a:p>
          <a:p>
            <a:r>
              <a:rPr lang="pt-PT" sz="2000" dirty="0" smtClean="0"/>
              <a:t>Uma </a:t>
            </a:r>
            <a:r>
              <a:rPr lang="pt-PT" sz="2000" b="1" dirty="0" smtClean="0"/>
              <a:t>hemocultura</a:t>
            </a:r>
            <a:r>
              <a:rPr lang="pt-PT" sz="2000" dirty="0" smtClean="0"/>
              <a:t> positiva isoladamente foi suficiente (22% dos casos), desde que os sinais e sintomas fossem compatíveis com o AS.</a:t>
            </a:r>
            <a:endParaRPr lang="pt-BR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CRITÉRIOS 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928834"/>
            <a:ext cx="8503920" cy="4572000"/>
          </a:xfrm>
        </p:spPr>
        <p:txBody>
          <a:bodyPr>
            <a:normAutofit/>
          </a:bodyPr>
          <a:lstStyle/>
          <a:p>
            <a:r>
              <a:rPr lang="pt-PT" sz="2000" dirty="0" smtClean="0"/>
              <a:t>O diagnóstico é mais difícil nos casos de cultura negativa (18-70%, dependendo do critérios).</a:t>
            </a:r>
          </a:p>
          <a:p>
            <a:endParaRPr lang="pt-PT" sz="2000" dirty="0" smtClean="0"/>
          </a:p>
          <a:p>
            <a:r>
              <a:rPr lang="pt-PT" sz="2000" dirty="0" smtClean="0"/>
              <a:t>Além da clínica característica, deve-se considerar também os marcadores laboratoriais sugestivos de infecção: velocidade de hemossedimentação (</a:t>
            </a:r>
            <a:r>
              <a:rPr lang="pt-PT" sz="2000" b="1" dirty="0" smtClean="0"/>
              <a:t>VHS</a:t>
            </a:r>
            <a:r>
              <a:rPr lang="pt-PT" sz="2000" dirty="0" smtClean="0"/>
              <a:t> ) elevado é o sinal clássico, mas a medição de proteína C-reativa (</a:t>
            </a:r>
            <a:r>
              <a:rPr lang="pt-PT" sz="2000" b="1" dirty="0" smtClean="0"/>
              <a:t>PCR</a:t>
            </a:r>
            <a:r>
              <a:rPr lang="pt-PT" sz="2000" dirty="0" smtClean="0"/>
              <a:t>) tem, em geral, substituído o VHS. Outros marcadores mais caros, como a procalcitonina no soro podem ser realizados também, mas acrescenta pouca informação, se em comparação com o PCR neste caso.</a:t>
            </a:r>
            <a:endParaRPr lang="pt-BR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CRITÉRIOS 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857396"/>
            <a:ext cx="8503920" cy="4572000"/>
          </a:xfrm>
        </p:spPr>
        <p:txBody>
          <a:bodyPr>
            <a:normAutofit fontScale="77500" lnSpcReduction="20000"/>
          </a:bodyPr>
          <a:lstStyle/>
          <a:p>
            <a:r>
              <a:rPr lang="pt-PT" dirty="0" smtClean="0"/>
              <a:t>Uma criança com suspeita de AS com valores de PCR &lt;20 mg/l e VHS &lt;20 mm/h  é muito improvável que tenha a doença. </a:t>
            </a:r>
          </a:p>
          <a:p>
            <a:endParaRPr lang="pt-PT" dirty="0" smtClean="0"/>
          </a:p>
          <a:p>
            <a:r>
              <a:rPr lang="pt-PT" dirty="0" smtClean="0"/>
              <a:t>Mas se um (ou ambos) desses parâmetros estiver aumentado, a artrocentese está indicada, principalmente para a obtenção de amostra para bacteriologia. A cultura de sangue está indicada </a:t>
            </a:r>
            <a:r>
              <a:rPr lang="pt-PT" dirty="0" smtClean="0"/>
              <a:t>também</a:t>
            </a:r>
            <a:r>
              <a:rPr lang="pt-PT" dirty="0"/>
              <a:t> </a:t>
            </a:r>
            <a:r>
              <a:rPr lang="pt-PT" dirty="0" smtClean="0"/>
              <a:t>(</a:t>
            </a:r>
            <a:r>
              <a:rPr lang="pt-PT" dirty="0" smtClean="0">
                <a:solidFill>
                  <a:srgbClr val="0070C0"/>
                </a:solidFill>
              </a:rPr>
              <a:t>figura 2</a:t>
            </a:r>
            <a:r>
              <a:rPr lang="pt-PT" dirty="0" smtClean="0"/>
              <a:t>)</a:t>
            </a:r>
            <a:endParaRPr lang="pt-PT" dirty="0" smtClean="0"/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Os achados do líquido sinovial que foram considerados sugestivos</a:t>
            </a:r>
            <a:br>
              <a:rPr lang="pt-PT" dirty="0" smtClean="0"/>
            </a:br>
            <a:r>
              <a:rPr lang="pt-PT" dirty="0" smtClean="0"/>
              <a:t>de AS: leucócitos &gt; 50 000/μl, com &gt; 75% de polimorfonucleares, ou presença de secreção purulenta na articulação.</a:t>
            </a:r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Contudo, a distinção entre AS e as várias artrites assépticas através da análise do líquido sinovial tem sido sempre problemática.</a:t>
            </a:r>
            <a:endParaRPr lang="pt-B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12966"/>
            <a:ext cx="3874334" cy="6602182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643050"/>
            <a:ext cx="8503920" cy="45720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O </a:t>
            </a:r>
            <a:r>
              <a:rPr lang="pt-PT" dirty="0" smtClean="0"/>
              <a:t>tratamento da AS tem sido baseada em </a:t>
            </a:r>
            <a:r>
              <a:rPr lang="pt-PT" dirty="0" smtClean="0"/>
              <a:t>série de casos retrospectivos.   </a:t>
            </a:r>
            <a:endParaRPr lang="pt-PT" dirty="0" smtClean="0"/>
          </a:p>
          <a:p>
            <a:endParaRPr lang="pt-PT" dirty="0" smtClean="0"/>
          </a:p>
          <a:p>
            <a:r>
              <a:rPr lang="pt-PT" dirty="0" smtClean="0"/>
              <a:t>Em 1988, uma análise de 168 casos de AS em pediatria nos EUA observou que os antibióticos geralmente tinham sido administrados por </a:t>
            </a:r>
            <a:r>
              <a:rPr lang="pt-PT" b="1" dirty="0" smtClean="0"/>
              <a:t>15-22 dias</a:t>
            </a:r>
            <a:r>
              <a:rPr lang="pt-PT" dirty="0" smtClean="0"/>
              <a:t>.</a:t>
            </a:r>
          </a:p>
          <a:p>
            <a:endParaRPr lang="pt-PT" dirty="0" smtClean="0"/>
          </a:p>
          <a:p>
            <a:r>
              <a:rPr lang="pt-PT" dirty="0" smtClean="0"/>
              <a:t>A fim de examinar estudos prospectivos de tratamentos da AS durante os últimos 20 anos, foi utilizada a base de dados PubMed em Inglês, Alemão, Espanhol, Francês, Sueco e Finlandês. </a:t>
            </a:r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Ao todo, 34 casos foram encontrados, mas apenas 6 foram estudos prospectivos, dos quais 2 consideraram o valor adjuvante da dexametasona no tratamento. Os 4 demais estudos de Malawi, Reino Unido, Irã e Finlândia, mantiveram o foco no tratamento antibiótico ou </a:t>
            </a:r>
            <a:r>
              <a:rPr lang="pt-PT" dirty="0" smtClean="0"/>
              <a:t>cirúrgico (</a:t>
            </a:r>
            <a:r>
              <a:rPr lang="pt-PT" dirty="0" smtClean="0">
                <a:solidFill>
                  <a:srgbClr val="0070C0"/>
                </a:solidFill>
              </a:rPr>
              <a:t>tabela 1</a:t>
            </a:r>
            <a:r>
              <a:rPr lang="pt-PT" dirty="0" smtClean="0"/>
              <a:t>)</a:t>
            </a: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11834"/>
            <a:ext cx="8784976" cy="3003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7013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785958"/>
            <a:ext cx="8503920" cy="4572000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No total, o estudo envolveu 245 doentes, dos quais a metade </a:t>
            </a:r>
            <a:r>
              <a:rPr lang="pt-BR" dirty="0" smtClean="0"/>
              <a:t>foi  </a:t>
            </a:r>
            <a:r>
              <a:rPr lang="pt-BR" dirty="0" smtClean="0"/>
              <a:t>dos estudos finlandeses. </a:t>
            </a:r>
          </a:p>
          <a:p>
            <a:endParaRPr lang="pt-BR" dirty="0" smtClean="0"/>
          </a:p>
          <a:p>
            <a:r>
              <a:rPr lang="pt-BR" dirty="0" smtClean="0"/>
              <a:t>2 estudos não forneceram informações sobre os antibióticos utilizados​​; 2 ensaios randomizaram os tratamentos mais longos e os mais curtos; 1 estudo randomizou aspiração e cirurgia; e 1 estudo foi de follow-up não randomizado. </a:t>
            </a:r>
          </a:p>
          <a:p>
            <a:endParaRPr lang="pt-BR" dirty="0" smtClean="0"/>
          </a:p>
          <a:p>
            <a:r>
              <a:rPr lang="pt-BR" dirty="0" smtClean="0"/>
              <a:t>Os dados do estudo de Malawi mostrou os mais pobres resultados globais, com alterações radiográficas relevantes em até 70% dos participantes.</a:t>
            </a:r>
          </a:p>
          <a:p>
            <a:endParaRPr lang="pt-BR" dirty="0" smtClean="0"/>
          </a:p>
          <a:p>
            <a:r>
              <a:rPr lang="pt-BR" dirty="0" smtClean="0"/>
              <a:t>A pesquisa bibliográfica destacou um grande déficit de ensaios potencialmente confiáveis sobre o tratamento da AS na infância.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000" b="1" u="sng" dirty="0" smtClean="0"/>
              <a:t>Escolha do antibiótico</a:t>
            </a:r>
          </a:p>
          <a:p>
            <a:endParaRPr lang="en-US" sz="2000" dirty="0" smtClean="0"/>
          </a:p>
          <a:p>
            <a:r>
              <a:rPr lang="pt-PT" sz="2000" dirty="0" smtClean="0"/>
              <a:t>Uma vez que a cultura (ou outras técnicas) levam algum tempo e nem sempre revelam o organismo causador, o tratamento de AS é instituído com </a:t>
            </a:r>
            <a:r>
              <a:rPr lang="pt-PT" sz="2000" b="1" dirty="0" smtClean="0"/>
              <a:t>antibióticos empíricos</a:t>
            </a:r>
            <a:r>
              <a:rPr lang="pt-PT" sz="2000" dirty="0" smtClean="0"/>
              <a:t>, levando em conta a definição de local, disponibilidade, custo, padrão de resistência e diversas variáveis ​​farmacológicas, como a penetração nos tecidos, biodisponibilidade e eliminação da droga.</a:t>
            </a:r>
          </a:p>
          <a:p>
            <a:endParaRPr lang="pt-PT" sz="2000" dirty="0" smtClean="0"/>
          </a:p>
          <a:p>
            <a:endParaRPr lang="pt-BR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500206"/>
            <a:ext cx="8503920" cy="4572000"/>
          </a:xfrm>
        </p:spPr>
        <p:txBody>
          <a:bodyPr>
            <a:noAutofit/>
          </a:bodyPr>
          <a:lstStyle/>
          <a:p>
            <a:r>
              <a:rPr lang="pt-PT" sz="1700" i="1" dirty="0" smtClean="0"/>
              <a:t>S. aureus </a:t>
            </a:r>
            <a:r>
              <a:rPr lang="pt-PT" sz="1700" dirty="0" smtClean="0"/>
              <a:t>deve ser o primeiro agente alvo do tratamento empírico. Os produtores de penicilinase são mais comuns que os MRSA.</a:t>
            </a:r>
          </a:p>
          <a:p>
            <a:endParaRPr lang="pt-PT" sz="1700" dirty="0" smtClean="0"/>
          </a:p>
          <a:p>
            <a:r>
              <a:rPr lang="pt-PT" sz="1700" dirty="0" smtClean="0"/>
              <a:t>As cefalosporinas de segunda geração e a clindamicina são boas escolhas. </a:t>
            </a:r>
          </a:p>
          <a:p>
            <a:endParaRPr lang="pt-PT" sz="1700" dirty="0" smtClean="0"/>
          </a:p>
          <a:p>
            <a:r>
              <a:rPr lang="pt-BR" sz="1700" dirty="0" smtClean="0"/>
              <a:t>Se a prevalência de MRSA exceder 10%, a epidemiologia local deve ditar qual antibiótico é mais adequado.  Atualmente as diretrizes </a:t>
            </a:r>
            <a:r>
              <a:rPr lang="pt-BR" sz="1700" i="1" dirty="0" smtClean="0"/>
              <a:t>da Infectious Diseases Society of America</a:t>
            </a:r>
            <a:r>
              <a:rPr lang="pt-BR" sz="1700" dirty="0" smtClean="0"/>
              <a:t> (IDSA) sugerem </a:t>
            </a:r>
            <a:r>
              <a:rPr lang="pt-BR" sz="1700" b="1" dirty="0" smtClean="0"/>
              <a:t>vancomicina como a primeira opção quando há suspeita de infecção por MRSA, mas aceita a clindamicina, se o paciente estiver estável, sem bacteremia em curso. </a:t>
            </a:r>
          </a:p>
          <a:p>
            <a:endParaRPr lang="pt-BR" sz="1700" dirty="0" smtClean="0"/>
          </a:p>
          <a:p>
            <a:r>
              <a:rPr lang="pt-BR" sz="1700" dirty="0" smtClean="0"/>
              <a:t>A </a:t>
            </a:r>
            <a:r>
              <a:rPr lang="pt-BR" sz="1700" b="1" dirty="0" smtClean="0"/>
              <a:t>clindamicina é a melhor escolha quando a taxa de resistência for inferior a 10%, </a:t>
            </a:r>
            <a:r>
              <a:rPr lang="pt-BR" sz="1700" dirty="0" smtClean="0"/>
              <a:t>(mais barato e bem tolerado em crianças). </a:t>
            </a:r>
            <a:r>
              <a:rPr lang="pt-BR" sz="1700" b="1" dirty="0" smtClean="0"/>
              <a:t>A </a:t>
            </a:r>
            <a:r>
              <a:rPr lang="pt-BR" sz="1700" b="1" dirty="0"/>
              <a:t>v</a:t>
            </a:r>
            <a:r>
              <a:rPr lang="pt-BR" sz="1700" b="1" dirty="0" smtClean="0"/>
              <a:t>ancomicina </a:t>
            </a:r>
            <a:r>
              <a:rPr lang="pt-BR" sz="1700" b="1" dirty="0" smtClean="0"/>
              <a:t>é uma melhor opção se a resistência a clindamicina for superior a 25%. </a:t>
            </a:r>
          </a:p>
          <a:p>
            <a:endParaRPr lang="pt-BR" sz="1700" dirty="0" smtClean="0"/>
          </a:p>
          <a:p>
            <a:r>
              <a:rPr lang="pt-BR" sz="1700" b="1" dirty="0" smtClean="0"/>
              <a:t>A linezolida (muito cara) é uma opção se a resposta clínica à vancomicina for</a:t>
            </a:r>
            <a:br>
              <a:rPr lang="pt-BR" sz="1700" b="1" dirty="0" smtClean="0"/>
            </a:br>
            <a:r>
              <a:rPr lang="pt-BR" sz="1700" b="1" dirty="0" smtClean="0"/>
              <a:t>insuficiente.</a:t>
            </a:r>
          </a:p>
          <a:p>
            <a:endParaRPr lang="pt-BR" sz="17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857396"/>
            <a:ext cx="8503920" cy="4572000"/>
          </a:xfrm>
        </p:spPr>
        <p:txBody>
          <a:bodyPr>
            <a:normAutofit/>
          </a:bodyPr>
          <a:lstStyle/>
          <a:p>
            <a:r>
              <a:rPr lang="pt-PT" sz="2000" dirty="0" smtClean="0"/>
              <a:t>A resistência dos pneumococos à penicilina não é um problema, desde que sejam utilizadas doses elevadas. </a:t>
            </a:r>
          </a:p>
          <a:p>
            <a:endParaRPr lang="pt-PT" sz="2000" dirty="0" smtClean="0"/>
          </a:p>
          <a:p>
            <a:r>
              <a:rPr lang="pt-PT" sz="2000" dirty="0" smtClean="0"/>
              <a:t>Um mínimo de concentração inibitória (MIC) de 0,12 ug/ml foi considerado para indicar susceptibilidade reduzida, mas na verdade, os problemas podem ser realmente encontrados somente em casos muito raros, em que o MIC ultrapassa 8 μg/ml.</a:t>
            </a:r>
          </a:p>
          <a:p>
            <a:endParaRPr lang="pt-PT" sz="2000" dirty="0" smtClean="0"/>
          </a:p>
          <a:p>
            <a:r>
              <a:rPr lang="pt-PT" sz="2000" dirty="0" smtClean="0"/>
              <a:t>A penicilina como monoterapia também é adequada</a:t>
            </a:r>
            <a:br>
              <a:rPr lang="pt-PT" sz="2000" dirty="0" smtClean="0"/>
            </a:br>
            <a:r>
              <a:rPr lang="pt-PT" sz="2000" dirty="0" smtClean="0"/>
              <a:t>contra </a:t>
            </a:r>
            <a:r>
              <a:rPr lang="pt-PT" sz="2000" i="1" dirty="0" smtClean="0"/>
              <a:t>S. pyogenes</a:t>
            </a:r>
            <a:r>
              <a:rPr lang="pt-PT" sz="2000" dirty="0" smtClean="0"/>
              <a:t>.</a:t>
            </a:r>
            <a:endParaRPr lang="pt-BR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500206"/>
            <a:ext cx="8503920" cy="4572000"/>
          </a:xfrm>
        </p:spPr>
        <p:txBody>
          <a:bodyPr>
            <a:noAutofit/>
          </a:bodyPr>
          <a:lstStyle/>
          <a:p>
            <a:r>
              <a:rPr lang="pt-PT" sz="1800" dirty="0" smtClean="0"/>
              <a:t>A</a:t>
            </a:r>
            <a:r>
              <a:rPr lang="pt-PT" sz="1800" b="1" dirty="0" smtClean="0"/>
              <a:t>mpicilina/amoxicilina</a:t>
            </a:r>
            <a:r>
              <a:rPr lang="pt-PT" sz="1800" dirty="0" smtClean="0"/>
              <a:t> podem ser necessárias como adjuvantes no tratamento de crianças menores de 5 anos de idade, </a:t>
            </a:r>
            <a:r>
              <a:rPr lang="pt-PT" sz="1800" b="1" dirty="0" smtClean="0"/>
              <a:t>em áreas que Hib seja comum. </a:t>
            </a:r>
          </a:p>
          <a:p>
            <a:endParaRPr lang="pt-PT" sz="1800" dirty="0" smtClean="0"/>
          </a:p>
          <a:p>
            <a:r>
              <a:rPr lang="pt-PT" sz="1800" i="1" dirty="0" smtClean="0"/>
              <a:t>K. kingae </a:t>
            </a:r>
            <a:r>
              <a:rPr lang="pt-PT" sz="1800" dirty="0" smtClean="0"/>
              <a:t>muitas vezes é identificado em alguns países. Nesta situação, a clindamicina (e vancomicina) não é escolha adequada. A melhor escolha são os β-lactâmicos (penicilinas, cefalosporinas) ou macrolideos (eritromicina, roxitromicina, azitromicina).</a:t>
            </a:r>
          </a:p>
          <a:p>
            <a:endParaRPr lang="pt-PT" sz="1800" dirty="0" smtClean="0"/>
          </a:p>
          <a:p>
            <a:r>
              <a:rPr lang="pt-PT" sz="1800" i="1" dirty="0" smtClean="0"/>
              <a:t>Salmonella ssp </a:t>
            </a:r>
            <a:r>
              <a:rPr lang="pt-PT" sz="1800" dirty="0" smtClean="0"/>
              <a:t>são comuns nos trópicos. A resistência a antibióticos como trimetoprim / trimetoprim e ampicilina, mantém o uso do cloranfenicol. As cefalosporinas de terceira geração (ceftriaxona, cefotaxima) são também uma opção, mas o seu custo é um problema no mundo em desenvolvimento.  As fluoroquinolonas são também outra opção (cara) e pode causar destruição da cartilagem articular (observado em animais jovens), embora não tenha sido</a:t>
            </a:r>
            <a:br>
              <a:rPr lang="pt-PT" sz="1800" dirty="0" smtClean="0"/>
            </a:br>
            <a:r>
              <a:rPr lang="pt-PT" sz="1800" dirty="0" smtClean="0"/>
              <a:t>documentada em crianças, e portanto sendo aceito seu uso somente em infecções graves por salmonela na ausência de outras alternativas seguras.</a:t>
            </a:r>
            <a:endParaRPr lang="pt-BR" sz="1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857396"/>
            <a:ext cx="8503920" cy="4572000"/>
          </a:xfrm>
        </p:spPr>
        <p:txBody>
          <a:bodyPr>
            <a:normAutofit/>
          </a:bodyPr>
          <a:lstStyle/>
          <a:p>
            <a:r>
              <a:rPr lang="pt-PT" sz="2000" dirty="0" smtClean="0"/>
              <a:t>O mais recomendado então:</a:t>
            </a:r>
          </a:p>
          <a:p>
            <a:endParaRPr lang="pt-PT" sz="2000" dirty="0" smtClean="0"/>
          </a:p>
          <a:p>
            <a:pPr>
              <a:buNone/>
            </a:pPr>
            <a:r>
              <a:rPr lang="pt-PT" sz="2000" dirty="0" smtClean="0"/>
              <a:t> 	</a:t>
            </a:r>
            <a:r>
              <a:rPr lang="pt-PT" sz="2000" b="1" dirty="0" smtClean="0"/>
              <a:t>Clindamicina</a:t>
            </a:r>
            <a:r>
              <a:rPr lang="pt-PT" sz="2000" dirty="0" smtClean="0"/>
              <a:t> ou </a:t>
            </a:r>
            <a:r>
              <a:rPr lang="pt-PT" sz="2000" b="1" dirty="0" smtClean="0"/>
              <a:t>cefalosporinas de primeira</a:t>
            </a:r>
            <a:r>
              <a:rPr lang="pt-PT" sz="2000" dirty="0" smtClean="0"/>
              <a:t> geração, de 6/6h em altas doses: </a:t>
            </a:r>
          </a:p>
          <a:p>
            <a:pPr>
              <a:buNone/>
            </a:pPr>
            <a:r>
              <a:rPr lang="pt-PT" sz="2000" dirty="0" smtClean="0"/>
              <a:t>- </a:t>
            </a:r>
            <a:r>
              <a:rPr lang="pt-PT" sz="2000" dirty="0" smtClean="0"/>
              <a:t>Clindamicina </a:t>
            </a:r>
            <a:r>
              <a:rPr lang="pt-PT" sz="2000" dirty="0" smtClean="0"/>
              <a:t>pelo menos 40mg/kg/dia. </a:t>
            </a:r>
          </a:p>
          <a:p>
            <a:pPr>
              <a:buFontTx/>
              <a:buChar char="-"/>
            </a:pPr>
            <a:r>
              <a:rPr lang="pt-PT" sz="2000" dirty="0" smtClean="0"/>
              <a:t>Cefalosporina </a:t>
            </a:r>
            <a:r>
              <a:rPr lang="pt-PT" sz="2000" dirty="0" smtClean="0"/>
              <a:t>de primeira pelo menos 150mg/kg/dia</a:t>
            </a:r>
            <a:r>
              <a:rPr lang="pt-PT" sz="2000" dirty="0" smtClean="0"/>
              <a:t>.</a:t>
            </a:r>
          </a:p>
          <a:p>
            <a:pPr marL="0" indent="0">
              <a:buNone/>
            </a:pPr>
            <a:r>
              <a:rPr lang="pt-PT" sz="2000" dirty="0" smtClean="0">
                <a:solidFill>
                  <a:srgbClr val="0070C0"/>
                </a:solidFill>
              </a:rPr>
              <a:t>                                                 (tabela 2)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87656"/>
            <a:ext cx="9144000" cy="5338141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sz="1800" b="1" u="sng" dirty="0" smtClean="0"/>
              <a:t>Duração</a:t>
            </a:r>
          </a:p>
          <a:p>
            <a:endParaRPr lang="en-US" sz="1800" dirty="0" smtClean="0"/>
          </a:p>
          <a:p>
            <a:r>
              <a:rPr lang="pt-PT" sz="1800" dirty="0" smtClean="0"/>
              <a:t>Tem sido debatida desde o advento dos antibióticos. Um relatório inicial de 1945 recomenda a interrupção da penicilina dentro de 5 dias após o último pico febril.</a:t>
            </a:r>
            <a:br>
              <a:rPr lang="pt-PT" sz="1800" dirty="0" smtClean="0"/>
            </a:br>
            <a:endParaRPr lang="pt-PT" sz="1800" dirty="0" smtClean="0"/>
          </a:p>
          <a:p>
            <a:r>
              <a:rPr lang="pt-PT" sz="1800" dirty="0" smtClean="0"/>
              <a:t>Embora os pacientes tenham sido tratados com sucesso, aqueles que receberam tratamentos com cursos muito curtos,  tiveram uma maior recorrência da infecção, levando  a um tratamento prolongado. </a:t>
            </a:r>
          </a:p>
          <a:p>
            <a:endParaRPr lang="pt-PT" sz="1800" dirty="0" smtClean="0"/>
          </a:p>
          <a:p>
            <a:r>
              <a:rPr lang="pt-PT" sz="1800" dirty="0" smtClean="0"/>
              <a:t>Não há evidências para apoiar tratamento durante meses, com a fase intravenosa durando semanas. A experiência clínica indica que tal tratamento é totalmente </a:t>
            </a:r>
            <a:r>
              <a:rPr lang="pt-PT" sz="1800" dirty="0" smtClean="0"/>
              <a:t>desnecessário </a:t>
            </a:r>
            <a:r>
              <a:rPr lang="pt-PT" sz="1800" dirty="0" smtClean="0"/>
              <a:t>e muito dispendioso. </a:t>
            </a:r>
          </a:p>
          <a:p>
            <a:endParaRPr lang="pt-PT" sz="1800" dirty="0" smtClean="0"/>
          </a:p>
          <a:p>
            <a:r>
              <a:rPr lang="pt-PT" sz="1800" b="1" dirty="0" smtClean="0"/>
              <a:t>A duração dos tratamentos vem sendo reduzidos gradualmente para cerca 1 mês.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428736"/>
            <a:ext cx="8503920" cy="4572000"/>
          </a:xfrm>
        </p:spPr>
        <p:txBody>
          <a:bodyPr>
            <a:noAutofit/>
          </a:bodyPr>
          <a:lstStyle/>
          <a:p>
            <a:r>
              <a:rPr lang="pt-PT" sz="1600" dirty="0" smtClean="0"/>
              <a:t>As análises foram feitas de estudos prospectivos randomizados, que demonstraram que um curso de duas semanas de duração, incluindo 2-4 dias de administração intravenosa, de clindamicina ou cefalosporina de primeira geração é suficiente para a maioria dos casos de AS, pelo menos nos países </a:t>
            </a:r>
            <a:r>
              <a:rPr lang="pt-PT" sz="1600" dirty="0" smtClean="0"/>
              <a:t>desenvolvidos (</a:t>
            </a:r>
            <a:r>
              <a:rPr lang="pt-PT" sz="1600" dirty="0" smtClean="0">
                <a:solidFill>
                  <a:srgbClr val="0070C0"/>
                </a:solidFill>
              </a:rPr>
              <a:t>tabela 1</a:t>
            </a:r>
            <a:r>
              <a:rPr lang="pt-PT" sz="1600" dirty="0" smtClean="0"/>
              <a:t>)</a:t>
            </a:r>
            <a:endParaRPr lang="pt-PT" sz="1600" dirty="0" smtClean="0"/>
          </a:p>
          <a:p>
            <a:endParaRPr lang="pt-PT" sz="1600" dirty="0" smtClean="0"/>
          </a:p>
          <a:p>
            <a:r>
              <a:rPr lang="pt-PT" sz="1600" dirty="0" smtClean="0"/>
              <a:t>Se o osso adjacente for afetado, está justificado o prolongamento do tratamento para cerca de 20 dias a mais. </a:t>
            </a:r>
          </a:p>
          <a:p>
            <a:endParaRPr lang="pt-PT" sz="1600" dirty="0" smtClean="0"/>
          </a:p>
          <a:p>
            <a:r>
              <a:rPr lang="pt-PT" sz="1600" dirty="0" smtClean="0">
                <a:solidFill>
                  <a:srgbClr val="FF0000"/>
                </a:solidFill>
              </a:rPr>
              <a:t>Não há dados sobre a duração do tratamento de </a:t>
            </a:r>
            <a:r>
              <a:rPr lang="pt-PT" sz="1600" dirty="0" smtClean="0">
                <a:solidFill>
                  <a:srgbClr val="FF0000"/>
                </a:solidFill>
              </a:rPr>
              <a:t>recém-nascidos</a:t>
            </a:r>
            <a:r>
              <a:rPr lang="pt-PT" sz="1600" dirty="0" smtClean="0">
                <a:solidFill>
                  <a:srgbClr val="FF0000"/>
                </a:solidFill>
              </a:rPr>
              <a:t>, imunocomprometidos ou artrite por </a:t>
            </a:r>
            <a:r>
              <a:rPr lang="pt-PT" sz="1600" i="1" dirty="0" smtClean="0">
                <a:solidFill>
                  <a:srgbClr val="FF0000"/>
                </a:solidFill>
              </a:rPr>
              <a:t>Salmonella</a:t>
            </a:r>
            <a:r>
              <a:rPr lang="pt-PT" sz="1600" dirty="0" smtClean="0">
                <a:solidFill>
                  <a:srgbClr val="FF0000"/>
                </a:solidFill>
              </a:rPr>
              <a:t>. Assumiu-se apenas que esses casos exigem cursos mais prolongados de tratamento.</a:t>
            </a:r>
          </a:p>
          <a:p>
            <a:endParaRPr lang="pt-PT" sz="1600" dirty="0" smtClean="0"/>
          </a:p>
          <a:p>
            <a:r>
              <a:rPr lang="pt-PT" sz="1600" dirty="0" smtClean="0"/>
              <a:t>Outras drogas parecem oferecer pouco beneficio, com exceção dos AINEs, para o alívio da dor. </a:t>
            </a:r>
          </a:p>
          <a:p>
            <a:endParaRPr lang="pt-PT" sz="1600" dirty="0" smtClean="0"/>
          </a:p>
          <a:p>
            <a:r>
              <a:rPr lang="pt-PT" sz="1600" b="1" dirty="0" smtClean="0"/>
              <a:t>A adição de dexametasona para reduzir a inflamação permanece controversa </a:t>
            </a:r>
            <a:r>
              <a:rPr lang="pt-PT" sz="1600" dirty="0" smtClean="0"/>
              <a:t>(estudo controlado por placebo mostrou pouco benefício, enquanto outro estudo demonstrou uma melhora clínica mais rápida com menor tempo de internação hospitalar).</a:t>
            </a:r>
            <a:endParaRPr lang="pt-BR" sz="1600" dirty="0" smtClean="0"/>
          </a:p>
          <a:p>
            <a:endParaRPr lang="pt-BR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11834"/>
            <a:ext cx="8784976" cy="3003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32058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752" y="71414"/>
            <a:ext cx="8534400" cy="758952"/>
          </a:xfrm>
        </p:spPr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000108"/>
            <a:ext cx="850392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400" b="1" u="sng" dirty="0" smtClean="0"/>
              <a:t>Controles</a:t>
            </a:r>
          </a:p>
          <a:p>
            <a:endParaRPr lang="en-US" sz="1400" dirty="0" smtClean="0"/>
          </a:p>
          <a:p>
            <a:r>
              <a:rPr lang="pt-PT" sz="1400" b="1" dirty="0" smtClean="0"/>
              <a:t>PCR sequenciais </a:t>
            </a:r>
            <a:r>
              <a:rPr lang="pt-PT" sz="1400" dirty="0" smtClean="0"/>
              <a:t>: excelente método para monitorizar a doença. Útil para decidir qundo interromper a antibioticoterapia.</a:t>
            </a:r>
          </a:p>
          <a:p>
            <a:endParaRPr lang="pt-PT" sz="1400" dirty="0" smtClean="0"/>
          </a:p>
          <a:p>
            <a:r>
              <a:rPr lang="pt-PT" sz="1400" b="1" dirty="0" smtClean="0"/>
              <a:t>Procalcitonina</a:t>
            </a:r>
            <a:r>
              <a:rPr lang="pt-PT" sz="1400" dirty="0" smtClean="0"/>
              <a:t>: pode ser válida, mas é inferior ao valor do PCR (mais fácil e barato). Pode ser mais útil no acompanhamento do tratamento da osteomielite.</a:t>
            </a:r>
          </a:p>
          <a:p>
            <a:endParaRPr lang="pt-PT" sz="1400" dirty="0" smtClean="0"/>
          </a:p>
          <a:p>
            <a:r>
              <a:rPr lang="pt-PT" sz="1400" dirty="0" smtClean="0"/>
              <a:t>Se o paciente tem melhora clínica, e após o aumento nos 2 primeiros dias, o PCR  estiver em declínio, não importa o quão alto esteja o VHS (marcador laboratorial clássico de infecções osteoarticulares). </a:t>
            </a:r>
          </a:p>
          <a:p>
            <a:endParaRPr lang="pt-PT" sz="1400" dirty="0" smtClean="0"/>
          </a:p>
          <a:p>
            <a:r>
              <a:rPr lang="pt-PT" sz="1400" b="1" dirty="0" smtClean="0"/>
              <a:t>A diminuição dos níveis de PCR são um bom sinal de recuperação, mesmo se a febre continua, e a mudança para administração dos antibióticos por via oral é segura. </a:t>
            </a:r>
          </a:p>
          <a:p>
            <a:endParaRPr lang="pt-PT" sz="1400" dirty="0" smtClean="0"/>
          </a:p>
          <a:p>
            <a:r>
              <a:rPr lang="pt-PT" sz="1400" b="1" dirty="0" smtClean="0"/>
              <a:t>É </a:t>
            </a:r>
            <a:r>
              <a:rPr lang="pt-PT" sz="1400" b="1" dirty="0" smtClean="0"/>
              <a:t>seguro </a:t>
            </a:r>
            <a:r>
              <a:rPr lang="pt-PT" sz="1400" b="1" dirty="0" smtClean="0"/>
              <a:t>a suspensão do antibiótico após cerca de 10 dias da queda do PCR  </a:t>
            </a:r>
            <a:r>
              <a:rPr lang="pt-PT" sz="1400" dirty="0" smtClean="0"/>
              <a:t>para&lt;20 mg /l, se todos os sinais e sintomas clínicos já tiverem desaparecido.</a:t>
            </a:r>
            <a:br>
              <a:rPr lang="pt-PT" sz="1400" dirty="0" smtClean="0"/>
            </a:br>
            <a:endParaRPr lang="pt-PT" sz="1400" dirty="0" smtClean="0"/>
          </a:p>
          <a:p>
            <a:r>
              <a:rPr lang="pt-PT" sz="1400" dirty="0" smtClean="0"/>
              <a:t>Com esta abordagem,  não ocorreu nenhuma recaída entre 130 crianças com diagnóstico de certeza da doença. No entanto, as necessidades individuais de cada paciente devem ser sempre levadas em consideração. </a:t>
            </a:r>
          </a:p>
          <a:p>
            <a:endParaRPr lang="pt-PT" sz="1400" dirty="0" smtClean="0"/>
          </a:p>
          <a:p>
            <a:r>
              <a:rPr lang="pt-PT" sz="1400" dirty="0" smtClean="0">
                <a:solidFill>
                  <a:srgbClr val="FF0000"/>
                </a:solidFill>
              </a:rPr>
              <a:t>Se não houver redução nos valores de PCR  no dia 4 de tratamento, novas investigações devem ser realizadas.</a:t>
            </a:r>
            <a:endParaRPr lang="pt-BR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23528" y="1268760"/>
            <a:ext cx="850392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500" b="1" u="sng" dirty="0" smtClean="0"/>
              <a:t>Cirurgia</a:t>
            </a:r>
          </a:p>
          <a:p>
            <a:endParaRPr lang="en-US" sz="1500" dirty="0" smtClean="0"/>
          </a:p>
          <a:p>
            <a:r>
              <a:rPr lang="pt-BR" sz="1500" b="1" dirty="0" smtClean="0"/>
              <a:t>Como os ombros e quadril são bem encapsulados, a literatura recomenda a artrotomia precoce para diminuir a pressão intra-articular e evitar a necrose avascular (ou o deslocamento articular no recém-nascido</a:t>
            </a:r>
            <a:r>
              <a:rPr lang="pt-BR" sz="1500" dirty="0" smtClean="0"/>
              <a:t>). A destruição da cartilagem e artrose tardia também têm sido associados com esta hipertensão, embora não haja dados publicados para apoiar esta afirmação.</a:t>
            </a:r>
            <a:br>
              <a:rPr lang="pt-BR" sz="1500" dirty="0" smtClean="0"/>
            </a:br>
            <a:endParaRPr lang="pt-BR" sz="1500" dirty="0" smtClean="0"/>
          </a:p>
          <a:p>
            <a:r>
              <a:rPr lang="pt-BR" sz="1500" dirty="0" smtClean="0"/>
              <a:t>A artroscopia ganhou popularidade, especialmente nas AS de joelho, e a necessidade de artrotomia de rotina em qualquer articulação vem crescendo. Entre os 130 casos estudados de AS, a aspiração percutânea foi suficiente em 85%,  e apenas 19% dos 62 quadris sépticos foram para artrotomia. </a:t>
            </a:r>
          </a:p>
          <a:p>
            <a:endParaRPr lang="pt-BR" sz="1500" dirty="0" smtClean="0"/>
          </a:p>
          <a:p>
            <a:r>
              <a:rPr lang="pt-BR" sz="1500" dirty="0" smtClean="0"/>
              <a:t>Outro estudo prospectivo sobre artrite no ombro também não conseguiu provar o beneficio da artrotomia de rotina.  Não foram realizadas cirurgias após a aspiração diagnóstica sob anestesia, a menos que a resposta clínica fosse pobre e os níveis de PCR aumentassem ou permanecem elevados. Nestes casos, um experiente cirurgião ortopédico ou cirurgião pediátrico deve considerar a artrotomia, artroscopia ou lavagem da cavidade. </a:t>
            </a:r>
          </a:p>
          <a:p>
            <a:endParaRPr lang="pt-BR" sz="1500" dirty="0" smtClean="0"/>
          </a:p>
          <a:p>
            <a:r>
              <a:rPr lang="pt-BR" sz="1500" dirty="0" smtClean="0">
                <a:solidFill>
                  <a:srgbClr val="FF0000"/>
                </a:solidFill>
              </a:rPr>
              <a:t>Ainda não existem critérios baseados em evidências para artrotomia de rotina (pela baixa prevalência da doença), </a:t>
            </a:r>
            <a:r>
              <a:rPr lang="pt-BR" sz="1500" b="1" dirty="0" smtClean="0">
                <a:solidFill>
                  <a:srgbClr val="C00000"/>
                </a:solidFill>
              </a:rPr>
              <a:t>mas a prática já é justificada em recém-nascidos e pacientes imunodeprimidos.</a:t>
            </a:r>
          </a:p>
          <a:p>
            <a:endParaRPr lang="pt-BR" sz="15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500206"/>
            <a:ext cx="850392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600" b="1" u="sng" dirty="0" smtClean="0"/>
              <a:t>Caso de sucesso com tratamento por curto período</a:t>
            </a:r>
            <a:endParaRPr lang="en-US" sz="1600" b="1" dirty="0" smtClean="0"/>
          </a:p>
          <a:p>
            <a:r>
              <a:rPr lang="pt-PT" sz="1600" dirty="0" smtClean="0"/>
              <a:t>Dez dias após lesão por torsão leve no tornozelo, um menino de 11 anos chegou ao hospital com o tornozelo inchado, doloroso, com movimento limitado e febre&gt; 38oC há 1 dia. </a:t>
            </a:r>
          </a:p>
          <a:p>
            <a:r>
              <a:rPr lang="pt-PT" sz="1600" dirty="0" smtClean="0"/>
              <a:t>O PCR foi de 160 mg/l e VHS 38 mm/h. </a:t>
            </a:r>
          </a:p>
          <a:p>
            <a:r>
              <a:rPr lang="pt-PT" sz="1600" dirty="0" smtClean="0"/>
              <a:t>A articulação foi aspirada e a cultura cresceu </a:t>
            </a:r>
            <a:r>
              <a:rPr lang="pt-PT" sz="1600" i="1" dirty="0" smtClean="0"/>
              <a:t>S aureus</a:t>
            </a:r>
            <a:r>
              <a:rPr lang="pt-PT" sz="1600" dirty="0" smtClean="0"/>
              <a:t>.</a:t>
            </a:r>
          </a:p>
          <a:p>
            <a:r>
              <a:rPr lang="pt-BR" sz="1600" dirty="0" smtClean="0"/>
              <a:t>Foi iniciada a </a:t>
            </a:r>
            <a:r>
              <a:rPr lang="pt-PT" sz="1600" dirty="0" smtClean="0"/>
              <a:t>administrado de </a:t>
            </a:r>
            <a:r>
              <a:rPr lang="pt-BR" sz="1600" dirty="0" smtClean="0"/>
              <a:t>cephradine</a:t>
            </a:r>
            <a:r>
              <a:rPr lang="pt-PT" sz="1600" dirty="0" smtClean="0"/>
              <a:t> por via intravenosa, mas como o PCR e VHS continuaram a aumentar no dia 3, e a paciente estava febril, foi realizada lavagem da cavidade. </a:t>
            </a:r>
          </a:p>
          <a:p>
            <a:r>
              <a:rPr lang="pt-PT" sz="1600" dirty="0" smtClean="0"/>
              <a:t>Após o procedimento, o PCR diminuiu e o antibiótico foi trocado para administração oral.</a:t>
            </a:r>
          </a:p>
          <a:p>
            <a:r>
              <a:rPr lang="pt-PT" sz="1600" dirty="0" smtClean="0"/>
              <a:t>PCR já tinha quase normalizada pelo dia 9, e o tratamento com antibiótico foi interrompido no seguinte dia.</a:t>
            </a:r>
          </a:p>
          <a:p>
            <a:r>
              <a:rPr lang="pt-PT" sz="1600" dirty="0" smtClean="0"/>
              <a:t>O paciente teve uma recuperação parcial em 2 semanas  e se recuperou completamente</a:t>
            </a:r>
            <a:br>
              <a:rPr lang="pt-PT" sz="1600" dirty="0" smtClean="0"/>
            </a:br>
            <a:r>
              <a:rPr lang="pt-PT" sz="1600" dirty="0" smtClean="0"/>
              <a:t>3 meses mais tarde. </a:t>
            </a:r>
          </a:p>
          <a:p>
            <a:r>
              <a:rPr lang="pt-PT" sz="1600" dirty="0" smtClean="0"/>
              <a:t>Um curso mais longo de antibiótico ou artrotomia não trariam provavelmente um melhor resultado deste paciente. </a:t>
            </a:r>
          </a:p>
          <a:p>
            <a:r>
              <a:rPr lang="pt-PT" sz="1600" dirty="0" smtClean="0"/>
              <a:t>Provavelmente a lavagem da cavidade por agulha (que não realizam rotineiramente) acelerou a recuperação do </a:t>
            </a:r>
            <a:r>
              <a:rPr lang="pt-PT" sz="1600" dirty="0" smtClean="0"/>
              <a:t>paciente (</a:t>
            </a:r>
            <a:r>
              <a:rPr lang="pt-PT" sz="1600" dirty="0" smtClean="0">
                <a:solidFill>
                  <a:srgbClr val="0070C0"/>
                </a:solidFill>
              </a:rPr>
              <a:t>figura 3</a:t>
            </a:r>
            <a:r>
              <a:rPr lang="pt-PT" sz="1600" dirty="0" smtClean="0"/>
              <a:t>)</a:t>
            </a:r>
            <a:endParaRPr lang="pt-BR" sz="16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1791" y="140502"/>
            <a:ext cx="4051912" cy="6431769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500206"/>
            <a:ext cx="850392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400" b="1" u="sng" dirty="0" smtClean="0"/>
              <a:t>Casos complicados, e considerações específicas de infecção por MRSA</a:t>
            </a:r>
          </a:p>
          <a:p>
            <a:endParaRPr lang="en-US" sz="1400" dirty="0" smtClean="0"/>
          </a:p>
          <a:p>
            <a:r>
              <a:rPr lang="pt-PT" sz="1400" dirty="0" smtClean="0"/>
              <a:t>Nem todos dos pacientes responderam ao tratamento simples (diagnóstico por punção articular, antibiótico por 10-14 dias, e cuidadosa observação clínica e monitorização do PCR).</a:t>
            </a:r>
          </a:p>
          <a:p>
            <a:endParaRPr lang="pt-PT" sz="1400" dirty="0" smtClean="0"/>
          </a:p>
          <a:p>
            <a:r>
              <a:rPr lang="pt-PT" sz="1400" dirty="0" smtClean="0"/>
              <a:t>As diretrizes de tratamento deve basear-se  na maioria dos doentes, e não sobre esta  minoria. </a:t>
            </a:r>
          </a:p>
          <a:p>
            <a:endParaRPr lang="pt-PT" sz="1400" dirty="0" smtClean="0"/>
          </a:p>
          <a:p>
            <a:r>
              <a:rPr lang="pt-PT" sz="1400" dirty="0" smtClean="0"/>
              <a:t>Uma vez que nenhum dos 130 paciente tiveram recidiva, o regimento simplificado tem se mostrado eficaz, desde que o paciente procurar tratamento dentro dos primeiros dias de doença. </a:t>
            </a:r>
          </a:p>
          <a:p>
            <a:endParaRPr lang="pt-PT" sz="1400" dirty="0" smtClean="0"/>
          </a:p>
          <a:p>
            <a:r>
              <a:rPr lang="pt-PT" sz="1400" dirty="0" smtClean="0"/>
              <a:t>A  apresentação prolongada da doença, comum no mundo em desenvolvimento,  é um fator de risco provável, e um atraso de mais de 5 dias prediz uma lenta recuperação.</a:t>
            </a:r>
          </a:p>
          <a:p>
            <a:pPr>
              <a:buNone/>
            </a:pPr>
            <a:endParaRPr lang="pt-PT" sz="1400" dirty="0" smtClean="0"/>
          </a:p>
          <a:p>
            <a:r>
              <a:rPr lang="pt-PT" sz="1400" dirty="0" smtClean="0"/>
              <a:t>MRSA tornou-se um problema em países como os EUA. Muitos especialistas sugerem tratamento antibiótico prolongado por até 3-4 semanas, embora a base para este prolongamento não esteja claro. Tratamentos curtos não foram praticados, sendo que a duração do tratamento de aproximadamente 2 semanas seria apropriada, se a resposta clínica for boa.</a:t>
            </a:r>
          </a:p>
          <a:p>
            <a:endParaRPr lang="pt-PT" sz="1400" dirty="0" smtClean="0"/>
          </a:p>
          <a:p>
            <a:r>
              <a:rPr lang="pt-PT" sz="1400" dirty="0" smtClean="0"/>
              <a:t>A drenagem de rotina ou desbridamento do espaço articular é recomendado quando infecção por MRSA. Em uma série de 45 pacientes de nos EUA, artrocentese foi suficiente em 47%, enquanto 29% exigiu artrotomia. Nenhum estudo prospectivo sobre MRSA comparou artrocentese com artrotomia aberta.</a:t>
            </a:r>
            <a:endParaRPr lang="pt-BR" sz="1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RESULTADOS DO 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857396"/>
            <a:ext cx="8503920" cy="4572000"/>
          </a:xfrm>
        </p:spPr>
        <p:txBody>
          <a:bodyPr>
            <a:normAutofit/>
          </a:bodyPr>
          <a:lstStyle/>
          <a:p>
            <a:r>
              <a:rPr lang="pt-BR" sz="2000" dirty="0" smtClean="0"/>
              <a:t>AS tem uma tendência a recidivar, e as porcentagens entre os países são parecidas.</a:t>
            </a:r>
          </a:p>
          <a:p>
            <a:endParaRPr lang="pt-BR" sz="2000" dirty="0" smtClean="0"/>
          </a:p>
          <a:p>
            <a:r>
              <a:rPr lang="pt-BR" sz="2000" dirty="0" smtClean="0"/>
              <a:t>Nenhum paciente foi reincidente entre os 130 casos de Finlândia, e nos 168 casos da USA.</a:t>
            </a:r>
          </a:p>
          <a:p>
            <a:endParaRPr lang="pt-BR" sz="2000" dirty="0" smtClean="0"/>
          </a:p>
          <a:p>
            <a:r>
              <a:rPr lang="pt-BR" sz="2000" dirty="0" smtClean="0"/>
              <a:t>1 criança no presente estudo teve recidiva sem sequela, por duas vezes, desenvolvendo re-infecção tardia, mas por agentes causadores diferentes. Ele apresentou uma entidade já conhecida, que tem analogia com endocardite: uma vez afetada, o mesmo local anatômico permanece propenso a uma nova infecção por um tempo.</a:t>
            </a:r>
          </a:p>
          <a:p>
            <a:endParaRPr lang="pt-BR"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01752" y="1785958"/>
            <a:ext cx="8503920" cy="4572000"/>
          </a:xfrm>
        </p:spPr>
        <p:txBody>
          <a:bodyPr>
            <a:normAutofit fontScale="70000" lnSpcReduction="20000"/>
          </a:bodyPr>
          <a:lstStyle/>
          <a:p>
            <a:r>
              <a:rPr lang="pt-BR" dirty="0" smtClean="0"/>
              <a:t>Casos de AS na infância com apresentação precoce podem ser tratados de forma segura e eficiente com um regime simplificado cuja chave está em: </a:t>
            </a:r>
            <a:r>
              <a:rPr lang="pt-BR" b="1" dirty="0" smtClean="0"/>
              <a:t>evitar procedimentos cirúrgicos de rotina (exceto a aspiração diagnóstica), a</a:t>
            </a:r>
            <a:r>
              <a:rPr lang="en-US" b="1" dirty="0" smtClean="0"/>
              <a:t>proximadamente 2 semanas de tratamento com </a:t>
            </a:r>
            <a:r>
              <a:rPr lang="en-US" b="1" dirty="0" err="1" smtClean="0"/>
              <a:t>antibi</a:t>
            </a:r>
            <a:r>
              <a:rPr lang="pt-BR" b="1" dirty="0" smtClean="0"/>
              <a:t>ótico de largo espectro, bem absorvido no sítio acometido, administrados em 4 tomadas por dia, com monitorização clínica rigorosa, utilizando também os valores de PCR para controlar a resposta terapêutica.</a:t>
            </a:r>
          </a:p>
          <a:p>
            <a:endParaRPr lang="pt-BR" dirty="0" smtClean="0"/>
          </a:p>
          <a:p>
            <a:r>
              <a:rPr lang="pt-PT" dirty="0" smtClean="0"/>
              <a:t>Não se sabe quão apropriada a presente abordagem seria em ambientes pobres em recursos, onde os pacientes muitas vezes se apresentam tardiamente, e podem também ter outras comorbidades associadas: como anemia, má nutrição e / ou  infec</a:t>
            </a:r>
            <a:r>
              <a:rPr lang="pt-BR" dirty="0" smtClean="0"/>
              <a:t>ção por </a:t>
            </a:r>
            <a:r>
              <a:rPr lang="pt-PT" dirty="0" smtClean="0"/>
              <a:t>HIV. </a:t>
            </a:r>
            <a:r>
              <a:rPr lang="pt-PT" dirty="0" smtClean="0"/>
              <a:t>Um tratamento </a:t>
            </a:r>
            <a:r>
              <a:rPr lang="pt-PT" dirty="0" smtClean="0"/>
              <a:t>simples, seguro e barato é favorável para </a:t>
            </a:r>
            <a:r>
              <a:rPr lang="pt-PT" dirty="0" smtClean="0"/>
              <a:t>estes  </a:t>
            </a:r>
            <a:r>
              <a:rPr lang="pt-PT" dirty="0" smtClean="0"/>
              <a:t>pacientes.</a:t>
            </a:r>
          </a:p>
          <a:p>
            <a:pPr>
              <a:buNone/>
            </a:pPr>
            <a:r>
              <a:rPr lang="pt-PT" dirty="0" smtClean="0"/>
              <a:t> </a:t>
            </a:r>
          </a:p>
          <a:p>
            <a:r>
              <a:rPr lang="pt-PT" dirty="0" smtClean="0"/>
              <a:t>Aguardam-se os dados a partir de um estudo prospectivo e randomizado de tais definições.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143644"/>
            <a:ext cx="3995749" cy="509579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088" y="190500"/>
            <a:ext cx="4695825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54788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414" y="1844824"/>
            <a:ext cx="63246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31286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90488"/>
            <a:ext cx="6238875" cy="667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56793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152400"/>
            <a:ext cx="622935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33441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672" y="1700808"/>
            <a:ext cx="6153150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4703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10" y="2564904"/>
            <a:ext cx="8509000" cy="175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49009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10" y="2564904"/>
            <a:ext cx="8509000" cy="175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19448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024362" y="404664"/>
            <a:ext cx="7109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 smtClean="0"/>
              <a:t>Consultem também! Dr. Paulo R. Margotto</a:t>
            </a:r>
            <a:endParaRPr lang="pt-BR" sz="2800" dirty="0"/>
          </a:p>
        </p:txBody>
      </p:sp>
      <p:sp>
        <p:nvSpPr>
          <p:cNvPr id="3" name="Retângulo 2"/>
          <p:cNvSpPr/>
          <p:nvPr/>
        </p:nvSpPr>
        <p:spPr>
          <a:xfrm>
            <a:off x="395536" y="2204864"/>
            <a:ext cx="84249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/>
              <a:t>-Deve ser </a:t>
            </a:r>
            <a:r>
              <a:rPr lang="pt-PT" dirty="0"/>
              <a:t>mantido em </a:t>
            </a:r>
            <a:r>
              <a:rPr lang="pt-PT" dirty="0" smtClean="0"/>
              <a:t>mente que </a:t>
            </a:r>
            <a:r>
              <a:rPr lang="pt-PT" dirty="0"/>
              <a:t>um tratamento de 10 dias não é </a:t>
            </a:r>
            <a:r>
              <a:rPr lang="pt-PT" dirty="0" smtClean="0"/>
              <a:t> um tratamento  pdrão universalmente aceito e ainda não tem sido testado nos casos de MRSA.</a:t>
            </a:r>
          </a:p>
          <a:p>
            <a:endParaRPr lang="pt-PT" dirty="0" smtClean="0"/>
          </a:p>
          <a:p>
            <a:r>
              <a:rPr lang="pt-PT" dirty="0" smtClean="0"/>
              <a:t>-Recomendamos</a:t>
            </a:r>
            <a:r>
              <a:rPr lang="pt-PT" dirty="0"/>
              <a:t>, portanto</a:t>
            </a:r>
            <a:r>
              <a:rPr lang="pt-PT" dirty="0" smtClean="0"/>
              <a:t>, um  </a:t>
            </a:r>
            <a:r>
              <a:rPr lang="pt-PT" dirty="0"/>
              <a:t>curso de 10 dias apenas </a:t>
            </a:r>
            <a:r>
              <a:rPr lang="pt-PT" dirty="0" smtClean="0"/>
              <a:t> para crianças anteriormente  saudáveis </a:t>
            </a:r>
            <a:r>
              <a:rPr lang="pt-PT" dirty="0"/>
              <a:t>​​além idade </a:t>
            </a:r>
            <a:r>
              <a:rPr lang="pt-PT" dirty="0" smtClean="0"/>
              <a:t>neonatal cuja artrite séptica </a:t>
            </a:r>
            <a:r>
              <a:rPr lang="pt-PT" dirty="0"/>
              <a:t>não é </a:t>
            </a:r>
            <a:r>
              <a:rPr lang="pt-PT" dirty="0" smtClean="0"/>
              <a:t>devida a </a:t>
            </a:r>
            <a:r>
              <a:rPr lang="pt-PT" i="1" dirty="0" smtClean="0"/>
              <a:t>Salmonella</a:t>
            </a:r>
            <a:r>
              <a:rPr lang="pt-PT" dirty="0" smtClean="0"/>
              <a:t> </a:t>
            </a:r>
            <a:r>
              <a:rPr lang="pt-PT" dirty="0"/>
              <a:t>(incomum em ambientes ocidentais). </a:t>
            </a:r>
            <a:endParaRPr lang="pt-PT" dirty="0" smtClean="0"/>
          </a:p>
          <a:p>
            <a:r>
              <a:rPr lang="pt-PT" dirty="0" smtClean="0"/>
              <a:t>-</a:t>
            </a:r>
            <a:r>
              <a:rPr lang="pt-PT" dirty="0" smtClean="0">
                <a:solidFill>
                  <a:srgbClr val="FF0000"/>
                </a:solidFill>
              </a:rPr>
              <a:t>Estes pacientes</a:t>
            </a:r>
            <a:r>
              <a:rPr lang="pt-PT" dirty="0">
                <a:solidFill>
                  <a:srgbClr val="FF0000"/>
                </a:solidFill>
              </a:rPr>
              <a:t>, como os recém-nascidos e aqueles com </a:t>
            </a:r>
            <a:r>
              <a:rPr lang="pt-PT" dirty="0" smtClean="0">
                <a:solidFill>
                  <a:srgbClr val="FF0000"/>
                </a:solidFill>
              </a:rPr>
              <a:t>um imunossupressão</a:t>
            </a:r>
            <a:r>
              <a:rPr lang="pt-PT" dirty="0">
                <a:solidFill>
                  <a:srgbClr val="FF0000"/>
                </a:solidFill>
              </a:rPr>
              <a:t>, </a:t>
            </a:r>
            <a:r>
              <a:rPr lang="pt-PT" dirty="0" smtClean="0">
                <a:solidFill>
                  <a:srgbClr val="FF0000"/>
                </a:solidFill>
              </a:rPr>
              <a:t>provávelmente  necessitam </a:t>
            </a:r>
            <a:r>
              <a:rPr lang="pt-PT" dirty="0">
                <a:solidFill>
                  <a:srgbClr val="FF0000"/>
                </a:solidFill>
              </a:rPr>
              <a:t>de </a:t>
            </a:r>
            <a:r>
              <a:rPr lang="pt-PT" dirty="0" smtClean="0">
                <a:solidFill>
                  <a:srgbClr val="FF0000"/>
                </a:solidFill>
              </a:rPr>
              <a:t>tratamento individualizado</a:t>
            </a:r>
            <a:r>
              <a:rPr lang="pt-PT" dirty="0"/>
              <a:t/>
            </a:r>
            <a:br>
              <a:rPr lang="pt-PT" dirty="0"/>
            </a:br>
            <a:r>
              <a:rPr lang="pt-PT" dirty="0"/>
              <a:t>-</a:t>
            </a:r>
            <a:r>
              <a:rPr lang="pt-PT" dirty="0" smtClean="0"/>
              <a:t>Agentes  anti-inflamatórios não esteroidais  são administrados a </a:t>
            </a:r>
            <a:r>
              <a:rPr lang="pt-PT" dirty="0"/>
              <a:t>critério do médico assistente.</a:t>
            </a:r>
            <a:br>
              <a:rPr lang="pt-PT" dirty="0"/>
            </a:br>
            <a:r>
              <a:rPr lang="pt-PT" dirty="0" smtClean="0"/>
              <a:t>-O uso de dexametasona parece  acelerar ligeiramente a recuperação sem </a:t>
            </a:r>
            <a:r>
              <a:rPr lang="pt-PT" dirty="0"/>
              <a:t>reduzir a </a:t>
            </a:r>
            <a:r>
              <a:rPr lang="pt-PT" dirty="0" smtClean="0"/>
              <a:t>freqüência </a:t>
            </a:r>
            <a:r>
              <a:rPr lang="pt-PT" dirty="0"/>
              <a:t>ou a extensão de complicações.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95536" y="1340768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hlinkClick r:id="rId2"/>
              </a:rPr>
              <a:t>Treatment</a:t>
            </a:r>
            <a:r>
              <a:rPr lang="pt-BR" dirty="0">
                <a:hlinkClick r:id="rId2"/>
              </a:rPr>
              <a:t> of </a:t>
            </a:r>
            <a:r>
              <a:rPr lang="pt-BR" b="1" dirty="0">
                <a:hlinkClick r:id="rId2"/>
              </a:rPr>
              <a:t>acute</a:t>
            </a:r>
            <a:r>
              <a:rPr lang="pt-BR" dirty="0">
                <a:hlinkClick r:id="rId2"/>
              </a:rPr>
              <a:t> </a:t>
            </a:r>
            <a:r>
              <a:rPr lang="pt-BR" b="1" dirty="0">
                <a:hlinkClick r:id="rId2"/>
              </a:rPr>
              <a:t>septic arthritis</a:t>
            </a:r>
            <a:r>
              <a:rPr lang="pt-BR" dirty="0">
                <a:hlinkClick r:id="rId2"/>
              </a:rPr>
              <a:t>.</a:t>
            </a:r>
            <a:endParaRPr lang="pt-BR" dirty="0"/>
          </a:p>
          <a:p>
            <a:pPr algn="ctr"/>
            <a:r>
              <a:rPr lang="pt-BR" dirty="0"/>
              <a:t>Pääkkönen M, Peltola H.</a:t>
            </a:r>
          </a:p>
          <a:p>
            <a:pPr algn="ctr"/>
            <a:r>
              <a:rPr lang="pt-BR" dirty="0"/>
              <a:t>Pediatr Infect Dis J. 2013 Jun;32(6):684-5</a:t>
            </a:r>
          </a:p>
        </p:txBody>
      </p:sp>
    </p:spTree>
    <p:extLst>
      <p:ext uri="{BB962C8B-B14F-4D97-AF65-F5344CB8AC3E}">
        <p14:creationId xmlns:p14="http://schemas.microsoft.com/office/powerpoint/2010/main" val="34319448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536257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716016" y="282883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b="1" dirty="0">
                <a:solidFill>
                  <a:srgbClr val="FF0000"/>
                </a:solidFill>
              </a:rPr>
              <a:t>A</a:t>
            </a:r>
            <a:r>
              <a:rPr lang="pt-PT" b="1" dirty="0" smtClean="0">
                <a:solidFill>
                  <a:srgbClr val="FF0000"/>
                </a:solidFill>
              </a:rPr>
              <a:t>lgoritmo </a:t>
            </a:r>
            <a:r>
              <a:rPr lang="pt-PT" b="1" dirty="0">
                <a:solidFill>
                  <a:srgbClr val="FF0000"/>
                </a:solidFill>
              </a:rPr>
              <a:t>para determinar </a:t>
            </a:r>
            <a:r>
              <a:rPr lang="pt-PT" b="1" dirty="0" smtClean="0">
                <a:solidFill>
                  <a:srgbClr val="FF0000"/>
                </a:solidFill>
              </a:rPr>
              <a:t>a duração da antibioticoterapia endovenosa na criança</a:t>
            </a:r>
          </a:p>
          <a:p>
            <a:pPr algn="ctr"/>
            <a:r>
              <a:rPr lang="pt-PT" b="1" dirty="0" smtClean="0">
                <a:solidFill>
                  <a:srgbClr val="FF0000"/>
                </a:solidFill>
              </a:rPr>
              <a:t>com infecções agudas osteoarticulares</a:t>
            </a:r>
            <a:endParaRPr lang="pt-B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9448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554483"/>
              </p:ext>
            </p:extLst>
          </p:nvPr>
        </p:nvGraphicFramePr>
        <p:xfrm>
          <a:off x="755576" y="188640"/>
          <a:ext cx="7281486" cy="1128236"/>
        </p:xfrm>
        <a:graphic>
          <a:graphicData uri="http://schemas.openxmlformats.org/drawingml/2006/table">
            <a:tbl>
              <a:tblPr/>
              <a:tblGrid>
                <a:gridCol w="2427162"/>
                <a:gridCol w="2427162"/>
                <a:gridCol w="2427162"/>
              </a:tblGrid>
              <a:tr h="1128236">
                <a:tc>
                  <a:txBody>
                    <a:bodyPr/>
                    <a:lstStyle/>
                    <a:p>
                      <a:r>
                        <a:rPr lang="pt-BR" dirty="0">
                          <a:hlinkClick r:id="rId2"/>
                        </a:rPr>
                        <a:t>Infecções bacterianas</a:t>
                      </a:r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>
                          <a:hlinkClick r:id="rId2"/>
                        </a:rPr>
                        <a:t>Paulo R. Margotto, Martha Gonçalves Vieira, Marta David Rocha</a:t>
                      </a:r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marL="15240" marR="15240" marT="15240" marB="152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241" name="Picture 1" descr="Clique aqui para ver o arti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32656"/>
            <a:ext cx="875531" cy="87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67544" y="1897160"/>
            <a:ext cx="80648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Osteomielite/ Artrite séptica - 	</a:t>
            </a:r>
            <a:r>
              <a:rPr lang="pt-BR" dirty="0"/>
              <a:t>mínimo de 21 dias</a:t>
            </a:r>
          </a:p>
          <a:p>
            <a:r>
              <a:rPr lang="pt-BR" i="1" dirty="0"/>
              <a:t>S. aureus</a:t>
            </a:r>
            <a:r>
              <a:rPr lang="pt-BR" dirty="0"/>
              <a:t> – Oxacilina*/Vancomicina (MRSA). A oxacilina tem boa penetração articular.           </a:t>
            </a:r>
          </a:p>
          <a:p>
            <a:r>
              <a:rPr lang="pt-BR" dirty="0"/>
              <a:t>Agente desconhecido: oxacilina + cefotaxima</a:t>
            </a:r>
          </a:p>
          <a:p>
            <a:r>
              <a:rPr lang="pt-BR" dirty="0"/>
              <a:t>	</a:t>
            </a:r>
          </a:p>
          <a:p>
            <a:r>
              <a:rPr lang="pt-BR" dirty="0"/>
              <a:t> A avaliação ortopédica mandatória, fazer controle do tratamento com VHS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87661" y="1484784"/>
            <a:ext cx="6102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DURAÇÃO DO TRATAMENTO</a:t>
            </a:r>
            <a:endParaRPr lang="pt-BR" dirty="0"/>
          </a:p>
          <a:p>
            <a:r>
              <a:rPr lang="pt-BR" dirty="0"/>
              <a:t> 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652" y="3627367"/>
            <a:ext cx="2130442" cy="312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32454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ívico">
  <a:themeElements>
    <a:clrScheme name="Cívico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ívico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ívico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472</TotalTime>
  <Words>2346</Words>
  <Application>Microsoft Office PowerPoint</Application>
  <PresentationFormat>Apresentação na tela (4:3)</PresentationFormat>
  <Paragraphs>197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38" baseType="lpstr">
      <vt:lpstr>Cívico</vt:lpstr>
      <vt:lpstr>Apresentação do PowerPoint</vt:lpstr>
      <vt:lpstr>INTRODUÇÃO</vt:lpstr>
      <vt:lpstr>Apresentação do PowerPoint</vt:lpstr>
      <vt:lpstr>INTRODUÇÃO</vt:lpstr>
      <vt:lpstr>CRITÉRIOS DIAGNÓSTICOS</vt:lpstr>
      <vt:lpstr>CRITÉRIOS DIAGNÓSTICOS</vt:lpstr>
      <vt:lpstr>CRITÉRIOS DIAGNÓSTICOS</vt:lpstr>
      <vt:lpstr>Apresentação do PowerPoint</vt:lpstr>
      <vt:lpstr>TRATAMENTO</vt:lpstr>
      <vt:lpstr>Apresentação do PowerPoint</vt:lpstr>
      <vt:lpstr>TRATAMENTO</vt:lpstr>
      <vt:lpstr>TRATAMENTO</vt:lpstr>
      <vt:lpstr>TRATAMENTO</vt:lpstr>
      <vt:lpstr>TRATAMENTO</vt:lpstr>
      <vt:lpstr>TRATAMENTO</vt:lpstr>
      <vt:lpstr>TRATAMENTO</vt:lpstr>
      <vt:lpstr>Apresentação do PowerPoint</vt:lpstr>
      <vt:lpstr>TRATAMENTO</vt:lpstr>
      <vt:lpstr>TRATAMENTO</vt:lpstr>
      <vt:lpstr>Apresentação do PowerPoint</vt:lpstr>
      <vt:lpstr>TRATAMENTO</vt:lpstr>
      <vt:lpstr>TRATAMENTO</vt:lpstr>
      <vt:lpstr>TRATAMENTO</vt:lpstr>
      <vt:lpstr>Apresentação do PowerPoint</vt:lpstr>
      <vt:lpstr>TRATAMENTO</vt:lpstr>
      <vt:lpstr>RESULTADOS DO TRATAMENTO</vt:lpstr>
      <vt:lpstr>CONCLUSÕES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Naima</dc:creator>
  <cp:lastModifiedBy>paulo</cp:lastModifiedBy>
  <cp:revision>109</cp:revision>
  <dcterms:created xsi:type="dcterms:W3CDTF">2013-08-19T17:53:35Z</dcterms:created>
  <dcterms:modified xsi:type="dcterms:W3CDTF">2013-08-29T23:02:14Z</dcterms:modified>
</cp:coreProperties>
</file>