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Override PartName="/ppt/diagrams/data2.xml" ContentType="application/vnd.openxmlformats-officedocument.drawingml.diagramData+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diagrams/layout2.xml" ContentType="application/vnd.openxmlformats-officedocument.drawingml.diagram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6"/>
  </p:notesMasterIdLst>
  <p:sldIdLst>
    <p:sldId id="256" r:id="rId2"/>
    <p:sldId id="257" r:id="rId3"/>
    <p:sldId id="286" r:id="rId4"/>
    <p:sldId id="259" r:id="rId5"/>
    <p:sldId id="260" r:id="rId6"/>
    <p:sldId id="262" r:id="rId7"/>
    <p:sldId id="261" r:id="rId8"/>
    <p:sldId id="287" r:id="rId9"/>
    <p:sldId id="263" r:id="rId10"/>
    <p:sldId id="267" r:id="rId11"/>
    <p:sldId id="266" r:id="rId12"/>
    <p:sldId id="288" r:id="rId13"/>
    <p:sldId id="270" r:id="rId14"/>
    <p:sldId id="268" r:id="rId15"/>
    <p:sldId id="269" r:id="rId16"/>
    <p:sldId id="271" r:id="rId17"/>
    <p:sldId id="272" r:id="rId18"/>
    <p:sldId id="274" r:id="rId19"/>
    <p:sldId id="276" r:id="rId20"/>
    <p:sldId id="279" r:id="rId21"/>
    <p:sldId id="280" r:id="rId22"/>
    <p:sldId id="281" r:id="rId23"/>
    <p:sldId id="284" r:id="rId24"/>
    <p:sldId id="285" r:id="rId25"/>
    <p:sldId id="275" r:id="rId26"/>
    <p:sldId id="277" r:id="rId27"/>
    <p:sldId id="282" r:id="rId28"/>
    <p:sldId id="278" r:id="rId29"/>
    <p:sldId id="273" r:id="rId30"/>
    <p:sldId id="283"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Arial"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3300"/>
    <a:srgbClr val="0033CC"/>
    <a:srgbClr val="FF6600"/>
    <a:srgbClr val="0066FF"/>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00" autoAdjust="0"/>
    <p:restoredTop sz="86074" autoAdjust="0"/>
  </p:normalViewPr>
  <p:slideViewPr>
    <p:cSldViewPr snapToGrid="0">
      <p:cViewPr varScale="1">
        <p:scale>
          <a:sx n="80" d="100"/>
          <a:sy n="80" d="100"/>
        </p:scale>
        <p:origin x="-298" y="-8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6D340A-7FD5-47DC-A9BE-16237E8A4AD0}" type="doc">
      <dgm:prSet loTypeId="urn:microsoft.com/office/officeart/2005/8/layout/default#1" loCatId="list" qsTypeId="urn:microsoft.com/office/officeart/2005/8/quickstyle/simple1" qsCatId="simple" csTypeId="urn:microsoft.com/office/officeart/2005/8/colors/accent1_2" csCatId="accent1" phldr="1"/>
      <dgm:spPr/>
      <dgm:t>
        <a:bodyPr/>
        <a:lstStyle/>
        <a:p>
          <a:endParaRPr lang="pt-BR"/>
        </a:p>
      </dgm:t>
    </dgm:pt>
    <dgm:pt modelId="{5FCE3DA4-29DE-446C-B0F4-802CFA6FAC67}">
      <dgm:prSet phldrT="[Texto]"/>
      <dgm:spPr/>
      <dgm:t>
        <a:bodyPr/>
        <a:lstStyle/>
        <a:p>
          <a:r>
            <a:rPr lang="pt-BR" dirty="0"/>
            <a:t>38 anos</a:t>
          </a:r>
        </a:p>
      </dgm:t>
    </dgm:pt>
    <dgm:pt modelId="{6C140FEA-158D-4A74-96C6-6C4EA7728BD6}" type="parTrans" cxnId="{1285A738-78F5-4677-B804-93E392C9AC9B}">
      <dgm:prSet/>
      <dgm:spPr/>
      <dgm:t>
        <a:bodyPr/>
        <a:lstStyle/>
        <a:p>
          <a:endParaRPr lang="pt-BR"/>
        </a:p>
      </dgm:t>
    </dgm:pt>
    <dgm:pt modelId="{412AAE05-0CEF-4FC4-AA42-574A19C43C58}" type="sibTrans" cxnId="{1285A738-78F5-4677-B804-93E392C9AC9B}">
      <dgm:prSet/>
      <dgm:spPr/>
      <dgm:t>
        <a:bodyPr/>
        <a:lstStyle/>
        <a:p>
          <a:endParaRPr lang="pt-BR"/>
        </a:p>
      </dgm:t>
    </dgm:pt>
    <dgm:pt modelId="{EC86ACDF-3CA4-4C6E-ADA3-280F84113496}">
      <dgm:prSet phldrT="[Texto]"/>
      <dgm:spPr/>
      <dgm:t>
        <a:bodyPr/>
        <a:lstStyle/>
        <a:p>
          <a:r>
            <a:rPr lang="pt-BR" dirty="0"/>
            <a:t>Procedente de Ceilândia, DF</a:t>
          </a:r>
        </a:p>
      </dgm:t>
    </dgm:pt>
    <dgm:pt modelId="{289DB30A-0205-481F-9533-F8DBCB35C5E6}" type="parTrans" cxnId="{6E5F0525-EE5B-4381-BD87-775701A49A89}">
      <dgm:prSet/>
      <dgm:spPr/>
      <dgm:t>
        <a:bodyPr/>
        <a:lstStyle/>
        <a:p>
          <a:endParaRPr lang="pt-BR"/>
        </a:p>
      </dgm:t>
    </dgm:pt>
    <dgm:pt modelId="{2B080704-ECE0-4F84-A33F-0FC676F5B260}" type="sibTrans" cxnId="{6E5F0525-EE5B-4381-BD87-775701A49A89}">
      <dgm:prSet/>
      <dgm:spPr/>
      <dgm:t>
        <a:bodyPr/>
        <a:lstStyle/>
        <a:p>
          <a:endParaRPr lang="pt-BR"/>
        </a:p>
      </dgm:t>
    </dgm:pt>
    <dgm:pt modelId="{17F6D3BA-F599-49D2-96A7-96905EB67702}">
      <dgm:prSet phldrT="[Texto]"/>
      <dgm:spPr/>
      <dgm:t>
        <a:bodyPr/>
        <a:lstStyle/>
        <a:p>
          <a:r>
            <a:rPr lang="pt-BR" dirty="0"/>
            <a:t>G2 PN1 PC0 A0</a:t>
          </a:r>
        </a:p>
      </dgm:t>
    </dgm:pt>
    <dgm:pt modelId="{9639BEBE-D69E-4A6B-AECB-F59DBB080478}" type="parTrans" cxnId="{9C1A3ECD-747F-451D-AEF8-54464ACB392C}">
      <dgm:prSet/>
      <dgm:spPr/>
      <dgm:t>
        <a:bodyPr/>
        <a:lstStyle/>
        <a:p>
          <a:endParaRPr lang="pt-BR"/>
        </a:p>
      </dgm:t>
    </dgm:pt>
    <dgm:pt modelId="{9D257B20-7882-42C7-B05D-5A5BC1E1220E}" type="sibTrans" cxnId="{9C1A3ECD-747F-451D-AEF8-54464ACB392C}">
      <dgm:prSet/>
      <dgm:spPr/>
      <dgm:t>
        <a:bodyPr/>
        <a:lstStyle/>
        <a:p>
          <a:endParaRPr lang="pt-BR"/>
        </a:p>
      </dgm:t>
    </dgm:pt>
    <dgm:pt modelId="{A57B6329-B8F8-42DC-A773-7A6F3B4326B6}" type="pres">
      <dgm:prSet presAssocID="{AB6D340A-7FD5-47DC-A9BE-16237E8A4AD0}" presName="diagram" presStyleCnt="0">
        <dgm:presLayoutVars>
          <dgm:dir/>
          <dgm:resizeHandles val="exact"/>
        </dgm:presLayoutVars>
      </dgm:prSet>
      <dgm:spPr/>
      <dgm:t>
        <a:bodyPr/>
        <a:lstStyle/>
        <a:p>
          <a:endParaRPr lang="pt-BR"/>
        </a:p>
      </dgm:t>
    </dgm:pt>
    <dgm:pt modelId="{4A88C8C7-34A5-4D74-8D33-74FB0CE8B4F5}" type="pres">
      <dgm:prSet presAssocID="{5FCE3DA4-29DE-446C-B0F4-802CFA6FAC67}" presName="node" presStyleLbl="node1" presStyleIdx="0" presStyleCnt="3">
        <dgm:presLayoutVars>
          <dgm:bulletEnabled val="1"/>
        </dgm:presLayoutVars>
      </dgm:prSet>
      <dgm:spPr/>
      <dgm:t>
        <a:bodyPr/>
        <a:lstStyle/>
        <a:p>
          <a:endParaRPr lang="pt-BR"/>
        </a:p>
      </dgm:t>
    </dgm:pt>
    <dgm:pt modelId="{3D71C295-2B57-4FB4-B52E-97699055FB82}" type="pres">
      <dgm:prSet presAssocID="{412AAE05-0CEF-4FC4-AA42-574A19C43C58}" presName="sibTrans" presStyleCnt="0"/>
      <dgm:spPr/>
    </dgm:pt>
    <dgm:pt modelId="{7D74CC05-3096-4A12-B5C3-B78908769568}" type="pres">
      <dgm:prSet presAssocID="{EC86ACDF-3CA4-4C6E-ADA3-280F84113496}" presName="node" presStyleLbl="node1" presStyleIdx="1" presStyleCnt="3">
        <dgm:presLayoutVars>
          <dgm:bulletEnabled val="1"/>
        </dgm:presLayoutVars>
      </dgm:prSet>
      <dgm:spPr/>
      <dgm:t>
        <a:bodyPr/>
        <a:lstStyle/>
        <a:p>
          <a:endParaRPr lang="pt-BR"/>
        </a:p>
      </dgm:t>
    </dgm:pt>
    <dgm:pt modelId="{D97A619B-04BB-4257-A066-2ADF79328A1C}" type="pres">
      <dgm:prSet presAssocID="{2B080704-ECE0-4F84-A33F-0FC676F5B260}" presName="sibTrans" presStyleCnt="0"/>
      <dgm:spPr/>
    </dgm:pt>
    <dgm:pt modelId="{734702EF-8DDC-411B-9E39-36734C093FD8}" type="pres">
      <dgm:prSet presAssocID="{17F6D3BA-F599-49D2-96A7-96905EB67702}" presName="node" presStyleLbl="node1" presStyleIdx="2" presStyleCnt="3" custScaleX="112649">
        <dgm:presLayoutVars>
          <dgm:bulletEnabled val="1"/>
        </dgm:presLayoutVars>
      </dgm:prSet>
      <dgm:spPr/>
      <dgm:t>
        <a:bodyPr/>
        <a:lstStyle/>
        <a:p>
          <a:endParaRPr lang="pt-BR"/>
        </a:p>
      </dgm:t>
    </dgm:pt>
  </dgm:ptLst>
  <dgm:cxnLst>
    <dgm:cxn modelId="{25548BE2-A857-478F-8A41-722E1044BAE8}" type="presOf" srcId="{17F6D3BA-F599-49D2-96A7-96905EB67702}" destId="{734702EF-8DDC-411B-9E39-36734C093FD8}" srcOrd="0" destOrd="0" presId="urn:microsoft.com/office/officeart/2005/8/layout/default#1"/>
    <dgm:cxn modelId="{9C1A3ECD-747F-451D-AEF8-54464ACB392C}" srcId="{AB6D340A-7FD5-47DC-A9BE-16237E8A4AD0}" destId="{17F6D3BA-F599-49D2-96A7-96905EB67702}" srcOrd="2" destOrd="0" parTransId="{9639BEBE-D69E-4A6B-AECB-F59DBB080478}" sibTransId="{9D257B20-7882-42C7-B05D-5A5BC1E1220E}"/>
    <dgm:cxn modelId="{1285A738-78F5-4677-B804-93E392C9AC9B}" srcId="{AB6D340A-7FD5-47DC-A9BE-16237E8A4AD0}" destId="{5FCE3DA4-29DE-446C-B0F4-802CFA6FAC67}" srcOrd="0" destOrd="0" parTransId="{6C140FEA-158D-4A74-96C6-6C4EA7728BD6}" sibTransId="{412AAE05-0CEF-4FC4-AA42-574A19C43C58}"/>
    <dgm:cxn modelId="{6E5F0525-EE5B-4381-BD87-775701A49A89}" srcId="{AB6D340A-7FD5-47DC-A9BE-16237E8A4AD0}" destId="{EC86ACDF-3CA4-4C6E-ADA3-280F84113496}" srcOrd="1" destOrd="0" parTransId="{289DB30A-0205-481F-9533-F8DBCB35C5E6}" sibTransId="{2B080704-ECE0-4F84-A33F-0FC676F5B260}"/>
    <dgm:cxn modelId="{731DB91F-CFF1-48EB-942A-344F7AC44EAF}" type="presOf" srcId="{5FCE3DA4-29DE-446C-B0F4-802CFA6FAC67}" destId="{4A88C8C7-34A5-4D74-8D33-74FB0CE8B4F5}" srcOrd="0" destOrd="0" presId="urn:microsoft.com/office/officeart/2005/8/layout/default#1"/>
    <dgm:cxn modelId="{4BE88F7D-2708-4836-A2EB-618565A6A736}" type="presOf" srcId="{AB6D340A-7FD5-47DC-A9BE-16237E8A4AD0}" destId="{A57B6329-B8F8-42DC-A773-7A6F3B4326B6}" srcOrd="0" destOrd="0" presId="urn:microsoft.com/office/officeart/2005/8/layout/default#1"/>
    <dgm:cxn modelId="{1E656D73-D0C5-40BF-83FC-0F5B92586D75}" type="presOf" srcId="{EC86ACDF-3CA4-4C6E-ADA3-280F84113496}" destId="{7D74CC05-3096-4A12-B5C3-B78908769568}" srcOrd="0" destOrd="0" presId="urn:microsoft.com/office/officeart/2005/8/layout/default#1"/>
    <dgm:cxn modelId="{16BB1B09-C6B8-4737-A25B-10B94AA80CEC}" type="presParOf" srcId="{A57B6329-B8F8-42DC-A773-7A6F3B4326B6}" destId="{4A88C8C7-34A5-4D74-8D33-74FB0CE8B4F5}" srcOrd="0" destOrd="0" presId="urn:microsoft.com/office/officeart/2005/8/layout/default#1"/>
    <dgm:cxn modelId="{DE355393-AD3B-44C8-AE9C-96263A9EF868}" type="presParOf" srcId="{A57B6329-B8F8-42DC-A773-7A6F3B4326B6}" destId="{3D71C295-2B57-4FB4-B52E-97699055FB82}" srcOrd="1" destOrd="0" presId="urn:microsoft.com/office/officeart/2005/8/layout/default#1"/>
    <dgm:cxn modelId="{C99463E1-7A87-4620-A85C-F519C77F33D8}" type="presParOf" srcId="{A57B6329-B8F8-42DC-A773-7A6F3B4326B6}" destId="{7D74CC05-3096-4A12-B5C3-B78908769568}" srcOrd="2" destOrd="0" presId="urn:microsoft.com/office/officeart/2005/8/layout/default#1"/>
    <dgm:cxn modelId="{87EE629D-72EC-4535-8FA6-9BDBBE912489}" type="presParOf" srcId="{A57B6329-B8F8-42DC-A773-7A6F3B4326B6}" destId="{D97A619B-04BB-4257-A066-2ADF79328A1C}" srcOrd="3" destOrd="0" presId="urn:microsoft.com/office/officeart/2005/8/layout/default#1"/>
    <dgm:cxn modelId="{FCA83430-386C-461C-88B6-8E9158E3AB5B}" type="presParOf" srcId="{A57B6329-B8F8-42DC-A773-7A6F3B4326B6}" destId="{734702EF-8DDC-411B-9E39-36734C093FD8}" srcOrd="4" destOrd="0" presId="urn:microsoft.com/office/officeart/2005/8/layout/default#1"/>
  </dgm:cxnLst>
  <dgm:bg/>
  <dgm:whole/>
</dgm:dataModel>
</file>

<file path=ppt/diagrams/data2.xml><?xml version="1.0" encoding="utf-8"?>
<dgm:dataModel xmlns:dgm="http://schemas.openxmlformats.org/drawingml/2006/diagram" xmlns:a="http://schemas.openxmlformats.org/drawingml/2006/main">
  <dgm:ptLst>
    <dgm:pt modelId="{5B9D378B-46AE-47FF-A2D3-B81A204FA253}"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pt-BR"/>
        </a:p>
      </dgm:t>
    </dgm:pt>
    <dgm:pt modelId="{FEF6459D-D3F0-4DE8-B4FA-832A80C9C7E0}">
      <dgm:prSet phldrT="[Texto]"/>
      <dgm:spPr/>
      <dgm:t>
        <a:bodyPr/>
        <a:lstStyle/>
        <a:p>
          <a:r>
            <a:rPr lang="pt-BR" dirty="0"/>
            <a:t>Infecção/processo inflamatório</a:t>
          </a:r>
        </a:p>
      </dgm:t>
    </dgm:pt>
    <dgm:pt modelId="{7D0A367B-88AB-4E63-80CA-E6EE4487D585}" type="parTrans" cxnId="{D4CA0B52-508B-4CA7-8108-C4F14CC37562}">
      <dgm:prSet/>
      <dgm:spPr/>
      <dgm:t>
        <a:bodyPr/>
        <a:lstStyle/>
        <a:p>
          <a:endParaRPr lang="pt-BR"/>
        </a:p>
      </dgm:t>
    </dgm:pt>
    <dgm:pt modelId="{604C69D7-DEFB-4E23-AA6E-78178D0887DF}" type="sibTrans" cxnId="{D4CA0B52-508B-4CA7-8108-C4F14CC37562}">
      <dgm:prSet/>
      <dgm:spPr/>
      <dgm:t>
        <a:bodyPr/>
        <a:lstStyle/>
        <a:p>
          <a:endParaRPr lang="pt-BR"/>
        </a:p>
      </dgm:t>
    </dgm:pt>
    <dgm:pt modelId="{81088CDF-1670-4501-9DF6-C6DD671B3602}">
      <dgm:prSet phldrT="[Texto]"/>
      <dgm:spPr/>
      <dgm:t>
        <a:bodyPr/>
        <a:lstStyle/>
        <a:p>
          <a:r>
            <a:rPr lang="pt-BR" dirty="0"/>
            <a:t>Estímulo de leucócitos e citocinas</a:t>
          </a:r>
        </a:p>
      </dgm:t>
    </dgm:pt>
    <dgm:pt modelId="{D3089475-5900-4592-9A12-E5BD72B6080F}" type="parTrans" cxnId="{11AB606E-3725-49B4-B473-D62E39C248F2}">
      <dgm:prSet/>
      <dgm:spPr/>
      <dgm:t>
        <a:bodyPr/>
        <a:lstStyle/>
        <a:p>
          <a:endParaRPr lang="pt-BR"/>
        </a:p>
      </dgm:t>
    </dgm:pt>
    <dgm:pt modelId="{31F3B348-578D-4FD6-88B8-6267917A76A1}" type="sibTrans" cxnId="{11AB606E-3725-49B4-B473-D62E39C248F2}">
      <dgm:prSet/>
      <dgm:spPr/>
      <dgm:t>
        <a:bodyPr/>
        <a:lstStyle/>
        <a:p>
          <a:endParaRPr lang="pt-BR"/>
        </a:p>
      </dgm:t>
    </dgm:pt>
    <dgm:pt modelId="{46B15B05-52CF-4EA5-A2EC-E509C5D98B82}">
      <dgm:prSet/>
      <dgm:spPr/>
      <dgm:t>
        <a:bodyPr/>
        <a:lstStyle/>
        <a:p>
          <a:r>
            <a:rPr lang="pt-BR" dirty="0"/>
            <a:t>Leucocitose</a:t>
          </a:r>
        </a:p>
      </dgm:t>
    </dgm:pt>
    <dgm:pt modelId="{B21C0697-4221-4964-96C3-C814F81BE63C}" type="parTrans" cxnId="{7F9AF31D-7BD6-4AC3-8F5C-C0608413ECEE}">
      <dgm:prSet/>
      <dgm:spPr/>
      <dgm:t>
        <a:bodyPr/>
        <a:lstStyle/>
        <a:p>
          <a:endParaRPr lang="pt-BR"/>
        </a:p>
      </dgm:t>
    </dgm:pt>
    <dgm:pt modelId="{C423356F-8C12-4433-B535-3F2B4EC175B2}" type="sibTrans" cxnId="{7F9AF31D-7BD6-4AC3-8F5C-C0608413ECEE}">
      <dgm:prSet/>
      <dgm:spPr/>
      <dgm:t>
        <a:bodyPr/>
        <a:lstStyle/>
        <a:p>
          <a:endParaRPr lang="pt-BR"/>
        </a:p>
      </dgm:t>
    </dgm:pt>
    <dgm:pt modelId="{9CA9B4A8-346D-437A-A6D3-B8B8A5A7E418}" type="pres">
      <dgm:prSet presAssocID="{5B9D378B-46AE-47FF-A2D3-B81A204FA253}" presName="Name0" presStyleCnt="0">
        <dgm:presLayoutVars>
          <dgm:dir/>
          <dgm:resizeHandles val="exact"/>
        </dgm:presLayoutVars>
      </dgm:prSet>
      <dgm:spPr/>
      <dgm:t>
        <a:bodyPr/>
        <a:lstStyle/>
        <a:p>
          <a:endParaRPr lang="pt-BR"/>
        </a:p>
      </dgm:t>
    </dgm:pt>
    <dgm:pt modelId="{F85312C9-E850-48BD-AB90-312E5BE360DA}" type="pres">
      <dgm:prSet presAssocID="{FEF6459D-D3F0-4DE8-B4FA-832A80C9C7E0}" presName="node" presStyleLbl="node1" presStyleIdx="0" presStyleCnt="3">
        <dgm:presLayoutVars>
          <dgm:bulletEnabled val="1"/>
        </dgm:presLayoutVars>
      </dgm:prSet>
      <dgm:spPr/>
      <dgm:t>
        <a:bodyPr/>
        <a:lstStyle/>
        <a:p>
          <a:endParaRPr lang="pt-BR"/>
        </a:p>
      </dgm:t>
    </dgm:pt>
    <dgm:pt modelId="{85E1F953-348E-4BD8-8E8D-8EE89B0FA112}" type="pres">
      <dgm:prSet presAssocID="{604C69D7-DEFB-4E23-AA6E-78178D0887DF}" presName="sibTrans" presStyleLbl="sibTrans2D1" presStyleIdx="0" presStyleCnt="2"/>
      <dgm:spPr/>
      <dgm:t>
        <a:bodyPr/>
        <a:lstStyle/>
        <a:p>
          <a:endParaRPr lang="pt-BR"/>
        </a:p>
      </dgm:t>
    </dgm:pt>
    <dgm:pt modelId="{F4C0A2A7-34D7-42CF-A5C4-E6FD1A37ABE9}" type="pres">
      <dgm:prSet presAssocID="{604C69D7-DEFB-4E23-AA6E-78178D0887DF}" presName="connectorText" presStyleLbl="sibTrans2D1" presStyleIdx="0" presStyleCnt="2"/>
      <dgm:spPr/>
      <dgm:t>
        <a:bodyPr/>
        <a:lstStyle/>
        <a:p>
          <a:endParaRPr lang="pt-BR"/>
        </a:p>
      </dgm:t>
    </dgm:pt>
    <dgm:pt modelId="{64B1B1C7-1F21-43E4-812B-6B5A5C88B304}" type="pres">
      <dgm:prSet presAssocID="{81088CDF-1670-4501-9DF6-C6DD671B3602}" presName="node" presStyleLbl="node1" presStyleIdx="1" presStyleCnt="3">
        <dgm:presLayoutVars>
          <dgm:bulletEnabled val="1"/>
        </dgm:presLayoutVars>
      </dgm:prSet>
      <dgm:spPr/>
      <dgm:t>
        <a:bodyPr/>
        <a:lstStyle/>
        <a:p>
          <a:endParaRPr lang="pt-BR"/>
        </a:p>
      </dgm:t>
    </dgm:pt>
    <dgm:pt modelId="{2F6CACC0-48EE-4D5F-9543-F8357C285B55}" type="pres">
      <dgm:prSet presAssocID="{31F3B348-578D-4FD6-88B8-6267917A76A1}" presName="sibTrans" presStyleLbl="sibTrans2D1" presStyleIdx="1" presStyleCnt="2"/>
      <dgm:spPr/>
      <dgm:t>
        <a:bodyPr/>
        <a:lstStyle/>
        <a:p>
          <a:endParaRPr lang="pt-BR"/>
        </a:p>
      </dgm:t>
    </dgm:pt>
    <dgm:pt modelId="{1B5D94E0-F2DE-4255-BB83-DFDC26F80E08}" type="pres">
      <dgm:prSet presAssocID="{31F3B348-578D-4FD6-88B8-6267917A76A1}" presName="connectorText" presStyleLbl="sibTrans2D1" presStyleIdx="1" presStyleCnt="2"/>
      <dgm:spPr/>
      <dgm:t>
        <a:bodyPr/>
        <a:lstStyle/>
        <a:p>
          <a:endParaRPr lang="pt-BR"/>
        </a:p>
      </dgm:t>
    </dgm:pt>
    <dgm:pt modelId="{00ACCC2D-9918-4189-BF6D-4199BBF9C32E}" type="pres">
      <dgm:prSet presAssocID="{46B15B05-52CF-4EA5-A2EC-E509C5D98B82}" presName="node" presStyleLbl="node1" presStyleIdx="2" presStyleCnt="3">
        <dgm:presLayoutVars>
          <dgm:bulletEnabled val="1"/>
        </dgm:presLayoutVars>
      </dgm:prSet>
      <dgm:spPr/>
      <dgm:t>
        <a:bodyPr/>
        <a:lstStyle/>
        <a:p>
          <a:endParaRPr lang="pt-BR"/>
        </a:p>
      </dgm:t>
    </dgm:pt>
  </dgm:ptLst>
  <dgm:cxnLst>
    <dgm:cxn modelId="{9E45CB75-F3F2-4386-87BB-33657E24DB28}" type="presOf" srcId="{81088CDF-1670-4501-9DF6-C6DD671B3602}" destId="{64B1B1C7-1F21-43E4-812B-6B5A5C88B304}" srcOrd="0" destOrd="0" presId="urn:microsoft.com/office/officeart/2005/8/layout/process1"/>
    <dgm:cxn modelId="{3E687943-BDAC-4347-AF54-9A2F182E6287}" type="presOf" srcId="{604C69D7-DEFB-4E23-AA6E-78178D0887DF}" destId="{F4C0A2A7-34D7-42CF-A5C4-E6FD1A37ABE9}" srcOrd="1" destOrd="0" presId="urn:microsoft.com/office/officeart/2005/8/layout/process1"/>
    <dgm:cxn modelId="{11AB606E-3725-49B4-B473-D62E39C248F2}" srcId="{5B9D378B-46AE-47FF-A2D3-B81A204FA253}" destId="{81088CDF-1670-4501-9DF6-C6DD671B3602}" srcOrd="1" destOrd="0" parTransId="{D3089475-5900-4592-9A12-E5BD72B6080F}" sibTransId="{31F3B348-578D-4FD6-88B8-6267917A76A1}"/>
    <dgm:cxn modelId="{7F9AF31D-7BD6-4AC3-8F5C-C0608413ECEE}" srcId="{5B9D378B-46AE-47FF-A2D3-B81A204FA253}" destId="{46B15B05-52CF-4EA5-A2EC-E509C5D98B82}" srcOrd="2" destOrd="0" parTransId="{B21C0697-4221-4964-96C3-C814F81BE63C}" sibTransId="{C423356F-8C12-4433-B535-3F2B4EC175B2}"/>
    <dgm:cxn modelId="{C14851D0-718F-4B9B-A391-D4BC88273143}" type="presOf" srcId="{5B9D378B-46AE-47FF-A2D3-B81A204FA253}" destId="{9CA9B4A8-346D-437A-A6D3-B8B8A5A7E418}" srcOrd="0" destOrd="0" presId="urn:microsoft.com/office/officeart/2005/8/layout/process1"/>
    <dgm:cxn modelId="{8D5E2174-4008-4E72-8575-3548B84CB192}" type="presOf" srcId="{31F3B348-578D-4FD6-88B8-6267917A76A1}" destId="{2F6CACC0-48EE-4D5F-9543-F8357C285B55}" srcOrd="0" destOrd="0" presId="urn:microsoft.com/office/officeart/2005/8/layout/process1"/>
    <dgm:cxn modelId="{C57DB151-8F88-4904-8A77-FE989A2EB256}" type="presOf" srcId="{604C69D7-DEFB-4E23-AA6E-78178D0887DF}" destId="{85E1F953-348E-4BD8-8E8D-8EE89B0FA112}" srcOrd="0" destOrd="0" presId="urn:microsoft.com/office/officeart/2005/8/layout/process1"/>
    <dgm:cxn modelId="{423EE156-C396-40D0-A437-8A3D01CA56F1}" type="presOf" srcId="{46B15B05-52CF-4EA5-A2EC-E509C5D98B82}" destId="{00ACCC2D-9918-4189-BF6D-4199BBF9C32E}" srcOrd="0" destOrd="0" presId="urn:microsoft.com/office/officeart/2005/8/layout/process1"/>
    <dgm:cxn modelId="{F1015FBC-C669-4CC1-9BA4-2486CF8FF8A4}" type="presOf" srcId="{FEF6459D-D3F0-4DE8-B4FA-832A80C9C7E0}" destId="{F85312C9-E850-48BD-AB90-312E5BE360DA}" srcOrd="0" destOrd="0" presId="urn:microsoft.com/office/officeart/2005/8/layout/process1"/>
    <dgm:cxn modelId="{D4CA0B52-508B-4CA7-8108-C4F14CC37562}" srcId="{5B9D378B-46AE-47FF-A2D3-B81A204FA253}" destId="{FEF6459D-D3F0-4DE8-B4FA-832A80C9C7E0}" srcOrd="0" destOrd="0" parTransId="{7D0A367B-88AB-4E63-80CA-E6EE4487D585}" sibTransId="{604C69D7-DEFB-4E23-AA6E-78178D0887DF}"/>
    <dgm:cxn modelId="{B021B347-FCE4-43D3-83B1-B61D01DCB491}" type="presOf" srcId="{31F3B348-578D-4FD6-88B8-6267917A76A1}" destId="{1B5D94E0-F2DE-4255-BB83-DFDC26F80E08}" srcOrd="1" destOrd="0" presId="urn:microsoft.com/office/officeart/2005/8/layout/process1"/>
    <dgm:cxn modelId="{92E7A539-E90F-4CF7-B5D2-9DE03D8B0765}" type="presParOf" srcId="{9CA9B4A8-346D-437A-A6D3-B8B8A5A7E418}" destId="{F85312C9-E850-48BD-AB90-312E5BE360DA}" srcOrd="0" destOrd="0" presId="urn:microsoft.com/office/officeart/2005/8/layout/process1"/>
    <dgm:cxn modelId="{A20FC9AD-AF7A-4120-B4EE-4E115DB00DBF}" type="presParOf" srcId="{9CA9B4A8-346D-437A-A6D3-B8B8A5A7E418}" destId="{85E1F953-348E-4BD8-8E8D-8EE89B0FA112}" srcOrd="1" destOrd="0" presId="urn:microsoft.com/office/officeart/2005/8/layout/process1"/>
    <dgm:cxn modelId="{A442F958-25EB-41A0-AABC-17B5B6E49058}" type="presParOf" srcId="{85E1F953-348E-4BD8-8E8D-8EE89B0FA112}" destId="{F4C0A2A7-34D7-42CF-A5C4-E6FD1A37ABE9}" srcOrd="0" destOrd="0" presId="urn:microsoft.com/office/officeart/2005/8/layout/process1"/>
    <dgm:cxn modelId="{2828BAD4-A013-47E1-8EC7-0B1F5350606E}" type="presParOf" srcId="{9CA9B4A8-346D-437A-A6D3-B8B8A5A7E418}" destId="{64B1B1C7-1F21-43E4-812B-6B5A5C88B304}" srcOrd="2" destOrd="0" presId="urn:microsoft.com/office/officeart/2005/8/layout/process1"/>
    <dgm:cxn modelId="{D5275228-270B-4FAF-9651-84C84E2BEBCD}" type="presParOf" srcId="{9CA9B4A8-346D-437A-A6D3-B8B8A5A7E418}" destId="{2F6CACC0-48EE-4D5F-9543-F8357C285B55}" srcOrd="3" destOrd="0" presId="urn:microsoft.com/office/officeart/2005/8/layout/process1"/>
    <dgm:cxn modelId="{E9A5BEAC-759F-4D5F-8479-0B2B630396BD}" type="presParOf" srcId="{2F6CACC0-48EE-4D5F-9543-F8357C285B55}" destId="{1B5D94E0-F2DE-4255-BB83-DFDC26F80E08}" srcOrd="0" destOrd="0" presId="urn:microsoft.com/office/officeart/2005/8/layout/process1"/>
    <dgm:cxn modelId="{DA641CB6-EE05-47B4-8E79-FE8397D3E7E9}" type="presParOf" srcId="{9CA9B4A8-346D-437A-A6D3-B8B8A5A7E418}" destId="{00ACCC2D-9918-4189-BF6D-4199BBF9C32E}" srcOrd="4" destOrd="0" presId="urn:microsoft.com/office/officeart/2005/8/layout/process1"/>
  </dgm:cxnLst>
  <dgm:bg/>
  <dgm:whole/>
</dgm:dataModel>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042B40D0-89C3-4C44-907E-7E38D38B1E7A}" type="datetimeFigureOut">
              <a:rPr lang="pt-BR"/>
              <a:pPr>
                <a:defRPr/>
              </a:pPr>
              <a:t>07/08/2017</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Editar estilos de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7DB383A7-9CFE-49C1-B60F-08A7D83397F8}"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elsevier.es/en-revista-revista-medica-del-hospital-general-325-articulo-neonatal-leukemoid-reaction-due-early-onset-S0185106315000712"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58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Imagens da internet.</a:t>
            </a:r>
          </a:p>
        </p:txBody>
      </p:sp>
      <p:sp>
        <p:nvSpPr>
          <p:cNvPr id="3584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E71A323-746B-4F48-9943-DB5FCBE35891}" type="slidenum">
              <a:rPr lang="pt-BR"/>
              <a:pPr fontAlgn="base">
                <a:spcBef>
                  <a:spcPct val="0"/>
                </a:spcBef>
                <a:spcAft>
                  <a:spcPct val="0"/>
                </a:spcAft>
              </a:pPr>
              <a:t>6</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68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Imagens da internet.</a:t>
            </a:r>
          </a:p>
        </p:txBody>
      </p:sp>
      <p:sp>
        <p:nvSpPr>
          <p:cNvPr id="3686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FFE423D-0368-47F8-8D10-76318DD94F38}" type="slidenum">
              <a:rPr lang="pt-BR"/>
              <a:pPr fontAlgn="base">
                <a:spcBef>
                  <a:spcPct val="0"/>
                </a:spcBef>
                <a:spcAft>
                  <a:spcPct val="0"/>
                </a:spcAft>
              </a:pPr>
              <a:t>13</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78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Broncodisplasia pulmonar estaria relacionada com a exposição intra útero às citocinas inflamatórias.</a:t>
            </a:r>
          </a:p>
        </p:txBody>
      </p:sp>
      <p:sp>
        <p:nvSpPr>
          <p:cNvPr id="3789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B85D138-0790-4556-85AB-64C0A91CA7F9}" type="slidenum">
              <a:rPr lang="pt-BR"/>
              <a:pPr fontAlgn="base">
                <a:spcBef>
                  <a:spcPct val="0"/>
                </a:spcBef>
                <a:spcAft>
                  <a:spcPct val="0"/>
                </a:spcAft>
              </a:pPr>
              <a:t>18</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89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In the present</a:t>
            </a:r>
          </a:p>
          <a:p>
            <a:pPr>
              <a:spcBef>
                <a:spcPct val="0"/>
              </a:spcBef>
            </a:pPr>
            <a:r>
              <a:rPr lang="en-US" smtClean="0"/>
              <a:t>case, antifungal agents were not used for the following reasons:</a:t>
            </a:r>
          </a:p>
          <a:p>
            <a:pPr>
              <a:spcBef>
                <a:spcPct val="0"/>
              </a:spcBef>
            </a:pPr>
            <a:r>
              <a:rPr lang="en-US" smtClean="0"/>
              <a:t>(i) prophylactic systemic antifungal therapy is not indicated for</a:t>
            </a:r>
          </a:p>
          <a:p>
            <a:pPr>
              <a:spcBef>
                <a:spcPct val="0"/>
              </a:spcBef>
            </a:pPr>
            <a:r>
              <a:rPr lang="en-US" smtClean="0"/>
              <a:t>infants with birthweight &gt;1500 g; (ii) the infant’s blood cultures</a:t>
            </a:r>
          </a:p>
          <a:p>
            <a:pPr>
              <a:spcBef>
                <a:spcPct val="0"/>
              </a:spcBef>
            </a:pPr>
            <a:r>
              <a:rPr lang="en-US" smtClean="0"/>
              <a:t>were negative; and (iii) the infant had no symptoms of infection.</a:t>
            </a:r>
            <a:endParaRPr lang="pt-BR" smtClean="0"/>
          </a:p>
        </p:txBody>
      </p:sp>
      <p:sp>
        <p:nvSpPr>
          <p:cNvPr id="3891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D147567-5A89-444E-BAA5-32EAB1450D31}" type="slidenum">
              <a:rPr lang="pt-BR"/>
              <a:pPr fontAlgn="base">
                <a:spcBef>
                  <a:spcPct val="0"/>
                </a:spcBef>
                <a:spcAft>
                  <a:spcPct val="0"/>
                </a:spcAft>
              </a:pPr>
              <a:t>24</a:t>
            </a:fld>
            <a:endParaRPr 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99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The physiological and immune mechanisms underlying this response have never been fully clarified. In recent years, some researchers have commented that Toll-like receptors are expressed in bacterial, viral and fungal infections, and the activation of these proteins by different antigens drives proinflammatory cytokine production. Toll-like receptors are a potentially promising approach to the prevention and treatment of infectious diseases in neonates,</a:t>
            </a:r>
            <a:r>
              <a:rPr lang="en-US" baseline="30000" smtClean="0">
                <a:hlinkClick r:id="rId3"/>
              </a:rPr>
              <a:t>16</a:t>
            </a:r>
            <a:r>
              <a:rPr lang="en-US" smtClean="0"/>
              <a:t> and could play an important role in modulating leukemoid reaction in the neonatal period.</a:t>
            </a:r>
          </a:p>
          <a:p>
            <a:pPr>
              <a:spcBef>
                <a:spcPct val="0"/>
              </a:spcBef>
            </a:pPr>
            <a:endParaRPr lang="en-US" smtClean="0"/>
          </a:p>
          <a:p>
            <a:pPr>
              <a:spcBef>
                <a:spcPct val="0"/>
              </a:spcBef>
            </a:pPr>
            <a:r>
              <a:rPr lang="en-US" smtClean="0"/>
              <a:t>The total WBC count and neutrophil count in neonates younger than 1 week are physiologically higher than those in children and adults and the counts usually range between 9000 to 30000 cu/mm. Leucocytosis can also be seen as a reaction to various infections, inflammatory process and in certain cases a part of normal physiology. This reaction is mediated by several molecules, which are released or upregulated in response to stimulatory events that include growth or survival factors like granulocyte stimulating factors, cytokines like IL-1, IL-3, IL-6, IL-8, TNF etc. A higher frequency of leukemoid reaction was reported in extremely low birth weight infants without obvious causes of leucocyosis and in association with longer use of ventilator support and a higher frequency of bronchopulmonary dysplasia.</a:t>
            </a:r>
          </a:p>
          <a:p>
            <a:pPr>
              <a:spcBef>
                <a:spcPct val="0"/>
              </a:spcBef>
            </a:pPr>
            <a:endParaRPr lang="pt-BR" smtClean="0"/>
          </a:p>
        </p:txBody>
      </p:sp>
      <p:sp>
        <p:nvSpPr>
          <p:cNvPr id="3994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170A17A-8756-486F-B4F6-6C9BFE3F2C62}" type="slidenum">
              <a:rPr lang="pt-BR"/>
              <a:pPr fontAlgn="base">
                <a:spcBef>
                  <a:spcPct val="0"/>
                </a:spcBef>
                <a:spcAft>
                  <a:spcPct val="0"/>
                </a:spcAft>
              </a:pPr>
              <a:t>25</a:t>
            </a:fld>
            <a:endParaRPr lang="pt-B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09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Biópsia medular na reação leucemoide: </a:t>
            </a:r>
            <a:r>
              <a:rPr lang="en-US" smtClean="0"/>
              <a:t>hypercellular bone marrow with intact maturation and morphology of all elements</a:t>
            </a:r>
            <a:r>
              <a:rPr lang="pt-BR" smtClean="0"/>
              <a:t>. Fosfatase alcalina leucocitária encontra-se alta.</a:t>
            </a:r>
          </a:p>
          <a:p>
            <a:pPr>
              <a:spcBef>
                <a:spcPct val="0"/>
              </a:spcBef>
            </a:pPr>
            <a:r>
              <a:rPr lang="pt-BR" smtClean="0"/>
              <a:t>Imagem: fosfatase alcalina leucocitária.</a:t>
            </a:r>
          </a:p>
          <a:p>
            <a:pPr>
              <a:spcBef>
                <a:spcPct val="0"/>
              </a:spcBef>
            </a:pPr>
            <a:endParaRPr lang="pt-BR" smtClean="0"/>
          </a:p>
          <a:p>
            <a:pPr>
              <a:spcBef>
                <a:spcPct val="0"/>
              </a:spcBef>
            </a:pPr>
            <a:r>
              <a:rPr lang="pt-BR" smtClean="0"/>
              <a:t>A fosfatase alcalina é evidente no citoplasma dos neutrófilos maduros. A interpretação é feita pelo uso de uma escala de intensidade de reação de 0 a 4 cruzes, num score de 0 a 400. A normalidade dependerá da padronização técnica de cada laboratório. Pacientes com leucemia mielóide crônica (LMC) geralmente apresentam score baixo, o que também acontece em outras condições, como hemoglobinúria paroxística noturna. Patologias como subgrupo de LMC, policitemia vera, mielofibrose com metaplasia mielóide e reação leucemóide são associadas com score normal ou elevado.</a:t>
            </a:r>
          </a:p>
        </p:txBody>
      </p:sp>
      <p:sp>
        <p:nvSpPr>
          <p:cNvPr id="4096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9E7CD3F-7173-4C13-BA52-0CDB236E03FC}" type="slidenum">
              <a:rPr lang="pt-BR"/>
              <a:pPr fontAlgn="base">
                <a:spcBef>
                  <a:spcPct val="0"/>
                </a:spcBef>
                <a:spcAft>
                  <a:spcPct val="0"/>
                </a:spcAft>
              </a:pPr>
              <a:t>27</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4" name="Rectangle 6"/>
          <p:cNvSpPr>
            <a:spLocks noChangeAspect="1"/>
          </p:cNvSpPr>
          <p:nvPr/>
        </p:nvSpPr>
        <p:spPr>
          <a:xfrm>
            <a:off x="231775" y="244475"/>
            <a:ext cx="11723688" cy="6376988"/>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cxnSp>
        <p:nvCxnSpPr>
          <p:cNvPr id="5" name="Straight Connector 7"/>
          <p:cNvCxnSpPr/>
          <p:nvPr/>
        </p:nvCxnSpPr>
        <p:spPr>
          <a:xfrm>
            <a:off x="1978025" y="3733800"/>
            <a:ext cx="8229600"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pt-BR"/>
              <a:t>Clique para editar o título mestre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a:t>Clique para editar o estilo do subtítulo Mestre</a:t>
            </a:r>
            <a:endParaRPr lang="en-US" dirty="0"/>
          </a:p>
        </p:txBody>
      </p:sp>
      <p:sp>
        <p:nvSpPr>
          <p:cNvPr id="6" name="Date Placeholder 3"/>
          <p:cNvSpPr>
            <a:spLocks noGrp="1"/>
          </p:cNvSpPr>
          <p:nvPr>
            <p:ph type="dt" sz="half" idx="10"/>
          </p:nvPr>
        </p:nvSpPr>
        <p:spPr/>
        <p:txBody>
          <a:bodyPr/>
          <a:lstStyle>
            <a:lvl1pPr>
              <a:defRPr smtClean="0">
                <a:solidFill>
                  <a:srgbClr val="FFFFFF"/>
                </a:solidFill>
              </a:defRPr>
            </a:lvl1pPr>
          </a:lstStyle>
          <a:p>
            <a:pPr>
              <a:defRPr/>
            </a:pPr>
            <a:fld id="{908D3FE9-A246-411E-B43A-0EF4707EDF57}" type="datetimeFigureOut">
              <a:rPr lang="pt-BR"/>
              <a:pPr>
                <a:defRPr/>
              </a:pPr>
              <a:t>07/08/2017</a:t>
            </a:fld>
            <a:endParaRPr lang="pt-BR"/>
          </a:p>
        </p:txBody>
      </p:sp>
      <p:sp>
        <p:nvSpPr>
          <p:cNvPr id="7" name="Footer Placeholder 4"/>
          <p:cNvSpPr>
            <a:spLocks noGrp="1"/>
          </p:cNvSpPr>
          <p:nvPr>
            <p:ph type="ftr" sz="quarter" idx="11"/>
          </p:nvPr>
        </p:nvSpPr>
        <p:spPr/>
        <p:txBody>
          <a:bodyPr/>
          <a:lstStyle>
            <a:lvl1pPr>
              <a:defRPr>
                <a:solidFill>
                  <a:srgbClr val="FFFFFF"/>
                </a:solidFill>
              </a:defRPr>
            </a:lvl1pPr>
          </a:lstStyle>
          <a:p>
            <a:pPr>
              <a:defRPr/>
            </a:pPr>
            <a:endParaRPr lang="pt-BR"/>
          </a:p>
        </p:txBody>
      </p:sp>
      <p:sp>
        <p:nvSpPr>
          <p:cNvPr id="8" name="Slide Number Placeholder 5"/>
          <p:cNvSpPr>
            <a:spLocks noGrp="1"/>
          </p:cNvSpPr>
          <p:nvPr>
            <p:ph type="sldNum" sz="quarter" idx="12"/>
          </p:nvPr>
        </p:nvSpPr>
        <p:spPr/>
        <p:txBody>
          <a:bodyPr/>
          <a:lstStyle>
            <a:lvl1pPr>
              <a:defRPr smtClean="0">
                <a:solidFill>
                  <a:srgbClr val="FFFFFF"/>
                </a:solidFill>
              </a:defRPr>
            </a:lvl1pPr>
          </a:lstStyle>
          <a:p>
            <a:pPr>
              <a:defRPr/>
            </a:pPr>
            <a:fld id="{BD9852E0-A79F-43C8-88DC-A982E7624911}"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664FE02B-201D-479C-9537-15F3597F22D4}" type="datetimeFigureOut">
              <a:rPr lang="pt-BR"/>
              <a:pPr>
                <a:defRPr/>
              </a:pPr>
              <a:t>07/08/2017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AD10B19-8D7A-4568-A47C-473680B05E4C}"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cxnSp>
        <p:nvCxnSpPr>
          <p:cNvPr id="4" name="Straight Connector 6"/>
          <p:cNvCxnSpPr/>
          <p:nvPr/>
        </p:nvCxnSpPr>
        <p:spPr>
          <a:xfrm>
            <a:off x="1981200" y="4021138"/>
            <a:ext cx="82296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pt-BR"/>
              <a:t>Clique para editar o título mestre</a:t>
            </a:r>
            <a:endParaRPr lang="en-US" dirty="0"/>
          </a:p>
        </p:txBody>
      </p:sp>
      <p:sp>
        <p:nvSpPr>
          <p:cNvPr id="3" name="Text Placeholder 2"/>
          <p:cNvSpPr>
            <a:spLocks noGrp="1"/>
          </p:cNvSpPr>
          <p:nvPr>
            <p:ph type="body" idx="1"/>
          </p:nvPr>
        </p:nvSpPr>
        <p:spPr>
          <a:xfrm>
            <a:off x="1709928" y="4154520"/>
            <a:ext cx="8769096" cy="1363806"/>
          </a:xfrm>
        </p:spPr>
        <p:txBody>
          <a:bodyPr>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Editar estilos de texto Mestre</a:t>
            </a:r>
          </a:p>
        </p:txBody>
      </p:sp>
      <p:sp>
        <p:nvSpPr>
          <p:cNvPr id="5" name="Date Placeholder 3"/>
          <p:cNvSpPr>
            <a:spLocks noGrp="1"/>
          </p:cNvSpPr>
          <p:nvPr>
            <p:ph type="dt" sz="half" idx="10"/>
          </p:nvPr>
        </p:nvSpPr>
        <p:spPr/>
        <p:txBody>
          <a:bodyPr/>
          <a:lstStyle>
            <a:lvl1pPr>
              <a:defRPr/>
            </a:lvl1pPr>
          </a:lstStyle>
          <a:p>
            <a:pPr>
              <a:defRPr/>
            </a:pPr>
            <a:fld id="{A561D203-9A7B-49BF-AC4A-9BE1024196E2}" type="datetimeFigureOut">
              <a:rPr lang="pt-BR"/>
              <a:pPr>
                <a:defRPr/>
              </a:pPr>
              <a:t>07/08/2017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D26343F3-44E7-443D-84C8-ADE5B6F519B2}"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604751E2-5701-470F-9B62-4E7EA84EB599}" type="datetimeFigureOut">
              <a:rPr lang="pt-BR"/>
              <a:pPr>
                <a:defRPr/>
              </a:pPr>
              <a:t>07/08/2017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E09EB0B6-AFE3-4BFF-9ABE-4A42778F78C7}"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pt-BR"/>
              <a:t>Clique para editar o título mestre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339E3FB5-013F-4A08-9E1D-82410ECE3689}" type="datetimeFigureOut">
              <a:rPr lang="pt-BR"/>
              <a:pPr>
                <a:defRPr/>
              </a:pPr>
              <a:t>07/08/2017</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4B054C98-D5EA-4B94-8B2C-25A4C50BD235}"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F54CC2BE-4F58-443E-AB43-D619040980B3}" type="datetimeFigureOut">
              <a:rPr lang="pt-BR"/>
              <a:pPr>
                <a:defRPr/>
              </a:pPr>
              <a:t>07/08/2017</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2C73BEA4-439C-4D47-B257-200C9AA61324}"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581C17B-8543-4907-949F-628EE9562A61}" type="datetimeFigureOut">
              <a:rPr lang="pt-BR"/>
              <a:pPr>
                <a:defRPr/>
              </a:pPr>
              <a:t>07/08/2017</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20E2E09E-4896-47C2-AA67-20FCF3B7CDFC}"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pt-BR"/>
              <a:t>Clique para editar o título mestre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5" name="Date Placeholder 3"/>
          <p:cNvSpPr>
            <a:spLocks noGrp="1"/>
          </p:cNvSpPr>
          <p:nvPr>
            <p:ph type="dt" sz="half" idx="10"/>
          </p:nvPr>
        </p:nvSpPr>
        <p:spPr/>
        <p:txBody>
          <a:bodyPr/>
          <a:lstStyle>
            <a:lvl1pPr>
              <a:defRPr/>
            </a:lvl1pPr>
          </a:lstStyle>
          <a:p>
            <a:pPr>
              <a:defRPr/>
            </a:pPr>
            <a:fld id="{4123BE57-9D8B-4426-80DD-EE41B0BD9061}" type="datetimeFigureOut">
              <a:rPr lang="pt-BR"/>
              <a:pPr>
                <a:defRPr/>
              </a:pPr>
              <a:t>07/08/2017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D0F28590-F230-4B10-91C9-1730869C838F}"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rtlCol="0">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5" name="Date Placeholder 3"/>
          <p:cNvSpPr>
            <a:spLocks noGrp="1"/>
          </p:cNvSpPr>
          <p:nvPr>
            <p:ph type="dt" sz="half" idx="10"/>
          </p:nvPr>
        </p:nvSpPr>
        <p:spPr/>
        <p:txBody>
          <a:bodyPr/>
          <a:lstStyle>
            <a:lvl1pPr>
              <a:defRPr/>
            </a:lvl1pPr>
          </a:lstStyle>
          <a:p>
            <a:pPr>
              <a:defRPr/>
            </a:pPr>
            <a:fld id="{EAD7838D-EB93-49BC-840F-FE5F13BB4132}" type="datetimeFigureOut">
              <a:rPr lang="pt-BR"/>
              <a:pPr>
                <a:defRPr/>
              </a:pPr>
              <a:t>07/08/2017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9628723D-BB91-4437-8961-4BFE6E8A5F2D}"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2B36B736-A952-4C16-9AB4-452EA6CA3206}" type="datetimeFigureOut">
              <a:rPr lang="pt-BR"/>
              <a:pPr>
                <a:defRPr/>
              </a:pPr>
              <a:t>07/08/2017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7F05A584-28AF-437A-ACCF-DF4225F65A37}"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9BFD284E-42DB-4C22-B477-A73C4246463C}" type="datetimeFigureOut">
              <a:rPr lang="pt-BR"/>
              <a:pPr>
                <a:defRPr/>
              </a:pPr>
              <a:t>07/08/2017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85A99EB9-0E61-4CFC-AD19-72F9A9CBEAF1}"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775" y="244475"/>
            <a:ext cx="11723688" cy="6376988"/>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1027" name="Title Placeholder 1"/>
          <p:cNvSpPr>
            <a:spLocks noGrp="1"/>
          </p:cNvSpPr>
          <p:nvPr>
            <p:ph type="title"/>
          </p:nvPr>
        </p:nvSpPr>
        <p:spPr bwMode="auto">
          <a:xfrm>
            <a:off x="1143000" y="609600"/>
            <a:ext cx="9875838" cy="13557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28" name="Text Placeholder 2"/>
          <p:cNvSpPr>
            <a:spLocks noGrp="1"/>
          </p:cNvSpPr>
          <p:nvPr>
            <p:ph type="body" idx="1"/>
          </p:nvPr>
        </p:nvSpPr>
        <p:spPr bwMode="auto">
          <a:xfrm>
            <a:off x="1143000" y="2057400"/>
            <a:ext cx="9872663" cy="4038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143000" y="6224588"/>
            <a:ext cx="2328863"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accent1"/>
                </a:solidFill>
                <a:latin typeface="+mn-lt"/>
                <a:cs typeface="+mn-cs"/>
              </a:defRPr>
            </a:lvl1pPr>
          </a:lstStyle>
          <a:p>
            <a:pPr>
              <a:defRPr/>
            </a:pPr>
            <a:fld id="{92D30C4A-96CB-495B-B288-B24D09A86F4F}" type="datetimeFigureOut">
              <a:rPr lang="pt-BR"/>
              <a:pPr>
                <a:defRPr/>
              </a:pPr>
              <a:t>07/08/2017</a:t>
            </a:fld>
            <a:endParaRPr lang="pt-BR"/>
          </a:p>
        </p:txBody>
      </p:sp>
      <p:sp>
        <p:nvSpPr>
          <p:cNvPr id="5" name="Footer Placeholder 4"/>
          <p:cNvSpPr>
            <a:spLocks noGrp="1"/>
          </p:cNvSpPr>
          <p:nvPr>
            <p:ph type="ftr" sz="quarter" idx="3"/>
          </p:nvPr>
        </p:nvSpPr>
        <p:spPr>
          <a:xfrm>
            <a:off x="3949700" y="6224588"/>
            <a:ext cx="4716463" cy="365125"/>
          </a:xfrm>
          <a:prstGeom prst="rect">
            <a:avLst/>
          </a:prstGeom>
        </p:spPr>
        <p:txBody>
          <a:bodyPr vert="horz" lIns="91440" tIns="45720" rIns="91440" bIns="45720" rtlCol="0" anchor="ctr"/>
          <a:lstStyle>
            <a:lvl1pPr algn="ctr" fontAlgn="auto">
              <a:spcBef>
                <a:spcPts val="0"/>
              </a:spcBef>
              <a:spcAft>
                <a:spcPts val="0"/>
              </a:spcAft>
              <a:defRPr sz="1200">
                <a:solidFill>
                  <a:schemeClr val="accent1"/>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9329738" y="6224588"/>
            <a:ext cx="1706562"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accent1"/>
                </a:solidFill>
                <a:latin typeface="+mn-lt"/>
                <a:cs typeface="+mn-cs"/>
              </a:defRPr>
            </a:lvl1pPr>
          </a:lstStyle>
          <a:p>
            <a:pPr>
              <a:defRPr/>
            </a:pPr>
            <a:fld id="{BF171D8E-7898-481E-988C-B53B9EC18111}"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83" r:id="rId1"/>
    <p:sldLayoutId id="2147483674" r:id="rId2"/>
    <p:sldLayoutId id="214748368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txStyles>
    <p:titleStyle>
      <a:lvl1pPr algn="l" rtl="0" fontAlgn="base">
        <a:lnSpc>
          <a:spcPct val="90000"/>
        </a:lnSpc>
        <a:spcBef>
          <a:spcPct val="0"/>
        </a:spcBef>
        <a:spcAft>
          <a:spcPct val="0"/>
        </a:spcAft>
        <a:defRPr sz="4400" kern="1200">
          <a:solidFill>
            <a:schemeClr val="accent1"/>
          </a:solidFill>
          <a:latin typeface="+mj-lt"/>
          <a:ea typeface="+mj-ea"/>
          <a:cs typeface="+mj-cs"/>
        </a:defRPr>
      </a:lvl1pPr>
      <a:lvl2pPr algn="l" rtl="0" fontAlgn="base">
        <a:lnSpc>
          <a:spcPct val="90000"/>
        </a:lnSpc>
        <a:spcBef>
          <a:spcPct val="0"/>
        </a:spcBef>
        <a:spcAft>
          <a:spcPct val="0"/>
        </a:spcAft>
        <a:defRPr sz="4400">
          <a:solidFill>
            <a:schemeClr val="accent1"/>
          </a:solidFill>
          <a:latin typeface="Corbel" pitchFamily="34" charset="0"/>
        </a:defRPr>
      </a:lvl2pPr>
      <a:lvl3pPr algn="l" rtl="0" fontAlgn="base">
        <a:lnSpc>
          <a:spcPct val="90000"/>
        </a:lnSpc>
        <a:spcBef>
          <a:spcPct val="0"/>
        </a:spcBef>
        <a:spcAft>
          <a:spcPct val="0"/>
        </a:spcAft>
        <a:defRPr sz="4400">
          <a:solidFill>
            <a:schemeClr val="accent1"/>
          </a:solidFill>
          <a:latin typeface="Corbel" pitchFamily="34" charset="0"/>
        </a:defRPr>
      </a:lvl3pPr>
      <a:lvl4pPr algn="l" rtl="0" fontAlgn="base">
        <a:lnSpc>
          <a:spcPct val="90000"/>
        </a:lnSpc>
        <a:spcBef>
          <a:spcPct val="0"/>
        </a:spcBef>
        <a:spcAft>
          <a:spcPct val="0"/>
        </a:spcAft>
        <a:defRPr sz="4400">
          <a:solidFill>
            <a:schemeClr val="accent1"/>
          </a:solidFill>
          <a:latin typeface="Corbel" pitchFamily="34" charset="0"/>
        </a:defRPr>
      </a:lvl4pPr>
      <a:lvl5pPr algn="l" rtl="0" fontAlgn="base">
        <a:lnSpc>
          <a:spcPct val="90000"/>
        </a:lnSpc>
        <a:spcBef>
          <a:spcPct val="0"/>
        </a:spcBef>
        <a:spcAft>
          <a:spcPct val="0"/>
        </a:spcAft>
        <a:defRPr sz="4400">
          <a:solidFill>
            <a:schemeClr val="accent1"/>
          </a:solidFill>
          <a:latin typeface="Corbel" pitchFamily="34" charset="0"/>
        </a:defRPr>
      </a:lvl5pPr>
      <a:lvl6pPr marL="457200" algn="l" rtl="0" fontAlgn="base">
        <a:lnSpc>
          <a:spcPct val="90000"/>
        </a:lnSpc>
        <a:spcBef>
          <a:spcPct val="0"/>
        </a:spcBef>
        <a:spcAft>
          <a:spcPct val="0"/>
        </a:spcAft>
        <a:defRPr sz="4400">
          <a:solidFill>
            <a:schemeClr val="accent1"/>
          </a:solidFill>
          <a:latin typeface="Corbel" pitchFamily="34" charset="0"/>
        </a:defRPr>
      </a:lvl6pPr>
      <a:lvl7pPr marL="914400" algn="l" rtl="0" fontAlgn="base">
        <a:lnSpc>
          <a:spcPct val="90000"/>
        </a:lnSpc>
        <a:spcBef>
          <a:spcPct val="0"/>
        </a:spcBef>
        <a:spcAft>
          <a:spcPct val="0"/>
        </a:spcAft>
        <a:defRPr sz="4400">
          <a:solidFill>
            <a:schemeClr val="accent1"/>
          </a:solidFill>
          <a:latin typeface="Corbel" pitchFamily="34" charset="0"/>
        </a:defRPr>
      </a:lvl7pPr>
      <a:lvl8pPr marL="1371600" algn="l" rtl="0" fontAlgn="base">
        <a:lnSpc>
          <a:spcPct val="90000"/>
        </a:lnSpc>
        <a:spcBef>
          <a:spcPct val="0"/>
        </a:spcBef>
        <a:spcAft>
          <a:spcPct val="0"/>
        </a:spcAft>
        <a:defRPr sz="4400">
          <a:solidFill>
            <a:schemeClr val="accent1"/>
          </a:solidFill>
          <a:latin typeface="Corbel" pitchFamily="34" charset="0"/>
        </a:defRPr>
      </a:lvl8pPr>
      <a:lvl9pPr marL="1828800" algn="l" rtl="0" fontAlgn="base">
        <a:lnSpc>
          <a:spcPct val="90000"/>
        </a:lnSpc>
        <a:spcBef>
          <a:spcPct val="0"/>
        </a:spcBef>
        <a:spcAft>
          <a:spcPct val="0"/>
        </a:spcAft>
        <a:defRPr sz="4400">
          <a:solidFill>
            <a:schemeClr val="accent1"/>
          </a:solidFill>
          <a:latin typeface="Corbel" pitchFamily="34" charset="0"/>
        </a:defRPr>
      </a:lvl9pPr>
    </p:titleStyle>
    <p:bodyStyle>
      <a:lvl1pPr marL="228600" indent="-182563" algn="l" rtl="0" fontAlgn="base">
        <a:lnSpc>
          <a:spcPct val="90000"/>
        </a:lnSpc>
        <a:spcBef>
          <a:spcPts val="1400"/>
        </a:spcBef>
        <a:spcAft>
          <a:spcPct val="0"/>
        </a:spcAft>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563" algn="l" rtl="0" fontAlgn="base">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0250" indent="-182563" algn="l" rtl="0" fontAlgn="base">
        <a:lnSpc>
          <a:spcPct val="90000"/>
        </a:lnSpc>
        <a:spcBef>
          <a:spcPts val="200"/>
        </a:spcBef>
        <a:spcAft>
          <a:spcPts val="400"/>
        </a:spcAft>
        <a:buClr>
          <a:schemeClr val="accent1"/>
        </a:buClr>
        <a:buSzPct val="80000"/>
        <a:buFont typeface="Corbel" pitchFamily="34" charset="0"/>
        <a:buChar char="•"/>
        <a:defRPr kern="1200">
          <a:solidFill>
            <a:schemeClr val="accent1"/>
          </a:solidFill>
          <a:latin typeface="+mn-lt"/>
          <a:ea typeface="+mn-ea"/>
          <a:cs typeface="+mn-cs"/>
        </a:defRPr>
      </a:lvl3pPr>
      <a:lvl4pPr marL="1004888" indent="-182563" algn="l" rtl="0" fontAlgn="base">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79525" indent="-182563" algn="l" rtl="0" fontAlgn="base">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www.google.com.br/url?sa=i&amp;rct=j&amp;q=&amp;esrc=s&amp;source=images&amp;cd=&amp;cad=rja&amp;uact=8&amp;ved=0ahUKEwiWgquayq_OAhUKiJAKHXs5CxoQjRwIBw&amp;url=http://eriberto.pro.br/blog2/?p=204&amp;psig=AFQjCNF3aTI_TLg4WG_d79T-hX1Zp476Pw&amp;ust=1470668751572622" TargetMode="Externa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www.ncbi.nlm.nih.gov/pubmed/23606381" TargetMode="External"/><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paulomargotto.com.br/documentos/Caso_Clin_Hiperlerleucocitose_pre-termo.ppt"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hyperlink" Target="http://www.ncbi.nlm.nih.gov/pubmed/23606381" TargetMode="Externa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hyperlink" Target="http://www.ncbi.nlm.nih.gov/pubmed/18956273" TargetMode="Externa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84238" y="882650"/>
            <a:ext cx="10560050" cy="2925763"/>
          </a:xfrm>
        </p:spPr>
        <p:txBody>
          <a:bodyPr>
            <a:noAutofit/>
          </a:bodyPr>
          <a:lstStyle/>
          <a:p>
            <a:r>
              <a:rPr lang="pt-BR" sz="6600" cap="none" smtClean="0">
                <a:solidFill>
                  <a:srgbClr val="FF3300"/>
                </a:solidFill>
              </a:rPr>
              <a:t>REAÇÃO LEUCEMÓIDE RELATO DE CASO</a:t>
            </a:r>
          </a:p>
        </p:txBody>
      </p:sp>
      <p:sp>
        <p:nvSpPr>
          <p:cNvPr id="4099" name="Subtitle 2"/>
          <p:cNvSpPr>
            <a:spLocks noGrp="1"/>
          </p:cNvSpPr>
          <p:nvPr>
            <p:ph type="subTitle" idx="1"/>
          </p:nvPr>
        </p:nvSpPr>
        <p:spPr>
          <a:xfrm>
            <a:off x="1709738" y="3870325"/>
            <a:ext cx="8767762" cy="1387475"/>
          </a:xfrm>
        </p:spPr>
        <p:txBody>
          <a:bodyPr/>
          <a:lstStyle/>
          <a:p>
            <a:pPr>
              <a:lnSpc>
                <a:spcPct val="70000"/>
              </a:lnSpc>
            </a:pPr>
            <a:r>
              <a:rPr lang="pt-BR" sz="2400" smtClean="0"/>
              <a:t>Amanda Batista Alves</a:t>
            </a:r>
          </a:p>
          <a:p>
            <a:pPr>
              <a:lnSpc>
                <a:spcPct val="70000"/>
              </a:lnSpc>
            </a:pPr>
            <a:r>
              <a:rPr lang="pt-BR" sz="2400" smtClean="0"/>
              <a:t>Vítor de Carvalho Neiva Pinheiro</a:t>
            </a:r>
          </a:p>
          <a:p>
            <a:pPr>
              <a:lnSpc>
                <a:spcPct val="70000"/>
              </a:lnSpc>
            </a:pPr>
            <a:r>
              <a:rPr lang="pt-BR" sz="2400" smtClean="0"/>
              <a:t>Coordenação: Paulo R. Margotto</a:t>
            </a:r>
          </a:p>
          <a:p>
            <a:pPr>
              <a:lnSpc>
                <a:spcPct val="70000"/>
              </a:lnSpc>
            </a:pPr>
            <a:r>
              <a:rPr lang="pt-BR" sz="2400" smtClean="0"/>
              <a:t>Faculdade de Medicina da Universidade Católica de Brasília</a:t>
            </a:r>
          </a:p>
          <a:p>
            <a:pPr>
              <a:lnSpc>
                <a:spcPct val="70000"/>
              </a:lnSpc>
            </a:pPr>
            <a:r>
              <a:rPr lang="pt-BR" sz="2400" smtClean="0"/>
              <a:t>Brasília, 3 de junho de 2017</a:t>
            </a:r>
          </a:p>
          <a:p>
            <a:pPr>
              <a:lnSpc>
                <a:spcPct val="70000"/>
              </a:lnSpc>
            </a:pPr>
            <a:r>
              <a:rPr lang="pt-BR" sz="2400" smtClean="0">
                <a:hlinkClick r:id="rId2"/>
              </a:rPr>
              <a:t>www.paulomargotto.com.br</a:t>
            </a:r>
            <a:r>
              <a:rPr lang="pt-BR" sz="2400" smtClean="0"/>
              <a:t> </a:t>
            </a:r>
          </a:p>
        </p:txBody>
      </p:sp>
      <p:pic>
        <p:nvPicPr>
          <p:cNvPr id="4101" name="Picture 3" descr="20160830_130858"/>
          <p:cNvPicPr>
            <a:picLocks noChangeAspect="1" noChangeArrowheads="1"/>
          </p:cNvPicPr>
          <p:nvPr/>
        </p:nvPicPr>
        <p:blipFill>
          <a:blip r:embed="rId3">
            <a:lum bright="18000" contrast="42000"/>
          </a:blip>
          <a:srcRect/>
          <a:stretch>
            <a:fillRect/>
          </a:stretch>
        </p:blipFill>
        <p:spPr bwMode="auto">
          <a:xfrm>
            <a:off x="1747838" y="212725"/>
            <a:ext cx="9144000" cy="1308100"/>
          </a:xfrm>
          <a:prstGeom prst="rect">
            <a:avLst/>
          </a:prstGeom>
          <a:noFill/>
          <a:ln w="38100">
            <a:solidFill>
              <a:srgbClr val="0066FF"/>
            </a:solidFill>
            <a:miter lim="800000"/>
            <a:headEnd/>
            <a:tailEnd/>
          </a:ln>
        </p:spPr>
      </p:pic>
      <p:pic>
        <p:nvPicPr>
          <p:cNvPr id="4102" name="Picture 4" descr="http://eriberto.pro.br/blog2/wp-content/uploads/2009/07/ucb_eriberto1.png">
            <a:hlinkClick r:id="rId4"/>
          </p:cNvPr>
          <p:cNvPicPr>
            <a:picLocks noChangeAspect="1" noChangeArrowheads="1"/>
          </p:cNvPicPr>
          <p:nvPr/>
        </p:nvPicPr>
        <p:blipFill>
          <a:blip r:embed="rId5"/>
          <a:srcRect/>
          <a:stretch>
            <a:fillRect/>
          </a:stretch>
        </p:blipFill>
        <p:spPr bwMode="auto">
          <a:xfrm>
            <a:off x="576263" y="3830638"/>
            <a:ext cx="1676400" cy="1485900"/>
          </a:xfrm>
          <a:prstGeom prst="rect">
            <a:avLst/>
          </a:prstGeom>
          <a:noFill/>
          <a:ln w="9525">
            <a:noFill/>
            <a:miter lim="800000"/>
            <a:headEnd/>
            <a:tailEnd/>
          </a:ln>
        </p:spPr>
      </p:pic>
      <p:sp>
        <p:nvSpPr>
          <p:cNvPr id="4103" name="Text Box 7"/>
          <p:cNvSpPr txBox="1">
            <a:spLocks noChangeArrowheads="1"/>
          </p:cNvSpPr>
          <p:nvPr/>
        </p:nvSpPr>
        <p:spPr bwMode="auto">
          <a:xfrm>
            <a:off x="3798888" y="1511300"/>
            <a:ext cx="4603750" cy="366713"/>
          </a:xfrm>
          <a:prstGeom prst="rect">
            <a:avLst/>
          </a:prstGeom>
          <a:noFill/>
          <a:ln w="9525">
            <a:noFill/>
            <a:miter lim="800000"/>
            <a:headEnd/>
            <a:tailEnd/>
          </a:ln>
          <a:effectLst/>
        </p:spPr>
        <p:txBody>
          <a:bodyPr wrap="none">
            <a:spAutoFit/>
          </a:bodyPr>
          <a:lstStyle/>
          <a:p>
            <a:pPr defTabSz="914400"/>
            <a:r>
              <a:rPr lang="pt-BR">
                <a:solidFill>
                  <a:srgbClr val="0033CC"/>
                </a:solidFill>
              </a:rPr>
              <a:t>Unidade de Neonatologia do HMIB/SES/DF</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pt-BR" sz="6000" smtClean="0"/>
              <a:t>Dados maternos</a:t>
            </a:r>
          </a:p>
        </p:txBody>
      </p:sp>
      <p:graphicFrame>
        <p:nvGraphicFramePr>
          <p:cNvPr id="4" name="Diagrama 3">
            <a:extLst>
              <a:ext uri="{FF2B5EF4-FFF2-40B4-BE49-F238E27FC236}"/>
            </a:extLst>
          </p:cNvPr>
          <p:cNvGraphicFramePr/>
          <p:nvPr/>
        </p:nvGraphicFramePr>
        <p:xfrm>
          <a:off x="1782501" y="2257064"/>
          <a:ext cx="8377499" cy="38812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pt-BR" sz="6000" smtClean="0"/>
              <a:t>Dados maternos</a:t>
            </a:r>
          </a:p>
        </p:txBody>
      </p:sp>
      <p:sp>
        <p:nvSpPr>
          <p:cNvPr id="3" name="Content Placeholder 2"/>
          <p:cNvSpPr>
            <a:spLocks noGrp="1"/>
          </p:cNvSpPr>
          <p:nvPr>
            <p:ph idx="1"/>
          </p:nvPr>
        </p:nvSpPr>
        <p:spPr>
          <a:xfrm>
            <a:off x="1143000" y="2057400"/>
            <a:ext cx="9875838" cy="4192588"/>
          </a:xfrm>
        </p:spPr>
        <p:txBody>
          <a:bodyPr>
            <a:normAutofit/>
          </a:bodyPr>
          <a:lstStyle/>
          <a:p>
            <a:pPr marL="0" indent="0">
              <a:lnSpc>
                <a:spcPct val="80000"/>
              </a:lnSpc>
              <a:buFont typeface="Corbel" pitchFamily="34" charset="0"/>
              <a:buNone/>
            </a:pPr>
            <a:r>
              <a:rPr lang="pt-BR" sz="3000" b="1" smtClean="0"/>
              <a:t>Gestação atual</a:t>
            </a:r>
          </a:p>
          <a:p>
            <a:pPr marL="0" indent="0">
              <a:lnSpc>
                <a:spcPct val="80000"/>
              </a:lnSpc>
            </a:pPr>
            <a:r>
              <a:rPr lang="pt-BR" sz="2400" smtClean="0"/>
              <a:t>IG (DUM ): </a:t>
            </a:r>
            <a:r>
              <a:rPr lang="pt-BR" sz="2400" smtClean="0">
                <a:solidFill>
                  <a:srgbClr val="FF3399"/>
                </a:solidFill>
              </a:rPr>
              <a:t>27 semanas e 6 dias</a:t>
            </a:r>
            <a:r>
              <a:rPr lang="pt-BR" sz="2400" smtClean="0"/>
              <a:t>.</a:t>
            </a:r>
            <a:endParaRPr lang="pt-BR" sz="2400" b="1" smtClean="0"/>
          </a:p>
          <a:p>
            <a:pPr marL="0" indent="0">
              <a:lnSpc>
                <a:spcPct val="80000"/>
              </a:lnSpc>
            </a:pPr>
            <a:r>
              <a:rPr lang="pt-BR" sz="2400" smtClean="0"/>
              <a:t>Realizou 7 consultas no pré-natal, iniciado no 1º trimestre.</a:t>
            </a:r>
          </a:p>
          <a:p>
            <a:pPr marL="0" indent="0">
              <a:lnSpc>
                <a:spcPct val="80000"/>
              </a:lnSpc>
            </a:pPr>
            <a:r>
              <a:rPr lang="pt-BR" sz="2400" smtClean="0"/>
              <a:t>Intercorrências: miomatose uterina, sem histórico de ITU.</a:t>
            </a:r>
          </a:p>
          <a:p>
            <a:pPr marL="0" indent="0">
              <a:lnSpc>
                <a:spcPct val="80000"/>
              </a:lnSpc>
            </a:pPr>
            <a:r>
              <a:rPr lang="pt-BR" sz="2400" smtClean="0"/>
              <a:t>Medicamentos utilizados: sulfato ferroso e ácido fólico.</a:t>
            </a:r>
          </a:p>
          <a:p>
            <a:pPr marL="0" indent="0">
              <a:lnSpc>
                <a:spcPct val="80000"/>
              </a:lnSpc>
            </a:pPr>
            <a:r>
              <a:rPr lang="pt-BR" sz="2400" smtClean="0"/>
              <a:t>Vacinas: dTpa e Hepatite B.</a:t>
            </a:r>
          </a:p>
          <a:p>
            <a:pPr marL="0" indent="0">
              <a:lnSpc>
                <a:spcPct val="80000"/>
              </a:lnSpc>
            </a:pPr>
            <a:r>
              <a:rPr lang="pt-BR" sz="2400" smtClean="0"/>
              <a:t>Sorologias:</a:t>
            </a:r>
          </a:p>
          <a:p>
            <a:pPr lvl="1">
              <a:lnSpc>
                <a:spcPct val="80000"/>
              </a:lnSpc>
            </a:pPr>
            <a:r>
              <a:rPr lang="pt-BR" sz="2400" smtClean="0"/>
              <a:t>HIV, VDRL, Hepatites B e C, CMV, HTLV e Chagas não reagentes.</a:t>
            </a:r>
          </a:p>
          <a:p>
            <a:pPr lvl="1">
              <a:lnSpc>
                <a:spcPct val="80000"/>
              </a:lnSpc>
            </a:pPr>
            <a:r>
              <a:rPr lang="pt-BR" sz="2400" smtClean="0"/>
              <a:t>Toxoplasmose e rubéola IgG + IgM -.</a:t>
            </a:r>
          </a:p>
          <a:p>
            <a:pPr marL="0" indent="0">
              <a:lnSpc>
                <a:spcPct val="80000"/>
              </a:lnSpc>
              <a:buFont typeface="Corbel" pitchFamily="34" charset="0"/>
              <a:buNone/>
            </a:pPr>
            <a:endParaRPr lang="pt-BR" smtClean="0"/>
          </a:p>
          <a:p>
            <a:pPr marL="0" indent="0">
              <a:lnSpc>
                <a:spcPct val="80000"/>
              </a:lnSpc>
            </a:pPr>
            <a:endParaRPr lang="pt-BR"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pt-BR" sz="6000" smtClean="0"/>
              <a:t>Dados do parto</a:t>
            </a:r>
          </a:p>
        </p:txBody>
      </p:sp>
      <p:sp>
        <p:nvSpPr>
          <p:cNvPr id="7171" name="Content Placeholder 2"/>
          <p:cNvSpPr>
            <a:spLocks noGrp="1"/>
          </p:cNvSpPr>
          <p:nvPr>
            <p:ph idx="1"/>
          </p:nvPr>
        </p:nvSpPr>
        <p:spPr/>
        <p:txBody>
          <a:bodyPr/>
          <a:lstStyle/>
          <a:p>
            <a:r>
              <a:rPr lang="pt-BR" sz="3000" smtClean="0"/>
              <a:t>Data do parto: 18/04/2017.</a:t>
            </a:r>
          </a:p>
          <a:p>
            <a:r>
              <a:rPr lang="pt-BR" sz="3000" smtClean="0"/>
              <a:t>Tempo de bolsa rota: 05 minutos.</a:t>
            </a:r>
          </a:p>
          <a:p>
            <a:r>
              <a:rPr lang="pt-BR" sz="3000" smtClean="0"/>
              <a:t>Parto normal, com </a:t>
            </a:r>
            <a:r>
              <a:rPr lang="pt-BR" sz="3000" smtClean="0">
                <a:solidFill>
                  <a:srgbClr val="FF3399"/>
                </a:solidFill>
              </a:rPr>
              <a:t>líquido amniótico claro e fétido</a:t>
            </a:r>
            <a:r>
              <a:rPr lang="pt-BR" sz="3000" smtClean="0"/>
              <a:t>. Choro fraco.</a:t>
            </a:r>
          </a:p>
          <a:p>
            <a:r>
              <a:rPr lang="pt-BR" sz="3000" smtClean="0"/>
              <a:t>Recém-nascida do sexo feminino.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pt-BR" sz="6000" smtClean="0"/>
              <a:t>Conduta imediata</a:t>
            </a:r>
          </a:p>
        </p:txBody>
      </p:sp>
      <p:sp>
        <p:nvSpPr>
          <p:cNvPr id="3" name="Content Placeholder 2"/>
          <p:cNvSpPr>
            <a:spLocks noGrp="1"/>
          </p:cNvSpPr>
          <p:nvPr>
            <p:ph idx="1"/>
          </p:nvPr>
        </p:nvSpPr>
        <p:spPr/>
        <p:txBody>
          <a:bodyPr rtlCol="0">
            <a:normAutofit fontScale="92500"/>
          </a:bodyPr>
          <a:lstStyle/>
          <a:p>
            <a:pPr indent="-182880" fontAlgn="auto">
              <a:spcAft>
                <a:spcPts val="0"/>
              </a:spcAft>
              <a:defRPr/>
            </a:pPr>
            <a:r>
              <a:rPr lang="pt-BR" sz="3000" dirty="0"/>
              <a:t>Clampeamento precoce de cordão umbilical.</a:t>
            </a:r>
          </a:p>
          <a:p>
            <a:pPr indent="-182880" fontAlgn="auto">
              <a:spcAft>
                <a:spcPts val="0"/>
              </a:spcAft>
              <a:defRPr/>
            </a:pPr>
            <a:r>
              <a:rPr lang="pt-BR" sz="3000" dirty="0"/>
              <a:t>Berço aquecido.</a:t>
            </a:r>
          </a:p>
          <a:p>
            <a:pPr indent="-182880" fontAlgn="auto">
              <a:spcAft>
                <a:spcPts val="0"/>
              </a:spcAft>
              <a:defRPr/>
            </a:pPr>
            <a:r>
              <a:rPr lang="pt-BR" sz="3000" dirty="0"/>
              <a:t>Colocada em leve extensão cervical e realizada ventilação com pressão positiva (VPP) com FiO2 de 30% por 30 segundos.</a:t>
            </a:r>
          </a:p>
          <a:p>
            <a:pPr indent="-182880" fontAlgn="auto">
              <a:spcAft>
                <a:spcPts val="0"/>
              </a:spcAft>
              <a:defRPr/>
            </a:pPr>
            <a:r>
              <a:rPr lang="pt-BR" sz="3000" dirty="0"/>
              <a:t>Após reavaliação, aspiração de boca e narinas e VPP com FiO2 de 50% por 30 segundos.</a:t>
            </a:r>
          </a:p>
          <a:p>
            <a:pPr indent="-182880" fontAlgn="auto">
              <a:spcAft>
                <a:spcPts val="0"/>
              </a:spcAft>
              <a:defRPr/>
            </a:pPr>
            <a:r>
              <a:rPr lang="pt-BR" sz="3000" dirty="0"/>
              <a:t>Apresentou FC &gt;100 bpm e respiração regular, sendo mantida em CPAP facial.</a:t>
            </a:r>
          </a:p>
          <a:p>
            <a:pPr indent="-182880" fontAlgn="auto">
              <a:spcAft>
                <a:spcPts val="0"/>
              </a:spcAft>
              <a:defRPr/>
            </a:pPr>
            <a:endParaRPr lang="pt-B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pt-BR" sz="6000" smtClean="0"/>
              <a:t>Exame físico</a:t>
            </a:r>
          </a:p>
        </p:txBody>
      </p:sp>
      <p:sp>
        <p:nvSpPr>
          <p:cNvPr id="9219" name="Content Placeholder 2"/>
          <p:cNvSpPr>
            <a:spLocks noGrp="1"/>
          </p:cNvSpPr>
          <p:nvPr>
            <p:ph idx="1"/>
          </p:nvPr>
        </p:nvSpPr>
        <p:spPr>
          <a:xfrm>
            <a:off x="1143000" y="2057400"/>
            <a:ext cx="4456113" cy="4038600"/>
          </a:xfrm>
        </p:spPr>
        <p:txBody>
          <a:bodyPr/>
          <a:lstStyle/>
          <a:p>
            <a:r>
              <a:rPr lang="pt-BR" sz="3000" smtClean="0"/>
              <a:t>Apgar: 05/08.</a:t>
            </a:r>
            <a:endParaRPr lang="pt-BR" sz="3000" b="1" smtClean="0"/>
          </a:p>
          <a:p>
            <a:r>
              <a:rPr lang="pt-BR" sz="3000" smtClean="0"/>
              <a:t>Peso: 870g; Comprimento: 34 cm; PC: 25 cm.</a:t>
            </a:r>
          </a:p>
          <a:p>
            <a:r>
              <a:rPr lang="pt-BR" sz="3000" smtClean="0"/>
              <a:t>Classificação: RN pré-termo, AIG, muito baixo peso </a:t>
            </a:r>
          </a:p>
          <a:p>
            <a:endParaRPr lang="pt-BR" smtClean="0"/>
          </a:p>
        </p:txBody>
      </p:sp>
      <p:pic>
        <p:nvPicPr>
          <p:cNvPr id="9220" name="Picture 2" descr="http://static.mildicasdemae.com.br/uploads/2015/07/recem-nascido-maternidade.jpg"/>
          <p:cNvPicPr>
            <a:picLocks noChangeAspect="1" noChangeArrowheads="1"/>
          </p:cNvPicPr>
          <p:nvPr/>
        </p:nvPicPr>
        <p:blipFill>
          <a:blip r:embed="rId3"/>
          <a:srcRect/>
          <a:stretch>
            <a:fillRect/>
          </a:stretch>
        </p:blipFill>
        <p:spPr bwMode="auto">
          <a:xfrm>
            <a:off x="6462713" y="1782763"/>
            <a:ext cx="4910137" cy="3273425"/>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pt-BR" sz="6000" smtClean="0"/>
              <a:t>Exame físico</a:t>
            </a:r>
          </a:p>
        </p:txBody>
      </p:sp>
      <p:sp>
        <p:nvSpPr>
          <p:cNvPr id="10243" name="Content Placeholder 2"/>
          <p:cNvSpPr>
            <a:spLocks noGrp="1"/>
          </p:cNvSpPr>
          <p:nvPr>
            <p:ph idx="1"/>
          </p:nvPr>
        </p:nvSpPr>
        <p:spPr/>
        <p:txBody>
          <a:bodyPr/>
          <a:lstStyle/>
          <a:p>
            <a:r>
              <a:rPr lang="pt-BR" sz="3000" smtClean="0"/>
              <a:t>REG, ativa, reativa, corada, hidratada, acianótica, anictérica.</a:t>
            </a:r>
          </a:p>
          <a:p>
            <a:r>
              <a:rPr lang="pt-BR" sz="3000" smtClean="0"/>
              <a:t>FA: 1 polpa digital.</a:t>
            </a:r>
          </a:p>
          <a:p>
            <a:r>
              <a:rPr lang="pt-BR" sz="3000" smtClean="0"/>
              <a:t>Clavículas, palato e coluna vertebral íntegros.</a:t>
            </a:r>
          </a:p>
          <a:p>
            <a:r>
              <a:rPr lang="pt-BR" sz="3000" smtClean="0"/>
              <a:t>ACV: Ritmo cardíaco regular em 2 tempos, sopros não auscultados.</a:t>
            </a:r>
          </a:p>
          <a:p>
            <a:r>
              <a:rPr lang="pt-BR" sz="3000" smtClean="0"/>
              <a:t>AR: Desconforto respiratório leve em CPAP, com saturação de 94 % a O2 40 %.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pt-BR" sz="6000" smtClean="0"/>
              <a:t>Exame físico</a:t>
            </a:r>
          </a:p>
        </p:txBody>
      </p:sp>
      <p:sp>
        <p:nvSpPr>
          <p:cNvPr id="11267" name="Content Placeholder 2"/>
          <p:cNvSpPr>
            <a:spLocks noGrp="1"/>
          </p:cNvSpPr>
          <p:nvPr>
            <p:ph idx="1"/>
          </p:nvPr>
        </p:nvSpPr>
        <p:spPr/>
        <p:txBody>
          <a:bodyPr/>
          <a:lstStyle/>
          <a:p>
            <a:r>
              <a:rPr lang="pt-BR" sz="3000" smtClean="0"/>
              <a:t>Abdome: Ruídos hidroaéreos presentes, semigloboso, depressível, sem massas ou visceromegalias.</a:t>
            </a:r>
          </a:p>
          <a:p>
            <a:r>
              <a:rPr lang="pt-BR" sz="3000" smtClean="0"/>
              <a:t>Coto umbilical: 2 artérias e 1 veia.</a:t>
            </a:r>
          </a:p>
          <a:p>
            <a:r>
              <a:rPr lang="pt-BR" sz="3000" smtClean="0"/>
              <a:t>Pulsos femorais presentes.</a:t>
            </a:r>
          </a:p>
          <a:p>
            <a:r>
              <a:rPr lang="pt-BR" sz="3000" smtClean="0"/>
              <a:t>Genitália externa feminina típica.</a:t>
            </a:r>
          </a:p>
          <a:p>
            <a:r>
              <a:rPr lang="pt-BR" sz="3000" smtClean="0"/>
              <a:t>Diurese ausente. </a:t>
            </a:r>
          </a:p>
          <a:p>
            <a:r>
              <a:rPr lang="pt-BR" sz="3000" smtClean="0"/>
              <a:t>Presença de mecônio.</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pt-BR" sz="6000" smtClean="0"/>
              <a:t>Conduta</a:t>
            </a:r>
          </a:p>
        </p:txBody>
      </p:sp>
      <p:sp>
        <p:nvSpPr>
          <p:cNvPr id="12291" name="Content Placeholder 2"/>
          <p:cNvSpPr>
            <a:spLocks noGrp="1"/>
          </p:cNvSpPr>
          <p:nvPr>
            <p:ph idx="1"/>
          </p:nvPr>
        </p:nvSpPr>
        <p:spPr/>
        <p:txBody>
          <a:bodyPr/>
          <a:lstStyle/>
          <a:p>
            <a:r>
              <a:rPr lang="pt-BR" sz="3000" smtClean="0"/>
              <a:t>Encaminhado à UTIN em CPAP.</a:t>
            </a:r>
          </a:p>
          <a:p>
            <a:r>
              <a:rPr lang="pt-BR" sz="3000" smtClean="0"/>
              <a:t>NPT padrão.</a:t>
            </a:r>
          </a:p>
          <a:p>
            <a:r>
              <a:rPr lang="pt-BR" sz="3000" smtClean="0"/>
              <a:t>Iniciada Ampicilina + Gentamicina.</a:t>
            </a:r>
          </a:p>
          <a:p>
            <a:r>
              <a:rPr lang="pt-BR" sz="3000" smtClean="0"/>
              <a:t>Realizada aminofilina.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pt-BR" sz="6000" smtClean="0"/>
              <a:t>Exames Laboratoriais</a:t>
            </a:r>
          </a:p>
        </p:txBody>
      </p:sp>
      <p:sp>
        <p:nvSpPr>
          <p:cNvPr id="13315" name="Espaço Reservado para Conteúdo 5"/>
          <p:cNvSpPr>
            <a:spLocks noGrp="1"/>
          </p:cNvSpPr>
          <p:nvPr>
            <p:ph idx="1"/>
          </p:nvPr>
        </p:nvSpPr>
        <p:spPr/>
        <p:txBody>
          <a:bodyPr/>
          <a:lstStyle/>
          <a:p>
            <a:r>
              <a:rPr lang="pt-BR" smtClean="0"/>
              <a:t>Tipo sanguíneo: O+</a:t>
            </a:r>
          </a:p>
          <a:p>
            <a:r>
              <a:rPr lang="pt-BR" smtClean="0"/>
              <a:t>Coombs direto: negativo.</a:t>
            </a:r>
          </a:p>
          <a:p>
            <a:endParaRPr lang="pt-BR" smtClean="0"/>
          </a:p>
        </p:txBody>
      </p:sp>
      <p:graphicFrame>
        <p:nvGraphicFramePr>
          <p:cNvPr id="4" name="Table 3"/>
          <p:cNvGraphicFramePr>
            <a:graphicFrameLocks noGrp="1"/>
          </p:cNvGraphicFramePr>
          <p:nvPr/>
        </p:nvGraphicFramePr>
        <p:xfrm>
          <a:off x="838200" y="3209925"/>
          <a:ext cx="10481842" cy="3051206"/>
        </p:xfrm>
        <a:graphic>
          <a:graphicData uri="http://schemas.openxmlformats.org/drawingml/2006/table">
            <a:tbl>
              <a:tblPr firstRow="1" bandRow="1">
                <a:tableStyleId>{5C22544A-7EE6-4342-B048-85BDC9FD1C3A}</a:tableStyleId>
              </a:tblPr>
              <a:tblGrid>
                <a:gridCol w="2906731">
                  <a:extLst>
                    <a:ext uri="{9D8B030D-6E8A-4147-A177-3AD203B41FA5}"/>
                  </a:extLst>
                </a:gridCol>
                <a:gridCol w="1515023">
                  <a:extLst>
                    <a:ext uri="{9D8B030D-6E8A-4147-A177-3AD203B41FA5}"/>
                  </a:extLst>
                </a:gridCol>
                <a:gridCol w="1638337">
                  <a:extLst>
                    <a:ext uri="{9D8B030D-6E8A-4147-A177-3AD203B41FA5}"/>
                  </a:extLst>
                </a:gridCol>
                <a:gridCol w="1603105">
                  <a:extLst>
                    <a:ext uri="{9D8B030D-6E8A-4147-A177-3AD203B41FA5}"/>
                  </a:extLst>
                </a:gridCol>
                <a:gridCol w="1444556">
                  <a:extLst>
                    <a:ext uri="{9D8B030D-6E8A-4147-A177-3AD203B41FA5}"/>
                  </a:extLst>
                </a:gridCol>
                <a:gridCol w="1374090">
                  <a:extLst>
                    <a:ext uri="{9D8B030D-6E8A-4147-A177-3AD203B41FA5}"/>
                  </a:extLst>
                </a:gridCol>
              </a:tblGrid>
              <a:tr h="376838">
                <a:tc>
                  <a:txBody>
                    <a:bodyPr/>
                    <a:lstStyle/>
                    <a:p>
                      <a:r>
                        <a:rPr lang="pt-BR" dirty="0"/>
                        <a:t>Eritrograma</a:t>
                      </a:r>
                    </a:p>
                  </a:txBody>
                  <a:tcPr/>
                </a:tc>
                <a:tc>
                  <a:txBody>
                    <a:bodyPr/>
                    <a:lstStyle/>
                    <a:p>
                      <a:r>
                        <a:rPr lang="pt-BR" dirty="0"/>
                        <a:t>19/04</a:t>
                      </a:r>
                    </a:p>
                  </a:txBody>
                  <a:tcPr/>
                </a:tc>
                <a:tc>
                  <a:txBody>
                    <a:bodyPr/>
                    <a:lstStyle/>
                    <a:p>
                      <a:r>
                        <a:rPr lang="pt-BR" dirty="0"/>
                        <a:t>22/04</a:t>
                      </a:r>
                    </a:p>
                  </a:txBody>
                  <a:tcPr/>
                </a:tc>
                <a:tc>
                  <a:txBody>
                    <a:bodyPr/>
                    <a:lstStyle/>
                    <a:p>
                      <a:r>
                        <a:rPr lang="pt-BR" dirty="0"/>
                        <a:t>23/04</a:t>
                      </a:r>
                    </a:p>
                  </a:txBody>
                  <a:tcPr/>
                </a:tc>
                <a:tc>
                  <a:txBody>
                    <a:bodyPr/>
                    <a:lstStyle/>
                    <a:p>
                      <a:r>
                        <a:rPr lang="pt-BR" dirty="0"/>
                        <a:t>26/04</a:t>
                      </a:r>
                    </a:p>
                  </a:txBody>
                  <a:tcPr/>
                </a:tc>
                <a:tc>
                  <a:txBody>
                    <a:bodyPr/>
                    <a:lstStyle/>
                    <a:p>
                      <a:r>
                        <a:rPr lang="pt-BR" dirty="0"/>
                        <a:t>11/05</a:t>
                      </a:r>
                    </a:p>
                  </a:txBody>
                  <a:tcPr/>
                </a:tc>
                <a:extLst>
                  <a:ext uri="{0D108BD9-81ED-4DB2-BD59-A6C34878D82A}"/>
                </a:extLst>
              </a:tr>
              <a:tr h="382073">
                <a:tc>
                  <a:txBody>
                    <a:bodyPr/>
                    <a:lstStyle/>
                    <a:p>
                      <a:r>
                        <a:rPr lang="pt-BR" dirty="0"/>
                        <a:t>Hemácias</a:t>
                      </a:r>
                    </a:p>
                  </a:txBody>
                  <a:tcPr/>
                </a:tc>
                <a:tc>
                  <a:txBody>
                    <a:bodyPr/>
                    <a:lstStyle/>
                    <a:p>
                      <a:r>
                        <a:rPr lang="pt-BR" dirty="0"/>
                        <a:t>3,88</a:t>
                      </a:r>
                    </a:p>
                  </a:txBody>
                  <a:tcPr/>
                </a:tc>
                <a:tc>
                  <a:txBody>
                    <a:bodyPr/>
                    <a:lstStyle/>
                    <a:p>
                      <a:r>
                        <a:rPr lang="pt-BR" dirty="0"/>
                        <a:t>4,18</a:t>
                      </a:r>
                    </a:p>
                  </a:txBody>
                  <a:tcPr/>
                </a:tc>
                <a:tc>
                  <a:txBody>
                    <a:bodyPr/>
                    <a:lstStyle/>
                    <a:p>
                      <a:r>
                        <a:rPr lang="pt-BR" dirty="0"/>
                        <a:t>4,18</a:t>
                      </a:r>
                    </a:p>
                  </a:txBody>
                  <a:tcPr/>
                </a:tc>
                <a:tc>
                  <a:txBody>
                    <a:bodyPr/>
                    <a:lstStyle/>
                    <a:p>
                      <a:r>
                        <a:rPr lang="pt-BR" dirty="0"/>
                        <a:t>4,05</a:t>
                      </a:r>
                    </a:p>
                  </a:txBody>
                  <a:tcPr/>
                </a:tc>
                <a:tc>
                  <a:txBody>
                    <a:bodyPr/>
                    <a:lstStyle/>
                    <a:p>
                      <a:r>
                        <a:rPr lang="pt-BR" dirty="0"/>
                        <a:t>4,04</a:t>
                      </a:r>
                    </a:p>
                  </a:txBody>
                  <a:tcPr/>
                </a:tc>
                <a:extLst>
                  <a:ext uri="{0D108BD9-81ED-4DB2-BD59-A6C34878D82A}"/>
                </a:extLst>
              </a:tr>
              <a:tr h="381930">
                <a:tc>
                  <a:txBody>
                    <a:bodyPr/>
                    <a:lstStyle/>
                    <a:p>
                      <a:r>
                        <a:rPr lang="pt-BR" dirty="0"/>
                        <a:t>Hemoglobina</a:t>
                      </a:r>
                    </a:p>
                  </a:txBody>
                  <a:tcPr/>
                </a:tc>
                <a:tc>
                  <a:txBody>
                    <a:bodyPr/>
                    <a:lstStyle/>
                    <a:p>
                      <a:r>
                        <a:rPr lang="pt-BR" dirty="0"/>
                        <a:t>15,3</a:t>
                      </a:r>
                    </a:p>
                  </a:txBody>
                  <a:tcPr/>
                </a:tc>
                <a:tc>
                  <a:txBody>
                    <a:bodyPr/>
                    <a:lstStyle/>
                    <a:p>
                      <a:r>
                        <a:rPr lang="pt-BR" dirty="0"/>
                        <a:t>15,9</a:t>
                      </a:r>
                    </a:p>
                  </a:txBody>
                  <a:tcPr/>
                </a:tc>
                <a:tc>
                  <a:txBody>
                    <a:bodyPr/>
                    <a:lstStyle/>
                    <a:p>
                      <a:r>
                        <a:rPr lang="pt-BR" dirty="0"/>
                        <a:t>15,1</a:t>
                      </a:r>
                    </a:p>
                  </a:txBody>
                  <a:tcPr/>
                </a:tc>
                <a:tc>
                  <a:txBody>
                    <a:bodyPr/>
                    <a:lstStyle/>
                    <a:p>
                      <a:r>
                        <a:rPr lang="pt-BR" dirty="0"/>
                        <a:t>13,9</a:t>
                      </a:r>
                    </a:p>
                  </a:txBody>
                  <a:tcPr/>
                </a:tc>
                <a:tc>
                  <a:txBody>
                    <a:bodyPr/>
                    <a:lstStyle/>
                    <a:p>
                      <a:r>
                        <a:rPr lang="pt-BR" dirty="0"/>
                        <a:t>12,7</a:t>
                      </a:r>
                    </a:p>
                  </a:txBody>
                  <a:tcPr/>
                </a:tc>
                <a:extLst>
                  <a:ext uri="{0D108BD9-81ED-4DB2-BD59-A6C34878D82A}"/>
                </a:extLst>
              </a:tr>
              <a:tr h="382073">
                <a:tc>
                  <a:txBody>
                    <a:bodyPr/>
                    <a:lstStyle/>
                    <a:p>
                      <a:r>
                        <a:rPr lang="pt-BR" dirty="0"/>
                        <a:t>Hematócrito</a:t>
                      </a:r>
                    </a:p>
                  </a:txBody>
                  <a:tcPr/>
                </a:tc>
                <a:tc>
                  <a:txBody>
                    <a:bodyPr/>
                    <a:lstStyle/>
                    <a:p>
                      <a:r>
                        <a:rPr lang="pt-BR" dirty="0"/>
                        <a:t>41,9</a:t>
                      </a:r>
                    </a:p>
                  </a:txBody>
                  <a:tcPr/>
                </a:tc>
                <a:tc>
                  <a:txBody>
                    <a:bodyPr/>
                    <a:lstStyle/>
                    <a:p>
                      <a:r>
                        <a:rPr lang="pt-BR" dirty="0"/>
                        <a:t>45</a:t>
                      </a:r>
                    </a:p>
                  </a:txBody>
                  <a:tcPr/>
                </a:tc>
                <a:tc>
                  <a:txBody>
                    <a:bodyPr/>
                    <a:lstStyle/>
                    <a:p>
                      <a:r>
                        <a:rPr lang="pt-BR" dirty="0"/>
                        <a:t>43,5</a:t>
                      </a:r>
                    </a:p>
                  </a:txBody>
                  <a:tcPr/>
                </a:tc>
                <a:tc>
                  <a:txBody>
                    <a:bodyPr/>
                    <a:lstStyle/>
                    <a:p>
                      <a:r>
                        <a:rPr lang="pt-BR" dirty="0"/>
                        <a:t>39,6</a:t>
                      </a:r>
                    </a:p>
                  </a:txBody>
                  <a:tcPr/>
                </a:tc>
                <a:tc>
                  <a:txBody>
                    <a:bodyPr/>
                    <a:lstStyle/>
                    <a:p>
                      <a:r>
                        <a:rPr lang="pt-BR" dirty="0"/>
                        <a:t>37,2</a:t>
                      </a:r>
                    </a:p>
                  </a:txBody>
                  <a:tcPr/>
                </a:tc>
                <a:extLst>
                  <a:ext uri="{0D108BD9-81ED-4DB2-BD59-A6C34878D82A}"/>
                </a:extLst>
              </a:tr>
              <a:tr h="382073">
                <a:tc>
                  <a:txBody>
                    <a:bodyPr/>
                    <a:lstStyle/>
                    <a:p>
                      <a:r>
                        <a:rPr lang="pt-BR" dirty="0"/>
                        <a:t>VCM</a:t>
                      </a:r>
                    </a:p>
                  </a:txBody>
                  <a:tcPr/>
                </a:tc>
                <a:tc>
                  <a:txBody>
                    <a:bodyPr/>
                    <a:lstStyle/>
                    <a:p>
                      <a:r>
                        <a:rPr lang="pt-BR" dirty="0"/>
                        <a:t>108</a:t>
                      </a:r>
                    </a:p>
                  </a:txBody>
                  <a:tcPr/>
                </a:tc>
                <a:tc>
                  <a:txBody>
                    <a:bodyPr/>
                    <a:lstStyle/>
                    <a:p>
                      <a:r>
                        <a:rPr lang="pt-BR" dirty="0"/>
                        <a:t>107,7</a:t>
                      </a:r>
                    </a:p>
                  </a:txBody>
                  <a:tcPr/>
                </a:tc>
                <a:tc>
                  <a:txBody>
                    <a:bodyPr/>
                    <a:lstStyle/>
                    <a:p>
                      <a:r>
                        <a:rPr lang="pt-BR" dirty="0"/>
                        <a:t>104,1</a:t>
                      </a:r>
                    </a:p>
                  </a:txBody>
                  <a:tcPr/>
                </a:tc>
                <a:tc>
                  <a:txBody>
                    <a:bodyPr/>
                    <a:lstStyle/>
                    <a:p>
                      <a:r>
                        <a:rPr lang="pt-BR" dirty="0"/>
                        <a:t>97,8</a:t>
                      </a:r>
                    </a:p>
                  </a:txBody>
                  <a:tcPr/>
                </a:tc>
                <a:tc>
                  <a:txBody>
                    <a:bodyPr/>
                    <a:lstStyle/>
                    <a:p>
                      <a:r>
                        <a:rPr lang="pt-BR" dirty="0"/>
                        <a:t>92,1</a:t>
                      </a:r>
                    </a:p>
                  </a:txBody>
                  <a:tcPr/>
                </a:tc>
                <a:extLst>
                  <a:ext uri="{0D108BD9-81ED-4DB2-BD59-A6C34878D82A}"/>
                </a:extLst>
              </a:tr>
              <a:tr h="382073">
                <a:tc>
                  <a:txBody>
                    <a:bodyPr/>
                    <a:lstStyle/>
                    <a:p>
                      <a:r>
                        <a:rPr lang="pt-BR" dirty="0"/>
                        <a:t>HCM</a:t>
                      </a:r>
                    </a:p>
                  </a:txBody>
                  <a:tcPr/>
                </a:tc>
                <a:tc>
                  <a:txBody>
                    <a:bodyPr/>
                    <a:lstStyle/>
                    <a:p>
                      <a:r>
                        <a:rPr lang="pt-BR" dirty="0"/>
                        <a:t>39,4</a:t>
                      </a:r>
                    </a:p>
                  </a:txBody>
                  <a:tcPr/>
                </a:tc>
                <a:tc>
                  <a:txBody>
                    <a:bodyPr/>
                    <a:lstStyle/>
                    <a:p>
                      <a:r>
                        <a:rPr lang="pt-BR" dirty="0"/>
                        <a:t>38</a:t>
                      </a:r>
                    </a:p>
                  </a:txBody>
                  <a:tcPr/>
                </a:tc>
                <a:tc>
                  <a:txBody>
                    <a:bodyPr/>
                    <a:lstStyle/>
                    <a:p>
                      <a:r>
                        <a:rPr lang="pt-BR" dirty="0"/>
                        <a:t>36,1</a:t>
                      </a:r>
                    </a:p>
                  </a:txBody>
                  <a:tcPr/>
                </a:tc>
                <a:tc>
                  <a:txBody>
                    <a:bodyPr/>
                    <a:lstStyle/>
                    <a:p>
                      <a:r>
                        <a:rPr lang="pt-BR" dirty="0"/>
                        <a:t>34,3</a:t>
                      </a:r>
                    </a:p>
                  </a:txBody>
                  <a:tcPr/>
                </a:tc>
                <a:tc>
                  <a:txBody>
                    <a:bodyPr/>
                    <a:lstStyle/>
                    <a:p>
                      <a:r>
                        <a:rPr lang="pt-BR" dirty="0"/>
                        <a:t>31,4</a:t>
                      </a:r>
                    </a:p>
                  </a:txBody>
                  <a:tcPr/>
                </a:tc>
                <a:extLst>
                  <a:ext uri="{0D108BD9-81ED-4DB2-BD59-A6C34878D82A}"/>
                </a:extLst>
              </a:tr>
              <a:tr h="382073">
                <a:tc>
                  <a:txBody>
                    <a:bodyPr/>
                    <a:lstStyle/>
                    <a:p>
                      <a:r>
                        <a:rPr lang="pt-BR" dirty="0"/>
                        <a:t>CHCM</a:t>
                      </a:r>
                    </a:p>
                  </a:txBody>
                  <a:tcPr/>
                </a:tc>
                <a:tc>
                  <a:txBody>
                    <a:bodyPr/>
                    <a:lstStyle/>
                    <a:p>
                      <a:r>
                        <a:rPr lang="pt-BR" dirty="0"/>
                        <a:t>36,5</a:t>
                      </a:r>
                    </a:p>
                  </a:txBody>
                  <a:tcPr/>
                </a:tc>
                <a:tc>
                  <a:txBody>
                    <a:bodyPr/>
                    <a:lstStyle/>
                    <a:p>
                      <a:r>
                        <a:rPr lang="pt-BR" dirty="0"/>
                        <a:t>35,3</a:t>
                      </a:r>
                    </a:p>
                  </a:txBody>
                  <a:tcPr/>
                </a:tc>
                <a:tc>
                  <a:txBody>
                    <a:bodyPr/>
                    <a:lstStyle/>
                    <a:p>
                      <a:r>
                        <a:rPr lang="pt-BR" dirty="0"/>
                        <a:t>34,7</a:t>
                      </a:r>
                    </a:p>
                  </a:txBody>
                  <a:tcPr/>
                </a:tc>
                <a:tc>
                  <a:txBody>
                    <a:bodyPr/>
                    <a:lstStyle/>
                    <a:p>
                      <a:r>
                        <a:rPr lang="pt-BR" dirty="0"/>
                        <a:t>35,1</a:t>
                      </a:r>
                    </a:p>
                  </a:txBody>
                  <a:tcPr/>
                </a:tc>
                <a:tc>
                  <a:txBody>
                    <a:bodyPr/>
                    <a:lstStyle/>
                    <a:p>
                      <a:r>
                        <a:rPr lang="pt-BR" dirty="0"/>
                        <a:t>34,1</a:t>
                      </a:r>
                    </a:p>
                  </a:txBody>
                  <a:tcPr/>
                </a:tc>
                <a:extLst>
                  <a:ext uri="{0D108BD9-81ED-4DB2-BD59-A6C34878D82A}"/>
                </a:extLst>
              </a:tr>
              <a:tr h="382073">
                <a:tc>
                  <a:txBody>
                    <a:bodyPr/>
                    <a:lstStyle/>
                    <a:p>
                      <a:r>
                        <a:rPr lang="pt-BR" dirty="0"/>
                        <a:t>RDW</a:t>
                      </a:r>
                    </a:p>
                  </a:txBody>
                  <a:tcPr/>
                </a:tc>
                <a:tc>
                  <a:txBody>
                    <a:bodyPr/>
                    <a:lstStyle/>
                    <a:p>
                      <a:r>
                        <a:rPr lang="pt-BR" dirty="0"/>
                        <a:t>14,8</a:t>
                      </a:r>
                    </a:p>
                  </a:txBody>
                  <a:tcPr/>
                </a:tc>
                <a:tc>
                  <a:txBody>
                    <a:bodyPr/>
                    <a:lstStyle/>
                    <a:p>
                      <a:r>
                        <a:rPr lang="pt-BR" dirty="0"/>
                        <a:t>15,6</a:t>
                      </a:r>
                    </a:p>
                  </a:txBody>
                  <a:tcPr/>
                </a:tc>
                <a:tc>
                  <a:txBody>
                    <a:bodyPr/>
                    <a:lstStyle/>
                    <a:p>
                      <a:r>
                        <a:rPr lang="pt-BR" dirty="0"/>
                        <a:t>16,1</a:t>
                      </a:r>
                    </a:p>
                  </a:txBody>
                  <a:tcPr/>
                </a:tc>
                <a:tc>
                  <a:txBody>
                    <a:bodyPr/>
                    <a:lstStyle/>
                    <a:p>
                      <a:r>
                        <a:rPr lang="pt-BR" dirty="0"/>
                        <a:t>15,7</a:t>
                      </a:r>
                    </a:p>
                  </a:txBody>
                  <a:tcPr/>
                </a:tc>
                <a:tc>
                  <a:txBody>
                    <a:bodyPr/>
                    <a:lstStyle/>
                    <a:p>
                      <a:r>
                        <a:rPr lang="pt-BR" dirty="0"/>
                        <a:t>16,8</a:t>
                      </a:r>
                    </a:p>
                  </a:txBody>
                  <a:tcPr/>
                </a:tc>
                <a:extLst>
                  <a:ext uri="{0D108BD9-81ED-4DB2-BD59-A6C34878D82A}"/>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pt-BR" sz="6000" smtClean="0"/>
              <a:t>Exames Laboratoriais</a:t>
            </a:r>
          </a:p>
        </p:txBody>
      </p:sp>
      <p:graphicFrame>
        <p:nvGraphicFramePr>
          <p:cNvPr id="14412" name="Group 76"/>
          <p:cNvGraphicFramePr>
            <a:graphicFrameLocks noGrp="1"/>
          </p:cNvGraphicFramePr>
          <p:nvPr/>
        </p:nvGraphicFramePr>
        <p:xfrm>
          <a:off x="954088" y="2189163"/>
          <a:ext cx="9555162" cy="3838576"/>
        </p:xfrm>
        <a:graphic>
          <a:graphicData uri="http://schemas.openxmlformats.org/drawingml/2006/table">
            <a:tbl>
              <a:tblPr/>
              <a:tblGrid>
                <a:gridCol w="2649537"/>
                <a:gridCol w="1381125"/>
                <a:gridCol w="1493838"/>
                <a:gridCol w="1462087"/>
                <a:gridCol w="1316038"/>
                <a:gridCol w="1252537"/>
              </a:tblGrid>
              <a:tr h="4206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orbel" pitchFamily="34" charset="0"/>
                        </a:rPr>
                        <a:t>Leucograma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orbel" pitchFamily="34" charset="0"/>
                        </a:rPr>
                        <a:t>19/04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orbel" pitchFamily="34" charset="0"/>
                        </a:rPr>
                        <a:t>22/04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orbel" pitchFamily="34" charset="0"/>
                        </a:rPr>
                        <a:t>23/04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orbel" pitchFamily="34" charset="0"/>
                        </a:rPr>
                        <a:t>26/04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orbel" pitchFamily="34" charset="0"/>
                        </a:rPr>
                        <a:t>11/05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4254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FF3399"/>
                          </a:solidFill>
                          <a:effectLst/>
                          <a:latin typeface="Corbel" pitchFamily="34" charset="0"/>
                        </a:rPr>
                        <a:t>Leucócitos (x10³u/L)</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FF3399"/>
                          </a:solidFill>
                          <a:effectLst/>
                          <a:latin typeface="Corbel" pitchFamily="34" charset="0"/>
                        </a:rPr>
                        <a:t>58,7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FF3399"/>
                          </a:solidFill>
                          <a:effectLst/>
                          <a:latin typeface="Corbel" pitchFamily="34" charset="0"/>
                        </a:rPr>
                        <a:t>109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FF3399"/>
                          </a:solidFill>
                          <a:effectLst/>
                          <a:latin typeface="Corbel" pitchFamily="34" charset="0"/>
                        </a:rPr>
                        <a:t>92,3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FF3399"/>
                          </a:solidFill>
                          <a:effectLst/>
                          <a:latin typeface="Corbel" pitchFamily="34" charset="0"/>
                        </a:rPr>
                        <a:t>40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66FF"/>
                          </a:solidFill>
                          <a:effectLst/>
                          <a:latin typeface="Corbel" pitchFamily="34" charset="0"/>
                        </a:rPr>
                        <a:t>10,1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r>
              <a:tr h="43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Neutrófilos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66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96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85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79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25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r>
              <a:tr h="4254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Bastonetes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16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23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r>
              <a:tr h="4254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Segmentados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48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57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85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79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25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r>
              <a:tr h="4254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Eosinófilos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12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r>
              <a:tr h="4254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Basófilos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r>
              <a:tr h="4254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Monócitos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10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6CD"/>
                    </a:solidFill>
                  </a:tcPr>
                </a:tc>
              </a:tr>
              <a:tr h="4254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Linfócitos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20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10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12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orbel" pitchFamily="34" charset="0"/>
                        </a:rPr>
                        <a:t>53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1F3E8"/>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pt-BR" sz="6000" smtClean="0"/>
              <a:t>Exames Laboratoriais</a:t>
            </a:r>
          </a:p>
        </p:txBody>
      </p:sp>
      <p:sp>
        <p:nvSpPr>
          <p:cNvPr id="3" name="Content Placeholder 2"/>
          <p:cNvSpPr>
            <a:spLocks noGrp="1"/>
          </p:cNvSpPr>
          <p:nvPr>
            <p:ph idx="1"/>
          </p:nvPr>
        </p:nvSpPr>
        <p:spPr>
          <a:xfrm>
            <a:off x="987425" y="1965325"/>
            <a:ext cx="4800600" cy="4351338"/>
          </a:xfrm>
        </p:spPr>
        <p:txBody>
          <a:bodyPr>
            <a:normAutofit/>
          </a:bodyPr>
          <a:lstStyle/>
          <a:p>
            <a:pPr marL="0" indent="0" algn="just">
              <a:buFont typeface="Corbel" pitchFamily="34" charset="0"/>
              <a:buNone/>
            </a:pPr>
            <a:r>
              <a:rPr lang="pt-BR" sz="3000" b="1" smtClean="0"/>
              <a:t>Hemoculturas</a:t>
            </a:r>
          </a:p>
          <a:p>
            <a:pPr marL="0" indent="0" algn="just"/>
            <a:r>
              <a:rPr lang="pt-BR" sz="2800" smtClean="0"/>
              <a:t>18/04: negativa após 5 dias.</a:t>
            </a:r>
          </a:p>
          <a:p>
            <a:pPr marL="0" indent="0" algn="just"/>
            <a:r>
              <a:rPr lang="pt-BR" sz="2800" smtClean="0"/>
              <a:t>22/04: </a:t>
            </a:r>
            <a:r>
              <a:rPr lang="pt-BR" sz="2800" smtClean="0">
                <a:solidFill>
                  <a:schemeClr val="accent2"/>
                </a:solidFill>
              </a:rPr>
              <a:t>positiva após 48h, com crescimento de </a:t>
            </a:r>
            <a:r>
              <a:rPr lang="pt-BR" sz="2800" i="1" smtClean="0">
                <a:solidFill>
                  <a:schemeClr val="accent2"/>
                </a:solidFill>
              </a:rPr>
              <a:t>Staphylococcus epidermidis.</a:t>
            </a:r>
          </a:p>
          <a:p>
            <a:pPr marL="0" indent="0">
              <a:buFont typeface="Corbel" pitchFamily="34" charset="0"/>
              <a:buNone/>
            </a:pPr>
            <a:endParaRPr lang="pt-BR" smtClean="0">
              <a:solidFill>
                <a:schemeClr val="accent2"/>
              </a:solidFill>
            </a:endParaRPr>
          </a:p>
        </p:txBody>
      </p:sp>
      <p:sp>
        <p:nvSpPr>
          <p:cNvPr id="6" name="Retângulo 5">
            <a:extLst>
              <a:ext uri="{FF2B5EF4-FFF2-40B4-BE49-F238E27FC236}"/>
            </a:extLst>
          </p:cNvPr>
          <p:cNvSpPr/>
          <p:nvPr/>
        </p:nvSpPr>
        <p:spPr>
          <a:xfrm>
            <a:off x="6446838" y="1965325"/>
            <a:ext cx="4965700" cy="4081463"/>
          </a:xfrm>
          <a:prstGeom prst="rect">
            <a:avLst/>
          </a:prstGeom>
        </p:spPr>
        <p:txBody>
          <a:bodyPr>
            <a:spAutoFit/>
          </a:bodyPr>
          <a:lstStyle/>
          <a:p>
            <a:pPr algn="just" defTabSz="914400">
              <a:lnSpc>
                <a:spcPct val="90000"/>
              </a:lnSpc>
              <a:spcBef>
                <a:spcPts val="1400"/>
              </a:spcBef>
              <a:buClr>
                <a:srgbClr val="A6B727"/>
              </a:buClr>
              <a:buSzPct val="80000"/>
            </a:pPr>
            <a:r>
              <a:rPr lang="pt-BR" sz="3000" b="1">
                <a:solidFill>
                  <a:schemeClr val="accent2"/>
                </a:solidFill>
                <a:latin typeface="Corbel" pitchFamily="34" charset="0"/>
              </a:rPr>
              <a:t>Rotina de Líquor</a:t>
            </a:r>
            <a:r>
              <a:rPr lang="pt-BR" sz="3000" b="1">
                <a:solidFill>
                  <a:srgbClr val="A6B727"/>
                </a:solidFill>
                <a:latin typeface="Corbel" pitchFamily="34" charset="0"/>
              </a:rPr>
              <a:t> – 23/04</a:t>
            </a:r>
          </a:p>
          <a:p>
            <a:pPr algn="just" defTabSz="914400">
              <a:lnSpc>
                <a:spcPct val="90000"/>
              </a:lnSpc>
              <a:spcBef>
                <a:spcPts val="1400"/>
              </a:spcBef>
              <a:buClr>
                <a:srgbClr val="A6B727"/>
              </a:buClr>
              <a:buSzPct val="80000"/>
              <a:buFont typeface="Corbel" pitchFamily="34" charset="0"/>
              <a:buChar char="•"/>
            </a:pPr>
            <a:r>
              <a:rPr lang="pt-BR" sz="2200">
                <a:solidFill>
                  <a:schemeClr val="accent2"/>
                </a:solidFill>
                <a:latin typeface="Corbel" pitchFamily="34" charset="0"/>
              </a:rPr>
              <a:t>Proteínas: 157mg/dL</a:t>
            </a:r>
          </a:p>
          <a:p>
            <a:pPr algn="just" defTabSz="914400">
              <a:lnSpc>
                <a:spcPct val="90000"/>
              </a:lnSpc>
              <a:spcBef>
                <a:spcPts val="1400"/>
              </a:spcBef>
              <a:buClr>
                <a:srgbClr val="A6B727"/>
              </a:buClr>
              <a:buSzPct val="80000"/>
              <a:buFont typeface="Corbel" pitchFamily="34" charset="0"/>
              <a:buChar char="•"/>
            </a:pPr>
            <a:r>
              <a:rPr lang="pt-BR" sz="2200">
                <a:solidFill>
                  <a:srgbClr val="A6B727"/>
                </a:solidFill>
                <a:latin typeface="Corbel" pitchFamily="34" charset="0"/>
              </a:rPr>
              <a:t>Cloretos: 114 mEq/L</a:t>
            </a:r>
          </a:p>
          <a:p>
            <a:pPr algn="just" defTabSz="914400">
              <a:lnSpc>
                <a:spcPct val="90000"/>
              </a:lnSpc>
              <a:spcBef>
                <a:spcPts val="1400"/>
              </a:spcBef>
              <a:buClr>
                <a:srgbClr val="A6B727"/>
              </a:buClr>
              <a:buSzPct val="80000"/>
              <a:buFont typeface="Corbel" pitchFamily="34" charset="0"/>
              <a:buChar char="•"/>
            </a:pPr>
            <a:r>
              <a:rPr lang="pt-BR" sz="2200">
                <a:solidFill>
                  <a:srgbClr val="A6B727"/>
                </a:solidFill>
                <a:latin typeface="Corbel" pitchFamily="34" charset="0"/>
              </a:rPr>
              <a:t>Glicose: 92 mg/dL</a:t>
            </a:r>
          </a:p>
          <a:p>
            <a:pPr algn="just" defTabSz="914400">
              <a:lnSpc>
                <a:spcPct val="90000"/>
              </a:lnSpc>
              <a:spcBef>
                <a:spcPts val="1400"/>
              </a:spcBef>
              <a:buClr>
                <a:srgbClr val="A6B727"/>
              </a:buClr>
              <a:buSzPct val="80000"/>
              <a:buFont typeface="Corbel" pitchFamily="34" charset="0"/>
              <a:buChar char="•"/>
            </a:pPr>
            <a:r>
              <a:rPr lang="pt-BR" sz="2200">
                <a:solidFill>
                  <a:srgbClr val="A6B727"/>
                </a:solidFill>
                <a:latin typeface="Corbel" pitchFamily="34" charset="0"/>
              </a:rPr>
              <a:t>Hemácias: 10000 /mm3</a:t>
            </a:r>
          </a:p>
          <a:p>
            <a:pPr algn="just" defTabSz="914400">
              <a:lnSpc>
                <a:spcPct val="90000"/>
              </a:lnSpc>
              <a:spcBef>
                <a:spcPts val="1400"/>
              </a:spcBef>
              <a:buClr>
                <a:srgbClr val="A6B727"/>
              </a:buClr>
              <a:buSzPct val="80000"/>
              <a:buFont typeface="Corbel" pitchFamily="34" charset="0"/>
              <a:buChar char="•"/>
            </a:pPr>
            <a:r>
              <a:rPr lang="pt-BR" sz="2200">
                <a:solidFill>
                  <a:schemeClr val="accent2"/>
                </a:solidFill>
                <a:latin typeface="Corbel" pitchFamily="34" charset="0"/>
              </a:rPr>
              <a:t>Células nucleadas: 750 /mm3</a:t>
            </a:r>
          </a:p>
          <a:p>
            <a:pPr lvl="1" indent="-182563" algn="just" defTabSz="914400">
              <a:lnSpc>
                <a:spcPct val="90000"/>
              </a:lnSpc>
              <a:spcBef>
                <a:spcPts val="200"/>
              </a:spcBef>
              <a:spcAft>
                <a:spcPts val="400"/>
              </a:spcAft>
              <a:buClr>
                <a:srgbClr val="A6B727"/>
              </a:buClr>
              <a:buSzPct val="80000"/>
              <a:buFont typeface="Corbel" pitchFamily="34" charset="0"/>
              <a:buChar char="•"/>
            </a:pPr>
            <a:r>
              <a:rPr lang="pt-BR" sz="2000">
                <a:solidFill>
                  <a:srgbClr val="A6B727"/>
                </a:solidFill>
                <a:latin typeface="Corbel" pitchFamily="34" charset="0"/>
              </a:rPr>
              <a:t>Neutrófilos: 95 %</a:t>
            </a:r>
          </a:p>
          <a:p>
            <a:pPr lvl="1" indent="-182563" algn="just" defTabSz="914400">
              <a:lnSpc>
                <a:spcPct val="90000"/>
              </a:lnSpc>
              <a:spcBef>
                <a:spcPts val="200"/>
              </a:spcBef>
              <a:spcAft>
                <a:spcPts val="400"/>
              </a:spcAft>
              <a:buClr>
                <a:srgbClr val="A6B727"/>
              </a:buClr>
              <a:buSzPct val="80000"/>
              <a:buFont typeface="Corbel" pitchFamily="34" charset="0"/>
              <a:buChar char="•"/>
            </a:pPr>
            <a:r>
              <a:rPr lang="pt-BR" sz="2000">
                <a:solidFill>
                  <a:srgbClr val="A6B727"/>
                </a:solidFill>
                <a:latin typeface="Corbel" pitchFamily="34" charset="0"/>
              </a:rPr>
              <a:t>Mononucleares: 5 %</a:t>
            </a:r>
          </a:p>
          <a:p>
            <a:pPr algn="just" defTabSz="914400">
              <a:lnSpc>
                <a:spcPct val="90000"/>
              </a:lnSpc>
              <a:spcBef>
                <a:spcPts val="1400"/>
              </a:spcBef>
              <a:buClr>
                <a:srgbClr val="A6B727"/>
              </a:buClr>
              <a:buSzPct val="80000"/>
              <a:buFont typeface="Corbel" pitchFamily="34" charset="0"/>
              <a:buChar char="•"/>
            </a:pPr>
            <a:r>
              <a:rPr lang="pt-BR" sz="2200">
                <a:solidFill>
                  <a:srgbClr val="A6B727"/>
                </a:solidFill>
                <a:latin typeface="Corbel" pitchFamily="34" charset="0"/>
              </a:rPr>
              <a:t>Bacterioscopia e cultura negativas.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pt-BR" sz="6000" smtClean="0"/>
              <a:t>Exames de imagem</a:t>
            </a:r>
          </a:p>
        </p:txBody>
      </p:sp>
      <p:sp>
        <p:nvSpPr>
          <p:cNvPr id="3" name="Content Placeholder 2"/>
          <p:cNvSpPr>
            <a:spLocks noGrp="1"/>
          </p:cNvSpPr>
          <p:nvPr>
            <p:ph idx="1"/>
          </p:nvPr>
        </p:nvSpPr>
        <p:spPr>
          <a:xfrm>
            <a:off x="1143000" y="2057400"/>
            <a:ext cx="6450013" cy="4038600"/>
          </a:xfrm>
        </p:spPr>
        <p:txBody>
          <a:bodyPr rtlCol="0">
            <a:normAutofit/>
          </a:bodyPr>
          <a:lstStyle/>
          <a:p>
            <a:pPr marL="0" indent="0" fontAlgn="auto">
              <a:spcAft>
                <a:spcPts val="0"/>
              </a:spcAft>
              <a:buFont typeface="Corbel" pitchFamily="34" charset="0"/>
              <a:buNone/>
              <a:defRPr/>
            </a:pPr>
            <a:r>
              <a:rPr lang="pt-BR" sz="3000" b="1" dirty="0"/>
              <a:t>Ecografia cerebral - 25/04/2017 </a:t>
            </a:r>
          </a:p>
          <a:p>
            <a:pPr indent="-182880" fontAlgn="auto">
              <a:spcAft>
                <a:spcPts val="0"/>
              </a:spcAft>
              <a:defRPr/>
            </a:pPr>
            <a:r>
              <a:rPr lang="pt-BR" sz="3000" dirty="0"/>
              <a:t>Hiperecogenicidade periventricular.</a:t>
            </a:r>
          </a:p>
          <a:p>
            <a:pPr indent="-182880" fontAlgn="auto">
              <a:spcAft>
                <a:spcPts val="0"/>
              </a:spcAft>
              <a:defRPr/>
            </a:pPr>
            <a:endParaRPr lang="pt-BR" sz="3000" dirty="0"/>
          </a:p>
          <a:p>
            <a:pPr marL="0" indent="0" fontAlgn="auto">
              <a:spcAft>
                <a:spcPts val="0"/>
              </a:spcAft>
              <a:buFont typeface="Corbel" pitchFamily="34" charset="0"/>
              <a:buNone/>
              <a:defRPr/>
            </a:pPr>
            <a:r>
              <a:rPr lang="pt-BR" sz="3000" b="1" dirty="0"/>
              <a:t>Ecocardiograma - 25/04</a:t>
            </a:r>
          </a:p>
          <a:p>
            <a:pPr indent="-182880" fontAlgn="auto">
              <a:spcAft>
                <a:spcPts val="0"/>
              </a:spcAft>
              <a:defRPr/>
            </a:pPr>
            <a:r>
              <a:rPr lang="pt-BR" sz="3000" dirty="0"/>
              <a:t>Sem alterações.</a:t>
            </a:r>
          </a:p>
        </p:txBody>
      </p:sp>
      <p:pic>
        <p:nvPicPr>
          <p:cNvPr id="16390" name="Picture 6"/>
          <p:cNvPicPr>
            <a:picLocks noChangeAspect="1" noChangeArrowheads="1"/>
          </p:cNvPicPr>
          <p:nvPr/>
        </p:nvPicPr>
        <p:blipFill>
          <a:blip r:embed="rId3"/>
          <a:srcRect/>
          <a:stretch>
            <a:fillRect/>
          </a:stretch>
        </p:blipFill>
        <p:spPr bwMode="auto">
          <a:xfrm>
            <a:off x="7278688" y="2541588"/>
            <a:ext cx="3284537" cy="2690812"/>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pt-BR" sz="6000" smtClean="0"/>
              <a:t>Diagnósticos</a:t>
            </a:r>
          </a:p>
        </p:txBody>
      </p:sp>
      <p:sp>
        <p:nvSpPr>
          <p:cNvPr id="17411" name="Content Placeholder 2"/>
          <p:cNvSpPr>
            <a:spLocks noGrp="1"/>
          </p:cNvSpPr>
          <p:nvPr>
            <p:ph idx="1"/>
          </p:nvPr>
        </p:nvSpPr>
        <p:spPr/>
        <p:txBody>
          <a:bodyPr/>
          <a:lstStyle/>
          <a:p>
            <a:r>
              <a:rPr lang="pt-BR" sz="3000" smtClean="0"/>
              <a:t>Desconforto respiratório precoce;</a:t>
            </a:r>
          </a:p>
          <a:p>
            <a:r>
              <a:rPr lang="pt-BR" sz="3000" smtClean="0"/>
              <a:t>Doença da membrana hialina;</a:t>
            </a:r>
          </a:p>
          <a:p>
            <a:r>
              <a:rPr lang="pt-BR" sz="3000" smtClean="0">
                <a:solidFill>
                  <a:schemeClr val="accent2"/>
                </a:solidFill>
              </a:rPr>
              <a:t>Sepse precoce com reação leucemóide;</a:t>
            </a:r>
          </a:p>
          <a:p>
            <a:r>
              <a:rPr lang="pt-BR" sz="3000" smtClean="0"/>
              <a:t>Meningite;</a:t>
            </a:r>
          </a:p>
          <a:p>
            <a:r>
              <a:rPr lang="pt-BR" sz="3000" smtClean="0"/>
              <a:t>Distúrbios eletrolíticos.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pt-BR" sz="6000" smtClean="0"/>
              <a:t>Conduta</a:t>
            </a:r>
          </a:p>
        </p:txBody>
      </p:sp>
      <p:sp>
        <p:nvSpPr>
          <p:cNvPr id="18435" name="Content Placeholder 2"/>
          <p:cNvSpPr>
            <a:spLocks noGrp="1"/>
          </p:cNvSpPr>
          <p:nvPr>
            <p:ph idx="1"/>
          </p:nvPr>
        </p:nvSpPr>
        <p:spPr/>
        <p:txBody>
          <a:bodyPr/>
          <a:lstStyle/>
          <a:p>
            <a:r>
              <a:rPr lang="pt-BR" sz="3000" smtClean="0"/>
              <a:t>Nutrição parenteral </a:t>
            </a:r>
            <a:r>
              <a:rPr lang="pt-BR" sz="3000" smtClean="0">
                <a:latin typeface="Century Gothic" pitchFamily="34" charset="0"/>
              </a:rPr>
              <a:t>→ </a:t>
            </a:r>
            <a:r>
              <a:rPr lang="pt-BR" sz="3000" smtClean="0"/>
              <a:t>sonda orogástrica</a:t>
            </a:r>
          </a:p>
          <a:p>
            <a:r>
              <a:rPr lang="pt-BR" sz="3000" smtClean="0"/>
              <a:t>Hidratação venosa de acordo com quadro</a:t>
            </a:r>
          </a:p>
          <a:p>
            <a:r>
              <a:rPr lang="pt-BR" sz="3000" smtClean="0"/>
              <a:t>Uma dose de surfactante</a:t>
            </a:r>
          </a:p>
          <a:p>
            <a:r>
              <a:rPr lang="pt-BR" sz="3000" smtClean="0"/>
              <a:t>Antibioticoterapia</a:t>
            </a:r>
          </a:p>
          <a:p>
            <a:pPr lvl="1"/>
            <a:r>
              <a:rPr lang="pt-BR" sz="3000" smtClean="0"/>
              <a:t>18/04 a 21/04: Ampicilina + gentamicina</a:t>
            </a:r>
          </a:p>
          <a:p>
            <a:pPr lvl="1"/>
            <a:r>
              <a:rPr lang="pt-BR" sz="3000" smtClean="0"/>
              <a:t>22/04: Vancomicina + amicacina</a:t>
            </a:r>
          </a:p>
          <a:p>
            <a:pPr lvl="1"/>
            <a:r>
              <a:rPr lang="pt-BR" sz="3000" smtClean="0"/>
              <a:t>23/04 a 08/05: Vancomicina + cefepime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m 5"/>
          <p:cNvPicPr>
            <a:picLocks noChangeAspect="1"/>
          </p:cNvPicPr>
          <p:nvPr/>
        </p:nvPicPr>
        <p:blipFill>
          <a:blip r:embed="rId2"/>
          <a:srcRect/>
          <a:stretch>
            <a:fillRect/>
          </a:stretch>
        </p:blipFill>
        <p:spPr bwMode="auto">
          <a:xfrm>
            <a:off x="77788" y="158750"/>
            <a:ext cx="12125325" cy="6626225"/>
          </a:xfrm>
          <a:prstGeom prst="rect">
            <a:avLst/>
          </a:prstGeom>
          <a:noFill/>
          <a:ln w="9525">
            <a:noFill/>
            <a:miter lim="800000"/>
            <a:headEnd/>
            <a:tailEnd/>
          </a:ln>
        </p:spPr>
      </p:pic>
      <p:sp>
        <p:nvSpPr>
          <p:cNvPr id="2" name="Título 1">
            <a:extLst>
              <a:ext uri="{FF2B5EF4-FFF2-40B4-BE49-F238E27FC236}"/>
            </a:extLst>
          </p:cNvPr>
          <p:cNvSpPr>
            <a:spLocks noGrp="1"/>
          </p:cNvSpPr>
          <p:nvPr>
            <p:ph type="title"/>
          </p:nvPr>
        </p:nvSpPr>
        <p:spPr>
          <a:xfrm>
            <a:off x="1014413" y="1249363"/>
            <a:ext cx="9875837" cy="4098925"/>
          </a:xfrm>
        </p:spPr>
        <p:txBody>
          <a:bodyPr>
            <a:noAutofit/>
          </a:bodyPr>
          <a:lstStyle/>
          <a:p>
            <a:pPr algn="ctr"/>
            <a:r>
              <a:rPr lang="pt-BR" sz="15000" smtClean="0">
                <a:solidFill>
                  <a:schemeClr val="bg1"/>
                </a:solidFill>
                <a:effectLst>
                  <a:outerShdw blurRad="38100" dist="38100" dir="2700000" algn="tl">
                    <a:srgbClr val="000000"/>
                  </a:outerShdw>
                </a:effectLst>
              </a:rPr>
              <a:t>Reação leucemóide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r>
              <a:rPr lang="pt-BR" sz="6000" smtClean="0"/>
              <a:t>Definição</a:t>
            </a:r>
          </a:p>
        </p:txBody>
      </p:sp>
      <p:sp>
        <p:nvSpPr>
          <p:cNvPr id="20483" name="Espaço Reservado para Conteúdo 2"/>
          <p:cNvSpPr>
            <a:spLocks noGrp="1"/>
          </p:cNvSpPr>
          <p:nvPr>
            <p:ph idx="1"/>
          </p:nvPr>
        </p:nvSpPr>
        <p:spPr>
          <a:xfrm>
            <a:off x="1143000" y="2057400"/>
            <a:ext cx="4629150" cy="4038600"/>
          </a:xfrm>
        </p:spPr>
        <p:txBody>
          <a:bodyPr/>
          <a:lstStyle/>
          <a:p>
            <a:pPr algn="just"/>
            <a:r>
              <a:rPr lang="pt-BR" sz="3000" smtClean="0"/>
              <a:t>Reação leucemóide neonatal como um estado em que os leucócitos encontram-se acima ou igual a </a:t>
            </a:r>
            <a:r>
              <a:rPr lang="pt-BR" sz="3000" b="1" smtClean="0"/>
              <a:t>50000/mm³ </a:t>
            </a:r>
            <a:r>
              <a:rPr lang="pt-BR" sz="3000" smtClean="0"/>
              <a:t>ou contagem absoluta de neutrófilos acima </a:t>
            </a:r>
            <a:r>
              <a:rPr lang="pt-BR" sz="3000" b="1" smtClean="0"/>
              <a:t>de 30000/mm³ </a:t>
            </a:r>
            <a:r>
              <a:rPr lang="pt-BR" sz="3000" smtClean="0"/>
              <a:t>durante o período neonatal.</a:t>
            </a:r>
          </a:p>
        </p:txBody>
      </p:sp>
      <p:pic>
        <p:nvPicPr>
          <p:cNvPr id="20484" name="Imagem 3"/>
          <p:cNvPicPr>
            <a:picLocks noChangeAspect="1"/>
          </p:cNvPicPr>
          <p:nvPr/>
        </p:nvPicPr>
        <p:blipFill>
          <a:blip r:embed="rId2"/>
          <a:srcRect/>
          <a:stretch>
            <a:fillRect/>
          </a:stretch>
        </p:blipFill>
        <p:spPr bwMode="auto">
          <a:xfrm>
            <a:off x="6276975" y="1500188"/>
            <a:ext cx="5068888" cy="4124325"/>
          </a:xfrm>
          <a:prstGeom prst="rect">
            <a:avLst/>
          </a:prstGeom>
          <a:noFill/>
          <a:ln w="9525">
            <a:noFill/>
            <a:miter lim="800000"/>
            <a:headEnd/>
            <a:tailEnd/>
          </a:ln>
        </p:spPr>
      </p:pic>
      <p:sp>
        <p:nvSpPr>
          <p:cNvPr id="20485" name="Retângulo 5"/>
          <p:cNvSpPr>
            <a:spLocks noChangeArrowheads="1"/>
          </p:cNvSpPr>
          <p:nvPr/>
        </p:nvSpPr>
        <p:spPr bwMode="auto">
          <a:xfrm>
            <a:off x="10123488" y="6096000"/>
            <a:ext cx="1790700" cy="430213"/>
          </a:xfrm>
          <a:prstGeom prst="rect">
            <a:avLst/>
          </a:prstGeom>
          <a:noFill/>
          <a:ln w="9525">
            <a:noFill/>
            <a:miter lim="800000"/>
            <a:headEnd/>
            <a:tailEnd/>
          </a:ln>
        </p:spPr>
        <p:txBody>
          <a:bodyPr wrap="none">
            <a:spAutoFit/>
          </a:bodyPr>
          <a:lstStyle/>
          <a:p>
            <a:r>
              <a:rPr lang="pt-BR" sz="2200">
                <a:solidFill>
                  <a:srgbClr val="A6B727"/>
                </a:solidFill>
                <a:latin typeface="Corbel" pitchFamily="34" charset="0"/>
              </a:rPr>
              <a:t>DURAN, 2010</a:t>
            </a:r>
            <a:endParaRPr lang="pt-BR">
              <a:latin typeface="Corbe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m 9"/>
          <p:cNvPicPr>
            <a:picLocks noChangeAspect="1"/>
          </p:cNvPicPr>
          <p:nvPr/>
        </p:nvPicPr>
        <p:blipFill>
          <a:blip r:embed="rId3"/>
          <a:srcRect/>
          <a:stretch>
            <a:fillRect/>
          </a:stretch>
        </p:blipFill>
        <p:spPr bwMode="auto">
          <a:xfrm>
            <a:off x="7680325" y="2859088"/>
            <a:ext cx="3917950" cy="2279650"/>
          </a:xfrm>
          <a:prstGeom prst="rect">
            <a:avLst/>
          </a:prstGeom>
          <a:noFill/>
          <a:ln w="9525">
            <a:noFill/>
            <a:miter lim="800000"/>
            <a:headEnd/>
            <a:tailEnd/>
          </a:ln>
        </p:spPr>
      </p:pic>
      <p:sp>
        <p:nvSpPr>
          <p:cNvPr id="21507" name="Título 1"/>
          <p:cNvSpPr>
            <a:spLocks noGrp="1"/>
          </p:cNvSpPr>
          <p:nvPr>
            <p:ph type="title"/>
          </p:nvPr>
        </p:nvSpPr>
        <p:spPr/>
        <p:txBody>
          <a:bodyPr/>
          <a:lstStyle/>
          <a:p>
            <a:r>
              <a:rPr lang="pt-BR" sz="6000" smtClean="0"/>
              <a:t>Epidemiologia</a:t>
            </a:r>
          </a:p>
        </p:txBody>
      </p:sp>
      <p:sp>
        <p:nvSpPr>
          <p:cNvPr id="3" name="Espaço Reservado para Conteúdo 2"/>
          <p:cNvSpPr>
            <a:spLocks noGrp="1"/>
          </p:cNvSpPr>
          <p:nvPr>
            <p:ph idx="1"/>
          </p:nvPr>
        </p:nvSpPr>
        <p:spPr>
          <a:xfrm>
            <a:off x="1143000" y="2173288"/>
            <a:ext cx="9872663" cy="4038600"/>
          </a:xfrm>
        </p:spPr>
        <p:txBody>
          <a:bodyPr/>
          <a:lstStyle/>
          <a:p>
            <a:pPr algn="just"/>
            <a:r>
              <a:rPr lang="en-US" sz="2600" smtClean="0"/>
              <a:t>A taxa de ocorrência na UTI neonatal varia de 1,3 a 15%. </a:t>
            </a:r>
          </a:p>
          <a:p>
            <a:pPr algn="just"/>
            <a:r>
              <a:rPr lang="en-US" sz="2600" smtClean="0"/>
              <a:t>Relacionado com </a:t>
            </a:r>
          </a:p>
          <a:p>
            <a:pPr lvl="1" algn="just"/>
            <a:r>
              <a:rPr lang="en-US" sz="2600" smtClean="0"/>
              <a:t>Administração antenatal de betametasona;</a:t>
            </a:r>
          </a:p>
          <a:p>
            <a:pPr lvl="1" algn="just"/>
            <a:r>
              <a:rPr lang="en-US" sz="2600" smtClean="0"/>
              <a:t>Anemia;</a:t>
            </a:r>
          </a:p>
          <a:p>
            <a:pPr lvl="1" algn="just"/>
            <a:r>
              <a:rPr lang="en-US" sz="2600" smtClean="0"/>
              <a:t>Displasia broncopulmonar;</a:t>
            </a:r>
          </a:p>
          <a:p>
            <a:pPr lvl="1" algn="just"/>
            <a:r>
              <a:rPr lang="en-US" sz="2600" b="1" smtClean="0">
                <a:solidFill>
                  <a:srgbClr val="FF0000"/>
                </a:solidFill>
              </a:rPr>
              <a:t>Infecção;</a:t>
            </a:r>
          </a:p>
          <a:p>
            <a:pPr lvl="1" algn="just"/>
            <a:r>
              <a:rPr lang="en-US" sz="2600" smtClean="0"/>
              <a:t>Uso antenatal de esteroides;</a:t>
            </a:r>
          </a:p>
          <a:p>
            <a:pPr lvl="1" algn="just"/>
            <a:r>
              <a:rPr lang="en-US" sz="2600" b="1" smtClean="0">
                <a:solidFill>
                  <a:srgbClr val="FF0000"/>
                </a:solidFill>
              </a:rPr>
              <a:t>Prematuridade;</a:t>
            </a:r>
          </a:p>
          <a:p>
            <a:pPr lvl="1" algn="just"/>
            <a:r>
              <a:rPr lang="en-US" sz="2600" smtClean="0"/>
              <a:t>Anormalidades cromossomais como Síndrome de Down.</a:t>
            </a:r>
            <a:endParaRPr lang="pt-BR" sz="2600" smtClean="0"/>
          </a:p>
        </p:txBody>
      </p:sp>
      <p:sp>
        <p:nvSpPr>
          <p:cNvPr id="21509" name="Retângulo 10"/>
          <p:cNvSpPr>
            <a:spLocks noChangeArrowheads="1"/>
          </p:cNvSpPr>
          <p:nvPr/>
        </p:nvSpPr>
        <p:spPr bwMode="auto">
          <a:xfrm>
            <a:off x="5638800" y="6102350"/>
            <a:ext cx="6424613" cy="430213"/>
          </a:xfrm>
          <a:prstGeom prst="rect">
            <a:avLst/>
          </a:prstGeom>
          <a:noFill/>
          <a:ln w="9525">
            <a:noFill/>
            <a:miter lim="800000"/>
            <a:headEnd/>
            <a:tailEnd/>
          </a:ln>
        </p:spPr>
        <p:txBody>
          <a:bodyPr wrap="none">
            <a:spAutoFit/>
          </a:bodyPr>
          <a:lstStyle/>
          <a:p>
            <a:r>
              <a:rPr lang="en-US" sz="2200">
                <a:solidFill>
                  <a:srgbClr val="A6B727"/>
                </a:solidFill>
                <a:latin typeface="Corbel" pitchFamily="34" charset="0"/>
              </a:rPr>
              <a:t>ALARCÓN, 2013; SANCHEZ, 2015; SUSHANTH, 2010  </a:t>
            </a:r>
            <a:endParaRPr lang="pt-BR">
              <a:latin typeface="Corbe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pPr marL="44450" algn="ctr"/>
            <a:r>
              <a:rPr lang="pt-BR" sz="3000" b="1" smtClean="0"/>
              <a:t>A relação entre a reação leucemóide e a morbidade, a mortalidade e a corioamnionite perinatal em recém nascidos pequenos para idade gestacional</a:t>
            </a:r>
          </a:p>
        </p:txBody>
      </p:sp>
      <p:sp>
        <p:nvSpPr>
          <p:cNvPr id="3" name="Espaço Reservado para Conteúdo 2">
            <a:extLst>
              <a:ext uri="{FF2B5EF4-FFF2-40B4-BE49-F238E27FC236}"/>
            </a:extLst>
          </p:cNvPr>
          <p:cNvSpPr>
            <a:spLocks noGrp="1"/>
          </p:cNvSpPr>
          <p:nvPr>
            <p:ph idx="1"/>
          </p:nvPr>
        </p:nvSpPr>
        <p:spPr/>
        <p:txBody>
          <a:bodyPr rtlCol="0">
            <a:normAutofit lnSpcReduction="10000"/>
          </a:bodyPr>
          <a:lstStyle/>
          <a:p>
            <a:pPr indent="-182880" algn="just" fontAlgn="auto">
              <a:spcAft>
                <a:spcPts val="0"/>
              </a:spcAft>
              <a:defRPr/>
            </a:pPr>
            <a:r>
              <a:rPr lang="pt-BR" sz="2400" dirty="0"/>
              <a:t>Fez um caso controle retrospectivo com 1200 recém nascidos com menos de 2500g;</a:t>
            </a:r>
          </a:p>
          <a:p>
            <a:pPr indent="-182880" algn="just" fontAlgn="auto">
              <a:spcAft>
                <a:spcPts val="0"/>
              </a:spcAft>
              <a:defRPr/>
            </a:pPr>
            <a:r>
              <a:rPr lang="pt-BR" sz="2400" dirty="0"/>
              <a:t>Foram excluídos recém nascidos com anormalidade congênita ou </a:t>
            </a:r>
            <a:r>
              <a:rPr lang="pt-BR" sz="2400" dirty="0" err="1"/>
              <a:t>cromossomal</a:t>
            </a:r>
            <a:r>
              <a:rPr lang="pt-BR" sz="2400" dirty="0"/>
              <a:t>;</a:t>
            </a:r>
          </a:p>
          <a:p>
            <a:pPr indent="-182880" algn="just" fontAlgn="auto">
              <a:spcAft>
                <a:spcPts val="0"/>
              </a:spcAft>
              <a:defRPr/>
            </a:pPr>
            <a:r>
              <a:rPr lang="pt-BR" sz="2400" dirty="0"/>
              <a:t>Foram analisados:</a:t>
            </a:r>
          </a:p>
          <a:p>
            <a:pPr lvl="1" indent="-182880" algn="just" fontAlgn="auto">
              <a:defRPr/>
            </a:pPr>
            <a:r>
              <a:rPr lang="pt-BR" sz="2400" dirty="0"/>
              <a:t>Idade gestacional;</a:t>
            </a:r>
          </a:p>
          <a:p>
            <a:pPr lvl="1" indent="-182880" algn="just" fontAlgn="auto">
              <a:defRPr/>
            </a:pPr>
            <a:r>
              <a:rPr lang="pt-BR" sz="2400" dirty="0"/>
              <a:t>Peso;</a:t>
            </a:r>
          </a:p>
          <a:p>
            <a:pPr lvl="1" indent="-182880" algn="just" fontAlgn="auto">
              <a:defRPr/>
            </a:pPr>
            <a:r>
              <a:rPr lang="pt-BR" sz="2400" dirty="0"/>
              <a:t>Gênero;</a:t>
            </a:r>
          </a:p>
          <a:p>
            <a:pPr lvl="1" indent="-182880" algn="just" fontAlgn="auto">
              <a:defRPr/>
            </a:pPr>
            <a:r>
              <a:rPr lang="pt-BR" sz="2400" dirty="0"/>
              <a:t>Escore de </a:t>
            </a:r>
            <a:r>
              <a:rPr lang="pt-BR" sz="2400" dirty="0" err="1"/>
              <a:t>Apgar</a:t>
            </a:r>
            <a:r>
              <a:rPr lang="pt-BR" sz="2400" dirty="0"/>
              <a:t>;</a:t>
            </a:r>
          </a:p>
          <a:p>
            <a:pPr lvl="1" indent="-182880" algn="just" fontAlgn="auto">
              <a:defRPr/>
            </a:pPr>
            <a:r>
              <a:rPr lang="pt-BR" sz="2400" dirty="0"/>
              <a:t>Período de hospitalização taxa de mortalidade;</a:t>
            </a:r>
          </a:p>
        </p:txBody>
      </p:sp>
      <p:sp>
        <p:nvSpPr>
          <p:cNvPr id="22532" name="Retângulo 4"/>
          <p:cNvSpPr>
            <a:spLocks noChangeArrowheads="1"/>
          </p:cNvSpPr>
          <p:nvPr/>
        </p:nvSpPr>
        <p:spPr bwMode="auto">
          <a:xfrm>
            <a:off x="10123488" y="6096000"/>
            <a:ext cx="1790700" cy="430213"/>
          </a:xfrm>
          <a:prstGeom prst="rect">
            <a:avLst/>
          </a:prstGeom>
          <a:noFill/>
          <a:ln w="9525">
            <a:noFill/>
            <a:miter lim="800000"/>
            <a:headEnd/>
            <a:tailEnd/>
          </a:ln>
        </p:spPr>
        <p:txBody>
          <a:bodyPr wrap="none">
            <a:spAutoFit/>
          </a:bodyPr>
          <a:lstStyle/>
          <a:p>
            <a:r>
              <a:rPr lang="pt-BR" sz="2200">
                <a:solidFill>
                  <a:srgbClr val="A6B727"/>
                </a:solidFill>
                <a:latin typeface="Corbel" pitchFamily="34" charset="0"/>
              </a:rPr>
              <a:t>DURAN, 2010</a:t>
            </a:r>
            <a:endParaRPr lang="pt-BR">
              <a:latin typeface="Corbe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pPr marL="44450" algn="ctr"/>
            <a:r>
              <a:rPr lang="pt-BR" sz="3000" b="1" smtClean="0"/>
              <a:t>A relação entre a reação leucemoide e a morbidade, a mortalidade e a corioamnionite perinatal em recém nascidos pequenos para idade gestacional</a:t>
            </a:r>
          </a:p>
        </p:txBody>
      </p:sp>
      <p:sp>
        <p:nvSpPr>
          <p:cNvPr id="23555" name="Espaço Reservado para Conteúdo 2"/>
          <p:cNvSpPr>
            <a:spLocks noGrp="1"/>
          </p:cNvSpPr>
          <p:nvPr>
            <p:ph idx="1"/>
          </p:nvPr>
        </p:nvSpPr>
        <p:spPr>
          <a:xfrm>
            <a:off x="1143000" y="2173288"/>
            <a:ext cx="9872663" cy="4038600"/>
          </a:xfrm>
        </p:spPr>
        <p:txBody>
          <a:bodyPr/>
          <a:lstStyle/>
          <a:p>
            <a:pPr algn="just"/>
            <a:r>
              <a:rPr lang="pt-BR" sz="2400" smtClean="0"/>
              <a:t>Foram analisados:</a:t>
            </a:r>
          </a:p>
          <a:p>
            <a:pPr lvl="1" algn="just"/>
            <a:r>
              <a:rPr lang="pt-BR" sz="2400" smtClean="0"/>
              <a:t>Ruptura de membranas;</a:t>
            </a:r>
          </a:p>
          <a:p>
            <a:pPr lvl="1" algn="just"/>
            <a:r>
              <a:rPr lang="pt-BR" sz="2400" smtClean="0"/>
              <a:t>Infecção perinatal;</a:t>
            </a:r>
          </a:p>
          <a:p>
            <a:pPr lvl="1" algn="just"/>
            <a:r>
              <a:rPr lang="pt-BR" sz="2400" smtClean="0"/>
              <a:t>Corioamnionite;</a:t>
            </a:r>
          </a:p>
          <a:p>
            <a:pPr lvl="1" algn="just"/>
            <a:r>
              <a:rPr lang="pt-BR" sz="2400" smtClean="0"/>
              <a:t>Síndrome do desconforto respiratório;</a:t>
            </a:r>
          </a:p>
          <a:p>
            <a:pPr lvl="1" algn="just"/>
            <a:r>
              <a:rPr lang="pt-BR" sz="2400" smtClean="0"/>
              <a:t>Uso antenatal e pós natal de esteróides;</a:t>
            </a:r>
          </a:p>
          <a:p>
            <a:pPr lvl="1" algn="just"/>
            <a:r>
              <a:rPr lang="pt-BR" sz="2400" smtClean="0"/>
              <a:t>Enterocolite necrosante;</a:t>
            </a:r>
          </a:p>
          <a:p>
            <a:pPr lvl="1" algn="just"/>
            <a:r>
              <a:rPr lang="pt-BR" sz="2400" smtClean="0"/>
              <a:t>Sepse;</a:t>
            </a:r>
          </a:p>
          <a:p>
            <a:pPr lvl="1" algn="just"/>
            <a:r>
              <a:rPr lang="pt-BR" sz="2400" smtClean="0"/>
              <a:t>Hemorragia intraventricular;</a:t>
            </a:r>
          </a:p>
          <a:p>
            <a:pPr lvl="1" algn="just"/>
            <a:r>
              <a:rPr lang="pt-BR" sz="2400" smtClean="0"/>
              <a:t>Retinopatia.</a:t>
            </a:r>
          </a:p>
        </p:txBody>
      </p:sp>
      <p:sp>
        <p:nvSpPr>
          <p:cNvPr id="23556" name="Retângulo 3"/>
          <p:cNvSpPr>
            <a:spLocks noChangeArrowheads="1"/>
          </p:cNvSpPr>
          <p:nvPr/>
        </p:nvSpPr>
        <p:spPr bwMode="auto">
          <a:xfrm>
            <a:off x="10123488" y="6096000"/>
            <a:ext cx="1790700" cy="430213"/>
          </a:xfrm>
          <a:prstGeom prst="rect">
            <a:avLst/>
          </a:prstGeom>
          <a:noFill/>
          <a:ln w="9525">
            <a:noFill/>
            <a:miter lim="800000"/>
            <a:headEnd/>
            <a:tailEnd/>
          </a:ln>
        </p:spPr>
        <p:txBody>
          <a:bodyPr wrap="none">
            <a:spAutoFit/>
          </a:bodyPr>
          <a:lstStyle/>
          <a:p>
            <a:r>
              <a:rPr lang="pt-BR" sz="2200">
                <a:solidFill>
                  <a:srgbClr val="A6B727"/>
                </a:solidFill>
                <a:latin typeface="Corbel" pitchFamily="34" charset="0"/>
              </a:rPr>
              <a:t>DURAN, 2010</a:t>
            </a:r>
            <a:endParaRPr lang="pt-BR">
              <a:latin typeface="Corbe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pPr marL="44450" algn="ctr"/>
            <a:r>
              <a:rPr lang="pt-BR" sz="3000" b="1" smtClean="0"/>
              <a:t>A relação entre a reação leucemoide e a morbidade, a mortalidade e a corioamnionite perinatal em recém nascidos pequenos para idade gestacional</a:t>
            </a:r>
          </a:p>
        </p:txBody>
      </p:sp>
      <p:sp>
        <p:nvSpPr>
          <p:cNvPr id="24579" name="Espaço Reservado para Conteúdo 2"/>
          <p:cNvSpPr>
            <a:spLocks noGrp="1"/>
          </p:cNvSpPr>
          <p:nvPr>
            <p:ph idx="1"/>
          </p:nvPr>
        </p:nvSpPr>
        <p:spPr>
          <a:xfrm>
            <a:off x="1143000" y="2173288"/>
            <a:ext cx="9872663" cy="4038600"/>
          </a:xfrm>
        </p:spPr>
        <p:txBody>
          <a:bodyPr/>
          <a:lstStyle/>
          <a:p>
            <a:pPr algn="just"/>
            <a:r>
              <a:rPr lang="pt-BR" sz="3000" smtClean="0"/>
              <a:t>Conclusão:</a:t>
            </a:r>
          </a:p>
          <a:p>
            <a:pPr lvl="1" algn="just"/>
            <a:r>
              <a:rPr lang="pt-BR" sz="2600" smtClean="0"/>
              <a:t>Em</a:t>
            </a:r>
            <a:r>
              <a:rPr lang="en-US" sz="2600" smtClean="0"/>
              <a:t> </a:t>
            </a:r>
            <a:r>
              <a:rPr lang="pt-BR" sz="2600" smtClean="0"/>
              <a:t>recém-nascidos</a:t>
            </a:r>
            <a:r>
              <a:rPr lang="en-US" sz="2600" smtClean="0"/>
              <a:t> com baixo peso, a reação leucemóide neonatal está associada frequentemente a ruptura prematura das membranas, corioamnionite, escore de Apgar baixo, longo tempo com suporte ventilatório, sepse, hemorragia intraventricular, displasia broncopulmonar e taxas de mortalidade altas.</a:t>
            </a:r>
          </a:p>
          <a:p>
            <a:pPr lvl="1" algn="just"/>
            <a:r>
              <a:rPr lang="en-US" sz="2600" smtClean="0">
                <a:solidFill>
                  <a:schemeClr val="accent2"/>
                </a:solidFill>
              </a:rPr>
              <a:t>Mães com corioamnionite têm maior risco de reação leucemóide</a:t>
            </a:r>
            <a:r>
              <a:rPr lang="en-US" sz="2600" smtClean="0"/>
              <a:t> e sua complicação com sepse e </a:t>
            </a:r>
            <a:r>
              <a:rPr lang="pt-BR" sz="2600" smtClean="0"/>
              <a:t>hemorragia</a:t>
            </a:r>
            <a:r>
              <a:rPr lang="en-US" sz="2600" smtClean="0"/>
              <a:t> intraventricular é mais frequente.</a:t>
            </a:r>
          </a:p>
        </p:txBody>
      </p:sp>
      <p:sp>
        <p:nvSpPr>
          <p:cNvPr id="24580" name="Retângulo 3"/>
          <p:cNvSpPr>
            <a:spLocks noChangeArrowheads="1"/>
          </p:cNvSpPr>
          <p:nvPr/>
        </p:nvSpPr>
        <p:spPr bwMode="auto">
          <a:xfrm>
            <a:off x="10123488" y="6096000"/>
            <a:ext cx="1790700" cy="430213"/>
          </a:xfrm>
          <a:prstGeom prst="rect">
            <a:avLst/>
          </a:prstGeom>
          <a:noFill/>
          <a:ln w="9525">
            <a:noFill/>
            <a:miter lim="800000"/>
            <a:headEnd/>
            <a:tailEnd/>
          </a:ln>
        </p:spPr>
        <p:txBody>
          <a:bodyPr wrap="none">
            <a:spAutoFit/>
          </a:bodyPr>
          <a:lstStyle/>
          <a:p>
            <a:r>
              <a:rPr lang="pt-BR" sz="2200">
                <a:solidFill>
                  <a:srgbClr val="A6B727"/>
                </a:solidFill>
                <a:latin typeface="Corbel" pitchFamily="34" charset="0"/>
              </a:rPr>
              <a:t>DURAN, 2010</a:t>
            </a:r>
            <a:endParaRPr lang="pt-BR">
              <a:latin typeface="Corbel"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normAutofit/>
          </a:bodyPr>
          <a:lstStyle/>
          <a:p>
            <a:pPr algn="ctr"/>
            <a:r>
              <a:rPr lang="en-US" sz="4000" b="1" smtClean="0"/>
              <a:t>Reação leucemóide neonatal associado com corioamnionite por </a:t>
            </a:r>
            <a:r>
              <a:rPr lang="pt-BR" sz="4000" b="1" i="1" smtClean="0"/>
              <a:t>Candida albicans</a:t>
            </a:r>
            <a:endParaRPr lang="pt-BR" sz="2700" b="1" smtClean="0"/>
          </a:p>
        </p:txBody>
      </p:sp>
      <p:sp>
        <p:nvSpPr>
          <p:cNvPr id="3" name="Espaço Reservado para Conteúdo 2">
            <a:extLst>
              <a:ext uri="{FF2B5EF4-FFF2-40B4-BE49-F238E27FC236}"/>
            </a:extLst>
          </p:cNvPr>
          <p:cNvSpPr>
            <a:spLocks noGrp="1"/>
          </p:cNvSpPr>
          <p:nvPr>
            <p:ph idx="1"/>
          </p:nvPr>
        </p:nvSpPr>
        <p:spPr>
          <a:xfrm>
            <a:off x="1143000" y="2173288"/>
            <a:ext cx="9872663" cy="4038600"/>
          </a:xfrm>
        </p:spPr>
        <p:txBody>
          <a:bodyPr rtlCol="0">
            <a:normAutofit/>
          </a:bodyPr>
          <a:lstStyle/>
          <a:p>
            <a:pPr indent="-182880" algn="just" fontAlgn="auto">
              <a:spcAft>
                <a:spcPts val="0"/>
              </a:spcAft>
              <a:defRPr/>
            </a:pPr>
            <a:r>
              <a:rPr lang="pt-BR" sz="3000" dirty="0"/>
              <a:t>G2 P0 A1</a:t>
            </a:r>
          </a:p>
          <a:p>
            <a:pPr indent="-182880" algn="just" fontAlgn="auto">
              <a:spcAft>
                <a:spcPts val="0"/>
              </a:spcAft>
              <a:defRPr/>
            </a:pPr>
            <a:r>
              <a:rPr lang="pt-BR" sz="3000" dirty="0"/>
              <a:t>31 semanas e 4 dias: ruptura espontânea de membrana.</a:t>
            </a:r>
          </a:p>
          <a:p>
            <a:pPr indent="-182880" algn="just" fontAlgn="auto">
              <a:spcAft>
                <a:spcPts val="0"/>
              </a:spcAft>
              <a:defRPr/>
            </a:pPr>
            <a:r>
              <a:rPr lang="pt-BR" sz="3000" b="1" dirty="0"/>
              <a:t>Primeiro dia de internação: </a:t>
            </a:r>
            <a:r>
              <a:rPr lang="pt-BR" sz="3000" dirty="0"/>
              <a:t>iniciado sulfato de magnésio para </a:t>
            </a:r>
            <a:r>
              <a:rPr lang="pt-BR" sz="3000" dirty="0" err="1"/>
              <a:t>tocólise</a:t>
            </a:r>
            <a:r>
              <a:rPr lang="pt-BR" sz="3000" dirty="0"/>
              <a:t>, ampicilina e </a:t>
            </a:r>
            <a:r>
              <a:rPr lang="pt-BR" sz="3000" dirty="0" err="1"/>
              <a:t>betametasona</a:t>
            </a:r>
            <a:r>
              <a:rPr lang="pt-BR" sz="3000" dirty="0"/>
              <a:t> para maturação pulmonar fetal.</a:t>
            </a:r>
          </a:p>
          <a:p>
            <a:pPr indent="-182880" algn="just" fontAlgn="auto">
              <a:spcAft>
                <a:spcPts val="0"/>
              </a:spcAft>
              <a:defRPr/>
            </a:pPr>
            <a:r>
              <a:rPr lang="pt-BR" sz="3000" b="1" dirty="0"/>
              <a:t>Segundo dia de internação: </a:t>
            </a:r>
            <a:r>
              <a:rPr lang="pt-BR" sz="3000" dirty="0" err="1"/>
              <a:t>tocólise</a:t>
            </a:r>
            <a:r>
              <a:rPr lang="pt-BR" sz="3000" dirty="0"/>
              <a:t> foi </a:t>
            </a:r>
            <a:r>
              <a:rPr lang="pt-BR" sz="3000" dirty="0" err="1"/>
              <a:t>inefetiva</a:t>
            </a:r>
            <a:r>
              <a:rPr lang="pt-BR" sz="3000" dirty="0"/>
              <a:t> e foi realizada </a:t>
            </a:r>
            <a:r>
              <a:rPr lang="pt-BR" sz="3000" dirty="0" err="1"/>
              <a:t>swab</a:t>
            </a:r>
            <a:r>
              <a:rPr lang="pt-BR" sz="3000" dirty="0"/>
              <a:t> cervical, que foi positiva para Streptococcus </a:t>
            </a:r>
            <a:r>
              <a:rPr lang="pt-BR" sz="3000" dirty="0" err="1"/>
              <a:t>agalactiae</a:t>
            </a:r>
            <a:r>
              <a:rPr lang="pt-BR" sz="3000" dirty="0"/>
              <a:t> (</a:t>
            </a:r>
            <a:r>
              <a:rPr lang="pt-BR" sz="3000" dirty="0" err="1"/>
              <a:t>group</a:t>
            </a:r>
            <a:r>
              <a:rPr lang="pt-BR" sz="3000" dirty="0"/>
              <a:t> B Streptococcus) e C. </a:t>
            </a:r>
            <a:r>
              <a:rPr lang="pt-BR" sz="3000" dirty="0" err="1"/>
              <a:t>albicans</a:t>
            </a:r>
            <a:r>
              <a:rPr lang="pt-BR" sz="3000" dirty="0"/>
              <a:t>.</a:t>
            </a:r>
          </a:p>
          <a:p>
            <a:pPr marL="45720" indent="0" algn="just" fontAlgn="auto">
              <a:spcAft>
                <a:spcPts val="0"/>
              </a:spcAft>
              <a:buFont typeface="Corbel" pitchFamily="34" charset="0"/>
              <a:buNone/>
              <a:defRPr/>
            </a:pPr>
            <a:endParaRPr lang="en-US" sz="2600" dirty="0"/>
          </a:p>
        </p:txBody>
      </p:sp>
      <p:sp>
        <p:nvSpPr>
          <p:cNvPr id="25604" name="Retângulo 3"/>
          <p:cNvSpPr>
            <a:spLocks noChangeArrowheads="1"/>
          </p:cNvSpPr>
          <p:nvPr/>
        </p:nvSpPr>
        <p:spPr bwMode="auto">
          <a:xfrm>
            <a:off x="10123488" y="6096000"/>
            <a:ext cx="1871662" cy="430213"/>
          </a:xfrm>
          <a:prstGeom prst="rect">
            <a:avLst/>
          </a:prstGeom>
          <a:noFill/>
          <a:ln w="9525">
            <a:noFill/>
            <a:miter lim="800000"/>
            <a:headEnd/>
            <a:tailEnd/>
          </a:ln>
        </p:spPr>
        <p:txBody>
          <a:bodyPr wrap="none">
            <a:spAutoFit/>
          </a:bodyPr>
          <a:lstStyle/>
          <a:p>
            <a:r>
              <a:rPr lang="pt-BR" sz="2200">
                <a:solidFill>
                  <a:srgbClr val="A6B727"/>
                </a:solidFill>
                <a:latin typeface="Corbel" pitchFamily="34" charset="0"/>
              </a:rPr>
              <a:t>IWATANI,2014</a:t>
            </a:r>
            <a:endParaRPr lang="pt-BR">
              <a:latin typeface="Corbel"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fontScale="90000"/>
          </a:bodyPr>
          <a:lstStyle/>
          <a:p>
            <a:pPr algn="ctr" fontAlgn="auto">
              <a:spcAft>
                <a:spcPts val="0"/>
              </a:spcAft>
              <a:defRPr/>
            </a:pPr>
            <a:r>
              <a:rPr lang="en-US" b="1" dirty="0" err="1"/>
              <a:t>Reação</a:t>
            </a:r>
            <a:r>
              <a:rPr lang="en-US" b="1" dirty="0"/>
              <a:t> </a:t>
            </a:r>
            <a:r>
              <a:rPr lang="en-US" b="1" dirty="0" err="1"/>
              <a:t>leucemoide</a:t>
            </a:r>
            <a:r>
              <a:rPr lang="en-US" b="1" dirty="0"/>
              <a:t> neonatal </a:t>
            </a:r>
            <a:r>
              <a:rPr lang="en-US" b="1" dirty="0" err="1"/>
              <a:t>associado</a:t>
            </a:r>
            <a:r>
              <a:rPr lang="en-US" b="1" dirty="0"/>
              <a:t> com </a:t>
            </a:r>
            <a:r>
              <a:rPr lang="en-US" b="1" dirty="0" err="1"/>
              <a:t>corioamnionite</a:t>
            </a:r>
            <a:r>
              <a:rPr lang="en-US" b="1" dirty="0"/>
              <a:t> </a:t>
            </a:r>
            <a:r>
              <a:rPr lang="en-US" b="1" dirty="0" err="1"/>
              <a:t>por</a:t>
            </a:r>
            <a:r>
              <a:rPr lang="en-US" b="1" dirty="0"/>
              <a:t> </a:t>
            </a:r>
            <a:r>
              <a:rPr lang="pt-BR" b="1" i="1" dirty="0" err="1"/>
              <a:t>Candida</a:t>
            </a:r>
            <a:r>
              <a:rPr lang="pt-BR" b="1" i="1" dirty="0"/>
              <a:t> </a:t>
            </a:r>
            <a:r>
              <a:rPr lang="pt-BR" b="1" i="1" dirty="0" err="1"/>
              <a:t>albicans</a:t>
            </a:r>
            <a:endParaRPr lang="pt-BR" sz="3000" b="1" dirty="0"/>
          </a:p>
        </p:txBody>
      </p:sp>
      <p:sp>
        <p:nvSpPr>
          <p:cNvPr id="3" name="Espaço Reservado para Conteúdo 2">
            <a:extLst>
              <a:ext uri="{FF2B5EF4-FFF2-40B4-BE49-F238E27FC236}"/>
            </a:extLst>
          </p:cNvPr>
          <p:cNvSpPr>
            <a:spLocks noGrp="1"/>
          </p:cNvSpPr>
          <p:nvPr>
            <p:ph idx="1"/>
          </p:nvPr>
        </p:nvSpPr>
        <p:spPr>
          <a:xfrm>
            <a:off x="1143000" y="2173288"/>
            <a:ext cx="9872663" cy="4038600"/>
          </a:xfrm>
        </p:spPr>
        <p:txBody>
          <a:bodyPr rtlCol="0">
            <a:normAutofit fontScale="92500" lnSpcReduction="10000"/>
          </a:bodyPr>
          <a:lstStyle/>
          <a:p>
            <a:pPr indent="-182880" algn="just" fontAlgn="auto">
              <a:spcAft>
                <a:spcPts val="0"/>
              </a:spcAft>
              <a:defRPr/>
            </a:pPr>
            <a:r>
              <a:rPr lang="pt-BR" sz="2800" dirty="0"/>
              <a:t>Nasceu um recém-nascido masculino, pesando 1854g e com </a:t>
            </a:r>
            <a:r>
              <a:rPr lang="pt-BR" sz="2800" dirty="0" err="1"/>
              <a:t>apgar</a:t>
            </a:r>
            <a:r>
              <a:rPr lang="pt-BR" sz="2800" dirty="0"/>
              <a:t> 5 e 9 do primeiro e quinto minuto respectivamente.</a:t>
            </a:r>
          </a:p>
          <a:p>
            <a:pPr indent="-182880" algn="just" fontAlgn="auto">
              <a:spcAft>
                <a:spcPts val="0"/>
              </a:spcAft>
              <a:defRPr/>
            </a:pPr>
            <a:r>
              <a:rPr lang="pt-BR" sz="2800" dirty="0"/>
              <a:t>Apresentava-se com síndrome do desconforto respiratório. </a:t>
            </a:r>
            <a:r>
              <a:rPr lang="pt-BR" sz="2800" dirty="0" err="1"/>
              <a:t>Leucograma</a:t>
            </a:r>
            <a:r>
              <a:rPr lang="pt-BR" sz="2800" dirty="0"/>
              <a:t> revelava 89800/mm³ de leucócitos totais e culturas de faringe e aspirado da traqueia demonstraram presença de C. </a:t>
            </a:r>
            <a:r>
              <a:rPr lang="pt-BR" sz="2800" dirty="0" err="1"/>
              <a:t>albicans</a:t>
            </a:r>
            <a:r>
              <a:rPr lang="pt-BR" sz="2800" dirty="0"/>
              <a:t>.</a:t>
            </a:r>
          </a:p>
          <a:p>
            <a:pPr indent="-182880" algn="just" fontAlgn="auto">
              <a:spcAft>
                <a:spcPts val="0"/>
              </a:spcAft>
              <a:defRPr/>
            </a:pPr>
            <a:r>
              <a:rPr lang="pt-BR" sz="2800" dirty="0"/>
              <a:t>Histopatológico da placenta mostrou presença de micelas de C. </a:t>
            </a:r>
            <a:r>
              <a:rPr lang="pt-BR" sz="2800" dirty="0" err="1"/>
              <a:t>albicans</a:t>
            </a:r>
            <a:r>
              <a:rPr lang="pt-BR" sz="2800" dirty="0"/>
              <a:t>. </a:t>
            </a:r>
          </a:p>
          <a:p>
            <a:pPr indent="-182880" algn="just" fontAlgn="auto">
              <a:spcAft>
                <a:spcPts val="0"/>
              </a:spcAft>
              <a:defRPr/>
            </a:pPr>
            <a:r>
              <a:rPr lang="pt-BR" sz="2800" dirty="0"/>
              <a:t>Recém-nascido evoluiu bem após suporte ventilatório, sem necessidade de antifúngicos. Foi de alta com 37 semanas e com leucócitos totais de 20500/mm³.</a:t>
            </a:r>
          </a:p>
        </p:txBody>
      </p:sp>
      <p:sp>
        <p:nvSpPr>
          <p:cNvPr id="26628" name="Retângulo 4"/>
          <p:cNvSpPr>
            <a:spLocks noChangeArrowheads="1"/>
          </p:cNvSpPr>
          <p:nvPr/>
        </p:nvSpPr>
        <p:spPr bwMode="auto">
          <a:xfrm>
            <a:off x="10123488" y="6096000"/>
            <a:ext cx="1871662" cy="430213"/>
          </a:xfrm>
          <a:prstGeom prst="rect">
            <a:avLst/>
          </a:prstGeom>
          <a:noFill/>
          <a:ln w="9525">
            <a:noFill/>
            <a:miter lim="800000"/>
            <a:headEnd/>
            <a:tailEnd/>
          </a:ln>
        </p:spPr>
        <p:txBody>
          <a:bodyPr wrap="none">
            <a:spAutoFit/>
          </a:bodyPr>
          <a:lstStyle/>
          <a:p>
            <a:r>
              <a:rPr lang="pt-BR" sz="2200">
                <a:solidFill>
                  <a:srgbClr val="A6B727"/>
                </a:solidFill>
                <a:latin typeface="Corbel" pitchFamily="34" charset="0"/>
              </a:rPr>
              <a:t>IWATANI,2014</a:t>
            </a:r>
            <a:endParaRPr lang="pt-BR">
              <a:latin typeface="Corbe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rtlCol="0">
            <a:normAutofit fontScale="90000"/>
          </a:bodyPr>
          <a:lstStyle/>
          <a:p>
            <a:pPr algn="ctr" fontAlgn="auto">
              <a:spcAft>
                <a:spcPts val="0"/>
              </a:spcAft>
              <a:defRPr/>
            </a:pPr>
            <a:r>
              <a:rPr lang="en-US" b="1" dirty="0" err="1"/>
              <a:t>Reação</a:t>
            </a:r>
            <a:r>
              <a:rPr lang="en-US" b="1" dirty="0"/>
              <a:t> </a:t>
            </a:r>
            <a:r>
              <a:rPr lang="en-US" b="1" dirty="0" err="1"/>
              <a:t>leucemoide</a:t>
            </a:r>
            <a:r>
              <a:rPr lang="en-US" b="1" dirty="0"/>
              <a:t> neonatal </a:t>
            </a:r>
            <a:r>
              <a:rPr lang="en-US" b="1" dirty="0" err="1"/>
              <a:t>associado</a:t>
            </a:r>
            <a:r>
              <a:rPr lang="en-US" b="1" dirty="0"/>
              <a:t> com </a:t>
            </a:r>
            <a:r>
              <a:rPr lang="en-US" b="1" dirty="0" err="1"/>
              <a:t>corioamnionite</a:t>
            </a:r>
            <a:r>
              <a:rPr lang="en-US" b="1" dirty="0"/>
              <a:t> </a:t>
            </a:r>
            <a:r>
              <a:rPr lang="en-US" b="1" dirty="0" err="1"/>
              <a:t>por</a:t>
            </a:r>
            <a:r>
              <a:rPr lang="en-US" b="1" dirty="0"/>
              <a:t> </a:t>
            </a:r>
            <a:r>
              <a:rPr lang="pt-BR" b="1" i="1" dirty="0" err="1"/>
              <a:t>Candida</a:t>
            </a:r>
            <a:r>
              <a:rPr lang="pt-BR" b="1" i="1" dirty="0"/>
              <a:t> </a:t>
            </a:r>
            <a:r>
              <a:rPr lang="pt-BR" b="1" i="1" dirty="0" err="1"/>
              <a:t>albicans</a:t>
            </a:r>
            <a:endParaRPr lang="pt-BR" sz="3000" b="1" dirty="0"/>
          </a:p>
        </p:txBody>
      </p:sp>
      <p:sp>
        <p:nvSpPr>
          <p:cNvPr id="3" name="Espaço Reservado para Conteúdo 2">
            <a:extLst>
              <a:ext uri="{FF2B5EF4-FFF2-40B4-BE49-F238E27FC236}"/>
            </a:extLst>
          </p:cNvPr>
          <p:cNvSpPr>
            <a:spLocks noGrp="1"/>
          </p:cNvSpPr>
          <p:nvPr>
            <p:ph idx="1"/>
          </p:nvPr>
        </p:nvSpPr>
        <p:spPr>
          <a:xfrm>
            <a:off x="1143000" y="2173288"/>
            <a:ext cx="9967913" cy="4203700"/>
          </a:xfrm>
        </p:spPr>
        <p:txBody>
          <a:bodyPr>
            <a:normAutofit/>
          </a:bodyPr>
          <a:lstStyle/>
          <a:p>
            <a:pPr algn="just">
              <a:lnSpc>
                <a:spcPct val="70000"/>
              </a:lnSpc>
            </a:pPr>
            <a:r>
              <a:rPr lang="en-US" sz="3000" smtClean="0"/>
              <a:t>Conclusão:</a:t>
            </a:r>
          </a:p>
          <a:p>
            <a:pPr lvl="1" algn="just">
              <a:lnSpc>
                <a:spcPct val="70000"/>
              </a:lnSpc>
            </a:pPr>
            <a:r>
              <a:rPr lang="en-US" sz="2800" smtClean="0"/>
              <a:t>Reação leucemóide por Candida albicans é rara;</a:t>
            </a:r>
          </a:p>
          <a:p>
            <a:pPr lvl="1" algn="just">
              <a:lnSpc>
                <a:spcPct val="70000"/>
              </a:lnSpc>
            </a:pPr>
            <a:r>
              <a:rPr lang="en-US" sz="2800" smtClean="0"/>
              <a:t>Apesar do desconforto respiratório, paciente tinha boa clínica e não necessitou de antifúngicos;</a:t>
            </a:r>
          </a:p>
          <a:p>
            <a:pPr lvl="1" algn="just">
              <a:lnSpc>
                <a:spcPct val="70000"/>
              </a:lnSpc>
            </a:pPr>
            <a:r>
              <a:rPr lang="pt-BR" sz="2800" smtClean="0"/>
              <a:t>No entanto, foi diagnosticado com síndrome de resposta inflamatória fetal (SRIF), com base na IL-6 elevada (&gt; 11 pg / mL) e na presença de funisite;</a:t>
            </a:r>
          </a:p>
          <a:p>
            <a:pPr lvl="1" algn="just">
              <a:lnSpc>
                <a:spcPct val="70000"/>
              </a:lnSpc>
            </a:pPr>
            <a:r>
              <a:rPr lang="pt-BR" sz="2800" smtClean="0"/>
              <a:t>Portanto, especula-se que a SRIF esteja associado com a corioamnionite por C. albicans e que poderia ter causado o desenvolvimento de reação leucemóide;</a:t>
            </a:r>
            <a:endParaRPr lang="en-US" sz="2800" smtClean="0"/>
          </a:p>
          <a:p>
            <a:pPr lvl="1" algn="just">
              <a:lnSpc>
                <a:spcPct val="70000"/>
              </a:lnSpc>
            </a:pPr>
            <a:r>
              <a:rPr lang="en-US" sz="2800" smtClean="0"/>
              <a:t>A reação leucemóide se resolveu em 4 semanas de nascimento.</a:t>
            </a:r>
          </a:p>
          <a:p>
            <a:pPr>
              <a:lnSpc>
                <a:spcPct val="70000"/>
              </a:lnSpc>
            </a:pPr>
            <a:endParaRPr lang="en-US" sz="6100" smtClean="0"/>
          </a:p>
        </p:txBody>
      </p:sp>
      <p:sp>
        <p:nvSpPr>
          <p:cNvPr id="27652" name="Retângulo 5"/>
          <p:cNvSpPr>
            <a:spLocks noChangeArrowheads="1"/>
          </p:cNvSpPr>
          <p:nvPr/>
        </p:nvSpPr>
        <p:spPr bwMode="auto">
          <a:xfrm>
            <a:off x="10123488" y="6096000"/>
            <a:ext cx="1871662" cy="430213"/>
          </a:xfrm>
          <a:prstGeom prst="rect">
            <a:avLst/>
          </a:prstGeom>
          <a:noFill/>
          <a:ln w="9525">
            <a:noFill/>
            <a:miter lim="800000"/>
            <a:headEnd/>
            <a:tailEnd/>
          </a:ln>
        </p:spPr>
        <p:txBody>
          <a:bodyPr wrap="none">
            <a:spAutoFit/>
          </a:bodyPr>
          <a:lstStyle/>
          <a:p>
            <a:r>
              <a:rPr lang="pt-BR" sz="2200">
                <a:solidFill>
                  <a:srgbClr val="A6B727"/>
                </a:solidFill>
                <a:latin typeface="Corbel" pitchFamily="34" charset="0"/>
              </a:rPr>
              <a:t>IWATANI,2014</a:t>
            </a:r>
            <a:endParaRPr lang="pt-BR">
              <a:latin typeface="Corbel"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r>
              <a:rPr lang="pt-BR" sz="6000" smtClean="0"/>
              <a:t>Fisiopatologia</a:t>
            </a:r>
          </a:p>
        </p:txBody>
      </p:sp>
      <p:sp>
        <p:nvSpPr>
          <p:cNvPr id="28675" name="Espaço Reservado para Conteúdo 2"/>
          <p:cNvSpPr>
            <a:spLocks noGrp="1"/>
          </p:cNvSpPr>
          <p:nvPr>
            <p:ph idx="1"/>
          </p:nvPr>
        </p:nvSpPr>
        <p:spPr/>
        <p:txBody>
          <a:bodyPr/>
          <a:lstStyle/>
          <a:p>
            <a:r>
              <a:rPr lang="pt-BR" sz="3000" smtClean="0"/>
              <a:t>Não está completamente esclarecida;</a:t>
            </a:r>
          </a:p>
          <a:p>
            <a:endParaRPr lang="en-US" sz="3000" smtClean="0"/>
          </a:p>
          <a:p>
            <a:endParaRPr lang="en-US" sz="3000" smtClean="0"/>
          </a:p>
          <a:p>
            <a:endParaRPr lang="en-US" sz="3000" smtClean="0"/>
          </a:p>
          <a:p>
            <a:endParaRPr lang="en-US" sz="3000" smtClean="0"/>
          </a:p>
          <a:p>
            <a:endParaRPr lang="pt-BR" sz="3000" smtClean="0"/>
          </a:p>
          <a:p>
            <a:r>
              <a:rPr lang="pt-BR" sz="3000" smtClean="0"/>
              <a:t>Citocinas como</a:t>
            </a:r>
            <a:r>
              <a:rPr lang="fr-FR" sz="3000" smtClean="0"/>
              <a:t> IL-1, IL-3, IL-6, IL-8, TNF, entre outras.</a:t>
            </a:r>
            <a:endParaRPr lang="pt-BR" sz="3000" smtClean="0"/>
          </a:p>
        </p:txBody>
      </p:sp>
      <p:graphicFrame>
        <p:nvGraphicFramePr>
          <p:cNvPr id="4" name="Diagrama 3">
            <a:extLst>
              <a:ext uri="{FF2B5EF4-FFF2-40B4-BE49-F238E27FC236}"/>
            </a:extLst>
          </p:cNvPr>
          <p:cNvGraphicFramePr/>
          <p:nvPr/>
        </p:nvGraphicFramePr>
        <p:xfrm>
          <a:off x="1693497" y="2310788"/>
          <a:ext cx="8771875" cy="32959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8677" name="Retângulo 6"/>
          <p:cNvSpPr>
            <a:spLocks noChangeArrowheads="1"/>
          </p:cNvSpPr>
          <p:nvPr/>
        </p:nvSpPr>
        <p:spPr bwMode="auto">
          <a:xfrm>
            <a:off x="5638800" y="6102350"/>
            <a:ext cx="6424613" cy="430213"/>
          </a:xfrm>
          <a:prstGeom prst="rect">
            <a:avLst/>
          </a:prstGeom>
          <a:noFill/>
          <a:ln w="9525">
            <a:noFill/>
            <a:miter lim="800000"/>
            <a:headEnd/>
            <a:tailEnd/>
          </a:ln>
        </p:spPr>
        <p:txBody>
          <a:bodyPr wrap="none">
            <a:spAutoFit/>
          </a:bodyPr>
          <a:lstStyle/>
          <a:p>
            <a:r>
              <a:rPr lang="en-US" sz="2200">
                <a:solidFill>
                  <a:srgbClr val="A6B727"/>
                </a:solidFill>
                <a:latin typeface="Corbel" pitchFamily="34" charset="0"/>
              </a:rPr>
              <a:t>ALARCÓN, 2013; SANCHEZ, 2015; SUSHANTH, 2010  </a:t>
            </a:r>
            <a:endParaRPr lang="pt-BR">
              <a:latin typeface="Corbe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p:txBody>
          <a:bodyPr/>
          <a:lstStyle/>
          <a:p>
            <a:r>
              <a:rPr lang="pt-BR" sz="6000" smtClean="0"/>
              <a:t>Diagnósticos diferenciais</a:t>
            </a:r>
          </a:p>
        </p:txBody>
      </p:sp>
      <p:sp>
        <p:nvSpPr>
          <p:cNvPr id="29699" name="Espaço Reservado para Conteúdo 2"/>
          <p:cNvSpPr>
            <a:spLocks noGrp="1"/>
          </p:cNvSpPr>
          <p:nvPr>
            <p:ph idx="1"/>
          </p:nvPr>
        </p:nvSpPr>
        <p:spPr/>
        <p:txBody>
          <a:bodyPr/>
          <a:lstStyle/>
          <a:p>
            <a:r>
              <a:rPr lang="pt-BR" sz="3000" smtClean="0"/>
              <a:t>Leucemia;</a:t>
            </a:r>
          </a:p>
          <a:p>
            <a:r>
              <a:rPr lang="pt-BR" sz="3000" smtClean="0"/>
              <a:t>Defeitos na adesão dos leucócitos;</a:t>
            </a:r>
          </a:p>
          <a:p>
            <a:r>
              <a:rPr lang="pt-BR" sz="3000" smtClean="0"/>
              <a:t>Desordens mieloproliferativas. </a:t>
            </a:r>
          </a:p>
        </p:txBody>
      </p:sp>
      <p:sp>
        <p:nvSpPr>
          <p:cNvPr id="29700" name="Retângulo 3"/>
          <p:cNvSpPr>
            <a:spLocks noChangeArrowheads="1"/>
          </p:cNvSpPr>
          <p:nvPr/>
        </p:nvSpPr>
        <p:spPr bwMode="auto">
          <a:xfrm>
            <a:off x="9774238" y="6096000"/>
            <a:ext cx="1982787" cy="430213"/>
          </a:xfrm>
          <a:prstGeom prst="rect">
            <a:avLst/>
          </a:prstGeom>
          <a:noFill/>
          <a:ln w="9525">
            <a:noFill/>
            <a:miter lim="800000"/>
            <a:headEnd/>
            <a:tailEnd/>
          </a:ln>
        </p:spPr>
        <p:txBody>
          <a:bodyPr wrap="none">
            <a:spAutoFit/>
          </a:bodyPr>
          <a:lstStyle/>
          <a:p>
            <a:r>
              <a:rPr lang="en-US" sz="2200">
                <a:solidFill>
                  <a:srgbClr val="A6B727"/>
                </a:solidFill>
                <a:latin typeface="Corbel" pitchFamily="34" charset="0"/>
              </a:rPr>
              <a:t>MANDAL, 2015</a:t>
            </a:r>
            <a:endParaRPr lang="pt-BR">
              <a:latin typeface="Corbel"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r>
              <a:rPr lang="pt-BR" sz="6000" smtClean="0"/>
              <a:t>Diagnóstico</a:t>
            </a:r>
          </a:p>
        </p:txBody>
      </p:sp>
      <p:sp>
        <p:nvSpPr>
          <p:cNvPr id="30723" name="Espaço Reservado para Conteúdo 2"/>
          <p:cNvSpPr>
            <a:spLocks noGrp="1"/>
          </p:cNvSpPr>
          <p:nvPr>
            <p:ph idx="1"/>
          </p:nvPr>
        </p:nvSpPr>
        <p:spPr>
          <a:xfrm>
            <a:off x="6457950" y="2057400"/>
            <a:ext cx="5008563" cy="4038600"/>
          </a:xfrm>
        </p:spPr>
        <p:txBody>
          <a:bodyPr/>
          <a:lstStyle/>
          <a:p>
            <a:r>
              <a:rPr lang="en-US" sz="3000" smtClean="0"/>
              <a:t>História clínica (incluindo exposição a toxinas e drogas);</a:t>
            </a:r>
          </a:p>
          <a:p>
            <a:r>
              <a:rPr lang="en-US" sz="3000" smtClean="0"/>
              <a:t>Exame físico e exames complementares (leucograma, esfregaço periférico, fosfatase alcalina leucocitária, aspirado ou biópsia medular).</a:t>
            </a:r>
          </a:p>
        </p:txBody>
      </p:sp>
      <p:pic>
        <p:nvPicPr>
          <p:cNvPr id="30724" name="Imagem 3"/>
          <p:cNvPicPr>
            <a:picLocks noChangeAspect="1"/>
          </p:cNvPicPr>
          <p:nvPr/>
        </p:nvPicPr>
        <p:blipFill>
          <a:blip r:embed="rId3"/>
          <a:srcRect/>
          <a:stretch>
            <a:fillRect/>
          </a:stretch>
        </p:blipFill>
        <p:spPr bwMode="auto">
          <a:xfrm>
            <a:off x="801688" y="1966913"/>
            <a:ext cx="5278437" cy="4219575"/>
          </a:xfrm>
          <a:prstGeom prst="rect">
            <a:avLst/>
          </a:prstGeom>
          <a:noFill/>
          <a:ln w="9525">
            <a:noFill/>
            <a:miter lim="800000"/>
            <a:headEnd/>
            <a:tailEnd/>
          </a:ln>
        </p:spPr>
      </p:pic>
      <p:sp>
        <p:nvSpPr>
          <p:cNvPr id="30725" name="Retângulo 4"/>
          <p:cNvSpPr>
            <a:spLocks noChangeArrowheads="1"/>
          </p:cNvSpPr>
          <p:nvPr/>
        </p:nvSpPr>
        <p:spPr bwMode="auto">
          <a:xfrm>
            <a:off x="9774238" y="6096000"/>
            <a:ext cx="1982787" cy="430213"/>
          </a:xfrm>
          <a:prstGeom prst="rect">
            <a:avLst/>
          </a:prstGeom>
          <a:noFill/>
          <a:ln w="9525">
            <a:noFill/>
            <a:miter lim="800000"/>
            <a:headEnd/>
            <a:tailEnd/>
          </a:ln>
        </p:spPr>
        <p:txBody>
          <a:bodyPr wrap="none">
            <a:spAutoFit/>
          </a:bodyPr>
          <a:lstStyle/>
          <a:p>
            <a:r>
              <a:rPr lang="en-US" sz="2200">
                <a:solidFill>
                  <a:srgbClr val="A6B727"/>
                </a:solidFill>
                <a:latin typeface="Corbel" pitchFamily="34" charset="0"/>
              </a:rPr>
              <a:t>MANDAL, 2015</a:t>
            </a:r>
            <a:endParaRPr lang="pt-BR">
              <a:latin typeface="Corbel"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p:txBody>
          <a:bodyPr/>
          <a:lstStyle/>
          <a:p>
            <a:r>
              <a:rPr lang="pt-BR" sz="6000" smtClean="0"/>
              <a:t>Tratamento</a:t>
            </a:r>
          </a:p>
        </p:txBody>
      </p:sp>
      <p:sp>
        <p:nvSpPr>
          <p:cNvPr id="31747" name="Espaço Reservado para Conteúdo 2"/>
          <p:cNvSpPr>
            <a:spLocks noGrp="1"/>
          </p:cNvSpPr>
          <p:nvPr>
            <p:ph idx="1"/>
          </p:nvPr>
        </p:nvSpPr>
        <p:spPr>
          <a:xfrm>
            <a:off x="1143000" y="2057400"/>
            <a:ext cx="5373688" cy="4038600"/>
          </a:xfrm>
        </p:spPr>
        <p:txBody>
          <a:bodyPr/>
          <a:lstStyle/>
          <a:p>
            <a:r>
              <a:rPr lang="pt-BR" sz="3000" smtClean="0"/>
              <a:t>Relacionado com o tratamento da causa base.</a:t>
            </a:r>
          </a:p>
        </p:txBody>
      </p:sp>
      <p:pic>
        <p:nvPicPr>
          <p:cNvPr id="31748" name="Imagem 3"/>
          <p:cNvPicPr>
            <a:picLocks noChangeAspect="1"/>
          </p:cNvPicPr>
          <p:nvPr/>
        </p:nvPicPr>
        <p:blipFill>
          <a:blip r:embed="rId2"/>
          <a:srcRect/>
          <a:stretch>
            <a:fillRect/>
          </a:stretch>
        </p:blipFill>
        <p:spPr bwMode="auto">
          <a:xfrm>
            <a:off x="6394450" y="1287463"/>
            <a:ext cx="4983163" cy="4984750"/>
          </a:xfrm>
          <a:prstGeom prst="rect">
            <a:avLst/>
          </a:prstGeom>
          <a:noFill/>
          <a:ln w="9525">
            <a:noFill/>
            <a:miter lim="800000"/>
            <a:headEnd/>
            <a:tailEnd/>
          </a:ln>
        </p:spPr>
      </p:pic>
      <p:sp>
        <p:nvSpPr>
          <p:cNvPr id="31749" name="Retângulo 4"/>
          <p:cNvSpPr>
            <a:spLocks noChangeArrowheads="1"/>
          </p:cNvSpPr>
          <p:nvPr/>
        </p:nvSpPr>
        <p:spPr bwMode="auto">
          <a:xfrm>
            <a:off x="5638800" y="6102350"/>
            <a:ext cx="6424613" cy="430213"/>
          </a:xfrm>
          <a:prstGeom prst="rect">
            <a:avLst/>
          </a:prstGeom>
          <a:noFill/>
          <a:ln w="9525">
            <a:noFill/>
            <a:miter lim="800000"/>
            <a:headEnd/>
            <a:tailEnd/>
          </a:ln>
        </p:spPr>
        <p:txBody>
          <a:bodyPr wrap="none">
            <a:spAutoFit/>
          </a:bodyPr>
          <a:lstStyle/>
          <a:p>
            <a:r>
              <a:rPr lang="en-US" sz="2200">
                <a:solidFill>
                  <a:srgbClr val="A6B727"/>
                </a:solidFill>
                <a:latin typeface="Corbel" pitchFamily="34" charset="0"/>
              </a:rPr>
              <a:t>ALARCÓN, 2013; SANCHEZ, 2015; SUSHANTH, 2010  </a:t>
            </a:r>
            <a:endParaRPr lang="pt-BR">
              <a:latin typeface="Corbel"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p:txBody>
          <a:bodyPr/>
          <a:lstStyle/>
          <a:p>
            <a:r>
              <a:rPr lang="pt-BR" sz="6000" smtClean="0"/>
              <a:t>Bibliografia</a:t>
            </a:r>
          </a:p>
        </p:txBody>
      </p:sp>
      <p:sp>
        <p:nvSpPr>
          <p:cNvPr id="3" name="Espaço Reservado para Conteúdo 2">
            <a:extLst>
              <a:ext uri="{FF2B5EF4-FFF2-40B4-BE49-F238E27FC236}"/>
            </a:extLst>
          </p:cNvPr>
          <p:cNvSpPr>
            <a:spLocks noGrp="1"/>
          </p:cNvSpPr>
          <p:nvPr>
            <p:ph idx="1"/>
          </p:nvPr>
        </p:nvSpPr>
        <p:spPr/>
        <p:txBody>
          <a:bodyPr rtlCol="0">
            <a:normAutofit lnSpcReduction="10000"/>
          </a:bodyPr>
          <a:lstStyle/>
          <a:p>
            <a:pPr indent="-182880" fontAlgn="auto">
              <a:spcAft>
                <a:spcPts val="0"/>
              </a:spcAft>
              <a:defRPr/>
            </a:pPr>
            <a:r>
              <a:rPr lang="en-US" dirty="0"/>
              <a:t>ALARCÓN, Pedro de; WERNER, Eric; CHRISTENSEN, Robert D</a:t>
            </a:r>
            <a:r>
              <a:rPr lang="en-US" i="1" dirty="0"/>
              <a:t>. Neonatal Hematology: Pathogenesis, Diagnosis, and Management of Hematologic problems.</a:t>
            </a:r>
            <a:r>
              <a:rPr lang="en-US" dirty="0"/>
              <a:t> 2ª </a:t>
            </a:r>
            <a:r>
              <a:rPr lang="en-US" dirty="0" err="1"/>
              <a:t>edição</a:t>
            </a:r>
            <a:r>
              <a:rPr lang="en-US" dirty="0"/>
              <a:t>. Cambridge, 2013.</a:t>
            </a:r>
            <a:endParaRPr lang="pt-BR" dirty="0"/>
          </a:p>
          <a:p>
            <a:pPr indent="-182880" fontAlgn="auto">
              <a:spcAft>
                <a:spcPts val="0"/>
              </a:spcAft>
              <a:defRPr/>
            </a:pPr>
            <a:r>
              <a:rPr lang="pt-BR" dirty="0"/>
              <a:t>DURAN, </a:t>
            </a:r>
            <a:r>
              <a:rPr lang="pt-BR" dirty="0" err="1"/>
              <a:t>Rıdvan</a:t>
            </a:r>
            <a:r>
              <a:rPr lang="pt-BR" dirty="0"/>
              <a:t>; ÖZBEK, </a:t>
            </a:r>
            <a:r>
              <a:rPr lang="pt-BR" dirty="0" err="1"/>
              <a:t>Ülfet</a:t>
            </a:r>
            <a:r>
              <a:rPr lang="pt-BR" dirty="0"/>
              <a:t> </a:t>
            </a:r>
            <a:r>
              <a:rPr lang="pt-BR" dirty="0" err="1"/>
              <a:t>Vatansever</a:t>
            </a:r>
            <a:r>
              <a:rPr lang="pt-BR" dirty="0"/>
              <a:t>; ÇIFTDEMIR, </a:t>
            </a:r>
            <a:r>
              <a:rPr lang="pt-BR" dirty="0" err="1"/>
              <a:t>Nükhet</a:t>
            </a:r>
            <a:r>
              <a:rPr lang="pt-BR" dirty="0"/>
              <a:t> </a:t>
            </a:r>
            <a:r>
              <a:rPr lang="pt-BR" dirty="0" err="1"/>
              <a:t>Aladag</a:t>
            </a:r>
            <a:r>
              <a:rPr lang="pt-BR" dirty="0"/>
              <a:t>; et al. </a:t>
            </a:r>
            <a:r>
              <a:rPr lang="en-US" i="1" dirty="0"/>
              <a:t>The relationship between </a:t>
            </a:r>
            <a:r>
              <a:rPr lang="en-US" i="1" dirty="0" err="1"/>
              <a:t>leukemoid</a:t>
            </a:r>
            <a:r>
              <a:rPr lang="en-US" i="1" dirty="0"/>
              <a:t> reaction and perinatal morbidity, mortality, and chorioamnionitis in low birth weight infants. </a:t>
            </a:r>
            <a:r>
              <a:rPr lang="en-US" dirty="0"/>
              <a:t>International Journal of Infectious Diseases 14 (2010) e998–e1001.</a:t>
            </a:r>
          </a:p>
          <a:p>
            <a:pPr indent="-182880" fontAlgn="auto">
              <a:spcAft>
                <a:spcPts val="0"/>
              </a:spcAft>
              <a:defRPr/>
            </a:pPr>
            <a:r>
              <a:rPr lang="pt-BR" dirty="0"/>
              <a:t>IWATANI, Sota; MIZOBUCHI, </a:t>
            </a:r>
            <a:r>
              <a:rPr lang="pt-BR" dirty="0" err="1"/>
              <a:t>Masami</a:t>
            </a:r>
            <a:r>
              <a:rPr lang="pt-BR" dirty="0"/>
              <a:t>; SOFUE, </a:t>
            </a:r>
            <a:r>
              <a:rPr lang="pt-BR" dirty="0" err="1"/>
              <a:t>Toshiki</a:t>
            </a:r>
            <a:r>
              <a:rPr lang="pt-BR" dirty="0"/>
              <a:t>; et al. </a:t>
            </a:r>
            <a:r>
              <a:rPr lang="en-US" i="1" dirty="0"/>
              <a:t>Neonatal </a:t>
            </a:r>
            <a:r>
              <a:rPr lang="en-US" i="1" dirty="0" err="1"/>
              <a:t>leukemoid</a:t>
            </a:r>
            <a:r>
              <a:rPr lang="en-US" i="1" dirty="0"/>
              <a:t> reaction associated with Candida </a:t>
            </a:r>
            <a:r>
              <a:rPr lang="en-US" i="1" dirty="0" err="1"/>
              <a:t>albicans</a:t>
            </a:r>
            <a:r>
              <a:rPr lang="en-US" i="1" dirty="0"/>
              <a:t> chorioamnionitis</a:t>
            </a:r>
            <a:r>
              <a:rPr lang="en-US" dirty="0"/>
              <a:t>. Official journal of the </a:t>
            </a:r>
            <a:r>
              <a:rPr lang="pt-BR" dirty="0" err="1"/>
              <a:t>Japan</a:t>
            </a:r>
            <a:r>
              <a:rPr lang="pt-BR" dirty="0"/>
              <a:t> </a:t>
            </a:r>
            <a:r>
              <a:rPr lang="pt-BR" dirty="0" err="1"/>
              <a:t>Pediatric</a:t>
            </a:r>
            <a:r>
              <a:rPr lang="pt-BR" dirty="0"/>
              <a:t> Society: </a:t>
            </a:r>
            <a:r>
              <a:rPr lang="pt-BR" dirty="0" err="1"/>
              <a:t>pág</a:t>
            </a:r>
            <a:r>
              <a:rPr lang="pt-BR" dirty="0"/>
              <a:t> 277 a 279, 2014.</a:t>
            </a:r>
            <a:endParaRPr lang="en-US" dirty="0"/>
          </a:p>
          <a:p>
            <a:pPr indent="-182880" fontAlgn="auto">
              <a:spcAft>
                <a:spcPts val="0"/>
              </a:spcAft>
              <a:defRPr/>
            </a:pPr>
            <a:r>
              <a:rPr lang="en-US" dirty="0"/>
              <a:t>MANDAL, </a:t>
            </a:r>
            <a:r>
              <a:rPr lang="en-US" dirty="0" err="1"/>
              <a:t>Piali</a:t>
            </a:r>
            <a:r>
              <a:rPr lang="en-US" dirty="0"/>
              <a:t> ; MUKHERJEE, Sharmila B. </a:t>
            </a:r>
            <a:r>
              <a:rPr lang="en-US" i="1" dirty="0" err="1"/>
              <a:t>Leukemoid</a:t>
            </a:r>
            <a:r>
              <a:rPr lang="en-US" i="1" dirty="0"/>
              <a:t> Reaction – A Tale of 50 Years.</a:t>
            </a:r>
            <a:r>
              <a:rPr lang="en-US" dirty="0"/>
              <a:t> </a:t>
            </a:r>
            <a:r>
              <a:rPr lang="pt-BR" dirty="0" err="1"/>
              <a:t>Indian</a:t>
            </a:r>
            <a:r>
              <a:rPr lang="pt-BR" dirty="0"/>
              <a:t> </a:t>
            </a:r>
            <a:r>
              <a:rPr lang="pt-BR" dirty="0" err="1"/>
              <a:t>Pediatr</a:t>
            </a:r>
            <a:r>
              <a:rPr lang="pt-BR" dirty="0"/>
              <a:t> 2015;52: 973-974.</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p:txBody>
          <a:bodyPr/>
          <a:lstStyle/>
          <a:p>
            <a:r>
              <a:rPr lang="pt-BR" sz="6000" smtClean="0"/>
              <a:t>Bibliografia</a:t>
            </a:r>
          </a:p>
        </p:txBody>
      </p:sp>
      <p:sp>
        <p:nvSpPr>
          <p:cNvPr id="33795" name="Espaço Reservado para Conteúdo 2"/>
          <p:cNvSpPr>
            <a:spLocks noGrp="1"/>
          </p:cNvSpPr>
          <p:nvPr>
            <p:ph idx="1"/>
          </p:nvPr>
        </p:nvSpPr>
        <p:spPr/>
        <p:txBody>
          <a:bodyPr/>
          <a:lstStyle/>
          <a:p>
            <a:r>
              <a:rPr lang="pt-BR" smtClean="0"/>
              <a:t>SANCHEZ, Anguiano; DOMÍNGUEZ, Islas</a:t>
            </a:r>
            <a:r>
              <a:rPr lang="en-US" smtClean="0"/>
              <a:t>. </a:t>
            </a:r>
            <a:r>
              <a:rPr lang="en-US" i="1" smtClean="0"/>
              <a:t>Neonatal leukemoid reaction due to early-onset neonatal sepsis in a premature infant. A case report</a:t>
            </a:r>
            <a:r>
              <a:rPr lang="en-US" smtClean="0"/>
              <a:t>. </a:t>
            </a:r>
            <a:r>
              <a:rPr lang="pt-BR" smtClean="0"/>
              <a:t>Rev Med Hosp Gen Mex 2015;78:180-2. </a:t>
            </a:r>
            <a:endParaRPr lang="it-IT" smtClean="0"/>
          </a:p>
          <a:p>
            <a:r>
              <a:rPr lang="it-IT" smtClean="0"/>
              <a:t>SUSHANTH, K Shreedhara; AVABRATHA, Kiran Joseph Tauro; G. K, Shwethadri. </a:t>
            </a:r>
            <a:r>
              <a:rPr lang="it-IT" i="1" smtClean="0"/>
              <a:t>Hyperleukocytosis in a neonate: A diagnostic dilemma. </a:t>
            </a:r>
            <a:r>
              <a:rPr lang="nb-NO" smtClean="0"/>
              <a:t>Indian J Med Paediatr Oncol. 2010 Jul-Sep; 31(3): 86–88.</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p:nvPr>
        </p:nvSpPr>
        <p:spPr/>
        <p:txBody>
          <a:bodyPr/>
          <a:lstStyle/>
          <a:p>
            <a:pPr algn="ctr"/>
            <a:r>
              <a:rPr lang="pt-BR" sz="3600" b="1" smtClean="0">
                <a:solidFill>
                  <a:srgbClr val="0066FF"/>
                </a:solidFill>
              </a:rPr>
              <a:t>Nota do Editor do site, Dr. Paulo R. Margotto. Consultem também! Aqui e Agora!</a:t>
            </a:r>
          </a:p>
        </p:txBody>
      </p:sp>
      <p:pic>
        <p:nvPicPr>
          <p:cNvPr id="53252" name="Picture 4"/>
          <p:cNvPicPr>
            <a:picLocks noChangeAspect="1" noChangeArrowheads="1"/>
          </p:cNvPicPr>
          <p:nvPr/>
        </p:nvPicPr>
        <p:blipFill>
          <a:blip r:embed="rId2"/>
          <a:srcRect/>
          <a:stretch>
            <a:fillRect/>
          </a:stretch>
        </p:blipFill>
        <p:spPr bwMode="auto">
          <a:xfrm>
            <a:off x="2519363" y="2325688"/>
            <a:ext cx="7356475" cy="3771900"/>
          </a:xfrm>
          <a:prstGeom prst="rect">
            <a:avLst/>
          </a:prstGeom>
          <a:noFill/>
          <a:ln w="9525">
            <a:noFill/>
            <a:miter lim="800000"/>
            <a:headEnd/>
            <a:tailEnd/>
          </a:ln>
        </p:spPr>
      </p:pic>
      <p:sp>
        <p:nvSpPr>
          <p:cNvPr id="53253" name="Rectangle 5"/>
          <p:cNvSpPr>
            <a:spLocks noChangeArrowheads="1"/>
          </p:cNvSpPr>
          <p:nvPr/>
        </p:nvSpPr>
        <p:spPr bwMode="auto">
          <a:xfrm>
            <a:off x="3503613" y="1935163"/>
            <a:ext cx="5302250" cy="366712"/>
          </a:xfrm>
          <a:prstGeom prst="rect">
            <a:avLst/>
          </a:prstGeom>
          <a:noFill/>
          <a:ln w="9525">
            <a:noFill/>
            <a:miter lim="800000"/>
            <a:headEnd/>
            <a:tailEnd/>
          </a:ln>
          <a:effectLst/>
        </p:spPr>
        <p:txBody>
          <a:bodyPr wrap="none">
            <a:spAutoFit/>
          </a:bodyPr>
          <a:lstStyle/>
          <a:p>
            <a:pPr defTabSz="914400"/>
            <a:r>
              <a:rPr lang="pt-BR" b="1">
                <a:solidFill>
                  <a:srgbClr val="0066FF"/>
                </a:solidFill>
              </a:rPr>
              <a:t>Árvore de decisão no caso de hiperleucocitose</a:t>
            </a:r>
          </a:p>
        </p:txBody>
      </p:sp>
      <p:sp>
        <p:nvSpPr>
          <p:cNvPr id="53254" name="Rectangle 9"/>
          <p:cNvSpPr>
            <a:spLocks noChangeArrowheads="1"/>
          </p:cNvSpPr>
          <p:nvPr/>
        </p:nvSpPr>
        <p:spPr bwMode="auto">
          <a:xfrm>
            <a:off x="2863850" y="5792788"/>
            <a:ext cx="6430963" cy="1187450"/>
          </a:xfrm>
          <a:prstGeom prst="rect">
            <a:avLst/>
          </a:prstGeom>
          <a:noFill/>
          <a:ln w="9525">
            <a:noFill/>
            <a:miter lim="800000"/>
            <a:headEnd/>
            <a:tailEnd/>
          </a:ln>
        </p:spPr>
        <p:txBody>
          <a:bodyPr anchor="ctr">
            <a:spAutoFit/>
          </a:bodyPr>
          <a:lstStyle/>
          <a:p>
            <a:pPr algn="ctr" defTabSz="914400"/>
            <a:r>
              <a:rPr lang="en-US" sz="1200" b="1" i="1">
                <a:hlinkClick r:id="rId3"/>
              </a:rPr>
              <a:t>Extreme hyperleucocytosis of the premature.</a:t>
            </a:r>
            <a:endParaRPr lang="de-DE" sz="1200" b="1" i="1"/>
          </a:p>
          <a:p>
            <a:pPr algn="ctr" defTabSz="914400"/>
            <a:r>
              <a:rPr lang="de-DE" sz="1200" b="1" i="1"/>
              <a:t>Jansen E, Emmen J, Mohns T, Donker A.</a:t>
            </a:r>
            <a:endParaRPr lang="en-US" altLang="ko-KR" sz="1200" b="1" i="1">
              <a:ea typeface="Gulim" pitchFamily="34" charset="-127"/>
            </a:endParaRPr>
          </a:p>
          <a:p>
            <a:pPr algn="ctr" defTabSz="914400"/>
            <a:r>
              <a:rPr lang="en-US" altLang="ko-KR" sz="1200" b="1" i="1">
                <a:ea typeface="Gulim" pitchFamily="34" charset="-127"/>
              </a:rPr>
              <a:t>BMJ Case Rep. 2013 Apr 19;2013.</a:t>
            </a:r>
          </a:p>
          <a:p>
            <a:pPr algn="ctr" defTabSz="914400"/>
            <a:r>
              <a:rPr lang="en-US" altLang="ko-KR" sz="1200" b="1" i="1">
                <a:solidFill>
                  <a:schemeClr val="hlink"/>
                </a:solidFill>
                <a:ea typeface="Gulim" pitchFamily="34" charset="-127"/>
              </a:rPr>
              <a:t>Artigo Integral!</a:t>
            </a:r>
            <a:r>
              <a:rPr lang="pt-BR" altLang="ko-KR" sz="1200">
                <a:solidFill>
                  <a:schemeClr val="hlink"/>
                </a:solidFill>
                <a:ea typeface="Gulim" pitchFamily="34" charset="-127"/>
              </a:rPr>
              <a:t> </a:t>
            </a:r>
            <a:r>
              <a:rPr lang="pt-BR" sz="1200" b="1" i="1">
                <a:solidFill>
                  <a:schemeClr val="hlink"/>
                </a:solidFill>
              </a:rPr>
              <a:t/>
            </a:r>
            <a:br>
              <a:rPr lang="pt-BR" sz="1200" b="1" i="1">
                <a:solidFill>
                  <a:schemeClr val="hlink"/>
                </a:solidFill>
              </a:rPr>
            </a:br>
            <a:r>
              <a:rPr lang="pt-BR" sz="1200"/>
              <a:t/>
            </a:r>
            <a:br>
              <a:rPr lang="pt-BR" sz="1200"/>
            </a:br>
            <a:endParaRPr lang="pt-BR" sz="1200"/>
          </a:p>
        </p:txBody>
      </p:sp>
      <p:pic>
        <p:nvPicPr>
          <p:cNvPr id="53256" name="Picture 8" descr="20161115_131140"/>
          <p:cNvPicPr>
            <a:picLocks noChangeAspect="1" noChangeArrowheads="1"/>
          </p:cNvPicPr>
          <p:nvPr/>
        </p:nvPicPr>
        <p:blipFill>
          <a:blip r:embed="rId4" cstate="print"/>
          <a:srcRect/>
          <a:stretch>
            <a:fillRect/>
          </a:stretch>
        </p:blipFill>
        <p:spPr bwMode="auto">
          <a:xfrm>
            <a:off x="0" y="2203450"/>
            <a:ext cx="3538538" cy="1990725"/>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p:txBody>
          <a:bodyPr/>
          <a:lstStyle/>
          <a:p>
            <a:r>
              <a:rPr lang="pt-BR" smtClean="0"/>
              <a:t>Trouxemos informações recentes sobre esta situação na UTI Neonatal (ocorre entre 1,5 a 15%, durante por volta de 1,5 a 32 dias); os valores de leucócitos podem chegar até 229.300/mm3! e os pacientes não apresentam distúrbios na microcirculação e disfunção dos órgãos. Entre as causas, a trissomia do 21, corioamnionite histológica (associou-se a 7 vezes mais), funisite, infecções perinatais e esteróide pré-natal. </a:t>
            </a:r>
          </a:p>
          <a:p>
            <a:r>
              <a:rPr lang="pt-BR" smtClean="0"/>
              <a:t>O presente caso (): </a:t>
            </a:r>
            <a:r>
              <a:rPr lang="pt-BR" b="1" smtClean="0"/>
              <a:t>27s+5d</a:t>
            </a:r>
            <a:r>
              <a:rPr lang="pt-BR" smtClean="0"/>
              <a:t>; </a:t>
            </a:r>
            <a:r>
              <a:rPr lang="pt-BR" b="1" smtClean="0"/>
              <a:t>1100g</a:t>
            </a:r>
            <a:r>
              <a:rPr lang="pt-BR" smtClean="0"/>
              <a:t> ; </a:t>
            </a:r>
            <a:r>
              <a:rPr lang="pt-BR" b="1" smtClean="0"/>
              <a:t>líquido amniótico purulento</a:t>
            </a:r>
          </a:p>
          <a:p>
            <a:r>
              <a:rPr lang="pt-BR" smtClean="0">
                <a:solidFill>
                  <a:schemeClr val="accent2"/>
                </a:solidFill>
              </a:rPr>
              <a:t>Apresentou leucocitose de 80800, 94000, 60700 e com 11 dias de vida:11ooo</a:t>
            </a:r>
          </a:p>
          <a:p>
            <a:r>
              <a:rPr lang="pt-BR" b="1" smtClean="0"/>
              <a:t>Ecotransfontanela:  hemorragia grau 3 à esquerda e importante hiperecogenicidade periventricular;evoluiu com infarto hemorrágico a esquerda</a:t>
            </a:r>
            <a:r>
              <a:rPr lang="pt-BR" smtClean="0"/>
              <a:t> </a:t>
            </a:r>
          </a:p>
        </p:txBody>
      </p:sp>
      <p:graphicFrame>
        <p:nvGraphicFramePr>
          <p:cNvPr id="54299" name="Group 27"/>
          <p:cNvGraphicFramePr>
            <a:graphicFrameLocks noGrp="1"/>
          </p:cNvGraphicFramePr>
          <p:nvPr/>
        </p:nvGraphicFramePr>
        <p:xfrm>
          <a:off x="1454150" y="779463"/>
          <a:ext cx="9815513" cy="515937"/>
        </p:xfrm>
        <a:graphic>
          <a:graphicData uri="http://schemas.openxmlformats.org/drawingml/2006/table">
            <a:tbl>
              <a:tblPr/>
              <a:tblGrid>
                <a:gridCol w="3271838"/>
                <a:gridCol w="3271837"/>
                <a:gridCol w="3271838"/>
              </a:tblGrid>
              <a:tr h="44291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Caso Cl</a:t>
                      </a:r>
                      <a:r>
                        <a:rPr kumimoji="0" lang="en-US" sz="1400" b="0" i="0" u="none" strike="noStrike" cap="none" normalizeH="0" baseline="0" smtClean="0">
                          <a:ln>
                            <a:noFill/>
                          </a:ln>
                          <a:solidFill>
                            <a:srgbClr val="000066"/>
                          </a:solidFill>
                          <a:effectLst/>
                          <a:latin typeface="Corbel"/>
                          <a:ea typeface="Geneva"/>
                          <a:cs typeface="Times New Roman" pitchFamily="18" charset="0"/>
                          <a:hlinkClick r:id="rId2"/>
                        </a:rPr>
                        <a:t>í</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nico: Hiperleucocitose no rec</a:t>
                      </a:r>
                      <a:r>
                        <a:rPr kumimoji="0" lang="en-US" sz="1400" b="0" i="0" u="none" strike="noStrike" cap="none" normalizeH="0" baseline="0" smtClean="0">
                          <a:ln>
                            <a:noFill/>
                          </a:ln>
                          <a:solidFill>
                            <a:srgbClr val="000066"/>
                          </a:solidFill>
                          <a:effectLst/>
                          <a:latin typeface="Corbel"/>
                          <a:ea typeface="Geneva"/>
                          <a:cs typeface="Times New Roman" pitchFamily="18" charset="0"/>
                          <a:hlinkClick r:id="rId2"/>
                        </a:rPr>
                        <a:t>é</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m-nascido pr</a:t>
                      </a:r>
                      <a:r>
                        <a:rPr kumimoji="0" lang="en-US" sz="1400" b="0" i="0" u="none" strike="noStrike" cap="none" normalizeH="0" baseline="0" smtClean="0">
                          <a:ln>
                            <a:noFill/>
                          </a:ln>
                          <a:solidFill>
                            <a:srgbClr val="000066"/>
                          </a:solidFill>
                          <a:effectLst/>
                          <a:latin typeface="Corbel"/>
                          <a:ea typeface="Geneva"/>
                          <a:cs typeface="Times New Roman" pitchFamily="18" charset="0"/>
                          <a:hlinkClick r:id="rId2"/>
                        </a:rPr>
                        <a:t>é</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a:t>
                      </a:r>
                      <a:endParaRPr kumimoji="0" lang="en-US" sz="1400" b="0" i="0" u="none" strike="noStrike" cap="none" normalizeH="0" baseline="0" smtClean="0">
                        <a:ln>
                          <a:noFill/>
                        </a:ln>
                        <a:solidFill>
                          <a:schemeClr val="tx1"/>
                        </a:solidFill>
                        <a:effectLst/>
                        <a:latin typeface="Corbel"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a:t>
                      </a:r>
                      <a:r>
                        <a:rPr kumimoji="0" lang="en-US" sz="1400" b="0" i="0" u="none" strike="noStrike" cap="none" normalizeH="0" baseline="0" smtClean="0">
                          <a:ln>
                            <a:noFill/>
                          </a:ln>
                          <a:solidFill>
                            <a:srgbClr val="000066"/>
                          </a:solidFill>
                          <a:effectLst/>
                          <a:latin typeface="Corbel"/>
                          <a:ea typeface="Geneva"/>
                          <a:cs typeface="Times New Roman" pitchFamily="18" charset="0"/>
                          <a:hlinkClick r:id="rId2"/>
                        </a:rPr>
                        <a:t>é</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rgio Cabral Filho, M</a:t>
                      </a:r>
                      <a:r>
                        <a:rPr kumimoji="0" lang="en-US" sz="1400" b="0" i="0" u="none" strike="noStrike" cap="none" normalizeH="0" baseline="0" smtClean="0">
                          <a:ln>
                            <a:noFill/>
                          </a:ln>
                          <a:solidFill>
                            <a:srgbClr val="000066"/>
                          </a:solidFill>
                          <a:effectLst/>
                          <a:latin typeface="Corbel"/>
                          <a:ea typeface="Geneva"/>
                          <a:cs typeface="Times New Roman" pitchFamily="18" charset="0"/>
                          <a:hlinkClick r:id="rId2"/>
                        </a:rPr>
                        <a:t>á</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rcia Pimentel de Castro, Paulo R. Margotto</a:t>
                      </a:r>
                      <a:endParaRPr kumimoji="0" lang="en-US" sz="1400" b="0" i="0" u="none" strike="noStrike" cap="none" normalizeH="0" baseline="0" smtClean="0">
                        <a:ln>
                          <a:noFill/>
                        </a:ln>
                        <a:solidFill>
                          <a:schemeClr val="tx1"/>
                        </a:solidFill>
                        <a:effectLst/>
                        <a:latin typeface="Corbel"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1400" b="0" i="0" u="none" strike="noStrike" cap="none" normalizeH="0" baseline="0" smtClean="0">
                          <a:ln>
                            <a:noFill/>
                          </a:ln>
                          <a:solidFill>
                            <a:srgbClr val="000066"/>
                          </a:solidFill>
                          <a:effectLst/>
                          <a:latin typeface="Corbel"/>
                          <a:cs typeface="Times New Roman" pitchFamily="18" charset="0"/>
                        </a:rPr>
                        <a:t>           </a:t>
                      </a:r>
                      <a:endParaRPr kumimoji="0" lang="en-US"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4279" name="Picture 7" descr="Clique aqui para ver o artigo">
            <a:hlinkClick r:id="rId2"/>
          </p:cNvPr>
          <p:cNvPicPr>
            <a:picLocks noChangeAspect="1" noChangeArrowheads="1"/>
          </p:cNvPicPr>
          <p:nvPr/>
        </p:nvPicPr>
        <p:blipFill>
          <a:blip r:embed="rId3"/>
          <a:srcRect/>
          <a:stretch>
            <a:fillRect/>
          </a:stretch>
        </p:blipFill>
        <p:spPr bwMode="auto">
          <a:xfrm>
            <a:off x="9282113" y="836613"/>
            <a:ext cx="371475" cy="371475"/>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p:cNvSpPr>
          <p:nvPr>
            <p:ph type="body" idx="4294967295"/>
          </p:nvPr>
        </p:nvSpPr>
        <p:spPr>
          <a:xfrm>
            <a:off x="527050" y="2332038"/>
            <a:ext cx="10972800" cy="4525962"/>
          </a:xfrm>
        </p:spPr>
        <p:txBody>
          <a:bodyPr/>
          <a:lstStyle/>
          <a:p>
            <a:pPr algn="ctr">
              <a:buFont typeface="Corbel" pitchFamily="34" charset="0"/>
              <a:buNone/>
            </a:pPr>
            <a:r>
              <a:rPr lang="pt-BR" sz="4000" smtClean="0">
                <a:solidFill>
                  <a:srgbClr val="FF0000"/>
                </a:solidFill>
              </a:rPr>
              <a:t>HIPERLEUCOCITOSE NOS PRÉ-TERMOS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p:cNvSpPr>
          <p:nvPr>
            <p:ph type="body" idx="4294967295"/>
          </p:nvPr>
        </p:nvSpPr>
        <p:spPr>
          <a:xfrm>
            <a:off x="660400" y="1139825"/>
            <a:ext cx="10972800" cy="5434013"/>
          </a:xfrm>
        </p:spPr>
        <p:txBody>
          <a:bodyPr/>
          <a:lstStyle/>
          <a:p>
            <a:pPr algn="ctr">
              <a:lnSpc>
                <a:spcPct val="80000"/>
              </a:lnSpc>
              <a:buFont typeface="Corbel" pitchFamily="34" charset="0"/>
              <a:buNone/>
            </a:pPr>
            <a:r>
              <a:rPr lang="pt-BR" sz="1800" smtClean="0"/>
              <a:t>                 </a:t>
            </a:r>
            <a:r>
              <a:rPr lang="pt-BR" sz="2600" smtClean="0">
                <a:solidFill>
                  <a:srgbClr val="FF0000"/>
                </a:solidFill>
              </a:rPr>
              <a:t>Segundo o estudo de Darlene A et al (1996):</a:t>
            </a:r>
            <a:r>
              <a:rPr lang="pt-BR" sz="1800" i="1" smtClean="0"/>
              <a:t>J Pediatr 1997;129:403-409</a:t>
            </a:r>
          </a:p>
          <a:p>
            <a:pPr>
              <a:lnSpc>
                <a:spcPct val="80000"/>
              </a:lnSpc>
              <a:buFont typeface="Corbel" pitchFamily="34" charset="0"/>
              <a:buNone/>
            </a:pPr>
            <a:r>
              <a:rPr lang="pt-BR" sz="1800" smtClean="0"/>
              <a:t>         </a:t>
            </a:r>
            <a:r>
              <a:rPr lang="pt-BR" sz="2400" smtClean="0"/>
              <a:t>-o termo leucemóide foi primeiramente descrito em 1929 por Krumbhaar para descrever um grupo de condições não malignas com grande elevação dos leucócitos no sangue.</a:t>
            </a:r>
          </a:p>
          <a:p>
            <a:pPr>
              <a:lnSpc>
                <a:spcPct val="80000"/>
              </a:lnSpc>
              <a:buFont typeface="Corbel" pitchFamily="34" charset="0"/>
              <a:buNone/>
            </a:pPr>
            <a:r>
              <a:rPr lang="pt-BR" sz="2400" smtClean="0"/>
              <a:t>         -Hill e Duncan (1941) definiram reação leucemóide como (1) contagem total de leucócitos ≥ 50.000/mm3 (2) blastos na circulação ou (3)combinação dos dois.</a:t>
            </a:r>
          </a:p>
          <a:p>
            <a:pPr>
              <a:lnSpc>
                <a:spcPct val="80000"/>
              </a:lnSpc>
              <a:buFont typeface="Corbel" pitchFamily="34" charset="0"/>
              <a:buNone/>
            </a:pPr>
            <a:r>
              <a:rPr lang="pt-BR" sz="2400" smtClean="0"/>
              <a:t>        -a reação leucemóide pode ocorrer  na trissomia do 21, nos pré-termos após uso pré-natal de betametasona e em pacientes com várias outras condições, não necessariamente associadas a infecções, bacterianas ou virais</a:t>
            </a:r>
          </a:p>
          <a:p>
            <a:pPr>
              <a:lnSpc>
                <a:spcPct val="80000"/>
              </a:lnSpc>
              <a:buFont typeface="Corbel" pitchFamily="34" charset="0"/>
              <a:buNone/>
            </a:pPr>
            <a:r>
              <a:rPr lang="pt-BR" sz="2400" smtClean="0"/>
              <a:t>        -comumente não ocorre hiperviscosidade sanguínea</a:t>
            </a:r>
          </a:p>
          <a:p>
            <a:pPr>
              <a:lnSpc>
                <a:spcPct val="80000"/>
              </a:lnSpc>
              <a:buFont typeface="Corbel" pitchFamily="34" charset="0"/>
              <a:buNone/>
            </a:pPr>
            <a:r>
              <a:rPr lang="pt-BR" sz="2400" smtClean="0"/>
              <a:t>        -parece ser devida à aceleração transitória da produção de neutrófilos </a:t>
            </a:r>
            <a:br>
              <a:rPr lang="pt-BR" sz="2400" smtClean="0"/>
            </a:br>
            <a:endParaRPr lang="pt-BR" sz="2400"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p:cNvSpPr>
            <a:spLocks noGrp="1"/>
          </p:cNvSpPr>
          <p:nvPr>
            <p:ph type="body" idx="4294967295"/>
          </p:nvPr>
        </p:nvSpPr>
        <p:spPr>
          <a:xfrm>
            <a:off x="0" y="549275"/>
            <a:ext cx="10972800" cy="4525963"/>
          </a:xfrm>
        </p:spPr>
        <p:txBody>
          <a:bodyPr/>
          <a:lstStyle/>
          <a:p>
            <a:pPr>
              <a:buFont typeface="Corbel" pitchFamily="34" charset="0"/>
              <a:buNone/>
            </a:pPr>
            <a:r>
              <a:rPr lang="pt-BR" smtClean="0"/>
              <a:t>              </a:t>
            </a:r>
            <a:r>
              <a:rPr lang="pt-BR" sz="3100" smtClean="0">
                <a:solidFill>
                  <a:srgbClr val="FF0000"/>
                </a:solidFill>
              </a:rPr>
              <a:t>Segundo Zanardo V et al (2006)</a:t>
            </a:r>
          </a:p>
          <a:p>
            <a:pPr>
              <a:buFont typeface="Corbel" pitchFamily="34" charset="0"/>
              <a:buNone/>
            </a:pPr>
            <a:r>
              <a:rPr lang="pt-BR" sz="1100" smtClean="0"/>
              <a:t>                                                  </a:t>
            </a:r>
            <a:r>
              <a:rPr lang="pt-BR" sz="1800" smtClean="0"/>
              <a:t>Human Pathology (2006) 37, 87–91</a:t>
            </a:r>
            <a:br>
              <a:rPr lang="pt-BR" sz="1800" smtClean="0"/>
            </a:br>
            <a:r>
              <a:rPr lang="pt-BR" smtClean="0"/>
              <a:t/>
            </a:r>
            <a:br>
              <a:rPr lang="pt-BR" smtClean="0"/>
            </a:br>
            <a:r>
              <a:rPr lang="pt-BR" sz="2800" smtClean="0"/>
              <a:t>De 223 pré-termos &lt;32 semanas e 6 dias), 61 (27%)    apresentaram corioamnionite histológica. Destes, a reação  leucemóide ocorreu em 5,3 versos 2%  (4 de 162) nos pré-termos sem corioamnionite (</a:t>
            </a:r>
            <a:r>
              <a:rPr lang="pt-BR" sz="2800" smtClean="0">
                <a:solidFill>
                  <a:srgbClr val="FF0000"/>
                </a:solidFill>
              </a:rPr>
              <a:t>odds ratio de 7,4- IC a 95% de 1.8-21.6</a:t>
            </a:r>
            <a:r>
              <a:rPr lang="pt-BR" sz="2800" smtClean="0"/>
              <a:t>)</a:t>
            </a:r>
            <a:br>
              <a:rPr lang="pt-BR" sz="2800" smtClean="0"/>
            </a:br>
            <a:endParaRPr lang="pt-BR" sz="2800" smtClean="0">
              <a:solidFill>
                <a:srgbClr val="FF0000"/>
              </a:solidFill>
            </a:endParaRPr>
          </a:p>
          <a:p>
            <a:pPr algn="ctr"/>
            <a:endParaRPr lang="pt-BR" sz="2800" smtClean="0"/>
          </a:p>
          <a:p>
            <a:endParaRPr lang="pt-BR" sz="1500" smtClean="0"/>
          </a:p>
          <a:p>
            <a:endParaRPr lang="pt-BR" smtClean="0"/>
          </a:p>
          <a:p>
            <a:endParaRPr lang="pt-BR" smtClean="0"/>
          </a:p>
          <a:p>
            <a:endParaRPr lang="pt-BR" smtClean="0"/>
          </a:p>
          <a:p>
            <a:endParaRPr lang="pt-BR" smtClean="0"/>
          </a:p>
          <a:p>
            <a:endParaRPr lang="pt-BR" smtClean="0"/>
          </a:p>
        </p:txBody>
      </p:sp>
      <p:pic>
        <p:nvPicPr>
          <p:cNvPr id="57347" name="Picture 6"/>
          <p:cNvPicPr>
            <a:picLocks noChangeAspect="1" noChangeArrowheads="1"/>
          </p:cNvPicPr>
          <p:nvPr/>
        </p:nvPicPr>
        <p:blipFill>
          <a:blip r:embed="rId2"/>
          <a:srcRect/>
          <a:stretch>
            <a:fillRect/>
          </a:stretch>
        </p:blipFill>
        <p:spPr bwMode="auto">
          <a:xfrm>
            <a:off x="527050" y="3860800"/>
            <a:ext cx="11463338" cy="2463800"/>
          </a:xfrm>
          <a:prstGeom prst="rect">
            <a:avLst/>
          </a:prstGeom>
          <a:noFill/>
          <a:ln w="9525">
            <a:noFill/>
            <a:miter lim="800000"/>
            <a:headEnd/>
            <a:tailEnd/>
          </a:ln>
        </p:spPr>
      </p:pic>
      <p:sp>
        <p:nvSpPr>
          <p:cNvPr id="57348" name="Line 7"/>
          <p:cNvSpPr>
            <a:spLocks noChangeShapeType="1"/>
          </p:cNvSpPr>
          <p:nvPr/>
        </p:nvSpPr>
        <p:spPr bwMode="auto">
          <a:xfrm>
            <a:off x="10415588" y="5445125"/>
            <a:ext cx="385762" cy="358775"/>
          </a:xfrm>
          <a:prstGeom prst="line">
            <a:avLst/>
          </a:prstGeom>
          <a:noFill/>
          <a:ln w="76200">
            <a:solidFill>
              <a:srgbClr val="FF0000"/>
            </a:solidFill>
            <a:round/>
            <a:headEnd/>
            <a:tailEnd type="triangle" w="med" len="med"/>
          </a:ln>
        </p:spPr>
        <p:txBody>
          <a:bodyPr/>
          <a:lstStyle/>
          <a:p>
            <a:endParaRPr lang="pt-BR"/>
          </a:p>
        </p:txBody>
      </p:sp>
      <p:sp>
        <p:nvSpPr>
          <p:cNvPr id="57349" name="AutoShape 9"/>
          <p:cNvSpPr>
            <a:spLocks noChangeArrowheads="1"/>
          </p:cNvSpPr>
          <p:nvPr/>
        </p:nvSpPr>
        <p:spPr bwMode="auto">
          <a:xfrm>
            <a:off x="10704513" y="6372225"/>
            <a:ext cx="1012825" cy="485775"/>
          </a:xfrm>
          <a:custGeom>
            <a:avLst/>
            <a:gdLst>
              <a:gd name="T0" fmla="*/ 20077307 w 21600"/>
              <a:gd name="T1" fmla="*/ 0 h 21600"/>
              <a:gd name="T2" fmla="*/ 0 w 21600"/>
              <a:gd name="T3" fmla="*/ 5462449 h 21600"/>
              <a:gd name="T4" fmla="*/ 20077307 w 21600"/>
              <a:gd name="T5" fmla="*/ 10924876 h 21600"/>
              <a:gd name="T6" fmla="*/ 26769740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33CC"/>
            </a:solidFill>
            <a:miter lim="800000"/>
            <a:headEnd/>
            <a:tailEnd/>
          </a:ln>
        </p:spPr>
        <p:txBody>
          <a:bodyPr wrap="none" anchor="ctr"/>
          <a:lstStyle/>
          <a:p>
            <a:pPr defTabSz="914400"/>
            <a:endParaRPr lang="pt-BR" sz="19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4"/>
          <p:cNvPicPr>
            <a:picLocks noChangeAspect="1" noChangeArrowheads="1"/>
          </p:cNvPicPr>
          <p:nvPr/>
        </p:nvPicPr>
        <p:blipFill>
          <a:blip r:embed="rId2"/>
          <a:srcRect/>
          <a:stretch>
            <a:fillRect/>
          </a:stretch>
        </p:blipFill>
        <p:spPr bwMode="auto">
          <a:xfrm>
            <a:off x="355600" y="1095375"/>
            <a:ext cx="11480800" cy="4667250"/>
          </a:xfrm>
          <a:prstGeom prst="rect">
            <a:avLst/>
          </a:prstGeom>
          <a:noFill/>
          <a:ln w="9525">
            <a:noFill/>
            <a:miter lim="800000"/>
            <a:headEnd/>
            <a:tailEnd/>
          </a:ln>
        </p:spPr>
      </p:pic>
      <p:sp>
        <p:nvSpPr>
          <p:cNvPr id="58371" name="Rectangle 5"/>
          <p:cNvSpPr>
            <a:spLocks noChangeArrowheads="1"/>
          </p:cNvSpPr>
          <p:nvPr/>
        </p:nvSpPr>
        <p:spPr bwMode="auto">
          <a:xfrm>
            <a:off x="334963" y="260350"/>
            <a:ext cx="12166600" cy="641350"/>
          </a:xfrm>
          <a:prstGeom prst="rect">
            <a:avLst/>
          </a:prstGeom>
          <a:noFill/>
          <a:ln w="9525">
            <a:noFill/>
            <a:miter lim="800000"/>
            <a:headEnd/>
            <a:tailEnd/>
          </a:ln>
        </p:spPr>
        <p:txBody>
          <a:bodyPr>
            <a:spAutoFit/>
          </a:bodyPr>
          <a:lstStyle/>
          <a:p>
            <a:pPr algn="ctr" defTabSz="914400"/>
            <a:r>
              <a:rPr lang="pt-BR">
                <a:solidFill>
                  <a:srgbClr val="FF0000"/>
                </a:solidFill>
              </a:rPr>
              <a:t>A corioamnionite histológica associa-se significativamente com a reação leucemóide, nascimento pré-termo e displasia broncopulmonar</a:t>
            </a:r>
          </a:p>
        </p:txBody>
      </p:sp>
      <p:sp>
        <p:nvSpPr>
          <p:cNvPr id="58372" name="Line 6"/>
          <p:cNvSpPr>
            <a:spLocks noChangeShapeType="1"/>
          </p:cNvSpPr>
          <p:nvPr/>
        </p:nvSpPr>
        <p:spPr bwMode="auto">
          <a:xfrm>
            <a:off x="0" y="3789363"/>
            <a:ext cx="431800" cy="287337"/>
          </a:xfrm>
          <a:prstGeom prst="line">
            <a:avLst/>
          </a:prstGeom>
          <a:noFill/>
          <a:ln w="76200">
            <a:solidFill>
              <a:srgbClr val="FF0000"/>
            </a:solidFill>
            <a:round/>
            <a:headEnd/>
            <a:tailEnd type="triangle" w="med" len="med"/>
          </a:ln>
        </p:spPr>
        <p:txBody>
          <a:bodyPr/>
          <a:lstStyle/>
          <a:p>
            <a:endParaRPr lang="pt-BR"/>
          </a:p>
        </p:txBody>
      </p:sp>
      <p:sp>
        <p:nvSpPr>
          <p:cNvPr id="58373" name="Line 7"/>
          <p:cNvSpPr>
            <a:spLocks noChangeShapeType="1"/>
          </p:cNvSpPr>
          <p:nvPr/>
        </p:nvSpPr>
        <p:spPr bwMode="auto">
          <a:xfrm>
            <a:off x="0" y="1916113"/>
            <a:ext cx="431800" cy="287337"/>
          </a:xfrm>
          <a:prstGeom prst="line">
            <a:avLst/>
          </a:prstGeom>
          <a:noFill/>
          <a:ln w="76200">
            <a:solidFill>
              <a:srgbClr val="FF0000"/>
            </a:solidFill>
            <a:round/>
            <a:headEnd/>
            <a:tailEnd type="triangle" w="med" len="med"/>
          </a:ln>
        </p:spPr>
        <p:txBody>
          <a:bodyPr/>
          <a:lstStyle/>
          <a:p>
            <a:endParaRPr lang="pt-B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p:cNvSpPr>
          <p:nvPr>
            <p:ph type="body" idx="4294967295"/>
          </p:nvPr>
        </p:nvSpPr>
        <p:spPr>
          <a:xfrm>
            <a:off x="739775" y="1654175"/>
            <a:ext cx="10972800" cy="5053013"/>
          </a:xfrm>
        </p:spPr>
        <p:txBody>
          <a:bodyPr/>
          <a:lstStyle/>
          <a:p>
            <a:pPr>
              <a:buFont typeface="Corbel" pitchFamily="34" charset="0"/>
              <a:buNone/>
            </a:pPr>
            <a:r>
              <a:rPr lang="pt-BR" sz="1800" smtClean="0"/>
              <a:t>                           </a:t>
            </a:r>
            <a:r>
              <a:rPr lang="pt-BR" sz="1800" b="1" smtClean="0">
                <a:solidFill>
                  <a:srgbClr val="FF0000"/>
                </a:solidFill>
              </a:rPr>
              <a:t>Esther Jansen et, 2013</a:t>
            </a:r>
            <a:endParaRPr lang="pt-BR" sz="1800" b="1" smtClean="0"/>
          </a:p>
          <a:p>
            <a:r>
              <a:rPr lang="pt-BR" sz="1800" smtClean="0"/>
              <a:t>A </a:t>
            </a:r>
            <a:r>
              <a:rPr lang="pt-BR" sz="2400" smtClean="0"/>
              <a:t>reação leucemóide (RL) tem sido associada ao corticosteróide pre-natal,Síndrome de Down, corioamnionite, funisite e infecções perinatais</a:t>
            </a:r>
          </a:p>
          <a:p>
            <a:r>
              <a:rPr lang="pt-BR" sz="2400" smtClean="0"/>
              <a:t>A incidência varia entre 1,5 a 15% e dura por volta de 1,5 a 32 dias</a:t>
            </a:r>
          </a:p>
          <a:p>
            <a:r>
              <a:rPr lang="pt-BR" sz="2400" smtClean="0"/>
              <a:t>O presente autor descreve a ocorrência de </a:t>
            </a:r>
            <a:r>
              <a:rPr lang="pt-BR" sz="2400" b="1" smtClean="0">
                <a:solidFill>
                  <a:srgbClr val="FF0000"/>
                </a:solidFill>
              </a:rPr>
              <a:t>extrema hiperleucocitose (&gt;100.000 leucócitos/mm3: 102 mil a 173 mil/mm3</a:t>
            </a:r>
            <a:r>
              <a:rPr lang="pt-BR" sz="2400" smtClean="0"/>
              <a:t>) em 3 pré-termos extremos (idades gestacionais entre </a:t>
            </a:r>
            <a:r>
              <a:rPr lang="pt-BR" sz="2400" smtClean="0">
                <a:solidFill>
                  <a:srgbClr val="FF0000"/>
                </a:solidFill>
              </a:rPr>
              <a:t>25+4 e 26+4 semanas</a:t>
            </a:r>
            <a:r>
              <a:rPr lang="pt-BR" sz="2400" smtClean="0"/>
              <a:t>)  num período de 7 anos (2005 a 2012). Nenhum desenvolveu complicações da hiperleucocitose.</a:t>
            </a:r>
          </a:p>
          <a:p>
            <a:r>
              <a:rPr lang="pt-BR" sz="2400" smtClean="0"/>
              <a:t>Em todos os 3 RN foi suspeito infecção, devido a rotura prolongada de membranas, febre materna e elevados parâmetros de infecção. As mães receberam esteróide pré-natal. Os RN receberam antibiótico ao nascer.</a:t>
            </a:r>
          </a:p>
        </p:txBody>
      </p:sp>
      <p:sp>
        <p:nvSpPr>
          <p:cNvPr id="59395" name="Rectangle 5"/>
          <p:cNvSpPr>
            <a:spLocks noGrp="1"/>
          </p:cNvSpPr>
          <p:nvPr>
            <p:ph type="title" idx="4294967295"/>
          </p:nvPr>
        </p:nvSpPr>
        <p:spPr>
          <a:xfrm>
            <a:off x="334963" y="188913"/>
            <a:ext cx="10972800" cy="1143000"/>
          </a:xfrm>
        </p:spPr>
        <p:txBody>
          <a:bodyPr/>
          <a:lstStyle/>
          <a:p>
            <a:r>
              <a:rPr lang="pt-BR" sz="4000" smtClean="0">
                <a:solidFill>
                  <a:srgbClr val="FF0000"/>
                </a:solidFill>
              </a:rPr>
              <a:t>Extrema Hiperleucocitose nos pré-termos</a:t>
            </a:r>
          </a:p>
        </p:txBody>
      </p:sp>
      <p:sp>
        <p:nvSpPr>
          <p:cNvPr id="59396" name="AutoShape 8"/>
          <p:cNvSpPr>
            <a:spLocks noChangeArrowheads="1"/>
          </p:cNvSpPr>
          <p:nvPr/>
        </p:nvSpPr>
        <p:spPr bwMode="auto">
          <a:xfrm>
            <a:off x="11472863" y="6381750"/>
            <a:ext cx="533400" cy="217488"/>
          </a:xfrm>
          <a:custGeom>
            <a:avLst/>
            <a:gdLst>
              <a:gd name="T0" fmla="*/ 5556936 w 21600"/>
              <a:gd name="T1" fmla="*/ 0 h 21600"/>
              <a:gd name="T2" fmla="*/ 0 w 21600"/>
              <a:gd name="T3" fmla="*/ 1094931 h 21600"/>
              <a:gd name="T4" fmla="*/ 5556936 w 21600"/>
              <a:gd name="T5" fmla="*/ 2189862 h 21600"/>
              <a:gd name="T6" fmla="*/ 7409259 w 21600"/>
              <a:gd name="T7" fmla="*/ 109493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33CC"/>
            </a:solidFill>
            <a:miter lim="800000"/>
            <a:headEnd/>
            <a:tailEnd/>
          </a:ln>
        </p:spPr>
        <p:txBody>
          <a:bodyPr wrap="none" anchor="ctr"/>
          <a:lstStyle/>
          <a:p>
            <a:pPr defTabSz="914400"/>
            <a:endParaRPr lang="pt-BR" sz="1900"/>
          </a:p>
        </p:txBody>
      </p:sp>
      <p:sp>
        <p:nvSpPr>
          <p:cNvPr id="59397" name="Rectangle 9"/>
          <p:cNvSpPr>
            <a:spLocks noChangeArrowheads="1"/>
          </p:cNvSpPr>
          <p:nvPr/>
        </p:nvSpPr>
        <p:spPr bwMode="auto">
          <a:xfrm>
            <a:off x="6237288" y="944563"/>
            <a:ext cx="6430962" cy="1187450"/>
          </a:xfrm>
          <a:prstGeom prst="rect">
            <a:avLst/>
          </a:prstGeom>
          <a:noFill/>
          <a:ln w="9525">
            <a:noFill/>
            <a:miter lim="800000"/>
            <a:headEnd/>
            <a:tailEnd/>
          </a:ln>
        </p:spPr>
        <p:txBody>
          <a:bodyPr anchor="ctr">
            <a:spAutoFit/>
          </a:bodyPr>
          <a:lstStyle/>
          <a:p>
            <a:pPr algn="ctr" defTabSz="914400"/>
            <a:r>
              <a:rPr lang="en-US" sz="1200" b="1" i="1">
                <a:hlinkClick r:id="rId2"/>
              </a:rPr>
              <a:t>Extreme hyperleucocytosis of the premature.</a:t>
            </a:r>
            <a:endParaRPr lang="de-DE" sz="1200" b="1" i="1"/>
          </a:p>
          <a:p>
            <a:pPr algn="ctr" defTabSz="914400"/>
            <a:r>
              <a:rPr lang="de-DE" sz="1200" b="1" i="1"/>
              <a:t>Jansen E, Emmen J, Mohns T, Donker A.</a:t>
            </a:r>
            <a:endParaRPr lang="en-US" altLang="ko-KR" sz="1200" b="1" i="1">
              <a:ea typeface="Gulim" pitchFamily="34" charset="-127"/>
            </a:endParaRPr>
          </a:p>
          <a:p>
            <a:pPr algn="ctr" defTabSz="914400"/>
            <a:r>
              <a:rPr lang="en-US" altLang="ko-KR" sz="1200" b="1" i="1">
                <a:ea typeface="Gulim" pitchFamily="34" charset="-127"/>
              </a:rPr>
              <a:t>BMJ Case Rep. 2013 Apr 19;2013.</a:t>
            </a:r>
          </a:p>
          <a:p>
            <a:pPr algn="ctr" defTabSz="914400"/>
            <a:r>
              <a:rPr lang="en-US" altLang="ko-KR" sz="1200" b="1" i="1">
                <a:solidFill>
                  <a:schemeClr val="hlink"/>
                </a:solidFill>
                <a:ea typeface="Gulim" pitchFamily="34" charset="-127"/>
              </a:rPr>
              <a:t>Artigo Integral!</a:t>
            </a:r>
            <a:r>
              <a:rPr lang="pt-BR" altLang="ko-KR" sz="1200">
                <a:solidFill>
                  <a:schemeClr val="hlink"/>
                </a:solidFill>
                <a:ea typeface="Gulim" pitchFamily="34" charset="-127"/>
              </a:rPr>
              <a:t> </a:t>
            </a:r>
            <a:r>
              <a:rPr lang="pt-BR" sz="1200" b="1" i="1">
                <a:solidFill>
                  <a:schemeClr val="hlink"/>
                </a:solidFill>
              </a:rPr>
              <a:t/>
            </a:r>
            <a:br>
              <a:rPr lang="pt-BR" sz="1200" b="1" i="1">
                <a:solidFill>
                  <a:schemeClr val="hlink"/>
                </a:solidFill>
              </a:rPr>
            </a:br>
            <a:r>
              <a:rPr lang="pt-BR" sz="1200"/>
              <a:t/>
            </a:r>
            <a:br>
              <a:rPr lang="pt-BR" sz="1200"/>
            </a:br>
            <a:endParaRPr lang="pt-BR" sz="120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a:spLocks noGrp="1"/>
          </p:cNvSpPr>
          <p:nvPr>
            <p:ph type="body" idx="4294967295"/>
          </p:nvPr>
        </p:nvSpPr>
        <p:spPr>
          <a:xfrm>
            <a:off x="719138" y="908050"/>
            <a:ext cx="10972800" cy="4525963"/>
          </a:xfrm>
        </p:spPr>
        <p:txBody>
          <a:bodyPr/>
          <a:lstStyle/>
          <a:p>
            <a:pPr>
              <a:buFont typeface="Corbel" pitchFamily="34" charset="0"/>
              <a:buNone/>
            </a:pPr>
            <a:r>
              <a:rPr lang="pt-BR" smtClean="0">
                <a:solidFill>
                  <a:srgbClr val="FF0000"/>
                </a:solidFill>
              </a:rPr>
              <a:t>                  Esther Jansen et, 2013</a:t>
            </a:r>
          </a:p>
        </p:txBody>
      </p:sp>
      <p:sp>
        <p:nvSpPr>
          <p:cNvPr id="60419" name="Rectangle 5"/>
          <p:cNvSpPr>
            <a:spLocks noGrp="1"/>
          </p:cNvSpPr>
          <p:nvPr>
            <p:ph type="title" idx="4294967295"/>
          </p:nvPr>
        </p:nvSpPr>
        <p:spPr>
          <a:xfrm>
            <a:off x="623888" y="0"/>
            <a:ext cx="10972800" cy="1143000"/>
          </a:xfrm>
        </p:spPr>
        <p:txBody>
          <a:bodyPr/>
          <a:lstStyle/>
          <a:p>
            <a:r>
              <a:rPr lang="pt-BR" smtClean="0">
                <a:solidFill>
                  <a:srgbClr val="FF0000"/>
                </a:solidFill>
              </a:rPr>
              <a:t>Hiperleucocitose nos pré-termos</a:t>
            </a:r>
          </a:p>
        </p:txBody>
      </p:sp>
      <p:sp>
        <p:nvSpPr>
          <p:cNvPr id="60420" name="Rectangle 6"/>
          <p:cNvSpPr>
            <a:spLocks/>
          </p:cNvSpPr>
          <p:nvPr/>
        </p:nvSpPr>
        <p:spPr bwMode="auto">
          <a:xfrm>
            <a:off x="334963" y="1816100"/>
            <a:ext cx="11857037" cy="4525963"/>
          </a:xfrm>
          <a:prstGeom prst="rect">
            <a:avLst/>
          </a:prstGeom>
          <a:noFill/>
          <a:ln w="9525">
            <a:noFill/>
            <a:miter lim="800000"/>
            <a:headEnd/>
            <a:tailEnd/>
          </a:ln>
        </p:spPr>
        <p:txBody>
          <a:bodyPr/>
          <a:lstStyle/>
          <a:p>
            <a:pPr marL="342900" indent="-342900" defTabSz="914400" eaLnBrk="0" hangingPunct="0">
              <a:spcBef>
                <a:spcPct val="20000"/>
              </a:spcBef>
              <a:buFont typeface="Arial" pitchFamily="34" charset="0"/>
              <a:buChar char="•"/>
            </a:pPr>
            <a:r>
              <a:rPr lang="pt-BR" sz="2400">
                <a:latin typeface="Calibri" pitchFamily="34" charset="0"/>
              </a:rPr>
              <a:t>Os RN receberam antibióticos por 7-14 dias (em 1 RN foi isolado Streptococous do Grupo B e nos dois outros, as culturas foram estéreis)</a:t>
            </a:r>
          </a:p>
          <a:p>
            <a:pPr marL="342900" indent="-342900" defTabSz="914400" eaLnBrk="0" hangingPunct="0">
              <a:spcBef>
                <a:spcPct val="20000"/>
              </a:spcBef>
              <a:buFont typeface="Arial" pitchFamily="34" charset="0"/>
              <a:buChar char="•"/>
            </a:pPr>
            <a:r>
              <a:rPr lang="pt-BR" sz="2400">
                <a:latin typeface="Calibri" pitchFamily="34" charset="0"/>
              </a:rPr>
              <a:t>Nenhum procedimento específico foi feito, como hiperhidratação, exsanguineotransfusão, leucoferese.</a:t>
            </a:r>
          </a:p>
          <a:p>
            <a:pPr marL="342900" indent="-342900" defTabSz="914400" eaLnBrk="0" hangingPunct="0">
              <a:spcBef>
                <a:spcPct val="20000"/>
              </a:spcBef>
              <a:buFont typeface="Arial" pitchFamily="34" charset="0"/>
              <a:buChar char="•"/>
            </a:pPr>
            <a:r>
              <a:rPr lang="pt-BR" sz="2400">
                <a:latin typeface="Calibri" pitchFamily="34" charset="0"/>
              </a:rPr>
              <a:t>Os  RN não desenvolveram anemia, trombocitopenia e alterações no diferencial de leucócitos. </a:t>
            </a:r>
          </a:p>
          <a:p>
            <a:pPr marL="342900" indent="-342900" defTabSz="914400" eaLnBrk="0" hangingPunct="0">
              <a:spcBef>
                <a:spcPct val="20000"/>
              </a:spcBef>
              <a:buFont typeface="Arial" pitchFamily="34" charset="0"/>
              <a:buChar char="•"/>
            </a:pPr>
            <a:r>
              <a:rPr lang="pt-BR" sz="2400">
                <a:latin typeface="Calibri" pitchFamily="34" charset="0"/>
              </a:rPr>
              <a:t>Em 9-11 dias a contagem de leucócitos caiu abaixo de 30.000/mm3.</a:t>
            </a:r>
          </a:p>
          <a:p>
            <a:pPr marL="342900" indent="-342900" defTabSz="914400" eaLnBrk="0" hangingPunct="0">
              <a:spcBef>
                <a:spcPct val="20000"/>
              </a:spcBef>
              <a:buFont typeface="Arial" pitchFamily="34" charset="0"/>
              <a:buChar char="•"/>
            </a:pPr>
            <a:r>
              <a:rPr lang="pt-BR" sz="2400">
                <a:latin typeface="Calibri" pitchFamily="34" charset="0"/>
              </a:rPr>
              <a:t>Dois RN apresentaram hemorragia intraventricular, sendo que 1 recebeu derivação ventrículo-peritoneal devido a hidrocéfalo pós- hemorrágico; um RN desenvolveu displasia broncopulmonar</a:t>
            </a:r>
          </a:p>
          <a:p>
            <a:pPr marL="342900" indent="-342900" defTabSz="914400" eaLnBrk="0" hangingPunct="0">
              <a:spcBef>
                <a:spcPct val="20000"/>
              </a:spcBef>
              <a:buFont typeface="Arial" pitchFamily="34" charset="0"/>
              <a:buChar char="•"/>
            </a:pPr>
            <a:r>
              <a:rPr lang="pt-BR" sz="2400">
                <a:latin typeface="Calibri" pitchFamily="34" charset="0"/>
              </a:rPr>
              <a:t>Os autores consideraram inicialmente leucemia, uma condição muito rara (1-5/milhão, correspondendo 0,8% das crianças com leucemia.</a:t>
            </a:r>
          </a:p>
        </p:txBody>
      </p:sp>
      <p:sp>
        <p:nvSpPr>
          <p:cNvPr id="60421" name="AutoShape 7"/>
          <p:cNvSpPr>
            <a:spLocks noChangeArrowheads="1"/>
          </p:cNvSpPr>
          <p:nvPr/>
        </p:nvSpPr>
        <p:spPr bwMode="auto">
          <a:xfrm>
            <a:off x="11279188" y="6381750"/>
            <a:ext cx="533400" cy="217488"/>
          </a:xfrm>
          <a:custGeom>
            <a:avLst/>
            <a:gdLst>
              <a:gd name="T0" fmla="*/ 5556936 w 21600"/>
              <a:gd name="T1" fmla="*/ 0 h 21600"/>
              <a:gd name="T2" fmla="*/ 0 w 21600"/>
              <a:gd name="T3" fmla="*/ 1094931 h 21600"/>
              <a:gd name="T4" fmla="*/ 5556936 w 21600"/>
              <a:gd name="T5" fmla="*/ 2189862 h 21600"/>
              <a:gd name="T6" fmla="*/ 7409259 w 21600"/>
              <a:gd name="T7" fmla="*/ 109493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33CC"/>
            </a:solidFill>
            <a:miter lim="800000"/>
            <a:headEnd/>
            <a:tailEnd/>
          </a:ln>
        </p:spPr>
        <p:txBody>
          <a:bodyPr wrap="none" anchor="ctr"/>
          <a:lstStyle/>
          <a:p>
            <a:pPr defTabSz="914400"/>
            <a:endParaRPr lang="pt-BR" sz="190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3"/>
          <p:cNvSpPr>
            <a:spLocks noGrp="1"/>
          </p:cNvSpPr>
          <p:nvPr>
            <p:ph type="body" idx="4294967295"/>
          </p:nvPr>
        </p:nvSpPr>
        <p:spPr/>
        <p:txBody>
          <a:bodyPr/>
          <a:lstStyle/>
          <a:p>
            <a:r>
              <a:rPr lang="pt-BR" sz="2800" smtClean="0"/>
              <a:t>As manifestações da hiperleucocitose resultante da leucoestase na microcirculação pelo acúmulo de leucócitos, não ocorrem em situações de reação leucemóide. </a:t>
            </a:r>
          </a:p>
          <a:p>
            <a:r>
              <a:rPr lang="pt-BR" sz="2800" smtClean="0"/>
              <a:t>Os RN não apresentam disfunção dos órgãos</a:t>
            </a:r>
          </a:p>
          <a:p>
            <a:r>
              <a:rPr lang="pt-BR" sz="2800" b="1" smtClean="0">
                <a:solidFill>
                  <a:schemeClr val="accent2"/>
                </a:solidFill>
              </a:rPr>
              <a:t>A ocorrência de hemorragia intraventricular pode ocorrer, nos casos de reação leucemóide, entre 0% a 37,9%</a:t>
            </a:r>
          </a:p>
        </p:txBody>
      </p:sp>
      <p:sp>
        <p:nvSpPr>
          <p:cNvPr id="61443" name="Rectangle 4"/>
          <p:cNvSpPr>
            <a:spLocks noGrp="1"/>
          </p:cNvSpPr>
          <p:nvPr>
            <p:ph type="title" idx="4294967295"/>
          </p:nvPr>
        </p:nvSpPr>
        <p:spPr>
          <a:xfrm>
            <a:off x="1000125" y="163513"/>
            <a:ext cx="10972800" cy="1143000"/>
          </a:xfrm>
        </p:spPr>
        <p:txBody>
          <a:bodyPr/>
          <a:lstStyle/>
          <a:p>
            <a:r>
              <a:rPr lang="pt-BR" smtClean="0">
                <a:solidFill>
                  <a:srgbClr val="FF0000"/>
                </a:solidFill>
              </a:rPr>
              <a:t>Hiperleucocitose nos pré-termos</a:t>
            </a:r>
          </a:p>
        </p:txBody>
      </p:sp>
      <p:sp>
        <p:nvSpPr>
          <p:cNvPr id="61444" name="Rectangle 5"/>
          <p:cNvSpPr>
            <a:spLocks noChangeArrowheads="1"/>
          </p:cNvSpPr>
          <p:nvPr/>
        </p:nvSpPr>
        <p:spPr bwMode="auto">
          <a:xfrm>
            <a:off x="3956050" y="1301750"/>
            <a:ext cx="5856288" cy="579438"/>
          </a:xfrm>
          <a:prstGeom prst="rect">
            <a:avLst/>
          </a:prstGeom>
          <a:noFill/>
          <a:ln w="9525">
            <a:noFill/>
            <a:miter lim="800000"/>
            <a:headEnd/>
            <a:tailEnd/>
          </a:ln>
        </p:spPr>
        <p:txBody>
          <a:bodyPr>
            <a:spAutoFit/>
          </a:bodyPr>
          <a:lstStyle/>
          <a:p>
            <a:pPr defTabSz="914400" eaLnBrk="0" hangingPunct="0">
              <a:spcBef>
                <a:spcPct val="20000"/>
              </a:spcBef>
              <a:buFont typeface="Arial" pitchFamily="34" charset="0"/>
              <a:buNone/>
            </a:pPr>
            <a:r>
              <a:rPr lang="pt-BR" sz="3200">
                <a:solidFill>
                  <a:srgbClr val="FF0000"/>
                </a:solidFill>
              </a:rPr>
              <a:t>Esther Jansen et, 2013</a:t>
            </a:r>
          </a:p>
        </p:txBody>
      </p:sp>
      <p:sp>
        <p:nvSpPr>
          <p:cNvPr id="61445" name="AutoShape 6"/>
          <p:cNvSpPr>
            <a:spLocks noChangeArrowheads="1"/>
          </p:cNvSpPr>
          <p:nvPr/>
        </p:nvSpPr>
        <p:spPr bwMode="auto">
          <a:xfrm>
            <a:off x="11183938" y="6237288"/>
            <a:ext cx="533400" cy="217487"/>
          </a:xfrm>
          <a:custGeom>
            <a:avLst/>
            <a:gdLst>
              <a:gd name="T0" fmla="*/ 5556936 w 21600"/>
              <a:gd name="T1" fmla="*/ 0 h 21600"/>
              <a:gd name="T2" fmla="*/ 0 w 21600"/>
              <a:gd name="T3" fmla="*/ 1094926 h 21600"/>
              <a:gd name="T4" fmla="*/ 5556936 w 21600"/>
              <a:gd name="T5" fmla="*/ 2189842 h 21600"/>
              <a:gd name="T6" fmla="*/ 7409259 w 21600"/>
              <a:gd name="T7" fmla="*/ 109492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33CC"/>
            </a:solidFill>
            <a:miter lim="800000"/>
            <a:headEnd/>
            <a:tailEnd/>
          </a:ln>
        </p:spPr>
        <p:txBody>
          <a:bodyPr wrap="none" anchor="ctr"/>
          <a:lstStyle/>
          <a:p>
            <a:pPr defTabSz="914400"/>
            <a:endParaRPr lang="pt-BR" sz="190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4"/>
          <p:cNvPicPr>
            <a:picLocks noChangeAspect="1" noChangeArrowheads="1"/>
          </p:cNvPicPr>
          <p:nvPr/>
        </p:nvPicPr>
        <p:blipFill>
          <a:blip r:embed="rId2"/>
          <a:srcRect/>
          <a:stretch>
            <a:fillRect/>
          </a:stretch>
        </p:blipFill>
        <p:spPr bwMode="auto">
          <a:xfrm>
            <a:off x="1677988" y="1268413"/>
            <a:ext cx="7753350" cy="4694237"/>
          </a:xfrm>
          <a:prstGeom prst="rect">
            <a:avLst/>
          </a:prstGeom>
          <a:noFill/>
          <a:ln w="9525">
            <a:noFill/>
            <a:miter lim="800000"/>
            <a:headEnd/>
            <a:tailEnd/>
          </a:ln>
        </p:spPr>
      </p:pic>
      <p:sp>
        <p:nvSpPr>
          <p:cNvPr id="62467" name="Text Box 5"/>
          <p:cNvSpPr txBox="1">
            <a:spLocks noChangeArrowheads="1"/>
          </p:cNvSpPr>
          <p:nvPr/>
        </p:nvSpPr>
        <p:spPr bwMode="auto">
          <a:xfrm>
            <a:off x="3790950" y="6021388"/>
            <a:ext cx="3852863" cy="366712"/>
          </a:xfrm>
          <a:prstGeom prst="rect">
            <a:avLst/>
          </a:prstGeom>
          <a:noFill/>
          <a:ln w="9525">
            <a:noFill/>
            <a:miter lim="800000"/>
            <a:headEnd/>
            <a:tailEnd/>
          </a:ln>
        </p:spPr>
        <p:txBody>
          <a:bodyPr wrap="none">
            <a:spAutoFit/>
          </a:bodyPr>
          <a:lstStyle/>
          <a:p>
            <a:pPr defTabSz="914400"/>
            <a:r>
              <a:rPr lang="pt-BR">
                <a:solidFill>
                  <a:srgbClr val="FF0000"/>
                </a:solidFill>
              </a:rPr>
              <a:t>Curso da  hiperleucocitose</a:t>
            </a:r>
          </a:p>
        </p:txBody>
      </p:sp>
      <p:sp>
        <p:nvSpPr>
          <p:cNvPr id="62468" name="Rectangle 6"/>
          <p:cNvSpPr>
            <a:spLocks noGrp="1"/>
          </p:cNvSpPr>
          <p:nvPr>
            <p:ph type="title" idx="4294967295"/>
          </p:nvPr>
        </p:nvSpPr>
        <p:spPr>
          <a:xfrm>
            <a:off x="431800" y="-171450"/>
            <a:ext cx="10972800" cy="1143000"/>
          </a:xfrm>
        </p:spPr>
        <p:txBody>
          <a:bodyPr/>
          <a:lstStyle/>
          <a:p>
            <a:r>
              <a:rPr lang="pt-BR" smtClean="0">
                <a:solidFill>
                  <a:srgbClr val="FF0000"/>
                </a:solidFill>
              </a:rPr>
              <a:t>Hiperleucocitose nos pré-termos</a:t>
            </a:r>
          </a:p>
        </p:txBody>
      </p:sp>
      <p:sp>
        <p:nvSpPr>
          <p:cNvPr id="62469" name="Rectangle 7"/>
          <p:cNvSpPr>
            <a:spLocks noChangeArrowheads="1"/>
          </p:cNvSpPr>
          <p:nvPr/>
        </p:nvSpPr>
        <p:spPr bwMode="auto">
          <a:xfrm>
            <a:off x="3600450" y="663575"/>
            <a:ext cx="5808663" cy="579438"/>
          </a:xfrm>
          <a:prstGeom prst="rect">
            <a:avLst/>
          </a:prstGeom>
          <a:noFill/>
          <a:ln w="9525">
            <a:noFill/>
            <a:miter lim="800000"/>
            <a:headEnd/>
            <a:tailEnd/>
          </a:ln>
        </p:spPr>
        <p:txBody>
          <a:bodyPr wrap="none">
            <a:spAutoFit/>
          </a:bodyPr>
          <a:lstStyle/>
          <a:p>
            <a:pPr defTabSz="914400" eaLnBrk="0" hangingPunct="0">
              <a:spcBef>
                <a:spcPct val="20000"/>
              </a:spcBef>
              <a:buFont typeface="Arial" pitchFamily="34" charset="0"/>
              <a:buNone/>
            </a:pPr>
            <a:r>
              <a:rPr lang="pt-BR" sz="3200">
                <a:solidFill>
                  <a:srgbClr val="FF0000"/>
                </a:solidFill>
              </a:rPr>
              <a:t>Esther Jansen et, 2013</a:t>
            </a:r>
          </a:p>
        </p:txBody>
      </p:sp>
      <p:sp>
        <p:nvSpPr>
          <p:cNvPr id="62470" name="AutoShape 8"/>
          <p:cNvSpPr>
            <a:spLocks noChangeArrowheads="1"/>
          </p:cNvSpPr>
          <p:nvPr/>
        </p:nvSpPr>
        <p:spPr bwMode="auto">
          <a:xfrm>
            <a:off x="11183938" y="6165850"/>
            <a:ext cx="533400" cy="217488"/>
          </a:xfrm>
          <a:custGeom>
            <a:avLst/>
            <a:gdLst>
              <a:gd name="T0" fmla="*/ 5556936 w 21600"/>
              <a:gd name="T1" fmla="*/ 0 h 21600"/>
              <a:gd name="T2" fmla="*/ 0 w 21600"/>
              <a:gd name="T3" fmla="*/ 1094931 h 21600"/>
              <a:gd name="T4" fmla="*/ 5556936 w 21600"/>
              <a:gd name="T5" fmla="*/ 2189862 h 21600"/>
              <a:gd name="T6" fmla="*/ 7409259 w 21600"/>
              <a:gd name="T7" fmla="*/ 109493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33CC"/>
            </a:solidFill>
            <a:miter lim="800000"/>
            <a:headEnd/>
            <a:tailEnd/>
          </a:ln>
        </p:spPr>
        <p:txBody>
          <a:bodyPr wrap="none" anchor="ctr"/>
          <a:lstStyle/>
          <a:p>
            <a:pPr defTabSz="914400"/>
            <a:endParaRPr lang="pt-BR" sz="190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4"/>
          <p:cNvPicPr>
            <a:picLocks noChangeAspect="1" noChangeArrowheads="1"/>
          </p:cNvPicPr>
          <p:nvPr/>
        </p:nvPicPr>
        <p:blipFill>
          <a:blip r:embed="rId2"/>
          <a:srcRect/>
          <a:stretch>
            <a:fillRect/>
          </a:stretch>
        </p:blipFill>
        <p:spPr bwMode="auto">
          <a:xfrm>
            <a:off x="814388" y="908050"/>
            <a:ext cx="10475912" cy="5372100"/>
          </a:xfrm>
          <a:prstGeom prst="rect">
            <a:avLst/>
          </a:prstGeom>
          <a:noFill/>
          <a:ln w="9525">
            <a:noFill/>
            <a:miter lim="800000"/>
            <a:headEnd/>
            <a:tailEnd/>
          </a:ln>
        </p:spPr>
      </p:pic>
      <p:sp>
        <p:nvSpPr>
          <p:cNvPr id="63491" name="Rectangle 5"/>
          <p:cNvSpPr>
            <a:spLocks noGrp="1"/>
          </p:cNvSpPr>
          <p:nvPr>
            <p:ph type="title" idx="4294967295"/>
          </p:nvPr>
        </p:nvSpPr>
        <p:spPr>
          <a:xfrm>
            <a:off x="401638" y="-133350"/>
            <a:ext cx="10972800" cy="1143000"/>
          </a:xfrm>
        </p:spPr>
        <p:txBody>
          <a:bodyPr/>
          <a:lstStyle/>
          <a:p>
            <a:r>
              <a:rPr lang="pt-BR" sz="3200" smtClean="0">
                <a:solidFill>
                  <a:srgbClr val="FF0000"/>
                </a:solidFill>
              </a:rPr>
              <a:t>Hiperleucocitose nos pré-termos</a:t>
            </a:r>
          </a:p>
        </p:txBody>
      </p:sp>
      <p:sp>
        <p:nvSpPr>
          <p:cNvPr id="63492" name="Rectangle 6"/>
          <p:cNvSpPr>
            <a:spLocks noChangeArrowheads="1"/>
          </p:cNvSpPr>
          <p:nvPr/>
        </p:nvSpPr>
        <p:spPr bwMode="auto">
          <a:xfrm>
            <a:off x="4729163" y="650875"/>
            <a:ext cx="2533650" cy="366713"/>
          </a:xfrm>
          <a:prstGeom prst="rect">
            <a:avLst/>
          </a:prstGeom>
          <a:noFill/>
          <a:ln w="9525">
            <a:noFill/>
            <a:miter lim="800000"/>
            <a:headEnd/>
            <a:tailEnd/>
          </a:ln>
        </p:spPr>
        <p:txBody>
          <a:bodyPr wrap="none">
            <a:spAutoFit/>
          </a:bodyPr>
          <a:lstStyle/>
          <a:p>
            <a:pPr defTabSz="914400" eaLnBrk="0" hangingPunct="0">
              <a:spcBef>
                <a:spcPct val="20000"/>
              </a:spcBef>
              <a:buFont typeface="Arial" pitchFamily="34" charset="0"/>
              <a:buNone/>
            </a:pPr>
            <a:r>
              <a:rPr lang="pt-BR">
                <a:solidFill>
                  <a:srgbClr val="FF0000"/>
                </a:solidFill>
              </a:rPr>
              <a:t>Esther Jansen et, 2013</a:t>
            </a:r>
          </a:p>
        </p:txBody>
      </p:sp>
      <p:sp>
        <p:nvSpPr>
          <p:cNvPr id="63493" name="Oval 7"/>
          <p:cNvSpPr>
            <a:spLocks noChangeArrowheads="1"/>
          </p:cNvSpPr>
          <p:nvPr/>
        </p:nvSpPr>
        <p:spPr bwMode="auto">
          <a:xfrm>
            <a:off x="2446338" y="5949950"/>
            <a:ext cx="7874000" cy="792163"/>
          </a:xfrm>
          <a:prstGeom prst="ellipse">
            <a:avLst/>
          </a:prstGeom>
          <a:solidFill>
            <a:schemeClr val="accent1"/>
          </a:solidFill>
          <a:ln w="57150">
            <a:solidFill>
              <a:srgbClr val="FF33CC"/>
            </a:solidFill>
            <a:round/>
            <a:headEnd/>
            <a:tailEnd/>
          </a:ln>
        </p:spPr>
        <p:txBody>
          <a:bodyPr wrap="none" anchor="ctr"/>
          <a:lstStyle/>
          <a:p>
            <a:pPr algn="ctr" defTabSz="914400"/>
            <a:r>
              <a:rPr lang="pt-BR"/>
              <a:t>Árvore de decisão no caso de hiperleucocitose</a:t>
            </a:r>
          </a:p>
        </p:txBody>
      </p:sp>
      <p:sp>
        <p:nvSpPr>
          <p:cNvPr id="63494" name="AutoShape 8"/>
          <p:cNvSpPr>
            <a:spLocks noChangeArrowheads="1"/>
          </p:cNvSpPr>
          <p:nvPr/>
        </p:nvSpPr>
        <p:spPr bwMode="auto">
          <a:xfrm>
            <a:off x="11279188" y="6307138"/>
            <a:ext cx="533400" cy="217487"/>
          </a:xfrm>
          <a:custGeom>
            <a:avLst/>
            <a:gdLst>
              <a:gd name="T0" fmla="*/ 5556936 w 21600"/>
              <a:gd name="T1" fmla="*/ 0 h 21600"/>
              <a:gd name="T2" fmla="*/ 0 w 21600"/>
              <a:gd name="T3" fmla="*/ 1094926 h 21600"/>
              <a:gd name="T4" fmla="*/ 5556936 w 21600"/>
              <a:gd name="T5" fmla="*/ 2189842 h 21600"/>
              <a:gd name="T6" fmla="*/ 7409259 w 21600"/>
              <a:gd name="T7" fmla="*/ 109492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33CC"/>
            </a:solidFill>
            <a:miter lim="800000"/>
            <a:headEnd/>
            <a:tailEnd/>
          </a:ln>
        </p:spPr>
        <p:txBody>
          <a:bodyPr wrap="none" anchor="ctr"/>
          <a:lstStyle/>
          <a:p>
            <a:pPr defTabSz="914400"/>
            <a:endParaRPr lang="pt-BR" sz="190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3"/>
          <p:cNvSpPr>
            <a:spLocks noGrp="1"/>
          </p:cNvSpPr>
          <p:nvPr>
            <p:ph type="body" idx="4294967295"/>
          </p:nvPr>
        </p:nvSpPr>
        <p:spPr>
          <a:xfrm>
            <a:off x="623888" y="3616325"/>
            <a:ext cx="10972800" cy="3241675"/>
          </a:xfrm>
          <a:solidFill>
            <a:schemeClr val="bg1"/>
          </a:solidFill>
          <a:ln w="57150">
            <a:solidFill>
              <a:srgbClr val="FF33CC"/>
            </a:solidFill>
          </a:ln>
        </p:spPr>
        <p:txBody>
          <a:bodyPr/>
          <a:lstStyle/>
          <a:p>
            <a:pPr>
              <a:lnSpc>
                <a:spcPct val="80000"/>
              </a:lnSpc>
            </a:pPr>
            <a:r>
              <a:rPr lang="pt-BR" sz="2400" b="1" smtClean="0">
                <a:solidFill>
                  <a:schemeClr val="accent2"/>
                </a:solidFill>
              </a:rPr>
              <a:t>Hiperleucocitose extrema pode estar presente nos pré-termos sem leucemia ou doença mieloproliferativa</a:t>
            </a:r>
          </a:p>
          <a:p>
            <a:pPr>
              <a:lnSpc>
                <a:spcPct val="80000"/>
              </a:lnSpc>
            </a:pPr>
            <a:r>
              <a:rPr lang="pt-BR" sz="2400" b="1" smtClean="0">
                <a:solidFill>
                  <a:schemeClr val="accent2"/>
                </a:solidFill>
              </a:rPr>
              <a:t>Causas: esteróide pré-natal, distúrbio proliferativo mielóide transitório na Síndrome de Down, corioamnionite e funisite ou a resposta à infecção</a:t>
            </a:r>
          </a:p>
          <a:p>
            <a:pPr>
              <a:lnSpc>
                <a:spcPct val="80000"/>
              </a:lnSpc>
            </a:pPr>
            <a:r>
              <a:rPr lang="pt-BR" sz="2400" b="1" smtClean="0">
                <a:solidFill>
                  <a:schemeClr val="accent2"/>
                </a:solidFill>
              </a:rPr>
              <a:t>Se história, exame físico e contagem diferencial da série branca não indicam leucemia, distúrbio mielóide transitório ou defeito na adesão dos leucócitos, é provável reação leucemóide e justifica uma conduta expectante</a:t>
            </a:r>
          </a:p>
        </p:txBody>
      </p:sp>
      <p:pic>
        <p:nvPicPr>
          <p:cNvPr id="64515" name="Picture 4"/>
          <p:cNvPicPr>
            <a:picLocks noGrp="1" noChangeAspect="1" noChangeArrowheads="1"/>
          </p:cNvPicPr>
          <p:nvPr>
            <p:ph type="title" idx="4294967295"/>
          </p:nvPr>
        </p:nvPicPr>
        <p:blipFill>
          <a:blip r:embed="rId2"/>
          <a:srcRect/>
          <a:stretch>
            <a:fillRect/>
          </a:stretch>
        </p:blipFill>
        <p:spPr>
          <a:xfrm>
            <a:off x="1968500" y="0"/>
            <a:ext cx="8351838" cy="3570288"/>
          </a:xfrm>
          <a:noFill/>
          <a:ln w="57150">
            <a:solidFill>
              <a:srgbClr val="FF33CC"/>
            </a:solid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p:cNvSpPr>
            <a:spLocks noGrp="1"/>
          </p:cNvSpPr>
          <p:nvPr>
            <p:ph type="body" idx="4294967295"/>
          </p:nvPr>
        </p:nvSpPr>
        <p:spPr>
          <a:xfrm>
            <a:off x="1041400" y="2525713"/>
            <a:ext cx="9872663" cy="4038600"/>
          </a:xfrm>
        </p:spPr>
        <p:txBody>
          <a:bodyPr/>
          <a:lstStyle/>
          <a:p>
            <a:r>
              <a:rPr lang="pt-BR" sz="2800" smtClean="0"/>
              <a:t>Wirbelauer J et al relataram 1 caso de extrema hiperleucocitose em um recém-nascido prétermo (</a:t>
            </a:r>
            <a:r>
              <a:rPr lang="pt-BR" sz="2800" smtClean="0">
                <a:solidFill>
                  <a:srgbClr val="FF0000"/>
                </a:solidFill>
              </a:rPr>
              <a:t>229.3000/mm3!</a:t>
            </a:r>
            <a:r>
              <a:rPr lang="pt-BR" sz="2800" smtClean="0"/>
              <a:t>) com 48 hs de vida, durante 3 semanas. Não apresentou distúrbio na microcirculação e disfunção de órgãos. Assim as intervenções indicadas nas hiperleucocitoses em outras situações clínicas podem não serem necessárias para os recém-nascidos pre-termos e se aplicar, o fazer em bases individuais e com muita cautela</a:t>
            </a:r>
          </a:p>
        </p:txBody>
      </p:sp>
      <p:sp>
        <p:nvSpPr>
          <p:cNvPr id="65539" name="Rectangle 4"/>
          <p:cNvSpPr>
            <a:spLocks noChangeArrowheads="1"/>
          </p:cNvSpPr>
          <p:nvPr/>
        </p:nvSpPr>
        <p:spPr bwMode="auto">
          <a:xfrm>
            <a:off x="2597150" y="1366838"/>
            <a:ext cx="6627813" cy="958850"/>
          </a:xfrm>
          <a:prstGeom prst="rect">
            <a:avLst/>
          </a:prstGeom>
          <a:solidFill>
            <a:srgbClr val="FFFFFF"/>
          </a:solidFill>
          <a:ln w="9525">
            <a:noFill/>
            <a:miter lim="800000"/>
            <a:headEnd/>
            <a:tailEnd/>
          </a:ln>
        </p:spPr>
        <p:txBody>
          <a:bodyPr wrap="none" anchor="ctr">
            <a:spAutoFit/>
          </a:bodyPr>
          <a:lstStyle/>
          <a:p>
            <a:pPr algn="ctr" defTabSz="914400"/>
            <a:r>
              <a:rPr lang="en-US" sz="1900">
                <a:hlinkClick r:id="rId2"/>
              </a:rPr>
              <a:t>[Leukemoid reaction in extremely immature preterm infants].</a:t>
            </a:r>
            <a:endParaRPr lang="pt-BR" sz="1900"/>
          </a:p>
          <a:p>
            <a:pPr algn="ctr" defTabSz="914400"/>
            <a:r>
              <a:rPr lang="en-US" sz="1900"/>
              <a:t>Wirbelauer J, Thomas W, Siauw C, Wössner R, Speer CP.</a:t>
            </a:r>
            <a:endParaRPr lang="pt-BR" sz="1900"/>
          </a:p>
          <a:p>
            <a:pPr algn="ctr" defTabSz="914400"/>
            <a:r>
              <a:rPr lang="pt-BR" sz="1900"/>
              <a:t>Z Geburtshilfe Neonatol. 2008 Oct;212(5):165-9</a:t>
            </a:r>
          </a:p>
        </p:txBody>
      </p:sp>
      <p:sp>
        <p:nvSpPr>
          <p:cNvPr id="65540" name="Rectangle 5"/>
          <p:cNvSpPr>
            <a:spLocks noChangeArrowheads="1"/>
          </p:cNvSpPr>
          <p:nvPr/>
        </p:nvSpPr>
        <p:spPr bwMode="auto">
          <a:xfrm>
            <a:off x="2803525" y="588963"/>
            <a:ext cx="5314950" cy="519112"/>
          </a:xfrm>
          <a:prstGeom prst="rect">
            <a:avLst/>
          </a:prstGeom>
          <a:noFill/>
          <a:ln w="9525">
            <a:noFill/>
            <a:miter lim="800000"/>
            <a:headEnd/>
            <a:tailEnd/>
          </a:ln>
        </p:spPr>
        <p:txBody>
          <a:bodyPr wrap="none">
            <a:spAutoFit/>
          </a:bodyPr>
          <a:lstStyle/>
          <a:p>
            <a:pPr defTabSz="914400"/>
            <a:r>
              <a:rPr lang="pt-BR" sz="2800">
                <a:solidFill>
                  <a:srgbClr val="FF0000"/>
                </a:solidFill>
              </a:rPr>
              <a:t>Hiperleucocitose nos pré-termos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a:xfrm>
            <a:off x="376238" y="0"/>
            <a:ext cx="9875837" cy="1355725"/>
          </a:xfrm>
        </p:spPr>
        <p:txBody>
          <a:bodyPr/>
          <a:lstStyle/>
          <a:p>
            <a:r>
              <a:rPr lang="pt-BR" smtClean="0"/>
              <a:t>OBRIGADO!</a:t>
            </a:r>
          </a:p>
        </p:txBody>
      </p:sp>
      <p:sp>
        <p:nvSpPr>
          <p:cNvPr id="66565" name="Text Box 5"/>
          <p:cNvSpPr txBox="1">
            <a:spLocks noChangeArrowheads="1"/>
          </p:cNvSpPr>
          <p:nvPr/>
        </p:nvSpPr>
        <p:spPr bwMode="auto">
          <a:xfrm>
            <a:off x="192088" y="5014913"/>
            <a:ext cx="3270250" cy="915987"/>
          </a:xfrm>
          <a:prstGeom prst="rect">
            <a:avLst/>
          </a:prstGeom>
          <a:noFill/>
          <a:ln w="9525">
            <a:noFill/>
            <a:miter lim="800000"/>
            <a:headEnd/>
            <a:tailEnd/>
          </a:ln>
          <a:effectLst/>
        </p:spPr>
        <p:txBody>
          <a:bodyPr wrap="none">
            <a:spAutoFit/>
          </a:bodyPr>
          <a:lstStyle/>
          <a:p>
            <a:pPr defTabSz="914400"/>
            <a:r>
              <a:rPr lang="pt-BR"/>
              <a:t>Ddos. Joelma, Ana, (Dr. Paulo</a:t>
            </a:r>
          </a:p>
          <a:p>
            <a:pPr defTabSz="914400"/>
            <a:r>
              <a:rPr lang="pt-BR"/>
              <a:t>R. Margotto), Amanda, Vitor e</a:t>
            </a:r>
          </a:p>
          <a:p>
            <a:pPr defTabSz="914400"/>
            <a:r>
              <a:rPr lang="pt-BR"/>
              <a:t>Atrás, Vinicius (Dr. Ray!)</a:t>
            </a:r>
          </a:p>
        </p:txBody>
      </p:sp>
      <p:pic>
        <p:nvPicPr>
          <p:cNvPr id="66566" name="Picture 6"/>
          <p:cNvPicPr>
            <a:picLocks noChangeAspect="1" noChangeArrowheads="1"/>
          </p:cNvPicPr>
          <p:nvPr/>
        </p:nvPicPr>
        <p:blipFill>
          <a:blip r:embed="rId2">
            <a:lum contrast="18000"/>
          </a:blip>
          <a:srcRect/>
          <a:stretch>
            <a:fillRect/>
          </a:stretch>
        </p:blipFill>
        <p:spPr bwMode="auto">
          <a:xfrm>
            <a:off x="3736975" y="274638"/>
            <a:ext cx="8128000" cy="6089650"/>
          </a:xfrm>
          <a:prstGeom prst="rect">
            <a:avLst/>
          </a:prstGeom>
          <a:noFill/>
          <a:ln w="9525">
            <a:noFill/>
            <a:miter lim="800000"/>
            <a:headEnd/>
            <a:tailEnd/>
          </a:ln>
          <a:effectLst/>
        </p:spPr>
      </p:pic>
    </p:spTree>
  </p:cSld>
  <p:clrMapOvr>
    <a:masterClrMapping/>
  </p:clrMapOvr>
</p:sld>
</file>

<file path=ppt/theme/theme1.xml><?xml version="1.0" encoding="utf-8"?>
<a:theme xmlns:a="http://schemas.openxmlformats.org/drawingml/2006/main" name="Base">
  <a:themeElements>
    <a:clrScheme name="Base">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e">
      <a:maj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e">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xmlns="" name="Basis" id="{5665723A-49BA-4B57-8411-A56F8F207965}" vid="{90E45F77-AEFC-46EF-A7C1-5B338C297B02}"/>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Base</Template>
  <TotalTime>493</TotalTime>
  <Words>2751</Words>
  <Application>Microsoft Office PowerPoint</Application>
  <PresentationFormat>Personalizar</PresentationFormat>
  <Paragraphs>378</Paragraphs>
  <Slides>44</Slides>
  <Notes>6</Notes>
  <HiddenSlides>0</HiddenSlides>
  <MMClips>0</MMClips>
  <ScaleCrop>false</ScaleCrop>
  <HeadingPairs>
    <vt:vector size="4" baseType="variant">
      <vt:variant>
        <vt:lpstr>Tema</vt:lpstr>
      </vt:variant>
      <vt:variant>
        <vt:i4>1</vt:i4>
      </vt:variant>
      <vt:variant>
        <vt:lpstr>Títulos de slides</vt:lpstr>
      </vt:variant>
      <vt:variant>
        <vt:i4>44</vt:i4>
      </vt:variant>
    </vt:vector>
  </HeadingPairs>
  <TitlesOfParts>
    <vt:vector size="45" baseType="lpstr">
      <vt:lpstr>Base</vt:lpstr>
      <vt:lpstr>REAÇÃO LEUCEMÓIDE RELATO DE CASO</vt:lpstr>
      <vt:lpstr>Dados maternos</vt:lpstr>
      <vt:lpstr>Dados maternos</vt:lpstr>
      <vt:lpstr>Dados do parto</vt:lpstr>
      <vt:lpstr>Conduta imediata</vt:lpstr>
      <vt:lpstr>Exame físico</vt:lpstr>
      <vt:lpstr>Exame físico</vt:lpstr>
      <vt:lpstr>Exame físico</vt:lpstr>
      <vt:lpstr>Conduta</vt:lpstr>
      <vt:lpstr>Exames Laboratoriais</vt:lpstr>
      <vt:lpstr>Exames Laboratoriais</vt:lpstr>
      <vt:lpstr>Exames Laboratoriais</vt:lpstr>
      <vt:lpstr>Exames de imagem</vt:lpstr>
      <vt:lpstr>Diagnósticos</vt:lpstr>
      <vt:lpstr>Conduta</vt:lpstr>
      <vt:lpstr>Reação leucemóide</vt:lpstr>
      <vt:lpstr>Definição</vt:lpstr>
      <vt:lpstr>Epidemiologia</vt:lpstr>
      <vt:lpstr>A relação entre a reação leucemóide e a morbidade, a mortalidade e a corioamnionite perinatal em recém nascidos pequenos para idade gestacional</vt:lpstr>
      <vt:lpstr>A relação entre a reação leucemoide e a morbidade, a mortalidade e a corioamnionite perinatal em recém nascidos pequenos para idade gestacional</vt:lpstr>
      <vt:lpstr>A relação entre a reação leucemoide e a morbidade, a mortalidade e a corioamnionite perinatal em recém nascidos pequenos para idade gestacional</vt:lpstr>
      <vt:lpstr>Reação leucemóide neonatal associado com corioamnionite por Candida albicans</vt:lpstr>
      <vt:lpstr>Reação leucemoide neonatal associado com corioamnionite por Candida albicans</vt:lpstr>
      <vt:lpstr>Reação leucemoide neonatal associado com corioamnionite por Candida albicans</vt:lpstr>
      <vt:lpstr>Fisiopatologia</vt:lpstr>
      <vt:lpstr>Diagnósticos diferenciais</vt:lpstr>
      <vt:lpstr>Diagnóstico</vt:lpstr>
      <vt:lpstr>Tratamento</vt:lpstr>
      <vt:lpstr>Bibliografia</vt:lpstr>
      <vt:lpstr>Bibliografia</vt:lpstr>
      <vt:lpstr>Nota do Editor do site, Dr. Paulo R. Margotto. Consultem também! Aqui e Agora!</vt:lpstr>
      <vt:lpstr>Slide 32</vt:lpstr>
      <vt:lpstr>Slide 33</vt:lpstr>
      <vt:lpstr>Slide 34</vt:lpstr>
      <vt:lpstr>Slide 35</vt:lpstr>
      <vt:lpstr>Slide 36</vt:lpstr>
      <vt:lpstr>Extrema Hiperleucocitose nos pré-termos</vt:lpstr>
      <vt:lpstr>Hiperleucocitose nos pré-termos</vt:lpstr>
      <vt:lpstr>Hiperleucocitose nos pré-termos</vt:lpstr>
      <vt:lpstr>Hiperleucocitose nos pré-termos</vt:lpstr>
      <vt:lpstr>Hiperleucocitose nos pré-termos</vt:lpstr>
      <vt:lpstr>Slide 42</vt:lpstr>
      <vt:lpstr>Slide 43</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Reação Leucemóide – Relato de caso</dc:title>
  <dc:creator>Vítor Pinheiro</dc:creator>
  <cp:lastModifiedBy>Paulo</cp:lastModifiedBy>
  <cp:revision>143</cp:revision>
  <dcterms:created xsi:type="dcterms:W3CDTF">2017-05-21T22:01:37Z</dcterms:created>
  <dcterms:modified xsi:type="dcterms:W3CDTF">2017-08-07T23:04:02Z</dcterms:modified>
</cp:coreProperties>
</file>