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</p:sldMasterIdLst>
  <p:notesMasterIdLst>
    <p:notesMasterId r:id="rId62"/>
  </p:notesMasterIdLst>
  <p:sldIdLst>
    <p:sldId id="256" r:id="rId2"/>
    <p:sldId id="265" r:id="rId3"/>
    <p:sldId id="367" r:id="rId4"/>
    <p:sldId id="368" r:id="rId5"/>
    <p:sldId id="369" r:id="rId6"/>
    <p:sldId id="370" r:id="rId7"/>
    <p:sldId id="399" r:id="rId8"/>
    <p:sldId id="400" r:id="rId9"/>
    <p:sldId id="401" r:id="rId10"/>
    <p:sldId id="371" r:id="rId11"/>
    <p:sldId id="373" r:id="rId12"/>
    <p:sldId id="375" r:id="rId13"/>
    <p:sldId id="376" r:id="rId14"/>
    <p:sldId id="377" r:id="rId15"/>
    <p:sldId id="378" r:id="rId16"/>
    <p:sldId id="379" r:id="rId17"/>
    <p:sldId id="380" r:id="rId18"/>
    <p:sldId id="381" r:id="rId19"/>
    <p:sldId id="382" r:id="rId20"/>
    <p:sldId id="420" r:id="rId21"/>
    <p:sldId id="384" r:id="rId22"/>
    <p:sldId id="385" r:id="rId23"/>
    <p:sldId id="386" r:id="rId24"/>
    <p:sldId id="388" r:id="rId25"/>
    <p:sldId id="389" r:id="rId26"/>
    <p:sldId id="392" r:id="rId27"/>
    <p:sldId id="421" r:id="rId28"/>
    <p:sldId id="393" r:id="rId29"/>
    <p:sldId id="394" r:id="rId30"/>
    <p:sldId id="395" r:id="rId31"/>
    <p:sldId id="396" r:id="rId32"/>
    <p:sldId id="397" r:id="rId33"/>
    <p:sldId id="398" r:id="rId34"/>
    <p:sldId id="349" r:id="rId35"/>
    <p:sldId id="351" r:id="rId36"/>
    <p:sldId id="355" r:id="rId37"/>
    <p:sldId id="357" r:id="rId38"/>
    <p:sldId id="358" r:id="rId39"/>
    <p:sldId id="257" r:id="rId40"/>
    <p:sldId id="402" r:id="rId41"/>
    <p:sldId id="403" r:id="rId42"/>
    <p:sldId id="404" r:id="rId43"/>
    <p:sldId id="405" r:id="rId44"/>
    <p:sldId id="406" r:id="rId45"/>
    <p:sldId id="407" r:id="rId46"/>
    <p:sldId id="409" r:id="rId47"/>
    <p:sldId id="410" r:id="rId48"/>
    <p:sldId id="411" r:id="rId49"/>
    <p:sldId id="412" r:id="rId50"/>
    <p:sldId id="413" r:id="rId51"/>
    <p:sldId id="415" r:id="rId52"/>
    <p:sldId id="414" r:id="rId53"/>
    <p:sldId id="417" r:id="rId54"/>
    <p:sldId id="416" r:id="rId55"/>
    <p:sldId id="418" r:id="rId56"/>
    <p:sldId id="363" r:id="rId57"/>
    <p:sldId id="364" r:id="rId58"/>
    <p:sldId id="311" r:id="rId59"/>
    <p:sldId id="293" r:id="rId60"/>
    <p:sldId id="419" r:id="rId6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FFFF00"/>
    <a:srgbClr val="CCFF33"/>
    <a:srgbClr val="00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6" d="100"/>
          <a:sy n="56" d="100"/>
        </p:scale>
        <p:origin x="-2208" y="-6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885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9F6DB07-DDC7-4ECE-BA3A-9B6B54C79580}" type="datetimeFigureOut">
              <a:rPr lang="pt-BR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pt-B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FA414AF-03D4-40CE-AE36-6AE8AF35025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7287371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676906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591053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27373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101423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432260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252375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21BEE2-F406-4A79-AA05-13849C358484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FA80F8-90F7-49AC-8525-C068CF96DD4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633180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753496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517250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927146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171623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433107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ra.famema.br/nucleo_vigilancia/outros/NI_Recomenda%E7%F5es_VE_Coq_07052014.pdf" TargetMode="Externa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9555" y="3561937"/>
            <a:ext cx="9144000" cy="2160017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sz="6000" b="1" cap="none" dirty="0" smtClean="0">
                <a:solidFill>
                  <a:schemeClr val="accent6">
                    <a:lumMod val="50000"/>
                  </a:schemeClr>
                </a:solidFill>
                <a:latin typeface="AR CENA" panose="02000000000000000000" pitchFamily="2" charset="0"/>
              </a:rPr>
              <a:t>CASO CLÍNICO:Coqueluche no Coqueluche no Recém-nascido</a:t>
            </a:r>
            <a:br>
              <a:rPr lang="en-US" sz="6000" b="1" cap="none" dirty="0" smtClean="0">
                <a:solidFill>
                  <a:schemeClr val="accent6">
                    <a:lumMod val="50000"/>
                  </a:schemeClr>
                </a:solidFill>
                <a:latin typeface="AR CENA" panose="02000000000000000000" pitchFamily="2" charset="0"/>
              </a:rPr>
            </a:br>
            <a:r>
              <a:rPr lang="en-US" sz="3200" cap="none" dirty="0" smtClean="0">
                <a:latin typeface="AR ESSENCE" panose="02000000000000000000" pitchFamily="2" charset="0"/>
              </a:rPr>
              <a:t>Marta David Rocha de Moura</a:t>
            </a:r>
            <a:br>
              <a:rPr lang="en-US" sz="3200" cap="none" dirty="0" smtClean="0">
                <a:latin typeface="AR ESSENCE" panose="02000000000000000000" pitchFamily="2" charset="0"/>
              </a:rPr>
            </a:br>
            <a:r>
              <a:rPr lang="en-US" sz="3200" dirty="0" smtClean="0">
                <a:latin typeface="AR ESSENCE" panose="02000000000000000000" pitchFamily="2" charset="0"/>
              </a:rPr>
              <a:t>Pediatra/Neonatologista</a:t>
            </a:r>
            <a:br>
              <a:rPr lang="en-US" sz="3200" dirty="0" smtClean="0">
                <a:latin typeface="AR ESSENCE" panose="02000000000000000000" pitchFamily="2" charset="0"/>
              </a:rPr>
            </a:br>
            <a:r>
              <a:rPr lang="en-US" sz="3200" dirty="0" smtClean="0">
                <a:latin typeface="AR ESSENCE" panose="02000000000000000000" pitchFamily="2" charset="0"/>
              </a:rPr>
              <a:t>Hospital Materno Infantil de Brasília</a:t>
            </a:r>
            <a:br>
              <a:rPr lang="en-US" sz="3200" dirty="0" smtClean="0">
                <a:latin typeface="AR ESSENCE" panose="02000000000000000000" pitchFamily="2" charset="0"/>
              </a:rPr>
            </a:br>
            <a:r>
              <a:rPr lang="en-US" sz="3200" dirty="0" smtClean="0">
                <a:latin typeface="AR ESSENCE" panose="02000000000000000000" pitchFamily="2" charset="0"/>
                <a:hlinkClick r:id="rId2"/>
              </a:rPr>
              <a:t>www.paulomargotto.com.br</a:t>
            </a:r>
            <a:r>
              <a:rPr lang="en-US" sz="3200" dirty="0" smtClean="0">
                <a:latin typeface="AR ESSENCE" panose="02000000000000000000" pitchFamily="2" charset="0"/>
              </a:rPr>
              <a:t>   </a:t>
            </a:r>
            <a:br>
              <a:rPr lang="en-US" sz="3200" dirty="0" smtClean="0">
                <a:latin typeface="AR ESSENCE" panose="02000000000000000000" pitchFamily="2" charset="0"/>
              </a:rPr>
            </a:br>
            <a:r>
              <a:rPr lang="en-US" sz="3200" dirty="0" smtClean="0">
                <a:latin typeface="AR ESSENCE" panose="02000000000000000000" pitchFamily="2" charset="0"/>
              </a:rPr>
              <a:t>Brasília, 6/11/2014</a:t>
            </a:r>
            <a:br>
              <a:rPr lang="en-US" sz="3200" dirty="0" smtClean="0">
                <a:latin typeface="AR ESSENCE" panose="02000000000000000000" pitchFamily="2" charset="0"/>
              </a:rPr>
            </a:br>
            <a:r>
              <a:rPr lang="en-US" sz="3200" cap="none" dirty="0" smtClean="0">
                <a:latin typeface="AR ESSENCE" panose="02000000000000000000" pitchFamily="2" charset="0"/>
              </a:rPr>
              <a:t/>
            </a:r>
            <a:br>
              <a:rPr lang="en-US" sz="3200" cap="none" dirty="0" smtClean="0">
                <a:latin typeface="AR ESSENCE" panose="02000000000000000000" pitchFamily="2" charset="0"/>
              </a:rPr>
            </a:br>
            <a:r>
              <a:rPr lang="en-US" sz="3200" cap="none" dirty="0" smtClean="0">
                <a:latin typeface="AR ESSENCE" panose="02000000000000000000" pitchFamily="2" charset="0"/>
              </a:rPr>
              <a:t/>
            </a:r>
            <a:br>
              <a:rPr lang="en-US" sz="3200" cap="none" dirty="0" smtClean="0">
                <a:latin typeface="AR ESSENCE" panose="02000000000000000000" pitchFamily="2" charset="0"/>
              </a:rPr>
            </a:br>
            <a:endParaRPr lang="pt-BR" sz="3200" cap="none" dirty="0" smtClean="0">
              <a:latin typeface="AR ESSENCE" panose="02000000000000000000" pitchFamily="2" charset="0"/>
            </a:endParaRPr>
          </a:p>
        </p:txBody>
      </p:sp>
      <p:pic>
        <p:nvPicPr>
          <p:cNvPr id="15364" name="Picture 7" descr="fghfghghhgg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www.paulomargotto.com.br/fotos/ANAT-CL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0525" y="4259112"/>
            <a:ext cx="4343871" cy="256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" descr="http://www.paulomargotto.com.br/images/link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485985"/>
            <a:ext cx="352425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 eaLnBrk="1" hangingPunct="1"/>
            <a:r>
              <a:rPr lang="pt-BR" dirty="0" smtClean="0"/>
              <a:t>CASO CLÍNICO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5184576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Criança atendida no Pronto Socorro do HMIB em 03/05/14 as 15:20</a:t>
            </a:r>
          </a:p>
          <a:p>
            <a:pPr lvl="1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D.K.A.M. 21 dias de vida 		*Masculino </a:t>
            </a:r>
          </a:p>
          <a:p>
            <a:pPr lvl="1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DN 12/04/14 				* Peso: 3,9Kg </a:t>
            </a:r>
          </a:p>
          <a:p>
            <a:pPr lvl="1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Procedente de Santa Maria		* Informante a mãe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História clínica: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Mãe relatava que há 8 dias bebê vinha com quadro de tosse seca, apresentou 1 pico febril 37,9C, sugando parcialmente ao seio. Vômitos após a tosse, acha que bebê está molinho. </a:t>
            </a:r>
            <a:endParaRPr lang="pt-BR" sz="2400" dirty="0">
              <a:latin typeface="+mj-lt"/>
            </a:endParaRP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Esse era o 3º hospital que procurava 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1 º ida ao hospital fez nebulização e liberada 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2º ida ao hospital fez nebulização e soro fisiológico nasal   liberada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 eaLnBrk="1" hangingPunct="1"/>
            <a:r>
              <a:rPr lang="pt-BR" dirty="0" smtClean="0"/>
              <a:t>CASO CLÍNICO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24744"/>
            <a:ext cx="8568952" cy="5184576"/>
          </a:xfrm>
        </p:spPr>
        <p:txBody>
          <a:bodyPr>
            <a:noAutofit/>
          </a:bodyPr>
          <a:lstStyle/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/>
              <a:t>Antecedentes </a:t>
            </a:r>
          </a:p>
          <a:p>
            <a:pPr lvl="1"/>
            <a:r>
              <a:rPr lang="pt-BR" sz="2400" dirty="0" smtClean="0"/>
              <a:t>Nasceu de parto normal recebeu alta no 2º dia de vida sem intercorrências </a:t>
            </a:r>
          </a:p>
          <a:p>
            <a:pPr lvl="1"/>
            <a:r>
              <a:rPr lang="pt-BR" sz="2400" dirty="0" smtClean="0"/>
              <a:t>RNT; peso 2950g; Apgar 9/10</a:t>
            </a:r>
          </a:p>
          <a:p>
            <a:pPr lvl="1"/>
            <a:r>
              <a:rPr lang="pt-BR" sz="2400" dirty="0" smtClean="0"/>
              <a:t>Mãe portadora de asma</a:t>
            </a:r>
          </a:p>
          <a:p>
            <a:pPr lvl="1"/>
            <a:r>
              <a:rPr lang="pt-BR" sz="2400" dirty="0" smtClean="0"/>
              <a:t>Pai hígido</a:t>
            </a:r>
          </a:p>
          <a:p>
            <a:pPr lvl="1"/>
            <a:r>
              <a:rPr lang="pt-BR" sz="2400" dirty="0" smtClean="0"/>
              <a:t>Irmã, 5 anos, portadora de asma. Há 3 dias tossindo</a:t>
            </a:r>
          </a:p>
          <a:p>
            <a:pPr lvl="1"/>
            <a:r>
              <a:rPr lang="pt-BR" sz="2400" dirty="0" smtClean="0"/>
              <a:t>Mora com mais 6 pessoas, casa de alvenaria, saneamento básico adequado</a:t>
            </a:r>
          </a:p>
        </p:txBody>
      </p:sp>
    </p:spTree>
    <p:extLst>
      <p:ext uri="{BB962C8B-B14F-4D97-AF65-F5344CB8AC3E}">
        <p14:creationId xmlns:p14="http://schemas.microsoft.com/office/powerpoint/2010/main" xmlns="" val="235077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 eaLnBrk="1" hangingPunct="1"/>
            <a:r>
              <a:rPr lang="pt-BR" dirty="0" smtClean="0"/>
              <a:t>CASO CLÍNICO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1320"/>
            <a:ext cx="8568952" cy="5184576"/>
          </a:xfrm>
        </p:spPr>
        <p:txBody>
          <a:bodyPr>
            <a:noAutofit/>
          </a:bodyPr>
          <a:lstStyle/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Ao exame físico</a:t>
            </a:r>
          </a:p>
          <a:p>
            <a:pPr marL="342900" lvl="1" indent="0">
              <a:buNone/>
            </a:pPr>
            <a:r>
              <a:rPr lang="pt-BR" sz="2400" dirty="0" smtClean="0">
                <a:latin typeface="+mj-lt"/>
              </a:rPr>
              <a:t>FC 140bpm / Sat 94% (com 2L O2)/ FR 78 </a:t>
            </a:r>
          </a:p>
          <a:p>
            <a:pPr marL="342900" lvl="1" indent="0">
              <a:buNone/>
            </a:pPr>
            <a:r>
              <a:rPr lang="pt-BR" sz="2400" dirty="0" smtClean="0">
                <a:latin typeface="+mj-lt"/>
              </a:rPr>
              <a:t>REG, corado, hidratado, gemente, acianótico, ativo, reativo, afebril</a:t>
            </a:r>
          </a:p>
          <a:p>
            <a:pPr marL="342900" lvl="1" indent="0">
              <a:buNone/>
            </a:pPr>
            <a:r>
              <a:rPr lang="pt-BR" sz="2400" dirty="0" smtClean="0">
                <a:latin typeface="+mj-lt"/>
              </a:rPr>
              <a:t>AR: MV + , roncos e sibilos inspiratórios, ausência de tempo expiratório prolongado, tiragem subcostal e de fúrcula</a:t>
            </a:r>
          </a:p>
          <a:p>
            <a:pPr marL="342900" lvl="1" indent="0">
              <a:buNone/>
            </a:pPr>
            <a:r>
              <a:rPr lang="pt-BR" sz="2400" dirty="0" smtClean="0">
                <a:latin typeface="+mj-lt"/>
              </a:rPr>
              <a:t>ACV: RCR 2T sem sopros </a:t>
            </a:r>
          </a:p>
          <a:p>
            <a:pPr marL="342900" lvl="1" indent="0">
              <a:buNone/>
            </a:pPr>
            <a:r>
              <a:rPr lang="pt-BR" sz="2400" dirty="0" smtClean="0">
                <a:latin typeface="+mj-lt"/>
              </a:rPr>
              <a:t>ABD: globoso, indolor sem megalias</a:t>
            </a:r>
          </a:p>
          <a:p>
            <a:pPr marL="342900" lvl="1" indent="0">
              <a:buNone/>
            </a:pPr>
            <a:r>
              <a:rPr lang="pt-BR" sz="2400" dirty="0" smtClean="0">
                <a:latin typeface="+mj-lt"/>
              </a:rPr>
              <a:t>EXT: bem perfundidas, sem edema, TEC 2s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pt-BR" sz="2400" dirty="0" smtClean="0">
              <a:latin typeface="+mj-lt"/>
            </a:endParaRPr>
          </a:p>
        </p:txBody>
      </p:sp>
      <p:pic>
        <p:nvPicPr>
          <p:cNvPr id="2050" name="Picture 2" descr="https://encrypted-tbn0.gstatic.com/images?q=tbn:ANd9GcQKub7rxN0qIGWeGOkjMBipih3Vre9TMlKfu7BNyfg5T_7Ma_B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509120"/>
            <a:ext cx="3528392" cy="2268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2786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Qual a sua conduta frente a este quadro?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1320"/>
            <a:ext cx="8568952" cy="5184576"/>
          </a:xfrm>
        </p:spPr>
        <p:txBody>
          <a:bodyPr>
            <a:noAutofit/>
          </a:bodyPr>
          <a:lstStyle/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pt-BR" sz="2400" dirty="0" smtClean="0">
              <a:latin typeface="+mj-lt"/>
            </a:endParaRP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Liberar para domicilio com nebulização de Berotec e Atrovent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Liberar para casa com soro nasal e medicação para vômito 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Internar fazer nebulização com berotec e atrovent reavaliar. Havendo melhora liberar para casa com nebulização de horário e prednisolona via oral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Internar solicitar exames e colocar em oxigênio inalatório e hidratação  </a:t>
            </a:r>
          </a:p>
        </p:txBody>
      </p:sp>
    </p:spTree>
    <p:extLst>
      <p:ext uri="{BB962C8B-B14F-4D97-AF65-F5344CB8AC3E}">
        <p14:creationId xmlns:p14="http://schemas.microsoft.com/office/powerpoint/2010/main" xmlns="" val="89078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Qual a sua conduta frente a este quadro?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1320"/>
            <a:ext cx="8568952" cy="5184576"/>
          </a:xfrm>
        </p:spPr>
        <p:txBody>
          <a:bodyPr>
            <a:noAutofit/>
          </a:bodyPr>
          <a:lstStyle/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pt-BR" sz="2400" dirty="0" smtClean="0">
              <a:latin typeface="+mj-lt"/>
            </a:endParaRP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Liberar para domicilio com nebulização de berotec e atrovent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Liberar para casa com soro nasal e medicação para vômito 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Internar fazer nebulização com berotec e atrovent reavaliar. Havendo melhora liberar para casa com nebulização de horário e prednisolona via oral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solidFill>
                  <a:srgbClr val="FF0000"/>
                </a:solidFill>
                <a:latin typeface="+mj-lt"/>
              </a:rPr>
              <a:t>Internar solicitar exames e colocar em oxigênio inalatório e hidratação  </a:t>
            </a:r>
          </a:p>
        </p:txBody>
      </p:sp>
    </p:spTree>
    <p:extLst>
      <p:ext uri="{BB962C8B-B14F-4D97-AF65-F5344CB8AC3E}">
        <p14:creationId xmlns:p14="http://schemas.microsoft.com/office/powerpoint/2010/main" xmlns="" val="208881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Lembrar Sempre dos sinais de Gravidade dos menores de 2 meses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1320"/>
            <a:ext cx="8568952" cy="5184576"/>
          </a:xfrm>
        </p:spPr>
        <p:txBody>
          <a:bodyPr>
            <a:noAutofit/>
          </a:bodyPr>
          <a:lstStyle/>
          <a:p>
            <a:pPr marL="342900" lvl="1" indent="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pt-BR" sz="2400" dirty="0" smtClean="0">
              <a:latin typeface="+mj-lt"/>
            </a:endParaRPr>
          </a:p>
          <a:p>
            <a:pPr marL="0" indent="0">
              <a:buNone/>
            </a:pPr>
            <a:r>
              <a:rPr lang="pt-BR" sz="4000" dirty="0">
                <a:solidFill>
                  <a:srgbClr val="FF0000"/>
                </a:solidFill>
              </a:rPr>
              <a:t>Sinais de perigo 	</a:t>
            </a:r>
          </a:p>
          <a:p>
            <a:pPr marL="0" indent="0">
              <a:buNone/>
            </a:pPr>
            <a:r>
              <a:rPr lang="pt-BR" sz="2400" dirty="0"/>
              <a:t>• Peso ao nascer abaixo de 2.500g </a:t>
            </a:r>
          </a:p>
          <a:p>
            <a:pPr marL="0" indent="0">
              <a:buNone/>
            </a:pPr>
            <a:r>
              <a:rPr lang="pt-BR" sz="2400" dirty="0"/>
              <a:t>• Sucção do seio materno débil ou ausente </a:t>
            </a:r>
          </a:p>
          <a:p>
            <a:pPr marL="0" indent="0">
              <a:buNone/>
            </a:pPr>
            <a:r>
              <a:rPr lang="pt-BR" sz="2400" dirty="0"/>
              <a:t>• Dificuldade respiratória </a:t>
            </a:r>
          </a:p>
          <a:p>
            <a:pPr marL="0" indent="0">
              <a:buNone/>
            </a:pPr>
            <a:r>
              <a:rPr lang="pt-BR" sz="2400" dirty="0"/>
              <a:t>• Secreção purulenta no umbigo </a:t>
            </a:r>
          </a:p>
          <a:p>
            <a:pPr marL="0" indent="0">
              <a:buNone/>
            </a:pPr>
            <a:r>
              <a:rPr lang="pt-BR" sz="2400" dirty="0"/>
              <a:t>• Apatia (estar pouco reativo, “largado” ou “não estar bem”) </a:t>
            </a:r>
          </a:p>
          <a:p>
            <a:pPr marL="0" indent="0">
              <a:buNone/>
            </a:pPr>
            <a:r>
              <a:rPr lang="pt-BR" sz="2400" dirty="0"/>
              <a:t>• Diarreia ou fezes com sangue </a:t>
            </a:r>
          </a:p>
          <a:p>
            <a:pPr marL="0" indent="0">
              <a:buNone/>
            </a:pPr>
            <a:r>
              <a:rPr lang="pt-BR" sz="2400" dirty="0"/>
              <a:t>• Febre ou hipotermia </a:t>
            </a:r>
          </a:p>
          <a:p>
            <a:pPr marL="0" indent="0">
              <a:buNone/>
            </a:pPr>
            <a:r>
              <a:rPr lang="pt-BR" sz="2400" dirty="0"/>
              <a:t>• Vômitos em grande quantidade </a:t>
            </a:r>
          </a:p>
          <a:p>
            <a:pPr marL="0" indent="0">
              <a:buNone/>
            </a:pPr>
            <a:r>
              <a:rPr lang="pt-BR" sz="2400" dirty="0"/>
              <a:t>• Icterícia </a:t>
            </a:r>
          </a:p>
          <a:p>
            <a:pPr marL="0" indent="0">
              <a:buNone/>
            </a:pPr>
            <a:r>
              <a:rPr lang="pt-BR" sz="2400" dirty="0"/>
              <a:t>• Cianose	</a:t>
            </a:r>
          </a:p>
        </p:txBody>
      </p:sp>
    </p:spTree>
    <p:extLst>
      <p:ext uri="{BB962C8B-B14F-4D97-AF65-F5344CB8AC3E}">
        <p14:creationId xmlns:p14="http://schemas.microsoft.com/office/powerpoint/2010/main" xmlns="" val="276462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Lembrar Sempre dos sinais de Gravidade dos menores de 2 meses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484784"/>
            <a:ext cx="8015223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926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Lembrar Sempre dos sinais de Gravidade dos menores de 2 meses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340768"/>
            <a:ext cx="7100551" cy="538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794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Caso Clinico – Internação e exames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259053" y="1345895"/>
            <a:ext cx="8568952" cy="3673000"/>
          </a:xfrm>
        </p:spPr>
        <p:txBody>
          <a:bodyPr>
            <a:noAutofit/>
          </a:bodyPr>
          <a:lstStyle/>
          <a:p>
            <a:r>
              <a:rPr lang="pt-BR" sz="2400" dirty="0">
                <a:latin typeface="+mj-lt"/>
              </a:rPr>
              <a:t>EXAMES COMPLEMENTARES:</a:t>
            </a:r>
          </a:p>
          <a:p>
            <a:pPr lvl="1"/>
            <a:r>
              <a:rPr lang="pt-BR" sz="2400" dirty="0">
                <a:latin typeface="+mj-lt"/>
              </a:rPr>
              <a:t>03/05 Hb 13,2/ leuco 3000 (2B, 84S, 2M, 12L) plaq 189000</a:t>
            </a:r>
          </a:p>
          <a:p>
            <a:pPr lvl="1"/>
            <a:r>
              <a:rPr lang="pt-BR" sz="2400" dirty="0">
                <a:latin typeface="+mj-lt"/>
              </a:rPr>
              <a:t>VHS 37</a:t>
            </a:r>
          </a:p>
          <a:p>
            <a:pPr lvl="1"/>
            <a:r>
              <a:rPr lang="pt-BR" sz="2400" dirty="0">
                <a:latin typeface="+mj-lt"/>
              </a:rPr>
              <a:t>RX </a:t>
            </a:r>
            <a:r>
              <a:rPr lang="pt-BR" sz="2400" dirty="0" smtClean="0">
                <a:latin typeface="+mj-lt"/>
              </a:rPr>
              <a:t>tórax: </a:t>
            </a:r>
            <a:r>
              <a:rPr lang="pt-BR" sz="2400" dirty="0">
                <a:latin typeface="+mj-lt"/>
              </a:rPr>
              <a:t>borramento de silhueta cardíaca </a:t>
            </a:r>
            <a:endParaRPr lang="pt-BR" sz="2400" dirty="0" smtClean="0">
              <a:latin typeface="+mj-lt"/>
            </a:endParaRPr>
          </a:p>
          <a:p>
            <a:pPr lvl="1"/>
            <a:endParaRPr lang="pt-BR" sz="2400" dirty="0">
              <a:latin typeface="+mj-lt"/>
            </a:endParaRPr>
          </a:p>
        </p:txBody>
      </p:sp>
      <p:pic>
        <p:nvPicPr>
          <p:cNvPr id="9" name="Picture 2" descr="http://dc668.4shared.com/doc/HLhHRSVj/preview_html_m237c4f8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1" y="3212976"/>
            <a:ext cx="3941544" cy="313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287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Caso Clinico – Internação e exames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259053" y="1345895"/>
            <a:ext cx="8568952" cy="3673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pt-BR" sz="2400" dirty="0">
                <a:latin typeface="+mj-lt"/>
              </a:rPr>
              <a:t>CONDUTA:</a:t>
            </a:r>
          </a:p>
          <a:p>
            <a:pPr lvl="1">
              <a:lnSpc>
                <a:spcPct val="150000"/>
              </a:lnSpc>
            </a:pPr>
            <a:r>
              <a:rPr lang="pt-BR" sz="2400" dirty="0">
                <a:latin typeface="+mj-lt"/>
              </a:rPr>
              <a:t>Internação</a:t>
            </a:r>
          </a:p>
          <a:p>
            <a:pPr lvl="1">
              <a:lnSpc>
                <a:spcPct val="150000"/>
              </a:lnSpc>
            </a:pPr>
            <a:r>
              <a:rPr lang="pt-BR" sz="2400" dirty="0">
                <a:latin typeface="+mj-lt"/>
              </a:rPr>
              <a:t>HV 120% Holliday</a:t>
            </a:r>
          </a:p>
          <a:p>
            <a:pPr lvl="1">
              <a:lnSpc>
                <a:spcPct val="150000"/>
              </a:lnSpc>
            </a:pPr>
            <a:r>
              <a:rPr lang="pt-BR" sz="2400" dirty="0">
                <a:latin typeface="+mj-lt"/>
              </a:rPr>
              <a:t>Ampicilina + Gentamicina</a:t>
            </a:r>
          </a:p>
          <a:p>
            <a:pPr lvl="1">
              <a:lnSpc>
                <a:spcPct val="150000"/>
              </a:lnSpc>
            </a:pPr>
            <a:r>
              <a:rPr lang="pt-BR" sz="2400" dirty="0">
                <a:latin typeface="+mj-lt"/>
              </a:rPr>
              <a:t>Nebulização hipertônica</a:t>
            </a:r>
          </a:p>
          <a:p>
            <a:pPr lvl="1">
              <a:lnSpc>
                <a:spcPct val="150000"/>
              </a:lnSpc>
            </a:pPr>
            <a:r>
              <a:rPr lang="pt-BR" sz="2400" dirty="0">
                <a:latin typeface="+mj-lt"/>
              </a:rPr>
              <a:t>Salbutamol </a:t>
            </a:r>
          </a:p>
          <a:p>
            <a:pPr lvl="1">
              <a:lnSpc>
                <a:spcPct val="150000"/>
              </a:lnSpc>
            </a:pPr>
            <a:r>
              <a:rPr lang="pt-BR" sz="2400" dirty="0">
                <a:latin typeface="+mj-lt"/>
              </a:rPr>
              <a:t>Cateter nasal O2 2L</a:t>
            </a:r>
          </a:p>
        </p:txBody>
      </p:sp>
    </p:spTree>
    <p:extLst>
      <p:ext uri="{BB962C8B-B14F-4D97-AF65-F5344CB8AC3E}">
        <p14:creationId xmlns:p14="http://schemas.microsoft.com/office/powerpoint/2010/main" xmlns="" val="196801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 do quadro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215211" y="1412776"/>
            <a:ext cx="8568952" cy="3673000"/>
          </a:xfrm>
        </p:spPr>
        <p:txBody>
          <a:bodyPr>
            <a:noAutofit/>
          </a:bodyPr>
          <a:lstStyle/>
          <a:p>
            <a:r>
              <a:rPr lang="pt-BR" sz="3200" dirty="0">
                <a:latin typeface="+mj-lt"/>
              </a:rPr>
              <a:t>04/05/14 </a:t>
            </a:r>
            <a:r>
              <a:rPr lang="pt-BR" sz="3200" dirty="0" smtClean="0">
                <a:latin typeface="+mj-lt"/>
              </a:rPr>
              <a:t>21:26h – 30 h após a internação </a:t>
            </a:r>
          </a:p>
          <a:p>
            <a:endParaRPr lang="pt-BR" sz="3200" dirty="0">
              <a:latin typeface="+mj-lt"/>
            </a:endParaRPr>
          </a:p>
          <a:p>
            <a:pPr lvl="2"/>
            <a:r>
              <a:rPr lang="pt-BR" sz="3200" dirty="0">
                <a:latin typeface="+mj-lt"/>
              </a:rPr>
              <a:t>Piora do desconforto, gemente</a:t>
            </a:r>
          </a:p>
          <a:p>
            <a:pPr lvl="2"/>
            <a:r>
              <a:rPr lang="pt-BR" sz="3200" dirty="0">
                <a:latin typeface="+mj-lt"/>
              </a:rPr>
              <a:t>Crise de tosse</a:t>
            </a:r>
          </a:p>
          <a:p>
            <a:pPr lvl="2"/>
            <a:r>
              <a:rPr lang="pt-BR" sz="3200" dirty="0">
                <a:latin typeface="+mj-lt"/>
              </a:rPr>
              <a:t>Queda de saturação </a:t>
            </a:r>
            <a:endParaRPr lang="pt-BR" sz="3200" dirty="0" smtClean="0">
              <a:latin typeface="+mj-lt"/>
            </a:endParaRPr>
          </a:p>
          <a:p>
            <a:pPr lvl="1"/>
            <a:r>
              <a:rPr lang="pt-BR" sz="3200" dirty="0" smtClean="0">
                <a:latin typeface="+mj-lt"/>
              </a:rPr>
              <a:t>Conduta</a:t>
            </a:r>
          </a:p>
          <a:p>
            <a:pPr lvl="2"/>
            <a:r>
              <a:rPr lang="pt-BR" sz="3200" dirty="0" smtClean="0">
                <a:latin typeface="+mj-lt"/>
              </a:rPr>
              <a:t>HOOD </a:t>
            </a:r>
            <a:endParaRPr lang="pt-BR" sz="3200" dirty="0">
              <a:latin typeface="+mj-lt"/>
            </a:endParaRPr>
          </a:p>
        </p:txBody>
      </p:sp>
      <p:pic>
        <p:nvPicPr>
          <p:cNvPr id="1026" name="Picture 2" descr="http://sp8.fotolog.com/photo/8/22/80/oprematuro/1098271888_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01009"/>
            <a:ext cx="4320480" cy="296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6934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 do quadro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215211" y="1412776"/>
            <a:ext cx="8568952" cy="3673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pt-BR" sz="2800" dirty="0" smtClean="0">
                <a:latin typeface="+mj-lt"/>
              </a:rPr>
              <a:t>Na madrugada de  05/05/14</a:t>
            </a:r>
            <a:endParaRPr lang="pt-BR" sz="2800" dirty="0">
              <a:latin typeface="+mj-lt"/>
            </a:endParaRPr>
          </a:p>
          <a:p>
            <a:pPr lvl="1">
              <a:lnSpc>
                <a:spcPct val="150000"/>
              </a:lnSpc>
            </a:pPr>
            <a:r>
              <a:rPr lang="pt-BR" sz="2800" dirty="0">
                <a:latin typeface="+mj-lt"/>
              </a:rPr>
              <a:t>Taquicardia e intenso desconforto</a:t>
            </a:r>
          </a:p>
          <a:p>
            <a:pPr lvl="1">
              <a:lnSpc>
                <a:spcPct val="150000"/>
              </a:lnSpc>
            </a:pPr>
            <a:r>
              <a:rPr lang="pt-BR" sz="2800" dirty="0">
                <a:latin typeface="+mj-lt"/>
              </a:rPr>
              <a:t>PCR</a:t>
            </a:r>
          </a:p>
          <a:p>
            <a:pPr lvl="1">
              <a:lnSpc>
                <a:spcPct val="150000"/>
              </a:lnSpc>
            </a:pPr>
            <a:r>
              <a:rPr lang="pt-BR" sz="2800" dirty="0">
                <a:latin typeface="+mj-lt"/>
              </a:rPr>
              <a:t>1 dose de adrenalina + 1 dose atropina</a:t>
            </a:r>
          </a:p>
          <a:p>
            <a:pPr lvl="1">
              <a:lnSpc>
                <a:spcPct val="150000"/>
              </a:lnSpc>
            </a:pPr>
            <a:r>
              <a:rPr lang="pt-BR" sz="2800" dirty="0">
                <a:latin typeface="+mj-lt"/>
              </a:rPr>
              <a:t>Tentativas de IOT sem sucesso</a:t>
            </a:r>
          </a:p>
        </p:txBody>
      </p:sp>
    </p:spTree>
    <p:extLst>
      <p:ext uri="{BB962C8B-B14F-4D97-AF65-F5344CB8AC3E}">
        <p14:creationId xmlns:p14="http://schemas.microsoft.com/office/powerpoint/2010/main" xmlns="" val="33661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 do quadro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7" cy="4032448"/>
          </a:xfrm>
        </p:spPr>
        <p:txBody>
          <a:bodyPr>
            <a:noAutofit/>
          </a:bodyPr>
          <a:lstStyle/>
          <a:p>
            <a:r>
              <a:rPr lang="pt-BR" sz="3200" dirty="0" smtClean="0">
                <a:latin typeface="+mj-lt"/>
              </a:rPr>
              <a:t>05/05 </a:t>
            </a:r>
            <a:r>
              <a:rPr lang="pt-BR" sz="3200" dirty="0">
                <a:latin typeface="+mj-lt"/>
              </a:rPr>
              <a:t>07:18h</a:t>
            </a:r>
          </a:p>
          <a:p>
            <a:pPr lvl="1"/>
            <a:r>
              <a:rPr lang="pt-BR" sz="3200" dirty="0">
                <a:latin typeface="+mj-lt"/>
              </a:rPr>
              <a:t>IOT após SRI / TOT 4,0 fixado 12 após terceira tentativa</a:t>
            </a:r>
          </a:p>
          <a:p>
            <a:pPr lvl="1"/>
            <a:r>
              <a:rPr lang="pt-BR" sz="3200" dirty="0">
                <a:latin typeface="+mj-lt"/>
              </a:rPr>
              <a:t>VM A/C FR 40/ Pi 17/ PEEP 6/ FiO2 60%</a:t>
            </a:r>
          </a:p>
          <a:p>
            <a:pPr lvl="1"/>
            <a:r>
              <a:rPr lang="pt-BR" sz="3200" dirty="0">
                <a:latin typeface="+mj-lt"/>
              </a:rPr>
              <a:t>Fentanil contínuo</a:t>
            </a:r>
          </a:p>
          <a:p>
            <a:pPr lvl="1"/>
            <a:r>
              <a:rPr lang="pt-BR" sz="3200" dirty="0" smtClean="0">
                <a:latin typeface="+mj-lt"/>
              </a:rPr>
              <a:t>Punção </a:t>
            </a:r>
            <a:r>
              <a:rPr lang="pt-BR" sz="3200" dirty="0">
                <a:latin typeface="+mj-lt"/>
              </a:rPr>
              <a:t>AVC VSCD</a:t>
            </a:r>
          </a:p>
          <a:p>
            <a:pPr lvl="1"/>
            <a:r>
              <a:rPr lang="pt-BR" sz="3200" dirty="0">
                <a:latin typeface="+mj-lt"/>
              </a:rPr>
              <a:t>Manteve taquicardia (192-210bpm), agitação, crises de </a:t>
            </a:r>
            <a:r>
              <a:rPr lang="pt-BR" sz="3200" dirty="0" smtClean="0">
                <a:latin typeface="+mj-lt"/>
              </a:rPr>
              <a:t>tosse</a:t>
            </a:r>
          </a:p>
          <a:p>
            <a:pPr lvl="1"/>
            <a:r>
              <a:rPr lang="pt-BR" sz="3200" dirty="0">
                <a:latin typeface="+mj-lt"/>
              </a:rPr>
              <a:t> </a:t>
            </a:r>
            <a:r>
              <a:rPr lang="pt-BR" sz="3200" dirty="0" smtClean="0">
                <a:latin typeface="+mj-lt"/>
              </a:rPr>
              <a:t>TAX </a:t>
            </a:r>
            <a:r>
              <a:rPr lang="pt-BR" sz="3200" dirty="0">
                <a:latin typeface="+mj-lt"/>
              </a:rPr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xmlns="" val="97929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 do quadro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7" cy="43924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pt-BR" sz="2800" dirty="0">
                <a:latin typeface="+mj-lt"/>
              </a:rPr>
              <a:t>EVOLUÇÃO:</a:t>
            </a:r>
          </a:p>
          <a:p>
            <a:pPr>
              <a:lnSpc>
                <a:spcPct val="100000"/>
              </a:lnSpc>
            </a:pPr>
            <a:r>
              <a:rPr lang="pt-BR" sz="2800" dirty="0">
                <a:latin typeface="+mj-lt"/>
              </a:rPr>
              <a:t>05/05 09:10h</a:t>
            </a:r>
          </a:p>
          <a:p>
            <a:pPr lvl="1">
              <a:lnSpc>
                <a:spcPct val="100000"/>
              </a:lnSpc>
            </a:pPr>
            <a:r>
              <a:rPr lang="pt-BR" sz="2800" dirty="0">
                <a:latin typeface="+mj-lt"/>
              </a:rPr>
              <a:t>Hb 12,1/ Ht 36,6/ leuco 22800 (0B, 12S, 4M, 80L)/ plaq 161mil</a:t>
            </a:r>
          </a:p>
          <a:p>
            <a:pPr lvl="1">
              <a:lnSpc>
                <a:spcPct val="100000"/>
              </a:lnSpc>
            </a:pPr>
            <a:r>
              <a:rPr lang="pt-BR" sz="2800" dirty="0">
                <a:latin typeface="+mj-lt"/>
              </a:rPr>
              <a:t>PCR 1,96</a:t>
            </a:r>
          </a:p>
          <a:p>
            <a:pPr lvl="1">
              <a:lnSpc>
                <a:spcPct val="100000"/>
              </a:lnSpc>
            </a:pPr>
            <a:r>
              <a:rPr lang="pt-BR" sz="2800" dirty="0">
                <a:latin typeface="+mj-lt"/>
              </a:rPr>
              <a:t>Às 10h pH 7,16/ </a:t>
            </a:r>
            <a:r>
              <a:rPr lang="it-IT" sz="2800" dirty="0">
                <a:latin typeface="+mj-lt"/>
              </a:rPr>
              <a:t>PCO2  66.2/ pO2 56.3/ Lac:  1.4/  HCO3:  23.3/ sat 90%</a:t>
            </a:r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739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Nesse momento qual a melhor opção de conduta?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7" cy="4392488"/>
          </a:xfrm>
        </p:spPr>
        <p:txBody>
          <a:bodyPr>
            <a:no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Extubar a criança e tentar CPAP Nasal e manter box na emergência</a:t>
            </a:r>
          </a:p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Manter entubado e manter vigilância </a:t>
            </a:r>
          </a:p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Manter entubado e solicitar transferência para UTI</a:t>
            </a:r>
          </a:p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 Trocar esquema antibiótico e solicitar </a:t>
            </a:r>
            <a:r>
              <a:rPr lang="pt-BR" sz="2800" dirty="0">
                <a:latin typeface="+mj-lt"/>
              </a:rPr>
              <a:t>transferência para UTI</a:t>
            </a:r>
          </a:p>
          <a:p>
            <a:pPr marL="0" indent="0">
              <a:lnSpc>
                <a:spcPct val="100000"/>
              </a:lnSpc>
              <a:buNone/>
            </a:pPr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966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Nesse momento qual a melhor opção de conduta?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7" cy="4392488"/>
          </a:xfrm>
        </p:spPr>
        <p:txBody>
          <a:bodyPr>
            <a:no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Extubar a criança e tentar CPAP Nasal e manter box na emergência</a:t>
            </a:r>
          </a:p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Manter entubado e manter vigilância </a:t>
            </a:r>
          </a:p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Manter entubado e solicitar transferência para UTI</a:t>
            </a:r>
          </a:p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solidFill>
                  <a:srgbClr val="FF0000"/>
                </a:solidFill>
                <a:latin typeface="+mj-lt"/>
              </a:rPr>
              <a:t> Trocar esquema antibiótico e solicitar </a:t>
            </a:r>
            <a:r>
              <a:rPr lang="pt-BR" sz="2800" dirty="0">
                <a:solidFill>
                  <a:srgbClr val="FF0000"/>
                </a:solidFill>
                <a:latin typeface="+mj-lt"/>
              </a:rPr>
              <a:t>transferência para UTI</a:t>
            </a:r>
          </a:p>
          <a:p>
            <a:pPr marL="0" indent="0">
              <a:lnSpc>
                <a:spcPct val="100000"/>
              </a:lnSpc>
              <a:buNone/>
            </a:pPr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250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Internada UTI – Pediátrica - HMIB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7" cy="4392488"/>
          </a:xfrm>
        </p:spPr>
        <p:txBody>
          <a:bodyPr>
            <a:noAutofit/>
          </a:bodyPr>
          <a:lstStyle/>
          <a:p>
            <a:pPr lvl="1"/>
            <a:r>
              <a:rPr lang="pt-BR" sz="3200" dirty="0" smtClean="0">
                <a:latin typeface="+mj-lt"/>
              </a:rPr>
              <a:t>05/05/14 </a:t>
            </a:r>
            <a:r>
              <a:rPr lang="pt-BR" sz="3200" dirty="0">
                <a:latin typeface="+mj-lt"/>
              </a:rPr>
              <a:t>, às 17h</a:t>
            </a:r>
          </a:p>
          <a:p>
            <a:pPr lvl="1"/>
            <a:r>
              <a:rPr lang="pt-BR" sz="3200" dirty="0" smtClean="0">
                <a:latin typeface="+mj-lt"/>
              </a:rPr>
              <a:t>Neste momento se encontrava: </a:t>
            </a:r>
          </a:p>
          <a:p>
            <a:pPr lvl="2"/>
            <a:r>
              <a:rPr lang="pt-BR" sz="2900" dirty="0" smtClean="0">
                <a:latin typeface="+mj-lt"/>
              </a:rPr>
              <a:t>Mal estado geral</a:t>
            </a:r>
          </a:p>
          <a:p>
            <a:pPr lvl="2"/>
            <a:r>
              <a:rPr lang="pt-BR" sz="2900" dirty="0" smtClean="0">
                <a:latin typeface="+mj-lt"/>
              </a:rPr>
              <a:t> A P: creptações </a:t>
            </a:r>
            <a:r>
              <a:rPr lang="pt-BR" sz="2900" dirty="0">
                <a:latin typeface="+mj-lt"/>
              </a:rPr>
              <a:t>difusas, MV diminuído em hemitorax E, TEC 2-3s</a:t>
            </a:r>
          </a:p>
          <a:p>
            <a:pPr lvl="1"/>
            <a:r>
              <a:rPr lang="pt-BR" sz="3200" dirty="0">
                <a:latin typeface="+mj-lt"/>
              </a:rPr>
              <a:t>FC 190bpm / PA 83x54 (64)</a:t>
            </a:r>
          </a:p>
          <a:p>
            <a:pPr lvl="1"/>
            <a:endParaRPr lang="pt-BR" sz="3200" dirty="0">
              <a:latin typeface="+mj-lt"/>
            </a:endParaRPr>
          </a:p>
          <a:p>
            <a:pPr marL="0" indent="0">
              <a:lnSpc>
                <a:spcPct val="100000"/>
              </a:lnSpc>
              <a:buNone/>
            </a:pPr>
            <a:endParaRPr lang="pt-BR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790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Qual a sua hipótese Diagnóstica?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916832"/>
            <a:ext cx="8568952" cy="367300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pt-BR" sz="2800" dirty="0"/>
              <a:t>Pneumonia afebril do lactente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/>
              <a:t>Bronquiolite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/>
              <a:t>Sd. </a:t>
            </a:r>
            <a:r>
              <a:rPr lang="pt-BR" sz="2800" dirty="0" smtClean="0"/>
              <a:t>Coqueluchóide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 smtClean="0"/>
              <a:t>Pneumonia por estreptococos grupo B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 smtClean="0"/>
              <a:t>Não sei não gosto de bebês!!!</a:t>
            </a:r>
            <a:endParaRPr lang="pt-BR" sz="2800" dirty="0"/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endParaRPr lang="pt-BR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693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Qual a sua hipótese Diagnóstica?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916832"/>
            <a:ext cx="8568952" cy="367300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pt-BR" sz="2800" dirty="0"/>
              <a:t>Pneumonia afebril do lactente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/>
              <a:t>Bronquiolite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>
                <a:solidFill>
                  <a:srgbClr val="FF0000"/>
                </a:solidFill>
              </a:rPr>
              <a:t>Sd. </a:t>
            </a:r>
            <a:r>
              <a:rPr lang="pt-BR" sz="2800" dirty="0" smtClean="0">
                <a:solidFill>
                  <a:srgbClr val="FF0000"/>
                </a:solidFill>
              </a:rPr>
              <a:t>Coqueluchóide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 smtClean="0"/>
              <a:t>Pneumonia por estreptococos grupo B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 smtClean="0"/>
              <a:t>Não sei não gosto de bebês!!!</a:t>
            </a:r>
            <a:endParaRPr lang="pt-BR" sz="2800" dirty="0"/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endParaRPr lang="pt-BR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912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936104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Considerando o diagnóstico de Coqueluche qual o antibiótico de escolha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916832"/>
            <a:ext cx="8568952" cy="3673000"/>
          </a:xfrm>
        </p:spPr>
        <p:txBody>
          <a:bodyPr>
            <a:noAutofit/>
          </a:bodyPr>
          <a:lstStyle/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Penicilina Cristalina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Amoxacilina + Clavulanato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Azitromicina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Eritromicina </a:t>
            </a:r>
          </a:p>
        </p:txBody>
      </p:sp>
    </p:spTree>
    <p:extLst>
      <p:ext uri="{BB962C8B-B14F-4D97-AF65-F5344CB8AC3E}">
        <p14:creationId xmlns:p14="http://schemas.microsoft.com/office/powerpoint/2010/main" xmlns="" val="41150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936104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Considerando o diagnóstico de Coqueluche qual o antibiótico de escolha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916832"/>
            <a:ext cx="8568952" cy="3673000"/>
          </a:xfrm>
        </p:spPr>
        <p:txBody>
          <a:bodyPr>
            <a:noAutofit/>
          </a:bodyPr>
          <a:lstStyle/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Penicilina Cristalina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Amoxacilina + Clavulanato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solidFill>
                  <a:srgbClr val="FF0000"/>
                </a:solidFill>
                <a:latin typeface="+mj-lt"/>
              </a:rPr>
              <a:t>Azitromicina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Eritromicina </a:t>
            </a:r>
          </a:p>
        </p:txBody>
      </p:sp>
    </p:spTree>
    <p:extLst>
      <p:ext uri="{BB962C8B-B14F-4D97-AF65-F5344CB8AC3E}">
        <p14:creationId xmlns:p14="http://schemas.microsoft.com/office/powerpoint/2010/main" xmlns="" val="328210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936104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628800"/>
            <a:ext cx="8568952" cy="3240360"/>
          </a:xfrm>
        </p:spPr>
        <p:txBody>
          <a:bodyPr>
            <a:noAutofit/>
          </a:bodyPr>
          <a:lstStyle/>
          <a:p>
            <a:pPr lvl="1"/>
            <a:r>
              <a:rPr lang="pt-BR" sz="2800" dirty="0">
                <a:latin typeface="+mj-lt"/>
              </a:rPr>
              <a:t>Trocado Ampi/Genta por Ampi/ Sulbactam</a:t>
            </a:r>
          </a:p>
          <a:p>
            <a:pPr lvl="1"/>
            <a:r>
              <a:rPr lang="pt-BR" sz="2800" dirty="0" smtClean="0">
                <a:latin typeface="+mj-lt"/>
              </a:rPr>
              <a:t>Iniciado </a:t>
            </a:r>
            <a:r>
              <a:rPr lang="pt-BR" sz="2800" dirty="0">
                <a:latin typeface="+mj-lt"/>
              </a:rPr>
              <a:t>Azitromicina</a:t>
            </a:r>
          </a:p>
          <a:p>
            <a:pPr lvl="1"/>
            <a:r>
              <a:rPr lang="pt-BR" sz="2800" dirty="0">
                <a:latin typeface="+mj-lt"/>
              </a:rPr>
              <a:t>Segundo acesso venoso central</a:t>
            </a:r>
          </a:p>
          <a:p>
            <a:pPr lvl="1"/>
            <a:r>
              <a:rPr lang="pt-BR" sz="2800" dirty="0">
                <a:latin typeface="+mj-lt"/>
              </a:rPr>
              <a:t>Pressão arterial invasiva</a:t>
            </a:r>
          </a:p>
          <a:p>
            <a:pPr lvl="1"/>
            <a:r>
              <a:rPr lang="pt-BR" sz="2800" dirty="0">
                <a:latin typeface="+mj-lt"/>
              </a:rPr>
              <a:t>Fentanil 2/ Midazolam </a:t>
            </a:r>
            <a:r>
              <a:rPr lang="pt-BR" sz="2800" dirty="0" smtClean="0">
                <a:latin typeface="+mj-lt"/>
              </a:rPr>
              <a:t>0,2</a:t>
            </a:r>
          </a:p>
          <a:p>
            <a:pPr lvl="1"/>
            <a:r>
              <a:rPr lang="pt-BR" sz="2800" dirty="0" smtClean="0">
                <a:latin typeface="+mj-lt"/>
              </a:rPr>
              <a:t>Mantido em VM </a:t>
            </a:r>
            <a:endParaRPr lang="pt-BR" sz="2800" dirty="0">
              <a:latin typeface="+mj-lt"/>
            </a:endParaRPr>
          </a:p>
        </p:txBody>
      </p:sp>
      <p:pic>
        <p:nvPicPr>
          <p:cNvPr id="2050" name="Picture 2" descr="http://cdn1.campograndenews.com.br/uploads/tmp/images/5013636/wm-640x480-4dc3140016c1a8d720e36ae239f40a4f5c4b9f17b9d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1" y="3493554"/>
            <a:ext cx="3816424" cy="275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812360" y="5661248"/>
            <a:ext cx="936104" cy="50405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19054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 – UTI Pediátrica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240360"/>
          </a:xfrm>
        </p:spPr>
        <p:txBody>
          <a:bodyPr>
            <a:noAutofit/>
          </a:bodyPr>
          <a:lstStyle/>
          <a:p>
            <a:r>
              <a:rPr lang="pt-BR" sz="2400" dirty="0" smtClean="0">
                <a:latin typeface="+mj-lt"/>
              </a:rPr>
              <a:t>ECO cardiograma </a:t>
            </a:r>
            <a:r>
              <a:rPr lang="pt-BR" sz="2400" dirty="0">
                <a:latin typeface="+mj-lt"/>
              </a:rPr>
              <a:t>funcional</a:t>
            </a:r>
          </a:p>
          <a:p>
            <a:pPr lvl="1"/>
            <a:r>
              <a:rPr lang="pt-BR" sz="2400" dirty="0">
                <a:latin typeface="+mj-lt"/>
              </a:rPr>
              <a:t>Disfunção de VD de grau discreto </a:t>
            </a:r>
          </a:p>
          <a:p>
            <a:pPr lvl="1"/>
            <a:r>
              <a:rPr lang="pt-BR" sz="2400" dirty="0">
                <a:latin typeface="+mj-lt"/>
              </a:rPr>
              <a:t>Função sistólica de VE preservada</a:t>
            </a:r>
          </a:p>
          <a:p>
            <a:pPr lvl="1"/>
            <a:r>
              <a:rPr lang="pt-BR" sz="2400" dirty="0">
                <a:latin typeface="+mj-lt"/>
              </a:rPr>
              <a:t>FE 85</a:t>
            </a:r>
            <a:r>
              <a:rPr lang="pt-BR" sz="2400" dirty="0" smtClean="0">
                <a:latin typeface="+mj-lt"/>
              </a:rPr>
              <a:t>%</a:t>
            </a:r>
          </a:p>
          <a:p>
            <a:pPr lvl="1"/>
            <a:r>
              <a:rPr lang="pt-BR" sz="2400" dirty="0">
                <a:latin typeface="+mj-lt"/>
              </a:rPr>
              <a:t>Queda de PA</a:t>
            </a:r>
          </a:p>
          <a:p>
            <a:pPr lvl="1"/>
            <a:r>
              <a:rPr lang="pt-BR" sz="2400" dirty="0">
                <a:latin typeface="+mj-lt"/>
              </a:rPr>
              <a:t>Elevação FC</a:t>
            </a:r>
          </a:p>
          <a:p>
            <a:pPr lvl="1"/>
            <a:r>
              <a:rPr lang="pt-BR" sz="2400" dirty="0">
                <a:latin typeface="+mj-lt"/>
              </a:rPr>
              <a:t>Iniciado Noradrenalina + </a:t>
            </a:r>
            <a:r>
              <a:rPr lang="pt-BR" sz="2400" dirty="0" smtClean="0">
                <a:latin typeface="+mj-lt"/>
              </a:rPr>
              <a:t>Adrenalina</a:t>
            </a:r>
          </a:p>
          <a:p>
            <a:pPr lvl="1"/>
            <a:r>
              <a:rPr lang="pt-BR" sz="2400" dirty="0"/>
              <a:t>Manejo hemodinâmico muito difícil</a:t>
            </a:r>
          </a:p>
          <a:p>
            <a:pPr lvl="1"/>
            <a:r>
              <a:rPr lang="pt-BR" sz="2400" dirty="0"/>
              <a:t>Hipotenso, PA divergente (Nora 0,4/ Adrena 0,5) – PAM 31</a:t>
            </a:r>
          </a:p>
          <a:p>
            <a:pPr lvl="1"/>
            <a:r>
              <a:rPr lang="pt-BR" sz="2400" dirty="0"/>
              <a:t>Iniciado hidrocortisona </a:t>
            </a:r>
          </a:p>
          <a:p>
            <a:pPr lvl="1"/>
            <a:r>
              <a:rPr lang="pt-BR" sz="2400" dirty="0"/>
              <a:t>Mantinha taquicardia mesmo após suspensão da adrenalina </a:t>
            </a:r>
          </a:p>
          <a:p>
            <a:pPr lvl="1"/>
            <a:r>
              <a:rPr lang="pt-BR" sz="2400" dirty="0"/>
              <a:t>Acessos de tosse com queda importante da saturação </a:t>
            </a:r>
          </a:p>
          <a:p>
            <a:pPr lvl="1"/>
            <a:endParaRPr lang="pt-B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067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 – UTI Pediátrica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600400"/>
          </a:xfrm>
        </p:spPr>
        <p:txBody>
          <a:bodyPr>
            <a:noAutofit/>
          </a:bodyPr>
          <a:lstStyle/>
          <a:p>
            <a:r>
              <a:rPr lang="pt-BR" sz="2800" dirty="0" smtClean="0"/>
              <a:t>06/05 – Exames Laboratoriais</a:t>
            </a:r>
          </a:p>
          <a:p>
            <a:r>
              <a:rPr lang="pt-BR" sz="2800" dirty="0" smtClean="0"/>
              <a:t>Hemograma  </a:t>
            </a:r>
            <a:endParaRPr lang="pt-BR" sz="2800" dirty="0"/>
          </a:p>
          <a:p>
            <a:pPr lvl="1"/>
            <a:r>
              <a:rPr lang="pt-BR" sz="2800" dirty="0"/>
              <a:t>Hb 9,4/ Ht 26/ leuco 65mil (7B, 33S, 6M, 50L</a:t>
            </a:r>
            <a:r>
              <a:rPr lang="pt-BR" sz="2800" dirty="0" smtClean="0"/>
              <a:t>)</a:t>
            </a:r>
          </a:p>
          <a:p>
            <a:pPr lvl="1"/>
            <a:r>
              <a:rPr lang="pt-BR" sz="2800" dirty="0" smtClean="0"/>
              <a:t> Plaq </a:t>
            </a:r>
            <a:r>
              <a:rPr lang="pt-BR" sz="2800" dirty="0"/>
              <a:t>270mil</a:t>
            </a:r>
          </a:p>
          <a:p>
            <a:pPr lvl="1"/>
            <a:r>
              <a:rPr lang="pt-BR" sz="2800" dirty="0"/>
              <a:t>PCR 6,4</a:t>
            </a:r>
          </a:p>
          <a:p>
            <a:pPr lvl="1"/>
            <a:r>
              <a:rPr lang="it-IT" sz="2800" dirty="0"/>
              <a:t>pH  7,18 /  pCO2 61,9 /  pO2 45,2 /  HCO3-  22,9 /  BE  -5,8  / satO2 67,3% 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xmlns="" val="77383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Diante da Gasometria Arterial encontramos: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600400"/>
          </a:xfrm>
        </p:spPr>
        <p:txBody>
          <a:bodyPr>
            <a:noAutofit/>
          </a:bodyPr>
          <a:lstStyle/>
          <a:p>
            <a:pPr lvl="1"/>
            <a:r>
              <a:rPr lang="it-IT" sz="2800" dirty="0" smtClean="0"/>
              <a:t>pH  </a:t>
            </a:r>
            <a:r>
              <a:rPr lang="it-IT" sz="2800" dirty="0"/>
              <a:t>7,18 /  pCO2 61,9 /  pO2 45,2 /  HCO3-  22,9 /  BE  -5,8  / satO2 67,3% </a:t>
            </a:r>
            <a:endParaRPr lang="it-IT" sz="2800" dirty="0" smtClean="0"/>
          </a:p>
          <a:p>
            <a:pPr marL="342900" lvl="1" indent="0">
              <a:buNone/>
            </a:pPr>
            <a:endParaRPr lang="it-IT" sz="2800" dirty="0" smtClean="0"/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/>
              <a:t>Acidose mista e hipoxemia refrataria </a:t>
            </a:r>
            <a:endParaRPr lang="pt-BR" sz="2800" dirty="0"/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Acidose metabolica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Acidose respiratoria compensada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/>
              <a:t>Alcalose respiratória </a:t>
            </a:r>
            <a:endParaRPr lang="it-IT" sz="2800" dirty="0" smtClean="0"/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Acidose e Alcalose sei lá!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xmlns="" val="153394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Diante da Gasometria Arterial encontramos: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600400"/>
          </a:xfrm>
        </p:spPr>
        <p:txBody>
          <a:bodyPr>
            <a:noAutofit/>
          </a:bodyPr>
          <a:lstStyle/>
          <a:p>
            <a:pPr lvl="1"/>
            <a:r>
              <a:rPr lang="it-IT" sz="2800" dirty="0" smtClean="0"/>
              <a:t>pH  </a:t>
            </a:r>
            <a:r>
              <a:rPr lang="it-IT" sz="2800" dirty="0"/>
              <a:t>7,18 /  pCO2 61,9 /  pO2 45,2 /  HCO3-  22,9 /  BE  -5,8  / satO2 67,3% </a:t>
            </a:r>
            <a:endParaRPr lang="it-IT" sz="2800" dirty="0" smtClean="0"/>
          </a:p>
          <a:p>
            <a:pPr marL="342900" lvl="1" indent="0">
              <a:buNone/>
            </a:pPr>
            <a:endParaRPr lang="it-IT" sz="2800" dirty="0" smtClean="0">
              <a:solidFill>
                <a:srgbClr val="FF0000"/>
              </a:solidFill>
            </a:endParaRP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>
                <a:solidFill>
                  <a:srgbClr val="FF0000"/>
                </a:solidFill>
              </a:rPr>
              <a:t>Acidose mista e hipoxemia refrataria </a:t>
            </a:r>
            <a:endParaRPr lang="pt-BR" sz="2800" dirty="0">
              <a:solidFill>
                <a:srgbClr val="FF0000"/>
              </a:solidFill>
            </a:endParaRP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Acidose metabolica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Acidose respiratoria compensada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/>
              <a:t>Alcalose respiratória </a:t>
            </a:r>
            <a:endParaRPr lang="it-IT" sz="2800" dirty="0" smtClean="0"/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Acidose e Alcalose sei lá!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xmlns="" val="114942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Diante de um quadro severo de coqueluche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600400"/>
          </a:xfrm>
        </p:spPr>
        <p:txBody>
          <a:bodyPr>
            <a:noAutofit/>
          </a:bodyPr>
          <a:lstStyle/>
          <a:p>
            <a:pPr lvl="1"/>
            <a:r>
              <a:rPr lang="it-IT" sz="2800" dirty="0" smtClean="0"/>
              <a:t>Qual a opção terapêutica possível ?</a:t>
            </a:r>
          </a:p>
          <a:p>
            <a:pPr marL="857250" lvl="1" indent="-514350">
              <a:buFont typeface="+mj-lt"/>
              <a:buAutoNum type="alphaUcPeriod"/>
            </a:pPr>
            <a:endParaRPr lang="it-IT" sz="2800" dirty="0"/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ECMO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Ventilação de Alta Frequência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Exsanguineo Transfusão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Ventilação liquida</a:t>
            </a:r>
          </a:p>
          <a:p>
            <a:pPr marL="342900" lvl="1" indent="0">
              <a:buNone/>
            </a:pPr>
            <a:endParaRPr lang="it-IT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290702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Diante de um quadro severo de coqueluche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600400"/>
          </a:xfrm>
        </p:spPr>
        <p:txBody>
          <a:bodyPr>
            <a:noAutofit/>
          </a:bodyPr>
          <a:lstStyle/>
          <a:p>
            <a:pPr lvl="1"/>
            <a:r>
              <a:rPr lang="it-IT" sz="2800" dirty="0" smtClean="0"/>
              <a:t>Qual a opção terapêutica possível ?</a:t>
            </a:r>
          </a:p>
          <a:p>
            <a:pPr marL="857250" lvl="1" indent="-514350">
              <a:buFont typeface="+mj-lt"/>
              <a:buAutoNum type="alphaUcPeriod"/>
            </a:pPr>
            <a:endParaRPr lang="it-IT" sz="2800" dirty="0"/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ECMO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Ventilação de Alta Frequência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>
                <a:solidFill>
                  <a:srgbClr val="FF0000"/>
                </a:solidFill>
              </a:rPr>
              <a:t>Exsanguineo Transfusão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Ventilação liquida</a:t>
            </a:r>
          </a:p>
          <a:p>
            <a:pPr marL="342900" lvl="1" indent="0">
              <a:buNone/>
            </a:pPr>
            <a:endParaRPr lang="it-IT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95702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600400"/>
          </a:xfrm>
        </p:spPr>
        <p:txBody>
          <a:bodyPr>
            <a:noAutofit/>
          </a:bodyPr>
          <a:lstStyle/>
          <a:p>
            <a:r>
              <a:rPr lang="pt-BR" sz="2400" dirty="0"/>
              <a:t>EVOLUÇÃO 06/05</a:t>
            </a:r>
          </a:p>
          <a:p>
            <a:pPr lvl="1"/>
            <a:r>
              <a:rPr lang="pt-BR" sz="2400" dirty="0"/>
              <a:t>Realizado exsanguineotransfusão</a:t>
            </a:r>
          </a:p>
          <a:p>
            <a:pPr lvl="1"/>
            <a:r>
              <a:rPr lang="pt-BR" sz="2400" dirty="0"/>
              <a:t>Sangue total 80ml/kg</a:t>
            </a:r>
          </a:p>
          <a:p>
            <a:pPr lvl="1"/>
            <a:r>
              <a:rPr lang="pt-BR" sz="2400" dirty="0"/>
              <a:t>Trocado Ampicilina+sulbactam por ceftriaxona devido falta do ATB na rede</a:t>
            </a:r>
          </a:p>
          <a:p>
            <a:pPr lvl="1"/>
            <a:r>
              <a:rPr lang="pt-BR" sz="2400" dirty="0"/>
              <a:t>Exame após: Hb 11,6/ Ht 33,9/Leuco 25,4 (32seg, 6bast, 6mono, 54linfo, 2 linfo atip)/Plaq 84 </a:t>
            </a:r>
            <a:r>
              <a:rPr lang="pt-BR" sz="2400" dirty="0" smtClean="0"/>
              <a:t>mil</a:t>
            </a:r>
          </a:p>
          <a:p>
            <a:r>
              <a:rPr lang="pt-BR" sz="2400" dirty="0"/>
              <a:t>EVOLUÇÃO 06/05</a:t>
            </a:r>
          </a:p>
          <a:p>
            <a:pPr lvl="1"/>
            <a:r>
              <a:rPr lang="pt-BR" sz="2400" dirty="0"/>
              <a:t>Seguiu com hipotensão </a:t>
            </a:r>
          </a:p>
          <a:p>
            <a:pPr lvl="1"/>
            <a:r>
              <a:rPr lang="pt-BR" sz="2400" dirty="0"/>
              <a:t>Aumentada Nora 0,8 / Adrenalina 0,7</a:t>
            </a:r>
          </a:p>
          <a:p>
            <a:pPr lvl="1"/>
            <a:r>
              <a:rPr lang="pt-BR" sz="2400" dirty="0"/>
              <a:t>Parâmetros altos na VM (FR 55/ Pi 24/ PEEP 10/ FiO2 70%)</a:t>
            </a:r>
          </a:p>
          <a:p>
            <a:pPr lvl="1"/>
            <a:r>
              <a:rPr lang="pt-BR" sz="2400" dirty="0"/>
              <a:t>Iniciou redução do débito urinário</a:t>
            </a:r>
          </a:p>
          <a:p>
            <a:pPr lvl="1"/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xmlns="" val="155546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196752"/>
            <a:ext cx="8578688" cy="3600400"/>
          </a:xfrm>
        </p:spPr>
        <p:txBody>
          <a:bodyPr>
            <a:noAutofit/>
          </a:bodyPr>
          <a:lstStyle/>
          <a:p>
            <a:r>
              <a:rPr lang="pt-BR" sz="2400" dirty="0">
                <a:latin typeface="+mj-lt"/>
              </a:rPr>
              <a:t>EVOLUÇÃO 06/05</a:t>
            </a:r>
          </a:p>
          <a:p>
            <a:pPr lvl="1"/>
            <a:r>
              <a:rPr lang="pt-BR" sz="2400" dirty="0">
                <a:latin typeface="+mj-lt"/>
              </a:rPr>
              <a:t>pH:7,086 PCO2:55,6 PO2:não calibrado SO2:89,1 Lac:3,0 BE:-13,5 HCO3:16,3.</a:t>
            </a:r>
          </a:p>
          <a:p>
            <a:pPr lvl="1"/>
            <a:r>
              <a:rPr lang="pt-BR" sz="2400" dirty="0" smtClean="0">
                <a:latin typeface="+mj-lt"/>
              </a:rPr>
              <a:t>Rx </a:t>
            </a:r>
            <a:r>
              <a:rPr lang="pt-BR" sz="2400" dirty="0">
                <a:latin typeface="+mj-lt"/>
              </a:rPr>
              <a:t>infiltrado pulmonar bilateral com opacidade mais intensa em HTX </a:t>
            </a:r>
            <a:r>
              <a:rPr lang="pt-BR" sz="2400" dirty="0" smtClean="0">
                <a:latin typeface="+mj-lt"/>
              </a:rPr>
              <a:t>esquerdo</a:t>
            </a:r>
          </a:p>
          <a:p>
            <a:pPr lvl="1"/>
            <a:r>
              <a:rPr lang="pt-BR" sz="2400" dirty="0">
                <a:latin typeface="+mj-lt"/>
              </a:rPr>
              <a:t>Evolui com necessidade de aumento das drogas para </a:t>
            </a:r>
            <a:r>
              <a:rPr lang="pt-BR" sz="2400" dirty="0" smtClean="0">
                <a:latin typeface="+mj-lt"/>
              </a:rPr>
              <a:t>Nora </a:t>
            </a:r>
            <a:r>
              <a:rPr lang="pt-BR" sz="2400" dirty="0">
                <a:latin typeface="+mj-lt"/>
              </a:rPr>
              <a:t>1,1/ Adrenalina 1,2</a:t>
            </a:r>
          </a:p>
          <a:p>
            <a:pPr lvl="1"/>
            <a:r>
              <a:rPr lang="pt-BR" sz="2400" dirty="0">
                <a:latin typeface="+mj-lt"/>
              </a:rPr>
              <a:t>TEC 5-6s, pulsos filiformes, MV diminuído globalmente, fígado a 6cm, pupilas midriáticas não responsivas a </a:t>
            </a:r>
            <a:r>
              <a:rPr lang="pt-BR" sz="2400" dirty="0" smtClean="0">
                <a:latin typeface="+mj-lt"/>
              </a:rPr>
              <a:t>luz</a:t>
            </a:r>
          </a:p>
          <a:p>
            <a:pPr lvl="1"/>
            <a:r>
              <a:rPr lang="pt-BR" sz="2400" dirty="0" smtClean="0">
                <a:latin typeface="+mj-lt"/>
              </a:rPr>
              <a:t>Diurese </a:t>
            </a:r>
            <a:r>
              <a:rPr lang="pt-BR" sz="2400" dirty="0">
                <a:latin typeface="+mj-lt"/>
              </a:rPr>
              <a:t>sem resposta com furosemida </a:t>
            </a:r>
            <a:r>
              <a:rPr lang="pt-BR" sz="2400" dirty="0" smtClean="0">
                <a:latin typeface="+mj-lt"/>
              </a:rPr>
              <a:t>contínua</a:t>
            </a:r>
          </a:p>
          <a:p>
            <a:pPr marL="342900" lvl="1" indent="0" algn="ctr">
              <a:buNone/>
            </a:pPr>
            <a:endParaRPr lang="pt-BR" sz="2400" b="1" dirty="0" smtClean="0">
              <a:solidFill>
                <a:srgbClr val="FF0000"/>
              </a:solidFill>
              <a:latin typeface="+mj-lt"/>
            </a:endParaRPr>
          </a:p>
          <a:p>
            <a:pPr marL="342900" lvl="1" indent="0" algn="ctr">
              <a:buNone/>
            </a:pPr>
            <a:r>
              <a:rPr lang="pt-BR" sz="2400" b="1" dirty="0" smtClean="0">
                <a:solidFill>
                  <a:srgbClr val="FF0000"/>
                </a:solidFill>
                <a:latin typeface="+mj-lt"/>
              </a:rPr>
              <a:t>22:30h </a:t>
            </a:r>
            <a:r>
              <a:rPr lang="pt-BR" sz="2400" b="1" dirty="0">
                <a:solidFill>
                  <a:srgbClr val="FF0000"/>
                </a:solidFill>
                <a:latin typeface="+mj-lt"/>
              </a:rPr>
              <a:t>06/05 constatado </a:t>
            </a:r>
            <a:r>
              <a:rPr lang="pt-BR" sz="2400" b="1" dirty="0" smtClean="0">
                <a:solidFill>
                  <a:srgbClr val="FF0000"/>
                </a:solidFill>
                <a:latin typeface="+mj-lt"/>
              </a:rPr>
              <a:t>óbito 3º dia de internação </a:t>
            </a:r>
            <a:endParaRPr lang="pt-BR" sz="2400" b="1" dirty="0">
              <a:solidFill>
                <a:srgbClr val="FF0000"/>
              </a:solidFill>
              <a:latin typeface="+mj-lt"/>
            </a:endParaRPr>
          </a:p>
          <a:p>
            <a:pPr lvl="1"/>
            <a:endParaRPr lang="pt-B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29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Anatomia – Patológica Macroscopia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196752"/>
            <a:ext cx="8578688" cy="3600400"/>
          </a:xfrm>
        </p:spPr>
        <p:txBody>
          <a:bodyPr>
            <a:noAutofit/>
          </a:bodyPr>
          <a:lstStyle/>
          <a:p>
            <a:pPr marL="342900" indent="-228600" algn="just"/>
            <a:r>
              <a:rPr lang="en-US" sz="2800" dirty="0">
                <a:latin typeface="+mj-lt"/>
              </a:rPr>
              <a:t>RN do sexo masculino, em bom estado nutricional, com mancha mongólica, diversas marcas de venopunção e livores de hipostase em dorso.</a:t>
            </a:r>
          </a:p>
          <a:p>
            <a:pPr lvl="1" indent="-228600" algn="just"/>
            <a:r>
              <a:rPr lang="en-US" sz="2800" dirty="0">
                <a:latin typeface="+mj-lt"/>
              </a:rPr>
              <a:t>Peso: 4500g.</a:t>
            </a:r>
          </a:p>
          <a:p>
            <a:pPr lvl="1" indent="-228600" algn="just"/>
            <a:r>
              <a:rPr lang="en-US" sz="2800" dirty="0">
                <a:latin typeface="+mj-lt"/>
              </a:rPr>
              <a:t>Eixo plantar: 8 cm.</a:t>
            </a:r>
          </a:p>
          <a:p>
            <a:pPr lvl="1" indent="-228600" algn="just"/>
            <a:r>
              <a:rPr lang="en-US" sz="2800" dirty="0">
                <a:latin typeface="+mj-lt"/>
              </a:rPr>
              <a:t>Comprimento total: 55cm.</a:t>
            </a:r>
          </a:p>
          <a:p>
            <a:pPr lvl="1" indent="-228600" algn="just"/>
            <a:r>
              <a:rPr lang="en-US" sz="2800" dirty="0">
                <a:latin typeface="+mj-lt"/>
              </a:rPr>
              <a:t>Comprimento crânio-caudal: 39cm.</a:t>
            </a:r>
          </a:p>
          <a:p>
            <a:pPr lvl="1" indent="-228600" algn="just"/>
            <a:r>
              <a:rPr lang="en-US" sz="2800" dirty="0">
                <a:latin typeface="+mj-lt"/>
              </a:rPr>
              <a:t>Perímetro cefálico: 38 cm.</a:t>
            </a:r>
          </a:p>
          <a:p>
            <a:pPr lvl="1" indent="-228600" algn="just"/>
            <a:r>
              <a:rPr lang="en-US" sz="2800" dirty="0">
                <a:latin typeface="+mj-lt"/>
              </a:rPr>
              <a:t>Perímetro torácico: 38cm.</a:t>
            </a:r>
          </a:p>
          <a:p>
            <a:pPr lvl="1" indent="-228600" algn="just"/>
            <a:r>
              <a:rPr lang="en-US" sz="2800" dirty="0">
                <a:latin typeface="+mj-lt"/>
              </a:rPr>
              <a:t>Perímetro abdominal: 35 cm.</a:t>
            </a:r>
          </a:p>
          <a:p>
            <a:pPr lvl="1"/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44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Anatomia – Patológica Macroscopia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196752"/>
            <a:ext cx="8578688" cy="3600400"/>
          </a:xfrm>
        </p:spPr>
        <p:txBody>
          <a:bodyPr>
            <a:noAutofit/>
          </a:bodyPr>
          <a:lstStyle/>
          <a:p>
            <a:pPr marL="342900" indent="-228600" algn="just"/>
            <a:r>
              <a:rPr lang="en-US" sz="2400" dirty="0"/>
              <a:t>Derrame pleural bilateral, ascite (líquido amarelo-escuro) e edema de mesentério</a:t>
            </a:r>
          </a:p>
          <a:p>
            <a:pPr lvl="1" indent="-228600" algn="just"/>
            <a:r>
              <a:rPr lang="en-US" sz="2400" dirty="0"/>
              <a:t>Coração: 22g.</a:t>
            </a:r>
          </a:p>
          <a:p>
            <a:pPr lvl="1" indent="-228600" algn="just"/>
            <a:r>
              <a:rPr lang="en-US" sz="2400" dirty="0"/>
              <a:t>Pulmão direito: 55g.</a:t>
            </a:r>
          </a:p>
          <a:p>
            <a:pPr lvl="1" indent="-228600" algn="just"/>
            <a:r>
              <a:rPr lang="en-US" sz="2400" dirty="0"/>
              <a:t>Pulmão esquerdo: 45g.</a:t>
            </a:r>
          </a:p>
          <a:p>
            <a:pPr lvl="1" indent="-228600" algn="just"/>
            <a:r>
              <a:rPr lang="en-US" sz="2400" dirty="0"/>
              <a:t>Timo: 13g</a:t>
            </a:r>
          </a:p>
          <a:p>
            <a:pPr lvl="1" indent="-228600" algn="just"/>
            <a:r>
              <a:rPr lang="en-US" sz="2400" dirty="0"/>
              <a:t>Fígado: 149g.</a:t>
            </a:r>
          </a:p>
          <a:p>
            <a:pPr lvl="1" indent="-228600" algn="just"/>
            <a:r>
              <a:rPr lang="en-US" sz="2400" dirty="0"/>
              <a:t>Baço: 10g.</a:t>
            </a:r>
          </a:p>
          <a:p>
            <a:pPr lvl="1" indent="-228600" algn="just"/>
            <a:r>
              <a:rPr lang="en-US" sz="2400" dirty="0"/>
              <a:t>Rim (D e E): 47g.</a:t>
            </a:r>
          </a:p>
          <a:p>
            <a:pPr lvl="1" indent="-228600" algn="just"/>
            <a:r>
              <a:rPr lang="en-US" sz="2400" dirty="0"/>
              <a:t>Supra-renal (D e E): 5g.</a:t>
            </a:r>
          </a:p>
          <a:p>
            <a:pPr lvl="1" indent="-228600" algn="just"/>
            <a:r>
              <a:rPr lang="en-US" sz="2400" dirty="0"/>
              <a:t>Encéfalo: 500g.</a:t>
            </a:r>
          </a:p>
          <a:p>
            <a:pPr lvl="1"/>
            <a:endParaRPr lang="pt-B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529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1" descr="IMG_637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15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 dirty="0">
                <a:latin typeface="Calibri" pitchFamily="34" charset="0"/>
              </a:rPr>
              <a:t>Pulmão: edema intra-alveolar e coleção de neutrófilos em vasos. 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3640138" y="3414713"/>
            <a:ext cx="946150" cy="692150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1" descr="IMG_63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3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 dirty="0">
                <a:latin typeface="Calibri" pitchFamily="34" charset="0"/>
              </a:rPr>
              <a:t>Pulmão: raros neutrófilos intra-alveolares.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3302000" y="3752850"/>
            <a:ext cx="1157288" cy="0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90600" y="228600"/>
            <a:ext cx="8153400" cy="990600"/>
          </a:xfrm>
        </p:spPr>
        <p:txBody>
          <a:bodyPr>
            <a:noAutofit/>
          </a:bodyPr>
          <a:lstStyle/>
          <a:p>
            <a:r>
              <a:rPr lang="en-US" sz="3400" dirty="0" smtClean="0"/>
              <a:t>Diagnóstico Anátomo-Patológico Final</a:t>
            </a:r>
          </a:p>
        </p:txBody>
      </p:sp>
      <p:sp>
        <p:nvSpPr>
          <p:cNvPr id="121859" name="Content Placeholder 2"/>
          <p:cNvSpPr>
            <a:spLocks noGrp="1"/>
          </p:cNvSpPr>
          <p:nvPr>
            <p:ph idx="4294967295"/>
          </p:nvPr>
        </p:nvSpPr>
        <p:spPr>
          <a:xfrm>
            <a:off x="467544" y="1484784"/>
            <a:ext cx="8153400" cy="4525963"/>
          </a:xfrm>
        </p:spPr>
        <p:txBody>
          <a:bodyPr>
            <a:normAutofit/>
          </a:bodyPr>
          <a:lstStyle/>
          <a:p>
            <a:pPr marL="342900" indent="-228600" algn="just"/>
            <a:r>
              <a:rPr lang="en-US" sz="2800" b="1" dirty="0" smtClean="0"/>
              <a:t>Pneumonite com:</a:t>
            </a:r>
            <a:r>
              <a:rPr lang="en-US" sz="2800" dirty="0" smtClean="0"/>
              <a:t> </a:t>
            </a:r>
          </a:p>
          <a:p>
            <a:pPr lvl="1" indent="-228600" algn="just"/>
            <a:r>
              <a:rPr lang="en-US" sz="2800" dirty="0" smtClean="0"/>
              <a:t>Marcado edema intra-alveolar.</a:t>
            </a:r>
          </a:p>
          <a:p>
            <a:pPr lvl="1" indent="-228600" algn="just"/>
            <a:r>
              <a:rPr lang="en-US" sz="2800" dirty="0" smtClean="0"/>
              <a:t>Coleções de macrófagos intra-alveolares.</a:t>
            </a:r>
          </a:p>
          <a:p>
            <a:pPr lvl="1" indent="-228600" algn="just"/>
            <a:r>
              <a:rPr lang="en-US" sz="2800" dirty="0" smtClean="0"/>
              <a:t>Agregados de leucócitos em linfáticos dilatados de pleura e de septos pulmonares.</a:t>
            </a:r>
          </a:p>
          <a:p>
            <a:pPr lvl="1" indent="-228600" algn="just"/>
            <a:endParaRPr lang="en-US" sz="2800" dirty="0" smtClean="0"/>
          </a:p>
          <a:p>
            <a:pPr marL="114300" indent="0" algn="ctr">
              <a:buFont typeface="Wingdings" pitchFamily="2" charset="2"/>
              <a:buNone/>
            </a:pPr>
            <a:r>
              <a:rPr lang="en-US" sz="2800" dirty="0">
                <a:solidFill>
                  <a:srgbClr val="FF0000"/>
                </a:solidFill>
              </a:rPr>
              <a:t>Material foi enviado para o LACEN para realização de</a:t>
            </a:r>
          </a:p>
          <a:p>
            <a:pPr marL="114300" indent="0" algn="ctr">
              <a:buFont typeface="Wingdings" pitchFamily="2" charset="2"/>
              <a:buNone/>
            </a:pPr>
            <a:r>
              <a:rPr lang="en-US" sz="2800" dirty="0">
                <a:solidFill>
                  <a:srgbClr val="FF0000"/>
                </a:solidFill>
              </a:rPr>
              <a:t>imuno-histoquímica para patógenos específicos.</a:t>
            </a:r>
          </a:p>
          <a:p>
            <a:pPr lvl="1" indent="-228600" algn="just"/>
            <a:endParaRPr lang="en-US" sz="28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1" descr="IMG_63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103563" y="3581400"/>
            <a:ext cx="820737" cy="19685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828675" y="3744913"/>
            <a:ext cx="140493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3909" name="Line 5"/>
          <p:cNvSpPr>
            <a:spLocks noChangeShapeType="1"/>
          </p:cNvSpPr>
          <p:nvPr/>
        </p:nvSpPr>
        <p:spPr bwMode="auto">
          <a:xfrm flipH="1">
            <a:off x="4140200" y="3357563"/>
            <a:ext cx="1295400" cy="35877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1" descr="F3.medium.gif"/>
          <p:cNvPicPr>
            <a:picLocks noChangeAspect="1"/>
          </p:cNvPicPr>
          <p:nvPr/>
        </p:nvPicPr>
        <p:blipFill>
          <a:blip r:embed="rId2" cstate="print"/>
          <a:srcRect b="63834"/>
          <a:stretch>
            <a:fillRect/>
          </a:stretch>
        </p:blipFill>
        <p:spPr bwMode="auto">
          <a:xfrm>
            <a:off x="1001713" y="2003425"/>
            <a:ext cx="6850062" cy="322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Straight Arrow Connector 2"/>
          <p:cNvCxnSpPr/>
          <p:nvPr/>
        </p:nvCxnSpPr>
        <p:spPr>
          <a:xfrm>
            <a:off x="2470150" y="1665288"/>
            <a:ext cx="493713" cy="677862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7267575" y="2278063"/>
            <a:ext cx="254000" cy="801687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2751138" y="5364163"/>
            <a:ext cx="4038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200" b="1" dirty="0">
                <a:solidFill>
                  <a:srgbClr val="0033CC"/>
                </a:solidFill>
              </a:rPr>
              <a:t>Imuno-histoquímica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dirty="0" smtClean="0">
                <a:solidFill>
                  <a:srgbClr val="FF0000"/>
                </a:solidFill>
              </a:rPr>
              <a:t>Coqueluche </a:t>
            </a:r>
            <a:endParaRPr lang="pt-BR" dirty="0" smtClean="0">
              <a:solidFill>
                <a:srgbClr val="FF0000"/>
              </a:solidFill>
            </a:endParaRPr>
          </a:p>
        </p:txBody>
      </p:sp>
      <p:sp>
        <p:nvSpPr>
          <p:cNvPr id="460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Bordetella pertussis</a:t>
            </a:r>
          </a:p>
          <a:p>
            <a:pPr eaLnBrk="1" hangingPunct="1"/>
            <a:r>
              <a:rPr lang="en-US" dirty="0" smtClean="0"/>
              <a:t>Cocobacilo gram-negativo</a:t>
            </a:r>
          </a:p>
          <a:p>
            <a:pPr eaLnBrk="1" hangingPunct="1"/>
            <a:r>
              <a:rPr lang="en-US" dirty="0" smtClean="0"/>
              <a:t>Homem único hospedeiro</a:t>
            </a: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78867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000" dirty="0" smtClean="0">
                <a:latin typeface="+mj-lt"/>
              </a:rPr>
              <a:t>Bordetella pertussis</a:t>
            </a:r>
          </a:p>
          <a:p>
            <a:pPr eaLnBrk="1" hangingPunct="1"/>
            <a:r>
              <a:rPr lang="en-US" sz="4000" dirty="0" smtClean="0">
                <a:latin typeface="+mj-lt"/>
              </a:rPr>
              <a:t>Cocobacilo gram-negativo</a:t>
            </a:r>
          </a:p>
          <a:p>
            <a:pPr eaLnBrk="1" hangingPunct="1"/>
            <a:r>
              <a:rPr lang="en-US" sz="4000" dirty="0" smtClean="0">
                <a:latin typeface="+mj-lt"/>
              </a:rPr>
              <a:t>Homem único hospedeiro</a:t>
            </a:r>
            <a:endParaRPr lang="pt-BR" sz="4000" dirty="0" smtClean="0">
              <a:latin typeface="+mj-lt"/>
            </a:endParaRPr>
          </a:p>
        </p:txBody>
      </p:sp>
      <p:pic>
        <p:nvPicPr>
          <p:cNvPr id="1026" name="Picture 2" descr="http://www.elindependiente.mx/fotos_notas/mueren_cinco_ninos_050120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6735" y="3429000"/>
            <a:ext cx="4248472" cy="285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jem.rupress.org/content/186/11/1843/F2/graphic-3.lar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61048"/>
            <a:ext cx="3259772" cy="2266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3651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67544" y="1825625"/>
            <a:ext cx="804780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2800" dirty="0" smtClean="0">
                <a:latin typeface="+mj-lt"/>
              </a:rPr>
              <a:t>Contato direto com secreção do trato respiratório</a:t>
            </a:r>
            <a:endParaRPr lang="pt-BR" sz="2800" dirty="0" smtClean="0">
              <a:latin typeface="+mj-lt"/>
            </a:endParaRPr>
          </a:p>
          <a:p>
            <a:pPr fontAlgn="auto">
              <a:spcAft>
                <a:spcPts val="0"/>
              </a:spcAft>
            </a:pPr>
            <a:r>
              <a:rPr lang="en-US" sz="2800" dirty="0" smtClean="0">
                <a:latin typeface="+mj-lt"/>
              </a:rPr>
              <a:t>Período de incubação é de 7 a 10 dias (6 a 21d)</a:t>
            </a:r>
          </a:p>
          <a:p>
            <a:pPr fontAlgn="auto">
              <a:spcAft>
                <a:spcPts val="0"/>
              </a:spcAft>
            </a:pPr>
            <a:r>
              <a:rPr lang="en-US" sz="2800" dirty="0" smtClean="0">
                <a:latin typeface="+mj-lt"/>
              </a:rPr>
              <a:t>Alta contagiosidade</a:t>
            </a:r>
          </a:p>
          <a:p>
            <a:pPr fontAlgn="auto">
              <a:spcAft>
                <a:spcPts val="0"/>
              </a:spcAft>
            </a:pPr>
            <a:r>
              <a:rPr lang="en-US" sz="2800" dirty="0" smtClean="0">
                <a:latin typeface="+mj-lt"/>
              </a:rPr>
              <a:t>83% dos lactentes foram contaminados pela própria família, normalmente os pais</a:t>
            </a:r>
          </a:p>
        </p:txBody>
      </p:sp>
    </p:spTree>
    <p:extLst>
      <p:ext uri="{BB962C8B-B14F-4D97-AF65-F5344CB8AC3E}">
        <p14:creationId xmlns:p14="http://schemas.microsoft.com/office/powerpoint/2010/main" xmlns="" val="200611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67544" y="1825625"/>
            <a:ext cx="804780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/>
              <a:t>Pode ocorrer durante ano inteiro</a:t>
            </a:r>
          </a:p>
          <a:p>
            <a:r>
              <a:rPr lang="en-US" sz="2800" dirty="0"/>
              <a:t>Maior frequência verão e outono</a:t>
            </a:r>
          </a:p>
          <a:p>
            <a:r>
              <a:rPr lang="en-US" sz="2800" dirty="0"/>
              <a:t>O número de casos tem aumentado drasticamente desde 2010</a:t>
            </a:r>
          </a:p>
          <a:p>
            <a:r>
              <a:rPr lang="en-US" sz="2800" dirty="0"/>
              <a:t>Problema de Saúde Pública</a:t>
            </a:r>
          </a:p>
          <a:p>
            <a:r>
              <a:rPr lang="en-US" sz="2800" dirty="0"/>
              <a:t>Ocorre de forma endêmica e epidêmica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xmlns="" val="157586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67544" y="1825625"/>
            <a:ext cx="804780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atin typeface="+mj-lt"/>
              </a:rPr>
              <a:t>Notificados em 2012 no país:</a:t>
            </a:r>
          </a:p>
          <a:p>
            <a:pPr lvl="1"/>
            <a:r>
              <a:rPr lang="en-US" sz="2800" dirty="0">
                <a:latin typeface="+mj-lt"/>
              </a:rPr>
              <a:t>15428 casos suspeitos</a:t>
            </a:r>
          </a:p>
          <a:p>
            <a:pPr lvl="1"/>
            <a:r>
              <a:rPr lang="en-US" sz="2800" dirty="0">
                <a:latin typeface="+mj-lt"/>
              </a:rPr>
              <a:t>4453 foram confirmados</a:t>
            </a:r>
          </a:p>
          <a:p>
            <a:pPr lvl="1"/>
            <a:r>
              <a:rPr lang="en-US" sz="2800" dirty="0">
                <a:latin typeface="+mj-lt"/>
              </a:rPr>
              <a:t>Incremento de 97% quando comparado com 2011</a:t>
            </a:r>
          </a:p>
          <a:p>
            <a:pPr lvl="1"/>
            <a:r>
              <a:rPr lang="en-US" sz="2800" dirty="0">
                <a:latin typeface="+mj-lt"/>
              </a:rPr>
              <a:t>Maior parte dos óbitos em menores de 1 ano</a:t>
            </a:r>
          </a:p>
          <a:p>
            <a:pPr lvl="1"/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557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412875"/>
            <a:ext cx="85756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2171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196975"/>
            <a:ext cx="8428037" cy="518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1165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2" name="Retângulo 1"/>
          <p:cNvSpPr/>
          <p:nvPr/>
        </p:nvSpPr>
        <p:spPr>
          <a:xfrm>
            <a:off x="323528" y="1484784"/>
            <a:ext cx="842493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3200" dirty="0">
                <a:latin typeface="+mj-lt"/>
              </a:rPr>
              <a:t>A infecção ou a vacina não conferem imunidade completa e permanente</a:t>
            </a:r>
          </a:p>
          <a:p>
            <a:pPr lvl="1" eaLnBrk="1" hangingPunct="1"/>
            <a:r>
              <a:rPr lang="en-US" sz="3200" dirty="0">
                <a:latin typeface="+mj-lt"/>
              </a:rPr>
              <a:t>Completa no primeiro ano pós vacina</a:t>
            </a:r>
          </a:p>
          <a:p>
            <a:pPr lvl="1" eaLnBrk="1" hangingPunct="1"/>
            <a:r>
              <a:rPr lang="en-US" sz="3200" dirty="0">
                <a:latin typeface="+mj-lt"/>
              </a:rPr>
              <a:t>84% eficácia após 4 anos</a:t>
            </a:r>
          </a:p>
          <a:p>
            <a:pPr lvl="1" eaLnBrk="1" hangingPunct="1"/>
            <a:r>
              <a:rPr lang="en-US" sz="3200" dirty="0">
                <a:latin typeface="+mj-lt"/>
              </a:rPr>
              <a:t>50% eficácia nos 3 anos seguintes</a:t>
            </a:r>
          </a:p>
          <a:p>
            <a:pPr lvl="1" eaLnBrk="1" hangingPunct="1"/>
            <a:r>
              <a:rPr lang="en-US" sz="3200" dirty="0">
                <a:latin typeface="+mj-lt"/>
              </a:rPr>
              <a:t>Após 12 anos da vacina: nenhuma proteção </a:t>
            </a:r>
            <a:r>
              <a:rPr lang="en-US" sz="3200" dirty="0" smtClean="0">
                <a:latin typeface="+mj-lt"/>
              </a:rPr>
              <a:t>evidente</a:t>
            </a:r>
          </a:p>
          <a:p>
            <a:pPr lvl="1" eaLnBrk="1" hangingPunct="1"/>
            <a:endParaRPr lang="pt-BR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882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2" name="Retângulo 1"/>
          <p:cNvSpPr/>
          <p:nvPr/>
        </p:nvSpPr>
        <p:spPr>
          <a:xfrm>
            <a:off x="179512" y="1268760"/>
            <a:ext cx="893421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Bácterias presentes nas gotículas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Aderem às células epiteliais ciliadas da nasofaringe e traquéia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Produzem toxinas que lesam o epitélio e alvéolos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Perda do movimento ciliar</a:t>
            </a:r>
          </a:p>
          <a:p>
            <a:pPr eaLnBrk="1" hangingPunct="1"/>
            <a:endParaRPr lang="en-US" sz="2800" dirty="0" smtClean="0">
              <a:latin typeface="+mj-lt"/>
            </a:endParaRPr>
          </a:p>
          <a:p>
            <a:pPr eaLnBrk="1" hangingPunct="1"/>
            <a:r>
              <a:rPr lang="en-US" sz="2800" dirty="0" smtClean="0">
                <a:latin typeface="+mj-lt"/>
              </a:rPr>
              <a:t>Apnéias </a:t>
            </a:r>
            <a:r>
              <a:rPr lang="en-US" sz="2800" dirty="0">
                <a:latin typeface="+mj-lt"/>
              </a:rPr>
              <a:t>e a insuficiência respiratória geram hipoxemia que gera mais acidose 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Mais vasoconstrição pulmonar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Evoluindo com consequente insuficiência cardíaca e </a:t>
            </a:r>
            <a:r>
              <a:rPr lang="en-US" sz="2800" dirty="0" smtClean="0">
                <a:latin typeface="+mj-lt"/>
              </a:rPr>
              <a:t>choque</a:t>
            </a:r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888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2" name="Retângulo 1"/>
          <p:cNvSpPr/>
          <p:nvPr/>
        </p:nvSpPr>
        <p:spPr>
          <a:xfrm>
            <a:off x="179512" y="1268760"/>
            <a:ext cx="893421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2800" dirty="0">
                <a:latin typeface="+mj-lt"/>
              </a:rPr>
              <a:t>Duração de 6 a 12 semanas, divididas em 3 fases:</a:t>
            </a:r>
          </a:p>
          <a:p>
            <a:pPr marL="914400" lvl="1" indent="-457200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+mj-lt"/>
              </a:rPr>
              <a:t>Catarral</a:t>
            </a:r>
          </a:p>
          <a:p>
            <a:pPr marL="914400" lvl="1" indent="-457200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+mj-lt"/>
              </a:rPr>
              <a:t>Paroxística</a:t>
            </a:r>
          </a:p>
          <a:p>
            <a:pPr marL="914400" lvl="1" indent="-457200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+mj-lt"/>
              </a:rPr>
              <a:t>Convalescença</a:t>
            </a:r>
            <a:endParaRPr lang="pt-BR" sz="2800" dirty="0">
              <a:latin typeface="+mj-lt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211960" y="1844824"/>
            <a:ext cx="4536504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/>
              <a:t>Duração 7 a 14 dias</a:t>
            </a:r>
          </a:p>
          <a:p>
            <a:pPr lvl="1" eaLnBrk="1" hangingPunct="1"/>
            <a:r>
              <a:rPr lang="en-US" dirty="0"/>
              <a:t>Rinorréia, lacrimejamento, febre baixa</a:t>
            </a:r>
          </a:p>
          <a:p>
            <a:pPr lvl="1" eaLnBrk="1" hangingPunct="1"/>
            <a:r>
              <a:rPr lang="en-US" dirty="0"/>
              <a:t>Tosse seca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4211960" y="3284984"/>
            <a:ext cx="4536504" cy="258532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/>
              <a:t>Duração 1 a 4 semanas</a:t>
            </a:r>
          </a:p>
          <a:p>
            <a:pPr lvl="1" eaLnBrk="1" hangingPunct="1"/>
            <a:r>
              <a:rPr lang="en-US" dirty="0"/>
              <a:t>5 a 10 crises de tosse durante uma expiração</a:t>
            </a:r>
          </a:p>
          <a:p>
            <a:pPr lvl="1" eaLnBrk="1" hangingPunct="1"/>
            <a:r>
              <a:rPr lang="en-US" dirty="0"/>
              <a:t>Guincho na inspiração forçada</a:t>
            </a:r>
          </a:p>
          <a:p>
            <a:pPr lvl="1" eaLnBrk="1" hangingPunct="1"/>
            <a:r>
              <a:rPr lang="en-US" dirty="0"/>
              <a:t>Aproximadamente 30 paroxismos/ 24h</a:t>
            </a:r>
          </a:p>
          <a:p>
            <a:pPr lvl="1" eaLnBrk="1" hangingPunct="1"/>
            <a:r>
              <a:rPr lang="en-US" dirty="0"/>
              <a:t>Durante o paroxismo: cianose, salivação, expectoração, lacrimejamento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213183" y="3856405"/>
            <a:ext cx="3638737" cy="147732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/>
              <a:t>Duração: 1 a 2 semanas</a:t>
            </a:r>
          </a:p>
          <a:p>
            <a:pPr lvl="1" eaLnBrk="1" hangingPunct="1"/>
            <a:r>
              <a:rPr lang="en-US" dirty="0"/>
              <a:t>Sintomas diminuem gradualmente</a:t>
            </a:r>
          </a:p>
          <a:p>
            <a:pPr lvl="1" eaLnBrk="1" hangingPunct="1"/>
            <a:r>
              <a:rPr lang="en-US" dirty="0"/>
              <a:t>Tosse persiste por mais 3 semanas a meses</a:t>
            </a:r>
          </a:p>
        </p:txBody>
      </p:sp>
    </p:spTree>
    <p:extLst>
      <p:ext uri="{BB962C8B-B14F-4D97-AF65-F5344CB8AC3E}">
        <p14:creationId xmlns:p14="http://schemas.microsoft.com/office/powerpoint/2010/main" xmlns="" val="3005698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4" name="Retângulo 3"/>
          <p:cNvSpPr/>
          <p:nvPr/>
        </p:nvSpPr>
        <p:spPr>
          <a:xfrm>
            <a:off x="395536" y="1196752"/>
            <a:ext cx="8496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2400" dirty="0">
                <a:solidFill>
                  <a:srgbClr val="FF0000"/>
                </a:solidFill>
                <a:latin typeface="+mj-lt"/>
              </a:rPr>
              <a:t>OBSERVAÇÕES </a:t>
            </a:r>
            <a:r>
              <a:rPr lang="en-US" sz="2400" dirty="0" smtClean="0">
                <a:solidFill>
                  <a:srgbClr val="FF0000"/>
                </a:solidFill>
                <a:latin typeface="+mj-lt"/>
              </a:rPr>
              <a:t>IMPORTANTES: </a:t>
            </a:r>
            <a:endParaRPr lang="en-US" sz="24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11560" y="2060848"/>
            <a:ext cx="62646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eaLnBrk="1" hangingPunct="1"/>
            <a:r>
              <a:rPr lang="en-US" sz="2400" dirty="0">
                <a:solidFill>
                  <a:srgbClr val="FF0000"/>
                </a:solidFill>
                <a:latin typeface="+mj-lt"/>
              </a:rPr>
              <a:t>Menores de 6 meses: </a:t>
            </a:r>
            <a:r>
              <a:rPr lang="en-US" sz="2400" dirty="0">
                <a:latin typeface="+mj-lt"/>
              </a:rPr>
              <a:t>paroxismos sem guincho, com cianose e/ou apnéia, fase catarral mais curta</a:t>
            </a:r>
          </a:p>
        </p:txBody>
      </p:sp>
      <p:sp>
        <p:nvSpPr>
          <p:cNvPr id="6" name="Retângulo 5"/>
          <p:cNvSpPr/>
          <p:nvPr/>
        </p:nvSpPr>
        <p:spPr>
          <a:xfrm>
            <a:off x="3491880" y="3665069"/>
            <a:ext cx="49320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eaLnBrk="1" hangingPunct="1"/>
            <a:r>
              <a:rPr lang="en-US" sz="2800" dirty="0">
                <a:solidFill>
                  <a:srgbClr val="FF0000"/>
                </a:solidFill>
                <a:latin typeface="+mj-lt"/>
              </a:rPr>
              <a:t>Maiores de 10 anos: </a:t>
            </a:r>
            <a:r>
              <a:rPr lang="en-US" sz="2800" dirty="0">
                <a:latin typeface="+mj-lt"/>
              </a:rPr>
              <a:t>paroxismos sem guincho, clínica menos exuberante</a:t>
            </a:r>
          </a:p>
        </p:txBody>
      </p:sp>
      <p:pic>
        <p:nvPicPr>
          <p:cNvPr id="2050" name="Picture 2" descr="O contágio, que pode ocorrer em qualquer época do ano, se dá através das gotículas eliminadas pela boca do doente, ao falar, tossir ou espirrar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4980" y="1427584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413602" y="5157192"/>
            <a:ext cx="4572000" cy="147732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hangingPunct="1"/>
            <a:r>
              <a:rPr lang="en-US" dirty="0" smtClean="0"/>
              <a:t>Trasmissão acontece: </a:t>
            </a:r>
          </a:p>
          <a:p>
            <a:pPr eaLnBrk="1" hangingPunct="1"/>
            <a:r>
              <a:rPr lang="en-US" dirty="0" smtClean="0"/>
              <a:t>fase </a:t>
            </a:r>
            <a:r>
              <a:rPr lang="en-US" dirty="0"/>
              <a:t>catarral</a:t>
            </a:r>
          </a:p>
          <a:p>
            <a:pPr eaLnBrk="1" hangingPunct="1"/>
            <a:r>
              <a:rPr lang="en-US" dirty="0"/>
              <a:t>7 a 10 dias após o contágio</a:t>
            </a:r>
          </a:p>
          <a:p>
            <a:pPr eaLnBrk="1" hangingPunct="1"/>
            <a:r>
              <a:rPr lang="en-US" dirty="0"/>
              <a:t>Durando até 3 semanas após início dos paroxismos</a:t>
            </a:r>
          </a:p>
        </p:txBody>
      </p:sp>
    </p:spTree>
    <p:extLst>
      <p:ext uri="{BB962C8B-B14F-4D97-AF65-F5344CB8AC3E}">
        <p14:creationId xmlns:p14="http://schemas.microsoft.com/office/powerpoint/2010/main" xmlns="" val="353840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88" y="1196752"/>
            <a:ext cx="8963025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3008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124744"/>
            <a:ext cx="4464496" cy="5625099"/>
          </a:xfrm>
          <a:prstGeom prst="rect">
            <a:avLst/>
          </a:prstGeom>
        </p:spPr>
      </p:pic>
      <p:pic>
        <p:nvPicPr>
          <p:cNvPr id="11266" name="Picture 2" descr="http://www.saudedicas.com.br/wp-content/uploads/2010/02/coqueluch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0421" y="2132856"/>
            <a:ext cx="4012059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236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962" y="769200"/>
            <a:ext cx="8742076" cy="53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6134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647" y="1268760"/>
            <a:ext cx="8742076" cy="50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605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4" name="Retângulo 3"/>
          <p:cNvSpPr/>
          <p:nvPr/>
        </p:nvSpPr>
        <p:spPr>
          <a:xfrm>
            <a:off x="395536" y="1340768"/>
            <a:ext cx="8496944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latin typeface="+mj-lt"/>
              </a:rPr>
              <a:t>A coqueluche é mais grave nos </a:t>
            </a:r>
            <a:r>
              <a:rPr lang="pt-BR" sz="2400" dirty="0" smtClean="0">
                <a:latin typeface="+mj-lt"/>
              </a:rPr>
              <a:t>seis meses. </a:t>
            </a:r>
            <a:endParaRPr lang="pt-BR" sz="2400" dirty="0">
              <a:latin typeface="+mj-lt"/>
            </a:endParaRPr>
          </a:p>
          <a:p>
            <a:pPr algn="ctr"/>
            <a:r>
              <a:rPr lang="pt-BR" sz="2400" dirty="0" smtClean="0">
                <a:latin typeface="+mj-lt"/>
              </a:rPr>
              <a:t>importantea imunização </a:t>
            </a:r>
            <a:r>
              <a:rPr lang="pt-BR" sz="2400" dirty="0">
                <a:latin typeface="+mj-lt"/>
              </a:rPr>
              <a:t>da gestante, a partir do</a:t>
            </a:r>
          </a:p>
          <a:p>
            <a:pPr algn="ctr"/>
            <a:r>
              <a:rPr lang="pt-BR" sz="2400" dirty="0" smtClean="0">
                <a:latin typeface="+mj-lt"/>
              </a:rPr>
              <a:t>segundo </a:t>
            </a:r>
            <a:r>
              <a:rPr lang="pt-BR" sz="2400" dirty="0">
                <a:latin typeface="+mj-lt"/>
              </a:rPr>
              <a:t>trimestre</a:t>
            </a:r>
            <a:r>
              <a:rPr lang="pt-BR" sz="2400" dirty="0" smtClean="0">
                <a:latin typeface="+mj-lt"/>
              </a:rPr>
              <a:t>, (20 º semana) </a:t>
            </a:r>
            <a:r>
              <a:rPr lang="pt-BR" sz="2400" dirty="0">
                <a:latin typeface="+mj-lt"/>
              </a:rPr>
              <a:t>dos familiares </a:t>
            </a:r>
            <a:r>
              <a:rPr lang="pt-BR" sz="2400" dirty="0" smtClean="0">
                <a:latin typeface="+mj-lt"/>
              </a:rPr>
              <a:t>e cuidadores </a:t>
            </a:r>
            <a:r>
              <a:rPr lang="pt-BR" sz="2400" dirty="0">
                <a:latin typeface="+mj-lt"/>
              </a:rPr>
              <a:t>do recém-nascido</a:t>
            </a:r>
          </a:p>
        </p:txBody>
      </p:sp>
      <p:sp>
        <p:nvSpPr>
          <p:cNvPr id="5" name="Retângulo 4"/>
          <p:cNvSpPr/>
          <p:nvPr/>
        </p:nvSpPr>
        <p:spPr>
          <a:xfrm>
            <a:off x="412696" y="3270468"/>
            <a:ext cx="8496944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pt-BR" dirty="0" smtClean="0">
                <a:latin typeface="Humanist777BT-RomanB"/>
              </a:rPr>
              <a:t>Vacinação com a dTpa mantendo o adolescente </a:t>
            </a:r>
            <a:r>
              <a:rPr lang="pt-BR" dirty="0">
                <a:latin typeface="Humanist777BT-RomanB"/>
              </a:rPr>
              <a:t>e adulto protegido </a:t>
            </a:r>
            <a:r>
              <a:rPr lang="pt-BR" dirty="0" smtClean="0">
                <a:latin typeface="Humanist777BT-RomanB"/>
              </a:rPr>
              <a:t>e evitando-se </a:t>
            </a:r>
            <a:r>
              <a:rPr lang="pt-BR" dirty="0">
                <a:latin typeface="Humanist777BT-RomanB"/>
              </a:rPr>
              <a:t>assim a contaminação </a:t>
            </a:r>
            <a:r>
              <a:rPr lang="pt-BR" dirty="0" smtClean="0">
                <a:latin typeface="Humanist777BT-RomanB"/>
              </a:rPr>
              <a:t>das crianças </a:t>
            </a:r>
            <a:r>
              <a:rPr lang="pt-BR" dirty="0">
                <a:latin typeface="Humanist777BT-RomanB"/>
              </a:rPr>
              <a:t>pequenas.</a:t>
            </a: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412696" y="4323005"/>
            <a:ext cx="8551792" cy="156966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eaLnBrk="1" hangingPunct="1"/>
            <a:r>
              <a:rPr lang="en-US" sz="2400" dirty="0"/>
              <a:t>Gestantes no 3ºTRI ou puérperas com contato com caso suspeito ou confirmado + tosse por 5 dias ou mais: </a:t>
            </a:r>
            <a:endParaRPr lang="en-US" sz="2400" dirty="0" smtClean="0"/>
          </a:p>
          <a:p>
            <a:pPr eaLnBrk="1" hangingPunct="1"/>
            <a:r>
              <a:rPr lang="en-US" sz="2400" dirty="0" smtClean="0"/>
              <a:t>iniciar </a:t>
            </a:r>
            <a:r>
              <a:rPr lang="en-US" sz="2400" dirty="0"/>
              <a:t>tratamento e </a:t>
            </a:r>
            <a:endParaRPr lang="en-US" sz="2400" dirty="0" smtClean="0"/>
          </a:p>
          <a:p>
            <a:pPr eaLnBrk="1" hangingPunct="1"/>
            <a:r>
              <a:rPr lang="en-US" sz="2400" dirty="0" smtClean="0"/>
              <a:t>tratar </a:t>
            </a:r>
            <a:r>
              <a:rPr lang="en-US" sz="2400" dirty="0"/>
              <a:t>o RN 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03045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7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31640" y="1412776"/>
            <a:ext cx="6500342" cy="5256584"/>
          </a:xfrm>
          <a:noFill/>
          <a:ln w="76200">
            <a:solidFill>
              <a:srgbClr val="0033CC"/>
            </a:solidFill>
          </a:ln>
        </p:spPr>
      </p:pic>
    </p:spTree>
    <p:extLst>
      <p:ext uri="{BB962C8B-B14F-4D97-AF65-F5344CB8AC3E}">
        <p14:creationId xmlns:p14="http://schemas.microsoft.com/office/powerpoint/2010/main" xmlns="" val="9015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Grp="1"/>
          </p:cNvSpPr>
          <p:nvPr>
            <p:ph idx="1"/>
          </p:nvPr>
        </p:nvSpPr>
        <p:spPr>
          <a:xfrm>
            <a:off x="552450" y="3979619"/>
            <a:ext cx="8153400" cy="45259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                Pertussis Maligna em Crianças</a:t>
            </a:r>
            <a:endParaRPr lang="en-US" sz="1800" dirty="0" smtClean="0"/>
          </a:p>
          <a:p>
            <a:pPr eaLnBrk="1" hangingPunct="1"/>
            <a:r>
              <a:rPr lang="en-US" sz="1800" dirty="0" smtClean="0"/>
              <a:t>Pertussis com apnéia / bradicardia</a:t>
            </a:r>
          </a:p>
          <a:p>
            <a:pPr eaLnBrk="1" hangingPunct="1"/>
            <a:r>
              <a:rPr lang="en-US" sz="1800" dirty="0" smtClean="0"/>
              <a:t>Pertussis com Pneumonia</a:t>
            </a:r>
          </a:p>
          <a:p>
            <a:pPr eaLnBrk="1" hangingPunct="1"/>
            <a:r>
              <a:rPr lang="en-US" sz="1800" dirty="0" smtClean="0"/>
              <a:t>Pertussis Maligna (SDRA, Hipertensão Pulmonar, Insuficiência Cardíaca e Falência de Múltiplos Órgãos)</a:t>
            </a:r>
          </a:p>
          <a:p>
            <a:endParaRPr lang="pt-BR" sz="1800" dirty="0" smtClean="0"/>
          </a:p>
        </p:txBody>
      </p:sp>
      <p:pic>
        <p:nvPicPr>
          <p:cNvPr id="130067" name="Picture 3" descr="wwww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8725" y="1092948"/>
            <a:ext cx="3654425" cy="27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0068" name="Picture 3" descr="sdsfsdfd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125538"/>
            <a:ext cx="3889375" cy="265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69" name="Rectangle 3"/>
          <p:cNvSpPr>
            <a:spLocks/>
          </p:cNvSpPr>
          <p:nvPr/>
        </p:nvSpPr>
        <p:spPr bwMode="auto">
          <a:xfrm>
            <a:off x="114300" y="5805488"/>
            <a:ext cx="9029700" cy="4826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>
              <a:spcBef>
                <a:spcPts val="2400"/>
              </a:spcBef>
            </a:pPr>
            <a:r>
              <a:rPr lang="en-US" sz="2400" dirty="0">
                <a:latin typeface="Gill Sans" charset="0"/>
                <a:ea typeface="MS PGothic" pitchFamily="34" charset="-128"/>
                <a:cs typeface="ヒラギノ角ゴ ProN W3" charset="-128"/>
                <a:sym typeface="Gill Sans" charset="0"/>
              </a:rPr>
              <a:t>Tissieres P et al,  Archives of Diseases in Childhood 2008; 93</a:t>
            </a: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Rectangle 3"/>
          <p:cNvSpPr>
            <a:spLocks noGrp="1"/>
          </p:cNvSpPr>
          <p:nvPr>
            <p:ph idx="1"/>
          </p:nvPr>
        </p:nvSpPr>
        <p:spPr>
          <a:xfrm>
            <a:off x="612775" y="1600201"/>
            <a:ext cx="8153400" cy="146876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Bodoni SvtyTwo ITC TT-Bold" charset="0"/>
              </a:rPr>
              <a:t>Coqueluche e exsanguineotransfusão</a:t>
            </a:r>
          </a:p>
          <a:p>
            <a:pPr algn="ctr"/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exsanguineotransfusão está recomendada quando o número total de leucócitos ultrapassa os 50.000. Quanto mais cedo for realizada, maiores os benefícios. </a:t>
            </a:r>
            <a:endParaRPr lang="pt-BR" dirty="0" smtClean="0">
              <a:solidFill>
                <a:schemeClr val="tx1">
                  <a:lumMod val="75000"/>
                  <a:lumOff val="25000"/>
                </a:schemeClr>
              </a:solidFill>
              <a:sym typeface="Bodoni SvtyTwo ITC TT-Bold" charset="0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774700" y="3722688"/>
            <a:ext cx="7685732" cy="86677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642938">
              <a:spcBef>
                <a:spcPts val="1688"/>
              </a:spcBef>
            </a:pPr>
            <a:r>
              <a:rPr lang="en-US" sz="2100" dirty="0">
                <a:latin typeface="Gill Sans" charset="0"/>
                <a:ea typeface="ヒラギノ角ゴ ProN W3" charset="-128"/>
                <a:sym typeface="Gill Sans" charset="0"/>
              </a:rPr>
              <a:t>Nicholson CE. Early exchange and pheresis therapies in</a:t>
            </a:r>
          </a:p>
          <a:p>
            <a:pPr algn="ctr" defTabSz="642938">
              <a:spcBef>
                <a:spcPts val="1688"/>
              </a:spcBef>
            </a:pPr>
            <a:r>
              <a:rPr lang="en-US" sz="2100" dirty="0">
                <a:latin typeface="Gill Sans" charset="0"/>
                <a:ea typeface="ヒラギノ角ゴ ProN W3" charset="-128"/>
                <a:sym typeface="Gill Sans" charset="0"/>
              </a:rPr>
              <a:t> critical pertussis. Pediatr Crit Care Med 2011</a:t>
            </a: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805382" y="4869160"/>
            <a:ext cx="7594600" cy="8651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642938">
              <a:spcBef>
                <a:spcPts val="1688"/>
              </a:spcBef>
            </a:pPr>
            <a:r>
              <a:rPr lang="en-US" sz="2100" dirty="0">
                <a:latin typeface="Gill Sans" charset="0"/>
                <a:ea typeface="ヒラギノ角ゴ ProN W3" charset="-128"/>
                <a:sym typeface="Gill Sans" charset="0"/>
              </a:rPr>
              <a:t>Nieves D. Exchange blood transfusion in the management of</a:t>
            </a:r>
          </a:p>
          <a:p>
            <a:pPr algn="ctr" defTabSz="642938">
              <a:spcBef>
                <a:spcPts val="1688"/>
              </a:spcBef>
            </a:pPr>
            <a:r>
              <a:rPr lang="en-US" sz="2100" dirty="0">
                <a:latin typeface="Gill Sans" charset="0"/>
                <a:ea typeface="ヒラギノ角ゴ ProN W3" charset="-128"/>
                <a:sym typeface="Gill Sans" charset="0"/>
              </a:rPr>
              <a:t>severe pertussis in young infants. Pediatr Infect Dis J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1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5" grpId="0" build="p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BIBLIOGRAFIA</a:t>
            </a:r>
            <a:endParaRPr lang="pt-BR" dirty="0" smtClean="0"/>
          </a:p>
        </p:txBody>
      </p:sp>
      <p:sp>
        <p:nvSpPr>
          <p:cNvPr id="8704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dirty="0" smtClean="0"/>
              <a:t>Motta F, Cunha J. Coqueluche: revisão atual de uma antiga doença. Bol Cient Pediatr. 2012;01(2):42-6</a:t>
            </a:r>
          </a:p>
          <a:p>
            <a:pPr eaLnBrk="1" hangingPunct="1"/>
            <a:r>
              <a:rPr lang="en-US" dirty="0" smtClean="0"/>
              <a:t>Norma Informativa N 8, de 2014, DEVIT/SVS/MS. &lt;Disponível em: </a:t>
            </a:r>
            <a:r>
              <a:rPr lang="en-US" dirty="0" smtClean="0">
                <a:hlinkClick r:id="rId2"/>
              </a:rPr>
              <a:t>http://www.hra.famema.br/nucleo_vigilancia/outros/NI_Recomenda%E7%F5es_VE_Coq_07052014.pdf</a:t>
            </a:r>
            <a:endParaRPr lang="en-US" dirty="0" smtClean="0"/>
          </a:p>
          <a:p>
            <a:pPr eaLnBrk="1" hangingPunct="1"/>
            <a:r>
              <a:rPr lang="pt-BR" dirty="0" smtClean="0"/>
              <a:t>www.paulomargotto.com.br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Content Placeholder 3" descr="selfie UTI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05393" y="476672"/>
            <a:ext cx="7251700" cy="5438775"/>
          </a:xfrm>
        </p:spPr>
      </p:pic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1023938" y="6040438"/>
            <a:ext cx="7473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dirty="0">
                <a:solidFill>
                  <a:srgbClr val="0033CC"/>
                </a:solidFill>
              </a:rPr>
              <a:t>Médicos Residentes da UTI Pediátrica do Hospital Regional da Asa Sul/</a:t>
            </a:r>
          </a:p>
          <a:p>
            <a:pPr algn="ctr"/>
            <a:r>
              <a:rPr lang="pt-BR" dirty="0">
                <a:solidFill>
                  <a:srgbClr val="0033CC"/>
                </a:solidFill>
              </a:rPr>
              <a:t>Hospital Materno Infantil de Brasília/SES/DF</a:t>
            </a:r>
          </a:p>
        </p:txBody>
      </p:sp>
      <p:sp>
        <p:nvSpPr>
          <p:cNvPr id="84997" name="Line 5"/>
          <p:cNvSpPr>
            <a:spLocks noChangeShapeType="1"/>
          </p:cNvSpPr>
          <p:nvPr/>
        </p:nvSpPr>
        <p:spPr bwMode="auto">
          <a:xfrm flipH="1">
            <a:off x="7164388" y="981075"/>
            <a:ext cx="360362" cy="288925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 dirty="0"/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6227763" y="620713"/>
            <a:ext cx="1860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FFFF00"/>
                </a:solidFill>
              </a:rPr>
              <a:t>Dra. Paula Abdo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115616" y="404664"/>
            <a:ext cx="3776996" cy="101566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6000" dirty="0" smtClean="0"/>
              <a:t>Obrigada !</a:t>
            </a:r>
            <a:endParaRPr lang="pt-BR" sz="6000" dirty="0"/>
          </a:p>
        </p:txBody>
      </p:sp>
      <p:pic>
        <p:nvPicPr>
          <p:cNvPr id="14340" name="Picture 4" descr="http://3.bp.blogspot.com/-uc4OEouMda4/U1frQcoAf3I/AAAAAAAAM9s/mMEnuj9ZxMg/s1600/oleo-de-beb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916832"/>
            <a:ext cx="4752528" cy="436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4330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4983</TotalTime>
  <Words>1935</Words>
  <Application>Microsoft Office PowerPoint</Application>
  <PresentationFormat>Apresentação na tela (4:3)</PresentationFormat>
  <Paragraphs>341</Paragraphs>
  <Slides>60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60</vt:i4>
      </vt:variant>
    </vt:vector>
  </HeadingPairs>
  <TitlesOfParts>
    <vt:vector size="61" baseType="lpstr">
      <vt:lpstr>Tema do Office</vt:lpstr>
      <vt:lpstr>CASO CLÍNICO:Coqueluche no Coqueluche no Recém-nascido Marta David Rocha de Moura Pediatra/Neonatologista Hospital Materno Infantil de Brasília www.paulomargotto.com.br    Brasília, 6/11/2014   </vt:lpstr>
      <vt:lpstr>CASO CLÍNICO</vt:lpstr>
      <vt:lpstr>CASO CLÍNICO</vt:lpstr>
      <vt:lpstr>CASO CLÍNICO</vt:lpstr>
      <vt:lpstr>Qual a sua conduta frente a este quadro?</vt:lpstr>
      <vt:lpstr>Qual a sua conduta frente a este quadro?</vt:lpstr>
      <vt:lpstr>Lembrar Sempre dos sinais de Gravidade dos menores de 2 meses </vt:lpstr>
      <vt:lpstr>Lembrar Sempre dos sinais de Gravidade dos menores de 2 meses </vt:lpstr>
      <vt:lpstr>Lembrar Sempre dos sinais de Gravidade dos menores de 2 meses </vt:lpstr>
      <vt:lpstr>Caso Clinico – Internação e exames </vt:lpstr>
      <vt:lpstr>Caso Clinico – Internação e exames </vt:lpstr>
      <vt:lpstr>Evolução Clínica do quadro</vt:lpstr>
      <vt:lpstr>Evolução Clínica do quadro</vt:lpstr>
      <vt:lpstr>Evolução Clínica do quadro</vt:lpstr>
      <vt:lpstr>Evolução Clínica do quadro</vt:lpstr>
      <vt:lpstr>Nesse momento qual a melhor opção de conduta?</vt:lpstr>
      <vt:lpstr>Nesse momento qual a melhor opção de conduta?</vt:lpstr>
      <vt:lpstr>Internada UTI – Pediátrica - HMIB </vt:lpstr>
      <vt:lpstr>Qual a sua hipótese Diagnóstica?</vt:lpstr>
      <vt:lpstr>Qual a sua hipótese Diagnóstica?</vt:lpstr>
      <vt:lpstr>Considerando o diagnóstico de Coqueluche qual o antibiótico de escolha</vt:lpstr>
      <vt:lpstr>Considerando o diagnóstico de Coqueluche qual o antibiótico de escolha</vt:lpstr>
      <vt:lpstr>Evolução Clínica</vt:lpstr>
      <vt:lpstr>Evolução Clínica – UTI Pediátrica </vt:lpstr>
      <vt:lpstr>Evolução Clínica – UTI Pediátrica </vt:lpstr>
      <vt:lpstr>Diante da Gasometria Arterial encontramos:</vt:lpstr>
      <vt:lpstr>Diante da Gasometria Arterial encontramos:</vt:lpstr>
      <vt:lpstr>Diante de um quadro severo de coqueluche </vt:lpstr>
      <vt:lpstr>Diante de um quadro severo de coqueluche </vt:lpstr>
      <vt:lpstr>Evolução Clínica</vt:lpstr>
      <vt:lpstr>Evolução Clínica</vt:lpstr>
      <vt:lpstr>Anatomia – Patológica Macroscopia </vt:lpstr>
      <vt:lpstr>Anatomia – Patológica Macroscopia </vt:lpstr>
      <vt:lpstr>Slide 34</vt:lpstr>
      <vt:lpstr>Slide 35</vt:lpstr>
      <vt:lpstr>Diagnóstico Anátomo-Patológico Final</vt:lpstr>
      <vt:lpstr>Slide 37</vt:lpstr>
      <vt:lpstr>Slide 38</vt:lpstr>
      <vt:lpstr>Coqueluche 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BIBLIOGRAFIA</vt:lpstr>
      <vt:lpstr>Slide 59</vt:lpstr>
      <vt:lpstr>Slide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Paula Abdo</dc:creator>
  <cp:lastModifiedBy>Paulo</cp:lastModifiedBy>
  <cp:revision>167</cp:revision>
  <dcterms:created xsi:type="dcterms:W3CDTF">2014-09-28T00:27:16Z</dcterms:created>
  <dcterms:modified xsi:type="dcterms:W3CDTF">2014-11-08T16:43:58Z</dcterms:modified>
</cp:coreProperties>
</file>