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Default Extension="docx" ContentType="application/vnd.openxmlformats-officedocument.wordprocessingml.document"/>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40" r:id="rId1"/>
  </p:sldMasterIdLst>
  <p:notesMasterIdLst>
    <p:notesMasterId r:id="rId60"/>
  </p:notesMasterIdLst>
  <p:sldIdLst>
    <p:sldId id="256" r:id="rId2"/>
    <p:sldId id="266" r:id="rId3"/>
    <p:sldId id="267" r:id="rId4"/>
    <p:sldId id="285" r:id="rId5"/>
    <p:sldId id="268" r:id="rId6"/>
    <p:sldId id="269" r:id="rId7"/>
    <p:sldId id="270" r:id="rId8"/>
    <p:sldId id="271" r:id="rId9"/>
    <p:sldId id="272" r:id="rId10"/>
    <p:sldId id="286" r:id="rId11"/>
    <p:sldId id="283" r:id="rId12"/>
    <p:sldId id="274" r:id="rId13"/>
    <p:sldId id="275" r:id="rId14"/>
    <p:sldId id="276" r:id="rId15"/>
    <p:sldId id="277" r:id="rId16"/>
    <p:sldId id="278" r:id="rId17"/>
    <p:sldId id="279" r:id="rId18"/>
    <p:sldId id="280" r:id="rId19"/>
    <p:sldId id="284" r:id="rId20"/>
    <p:sldId id="281" r:id="rId21"/>
    <p:sldId id="282" r:id="rId22"/>
    <p:sldId id="257" r:id="rId23"/>
    <p:sldId id="258" r:id="rId24"/>
    <p:sldId id="259" r:id="rId25"/>
    <p:sldId id="260" r:id="rId26"/>
    <p:sldId id="261" r:id="rId27"/>
    <p:sldId id="262" r:id="rId28"/>
    <p:sldId id="287" r:id="rId29"/>
    <p:sldId id="288" r:id="rId30"/>
    <p:sldId id="289" r:id="rId31"/>
    <p:sldId id="333" r:id="rId32"/>
    <p:sldId id="290" r:id="rId33"/>
    <p:sldId id="291" r:id="rId34"/>
    <p:sldId id="311" r:id="rId35"/>
    <p:sldId id="312" r:id="rId36"/>
    <p:sldId id="329" r:id="rId37"/>
    <p:sldId id="313" r:id="rId38"/>
    <p:sldId id="314" r:id="rId39"/>
    <p:sldId id="315" r:id="rId40"/>
    <p:sldId id="316" r:id="rId41"/>
    <p:sldId id="317" r:id="rId42"/>
    <p:sldId id="325" r:id="rId43"/>
    <p:sldId id="326" r:id="rId44"/>
    <p:sldId id="327" r:id="rId45"/>
    <p:sldId id="339" r:id="rId46"/>
    <p:sldId id="334" r:id="rId47"/>
    <p:sldId id="335" r:id="rId48"/>
    <p:sldId id="336" r:id="rId49"/>
    <p:sldId id="337" r:id="rId50"/>
    <p:sldId id="338" r:id="rId51"/>
    <p:sldId id="341" r:id="rId52"/>
    <p:sldId id="342" r:id="rId53"/>
    <p:sldId id="320" r:id="rId54"/>
    <p:sldId id="340" r:id="rId55"/>
    <p:sldId id="331" r:id="rId56"/>
    <p:sldId id="332" r:id="rId57"/>
    <p:sldId id="321" r:id="rId58"/>
    <p:sldId id="263" r:id="rId5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009900"/>
    <a:srgbClr val="FFFF00"/>
    <a:srgbClr val="FF3300"/>
    <a:srgbClr val="C8372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792" autoAdjust="0"/>
  </p:normalViewPr>
  <p:slideViewPr>
    <p:cSldViewPr snapToGrid="0" snapToObjects="1">
      <p:cViewPr>
        <p:scale>
          <a:sx n="75" d="100"/>
          <a:sy n="75" d="100"/>
        </p:scale>
        <p:origin x="-1656" y="-25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557"/>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ECF2FF64-D4DA-4BD3-A681-28874A5E5E9D}" type="datetimeFigureOut">
              <a:rPr lang="en-US"/>
              <a:pPr>
                <a:defRPr/>
              </a:pPr>
              <a:t>4/15/2015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noProof="0" smtClean="0"/>
              <a:t>Click to edit Master text styles</a:t>
            </a:r>
          </a:p>
          <a:p>
            <a:pPr lvl="1"/>
            <a:r>
              <a:rPr lang="x-none" noProof="0" smtClean="0"/>
              <a:t>Second level</a:t>
            </a:r>
          </a:p>
          <a:p>
            <a:pPr lvl="2"/>
            <a:r>
              <a:rPr lang="x-none" noProof="0" smtClean="0"/>
              <a:t>Third level</a:t>
            </a:r>
          </a:p>
          <a:p>
            <a:pPr lvl="3"/>
            <a:r>
              <a:rPr lang="x-none" noProof="0" smtClean="0"/>
              <a:t>Fourth level</a:t>
            </a:r>
          </a:p>
          <a:p>
            <a:pPr lvl="4"/>
            <a:r>
              <a:rPr lang="x-none"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377250C3-B971-46C2-A6AD-5C45A4225403}" type="slidenum">
              <a:rPr lang="en-US"/>
              <a:pPr>
                <a:defRPr/>
              </a:pPr>
              <a:t>‹nº›</a:t>
            </a:fld>
            <a:endParaRPr lang="en-US"/>
          </a:p>
        </p:txBody>
      </p:sp>
    </p:spTree>
  </p:cSld>
  <p:clrMap bg1="lt1" tx1="dk1" bg2="lt2" tx2="dk2" accent1="accent1" accent2="accent2" accent3="accent3" accent4="accent4" accent5="accent5" accent6="accent6" hlink="hlink" folHlink="folHlink"/>
  <p:notesStyle>
    <a:lvl1pPr algn="l" defTabSz="457200" rtl="0" fontAlgn="base">
      <a:spcBef>
        <a:spcPct val="30000"/>
      </a:spcBef>
      <a:spcAft>
        <a:spcPct val="0"/>
      </a:spcAft>
      <a:defRPr sz="1200" kern="1200">
        <a:solidFill>
          <a:schemeClr val="tx1"/>
        </a:solidFill>
        <a:latin typeface="+mn-lt"/>
        <a:ea typeface="+mn-ea"/>
        <a:cs typeface="+mn-cs"/>
      </a:defRPr>
    </a:lvl1pPr>
    <a:lvl2pPr marL="457200" algn="l" defTabSz="457200" rtl="0" fontAlgn="base">
      <a:spcBef>
        <a:spcPct val="30000"/>
      </a:spcBef>
      <a:spcAft>
        <a:spcPct val="0"/>
      </a:spcAft>
      <a:defRPr sz="1200" kern="1200">
        <a:solidFill>
          <a:schemeClr val="tx1"/>
        </a:solidFill>
        <a:latin typeface="+mn-lt"/>
        <a:ea typeface="+mn-ea"/>
        <a:cs typeface="+mn-cs"/>
      </a:defRPr>
    </a:lvl2pPr>
    <a:lvl3pPr marL="914400" algn="l" defTabSz="457200" rtl="0" fontAlgn="base">
      <a:spcBef>
        <a:spcPct val="30000"/>
      </a:spcBef>
      <a:spcAft>
        <a:spcPct val="0"/>
      </a:spcAft>
      <a:defRPr sz="1200" kern="1200">
        <a:solidFill>
          <a:schemeClr val="tx1"/>
        </a:solidFill>
        <a:latin typeface="+mn-lt"/>
        <a:ea typeface="+mn-ea"/>
        <a:cs typeface="+mn-cs"/>
      </a:defRPr>
    </a:lvl3pPr>
    <a:lvl4pPr marL="1371600" algn="l" defTabSz="457200" rtl="0" fontAlgn="base">
      <a:spcBef>
        <a:spcPct val="30000"/>
      </a:spcBef>
      <a:spcAft>
        <a:spcPct val="0"/>
      </a:spcAft>
      <a:defRPr sz="1200" kern="1200">
        <a:solidFill>
          <a:schemeClr val="tx1"/>
        </a:solidFill>
        <a:latin typeface="+mn-lt"/>
        <a:ea typeface="+mn-ea"/>
        <a:cs typeface="+mn-cs"/>
      </a:defRPr>
    </a:lvl4pPr>
    <a:lvl5pPr marL="1828800" algn="l" defTabSz="457200" rtl="0" fontAlgn="base">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96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ea typeface="MS PGothic" pitchFamily="34" charset="-128"/>
            </a:endParaRPr>
          </a:p>
        </p:txBody>
      </p:sp>
      <p:sp>
        <p:nvSpPr>
          <p:cNvPr id="2970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AE7A2D7-8F10-4EF3-828E-C02B5B21777C}" type="slidenum">
              <a:rPr lang="en-US">
                <a:ea typeface="MS PGothic" pitchFamily="34" charset="-128"/>
              </a:rPr>
              <a:pPr fontAlgn="base">
                <a:spcBef>
                  <a:spcPct val="0"/>
                </a:spcBef>
                <a:spcAft>
                  <a:spcPct val="0"/>
                </a:spcAft>
              </a:pPr>
              <a:t>3</a:t>
            </a:fld>
            <a:endParaRPr lang="en-US">
              <a:ea typeface="MS PGothic"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ea typeface="MS PGothic" pitchFamily="34" charset="-128"/>
            </a:endParaRPr>
          </a:p>
        </p:txBody>
      </p:sp>
      <p:sp>
        <p:nvSpPr>
          <p:cNvPr id="307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3CF78C3-E80B-44DB-9F7F-EBB6CC90C9A9}" type="slidenum">
              <a:rPr lang="en-US">
                <a:ea typeface="MS PGothic" pitchFamily="34" charset="-128"/>
              </a:rPr>
              <a:pPr fontAlgn="base">
                <a:spcBef>
                  <a:spcPct val="0"/>
                </a:spcBef>
                <a:spcAft>
                  <a:spcPct val="0"/>
                </a:spcAft>
              </a:pPr>
              <a:t>5</a:t>
            </a:fld>
            <a:endParaRPr lang="en-US">
              <a:ea typeface="MS PGothic"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17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ea typeface="MS PGothic" pitchFamily="34" charset="-128"/>
            </a:endParaRPr>
          </a:p>
        </p:txBody>
      </p:sp>
      <p:sp>
        <p:nvSpPr>
          <p:cNvPr id="3174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98C1803-FB57-44D1-A466-0EF2FEBAA87F}" type="slidenum">
              <a:rPr lang="en-US">
                <a:ea typeface="MS PGothic" pitchFamily="34" charset="-128"/>
              </a:rPr>
              <a:pPr fontAlgn="base">
                <a:spcBef>
                  <a:spcPct val="0"/>
                </a:spcBef>
                <a:spcAft>
                  <a:spcPct val="0"/>
                </a:spcAft>
              </a:pPr>
              <a:t>6</a:t>
            </a:fld>
            <a:endParaRPr lang="en-US">
              <a:ea typeface="MS PGothic"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ea typeface="MS PGothic" pitchFamily="34" charset="-128"/>
            </a:endParaRPr>
          </a:p>
        </p:txBody>
      </p:sp>
      <p:sp>
        <p:nvSpPr>
          <p:cNvPr id="327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1ED6B28-496A-4BE2-BEFF-19396437C065}" type="slidenum">
              <a:rPr lang="en-US">
                <a:ea typeface="MS PGothic" pitchFamily="34" charset="-128"/>
              </a:rPr>
              <a:pPr fontAlgn="base">
                <a:spcBef>
                  <a:spcPct val="0"/>
                </a:spcBef>
                <a:spcAft>
                  <a:spcPct val="0"/>
                </a:spcAft>
              </a:pPr>
              <a:t>7</a:t>
            </a:fld>
            <a:endParaRPr lang="en-US">
              <a:ea typeface="MS PGothic"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ea typeface="MS PGothic" pitchFamily="34" charset="-128"/>
            </a:endParaRPr>
          </a:p>
        </p:txBody>
      </p:sp>
      <p:sp>
        <p:nvSpPr>
          <p:cNvPr id="337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696F1A7-91EB-4144-9184-E0D3BBF6B911}" type="slidenum">
              <a:rPr lang="en-US">
                <a:ea typeface="MS PGothic" pitchFamily="34" charset="-128"/>
              </a:rPr>
              <a:pPr fontAlgn="base">
                <a:spcBef>
                  <a:spcPct val="0"/>
                </a:spcBef>
                <a:spcAft>
                  <a:spcPct val="0"/>
                </a:spcAft>
              </a:pPr>
              <a:t>8</a:t>
            </a:fld>
            <a:endParaRPr lang="en-US">
              <a:ea typeface="MS PGothic"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O que está em circulo vermelho são os fatores usados nas análise e sem diferença estatística aos dois grupos</a:t>
            </a:r>
          </a:p>
        </p:txBody>
      </p:sp>
      <p:sp>
        <p:nvSpPr>
          <p:cNvPr id="3482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A76A2A43-07CB-4FFE-9C36-B45D650C4F49}" type="slidenum">
              <a:rPr lang="pt-BR"/>
              <a:pPr fontAlgn="base">
                <a:spcBef>
                  <a:spcPct val="0"/>
                </a:spcBef>
                <a:spcAft>
                  <a:spcPct val="0"/>
                </a:spcAft>
              </a:pPr>
              <a:t>13</a:t>
            </a:fld>
            <a:endParaRPr lang="pt-B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584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IG = Idade Gestacional</a:t>
            </a:r>
          </a:p>
        </p:txBody>
      </p:sp>
      <p:sp>
        <p:nvSpPr>
          <p:cNvPr id="3584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CE330D1-FC03-4CDC-A25D-AC15D7FA0204}" type="slidenum">
              <a:rPr lang="pt-BR"/>
              <a:pPr fontAlgn="base">
                <a:spcBef>
                  <a:spcPct val="0"/>
                </a:spcBef>
                <a:spcAft>
                  <a:spcPct val="0"/>
                </a:spcAft>
              </a:pPr>
              <a:t>14</a:t>
            </a:fld>
            <a:endParaRPr lang="pt-B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686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pt-BR" smtClean="0"/>
              <a:t>≠E Diferença Estística</a:t>
            </a:r>
          </a:p>
        </p:txBody>
      </p:sp>
      <p:sp>
        <p:nvSpPr>
          <p:cNvPr id="3686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24CED3A-C13E-4C6C-9F7E-3CDCA65100BC}" type="slidenum">
              <a:rPr lang="pt-BR"/>
              <a:pPr fontAlgn="base">
                <a:spcBef>
                  <a:spcPct val="0"/>
                </a:spcBef>
                <a:spcAft>
                  <a:spcPct val="0"/>
                </a:spcAft>
              </a:pPr>
              <a:t>17</a:t>
            </a:fld>
            <a:endParaRPr lang="pt-B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789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After the difference was detected following </a:t>
            </a:r>
            <a:r>
              <a:rPr lang="en-US" b="1" u="sng" smtClean="0"/>
              <a:t>the database lock and adjudicated </a:t>
            </a:r>
            <a:r>
              <a:rPr lang="en-US" smtClean="0"/>
              <a:t>by 2 neonatologists who were blinded to group allocations, the incidences of necrotizing enterocolitis and spontaneous intestinal perforation were not statistically different in the 2 study groups</a:t>
            </a:r>
            <a:br>
              <a:rPr lang="en-US" smtClean="0"/>
            </a:br>
            <a:r>
              <a:rPr lang="en-US" smtClean="0"/>
              <a:t/>
            </a:r>
            <a:br>
              <a:rPr lang="en-US" smtClean="0"/>
            </a:br>
            <a:endParaRPr lang="pt-BR" smtClean="0"/>
          </a:p>
        </p:txBody>
      </p:sp>
      <p:sp>
        <p:nvSpPr>
          <p:cNvPr id="3789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7F4902D-6F28-4895-9149-F90666D3613A}" type="slidenum">
              <a:rPr lang="pt-BR"/>
              <a:pPr fontAlgn="base">
                <a:spcBef>
                  <a:spcPct val="0"/>
                </a:spcBef>
                <a:spcAft>
                  <a:spcPct val="0"/>
                </a:spcAft>
              </a:pPr>
              <a:t>18</a:t>
            </a:fld>
            <a:endParaRPr lang="pt-B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US" smtClean="0"/>
              <a:t>Hipótese nula: Indica não relação entre os dois estatisticamente sugnificantes.</a:t>
            </a:r>
          </a:p>
        </p:txBody>
      </p:sp>
      <p:sp>
        <p:nvSpPr>
          <p:cNvPr id="389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47F2518A-8686-4693-9F99-11D4C19921A6}" type="slidenum">
              <a:rPr lang="en-US"/>
              <a:pPr fontAlgn="base">
                <a:spcBef>
                  <a:spcPct val="0"/>
                </a:spcBef>
                <a:spcAft>
                  <a:spcPct val="0"/>
                </a:spcAft>
              </a:pPr>
              <a:t>22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52BF6F3-B01C-43EE-9720-03503288E64C}" type="slidenum">
              <a:rPr lang="en-US"/>
              <a:pPr fontAlgn="base">
                <a:spcBef>
                  <a:spcPct val="0"/>
                </a:spcBef>
                <a:spcAft>
                  <a:spcPct val="0"/>
                </a:spcAft>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x-none"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1521A452-4971-4075-A860-55778BA17C79}" type="datetime1">
              <a:rPr lang="en-US"/>
              <a:pPr>
                <a:defRPr/>
              </a:pPr>
              <a:t>4/15/2015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77467D3-0BA6-4FAA-8AC9-F82F63A8C6BE}" type="slidenum">
              <a:rPr lang="en-US"/>
              <a:pPr>
                <a:defRPr/>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idx="1"/>
          </p:nvPr>
        </p:nvSpPr>
        <p:spPr/>
        <p:txBody>
          <a:body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FC46F02-CC1D-4E9B-8836-49743FE27E72}" type="datetime1">
              <a:rPr lang="en-US"/>
              <a:pPr>
                <a:defRPr/>
              </a:pPr>
              <a:t>4/15/2015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5C6CBED-9939-464A-AA52-C1B236D5BC66}" type="slidenum">
              <a:rPr lang="en-US"/>
              <a:pPr>
                <a:defRPr/>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x-none"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244E89A-4B7A-4BBE-8E05-7F966A4D2D9E}" type="datetime1">
              <a:rPr lang="en-US"/>
              <a:pPr>
                <a:defRPr/>
              </a:pPr>
              <a:t>4/15/2015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47568A4-78DD-4958-B1E9-F6141B1DA337}" type="slidenum">
              <a:rPr lang="en-US"/>
              <a:pPr>
                <a:defRPr/>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9E765CAF-FC1E-4C37-B6CC-2E563AB120FA}" type="datetime1">
              <a:rPr lang="en-US"/>
              <a:pPr>
                <a:defRPr/>
              </a:pPr>
              <a:t>4/15/2015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892B31A-D933-47A8-9179-205DED95C5C9}" type="slidenum">
              <a:rPr lang="en-US"/>
              <a:pPr>
                <a:defRPr/>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x-none"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E3A6FF3-A97B-44EB-AB2E-A6881E0B2EFF}" type="datetime1">
              <a:rPr lang="en-US"/>
              <a:pPr>
                <a:defRPr/>
              </a:pPr>
              <a:t>4/15/2015</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48E80001-A80A-4DB3-9B2D-9A9F547B4F8F}" type="slidenum">
              <a:rPr lang="en-US"/>
              <a:pPr>
                <a:defRPr/>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675B79E4-3602-437B-AD6F-8F8D79410063}" type="datetime1">
              <a:rPr lang="en-US"/>
              <a:pPr>
                <a:defRPr/>
              </a:pPr>
              <a:t>4/15/2015</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54D05C1-E2E7-4ADE-8BA7-7624A59FE7BF}" type="slidenum">
              <a:rPr lang="en-US"/>
              <a:pPr>
                <a:defRPr/>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9CC00CB-3316-48E2-BB85-C00EB229BE05}" type="datetime1">
              <a:rPr lang="en-US"/>
              <a:pPr>
                <a:defRPr/>
              </a:pPr>
              <a:t>4/15/2015</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D1A2119-B6B5-44B9-9989-2C840C047D50}" type="slidenum">
              <a:rPr lang="en-US"/>
              <a:pPr>
                <a:defRPr/>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x-none"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98D94778-5CCE-4E93-BD77-C2E5DCD6AC1D}" type="datetime1">
              <a:rPr lang="en-US"/>
              <a:pPr>
                <a:defRPr/>
              </a:pPr>
              <a:t>4/15/2015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E14603E-6105-4C08-9F70-380FFECC21F1}" type="slidenum">
              <a:rPr lang="en-US"/>
              <a:pPr>
                <a:defRPr/>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x-none"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8086A3B-C255-47E8-B215-59A8650CC25E}" type="datetime1">
              <a:rPr lang="en-US"/>
              <a:pPr>
                <a:defRPr/>
              </a:pPr>
              <a:t>4/15/2015</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1EB18E7-439B-427E-8AAB-D5748E1DC41D}" type="slidenum">
              <a:rPr lang="en-US"/>
              <a:pPr>
                <a:defRPr/>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x-non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425C642-F816-4E7E-9774-44899E0067FC}" type="datetime1">
              <a:rPr lang="en-US"/>
              <a:pPr>
                <a:defRPr/>
              </a:pPr>
              <a:t>4/15/2015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705D419-704C-4536-9B99-5869E83A4F87}" type="slidenum">
              <a:rPr lang="en-US"/>
              <a:pPr>
                <a:defRPr/>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x-non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2E464593-C298-4F1D-822C-4252F5E65609}" type="datetime1">
              <a:rPr lang="en-US"/>
              <a:pPr>
                <a:defRPr/>
              </a:pPr>
              <a:t>4/15/2015</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DA018DA-6689-4BAF-B67D-B4F9AD83F6A4}" type="slidenum">
              <a:rPr lang="en-US"/>
              <a:pPr>
                <a:defRPr/>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ítulo, conteúdo e 2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quarter" idx="2"/>
          </p:nvPr>
        </p:nvSpPr>
        <p:spPr>
          <a:xfrm>
            <a:off x="4648200" y="1600200"/>
            <a:ext cx="4038600" cy="218598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Conteúdo 4"/>
          <p:cNvSpPr>
            <a:spLocks noGrp="1"/>
          </p:cNvSpPr>
          <p:nvPr>
            <p:ph sz="quarter" idx="3"/>
          </p:nvPr>
        </p:nvSpPr>
        <p:spPr>
          <a:xfrm>
            <a:off x="4648200" y="3938588"/>
            <a:ext cx="4038600" cy="2187575"/>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Data 5"/>
          <p:cNvSpPr>
            <a:spLocks noGrp="1"/>
          </p:cNvSpPr>
          <p:nvPr>
            <p:ph type="dt" sz="half" idx="10"/>
          </p:nvPr>
        </p:nvSpPr>
        <p:spPr>
          <a:xfrm>
            <a:off x="457200" y="6356350"/>
            <a:ext cx="2133600" cy="365125"/>
          </a:xfrm>
        </p:spPr>
        <p:txBody>
          <a:bodyPr/>
          <a:lstStyle>
            <a:lvl1pPr>
              <a:defRPr/>
            </a:lvl1pPr>
          </a:lstStyle>
          <a:p>
            <a:pPr>
              <a:defRPr/>
            </a:pPr>
            <a:fld id="{B02F05F9-FEF2-45B5-8C7D-A43DB837252F}" type="datetime1">
              <a:rPr lang="en-US"/>
              <a:pPr>
                <a:defRPr/>
              </a:pPr>
              <a:t>4/15/2015</a:t>
            </a:fld>
            <a:endParaRPr lang="en-US" dirty="0"/>
          </a:p>
        </p:txBody>
      </p:sp>
      <p:sp>
        <p:nvSpPr>
          <p:cNvPr id="7" name="Espaço Reservado para Rodapé 6"/>
          <p:cNvSpPr>
            <a:spLocks noGrp="1"/>
          </p:cNvSpPr>
          <p:nvPr>
            <p:ph type="ftr" sz="quarter" idx="11"/>
          </p:nvPr>
        </p:nvSpPr>
        <p:spPr>
          <a:xfrm>
            <a:off x="3124200" y="6356350"/>
            <a:ext cx="2895600" cy="365125"/>
          </a:xfrm>
        </p:spPr>
        <p:txBody>
          <a:bodyPr/>
          <a:lstStyle>
            <a:lvl1pPr>
              <a:defRPr/>
            </a:lvl1pPr>
          </a:lstStyle>
          <a:p>
            <a:pPr>
              <a:defRPr/>
            </a:pPr>
            <a:endParaRPr lang="en-US"/>
          </a:p>
        </p:txBody>
      </p:sp>
      <p:sp>
        <p:nvSpPr>
          <p:cNvPr id="8" name="Espaço Reservado para Número de Slide 7"/>
          <p:cNvSpPr>
            <a:spLocks noGrp="1"/>
          </p:cNvSpPr>
          <p:nvPr>
            <p:ph type="sldNum" sz="quarter" idx="12"/>
          </p:nvPr>
        </p:nvSpPr>
        <p:spPr>
          <a:xfrm>
            <a:off x="6553200" y="6356350"/>
            <a:ext cx="2133600" cy="365125"/>
          </a:xfrm>
        </p:spPr>
        <p:txBody>
          <a:bodyPr/>
          <a:lstStyle>
            <a:lvl1pPr>
              <a:defRPr/>
            </a:lvl1pPr>
          </a:lstStyle>
          <a:p>
            <a:pPr>
              <a:defRPr/>
            </a:pPr>
            <a:fld id="{BE0DCC9B-EB67-4FA5-8146-FD18B80EE019}" type="slidenum">
              <a:rPr lang="en-US"/>
              <a:pPr>
                <a:defRPr/>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Click to edit Master title style</a:t>
            </a:r>
            <a:endParaRPr lang="en-US"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Click to edit Master text styles</a:t>
            </a:r>
          </a:p>
          <a:p>
            <a:pPr lvl="1"/>
            <a:r>
              <a:rPr lang="pt-BR" smtClean="0"/>
              <a:t>Second level</a:t>
            </a:r>
          </a:p>
          <a:p>
            <a:pPr lvl="2"/>
            <a:r>
              <a:rPr lang="pt-BR" smtClean="0"/>
              <a:t>Third level</a:t>
            </a:r>
          </a:p>
          <a:p>
            <a:pPr lvl="3"/>
            <a:r>
              <a:rPr lang="pt-BR" smtClean="0"/>
              <a:t>Fourth level</a:t>
            </a:r>
          </a:p>
          <a:p>
            <a:pPr lvl="4"/>
            <a:r>
              <a:rPr lang="pt-BR" smtClean="0"/>
              <a:t>Fifth level</a:t>
            </a:r>
            <a:endParaRPr 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A7D68E11-E42E-4656-99DD-EF980D04AB65}" type="datetime1">
              <a:rPr lang="en-US"/>
              <a:pPr>
                <a:defRPr/>
              </a:pPr>
              <a:t>4/15/2015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7BE58A92-FF6F-4F97-86FF-E0B418B2B977}" type="slidenum">
              <a:rPr lang="en-US"/>
              <a:pPr>
                <a:defRPr/>
              </a:pPr>
              <a:t>‹nº›</a:t>
            </a:fld>
            <a:endParaRPr lang="en-US" dirty="0"/>
          </a:p>
        </p:txBody>
      </p:sp>
    </p:spTree>
  </p:cSld>
  <p:clrMap bg1="lt1" tx1="dk1" bg2="lt2" tx2="dk2" accent1="accent1" accent2="accent2" accent3="accent3" accent4="accent4" accent5="accent5" accent6="accent6" hlink="hlink" folHlink="folHlink"/>
  <p:sldLayoutIdLst>
    <p:sldLayoutId id="2147484751" r:id="rId1"/>
    <p:sldLayoutId id="2147484750" r:id="rId2"/>
    <p:sldLayoutId id="2147484749" r:id="rId3"/>
    <p:sldLayoutId id="2147484748" r:id="rId4"/>
    <p:sldLayoutId id="2147484747" r:id="rId5"/>
    <p:sldLayoutId id="2147484746" r:id="rId6"/>
    <p:sldLayoutId id="2147484745" r:id="rId7"/>
    <p:sldLayoutId id="2147484744" r:id="rId8"/>
    <p:sldLayoutId id="2147484743" r:id="rId9"/>
    <p:sldLayoutId id="2147484742" r:id="rId10"/>
    <p:sldLayoutId id="2147484741" r:id="rId11"/>
    <p:sldLayoutId id="2147484752" r:id="rId12"/>
  </p:sldLayoutIdLst>
  <p:hf sldNum="0" hdr="0" ftr="0" dt="0"/>
  <p:txStyles>
    <p:titleStyle>
      <a:lvl1pPr algn="ctr" defTabSz="457200" rtl="0" fontAlgn="base">
        <a:spcBef>
          <a:spcPct val="0"/>
        </a:spcBef>
        <a:spcAft>
          <a:spcPct val="0"/>
        </a:spcAft>
        <a:defRPr sz="4400" kern="1200">
          <a:solidFill>
            <a:schemeClr val="tx1"/>
          </a:solidFill>
          <a:latin typeface="+mj-lt"/>
          <a:ea typeface="+mj-ea"/>
          <a:cs typeface="+mj-cs"/>
        </a:defRPr>
      </a:lvl1pPr>
      <a:lvl2pPr algn="ctr" defTabSz="457200" rtl="0" fontAlgn="base">
        <a:spcBef>
          <a:spcPct val="0"/>
        </a:spcBef>
        <a:spcAft>
          <a:spcPct val="0"/>
        </a:spcAft>
        <a:defRPr sz="4400">
          <a:solidFill>
            <a:schemeClr val="tx1"/>
          </a:solidFill>
          <a:latin typeface="Calibri" pitchFamily="34" charset="0"/>
        </a:defRPr>
      </a:lvl2pPr>
      <a:lvl3pPr algn="ctr" defTabSz="457200" rtl="0" fontAlgn="base">
        <a:spcBef>
          <a:spcPct val="0"/>
        </a:spcBef>
        <a:spcAft>
          <a:spcPct val="0"/>
        </a:spcAft>
        <a:defRPr sz="4400">
          <a:solidFill>
            <a:schemeClr val="tx1"/>
          </a:solidFill>
          <a:latin typeface="Calibri" pitchFamily="34" charset="0"/>
        </a:defRPr>
      </a:lvl3pPr>
      <a:lvl4pPr algn="ctr" defTabSz="457200" rtl="0" fontAlgn="base">
        <a:spcBef>
          <a:spcPct val="0"/>
        </a:spcBef>
        <a:spcAft>
          <a:spcPct val="0"/>
        </a:spcAft>
        <a:defRPr sz="4400">
          <a:solidFill>
            <a:schemeClr val="tx1"/>
          </a:solidFill>
          <a:latin typeface="Calibri" pitchFamily="34" charset="0"/>
        </a:defRPr>
      </a:lvl4pPr>
      <a:lvl5pPr algn="ctr" defTabSz="457200" rtl="0" fontAlgn="base">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defTabSz="457200"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defTabSz="457200"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defTabSz="457200"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defTabSz="457200"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http://www.paulomargotto.com.br/"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Candidiases_invasivas-2014.ppt"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Terapia_antifungica_empirica.ppt"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Fluconazol_profilaxia_2012.ppt"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infeccao%20fungica_profilaxia.doc" TargetMode="Externa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hyperlink" Target="http://www.ncbi.nlm.nih.gov/pubmed/21912893" TargetMode="Externa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hyperlink" Target="http://www.ncbi.nlm.nih.gov/pubmed/21912893" TargetMode="Externa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hyperlink" Target="http://www.ncbi.nlm.nih.gov/pubmed/21912893"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Guideline_fungo.doc" TargetMode="Externa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4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Infec%C3%A7%C3%A3o%20f%C3%BAngica-protocolo.doc" TargetMode="Externa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paulomargotto.com.br/documentos/Infec_fung_Profil_Emp.pptx"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package" Target="../embeddings/Documento_do_Microsoft_Office_Word1.docx"/><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4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paulomargotto.com.br/documentos/fluconazol_colestase.doc" TargetMode="Externa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paulomargotto.com.br/documentos/novosantifungicos.doc" TargetMode="Externa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paulomargotto.com.br/documentos/Infeccoes_fungicas.doc" TargetMode="Externa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hyperlink" Target="http://www.ncbi.nlm.nih.gov/pubmed/21912893" TargetMode="Externa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1"/>
          <p:cNvSpPr txBox="1">
            <a:spLocks/>
          </p:cNvSpPr>
          <p:nvPr/>
        </p:nvSpPr>
        <p:spPr>
          <a:xfrm>
            <a:off x="3230563" y="5413375"/>
            <a:ext cx="5694362" cy="1035050"/>
          </a:xfrm>
          <a:prstGeom prst="rect">
            <a:avLst/>
          </a:prstGeom>
        </p:spPr>
        <p:txBody>
          <a:bodyPr>
            <a:normAutofit fontScale="92500" lnSpcReduction="20000"/>
          </a:bodyPr>
          <a:lstStyle/>
          <a:p>
            <a:pPr algn="ctr" defTabSz="457200"/>
            <a:r>
              <a:rPr lang="en-US" sz="1700" dirty="0" err="1">
                <a:solidFill>
                  <a:srgbClr val="898989"/>
                </a:solidFill>
                <a:latin typeface="Abadi MT Condensed Light"/>
                <a:ea typeface="Abadi MT Condensed Light"/>
                <a:cs typeface="Abadi MT Condensed Light"/>
              </a:rPr>
              <a:t>Apresentação</a:t>
            </a:r>
            <a:r>
              <a:rPr lang="en-US" sz="1700" dirty="0">
                <a:solidFill>
                  <a:srgbClr val="898989"/>
                </a:solidFill>
                <a:latin typeface="Abadi MT Condensed Light"/>
                <a:ea typeface="Abadi MT Condensed Light"/>
                <a:cs typeface="Abadi MT Condensed Light"/>
              </a:rPr>
              <a:t>: </a:t>
            </a:r>
            <a:r>
              <a:rPr lang="en-US" dirty="0">
                <a:solidFill>
                  <a:srgbClr val="898989"/>
                </a:solidFill>
              </a:rPr>
              <a:t>Alexandra </a:t>
            </a:r>
            <a:r>
              <a:rPr lang="en-US" dirty="0" err="1">
                <a:solidFill>
                  <a:srgbClr val="898989"/>
                </a:solidFill>
              </a:rPr>
              <a:t>Saliba</a:t>
            </a:r>
            <a:r>
              <a:rPr lang="en-US" dirty="0">
                <a:solidFill>
                  <a:srgbClr val="898989"/>
                </a:solidFill>
              </a:rPr>
              <a:t>, Hugo </a:t>
            </a:r>
            <a:r>
              <a:rPr lang="en-US" dirty="0" err="1">
                <a:solidFill>
                  <a:srgbClr val="898989"/>
                </a:solidFill>
              </a:rPr>
              <a:t>Pessanha,Raquel</a:t>
            </a:r>
            <a:r>
              <a:rPr lang="en-US" dirty="0">
                <a:solidFill>
                  <a:srgbClr val="898989"/>
                </a:solidFill>
              </a:rPr>
              <a:t> </a:t>
            </a:r>
            <a:r>
              <a:rPr lang="en-US" dirty="0" err="1">
                <a:solidFill>
                  <a:srgbClr val="898989"/>
                </a:solidFill>
              </a:rPr>
              <a:t>Lisboa</a:t>
            </a:r>
            <a:endParaRPr lang="en-US" dirty="0">
              <a:solidFill>
                <a:srgbClr val="898989"/>
              </a:solidFill>
            </a:endParaRPr>
          </a:p>
          <a:p>
            <a:pPr algn="ctr" defTabSz="457200"/>
            <a:r>
              <a:rPr lang="en-US" dirty="0" err="1">
                <a:solidFill>
                  <a:srgbClr val="898989"/>
                </a:solidFill>
              </a:rPr>
              <a:t>Coordenação</a:t>
            </a:r>
            <a:r>
              <a:rPr lang="en-US" dirty="0">
                <a:solidFill>
                  <a:srgbClr val="898989"/>
                </a:solidFill>
              </a:rPr>
              <a:t>: </a:t>
            </a:r>
            <a:r>
              <a:rPr lang="en-US" sz="1700" dirty="0">
                <a:solidFill>
                  <a:srgbClr val="898989"/>
                </a:solidFill>
                <a:latin typeface="Abadi MT Condensed Light"/>
                <a:ea typeface="Abadi MT Condensed Light"/>
                <a:cs typeface="Abadi MT Condensed Light"/>
              </a:rPr>
              <a:t>Paulo R. Margotto</a:t>
            </a:r>
          </a:p>
          <a:p>
            <a:pPr algn="ctr" defTabSz="457200">
              <a:spcBef>
                <a:spcPct val="20000"/>
              </a:spcBef>
              <a:buFont typeface="Arial" pitchFamily="34" charset="0"/>
              <a:buNone/>
            </a:pPr>
            <a:r>
              <a:rPr lang="en-US" sz="1700" dirty="0">
                <a:solidFill>
                  <a:srgbClr val="898989"/>
                </a:solidFill>
                <a:latin typeface="Abadi MT Condensed Light"/>
                <a:ea typeface="Abadi MT Condensed Light"/>
                <a:cs typeface="Abadi MT Condensed Light"/>
              </a:rPr>
              <a:t>Brasília, 16 de </a:t>
            </a:r>
            <a:r>
              <a:rPr lang="en-US" sz="1700" dirty="0" err="1">
                <a:solidFill>
                  <a:srgbClr val="898989"/>
                </a:solidFill>
                <a:latin typeface="Abadi MT Condensed Light"/>
                <a:ea typeface="Abadi MT Condensed Light"/>
                <a:cs typeface="Abadi MT Condensed Light"/>
              </a:rPr>
              <a:t>abril</a:t>
            </a:r>
            <a:r>
              <a:rPr lang="en-US" sz="1700" dirty="0">
                <a:solidFill>
                  <a:srgbClr val="898989"/>
                </a:solidFill>
                <a:latin typeface="Abadi MT Condensed Light"/>
                <a:ea typeface="Abadi MT Condensed Light"/>
                <a:cs typeface="Abadi MT Condensed Light"/>
              </a:rPr>
              <a:t> de 2015</a:t>
            </a:r>
          </a:p>
        </p:txBody>
      </p:sp>
      <p:pic>
        <p:nvPicPr>
          <p:cNvPr id="2052" name="Picture 4"/>
          <p:cNvPicPr>
            <a:picLocks noChangeAspect="1" noChangeArrowheads="1"/>
          </p:cNvPicPr>
          <p:nvPr/>
        </p:nvPicPr>
        <p:blipFill>
          <a:blip r:embed="rId2"/>
          <a:srcRect l="8813" r="11359" b="44838"/>
          <a:stretch>
            <a:fillRect/>
          </a:stretch>
        </p:blipFill>
        <p:spPr bwMode="auto">
          <a:xfrm>
            <a:off x="212726" y="1327150"/>
            <a:ext cx="8923338" cy="4056063"/>
          </a:xfrm>
          <a:prstGeom prst="rect">
            <a:avLst/>
          </a:prstGeom>
          <a:noFill/>
          <a:ln w="9525">
            <a:noFill/>
            <a:miter lim="800000"/>
            <a:headEnd/>
            <a:tailEnd/>
          </a:ln>
        </p:spPr>
      </p:pic>
      <p:grpSp>
        <p:nvGrpSpPr>
          <p:cNvPr id="2053" name="Group 17"/>
          <p:cNvGrpSpPr>
            <a:grpSpLocks/>
          </p:cNvGrpSpPr>
          <p:nvPr/>
        </p:nvGrpSpPr>
        <p:grpSpPr bwMode="auto">
          <a:xfrm>
            <a:off x="3357563" y="1271588"/>
            <a:ext cx="9345612" cy="438150"/>
            <a:chOff x="0" y="6433864"/>
            <a:chExt cx="9345895" cy="437942"/>
          </a:xfrm>
        </p:grpSpPr>
        <p:pic>
          <p:nvPicPr>
            <p:cNvPr id="2055" name="Picture 18"/>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2056" name="TextBox 19"/>
            <p:cNvSpPr txBox="1">
              <a:spLocks noChangeArrowheads="1"/>
            </p:cNvSpPr>
            <p:nvPr/>
          </p:nvSpPr>
          <p:spPr bwMode="auto">
            <a:xfrm>
              <a:off x="2057462" y="6489400"/>
              <a:ext cx="7288433" cy="304655"/>
            </a:xfrm>
            <a:prstGeom prst="rect">
              <a:avLst/>
            </a:prstGeom>
            <a:noFill/>
            <a:ln w="9525">
              <a:noFill/>
              <a:miter lim="800000"/>
              <a:headEnd/>
              <a:tailEnd/>
            </a:ln>
          </p:spPr>
          <p:txBody>
            <a:bodyPr>
              <a:spAutoFit/>
            </a:bodyPr>
            <a:lstStyle/>
            <a:p>
              <a:endParaRPr lang="pt-BR" sz="1400">
                <a:latin typeface="Abadi MT Condensed Light"/>
                <a:ea typeface="Abadi MT Condensed Light"/>
                <a:cs typeface="Abadi MT Condensed Light"/>
              </a:endParaRPr>
            </a:p>
          </p:txBody>
        </p:sp>
      </p:grpSp>
      <p:cxnSp>
        <p:nvCxnSpPr>
          <p:cNvPr id="21" name="Straight Connector 20"/>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pic>
        <p:nvPicPr>
          <p:cNvPr id="2058" name="Picture 7"/>
          <p:cNvPicPr>
            <a:picLocks noChangeAspect="1" noChangeArrowheads="1"/>
          </p:cNvPicPr>
          <p:nvPr/>
        </p:nvPicPr>
        <p:blipFill>
          <a:blip r:embed="rId4"/>
          <a:srcRect/>
          <a:stretch>
            <a:fillRect/>
          </a:stretch>
        </p:blipFill>
        <p:spPr bwMode="auto">
          <a:xfrm>
            <a:off x="0" y="0"/>
            <a:ext cx="9136063" cy="1271588"/>
          </a:xfrm>
          <a:prstGeom prst="rect">
            <a:avLst/>
          </a:prstGeom>
          <a:noFill/>
          <a:ln w="9525">
            <a:noFill/>
            <a:miter lim="800000"/>
            <a:headEnd/>
            <a:tailEnd/>
          </a:ln>
        </p:spPr>
      </p:pic>
      <p:sp>
        <p:nvSpPr>
          <p:cNvPr id="2059" name="Oval 11"/>
          <p:cNvSpPr>
            <a:spLocks noChangeArrowheads="1"/>
          </p:cNvSpPr>
          <p:nvPr/>
        </p:nvSpPr>
        <p:spPr bwMode="auto">
          <a:xfrm>
            <a:off x="0" y="1709738"/>
            <a:ext cx="9144000" cy="958850"/>
          </a:xfrm>
          <a:prstGeom prst="ellipse">
            <a:avLst/>
          </a:prstGeom>
          <a:solidFill>
            <a:schemeClr val="accent1"/>
          </a:solidFill>
          <a:ln w="9525">
            <a:solidFill>
              <a:schemeClr val="tx1"/>
            </a:solidFill>
            <a:round/>
            <a:headEnd/>
            <a:tailEnd/>
          </a:ln>
          <a:effectLst/>
        </p:spPr>
        <p:txBody>
          <a:bodyPr wrap="none" anchor="ctr"/>
          <a:lstStyle/>
          <a:p>
            <a:pPr algn="ctr"/>
            <a:r>
              <a:rPr lang="pt-BR" sz="1600" dirty="0"/>
              <a:t>Efeito do </a:t>
            </a:r>
            <a:r>
              <a:rPr lang="pt-BR" sz="1600" dirty="0" err="1"/>
              <a:t>fluconazol</a:t>
            </a:r>
            <a:r>
              <a:rPr lang="pt-BR" sz="1600" dirty="0"/>
              <a:t> profilático na </a:t>
            </a:r>
            <a:r>
              <a:rPr lang="pt-BR" sz="1600" dirty="0" err="1"/>
              <a:t>candidíase</a:t>
            </a:r>
            <a:r>
              <a:rPr lang="pt-BR" sz="1600" dirty="0"/>
              <a:t> e mortalidade nos recém-nascidos prematuros:</a:t>
            </a:r>
          </a:p>
          <a:p>
            <a:pPr algn="ctr"/>
            <a:r>
              <a:rPr lang="pt-BR" sz="1600" dirty="0"/>
              <a:t>Ensaio clínico </a:t>
            </a:r>
            <a:r>
              <a:rPr lang="pt-BR" sz="1600" dirty="0" err="1"/>
              <a:t>randomizado</a:t>
            </a:r>
            <a:endParaRPr lang="pt-BR" sz="1600" dirty="0"/>
          </a:p>
        </p:txBody>
      </p:sp>
      <p:sp>
        <p:nvSpPr>
          <p:cNvPr id="2060" name="Rectangle 12"/>
          <p:cNvSpPr>
            <a:spLocks noChangeArrowheads="1"/>
          </p:cNvSpPr>
          <p:nvPr/>
        </p:nvSpPr>
        <p:spPr bwMode="auto">
          <a:xfrm>
            <a:off x="5489575" y="3429000"/>
            <a:ext cx="3498850" cy="915988"/>
          </a:xfrm>
          <a:prstGeom prst="rect">
            <a:avLst/>
          </a:prstGeom>
          <a:noFill/>
          <a:ln w="9525">
            <a:noFill/>
            <a:miter lim="800000"/>
            <a:headEnd/>
            <a:tailEnd/>
          </a:ln>
          <a:effectLst/>
        </p:spPr>
        <p:txBody>
          <a:bodyPr wrap="none" anchor="ctr">
            <a:spAutoFit/>
          </a:bodyPr>
          <a:lstStyle/>
          <a:p>
            <a:r>
              <a:rPr lang="en-US" b="1" i="1">
                <a:solidFill>
                  <a:schemeClr val="hlink"/>
                </a:solidFill>
              </a:rPr>
              <a:t>JAMA</a:t>
            </a:r>
            <a:r>
              <a:rPr lang="en-US" b="1">
                <a:solidFill>
                  <a:schemeClr val="hlink"/>
                </a:solidFill>
              </a:rPr>
              <a:t>. 2014;311(17):1742-1749</a:t>
            </a:r>
            <a:r>
              <a:rPr lang="en-US"/>
              <a:t/>
            </a:r>
            <a:br>
              <a:rPr lang="en-US"/>
            </a:br>
            <a:r>
              <a:rPr lang="en-US"/>
              <a:t/>
            </a:r>
            <a:br>
              <a:rPr lang="en-US"/>
            </a:br>
            <a:endParaRPr lang="en-US"/>
          </a:p>
        </p:txBody>
      </p:sp>
      <p:pic>
        <p:nvPicPr>
          <p:cNvPr id="2061" name="Picture 13"/>
          <p:cNvPicPr>
            <a:picLocks noChangeAspect="1" noChangeArrowheads="1"/>
          </p:cNvPicPr>
          <p:nvPr/>
        </p:nvPicPr>
        <p:blipFill>
          <a:blip r:embed="rId5"/>
          <a:srcRect/>
          <a:stretch>
            <a:fillRect/>
          </a:stretch>
        </p:blipFill>
        <p:spPr bwMode="auto">
          <a:xfrm>
            <a:off x="5456238" y="1271588"/>
            <a:ext cx="2857500" cy="431800"/>
          </a:xfrm>
          <a:prstGeom prst="rect">
            <a:avLst/>
          </a:prstGeom>
          <a:noFill/>
        </p:spPr>
      </p:pic>
      <p:sp>
        <p:nvSpPr>
          <p:cNvPr id="2062" name="Text Box 14"/>
          <p:cNvSpPr txBox="1">
            <a:spLocks noChangeArrowheads="1"/>
          </p:cNvSpPr>
          <p:nvPr/>
        </p:nvSpPr>
        <p:spPr bwMode="auto">
          <a:xfrm>
            <a:off x="328613" y="5756275"/>
            <a:ext cx="3028950" cy="366713"/>
          </a:xfrm>
          <a:prstGeom prst="rect">
            <a:avLst/>
          </a:prstGeom>
          <a:noFill/>
          <a:ln w="9525">
            <a:noFill/>
            <a:miter lim="800000"/>
            <a:headEnd/>
            <a:tailEnd/>
          </a:ln>
          <a:effectLst/>
        </p:spPr>
        <p:txBody>
          <a:bodyPr wrap="none">
            <a:spAutoFit/>
          </a:bodyPr>
          <a:lstStyle/>
          <a:p>
            <a:r>
              <a:rPr lang="pt-BR">
                <a:hlinkClick r:id="rId6"/>
              </a:rPr>
              <a:t>www.paulomargotto.com.br</a:t>
            </a:r>
            <a:r>
              <a:rPr lang="pt-B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idx="1"/>
          </p:nvPr>
        </p:nvSpPr>
        <p:spPr>
          <a:xfrm>
            <a:off x="457200" y="2384425"/>
            <a:ext cx="8208963" cy="4487863"/>
          </a:xfrm>
        </p:spPr>
        <p:txBody>
          <a:bodyPr/>
          <a:lstStyle/>
          <a:p>
            <a:pPr algn="just"/>
            <a:r>
              <a:rPr lang="pt-BR" sz="2700" smtClean="0">
                <a:sym typeface="Wingdings" pitchFamily="2" charset="2"/>
              </a:rPr>
              <a:t> Candidíase:</a:t>
            </a:r>
          </a:p>
          <a:p>
            <a:pPr algn="just">
              <a:buFontTx/>
              <a:buChar char="-"/>
            </a:pPr>
            <a:r>
              <a:rPr lang="pt-BR" sz="2700" smtClean="0">
                <a:sym typeface="Wingdings" pitchFamily="2" charset="2"/>
              </a:rPr>
              <a:t>Importante causa de infecção tardia;</a:t>
            </a:r>
          </a:p>
          <a:p>
            <a:pPr algn="just">
              <a:buFontTx/>
              <a:buChar char="-"/>
            </a:pPr>
            <a:r>
              <a:rPr lang="pt-BR" sz="2700" smtClean="0">
                <a:sym typeface="Wingdings" pitchFamily="2" charset="2"/>
              </a:rPr>
              <a:t>Sinais sutis; [1,2]</a:t>
            </a:r>
          </a:p>
          <a:p>
            <a:pPr algn="just">
              <a:buFontTx/>
              <a:buChar char="-"/>
            </a:pPr>
            <a:r>
              <a:rPr lang="pt-BR" sz="2700" smtClean="0">
                <a:sym typeface="Wingdings" pitchFamily="2" charset="2"/>
              </a:rPr>
              <a:t>Consequências graves (70% dos recém-nascidos de baixo peso morrem ou apresentam ou comprometimento neurológico) a despeito da terapia  antifúngica; [2]</a:t>
            </a:r>
          </a:p>
          <a:p>
            <a:pPr algn="just">
              <a:buFont typeface="Wingdings 3" pitchFamily="18" charset="2"/>
              <a:buNone/>
            </a:pPr>
            <a:endParaRPr lang="pt-BR" sz="2400" b="1" smtClean="0">
              <a:sym typeface="Wingdings" pitchFamily="2" charset="2"/>
            </a:endParaRPr>
          </a:p>
        </p:txBody>
      </p:sp>
      <p:sp>
        <p:nvSpPr>
          <p:cNvPr id="3075"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Introdução</a:t>
            </a:r>
          </a:p>
        </p:txBody>
      </p:sp>
      <p:cxnSp>
        <p:nvCxnSpPr>
          <p:cNvPr id="7" name="Straight Connector 6"/>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3077" name="Group 7"/>
          <p:cNvGrpSpPr>
            <a:grpSpLocks/>
          </p:cNvGrpSpPr>
          <p:nvPr/>
        </p:nvGrpSpPr>
        <p:grpSpPr bwMode="auto">
          <a:xfrm>
            <a:off x="0" y="6359525"/>
            <a:ext cx="9345613" cy="573088"/>
            <a:chOff x="0" y="6433864"/>
            <a:chExt cx="9345895" cy="572815"/>
          </a:xfrm>
        </p:grpSpPr>
        <p:pic>
          <p:nvPicPr>
            <p:cNvPr id="3078" name="Picture 8"/>
            <p:cNvPicPr>
              <a:picLocks noChangeAspect="1"/>
            </p:cNvPicPr>
            <p:nvPr/>
          </p:nvPicPr>
          <p:blipFill>
            <a:blip r:embed="rId2"/>
            <a:srcRect/>
            <a:stretch>
              <a:fillRect/>
            </a:stretch>
          </p:blipFill>
          <p:spPr bwMode="auto">
            <a:xfrm>
              <a:off x="0" y="6433864"/>
              <a:ext cx="2098340" cy="437942"/>
            </a:xfrm>
            <a:prstGeom prst="rect">
              <a:avLst/>
            </a:prstGeom>
            <a:noFill/>
            <a:ln w="9525">
              <a:noFill/>
              <a:miter lim="800000"/>
              <a:headEnd/>
              <a:tailEnd/>
            </a:ln>
          </p:spPr>
        </p:pic>
        <p:sp>
          <p:nvSpPr>
            <p:cNvPr id="3079" name="TextBox 9"/>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Espaço Reservado para Conteúdo 2"/>
          <p:cNvSpPr>
            <a:spLocks noGrp="1"/>
          </p:cNvSpPr>
          <p:nvPr>
            <p:ph idx="1"/>
          </p:nvPr>
        </p:nvSpPr>
        <p:spPr>
          <a:xfrm>
            <a:off x="777875" y="1187450"/>
            <a:ext cx="8229600" cy="4525963"/>
          </a:xfrm>
        </p:spPr>
        <p:txBody>
          <a:bodyPr/>
          <a:lstStyle/>
          <a:p>
            <a:r>
              <a:rPr lang="pt-BR" sz="2700" smtClean="0"/>
              <a:t>Profilaxia com Fluconazol:</a:t>
            </a:r>
          </a:p>
          <a:p>
            <a:pPr>
              <a:buFontTx/>
              <a:buChar char="-"/>
            </a:pPr>
            <a:r>
              <a:rPr lang="pt-BR" sz="2700" smtClean="0"/>
              <a:t>Ensaios randomizados controlados com Placebo mostraram redução da incidência de candidíase invasiva em UTIN com</a:t>
            </a:r>
            <a:r>
              <a:rPr lang="pt-BR" sz="2700" smtClean="0">
                <a:solidFill>
                  <a:srgbClr val="7F7F7F"/>
                </a:solidFill>
              </a:rPr>
              <a:t> </a:t>
            </a:r>
            <a:r>
              <a:rPr lang="pt-BR" sz="2700" smtClean="0">
                <a:solidFill>
                  <a:srgbClr val="FF3300"/>
                </a:solidFill>
              </a:rPr>
              <a:t>alta incidência de candidíase (≥15%);</a:t>
            </a:r>
            <a:r>
              <a:rPr lang="pt-BR" sz="2700" smtClean="0"/>
              <a:t>[3,4]</a:t>
            </a:r>
          </a:p>
          <a:p>
            <a:pPr>
              <a:buFontTx/>
              <a:buChar char="-"/>
            </a:pPr>
            <a:r>
              <a:rPr lang="pt-BR" sz="2700" smtClean="0"/>
              <a:t>Recomendação: Recém-nascido de abaixo de 1000g na  UTIN com alta taxa de candidíase invasiva, fazer Fluconazol profilático; [5]</a:t>
            </a:r>
          </a:p>
          <a:p>
            <a:pPr>
              <a:buFontTx/>
              <a:buChar char="-"/>
            </a:pPr>
            <a:r>
              <a:rPr lang="pt-BR" sz="2700" smtClean="0"/>
              <a:t>EUA e União Européia não adotam universalmente, devido a baixa incidência de candidíase e controvérsias  a respeito dos pacientes de alto risco, resistência e segurança.[5,7] </a:t>
            </a:r>
            <a:endParaRPr lang="pt-BR" sz="2400" b="1" smtClean="0"/>
          </a:p>
        </p:txBody>
      </p:sp>
      <p:sp>
        <p:nvSpPr>
          <p:cNvPr id="4099"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Introdução</a:t>
            </a:r>
          </a:p>
        </p:txBody>
      </p:sp>
      <p:cxnSp>
        <p:nvCxnSpPr>
          <p:cNvPr id="6" name="Straight Connector 5"/>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4101" name="Group 6"/>
          <p:cNvGrpSpPr>
            <a:grpSpLocks/>
          </p:cNvGrpSpPr>
          <p:nvPr/>
        </p:nvGrpSpPr>
        <p:grpSpPr bwMode="auto">
          <a:xfrm>
            <a:off x="0" y="6359525"/>
            <a:ext cx="9345613" cy="573088"/>
            <a:chOff x="0" y="6433864"/>
            <a:chExt cx="9345895" cy="572815"/>
          </a:xfrm>
        </p:grpSpPr>
        <p:pic>
          <p:nvPicPr>
            <p:cNvPr id="4102" name="Picture 7"/>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4103"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p:txBody>
          <a:bodyPr/>
          <a:lstStyle/>
          <a:p>
            <a:r>
              <a:rPr lang="pt-BR" smtClean="0"/>
              <a:t>Evidências recentes mostram a incidência de candidíase em RN  de </a:t>
            </a:r>
            <a:r>
              <a:rPr lang="pt-BR" smtClean="0">
                <a:solidFill>
                  <a:schemeClr val="hlink"/>
                </a:solidFill>
              </a:rPr>
              <a:t>1001-1500g</a:t>
            </a:r>
            <a:r>
              <a:rPr lang="pt-BR" smtClean="0"/>
              <a:t>  e </a:t>
            </a:r>
            <a:r>
              <a:rPr lang="pt-BR" smtClean="0">
                <a:solidFill>
                  <a:schemeClr val="hlink"/>
                </a:solidFill>
              </a:rPr>
              <a:t>751-1000g</a:t>
            </a:r>
            <a:r>
              <a:rPr lang="pt-BR" smtClean="0"/>
              <a:t> de peso ao nascer, de </a:t>
            </a:r>
            <a:r>
              <a:rPr lang="pt-BR" smtClean="0">
                <a:solidFill>
                  <a:schemeClr val="hlink"/>
                </a:solidFill>
              </a:rPr>
              <a:t>1% e 3%,</a:t>
            </a:r>
            <a:r>
              <a:rPr lang="pt-BR" smtClean="0"/>
              <a:t> respectivamente;</a:t>
            </a:r>
            <a:r>
              <a:rPr lang="pt-BR" sz="2700" smtClean="0"/>
              <a:t>[3]</a:t>
            </a:r>
          </a:p>
          <a:p>
            <a:r>
              <a:rPr lang="pt-BR" sz="2700" smtClean="0"/>
              <a:t>Nos EUA e Reino Unidos e Reino Unido, o uso de fluconazol profilático ocorre  somente entre 15% a 34%; [6.7] </a:t>
            </a:r>
          </a:p>
          <a:p>
            <a:r>
              <a:rPr lang="pt-BR" sz="2700" smtClean="0"/>
              <a:t>Apenas um estudo avaliou o neurodesenvovimento a longo prazo dos RN sob profilaxia com fluconazol.[09] </a:t>
            </a:r>
          </a:p>
        </p:txBody>
      </p:sp>
      <p:sp>
        <p:nvSpPr>
          <p:cNvPr id="52228"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Introdução</a:t>
            </a:r>
          </a:p>
        </p:txBody>
      </p:sp>
      <p:grpSp>
        <p:nvGrpSpPr>
          <p:cNvPr id="52230" name="Group 6"/>
          <p:cNvGrpSpPr>
            <a:grpSpLocks/>
          </p:cNvGrpSpPr>
          <p:nvPr/>
        </p:nvGrpSpPr>
        <p:grpSpPr bwMode="auto">
          <a:xfrm>
            <a:off x="0" y="6183313"/>
            <a:ext cx="9345613" cy="573087"/>
            <a:chOff x="0" y="6433864"/>
            <a:chExt cx="9345895" cy="572815"/>
          </a:xfrm>
        </p:grpSpPr>
        <p:pic>
          <p:nvPicPr>
            <p:cNvPr id="52231" name="Picture 7"/>
            <p:cNvPicPr>
              <a:picLocks noChangeAspect="1"/>
            </p:cNvPicPr>
            <p:nvPr/>
          </p:nvPicPr>
          <p:blipFill>
            <a:blip r:embed="rId2"/>
            <a:srcRect/>
            <a:stretch>
              <a:fillRect/>
            </a:stretch>
          </p:blipFill>
          <p:spPr bwMode="auto">
            <a:xfrm>
              <a:off x="0" y="6433864"/>
              <a:ext cx="2098340" cy="437942"/>
            </a:xfrm>
            <a:prstGeom prst="rect">
              <a:avLst/>
            </a:prstGeom>
            <a:noFill/>
            <a:ln w="9525">
              <a:noFill/>
              <a:miter lim="800000"/>
              <a:headEnd/>
              <a:tailEnd/>
            </a:ln>
          </p:spPr>
        </p:pic>
        <p:sp>
          <p:nvSpPr>
            <p:cNvPr id="52232"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idx="1"/>
          </p:nvPr>
        </p:nvSpPr>
        <p:spPr>
          <a:xfrm>
            <a:off x="457200" y="2079625"/>
            <a:ext cx="8450263" cy="2498725"/>
          </a:xfrm>
          <a:solidFill>
            <a:srgbClr val="C83728"/>
          </a:solidFill>
          <a:ln w="57150">
            <a:solidFill>
              <a:srgbClr val="FFFF00"/>
            </a:solidFill>
          </a:ln>
        </p:spPr>
        <p:txBody>
          <a:bodyPr>
            <a:normAutofit/>
          </a:bodyPr>
          <a:lstStyle/>
          <a:p>
            <a:pPr marL="0" indent="0" algn="ctr">
              <a:lnSpc>
                <a:spcPct val="90000"/>
              </a:lnSpc>
              <a:buFont typeface="Arial" pitchFamily="34" charset="0"/>
              <a:buNone/>
            </a:pPr>
            <a:endParaRPr lang="pt-BR" sz="2700" smtClean="0">
              <a:solidFill>
                <a:schemeClr val="bg1"/>
              </a:solidFill>
              <a:ea typeface="Abadi MT Condensed Light"/>
              <a:cs typeface="Abadi MT Condensed Light"/>
            </a:endParaRPr>
          </a:p>
          <a:p>
            <a:pPr marL="0" indent="0" algn="ctr">
              <a:lnSpc>
                <a:spcPct val="90000"/>
              </a:lnSpc>
              <a:buFont typeface="Arial" pitchFamily="34" charset="0"/>
              <a:buNone/>
            </a:pPr>
            <a:r>
              <a:rPr lang="pt-BR" sz="2700" smtClean="0">
                <a:solidFill>
                  <a:schemeClr val="bg1"/>
                </a:solidFill>
                <a:ea typeface="Abadi MT Condensed Light"/>
                <a:cs typeface="Abadi MT Condensed Light"/>
              </a:rPr>
              <a:t>Avaliar a segurança e eficácia do Fluconazol na prevenção de doença invasiva ou morte entre os RN com peso inferior a 750g em UTI neonatais com menor incidência, e efeito no neurodesenvolvimento na sobrevida infantil</a:t>
            </a:r>
          </a:p>
          <a:p>
            <a:pPr marL="0" indent="0" algn="ctr">
              <a:lnSpc>
                <a:spcPct val="90000"/>
              </a:lnSpc>
              <a:buFont typeface="Arial" pitchFamily="34" charset="0"/>
              <a:buNone/>
            </a:pPr>
            <a:endParaRPr lang="pt-BR" sz="2700" smtClean="0">
              <a:solidFill>
                <a:schemeClr val="bg1"/>
              </a:solidFill>
              <a:ea typeface="Abadi MT Condensed Light"/>
              <a:cs typeface="Abadi MT Condensed Light"/>
            </a:endParaRPr>
          </a:p>
          <a:p>
            <a:pPr marL="0" indent="0" algn="just">
              <a:lnSpc>
                <a:spcPct val="90000"/>
              </a:lnSpc>
              <a:buFont typeface="Wingdings 3" pitchFamily="18" charset="2"/>
              <a:buNone/>
            </a:pPr>
            <a:endParaRPr lang="pt-BR" sz="2700" b="1" smtClean="0">
              <a:solidFill>
                <a:schemeClr val="bg1"/>
              </a:solidFill>
              <a:ea typeface="Abadi MT Condensed Light"/>
              <a:cs typeface="Abadi MT Condensed Light"/>
            </a:endParaRPr>
          </a:p>
        </p:txBody>
      </p:sp>
      <p:sp>
        <p:nvSpPr>
          <p:cNvPr id="5123"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Objetivo</a:t>
            </a:r>
          </a:p>
        </p:txBody>
      </p:sp>
      <p:cxnSp>
        <p:nvCxnSpPr>
          <p:cNvPr id="6" name="Straight Connector 5"/>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5125" name="Group 6"/>
          <p:cNvGrpSpPr>
            <a:grpSpLocks/>
          </p:cNvGrpSpPr>
          <p:nvPr/>
        </p:nvGrpSpPr>
        <p:grpSpPr bwMode="auto">
          <a:xfrm>
            <a:off x="0" y="6359525"/>
            <a:ext cx="9345613" cy="573088"/>
            <a:chOff x="0" y="6433864"/>
            <a:chExt cx="9345895" cy="572815"/>
          </a:xfrm>
        </p:grpSpPr>
        <p:pic>
          <p:nvPicPr>
            <p:cNvPr id="5126" name="Picture 7"/>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5127"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Espaço Reservado para Conteúdo 1"/>
          <p:cNvSpPr>
            <a:spLocks noGrp="1"/>
          </p:cNvSpPr>
          <p:nvPr>
            <p:ph idx="1"/>
          </p:nvPr>
        </p:nvSpPr>
        <p:spPr>
          <a:xfrm>
            <a:off x="457200" y="1346200"/>
            <a:ext cx="8229600" cy="4810125"/>
          </a:xfrm>
        </p:spPr>
        <p:txBody>
          <a:bodyPr/>
          <a:lstStyle/>
          <a:p>
            <a:pPr algn="just">
              <a:lnSpc>
                <a:spcPct val="90000"/>
              </a:lnSpc>
            </a:pPr>
            <a:r>
              <a:rPr lang="en-US" sz="2700" smtClean="0">
                <a:solidFill>
                  <a:schemeClr val="hlink"/>
                </a:solidFill>
              </a:rPr>
              <a:t>Sítios e pacientes</a:t>
            </a:r>
            <a:r>
              <a:rPr lang="en-US" sz="2700" smtClean="0"/>
              <a:t>:</a:t>
            </a:r>
          </a:p>
          <a:p>
            <a:pPr algn="just">
              <a:lnSpc>
                <a:spcPct val="90000"/>
              </a:lnSpc>
              <a:buFontTx/>
              <a:buChar char="-"/>
            </a:pPr>
            <a:r>
              <a:rPr lang="en-US" sz="2700" smtClean="0"/>
              <a:t>11/2008 a 01/2011 – 32 UTIN nos EUA;</a:t>
            </a:r>
          </a:p>
          <a:p>
            <a:pPr algn="just">
              <a:lnSpc>
                <a:spcPct val="90000"/>
              </a:lnSpc>
              <a:buFontTx/>
              <a:buChar char="-"/>
            </a:pPr>
            <a:r>
              <a:rPr lang="en-US" sz="2700" smtClean="0"/>
              <a:t>3 já usavam profilaxia; 17 não tinham infra-estrutura ou apoio; RN em terapia sistêmica, candidíase ou transaminases alteradas também foram excluídos;</a:t>
            </a:r>
          </a:p>
          <a:p>
            <a:pPr algn="just">
              <a:lnSpc>
                <a:spcPct val="90000"/>
              </a:lnSpc>
              <a:buFontTx/>
              <a:buChar char="-"/>
            </a:pPr>
            <a:r>
              <a:rPr lang="en-US" sz="2700" smtClean="0"/>
              <a:t>Receberam Fluconazol (6mg/kg 2x/semana EV ou via oral) ou placebo (solução salina normal);</a:t>
            </a:r>
          </a:p>
          <a:p>
            <a:pPr algn="just">
              <a:lnSpc>
                <a:spcPct val="90000"/>
              </a:lnSpc>
              <a:buFontTx/>
              <a:buChar char="-"/>
            </a:pPr>
            <a:r>
              <a:rPr lang="en-US" sz="2700" smtClean="0"/>
              <a:t>1 dose após 120 hr de vida por 42 dias a menos que desenvolvessem: candidíase invasiva, aumento de enzimas hepática  ou bilirrubina direta&gt;5 vezes o llimite superior do normal ou que receberam &gt; 5 dias de terapia antifúngica empírica.</a:t>
            </a:r>
          </a:p>
          <a:p>
            <a:pPr marL="1087438" lvl="2" indent="-457200" algn="just">
              <a:lnSpc>
                <a:spcPct val="90000"/>
              </a:lnSpc>
              <a:buFont typeface="Wingdings 2" pitchFamily="18" charset="2"/>
              <a:buNone/>
            </a:pPr>
            <a:endParaRPr lang="en-US" smtClean="0"/>
          </a:p>
          <a:p>
            <a:pPr>
              <a:buFont typeface="Wingdings 3" pitchFamily="18" charset="2"/>
              <a:buNone/>
            </a:pPr>
            <a:r>
              <a:rPr lang="pt-BR" sz="2400" smtClean="0"/>
              <a:t> </a:t>
            </a:r>
          </a:p>
        </p:txBody>
      </p:sp>
      <p:sp>
        <p:nvSpPr>
          <p:cNvPr id="6147"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Métodos</a:t>
            </a:r>
          </a:p>
        </p:txBody>
      </p:sp>
      <p:cxnSp>
        <p:nvCxnSpPr>
          <p:cNvPr id="6" name="Straight Connector 5"/>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6149" name="Group 6"/>
          <p:cNvGrpSpPr>
            <a:grpSpLocks/>
          </p:cNvGrpSpPr>
          <p:nvPr/>
        </p:nvGrpSpPr>
        <p:grpSpPr bwMode="auto">
          <a:xfrm>
            <a:off x="0" y="6369050"/>
            <a:ext cx="9345613" cy="573088"/>
            <a:chOff x="0" y="6433864"/>
            <a:chExt cx="9345895" cy="572815"/>
          </a:xfrm>
        </p:grpSpPr>
        <p:pic>
          <p:nvPicPr>
            <p:cNvPr id="6150" name="Picture 7"/>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6151"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idx="1"/>
          </p:nvPr>
        </p:nvSpPr>
        <p:spPr>
          <a:xfrm>
            <a:off x="590550" y="1349375"/>
            <a:ext cx="7583488" cy="4208463"/>
          </a:xfrm>
        </p:spPr>
        <p:txBody>
          <a:bodyPr>
            <a:noAutofit/>
          </a:bodyPr>
          <a:lstStyle/>
          <a:p>
            <a:pPr algn="just"/>
            <a:r>
              <a:rPr lang="en-US" sz="2700" smtClean="0">
                <a:solidFill>
                  <a:schemeClr val="hlink"/>
                </a:solidFill>
              </a:rPr>
              <a:t>Desfechos:</a:t>
            </a:r>
          </a:p>
          <a:p>
            <a:pPr algn="just">
              <a:buFont typeface="Arial" pitchFamily="34" charset="0"/>
              <a:buNone/>
            </a:pPr>
            <a:r>
              <a:rPr lang="en-US" sz="2700" smtClean="0"/>
              <a:t>Primário</a:t>
            </a:r>
          </a:p>
          <a:p>
            <a:pPr algn="just">
              <a:buFontTx/>
              <a:buChar char="-"/>
            </a:pPr>
            <a:r>
              <a:rPr lang="en-US" sz="2700" smtClean="0">
                <a:solidFill>
                  <a:srgbClr val="FF3300"/>
                </a:solidFill>
              </a:rPr>
              <a:t>Morte ou candidíase definitiva ou provável</a:t>
            </a:r>
            <a:r>
              <a:rPr lang="en-US" sz="2700" smtClean="0"/>
              <a:t> - </a:t>
            </a:r>
            <a:r>
              <a:rPr lang="en-US" sz="2700" smtClean="0">
                <a:solidFill>
                  <a:srgbClr val="FF3300"/>
                </a:solidFill>
              </a:rPr>
              <a:t>1 semana após término do estudo;</a:t>
            </a:r>
          </a:p>
          <a:p>
            <a:pPr algn="just">
              <a:buFont typeface="Arial" pitchFamily="34" charset="0"/>
              <a:buNone/>
            </a:pPr>
            <a:r>
              <a:rPr lang="en-US" sz="2700" smtClean="0"/>
              <a:t>Secundário</a:t>
            </a:r>
          </a:p>
          <a:p>
            <a:pPr algn="just">
              <a:buFontTx/>
              <a:buChar char="-"/>
            </a:pPr>
            <a:r>
              <a:rPr lang="en-US" sz="2700" smtClean="0">
                <a:solidFill>
                  <a:srgbClr val="FF3300"/>
                </a:solidFill>
              </a:rPr>
              <a:t>Morte ou candidíase definitiva ou provável antes do término do estudo;</a:t>
            </a:r>
          </a:p>
          <a:p>
            <a:pPr algn="just"/>
            <a:r>
              <a:rPr lang="en-US" sz="2700" smtClean="0"/>
              <a:t>Candidíase definitiva: cultura positiva;</a:t>
            </a:r>
          </a:p>
          <a:p>
            <a:pPr algn="just"/>
            <a:r>
              <a:rPr lang="en-US" sz="2700" smtClean="0"/>
              <a:t>Provável candidíase invasiva: trombocitopenia (plaquetas &lt;150.000/mm</a:t>
            </a:r>
            <a:r>
              <a:rPr lang="en-US" sz="2700" baseline="30000" smtClean="0"/>
              <a:t>3</a:t>
            </a:r>
            <a:r>
              <a:rPr lang="en-US" sz="2700" smtClean="0"/>
              <a:t>) e cultura não estéril positiva após 5 dias de terapia;</a:t>
            </a:r>
          </a:p>
          <a:p>
            <a:pPr algn="just">
              <a:buFontTx/>
              <a:buChar char="-"/>
            </a:pPr>
            <a:endParaRPr lang="en-US" sz="2700" b="1" smtClean="0"/>
          </a:p>
          <a:p>
            <a:endParaRPr lang="pt-BR" sz="2700" b="1" smtClean="0"/>
          </a:p>
        </p:txBody>
      </p:sp>
      <p:sp>
        <p:nvSpPr>
          <p:cNvPr id="7171"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Métodos</a:t>
            </a:r>
          </a:p>
        </p:txBody>
      </p:sp>
      <p:cxnSp>
        <p:nvCxnSpPr>
          <p:cNvPr id="6" name="Straight Connector 5"/>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7173" name="Group 6"/>
          <p:cNvGrpSpPr>
            <a:grpSpLocks/>
          </p:cNvGrpSpPr>
          <p:nvPr/>
        </p:nvGrpSpPr>
        <p:grpSpPr bwMode="auto">
          <a:xfrm>
            <a:off x="0" y="6359525"/>
            <a:ext cx="9345613" cy="573088"/>
            <a:chOff x="0" y="6433864"/>
            <a:chExt cx="9345895" cy="572815"/>
          </a:xfrm>
        </p:grpSpPr>
        <p:pic>
          <p:nvPicPr>
            <p:cNvPr id="7174" name="Picture 7"/>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7175"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3"/>
          <p:cNvSpPr>
            <a:spLocks noGrp="1" noChangeArrowheads="1"/>
          </p:cNvSpPr>
          <p:nvPr>
            <p:ph idx="1"/>
          </p:nvPr>
        </p:nvSpPr>
        <p:spPr>
          <a:xfrm>
            <a:off x="457200" y="1633538"/>
            <a:ext cx="8229600" cy="4787900"/>
          </a:xfrm>
        </p:spPr>
        <p:txBody>
          <a:bodyPr/>
          <a:lstStyle/>
          <a:p>
            <a:pPr algn="just">
              <a:lnSpc>
                <a:spcPct val="80000"/>
              </a:lnSpc>
            </a:pPr>
            <a:r>
              <a:rPr lang="pt-BR" sz="2700" smtClean="0">
                <a:solidFill>
                  <a:schemeClr val="hlink"/>
                </a:solidFill>
              </a:rPr>
              <a:t>Desfechos:</a:t>
            </a:r>
          </a:p>
          <a:p>
            <a:pPr algn="just">
              <a:lnSpc>
                <a:spcPct val="80000"/>
              </a:lnSpc>
              <a:buFontTx/>
              <a:buChar char="-"/>
            </a:pPr>
            <a:r>
              <a:rPr lang="pt-BR" sz="2700" smtClean="0"/>
              <a:t>Segurança: Função hepática, infecção bacteriana, tempo de permanência, hemorragia intracraniana, leucomalácia periventricular, doença pulmonar crônica, persistência do canal arterial, retinopatia da prematuridade, enterocolite necrosante e perfuração intestinal espontânea;</a:t>
            </a:r>
          </a:p>
          <a:p>
            <a:pPr algn="just">
              <a:lnSpc>
                <a:spcPct val="80000"/>
              </a:lnSpc>
              <a:buFontTx/>
              <a:buChar char="-"/>
            </a:pPr>
            <a:r>
              <a:rPr lang="pt-BR" sz="2700" smtClean="0"/>
              <a:t>Eficácia: Neurodesenvolvimento com 18-22 sem de idade corrigida (pelo menos 1 dos critérios: escala de cognição de Bayley III, cegueira, surdez ou paralisia cerebral; [11,12]</a:t>
            </a:r>
          </a:p>
        </p:txBody>
      </p:sp>
      <p:sp>
        <p:nvSpPr>
          <p:cNvPr id="8195" name="Text Box 4"/>
          <p:cNvSpPr txBox="1">
            <a:spLocks noChangeArrowheads="1"/>
          </p:cNvSpPr>
          <p:nvPr/>
        </p:nvSpPr>
        <p:spPr bwMode="auto">
          <a:xfrm>
            <a:off x="1311275" y="6256338"/>
            <a:ext cx="6140450" cy="366712"/>
          </a:xfrm>
          <a:prstGeom prst="rect">
            <a:avLst/>
          </a:prstGeom>
          <a:noFill/>
          <a:ln w="9525">
            <a:noFill/>
            <a:miter lim="800000"/>
            <a:headEnd/>
            <a:tailEnd/>
          </a:ln>
        </p:spPr>
        <p:txBody>
          <a:bodyPr>
            <a:spAutoFit/>
          </a:bodyPr>
          <a:lstStyle/>
          <a:p>
            <a:pPr>
              <a:spcBef>
                <a:spcPct val="50000"/>
              </a:spcBef>
            </a:pPr>
            <a:endParaRPr lang="pt-BR">
              <a:solidFill>
                <a:srgbClr val="000000"/>
              </a:solidFill>
              <a:ea typeface="MS PGothic" pitchFamily="34" charset="-128"/>
            </a:endParaRPr>
          </a:p>
        </p:txBody>
      </p:sp>
      <p:sp>
        <p:nvSpPr>
          <p:cNvPr id="8196"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Métodos</a:t>
            </a:r>
          </a:p>
        </p:txBody>
      </p:sp>
      <p:cxnSp>
        <p:nvCxnSpPr>
          <p:cNvPr id="7" name="Straight Connector 6"/>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8198" name="Group 7"/>
          <p:cNvGrpSpPr>
            <a:grpSpLocks/>
          </p:cNvGrpSpPr>
          <p:nvPr/>
        </p:nvGrpSpPr>
        <p:grpSpPr bwMode="auto">
          <a:xfrm>
            <a:off x="0" y="6359525"/>
            <a:ext cx="9345613" cy="573088"/>
            <a:chOff x="0" y="6433864"/>
            <a:chExt cx="9345895" cy="572815"/>
          </a:xfrm>
        </p:grpSpPr>
        <p:pic>
          <p:nvPicPr>
            <p:cNvPr id="8199" name="Picture 8"/>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8200" name="TextBox 9"/>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idx="1"/>
          </p:nvPr>
        </p:nvSpPr>
        <p:spPr>
          <a:xfrm>
            <a:off x="546100" y="1500188"/>
            <a:ext cx="7885113" cy="4832350"/>
          </a:xfrm>
        </p:spPr>
        <p:txBody>
          <a:bodyPr/>
          <a:lstStyle/>
          <a:p>
            <a:pPr algn="just">
              <a:lnSpc>
                <a:spcPct val="80000"/>
              </a:lnSpc>
            </a:pPr>
            <a:r>
              <a:rPr lang="pt-BR" sz="2700" smtClean="0">
                <a:solidFill>
                  <a:schemeClr val="hlink"/>
                </a:solidFill>
              </a:rPr>
              <a:t>Análise estatística:</a:t>
            </a:r>
          </a:p>
          <a:p>
            <a:pPr algn="just">
              <a:lnSpc>
                <a:spcPct val="80000"/>
              </a:lnSpc>
              <a:buFontTx/>
              <a:buChar char="-"/>
            </a:pPr>
            <a:r>
              <a:rPr lang="en-US" sz="2700" smtClean="0">
                <a:sym typeface="Wingdings" pitchFamily="2" charset="2"/>
              </a:rPr>
              <a:t>Com base em estudos anteriores, a incidência de morte ou candidíase ocorreram em  30% dos RN com peso inferior a 750g ao nascer; [3,4]</a:t>
            </a:r>
          </a:p>
          <a:p>
            <a:pPr algn="just">
              <a:lnSpc>
                <a:spcPct val="80000"/>
              </a:lnSpc>
              <a:buFontTx/>
              <a:buChar char="-"/>
            </a:pPr>
            <a:r>
              <a:rPr lang="en-US" sz="2700" smtClean="0">
                <a:sym typeface="Wingdings" pitchFamily="2" charset="2"/>
              </a:rPr>
              <a:t>Os autores tomaram como hipótese que a profilaxia com fluconazol reduziria a incidência de candidíase em 15%;</a:t>
            </a:r>
          </a:p>
          <a:p>
            <a:pPr algn="just">
              <a:lnSpc>
                <a:spcPct val="80000"/>
              </a:lnSpc>
              <a:buFontTx/>
              <a:buChar char="-"/>
            </a:pPr>
            <a:r>
              <a:rPr lang="en-US" sz="2700" smtClean="0">
                <a:sym typeface="Wingdings" pitchFamily="2" charset="2"/>
              </a:rPr>
              <a:t>Estudos anteriores mostraram diminuição de 16% na candidíase e um pouco menos nas mortes com a profilaxia;</a:t>
            </a:r>
          </a:p>
          <a:p>
            <a:pPr algn="just">
              <a:lnSpc>
                <a:spcPct val="80000"/>
              </a:lnSpc>
              <a:buFontTx/>
              <a:buChar char="-"/>
            </a:pPr>
            <a:r>
              <a:rPr lang="en-US" sz="2700" smtClean="0">
                <a:sym typeface="Wingdings" pitchFamily="2" charset="2"/>
              </a:rPr>
              <a:t>Com uma amostra de 360 o presente estudo teve um poder de 92% de  observação da redução da incidência de 30% a 15% para o resultado primário</a:t>
            </a:r>
          </a:p>
          <a:p>
            <a:pPr algn="just">
              <a:lnSpc>
                <a:spcPct val="80000"/>
              </a:lnSpc>
              <a:buFontTx/>
              <a:buChar char="-"/>
            </a:pPr>
            <a:endParaRPr lang="en-US" sz="2700" b="1" smtClean="0">
              <a:sym typeface="Wingdings" pitchFamily="2" charset="2"/>
            </a:endParaRPr>
          </a:p>
          <a:p>
            <a:pPr algn="just">
              <a:lnSpc>
                <a:spcPct val="80000"/>
              </a:lnSpc>
              <a:buFontTx/>
              <a:buChar char="-"/>
            </a:pPr>
            <a:endParaRPr lang="en-US" sz="2700" b="1" smtClean="0">
              <a:sym typeface="Wingdings" pitchFamily="2" charset="2"/>
            </a:endParaRPr>
          </a:p>
          <a:p>
            <a:pPr algn="just">
              <a:lnSpc>
                <a:spcPct val="80000"/>
              </a:lnSpc>
              <a:buFontTx/>
              <a:buChar char="-"/>
            </a:pPr>
            <a:endParaRPr lang="en-US" sz="2700" b="1" smtClean="0">
              <a:solidFill>
                <a:srgbClr val="7F7F7F"/>
              </a:solidFill>
              <a:sym typeface="Wingdings" pitchFamily="2" charset="2"/>
            </a:endParaRPr>
          </a:p>
        </p:txBody>
      </p:sp>
      <p:sp>
        <p:nvSpPr>
          <p:cNvPr id="9219"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Métodos</a:t>
            </a:r>
          </a:p>
        </p:txBody>
      </p:sp>
      <p:cxnSp>
        <p:nvCxnSpPr>
          <p:cNvPr id="6" name="Straight Connector 5"/>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9221" name="Group 6"/>
          <p:cNvGrpSpPr>
            <a:grpSpLocks/>
          </p:cNvGrpSpPr>
          <p:nvPr/>
        </p:nvGrpSpPr>
        <p:grpSpPr bwMode="auto">
          <a:xfrm>
            <a:off x="0" y="6332538"/>
            <a:ext cx="9345613" cy="573087"/>
            <a:chOff x="0" y="6433864"/>
            <a:chExt cx="9345895" cy="572815"/>
          </a:xfrm>
        </p:grpSpPr>
        <p:pic>
          <p:nvPicPr>
            <p:cNvPr id="9222" name="Picture 7"/>
            <p:cNvPicPr>
              <a:picLocks noChangeAspect="1"/>
            </p:cNvPicPr>
            <p:nvPr/>
          </p:nvPicPr>
          <p:blipFill>
            <a:blip r:embed="rId2"/>
            <a:srcRect/>
            <a:stretch>
              <a:fillRect/>
            </a:stretch>
          </p:blipFill>
          <p:spPr bwMode="auto">
            <a:xfrm>
              <a:off x="0" y="6433864"/>
              <a:ext cx="2098340" cy="437942"/>
            </a:xfrm>
            <a:prstGeom prst="rect">
              <a:avLst/>
            </a:prstGeom>
            <a:noFill/>
            <a:ln w="9525">
              <a:noFill/>
              <a:miter lim="800000"/>
              <a:headEnd/>
              <a:tailEnd/>
            </a:ln>
          </p:spPr>
        </p:pic>
        <p:sp>
          <p:nvSpPr>
            <p:cNvPr id="9223"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Grp="1"/>
          </p:cNvSpPr>
          <p:nvPr>
            <p:ph type="body" idx="1"/>
          </p:nvPr>
        </p:nvSpPr>
        <p:spPr/>
        <p:txBody>
          <a:bodyPr/>
          <a:lstStyle/>
          <a:p>
            <a:pPr>
              <a:lnSpc>
                <a:spcPct val="90000"/>
              </a:lnSpc>
            </a:pPr>
            <a:r>
              <a:rPr lang="pt-BR" sz="2400" smtClean="0"/>
              <a:t>Qui-quadrado ou teste exato de Fisher foi usado para a análise das variaveis categóricas;</a:t>
            </a:r>
          </a:p>
          <a:p>
            <a:pPr>
              <a:lnSpc>
                <a:spcPct val="90000"/>
              </a:lnSpc>
            </a:pPr>
            <a:r>
              <a:rPr lang="pt-BR" sz="2400" smtClean="0"/>
              <a:t>Para as variáveis contínuas: análise variância (ANOVA) e teste de Wilcoxon* para avaliar diferenças entre os grupos tratados;</a:t>
            </a:r>
          </a:p>
          <a:p>
            <a:pPr>
              <a:lnSpc>
                <a:spcPct val="90000"/>
              </a:lnSpc>
            </a:pPr>
            <a:r>
              <a:rPr lang="pt-BR" sz="2400" smtClean="0"/>
              <a:t>Para os resultados primários foi feita uma análise post hoc para o ajuste da idade gestacional, cesariana e uso de esteróide pré-natal;</a:t>
            </a:r>
          </a:p>
          <a:p>
            <a:pPr>
              <a:lnSpc>
                <a:spcPct val="90000"/>
              </a:lnSpc>
            </a:pPr>
            <a:r>
              <a:rPr lang="pt-BR" sz="2400" smtClean="0"/>
              <a:t>Sofware usado:SAS statical, vesion 9,2 (SAS Institute Inc).</a:t>
            </a:r>
          </a:p>
          <a:p>
            <a:pPr algn="ctr">
              <a:lnSpc>
                <a:spcPct val="90000"/>
              </a:lnSpc>
              <a:buFont typeface="Arial" pitchFamily="34" charset="0"/>
              <a:buNone/>
            </a:pPr>
            <a:r>
              <a:rPr lang="pt-BR" sz="2400" smtClean="0">
                <a:solidFill>
                  <a:schemeClr val="hlink"/>
                </a:solidFill>
              </a:rPr>
              <a:t>O estudo foi aprovado pelo Comitê de Ética e um consentimento informado foi obrido dos pais ou representantes legais.</a:t>
            </a:r>
          </a:p>
        </p:txBody>
      </p:sp>
      <p:sp>
        <p:nvSpPr>
          <p:cNvPr id="53252" name="Text Box 4"/>
          <p:cNvSpPr txBox="1">
            <a:spLocks noChangeArrowheads="1"/>
          </p:cNvSpPr>
          <p:nvPr/>
        </p:nvSpPr>
        <p:spPr bwMode="auto">
          <a:xfrm>
            <a:off x="711200" y="6275388"/>
            <a:ext cx="7464425" cy="366712"/>
          </a:xfrm>
          <a:prstGeom prst="rect">
            <a:avLst/>
          </a:prstGeom>
          <a:noFill/>
          <a:ln w="9525">
            <a:noFill/>
            <a:miter lim="800000"/>
            <a:headEnd/>
            <a:tailEnd/>
          </a:ln>
          <a:effectLst/>
        </p:spPr>
        <p:txBody>
          <a:bodyPr wrap="none">
            <a:spAutoFit/>
          </a:bodyPr>
          <a:lstStyle/>
          <a:p>
            <a:r>
              <a:rPr lang="pt-BR"/>
              <a:t>*</a:t>
            </a:r>
            <a:r>
              <a:rPr lang="pt-BR" sz="1200">
                <a:solidFill>
                  <a:schemeClr val="hlink"/>
                </a:solidFill>
              </a:rPr>
              <a:t>na verdade deveria ter sido usado o teste de Man-Witnney (as amostras, assimétricas,  não são pareadas)</a:t>
            </a:r>
          </a:p>
        </p:txBody>
      </p:sp>
      <p:sp>
        <p:nvSpPr>
          <p:cNvPr id="53253" name="Title 1"/>
          <p:cNvSpPr txBox="1">
            <a:spLocks/>
          </p:cNvSpPr>
          <p:nvPr/>
        </p:nvSpPr>
        <p:spPr bwMode="auto">
          <a:xfrm>
            <a:off x="457200" y="2746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Métodos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txBox="1">
            <a:spLocks/>
          </p:cNvSpPr>
          <p:nvPr/>
        </p:nvSpPr>
        <p:spPr bwMode="auto">
          <a:xfrm>
            <a:off x="457200" y="3144838"/>
            <a:ext cx="8229600" cy="912812"/>
          </a:xfrm>
          <a:prstGeom prst="rect">
            <a:avLst/>
          </a:prstGeom>
          <a:noFill/>
          <a:ln w="9525">
            <a:solidFill>
              <a:srgbClr val="953735"/>
            </a:solidFill>
            <a:miter lim="800000"/>
            <a:headEnd/>
            <a:tailEnd/>
          </a:ln>
        </p:spPr>
        <p:txBody>
          <a:bodyPr anchor="ctr"/>
          <a:lstStyle/>
          <a:p>
            <a:pPr algn="ctr" defTabSz="457200"/>
            <a:r>
              <a:rPr lang="en-US" sz="4400">
                <a:latin typeface="Calibri" pitchFamily="34" charset="0"/>
              </a:rPr>
              <a:t>Resultados</a:t>
            </a:r>
          </a:p>
        </p:txBody>
      </p:sp>
      <p:cxnSp>
        <p:nvCxnSpPr>
          <p:cNvPr id="5" name="Straight Connector 4"/>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0244" name="Group 5"/>
          <p:cNvGrpSpPr>
            <a:grpSpLocks/>
          </p:cNvGrpSpPr>
          <p:nvPr/>
        </p:nvGrpSpPr>
        <p:grpSpPr bwMode="auto">
          <a:xfrm>
            <a:off x="0" y="6359525"/>
            <a:ext cx="9345613" cy="573088"/>
            <a:chOff x="0" y="6433864"/>
            <a:chExt cx="9345895" cy="572815"/>
          </a:xfrm>
        </p:grpSpPr>
        <p:pic>
          <p:nvPicPr>
            <p:cNvPr id="10245" name="Picture 6"/>
            <p:cNvPicPr>
              <a:picLocks noChangeAspect="1"/>
            </p:cNvPicPr>
            <p:nvPr/>
          </p:nvPicPr>
          <p:blipFill>
            <a:blip r:embed="rId2"/>
            <a:srcRect/>
            <a:stretch>
              <a:fillRect/>
            </a:stretch>
          </p:blipFill>
          <p:spPr bwMode="auto">
            <a:xfrm>
              <a:off x="0" y="6433864"/>
              <a:ext cx="2098340" cy="437942"/>
            </a:xfrm>
            <a:prstGeom prst="rect">
              <a:avLst/>
            </a:prstGeom>
            <a:noFill/>
            <a:ln w="9525">
              <a:noFill/>
              <a:miter lim="800000"/>
              <a:headEnd/>
              <a:tailEnd/>
            </a:ln>
          </p:spPr>
        </p:pic>
        <p:sp>
          <p:nvSpPr>
            <p:cNvPr id="10246" name="TextBox 7"/>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Pacientes Selecionados</a:t>
            </a:r>
            <a:endParaRPr lang="pt-BR" dirty="0"/>
          </a:p>
        </p:txBody>
      </p:sp>
      <p:sp>
        <p:nvSpPr>
          <p:cNvPr id="3" name="Espaço Reservado para Conteúdo 2"/>
          <p:cNvSpPr>
            <a:spLocks noGrp="1"/>
          </p:cNvSpPr>
          <p:nvPr>
            <p:ph idx="1"/>
          </p:nvPr>
        </p:nvSpPr>
        <p:spPr>
          <a:xfrm>
            <a:off x="228600" y="1825625"/>
            <a:ext cx="3738563" cy="4351338"/>
          </a:xfrm>
        </p:spPr>
        <p:txBody>
          <a:bodyPr rtlCol="0">
            <a:normAutofit fontScale="77500" lnSpcReduction="20000"/>
          </a:bodyPr>
          <a:lstStyle/>
          <a:p>
            <a:pPr fontAlgn="ctr">
              <a:spcAft>
                <a:spcPts val="0"/>
              </a:spcAft>
              <a:buFont typeface="Arial"/>
              <a:buChar char="•"/>
              <a:defRPr/>
            </a:pPr>
            <a:r>
              <a:rPr lang="pt-BR" dirty="0" smtClean="0"/>
              <a:t>2153 </a:t>
            </a:r>
            <a:r>
              <a:rPr lang="pt-BR" dirty="0"/>
              <a:t>bebes foram rastreados</a:t>
            </a:r>
          </a:p>
          <a:p>
            <a:pPr lvl="1" fontAlgn="ctr">
              <a:spcAft>
                <a:spcPts val="0"/>
              </a:spcAft>
              <a:buFont typeface="Arial"/>
              <a:buChar char="–"/>
              <a:defRPr/>
            </a:pPr>
            <a:r>
              <a:rPr lang="pt-BR" dirty="0"/>
              <a:t>362 </a:t>
            </a:r>
            <a:r>
              <a:rPr lang="pt-BR" dirty="0" smtClean="0"/>
              <a:t>selecionados</a:t>
            </a:r>
            <a:endParaRPr lang="pt-BR" dirty="0"/>
          </a:p>
          <a:p>
            <a:pPr lvl="2" fontAlgn="ctr">
              <a:spcAft>
                <a:spcPts val="0"/>
              </a:spcAft>
              <a:buFont typeface="Arial"/>
              <a:buChar char="•"/>
              <a:defRPr/>
            </a:pPr>
            <a:r>
              <a:rPr lang="pt-BR" dirty="0" smtClean="0"/>
              <a:t>189 </a:t>
            </a:r>
            <a:r>
              <a:rPr lang="pt-BR" dirty="0"/>
              <a:t>receberam </a:t>
            </a:r>
            <a:r>
              <a:rPr lang="pt-BR" dirty="0" err="1"/>
              <a:t>fluconazol</a:t>
            </a:r>
            <a:endParaRPr lang="pt-BR" dirty="0"/>
          </a:p>
          <a:p>
            <a:pPr lvl="3" fontAlgn="ctr">
              <a:spcAft>
                <a:spcPts val="0"/>
              </a:spcAft>
              <a:buFont typeface="Arial"/>
              <a:buChar char="–"/>
              <a:defRPr/>
            </a:pPr>
            <a:r>
              <a:rPr lang="pt-BR" dirty="0"/>
              <a:t>1 família retirou o </a:t>
            </a:r>
            <a:r>
              <a:rPr lang="pt-BR" dirty="0" smtClean="0"/>
              <a:t>consentimento </a:t>
            </a:r>
            <a:r>
              <a:rPr lang="pt-BR" dirty="0"/>
              <a:t>e 2 saíram do processo por indicação clínica. </a:t>
            </a:r>
            <a:endParaRPr lang="pt-BR" dirty="0" smtClean="0"/>
          </a:p>
          <a:p>
            <a:pPr lvl="3" fontAlgn="ctr">
              <a:spcAft>
                <a:spcPts val="0"/>
              </a:spcAft>
              <a:buFont typeface="Arial"/>
              <a:buChar char="–"/>
              <a:defRPr/>
            </a:pPr>
            <a:r>
              <a:rPr lang="pt-BR" dirty="0" smtClean="0"/>
              <a:t>1 </a:t>
            </a:r>
            <a:r>
              <a:rPr lang="pt-BR" dirty="0"/>
              <a:t>neonato foi descartado do estudo por erro no processo de randomização</a:t>
            </a:r>
          </a:p>
          <a:p>
            <a:pPr lvl="2" fontAlgn="ctr">
              <a:spcAft>
                <a:spcPts val="0"/>
              </a:spcAft>
              <a:buFont typeface="Arial"/>
              <a:buChar char="•"/>
              <a:defRPr/>
            </a:pPr>
            <a:r>
              <a:rPr lang="pt-BR" dirty="0" smtClean="0"/>
              <a:t>173 </a:t>
            </a:r>
            <a:r>
              <a:rPr lang="pt-BR" dirty="0"/>
              <a:t>placebo</a:t>
            </a:r>
          </a:p>
          <a:p>
            <a:pPr lvl="3" fontAlgn="ctr">
              <a:spcAft>
                <a:spcPts val="0"/>
              </a:spcAft>
              <a:buFont typeface="Arial"/>
              <a:buChar char="–"/>
              <a:defRPr/>
            </a:pPr>
            <a:r>
              <a:rPr lang="pt-BR" dirty="0" smtClean="0"/>
              <a:t>Dos grupo com placebo</a:t>
            </a:r>
            <a:r>
              <a:rPr lang="pt-BR" dirty="0"/>
              <a:t>, 3 famílias se </a:t>
            </a:r>
            <a:r>
              <a:rPr lang="pt-BR" dirty="0" smtClean="0"/>
              <a:t>retiraram</a:t>
            </a:r>
            <a:endParaRPr lang="pt-BR" dirty="0"/>
          </a:p>
        </p:txBody>
      </p:sp>
      <p:pic>
        <p:nvPicPr>
          <p:cNvPr id="11268" name="Imagem 3"/>
          <p:cNvPicPr>
            <a:picLocks noChangeAspect="1"/>
          </p:cNvPicPr>
          <p:nvPr/>
        </p:nvPicPr>
        <p:blipFill>
          <a:blip r:embed="rId2"/>
          <a:srcRect/>
          <a:stretch>
            <a:fillRect/>
          </a:stretch>
        </p:blipFill>
        <p:spPr bwMode="auto">
          <a:xfrm>
            <a:off x="3992563" y="1677988"/>
            <a:ext cx="4792662" cy="4498975"/>
          </a:xfrm>
          <a:prstGeom prst="rect">
            <a:avLst/>
          </a:prstGeom>
          <a:noFill/>
          <a:ln w="9525">
            <a:noFill/>
            <a:miter lim="800000"/>
            <a:headEnd/>
            <a:tailEnd/>
          </a:ln>
        </p:spPr>
      </p:pic>
      <p:cxnSp>
        <p:nvCxnSpPr>
          <p:cNvPr id="5" name="Straight Connector 4"/>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1270" name="Group 5"/>
          <p:cNvGrpSpPr>
            <a:grpSpLocks/>
          </p:cNvGrpSpPr>
          <p:nvPr/>
        </p:nvGrpSpPr>
        <p:grpSpPr bwMode="auto">
          <a:xfrm>
            <a:off x="0" y="6359525"/>
            <a:ext cx="9345613" cy="573088"/>
            <a:chOff x="0" y="6433864"/>
            <a:chExt cx="9345895" cy="572815"/>
          </a:xfrm>
        </p:grpSpPr>
        <p:pic>
          <p:nvPicPr>
            <p:cNvPr id="11271" name="Picture 6"/>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11272" name="TextBox 7"/>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m 8"/>
          <p:cNvPicPr>
            <a:picLocks noChangeAspect="1"/>
          </p:cNvPicPr>
          <p:nvPr/>
        </p:nvPicPr>
        <p:blipFill>
          <a:blip r:embed="rId3"/>
          <a:srcRect/>
          <a:stretch>
            <a:fillRect/>
          </a:stretch>
        </p:blipFill>
        <p:spPr bwMode="auto">
          <a:xfrm>
            <a:off x="5202238" y="1490663"/>
            <a:ext cx="3844925" cy="4795837"/>
          </a:xfrm>
          <a:prstGeom prst="rect">
            <a:avLst/>
          </a:prstGeom>
          <a:noFill/>
          <a:ln w="9525">
            <a:noFill/>
            <a:miter lim="800000"/>
            <a:headEnd/>
            <a:tailEnd/>
          </a:ln>
        </p:spPr>
      </p:pic>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Características Pacientes</a:t>
            </a:r>
            <a:endParaRPr lang="pt-BR" dirty="0"/>
          </a:p>
        </p:txBody>
      </p:sp>
      <p:sp>
        <p:nvSpPr>
          <p:cNvPr id="3" name="Espaço Reservado para Conteúdo 2"/>
          <p:cNvSpPr>
            <a:spLocks noGrp="1"/>
          </p:cNvSpPr>
          <p:nvPr>
            <p:ph idx="1"/>
          </p:nvPr>
        </p:nvSpPr>
        <p:spPr>
          <a:xfrm>
            <a:off x="358775" y="1825625"/>
            <a:ext cx="4371975" cy="4351338"/>
          </a:xfrm>
        </p:spPr>
        <p:txBody>
          <a:bodyPr>
            <a:normAutofit/>
          </a:bodyPr>
          <a:lstStyle/>
          <a:p>
            <a:pPr fontAlgn="ctr">
              <a:lnSpc>
                <a:spcPct val="80000"/>
              </a:lnSpc>
            </a:pPr>
            <a:r>
              <a:rPr lang="pt-BR" sz="2500" smtClean="0"/>
              <a:t>Dados comuns aos grupos</a:t>
            </a:r>
            <a:endParaRPr lang="pt-BR" sz="2500" smtClean="0">
              <a:solidFill>
                <a:srgbClr val="FF0000"/>
              </a:solidFill>
            </a:endParaRPr>
          </a:p>
          <a:p>
            <a:pPr lvl="1" fontAlgn="ctr">
              <a:lnSpc>
                <a:spcPct val="80000"/>
              </a:lnSpc>
            </a:pPr>
            <a:r>
              <a:rPr lang="pt-BR" sz="2200" smtClean="0"/>
              <a:t>57% meninas </a:t>
            </a:r>
          </a:p>
          <a:p>
            <a:pPr lvl="1" fontAlgn="ctr">
              <a:lnSpc>
                <a:spcPct val="80000"/>
              </a:lnSpc>
            </a:pPr>
            <a:r>
              <a:rPr lang="pt-BR" sz="2200" smtClean="0"/>
              <a:t>60% não brancos</a:t>
            </a:r>
          </a:p>
          <a:p>
            <a:pPr lvl="1" fontAlgn="ctr">
              <a:lnSpc>
                <a:spcPct val="80000"/>
              </a:lnSpc>
            </a:pPr>
            <a:r>
              <a:rPr lang="pt-BR" sz="2200" smtClean="0"/>
              <a:t>87% nascidos nos hospitais participantes do estudo</a:t>
            </a:r>
          </a:p>
          <a:p>
            <a:pPr lvl="1" fontAlgn="ctr">
              <a:lnSpc>
                <a:spcPct val="80000"/>
              </a:lnSpc>
            </a:pPr>
            <a:r>
              <a:rPr lang="pt-BR" sz="2200" smtClean="0"/>
              <a:t>Idade gestacional mediana foi de 25 semanas</a:t>
            </a:r>
          </a:p>
          <a:p>
            <a:pPr lvl="1" fontAlgn="ctr">
              <a:lnSpc>
                <a:spcPct val="80000"/>
              </a:lnSpc>
            </a:pPr>
            <a:r>
              <a:rPr lang="pt-BR" sz="2200" smtClean="0"/>
              <a:t>78% necessitaram intubação</a:t>
            </a:r>
          </a:p>
          <a:p>
            <a:pPr fontAlgn="ctr">
              <a:lnSpc>
                <a:spcPct val="80000"/>
              </a:lnSpc>
            </a:pPr>
            <a:r>
              <a:rPr lang="pt-BR" sz="2500" smtClean="0"/>
              <a:t>78% dos pcnts placebo nasceram com cesárea contra 67% dos tratados.</a:t>
            </a:r>
          </a:p>
          <a:p>
            <a:pPr fontAlgn="ctr">
              <a:lnSpc>
                <a:spcPct val="80000"/>
              </a:lnSpc>
            </a:pPr>
            <a:r>
              <a:rPr lang="pt-BR" sz="2500" smtClean="0"/>
              <a:t>87% receberam corticóide pré-natal contra 75%</a:t>
            </a:r>
          </a:p>
          <a:p>
            <a:pPr>
              <a:lnSpc>
                <a:spcPct val="80000"/>
              </a:lnSpc>
            </a:pPr>
            <a:endParaRPr lang="pt-BR" sz="2500" smtClean="0"/>
          </a:p>
        </p:txBody>
      </p:sp>
      <p:cxnSp>
        <p:nvCxnSpPr>
          <p:cNvPr id="13" name="Conector de seta reta 12"/>
          <p:cNvCxnSpPr/>
          <p:nvPr/>
        </p:nvCxnSpPr>
        <p:spPr>
          <a:xfrm>
            <a:off x="4765675" y="2536825"/>
            <a:ext cx="46196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Conector de seta reta 13"/>
          <p:cNvCxnSpPr/>
          <p:nvPr/>
        </p:nvCxnSpPr>
        <p:spPr>
          <a:xfrm>
            <a:off x="4768850" y="2816225"/>
            <a:ext cx="46196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ector de seta reta 14"/>
          <p:cNvCxnSpPr/>
          <p:nvPr/>
        </p:nvCxnSpPr>
        <p:spPr>
          <a:xfrm>
            <a:off x="4730750" y="4795838"/>
            <a:ext cx="46196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Conector de seta reta 15"/>
          <p:cNvCxnSpPr/>
          <p:nvPr/>
        </p:nvCxnSpPr>
        <p:spPr>
          <a:xfrm>
            <a:off x="4740275" y="4460875"/>
            <a:ext cx="46196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Conector de seta reta 16"/>
          <p:cNvCxnSpPr/>
          <p:nvPr/>
        </p:nvCxnSpPr>
        <p:spPr>
          <a:xfrm>
            <a:off x="4730750" y="5270500"/>
            <a:ext cx="46196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Conector de seta reta 17"/>
          <p:cNvCxnSpPr/>
          <p:nvPr/>
        </p:nvCxnSpPr>
        <p:spPr>
          <a:xfrm>
            <a:off x="77788" y="1968500"/>
            <a:ext cx="33178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2300" name="Group 18"/>
          <p:cNvGrpSpPr>
            <a:grpSpLocks/>
          </p:cNvGrpSpPr>
          <p:nvPr/>
        </p:nvGrpSpPr>
        <p:grpSpPr bwMode="auto">
          <a:xfrm>
            <a:off x="66675" y="6342063"/>
            <a:ext cx="9345613" cy="573087"/>
            <a:chOff x="0" y="6433864"/>
            <a:chExt cx="9345895" cy="572815"/>
          </a:xfrm>
        </p:grpSpPr>
        <p:pic>
          <p:nvPicPr>
            <p:cNvPr id="12301" name="Picture 19"/>
            <p:cNvPicPr>
              <a:picLocks noChangeAspect="1"/>
            </p:cNvPicPr>
            <p:nvPr/>
          </p:nvPicPr>
          <p:blipFill>
            <a:blip r:embed="rId4"/>
            <a:srcRect/>
            <a:stretch>
              <a:fillRect/>
            </a:stretch>
          </p:blipFill>
          <p:spPr bwMode="auto">
            <a:xfrm>
              <a:off x="0" y="6433864"/>
              <a:ext cx="2098340" cy="437942"/>
            </a:xfrm>
            <a:prstGeom prst="rect">
              <a:avLst/>
            </a:prstGeom>
            <a:noFill/>
            <a:ln w="9525">
              <a:noFill/>
              <a:miter lim="800000"/>
              <a:headEnd/>
              <a:tailEnd/>
            </a:ln>
          </p:spPr>
        </p:pic>
        <p:sp>
          <p:nvSpPr>
            <p:cNvPr id="12302" name="TextBox 20"/>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Desfechos Primário e Secundário</a:t>
            </a:r>
            <a:endParaRPr lang="pt-BR" dirty="0"/>
          </a:p>
        </p:txBody>
      </p:sp>
      <p:sp>
        <p:nvSpPr>
          <p:cNvPr id="3" name="Espaço Reservado para Conteúdo 2"/>
          <p:cNvSpPr>
            <a:spLocks noGrp="1"/>
          </p:cNvSpPr>
          <p:nvPr>
            <p:ph idx="1"/>
          </p:nvPr>
        </p:nvSpPr>
        <p:spPr>
          <a:xfrm>
            <a:off x="166688" y="1690688"/>
            <a:ext cx="3729037" cy="4745037"/>
          </a:xfrm>
        </p:spPr>
        <p:txBody>
          <a:bodyPr>
            <a:normAutofit/>
          </a:bodyPr>
          <a:lstStyle/>
          <a:p>
            <a:pPr fontAlgn="ctr">
              <a:lnSpc>
                <a:spcPct val="80000"/>
              </a:lnSpc>
            </a:pPr>
            <a:r>
              <a:rPr lang="pt-BR" sz="1800" smtClean="0"/>
              <a:t>Desfechos </a:t>
            </a:r>
            <a:r>
              <a:rPr lang="pt-BR" sz="2000" b="1" smtClean="0"/>
              <a:t>sem diferença</a:t>
            </a:r>
            <a:r>
              <a:rPr lang="pt-BR" sz="1800" smtClean="0"/>
              <a:t> estatísticas (≠E) entre os 2 grupos</a:t>
            </a:r>
          </a:p>
          <a:p>
            <a:pPr lvl="1" fontAlgn="ctr">
              <a:lnSpc>
                <a:spcPct val="80000"/>
              </a:lnSpc>
            </a:pPr>
            <a:r>
              <a:rPr lang="pt-BR" sz="1500" b="1" smtClean="0">
                <a:solidFill>
                  <a:schemeClr val="hlink"/>
                </a:solidFill>
              </a:rPr>
              <a:t>Desfecho primário com morte ou Candidíase invasiva no estudo do 49º dia</a:t>
            </a:r>
          </a:p>
          <a:p>
            <a:pPr lvl="2" fontAlgn="ctr">
              <a:lnSpc>
                <a:spcPct val="80000"/>
              </a:lnSpc>
            </a:pPr>
            <a:r>
              <a:rPr lang="pt-BR" sz="1300" smtClean="0">
                <a:solidFill>
                  <a:schemeClr val="hlink"/>
                </a:solidFill>
              </a:rPr>
              <a:t>OR = 0,73	(0,43-1,23-IC a 95%)	</a:t>
            </a:r>
          </a:p>
          <a:p>
            <a:pPr lvl="1" fontAlgn="ctr">
              <a:lnSpc>
                <a:spcPct val="80000"/>
              </a:lnSpc>
            </a:pPr>
            <a:r>
              <a:rPr lang="pt-BR" sz="1500" smtClean="0"/>
              <a:t>Numa análise exploratória o Desfecho primário manteve-se antes e depois da alta hospitalar</a:t>
            </a:r>
          </a:p>
          <a:p>
            <a:pPr lvl="2" fontAlgn="ctr">
              <a:lnSpc>
                <a:spcPct val="80000"/>
              </a:lnSpc>
            </a:pPr>
            <a:r>
              <a:rPr lang="pt-BR" sz="1300" smtClean="0"/>
              <a:t>Em uso de Fluconasol – 21%</a:t>
            </a:r>
          </a:p>
          <a:p>
            <a:pPr lvl="2" fontAlgn="ctr">
              <a:lnSpc>
                <a:spcPct val="80000"/>
              </a:lnSpc>
            </a:pPr>
            <a:r>
              <a:rPr lang="pt-BR" sz="1300" smtClean="0"/>
              <a:t>Em uso de Placebo – 26%</a:t>
            </a:r>
          </a:p>
          <a:p>
            <a:pPr lvl="1" fontAlgn="ctr">
              <a:lnSpc>
                <a:spcPct val="80000"/>
              </a:lnSpc>
            </a:pPr>
            <a:r>
              <a:rPr lang="pt-BR" sz="1500" smtClean="0"/>
              <a:t>Em análise retrospectiva com ajuste para IG, parto cesariano e uso de esteróides pré-natais; </a:t>
            </a:r>
            <a:r>
              <a:rPr lang="pt-BR" sz="2000" b="1" smtClean="0"/>
              <a:t>sem diferença:</a:t>
            </a:r>
          </a:p>
          <a:p>
            <a:pPr lvl="2" fontAlgn="ctr">
              <a:lnSpc>
                <a:spcPct val="80000"/>
              </a:lnSpc>
            </a:pPr>
            <a:r>
              <a:rPr lang="pt-BR" sz="1300" smtClean="0">
                <a:solidFill>
                  <a:schemeClr val="hlink"/>
                </a:solidFill>
              </a:rPr>
              <a:t>OR = 0,59 (0,33-1,05-IC a 95%)</a:t>
            </a:r>
          </a:p>
          <a:p>
            <a:pPr lvl="1" fontAlgn="ctr">
              <a:lnSpc>
                <a:spcPct val="80000"/>
              </a:lnSpc>
            </a:pPr>
            <a:r>
              <a:rPr lang="pt-BR" sz="1500" smtClean="0"/>
              <a:t>Nº de óbito do estudo antes de  49º dia</a:t>
            </a:r>
          </a:p>
          <a:p>
            <a:pPr lvl="1" fontAlgn="ctr">
              <a:lnSpc>
                <a:spcPct val="80000"/>
              </a:lnSpc>
              <a:buFont typeface="Arial" pitchFamily="34" charset="0"/>
              <a:buNone/>
            </a:pPr>
            <a:r>
              <a:rPr lang="pt-BR" sz="1500" smtClean="0"/>
              <a:t>     (sem diferença entre os grupos)</a:t>
            </a:r>
          </a:p>
        </p:txBody>
      </p:sp>
      <p:pic>
        <p:nvPicPr>
          <p:cNvPr id="13316" name="Imagem 4"/>
          <p:cNvPicPr>
            <a:picLocks noChangeAspect="1"/>
          </p:cNvPicPr>
          <p:nvPr/>
        </p:nvPicPr>
        <p:blipFill>
          <a:blip r:embed="rId3"/>
          <a:srcRect/>
          <a:stretch>
            <a:fillRect/>
          </a:stretch>
        </p:blipFill>
        <p:spPr bwMode="auto">
          <a:xfrm>
            <a:off x="4357688" y="1562100"/>
            <a:ext cx="4713287" cy="4781550"/>
          </a:xfrm>
          <a:prstGeom prst="rect">
            <a:avLst/>
          </a:prstGeom>
          <a:noFill/>
          <a:ln w="9525">
            <a:noFill/>
            <a:miter lim="800000"/>
            <a:headEnd/>
            <a:tailEnd/>
          </a:ln>
        </p:spPr>
      </p:pic>
      <p:cxnSp>
        <p:nvCxnSpPr>
          <p:cNvPr id="9" name="Conector de seta reta 8"/>
          <p:cNvCxnSpPr/>
          <p:nvPr/>
        </p:nvCxnSpPr>
        <p:spPr>
          <a:xfrm>
            <a:off x="3895725" y="2974975"/>
            <a:ext cx="46196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Conector de seta reta 9"/>
          <p:cNvCxnSpPr/>
          <p:nvPr/>
        </p:nvCxnSpPr>
        <p:spPr>
          <a:xfrm>
            <a:off x="134938" y="2281238"/>
            <a:ext cx="46196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de seta reta 10"/>
          <p:cNvCxnSpPr/>
          <p:nvPr/>
        </p:nvCxnSpPr>
        <p:spPr>
          <a:xfrm>
            <a:off x="225425" y="4079875"/>
            <a:ext cx="46355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onector de seta reta 11"/>
          <p:cNvCxnSpPr>
            <a:cxnSpLocks noChangeShapeType="1"/>
          </p:cNvCxnSpPr>
          <p:nvPr/>
        </p:nvCxnSpPr>
        <p:spPr bwMode="auto">
          <a:xfrm>
            <a:off x="3697288" y="5602288"/>
            <a:ext cx="461962" cy="0"/>
          </a:xfrm>
          <a:prstGeom prst="straightConnector1">
            <a:avLst/>
          </a:prstGeom>
          <a:noFill/>
          <a:ln w="76200" algn="ctr">
            <a:solidFill>
              <a:schemeClr val="hlink"/>
            </a:solidFill>
            <a:round/>
            <a:headEnd/>
            <a:tailEnd type="triangle" w="med" len="med"/>
          </a:ln>
        </p:spPr>
      </p:cxnSp>
      <p:cxnSp>
        <p:nvCxnSpPr>
          <p:cNvPr id="13" name="Straight Connector 12"/>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3322" name="Group 13"/>
          <p:cNvGrpSpPr>
            <a:grpSpLocks/>
          </p:cNvGrpSpPr>
          <p:nvPr/>
        </p:nvGrpSpPr>
        <p:grpSpPr bwMode="auto">
          <a:xfrm>
            <a:off x="0" y="6359525"/>
            <a:ext cx="9345613" cy="573088"/>
            <a:chOff x="0" y="6433864"/>
            <a:chExt cx="9345895" cy="572815"/>
          </a:xfrm>
        </p:grpSpPr>
        <p:pic>
          <p:nvPicPr>
            <p:cNvPr id="13323" name="Picture 14"/>
            <p:cNvPicPr>
              <a:picLocks noChangeAspect="1"/>
            </p:cNvPicPr>
            <p:nvPr/>
          </p:nvPicPr>
          <p:blipFill>
            <a:blip r:embed="rId4"/>
            <a:srcRect/>
            <a:stretch>
              <a:fillRect/>
            </a:stretch>
          </p:blipFill>
          <p:spPr bwMode="auto">
            <a:xfrm>
              <a:off x="0" y="6433864"/>
              <a:ext cx="2098340" cy="437942"/>
            </a:xfrm>
            <a:prstGeom prst="rect">
              <a:avLst/>
            </a:prstGeom>
            <a:noFill/>
            <a:ln w="9525">
              <a:noFill/>
              <a:miter lim="800000"/>
              <a:headEnd/>
              <a:tailEnd/>
            </a:ln>
          </p:spPr>
        </p:pic>
        <p:sp>
          <p:nvSpPr>
            <p:cNvPr id="13324" name="TextBox 15"/>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20663" y="1825625"/>
            <a:ext cx="3802062" cy="4351338"/>
          </a:xfrm>
        </p:spPr>
        <p:txBody>
          <a:bodyPr>
            <a:normAutofit/>
          </a:bodyPr>
          <a:lstStyle/>
          <a:p>
            <a:pPr fontAlgn="ctr">
              <a:lnSpc>
                <a:spcPct val="80000"/>
              </a:lnSpc>
            </a:pPr>
            <a:r>
              <a:rPr lang="pt-BR" sz="2500" smtClean="0"/>
              <a:t>Desfechos com alteração entre os 2 grupos</a:t>
            </a:r>
          </a:p>
          <a:p>
            <a:pPr lvl="1" fontAlgn="ctr">
              <a:lnSpc>
                <a:spcPct val="80000"/>
              </a:lnSpc>
            </a:pPr>
            <a:r>
              <a:rPr lang="pt-BR" sz="2200" smtClean="0">
                <a:solidFill>
                  <a:schemeClr val="hlink"/>
                </a:solidFill>
              </a:rPr>
              <a:t>&lt; nº de casos em RN por candidíase suspeita ou definida com fluconazol</a:t>
            </a:r>
            <a:r>
              <a:rPr lang="pt-BR" sz="2200" smtClean="0"/>
              <a:t> quando comparado com Placebo</a:t>
            </a:r>
          </a:p>
          <a:p>
            <a:pPr lvl="1" fontAlgn="ctr">
              <a:lnSpc>
                <a:spcPct val="80000"/>
              </a:lnSpc>
            </a:pPr>
            <a:r>
              <a:rPr lang="pt-BR" sz="2200" smtClean="0"/>
              <a:t>Em análise exploratória, </a:t>
            </a:r>
            <a:r>
              <a:rPr lang="pt-BR" sz="2200" smtClean="0">
                <a:solidFill>
                  <a:schemeClr val="hlink"/>
                </a:solidFill>
              </a:rPr>
              <a:t>o efeito protetor manteve-se em toda estadia hospitalar com menos casos de candidíase invasiva </a:t>
            </a:r>
          </a:p>
          <a:p>
            <a:pPr>
              <a:lnSpc>
                <a:spcPct val="80000"/>
              </a:lnSpc>
            </a:pPr>
            <a:endParaRPr lang="pt-BR" sz="2500" smtClean="0">
              <a:solidFill>
                <a:schemeClr val="hlink"/>
              </a:solidFill>
            </a:endParaRPr>
          </a:p>
        </p:txBody>
      </p:sp>
      <p:pic>
        <p:nvPicPr>
          <p:cNvPr id="14339" name="Imagem 3"/>
          <p:cNvPicPr>
            <a:picLocks noChangeAspect="1"/>
          </p:cNvPicPr>
          <p:nvPr/>
        </p:nvPicPr>
        <p:blipFill>
          <a:blip r:embed="rId2"/>
          <a:srcRect/>
          <a:stretch>
            <a:fillRect/>
          </a:stretch>
        </p:blipFill>
        <p:spPr bwMode="auto">
          <a:xfrm>
            <a:off x="4241800" y="1549400"/>
            <a:ext cx="4713288" cy="4779963"/>
          </a:xfrm>
          <a:prstGeom prst="rect">
            <a:avLst/>
          </a:prstGeom>
          <a:noFill/>
          <a:ln w="9525">
            <a:noFill/>
            <a:miter lim="800000"/>
            <a:headEnd/>
            <a:tailEnd/>
          </a:ln>
        </p:spPr>
      </p:pic>
      <p:sp>
        <p:nvSpPr>
          <p:cNvPr id="7"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Desfechos Primário e Secundário</a:t>
            </a:r>
            <a:endParaRPr lang="pt-BR" dirty="0"/>
          </a:p>
        </p:txBody>
      </p:sp>
      <p:cxnSp>
        <p:nvCxnSpPr>
          <p:cNvPr id="9" name="Conector de seta reta 8"/>
          <p:cNvCxnSpPr/>
          <p:nvPr/>
        </p:nvCxnSpPr>
        <p:spPr>
          <a:xfrm>
            <a:off x="220663" y="2698750"/>
            <a:ext cx="40481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Conector de seta reta 9"/>
          <p:cNvCxnSpPr/>
          <p:nvPr/>
        </p:nvCxnSpPr>
        <p:spPr>
          <a:xfrm>
            <a:off x="220663" y="4065588"/>
            <a:ext cx="404812"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de seta reta 10"/>
          <p:cNvCxnSpPr/>
          <p:nvPr/>
        </p:nvCxnSpPr>
        <p:spPr>
          <a:xfrm>
            <a:off x="4071938" y="4005263"/>
            <a:ext cx="40322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Conector de seta reta 11"/>
          <p:cNvCxnSpPr/>
          <p:nvPr/>
        </p:nvCxnSpPr>
        <p:spPr>
          <a:xfrm>
            <a:off x="4040188" y="6035675"/>
            <a:ext cx="404812"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4346" name="Group 13"/>
          <p:cNvGrpSpPr>
            <a:grpSpLocks/>
          </p:cNvGrpSpPr>
          <p:nvPr/>
        </p:nvGrpSpPr>
        <p:grpSpPr bwMode="auto">
          <a:xfrm>
            <a:off x="0" y="6359525"/>
            <a:ext cx="9345613" cy="573088"/>
            <a:chOff x="0" y="6433864"/>
            <a:chExt cx="9345895" cy="572815"/>
          </a:xfrm>
        </p:grpSpPr>
        <p:pic>
          <p:nvPicPr>
            <p:cNvPr id="14347" name="Picture 14"/>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14348" name="TextBox 15"/>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41325" y="1811338"/>
            <a:ext cx="4171950" cy="4351337"/>
          </a:xfrm>
        </p:spPr>
        <p:txBody>
          <a:bodyPr rtlCol="0">
            <a:normAutofit fontScale="77500" lnSpcReduction="20000"/>
          </a:bodyPr>
          <a:lstStyle/>
          <a:p>
            <a:pPr fontAlgn="ctr">
              <a:spcAft>
                <a:spcPts val="0"/>
              </a:spcAft>
              <a:buFont typeface="Arial"/>
              <a:buChar char="•"/>
              <a:defRPr/>
            </a:pPr>
            <a:r>
              <a:rPr lang="pt-BR" dirty="0" smtClean="0"/>
              <a:t>Alta mortalidade de RN </a:t>
            </a:r>
            <a:r>
              <a:rPr lang="pt-BR" dirty="0"/>
              <a:t>com </a:t>
            </a:r>
            <a:r>
              <a:rPr lang="pt-BR" dirty="0" smtClean="0"/>
              <a:t>candidíase definitiva ou suspeita</a:t>
            </a:r>
            <a:endParaRPr lang="pt-BR" dirty="0"/>
          </a:p>
          <a:p>
            <a:pPr lvl="1" fontAlgn="ctr">
              <a:spcAft>
                <a:spcPts val="0"/>
              </a:spcAft>
              <a:buFont typeface="Arial"/>
              <a:buChar char="–"/>
              <a:defRPr/>
            </a:pPr>
            <a:r>
              <a:rPr lang="pt-BR" dirty="0" smtClean="0"/>
              <a:t>Definitiva houve 7 óbitos de 17 casos</a:t>
            </a:r>
            <a:endParaRPr lang="pt-BR" dirty="0"/>
          </a:p>
          <a:p>
            <a:pPr lvl="1" fontAlgn="ctr">
              <a:spcAft>
                <a:spcPts val="0"/>
              </a:spcAft>
              <a:buFont typeface="Arial"/>
              <a:buChar char="–"/>
              <a:defRPr/>
            </a:pPr>
            <a:r>
              <a:rPr lang="pt-BR" dirty="0" smtClean="0"/>
              <a:t>Suspeita houve 3 óbitos de 8 casos</a:t>
            </a:r>
          </a:p>
          <a:p>
            <a:pPr fontAlgn="ctr">
              <a:spcAft>
                <a:spcPts val="0"/>
              </a:spcAft>
              <a:buFont typeface="Arial"/>
              <a:buChar char="•"/>
              <a:defRPr/>
            </a:pPr>
            <a:r>
              <a:rPr lang="pt-BR" altLang="pt-BR" dirty="0"/>
              <a:t>Mortalidade entre os RN com Candidíase invasiva</a:t>
            </a:r>
          </a:p>
          <a:p>
            <a:pPr lvl="1" fontAlgn="ctr">
              <a:spcAft>
                <a:spcPts val="0"/>
              </a:spcAft>
              <a:buFont typeface="Arial"/>
              <a:buChar char="–"/>
              <a:defRPr/>
            </a:pPr>
            <a:r>
              <a:rPr lang="pt-BR" altLang="pt-BR" dirty="0" err="1"/>
              <a:t>Fluconazol</a:t>
            </a:r>
            <a:r>
              <a:rPr lang="pt-BR" altLang="pt-BR" dirty="0"/>
              <a:t> = 2 óbitos em 6 casos – 33%</a:t>
            </a:r>
          </a:p>
          <a:p>
            <a:pPr lvl="1" fontAlgn="ctr">
              <a:spcAft>
                <a:spcPts val="0"/>
              </a:spcAft>
              <a:buFont typeface="Arial"/>
              <a:buChar char="–"/>
              <a:defRPr/>
            </a:pPr>
            <a:r>
              <a:rPr lang="pt-BR" altLang="pt-BR" dirty="0"/>
              <a:t>Placebo = 6 óbitos em 16 casos – 38%</a:t>
            </a:r>
          </a:p>
          <a:p>
            <a:pPr fontAlgn="ctr">
              <a:spcAft>
                <a:spcPts val="0"/>
              </a:spcAft>
              <a:buFont typeface="Arial"/>
              <a:buChar char="•"/>
              <a:defRPr/>
            </a:pPr>
            <a:endParaRPr lang="pt-BR" dirty="0"/>
          </a:p>
          <a:p>
            <a:pPr fontAlgn="auto">
              <a:spcAft>
                <a:spcPts val="0"/>
              </a:spcAft>
              <a:buFont typeface="Arial"/>
              <a:buChar char="•"/>
              <a:defRPr/>
            </a:pPr>
            <a:endParaRPr lang="pt-BR" dirty="0"/>
          </a:p>
        </p:txBody>
      </p:sp>
      <p:pic>
        <p:nvPicPr>
          <p:cNvPr id="15363" name="Imagem 3"/>
          <p:cNvPicPr>
            <a:picLocks noChangeAspect="1"/>
          </p:cNvPicPr>
          <p:nvPr/>
        </p:nvPicPr>
        <p:blipFill>
          <a:blip r:embed="rId2"/>
          <a:srcRect/>
          <a:stretch>
            <a:fillRect/>
          </a:stretch>
        </p:blipFill>
        <p:spPr bwMode="auto">
          <a:xfrm>
            <a:off x="4583113" y="1533525"/>
            <a:ext cx="4294187" cy="4629150"/>
          </a:xfrm>
          <a:prstGeom prst="rect">
            <a:avLst/>
          </a:prstGeom>
          <a:noFill/>
          <a:ln w="9525">
            <a:noFill/>
            <a:miter lim="800000"/>
            <a:headEnd/>
            <a:tailEnd/>
          </a:ln>
        </p:spPr>
      </p:pic>
      <p:sp>
        <p:nvSpPr>
          <p:cNvPr id="7"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Desfechos Primário e Secundário</a:t>
            </a:r>
            <a:endParaRPr lang="pt-BR" dirty="0"/>
          </a:p>
        </p:txBody>
      </p:sp>
      <p:cxnSp>
        <p:nvCxnSpPr>
          <p:cNvPr id="8" name="Conector de seta reta 7"/>
          <p:cNvCxnSpPr/>
          <p:nvPr/>
        </p:nvCxnSpPr>
        <p:spPr>
          <a:xfrm>
            <a:off x="4344988" y="4383088"/>
            <a:ext cx="39052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Conector de seta reta 8"/>
          <p:cNvCxnSpPr/>
          <p:nvPr/>
        </p:nvCxnSpPr>
        <p:spPr>
          <a:xfrm>
            <a:off x="4344988" y="4706938"/>
            <a:ext cx="39052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Conector de seta reta 9"/>
          <p:cNvCxnSpPr/>
          <p:nvPr/>
        </p:nvCxnSpPr>
        <p:spPr>
          <a:xfrm>
            <a:off x="52388" y="1984375"/>
            <a:ext cx="40481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5369" name="Group 11"/>
          <p:cNvGrpSpPr>
            <a:grpSpLocks/>
          </p:cNvGrpSpPr>
          <p:nvPr/>
        </p:nvGrpSpPr>
        <p:grpSpPr bwMode="auto">
          <a:xfrm>
            <a:off x="0" y="6359525"/>
            <a:ext cx="9345613" cy="573088"/>
            <a:chOff x="0" y="6433864"/>
            <a:chExt cx="9345895" cy="572815"/>
          </a:xfrm>
        </p:grpSpPr>
        <p:pic>
          <p:nvPicPr>
            <p:cNvPr id="15370" name="Picture 12"/>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15371" name="TextBox 13"/>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Desfecho de Segurança</a:t>
            </a:r>
            <a:endParaRPr lang="pt-BR" dirty="0"/>
          </a:p>
        </p:txBody>
      </p:sp>
      <p:sp>
        <p:nvSpPr>
          <p:cNvPr id="3" name="Espaço Reservado para Conteúdo 2"/>
          <p:cNvSpPr>
            <a:spLocks noGrp="1"/>
          </p:cNvSpPr>
          <p:nvPr>
            <p:ph idx="1"/>
          </p:nvPr>
        </p:nvSpPr>
        <p:spPr>
          <a:xfrm>
            <a:off x="628650" y="1825625"/>
            <a:ext cx="3794125" cy="4743450"/>
          </a:xfrm>
        </p:spPr>
        <p:txBody>
          <a:bodyPr>
            <a:normAutofit/>
          </a:bodyPr>
          <a:lstStyle/>
          <a:p>
            <a:pPr fontAlgn="ctr">
              <a:lnSpc>
                <a:spcPct val="80000"/>
              </a:lnSpc>
            </a:pPr>
            <a:r>
              <a:rPr lang="pt-BR" sz="1800" smtClean="0">
                <a:solidFill>
                  <a:schemeClr val="hlink"/>
                </a:solidFill>
              </a:rPr>
              <a:t>Ausência de diferença estatística entre os grupos nos seguintes critérios clínicos</a:t>
            </a:r>
          </a:p>
          <a:p>
            <a:pPr lvl="1" fontAlgn="ctr">
              <a:lnSpc>
                <a:spcPct val="80000"/>
              </a:lnSpc>
            </a:pPr>
            <a:r>
              <a:rPr lang="pt-BR" sz="1500" smtClean="0"/>
              <a:t>Função Hepática</a:t>
            </a:r>
          </a:p>
          <a:p>
            <a:pPr lvl="2" fontAlgn="ctr">
              <a:lnSpc>
                <a:spcPct val="80000"/>
              </a:lnSpc>
            </a:pPr>
            <a:r>
              <a:rPr lang="el-GR" sz="1300" smtClean="0"/>
              <a:t>γ</a:t>
            </a:r>
            <a:r>
              <a:rPr lang="pt-BR" sz="1300" smtClean="0"/>
              <a:t>-glutamil transpeptidase</a:t>
            </a:r>
          </a:p>
          <a:p>
            <a:pPr lvl="2" fontAlgn="ctr">
              <a:lnSpc>
                <a:spcPct val="80000"/>
              </a:lnSpc>
            </a:pPr>
            <a:r>
              <a:rPr lang="pt-BR" sz="1300" smtClean="0"/>
              <a:t>Bilirrubina direta</a:t>
            </a:r>
          </a:p>
          <a:p>
            <a:pPr lvl="1" fontAlgn="ctr">
              <a:lnSpc>
                <a:spcPct val="80000"/>
              </a:lnSpc>
            </a:pPr>
            <a:r>
              <a:rPr lang="pt-BR" sz="1500" smtClean="0"/>
              <a:t>Infecção bacteriana</a:t>
            </a:r>
          </a:p>
          <a:p>
            <a:pPr lvl="1" fontAlgn="ctr">
              <a:lnSpc>
                <a:spcPct val="80000"/>
              </a:lnSpc>
            </a:pPr>
            <a:r>
              <a:rPr lang="pt-BR" sz="1500" smtClean="0"/>
              <a:t>Hemorragia intracraniana</a:t>
            </a:r>
          </a:p>
          <a:p>
            <a:pPr lvl="1" fontAlgn="ctr">
              <a:lnSpc>
                <a:spcPct val="80000"/>
              </a:lnSpc>
            </a:pPr>
            <a:r>
              <a:rPr lang="pt-BR" sz="1500" smtClean="0"/>
              <a:t>Leucomalácia periventricular</a:t>
            </a:r>
          </a:p>
          <a:p>
            <a:pPr lvl="1" fontAlgn="ctr">
              <a:lnSpc>
                <a:spcPct val="80000"/>
              </a:lnSpc>
            </a:pPr>
            <a:r>
              <a:rPr lang="pt-BR" sz="1500" smtClean="0"/>
              <a:t>Doença Pulmonar crônica</a:t>
            </a:r>
          </a:p>
          <a:p>
            <a:pPr lvl="1" fontAlgn="ctr">
              <a:lnSpc>
                <a:spcPct val="80000"/>
              </a:lnSpc>
            </a:pPr>
            <a:r>
              <a:rPr lang="pt-BR" sz="1500" smtClean="0"/>
              <a:t>Ducto arterioso patente passível de cirurgia</a:t>
            </a:r>
          </a:p>
          <a:p>
            <a:pPr lvl="1" fontAlgn="ctr">
              <a:lnSpc>
                <a:spcPct val="80000"/>
              </a:lnSpc>
            </a:pPr>
            <a:r>
              <a:rPr lang="pt-BR" sz="1500" smtClean="0"/>
              <a:t>Retinopatia do prematuro passível de cirurgia a laser</a:t>
            </a:r>
          </a:p>
          <a:p>
            <a:pPr fontAlgn="ctr">
              <a:lnSpc>
                <a:spcPct val="80000"/>
              </a:lnSpc>
            </a:pPr>
            <a:r>
              <a:rPr lang="pt-BR" sz="1800" smtClean="0"/>
              <a:t>7 RN apresentaram AMT ou ALT &gt;250U/L </a:t>
            </a:r>
          </a:p>
          <a:p>
            <a:pPr lvl="1" fontAlgn="ctr">
              <a:lnSpc>
                <a:spcPct val="80000"/>
              </a:lnSpc>
            </a:pPr>
            <a:r>
              <a:rPr lang="pt-BR" sz="1500" smtClean="0"/>
              <a:t>4 RN do grupo com Fluconazol e 3 do grupo com placebo sendo que 1 desses RN teve ambas enzimas alteradas </a:t>
            </a:r>
          </a:p>
          <a:p>
            <a:pPr lvl="1" fontAlgn="ctr">
              <a:lnSpc>
                <a:spcPct val="80000"/>
              </a:lnSpc>
            </a:pPr>
            <a:endParaRPr lang="pt-BR" sz="1500" smtClean="0"/>
          </a:p>
          <a:p>
            <a:pPr>
              <a:lnSpc>
                <a:spcPct val="80000"/>
              </a:lnSpc>
            </a:pPr>
            <a:endParaRPr lang="pt-BR" sz="1800" smtClean="0"/>
          </a:p>
        </p:txBody>
      </p:sp>
      <p:pic>
        <p:nvPicPr>
          <p:cNvPr id="16388" name="Imagem 4"/>
          <p:cNvPicPr>
            <a:picLocks noChangeAspect="1"/>
          </p:cNvPicPr>
          <p:nvPr/>
        </p:nvPicPr>
        <p:blipFill>
          <a:blip r:embed="rId3"/>
          <a:srcRect/>
          <a:stretch>
            <a:fillRect/>
          </a:stretch>
        </p:blipFill>
        <p:spPr bwMode="auto">
          <a:xfrm>
            <a:off x="4422775" y="1460500"/>
            <a:ext cx="4721225" cy="4887913"/>
          </a:xfrm>
          <a:prstGeom prst="rect">
            <a:avLst/>
          </a:prstGeom>
          <a:noFill/>
          <a:ln w="9525">
            <a:noFill/>
            <a:miter lim="800000"/>
            <a:headEnd/>
            <a:tailEnd/>
          </a:ln>
        </p:spPr>
      </p:pic>
      <p:cxnSp>
        <p:nvCxnSpPr>
          <p:cNvPr id="7" name="Conector de seta reta 6"/>
          <p:cNvCxnSpPr/>
          <p:nvPr/>
        </p:nvCxnSpPr>
        <p:spPr>
          <a:xfrm flipH="1">
            <a:off x="8515350" y="2963863"/>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Conector de seta reta 7"/>
          <p:cNvCxnSpPr/>
          <p:nvPr/>
        </p:nvCxnSpPr>
        <p:spPr>
          <a:xfrm flipH="1">
            <a:off x="8515350" y="3243263"/>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Conector de seta reta 8"/>
          <p:cNvCxnSpPr/>
          <p:nvPr/>
        </p:nvCxnSpPr>
        <p:spPr>
          <a:xfrm flipH="1">
            <a:off x="8515350" y="3497263"/>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Conector de seta reta 9"/>
          <p:cNvCxnSpPr/>
          <p:nvPr/>
        </p:nvCxnSpPr>
        <p:spPr>
          <a:xfrm flipH="1">
            <a:off x="8515350" y="3763963"/>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de seta reta 10"/>
          <p:cNvCxnSpPr/>
          <p:nvPr/>
        </p:nvCxnSpPr>
        <p:spPr>
          <a:xfrm flipH="1">
            <a:off x="8515350" y="4087813"/>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Conector de seta reta 11"/>
          <p:cNvCxnSpPr/>
          <p:nvPr/>
        </p:nvCxnSpPr>
        <p:spPr>
          <a:xfrm flipH="1">
            <a:off x="8515350" y="4446588"/>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Conector de seta reta 12"/>
          <p:cNvCxnSpPr/>
          <p:nvPr/>
        </p:nvCxnSpPr>
        <p:spPr>
          <a:xfrm flipH="1">
            <a:off x="8515350" y="4759325"/>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Conector de seta reta 13"/>
          <p:cNvCxnSpPr/>
          <p:nvPr/>
        </p:nvCxnSpPr>
        <p:spPr>
          <a:xfrm flipH="1">
            <a:off x="8515350" y="4991100"/>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ector de seta reta 14"/>
          <p:cNvCxnSpPr/>
          <p:nvPr/>
        </p:nvCxnSpPr>
        <p:spPr>
          <a:xfrm flipH="1">
            <a:off x="8515350" y="5210175"/>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Conector de seta reta 15"/>
          <p:cNvCxnSpPr/>
          <p:nvPr/>
        </p:nvCxnSpPr>
        <p:spPr>
          <a:xfrm flipH="1">
            <a:off x="8515350" y="5557838"/>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Conector de seta reta 16"/>
          <p:cNvCxnSpPr/>
          <p:nvPr/>
        </p:nvCxnSpPr>
        <p:spPr>
          <a:xfrm flipH="1">
            <a:off x="8515350" y="5935663"/>
            <a:ext cx="4175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Conector de seta reta 17"/>
          <p:cNvCxnSpPr/>
          <p:nvPr/>
        </p:nvCxnSpPr>
        <p:spPr>
          <a:xfrm>
            <a:off x="233363" y="1952625"/>
            <a:ext cx="433387" cy="31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6402" name="Group 19"/>
          <p:cNvGrpSpPr>
            <a:grpSpLocks/>
          </p:cNvGrpSpPr>
          <p:nvPr/>
        </p:nvGrpSpPr>
        <p:grpSpPr bwMode="auto">
          <a:xfrm>
            <a:off x="0" y="6348413"/>
            <a:ext cx="9345613" cy="573087"/>
            <a:chOff x="0" y="6433864"/>
            <a:chExt cx="9345895" cy="572815"/>
          </a:xfrm>
        </p:grpSpPr>
        <p:pic>
          <p:nvPicPr>
            <p:cNvPr id="16403" name="Picture 20"/>
            <p:cNvPicPr>
              <a:picLocks noChangeAspect="1"/>
            </p:cNvPicPr>
            <p:nvPr/>
          </p:nvPicPr>
          <p:blipFill>
            <a:blip r:embed="rId4"/>
            <a:srcRect/>
            <a:stretch>
              <a:fillRect/>
            </a:stretch>
          </p:blipFill>
          <p:spPr bwMode="auto">
            <a:xfrm>
              <a:off x="0" y="6433864"/>
              <a:ext cx="2098340" cy="437942"/>
            </a:xfrm>
            <a:prstGeom prst="rect">
              <a:avLst/>
            </a:prstGeom>
            <a:noFill/>
            <a:ln w="9525">
              <a:noFill/>
              <a:miter lim="800000"/>
              <a:headEnd/>
              <a:tailEnd/>
            </a:ln>
          </p:spPr>
        </p:pic>
        <p:sp>
          <p:nvSpPr>
            <p:cNvPr id="16404" name="TextBox 21"/>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Desfecho de Segurança</a:t>
            </a:r>
            <a:endParaRPr lang="pt-BR" dirty="0"/>
          </a:p>
        </p:txBody>
      </p:sp>
      <p:sp>
        <p:nvSpPr>
          <p:cNvPr id="3" name="Espaço Reservado para Conteúdo 2"/>
          <p:cNvSpPr>
            <a:spLocks noGrp="1"/>
          </p:cNvSpPr>
          <p:nvPr>
            <p:ph idx="1"/>
          </p:nvPr>
        </p:nvSpPr>
        <p:spPr>
          <a:xfrm>
            <a:off x="503238" y="1825625"/>
            <a:ext cx="3794125" cy="4351338"/>
          </a:xfrm>
        </p:spPr>
        <p:txBody>
          <a:bodyPr>
            <a:normAutofit lnSpcReduction="10000"/>
          </a:bodyPr>
          <a:lstStyle/>
          <a:p>
            <a:pPr fontAlgn="ctr">
              <a:lnSpc>
                <a:spcPct val="80000"/>
              </a:lnSpc>
            </a:pPr>
            <a:r>
              <a:rPr lang="pt-BR" sz="3000" smtClean="0">
                <a:solidFill>
                  <a:schemeClr val="hlink"/>
                </a:solidFill>
              </a:rPr>
              <a:t>Não houve diferença estatística entre os grupos para Enterocolite Necrosante grau II ou III</a:t>
            </a:r>
          </a:p>
          <a:p>
            <a:pPr fontAlgn="ctr">
              <a:lnSpc>
                <a:spcPct val="80000"/>
              </a:lnSpc>
            </a:pPr>
            <a:r>
              <a:rPr lang="pt-BR" sz="3000" smtClean="0">
                <a:solidFill>
                  <a:srgbClr val="FF3300"/>
                </a:solidFill>
              </a:rPr>
              <a:t>&gt; nº de RN com perfuração intestinal espontânea no grupo com Fluconazol contra os com Placebo</a:t>
            </a:r>
          </a:p>
        </p:txBody>
      </p:sp>
      <p:pic>
        <p:nvPicPr>
          <p:cNvPr id="17412" name="Imagem 5"/>
          <p:cNvPicPr>
            <a:picLocks noChangeAspect="1"/>
          </p:cNvPicPr>
          <p:nvPr/>
        </p:nvPicPr>
        <p:blipFill>
          <a:blip r:embed="rId3"/>
          <a:srcRect/>
          <a:stretch>
            <a:fillRect/>
          </a:stretch>
        </p:blipFill>
        <p:spPr bwMode="auto">
          <a:xfrm>
            <a:off x="4265613" y="1439863"/>
            <a:ext cx="4721225" cy="4887912"/>
          </a:xfrm>
          <a:prstGeom prst="rect">
            <a:avLst/>
          </a:prstGeom>
          <a:noFill/>
          <a:ln w="9525">
            <a:noFill/>
            <a:miter lim="800000"/>
            <a:headEnd/>
            <a:tailEnd/>
          </a:ln>
        </p:spPr>
      </p:pic>
      <p:cxnSp>
        <p:nvCxnSpPr>
          <p:cNvPr id="13" name="Conector de seta reta 12"/>
          <p:cNvCxnSpPr/>
          <p:nvPr/>
        </p:nvCxnSpPr>
        <p:spPr>
          <a:xfrm flipH="1">
            <a:off x="8629650" y="5926138"/>
            <a:ext cx="40798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ector de seta reta 14"/>
          <p:cNvCxnSpPr/>
          <p:nvPr/>
        </p:nvCxnSpPr>
        <p:spPr>
          <a:xfrm flipH="1">
            <a:off x="8629650" y="6161088"/>
            <a:ext cx="407988"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Conector de seta reta 15"/>
          <p:cNvCxnSpPr>
            <a:cxnSpLocks noChangeShapeType="1"/>
          </p:cNvCxnSpPr>
          <p:nvPr/>
        </p:nvCxnSpPr>
        <p:spPr bwMode="auto">
          <a:xfrm>
            <a:off x="112713" y="3927475"/>
            <a:ext cx="422275" cy="0"/>
          </a:xfrm>
          <a:prstGeom prst="straightConnector1">
            <a:avLst/>
          </a:prstGeom>
          <a:noFill/>
          <a:ln w="76200" algn="ctr">
            <a:solidFill>
              <a:srgbClr val="FF0000"/>
            </a:solidFill>
            <a:round/>
            <a:headEnd/>
            <a:tailEnd type="triangle" w="med" len="med"/>
          </a:ln>
        </p:spPr>
      </p:cxnSp>
      <p:cxnSp>
        <p:nvCxnSpPr>
          <p:cNvPr id="18" name="Conector de seta reta 17"/>
          <p:cNvCxnSpPr>
            <a:cxnSpLocks noChangeShapeType="1"/>
          </p:cNvCxnSpPr>
          <p:nvPr/>
        </p:nvCxnSpPr>
        <p:spPr bwMode="auto">
          <a:xfrm>
            <a:off x="112713" y="1982788"/>
            <a:ext cx="427037" cy="0"/>
          </a:xfrm>
          <a:prstGeom prst="straightConnector1">
            <a:avLst/>
          </a:prstGeom>
          <a:noFill/>
          <a:ln w="76200" algn="ctr">
            <a:solidFill>
              <a:srgbClr val="4A7EBB"/>
            </a:solidFill>
            <a:round/>
            <a:headEnd/>
            <a:tailEnd type="triangle" w="med" len="med"/>
          </a:ln>
        </p:spPr>
      </p:cxnSp>
      <p:cxnSp>
        <p:nvCxnSpPr>
          <p:cNvPr id="9" name="Straight Connector 8"/>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7418" name="Group 9"/>
          <p:cNvGrpSpPr>
            <a:grpSpLocks/>
          </p:cNvGrpSpPr>
          <p:nvPr/>
        </p:nvGrpSpPr>
        <p:grpSpPr bwMode="auto">
          <a:xfrm>
            <a:off x="0" y="6359525"/>
            <a:ext cx="9345613" cy="573088"/>
            <a:chOff x="0" y="6433864"/>
            <a:chExt cx="9345895" cy="572815"/>
          </a:xfrm>
        </p:grpSpPr>
        <p:pic>
          <p:nvPicPr>
            <p:cNvPr id="17419" name="Picture 10"/>
            <p:cNvPicPr>
              <a:picLocks noChangeAspect="1"/>
            </p:cNvPicPr>
            <p:nvPr/>
          </p:nvPicPr>
          <p:blipFill>
            <a:blip r:embed="rId4"/>
            <a:srcRect/>
            <a:stretch>
              <a:fillRect/>
            </a:stretch>
          </p:blipFill>
          <p:spPr bwMode="auto">
            <a:xfrm>
              <a:off x="0" y="6433864"/>
              <a:ext cx="2098340" cy="437942"/>
            </a:xfrm>
            <a:prstGeom prst="rect">
              <a:avLst/>
            </a:prstGeom>
            <a:noFill/>
            <a:ln w="9525">
              <a:noFill/>
              <a:miter lim="800000"/>
              <a:headEnd/>
              <a:tailEnd/>
            </a:ln>
          </p:spPr>
        </p:pic>
        <p:sp>
          <p:nvSpPr>
            <p:cNvPr id="17420" name="TextBox 11"/>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ço Reservado para Conteúdo 2"/>
          <p:cNvSpPr>
            <a:spLocks noGrp="1"/>
          </p:cNvSpPr>
          <p:nvPr>
            <p:ph idx="1"/>
          </p:nvPr>
        </p:nvSpPr>
        <p:spPr>
          <a:xfrm>
            <a:off x="457200" y="1600200"/>
            <a:ext cx="7680325" cy="2590800"/>
          </a:xfrm>
        </p:spPr>
        <p:txBody>
          <a:bodyPr/>
          <a:lstStyle/>
          <a:p>
            <a:pPr marL="342900" lvl="1" indent="-342900">
              <a:buFont typeface="Arial" pitchFamily="34" charset="0"/>
              <a:buChar char="•"/>
            </a:pPr>
            <a:r>
              <a:rPr lang="pt-BR" smtClean="0"/>
              <a:t>Após detectada essa diferença os casos foram passados à </a:t>
            </a:r>
            <a:r>
              <a:rPr lang="pt-BR" b="1" smtClean="0"/>
              <a:t>2 neonatologistas cegos quanto à randomização dos grupos</a:t>
            </a:r>
            <a:r>
              <a:rPr lang="pt-BR" smtClean="0"/>
              <a:t> e avaliou-se </a:t>
            </a:r>
            <a:r>
              <a:rPr lang="pt-BR" smtClean="0">
                <a:solidFill>
                  <a:schemeClr val="hlink"/>
                </a:solidFill>
              </a:rPr>
              <a:t>não diferença estatisticamente significativa entre enterocolite necrosante e perfuração intestinal entre os dois grupos </a:t>
            </a:r>
          </a:p>
          <a:p>
            <a:endParaRPr lang="pt-BR" smtClean="0">
              <a:solidFill>
                <a:schemeClr val="hlink"/>
              </a:solidFill>
            </a:endParaRPr>
          </a:p>
        </p:txBody>
      </p:sp>
      <p:sp>
        <p:nvSpPr>
          <p:cNvPr id="18435" name="Espaço Reservado para Conteúdo 2"/>
          <p:cNvSpPr txBox="1">
            <a:spLocks/>
          </p:cNvSpPr>
          <p:nvPr/>
        </p:nvSpPr>
        <p:spPr bwMode="auto">
          <a:xfrm>
            <a:off x="827088" y="3205163"/>
            <a:ext cx="6350000" cy="1817687"/>
          </a:xfrm>
          <a:prstGeom prst="rect">
            <a:avLst/>
          </a:prstGeom>
          <a:noFill/>
          <a:ln w="9525">
            <a:noFill/>
            <a:miter lim="800000"/>
            <a:headEnd/>
            <a:tailEnd/>
          </a:ln>
        </p:spPr>
        <p:txBody>
          <a:bodyPr/>
          <a:lstStyle/>
          <a:p>
            <a:pPr marL="342900" indent="-342900" defTabSz="457200">
              <a:spcBef>
                <a:spcPct val="20000"/>
              </a:spcBef>
              <a:buFont typeface="Arial" pitchFamily="34" charset="0"/>
              <a:buChar char="•"/>
            </a:pPr>
            <a:endParaRPr lang="pt-BR" sz="3200">
              <a:latin typeface="Calibri" pitchFamily="34" charset="0"/>
            </a:endParaRPr>
          </a:p>
        </p:txBody>
      </p:sp>
      <p:pic>
        <p:nvPicPr>
          <p:cNvPr id="18436" name="Imagem 4"/>
          <p:cNvPicPr>
            <a:picLocks noChangeAspect="1"/>
          </p:cNvPicPr>
          <p:nvPr/>
        </p:nvPicPr>
        <p:blipFill>
          <a:blip r:embed="rId2"/>
          <a:srcRect/>
          <a:stretch>
            <a:fillRect/>
          </a:stretch>
        </p:blipFill>
        <p:spPr bwMode="auto">
          <a:xfrm>
            <a:off x="457200" y="3363913"/>
            <a:ext cx="7983538" cy="3265487"/>
          </a:xfrm>
          <a:prstGeom prst="rect">
            <a:avLst/>
          </a:prstGeom>
          <a:noFill/>
          <a:ln w="9525">
            <a:noFill/>
            <a:miter lim="800000"/>
            <a:headEnd/>
            <a:tailEnd/>
          </a:ln>
        </p:spPr>
      </p:pic>
      <p:cxnSp>
        <p:nvCxnSpPr>
          <p:cNvPr id="8" name="Conector de seta reta 7"/>
          <p:cNvCxnSpPr>
            <a:cxnSpLocks noChangeShapeType="1"/>
          </p:cNvCxnSpPr>
          <p:nvPr/>
        </p:nvCxnSpPr>
        <p:spPr bwMode="auto">
          <a:xfrm>
            <a:off x="180975" y="6105525"/>
            <a:ext cx="552450" cy="0"/>
          </a:xfrm>
          <a:prstGeom prst="straightConnector1">
            <a:avLst/>
          </a:prstGeom>
          <a:noFill/>
          <a:ln w="76200" algn="ctr">
            <a:solidFill>
              <a:schemeClr val="hlink"/>
            </a:solidFill>
            <a:round/>
            <a:headEnd/>
            <a:tailEnd type="triangle" w="med" len="med"/>
          </a:ln>
        </p:spPr>
      </p:cxnSp>
      <p:cxnSp>
        <p:nvCxnSpPr>
          <p:cNvPr id="11" name="Conector de seta reta 10"/>
          <p:cNvCxnSpPr>
            <a:cxnSpLocks noChangeShapeType="1"/>
          </p:cNvCxnSpPr>
          <p:nvPr/>
        </p:nvCxnSpPr>
        <p:spPr bwMode="auto">
          <a:xfrm>
            <a:off x="196850" y="6424613"/>
            <a:ext cx="552450" cy="0"/>
          </a:xfrm>
          <a:prstGeom prst="straightConnector1">
            <a:avLst/>
          </a:prstGeom>
          <a:noFill/>
          <a:ln w="76200" algn="ctr">
            <a:solidFill>
              <a:schemeClr val="hlink"/>
            </a:solidFill>
            <a:round/>
            <a:headEnd/>
            <a:tailEnd type="triangle" w="med" len="med"/>
          </a:ln>
        </p:spPr>
      </p:cxnSp>
      <p:cxnSp>
        <p:nvCxnSpPr>
          <p:cNvPr id="12" name="Conector de seta reta 11"/>
          <p:cNvCxnSpPr/>
          <p:nvPr/>
        </p:nvCxnSpPr>
        <p:spPr>
          <a:xfrm>
            <a:off x="57150" y="1868488"/>
            <a:ext cx="55245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a:bodyPr>
          <a:lstStyle/>
          <a:p>
            <a:pPr fontAlgn="auto">
              <a:spcAft>
                <a:spcPts val="0"/>
              </a:spcAft>
              <a:defRPr/>
            </a:pPr>
            <a:r>
              <a:rPr lang="pt-BR" dirty="0" smtClean="0"/>
              <a:t>Desfecho de Segurança</a:t>
            </a:r>
            <a:endParaRPr lang="pt-B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fontScale="90000"/>
          </a:bodyPr>
          <a:lstStyle/>
          <a:p>
            <a:pPr fontAlgn="auto">
              <a:spcAft>
                <a:spcPts val="0"/>
              </a:spcAft>
              <a:defRPr/>
            </a:pPr>
            <a:r>
              <a:rPr lang="pt-BR" dirty="0" smtClean="0"/>
              <a:t>Mortalidade e </a:t>
            </a:r>
            <a:r>
              <a:rPr lang="pt-BR" dirty="0" err="1" smtClean="0"/>
              <a:t>Follow</a:t>
            </a:r>
            <a:r>
              <a:rPr lang="pt-BR" dirty="0" smtClean="0"/>
              <a:t> </a:t>
            </a:r>
            <a:r>
              <a:rPr lang="pt-BR" dirty="0" err="1" smtClean="0"/>
              <a:t>Up</a:t>
            </a:r>
            <a:r>
              <a:rPr lang="pt-BR" dirty="0" smtClean="0"/>
              <a:t> de </a:t>
            </a:r>
            <a:r>
              <a:rPr lang="pt-BR" dirty="0" err="1" smtClean="0"/>
              <a:t>Neurodesenvolvimento</a:t>
            </a:r>
            <a:endParaRPr lang="pt-BR" dirty="0"/>
          </a:p>
        </p:txBody>
      </p:sp>
      <p:sp>
        <p:nvSpPr>
          <p:cNvPr id="3" name="Espaço Reservado para Conteúdo 2"/>
          <p:cNvSpPr>
            <a:spLocks noGrp="1"/>
          </p:cNvSpPr>
          <p:nvPr>
            <p:ph idx="1"/>
          </p:nvPr>
        </p:nvSpPr>
        <p:spPr>
          <a:xfrm>
            <a:off x="0" y="2044700"/>
            <a:ext cx="4011613" cy="4351338"/>
          </a:xfrm>
        </p:spPr>
        <p:txBody>
          <a:bodyPr>
            <a:normAutofit/>
          </a:bodyPr>
          <a:lstStyle/>
          <a:p>
            <a:pPr>
              <a:lnSpc>
                <a:spcPct val="80000"/>
              </a:lnSpc>
            </a:pPr>
            <a:r>
              <a:rPr lang="pt-BR" sz="2200" smtClean="0">
                <a:solidFill>
                  <a:schemeClr val="hlink"/>
                </a:solidFill>
              </a:rPr>
              <a:t>Ausência de diferença estatística entre os grupos de estudo nos quesitos:</a:t>
            </a:r>
          </a:p>
          <a:p>
            <a:pPr lvl="1">
              <a:lnSpc>
                <a:spcPct val="80000"/>
              </a:lnSpc>
            </a:pPr>
            <a:r>
              <a:rPr lang="pt-BR" sz="2000" smtClean="0"/>
              <a:t>A IG dos RN que fizeram </a:t>
            </a:r>
            <a:r>
              <a:rPr lang="pt-BR" sz="2000" i="1" smtClean="0"/>
              <a:t>follow up</a:t>
            </a:r>
            <a:r>
              <a:rPr lang="pt-BR" sz="2000" smtClean="0"/>
              <a:t> contra os que foram perdidos para o </a:t>
            </a:r>
            <a:r>
              <a:rPr lang="pt-BR" sz="2000" i="1" smtClean="0"/>
              <a:t>follow up</a:t>
            </a:r>
          </a:p>
          <a:p>
            <a:pPr lvl="2">
              <a:lnSpc>
                <a:spcPct val="80000"/>
              </a:lnSpc>
            </a:pPr>
            <a:r>
              <a:rPr lang="pt-BR" sz="1700" smtClean="0"/>
              <a:t>Média de 25 semanas (24-26 - percentil 25-75)</a:t>
            </a:r>
          </a:p>
          <a:p>
            <a:pPr lvl="1">
              <a:lnSpc>
                <a:spcPct val="80000"/>
              </a:lnSpc>
            </a:pPr>
            <a:r>
              <a:rPr lang="pt-BR" sz="2000" smtClean="0"/>
              <a:t>Nos pacientes com prejuízo no neurodesenvolvimento</a:t>
            </a:r>
          </a:p>
          <a:p>
            <a:pPr lvl="2">
              <a:lnSpc>
                <a:spcPct val="80000"/>
              </a:lnSpc>
            </a:pPr>
            <a:r>
              <a:rPr lang="pt-BR" sz="1700" smtClean="0"/>
              <a:t>Esse fator se manteve após controle com crianças expostas a esteróides pré-natais, parto cesáreo, nível de educação maternal</a:t>
            </a:r>
          </a:p>
          <a:p>
            <a:pPr lvl="3">
              <a:lnSpc>
                <a:spcPct val="80000"/>
              </a:lnSpc>
            </a:pPr>
            <a:r>
              <a:rPr lang="pt-BR" sz="1400" smtClean="0"/>
              <a:t>P=0,87</a:t>
            </a:r>
          </a:p>
        </p:txBody>
      </p:sp>
      <p:pic>
        <p:nvPicPr>
          <p:cNvPr id="19460" name="Imagem 3"/>
          <p:cNvPicPr>
            <a:picLocks noChangeAspect="1"/>
          </p:cNvPicPr>
          <p:nvPr/>
        </p:nvPicPr>
        <p:blipFill>
          <a:blip r:embed="rId2"/>
          <a:srcRect/>
          <a:stretch>
            <a:fillRect/>
          </a:stretch>
        </p:blipFill>
        <p:spPr bwMode="auto">
          <a:xfrm>
            <a:off x="4538663" y="1495425"/>
            <a:ext cx="4351337" cy="4797425"/>
          </a:xfrm>
          <a:prstGeom prst="rect">
            <a:avLst/>
          </a:prstGeom>
          <a:noFill/>
          <a:ln w="9525">
            <a:noFill/>
            <a:miter lim="800000"/>
            <a:headEnd/>
            <a:tailEnd/>
          </a:ln>
        </p:spPr>
      </p:pic>
      <p:sp>
        <p:nvSpPr>
          <p:cNvPr id="7" name="Retângulo 6"/>
          <p:cNvSpPr/>
          <p:nvPr/>
        </p:nvSpPr>
        <p:spPr>
          <a:xfrm>
            <a:off x="4640263" y="5445125"/>
            <a:ext cx="4283075" cy="334963"/>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6" name="Straight Connector 5"/>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19463" name="Group 7"/>
          <p:cNvGrpSpPr>
            <a:grpSpLocks/>
          </p:cNvGrpSpPr>
          <p:nvPr/>
        </p:nvGrpSpPr>
        <p:grpSpPr bwMode="auto">
          <a:xfrm>
            <a:off x="0" y="6345238"/>
            <a:ext cx="9345613" cy="573087"/>
            <a:chOff x="0" y="6433864"/>
            <a:chExt cx="9345895" cy="572815"/>
          </a:xfrm>
        </p:grpSpPr>
        <p:pic>
          <p:nvPicPr>
            <p:cNvPr id="19464" name="Picture 8"/>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19465" name="TextBox 9"/>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17488" y="1825625"/>
            <a:ext cx="3468687" cy="4351338"/>
          </a:xfrm>
        </p:spPr>
        <p:txBody>
          <a:bodyPr>
            <a:normAutofit/>
          </a:bodyPr>
          <a:lstStyle/>
          <a:p>
            <a:pPr fontAlgn="ctr">
              <a:lnSpc>
                <a:spcPct val="80000"/>
              </a:lnSpc>
            </a:pPr>
            <a:r>
              <a:rPr lang="pt-BR" sz="2200" smtClean="0">
                <a:solidFill>
                  <a:schemeClr val="hlink"/>
                </a:solidFill>
              </a:rPr>
              <a:t>Ausência de diferença estatísitca entre os grupos de estudo nos quesitos:</a:t>
            </a:r>
          </a:p>
          <a:p>
            <a:pPr lvl="1" fontAlgn="ctr">
              <a:lnSpc>
                <a:spcPct val="80000"/>
              </a:lnSpc>
            </a:pPr>
            <a:r>
              <a:rPr lang="pt-BR" sz="2000" smtClean="0"/>
              <a:t>A pontuação composta por linguagem cognição, desenvolvimento motor</a:t>
            </a:r>
          </a:p>
          <a:p>
            <a:pPr lvl="1" fontAlgn="ctr">
              <a:lnSpc>
                <a:spcPct val="80000"/>
              </a:lnSpc>
            </a:pPr>
            <a:r>
              <a:rPr lang="pt-BR" sz="2000" smtClean="0"/>
              <a:t>RN que receberam o teste cognitivo Bayley-III com pontuação &lt;70</a:t>
            </a:r>
          </a:p>
          <a:p>
            <a:pPr lvl="1" fontAlgn="ctr">
              <a:lnSpc>
                <a:spcPct val="80000"/>
              </a:lnSpc>
            </a:pPr>
            <a:r>
              <a:rPr lang="pt-BR" sz="2000" smtClean="0"/>
              <a:t>Cegueira ou surdez uni ou bilateral e paralisia cerebral</a:t>
            </a:r>
          </a:p>
          <a:p>
            <a:pPr>
              <a:lnSpc>
                <a:spcPct val="80000"/>
              </a:lnSpc>
            </a:pPr>
            <a:endParaRPr lang="pt-BR" sz="2200" smtClean="0"/>
          </a:p>
          <a:p>
            <a:pPr>
              <a:lnSpc>
                <a:spcPct val="80000"/>
              </a:lnSpc>
            </a:pPr>
            <a:endParaRPr lang="pt-BR" sz="2200" smtClean="0"/>
          </a:p>
        </p:txBody>
      </p:sp>
      <p:pic>
        <p:nvPicPr>
          <p:cNvPr id="20483" name="Imagem 5"/>
          <p:cNvPicPr>
            <a:picLocks noChangeAspect="1"/>
          </p:cNvPicPr>
          <p:nvPr/>
        </p:nvPicPr>
        <p:blipFill>
          <a:blip r:embed="rId2"/>
          <a:srcRect/>
          <a:stretch>
            <a:fillRect/>
          </a:stretch>
        </p:blipFill>
        <p:spPr bwMode="auto">
          <a:xfrm>
            <a:off x="4097338" y="1558925"/>
            <a:ext cx="5005387" cy="4748213"/>
          </a:xfrm>
          <a:prstGeom prst="rect">
            <a:avLst/>
          </a:prstGeom>
          <a:noFill/>
          <a:ln w="9525">
            <a:noFill/>
            <a:miter lim="800000"/>
            <a:headEnd/>
            <a:tailEnd/>
          </a:ln>
        </p:spPr>
      </p:pic>
      <p:sp>
        <p:nvSpPr>
          <p:cNvPr id="7"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rtlCol="0">
            <a:normAutofit fontScale="90000"/>
          </a:bodyPr>
          <a:lstStyle/>
          <a:p>
            <a:pPr fontAlgn="auto">
              <a:spcAft>
                <a:spcPts val="0"/>
              </a:spcAft>
              <a:defRPr/>
            </a:pPr>
            <a:r>
              <a:rPr lang="pt-BR" dirty="0" smtClean="0"/>
              <a:t>Mortalidade e </a:t>
            </a:r>
            <a:r>
              <a:rPr lang="pt-BR" dirty="0" err="1" smtClean="0"/>
              <a:t>Follow</a:t>
            </a:r>
            <a:r>
              <a:rPr lang="pt-BR" dirty="0" smtClean="0"/>
              <a:t> </a:t>
            </a:r>
            <a:r>
              <a:rPr lang="pt-BR" dirty="0" err="1" smtClean="0"/>
              <a:t>Up</a:t>
            </a:r>
            <a:r>
              <a:rPr lang="pt-BR" dirty="0" smtClean="0"/>
              <a:t> de </a:t>
            </a:r>
            <a:r>
              <a:rPr lang="pt-BR" dirty="0" err="1" smtClean="0"/>
              <a:t>Neurodesenvolvimento</a:t>
            </a:r>
            <a:endParaRPr lang="pt-BR" dirty="0"/>
          </a:p>
        </p:txBody>
      </p:sp>
      <p:cxnSp>
        <p:nvCxnSpPr>
          <p:cNvPr id="9" name="Conector de seta reta 8"/>
          <p:cNvCxnSpPr/>
          <p:nvPr/>
        </p:nvCxnSpPr>
        <p:spPr>
          <a:xfrm>
            <a:off x="46038" y="2392363"/>
            <a:ext cx="41116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de seta reta 10"/>
          <p:cNvCxnSpPr>
            <a:cxnSpLocks noChangeShapeType="1"/>
          </p:cNvCxnSpPr>
          <p:nvPr/>
        </p:nvCxnSpPr>
        <p:spPr bwMode="auto">
          <a:xfrm>
            <a:off x="3686175" y="3879850"/>
            <a:ext cx="411163" cy="0"/>
          </a:xfrm>
          <a:prstGeom prst="straightConnector1">
            <a:avLst/>
          </a:prstGeom>
          <a:noFill/>
          <a:ln w="76200" algn="ctr">
            <a:solidFill>
              <a:schemeClr val="hlink"/>
            </a:solidFill>
            <a:round/>
            <a:headEnd/>
            <a:tailEnd type="triangle" w="med" len="med"/>
          </a:ln>
        </p:spPr>
      </p:cxnSp>
      <p:cxnSp>
        <p:nvCxnSpPr>
          <p:cNvPr id="12" name="Conector de seta reta 11"/>
          <p:cNvCxnSpPr>
            <a:cxnSpLocks noChangeShapeType="1"/>
          </p:cNvCxnSpPr>
          <p:nvPr/>
        </p:nvCxnSpPr>
        <p:spPr bwMode="auto">
          <a:xfrm>
            <a:off x="3686175" y="4700588"/>
            <a:ext cx="411163" cy="0"/>
          </a:xfrm>
          <a:prstGeom prst="straightConnector1">
            <a:avLst/>
          </a:prstGeom>
          <a:noFill/>
          <a:ln w="76200" algn="ctr">
            <a:solidFill>
              <a:schemeClr val="hlink"/>
            </a:solidFill>
            <a:round/>
            <a:headEnd/>
            <a:tailEnd type="triangle" w="med" len="med"/>
          </a:ln>
        </p:spPr>
      </p:cxnSp>
      <p:cxnSp>
        <p:nvCxnSpPr>
          <p:cNvPr id="13" name="Conector de seta reta 12"/>
          <p:cNvCxnSpPr>
            <a:cxnSpLocks noChangeShapeType="1"/>
          </p:cNvCxnSpPr>
          <p:nvPr/>
        </p:nvCxnSpPr>
        <p:spPr bwMode="auto">
          <a:xfrm>
            <a:off x="3686175" y="5910263"/>
            <a:ext cx="411163" cy="0"/>
          </a:xfrm>
          <a:prstGeom prst="straightConnector1">
            <a:avLst/>
          </a:prstGeom>
          <a:noFill/>
          <a:ln w="76200" algn="ctr">
            <a:solidFill>
              <a:schemeClr val="hlink"/>
            </a:solidFill>
            <a:round/>
            <a:headEnd/>
            <a:tailEnd type="triangle" w="med" len="med"/>
          </a:ln>
        </p:spPr>
      </p:cxnSp>
      <p:cxnSp>
        <p:nvCxnSpPr>
          <p:cNvPr id="14" name="Conector de seta reta 13"/>
          <p:cNvCxnSpPr>
            <a:cxnSpLocks noChangeShapeType="1"/>
          </p:cNvCxnSpPr>
          <p:nvPr/>
        </p:nvCxnSpPr>
        <p:spPr bwMode="auto">
          <a:xfrm>
            <a:off x="3686175" y="6124575"/>
            <a:ext cx="411163" cy="0"/>
          </a:xfrm>
          <a:prstGeom prst="straightConnector1">
            <a:avLst/>
          </a:prstGeom>
          <a:noFill/>
          <a:ln w="76200" algn="ctr">
            <a:solidFill>
              <a:schemeClr val="hlink"/>
            </a:solidFill>
            <a:round/>
            <a:headEnd/>
            <a:tailEnd type="triangle" w="med" len="med"/>
          </a:ln>
        </p:spPr>
      </p:cxnSp>
      <p:cxnSp>
        <p:nvCxnSpPr>
          <p:cNvPr id="10" name="Straight Connector 9"/>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grpSp>
        <p:nvGrpSpPr>
          <p:cNvPr id="20491" name="Group 14"/>
          <p:cNvGrpSpPr>
            <a:grpSpLocks/>
          </p:cNvGrpSpPr>
          <p:nvPr/>
        </p:nvGrpSpPr>
        <p:grpSpPr bwMode="auto">
          <a:xfrm>
            <a:off x="0" y="6434138"/>
            <a:ext cx="9345613" cy="573087"/>
            <a:chOff x="0" y="6433864"/>
            <a:chExt cx="9345895" cy="572815"/>
          </a:xfrm>
        </p:grpSpPr>
        <p:pic>
          <p:nvPicPr>
            <p:cNvPr id="20492" name="Picture 15"/>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20493" name="TextBox 16"/>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accent2">
                <a:lumMod val="75000"/>
              </a:schemeClr>
            </a:solidFill>
          </a:ln>
        </p:spPr>
        <p:txBody>
          <a:bodyPr rtlCol="0">
            <a:normAutofit/>
          </a:bodyPr>
          <a:lstStyle/>
          <a:p>
            <a:pPr fontAlgn="auto">
              <a:spcAft>
                <a:spcPts val="0"/>
              </a:spcAft>
              <a:defRPr/>
            </a:pPr>
            <a:r>
              <a:rPr lang="en-US" dirty="0" err="1" smtClean="0"/>
              <a:t>Limitações</a:t>
            </a:r>
            <a:r>
              <a:rPr lang="en-US" dirty="0" smtClean="0"/>
              <a:t> do </a:t>
            </a:r>
            <a:r>
              <a:rPr lang="en-US" dirty="0" err="1" smtClean="0"/>
              <a:t>Estudo</a:t>
            </a:r>
            <a:endParaRPr lang="en-US" dirty="0"/>
          </a:p>
        </p:txBody>
      </p:sp>
      <p:sp>
        <p:nvSpPr>
          <p:cNvPr id="3" name="Content Placeholder 2"/>
          <p:cNvSpPr>
            <a:spLocks noGrp="1"/>
          </p:cNvSpPr>
          <p:nvPr>
            <p:ph idx="1"/>
          </p:nvPr>
        </p:nvSpPr>
        <p:spPr>
          <a:xfrm>
            <a:off x="457200" y="1417638"/>
            <a:ext cx="8229600" cy="4629150"/>
          </a:xfrm>
        </p:spPr>
        <p:txBody>
          <a:bodyPr>
            <a:normAutofit fontScale="92500" lnSpcReduction="10000"/>
          </a:bodyPr>
          <a:lstStyle/>
          <a:p>
            <a:pPr marL="0" indent="0">
              <a:lnSpc>
                <a:spcPct val="80000"/>
              </a:lnSpc>
              <a:buFont typeface="Arial" pitchFamily="34" charset="0"/>
              <a:buNone/>
            </a:pPr>
            <a:r>
              <a:rPr lang="en-US" sz="2700" smtClean="0"/>
              <a:t> Viés que aproxima da hipótese nula:</a:t>
            </a:r>
          </a:p>
          <a:p>
            <a:pPr marL="0" indent="0">
              <a:lnSpc>
                <a:spcPct val="80000"/>
              </a:lnSpc>
            </a:pPr>
            <a:r>
              <a:rPr lang="en-US" sz="2700" smtClean="0">
                <a:solidFill>
                  <a:srgbClr val="7F7F7F"/>
                </a:solidFill>
              </a:rPr>
              <a:t>Maior número de crianças nascidas por CESARIANA no grupo </a:t>
            </a:r>
            <a:r>
              <a:rPr lang="en-US" sz="2700" b="1" smtClean="0">
                <a:solidFill>
                  <a:srgbClr val="7F7F7F"/>
                </a:solidFill>
              </a:rPr>
              <a:t>Placebo 	</a:t>
            </a:r>
          </a:p>
          <a:p>
            <a:pPr lvl="1">
              <a:lnSpc>
                <a:spcPct val="80000"/>
              </a:lnSpc>
            </a:pPr>
            <a:r>
              <a:rPr lang="en-US" sz="2400" smtClean="0">
                <a:solidFill>
                  <a:srgbClr val="7F7F7F"/>
                </a:solidFill>
              </a:rPr>
              <a:t>Diminuição da colonização por Candida</a:t>
            </a:r>
          </a:p>
          <a:p>
            <a:pPr lvl="1">
              <a:lnSpc>
                <a:spcPct val="80000"/>
              </a:lnSpc>
              <a:buFont typeface="Arial" pitchFamily="34" charset="0"/>
              <a:buNone/>
            </a:pPr>
            <a:endParaRPr lang="en-US" sz="2400" smtClean="0"/>
          </a:p>
          <a:p>
            <a:pPr marL="0" indent="0">
              <a:lnSpc>
                <a:spcPct val="80000"/>
              </a:lnSpc>
            </a:pPr>
            <a:r>
              <a:rPr lang="en-US" sz="2700" smtClean="0"/>
              <a:t>Maior número de crianças receberam CORTICOTERAPIA no grupo </a:t>
            </a:r>
            <a:r>
              <a:rPr lang="en-US" sz="2700" b="1" smtClean="0"/>
              <a:t>Placebo</a:t>
            </a:r>
          </a:p>
          <a:p>
            <a:pPr lvl="1">
              <a:lnSpc>
                <a:spcPct val="80000"/>
              </a:lnSpc>
            </a:pPr>
            <a:r>
              <a:rPr lang="en-US" sz="2400" smtClean="0">
                <a:solidFill>
                  <a:srgbClr val="7F7F7F"/>
                </a:solidFill>
              </a:rPr>
              <a:t>Diminuição da morbimortalidade neste grupo</a:t>
            </a:r>
          </a:p>
          <a:p>
            <a:pPr lvl="1" algn="ctr">
              <a:lnSpc>
                <a:spcPct val="80000"/>
              </a:lnSpc>
              <a:buFont typeface="Arial" pitchFamily="34" charset="0"/>
              <a:buNone/>
            </a:pPr>
            <a:r>
              <a:rPr lang="en-US" sz="2400" b="1" smtClean="0">
                <a:solidFill>
                  <a:schemeClr val="hlink"/>
                </a:solidFill>
              </a:rPr>
              <a:t>No entanto análise post hoc ajustando para a idade gestacional,  cesariana e uso pré-natal de esteróide continuou não mostrando diferença entre os grupos no resultado final!</a:t>
            </a:r>
          </a:p>
          <a:p>
            <a:pPr lvl="1">
              <a:lnSpc>
                <a:spcPct val="80000"/>
              </a:lnSpc>
            </a:pPr>
            <a:r>
              <a:rPr lang="en-US" sz="2300" smtClean="0"/>
              <a:t>Viés que afasta da hipótese nula:</a:t>
            </a:r>
          </a:p>
          <a:p>
            <a:pPr marL="0" indent="0">
              <a:lnSpc>
                <a:spcPct val="80000"/>
              </a:lnSpc>
            </a:pPr>
            <a:r>
              <a:rPr lang="en-US" sz="2700" smtClean="0"/>
              <a:t>Profilaxia com fluconazol pode ter erradicado o fungo dos locais de cultura não estéreis no </a:t>
            </a:r>
            <a:r>
              <a:rPr lang="en-US" sz="2700" b="1" smtClean="0"/>
              <a:t>grupo tratado</a:t>
            </a:r>
            <a:endParaRPr lang="en-US" sz="27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682625" y="4395788"/>
            <a:ext cx="8004175" cy="1730375"/>
          </a:xfrm>
          <a:prstGeom prst="roundRect">
            <a:avLst/>
          </a:prstGeom>
          <a:solidFill>
            <a:schemeClr val="accent3">
              <a:lumMod val="75000"/>
              <a:alpha val="68000"/>
            </a:schemeClr>
          </a:solidFill>
          <a:ln>
            <a:solidFill>
              <a:schemeClr val="accent3">
                <a:lumMod val="50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ounded Rectangle 4"/>
          <p:cNvSpPr/>
          <p:nvPr/>
        </p:nvSpPr>
        <p:spPr>
          <a:xfrm>
            <a:off x="682625" y="2676525"/>
            <a:ext cx="8004175" cy="1419225"/>
          </a:xfrm>
          <a:prstGeom prst="roundRect">
            <a:avLst/>
          </a:prstGeom>
          <a:solidFill>
            <a:srgbClr val="C0504D">
              <a:alpha val="68000"/>
            </a:srgbClr>
          </a:solidFill>
          <a:ln>
            <a:solidFill>
              <a:schemeClr val="accent2">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2532" name="Title 1"/>
          <p:cNvSpPr>
            <a:spLocks noGrp="1"/>
          </p:cNvSpPr>
          <p:nvPr>
            <p:ph type="title"/>
          </p:nvPr>
        </p:nvSpPr>
        <p:spPr>
          <a:ln>
            <a:solidFill>
              <a:srgbClr val="953735"/>
            </a:solidFill>
          </a:ln>
        </p:spPr>
        <p:txBody>
          <a:bodyPr/>
          <a:lstStyle/>
          <a:p>
            <a:r>
              <a:rPr lang="en-US" smtClean="0"/>
              <a:t>Discussão</a:t>
            </a:r>
          </a:p>
        </p:txBody>
      </p:sp>
      <p:sp>
        <p:nvSpPr>
          <p:cNvPr id="3" name="Content Placeholder 2"/>
          <p:cNvSpPr>
            <a:spLocks noGrp="1"/>
          </p:cNvSpPr>
          <p:nvPr>
            <p:ph idx="1"/>
          </p:nvPr>
        </p:nvSpPr>
        <p:spPr>
          <a:xfrm>
            <a:off x="682625" y="1417638"/>
            <a:ext cx="8004175" cy="4525962"/>
          </a:xfrm>
        </p:spPr>
        <p:txBody>
          <a:bodyPr>
            <a:normAutofit/>
          </a:bodyPr>
          <a:lstStyle/>
          <a:p>
            <a:pPr marL="0" indent="0" algn="ctr">
              <a:lnSpc>
                <a:spcPct val="90000"/>
              </a:lnSpc>
              <a:buFont typeface="Arial" pitchFamily="34" charset="0"/>
              <a:buNone/>
            </a:pPr>
            <a:r>
              <a:rPr lang="en-US" sz="2700" smtClean="0"/>
              <a:t>Profilaxia com Fluconazol</a:t>
            </a:r>
            <a:r>
              <a:rPr lang="en-US" sz="2700" b="1" smtClean="0"/>
              <a:t> x </a:t>
            </a:r>
            <a:r>
              <a:rPr lang="en-US" sz="2700" smtClean="0"/>
              <a:t>Placebo:</a:t>
            </a:r>
          </a:p>
          <a:p>
            <a:pPr marL="0" indent="0" algn="ctr">
              <a:lnSpc>
                <a:spcPct val="90000"/>
              </a:lnSpc>
              <a:buFont typeface="Arial" pitchFamily="34" charset="0"/>
              <a:buNone/>
            </a:pPr>
            <a:endParaRPr lang="en-US" sz="2700" smtClean="0"/>
          </a:p>
          <a:p>
            <a:pPr marL="0" indent="0" algn="ctr">
              <a:lnSpc>
                <a:spcPct val="90000"/>
              </a:lnSpc>
              <a:buFont typeface="Arial" pitchFamily="34" charset="0"/>
              <a:buNone/>
            </a:pPr>
            <a:endParaRPr lang="en-US" sz="2700" b="1" smtClean="0">
              <a:latin typeface="Abadi MT Condensed Light"/>
              <a:ea typeface="Abadi MT Condensed Light"/>
              <a:cs typeface="Abadi MT Condensed Light"/>
            </a:endParaRPr>
          </a:p>
          <a:p>
            <a:pPr marL="0" indent="0" algn="ctr">
              <a:lnSpc>
                <a:spcPct val="90000"/>
              </a:lnSpc>
              <a:buFont typeface="Arial" pitchFamily="34" charset="0"/>
              <a:buNone/>
            </a:pPr>
            <a:r>
              <a:rPr lang="en-US" sz="2700" b="1" smtClean="0">
                <a:solidFill>
                  <a:schemeClr val="bg1"/>
                </a:solidFill>
                <a:latin typeface="Abadi MT Condensed Light"/>
                <a:ea typeface="Abadi MT Condensed Light"/>
                <a:cs typeface="Abadi MT Condensed Light"/>
              </a:rPr>
              <a:t>Não apresentou significância estatística na mortalidade ou candidíase invasiva</a:t>
            </a:r>
          </a:p>
          <a:p>
            <a:pPr marL="0" indent="0" algn="ctr">
              <a:lnSpc>
                <a:spcPct val="90000"/>
              </a:lnSpc>
              <a:buFont typeface="Arial" pitchFamily="34" charset="0"/>
              <a:buNone/>
            </a:pPr>
            <a:r>
              <a:rPr lang="en-US" sz="2800" b="1" smtClean="0">
                <a:solidFill>
                  <a:schemeClr val="bg1"/>
                </a:solidFill>
                <a:latin typeface="Abadi MT Condensed Light"/>
                <a:ea typeface="Abadi MT Condensed Light"/>
                <a:cs typeface="Abadi MT Condensed Light"/>
              </a:rPr>
              <a:t>No entanto:</a:t>
            </a:r>
          </a:p>
          <a:p>
            <a:pPr marL="0" indent="0" algn="ctr">
              <a:lnSpc>
                <a:spcPct val="90000"/>
              </a:lnSpc>
              <a:buFont typeface="Arial" pitchFamily="34" charset="0"/>
              <a:buNone/>
            </a:pPr>
            <a:endParaRPr lang="en-US" sz="2800" b="1" smtClean="0">
              <a:latin typeface="Abadi MT Condensed Light"/>
              <a:ea typeface="Abadi MT Condensed Light"/>
              <a:cs typeface="Abadi MT Condensed Light"/>
            </a:endParaRPr>
          </a:p>
          <a:p>
            <a:pPr marL="0" indent="0" algn="ctr">
              <a:lnSpc>
                <a:spcPct val="90000"/>
              </a:lnSpc>
              <a:buFont typeface="Arial" pitchFamily="34" charset="0"/>
              <a:buNone/>
            </a:pPr>
            <a:r>
              <a:rPr lang="en-US" sz="2700" b="1" smtClean="0">
                <a:solidFill>
                  <a:srgbClr val="FFFFFF"/>
                </a:solidFill>
                <a:latin typeface="Abadi MT Condensed Light"/>
                <a:ea typeface="Abadi MT Condensed Light"/>
                <a:cs typeface="Abadi MT Condensed Light"/>
              </a:rPr>
              <a:t>Redução estatisticamente significativa na incidência da candidíase somente (comprovada e provável) no grupo tratado com Fluconazol</a:t>
            </a:r>
          </a:p>
        </p:txBody>
      </p:sp>
      <p:grpSp>
        <p:nvGrpSpPr>
          <p:cNvPr id="22534" name="Group 6"/>
          <p:cNvGrpSpPr>
            <a:grpSpLocks/>
          </p:cNvGrpSpPr>
          <p:nvPr/>
        </p:nvGrpSpPr>
        <p:grpSpPr bwMode="auto">
          <a:xfrm>
            <a:off x="0" y="6359525"/>
            <a:ext cx="9345613" cy="573088"/>
            <a:chOff x="0" y="6433864"/>
            <a:chExt cx="9345895" cy="572815"/>
          </a:xfrm>
        </p:grpSpPr>
        <p:pic>
          <p:nvPicPr>
            <p:cNvPr id="22536" name="Picture 7"/>
            <p:cNvPicPr>
              <a:picLocks noChangeAspect="1"/>
            </p:cNvPicPr>
            <p:nvPr/>
          </p:nvPicPr>
          <p:blipFill>
            <a:blip r:embed="rId2"/>
            <a:srcRect/>
            <a:stretch>
              <a:fillRect/>
            </a:stretch>
          </p:blipFill>
          <p:spPr bwMode="auto">
            <a:xfrm>
              <a:off x="0" y="6433864"/>
              <a:ext cx="2098340" cy="437942"/>
            </a:xfrm>
            <a:prstGeom prst="rect">
              <a:avLst/>
            </a:prstGeom>
            <a:noFill/>
            <a:ln w="9525">
              <a:noFill/>
              <a:miter lim="800000"/>
              <a:headEnd/>
              <a:tailEnd/>
            </a:ln>
          </p:spPr>
        </p:pic>
        <p:sp>
          <p:nvSpPr>
            <p:cNvPr id="22537"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cxnSp>
        <p:nvCxnSpPr>
          <p:cNvPr id="10" name="Straight Connector 9"/>
          <p:cNvCxnSpPr/>
          <p:nvPr/>
        </p:nvCxnSpPr>
        <p:spPr>
          <a:xfrm>
            <a:off x="2057400" y="6380163"/>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0" y="2174875"/>
            <a:ext cx="8686800" cy="2495550"/>
          </a:xfrm>
          <a:prstGeom prst="roundRect">
            <a:avLst/>
          </a:prstGeom>
          <a:solidFill>
            <a:schemeClr val="accent3">
              <a:lumMod val="75000"/>
              <a:alpha val="68000"/>
            </a:schemeClr>
          </a:solidFill>
          <a:ln>
            <a:solidFill>
              <a:schemeClr val="accent3">
                <a:lumMod val="50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3556" name="Title 1"/>
          <p:cNvSpPr>
            <a:spLocks noGrp="1"/>
          </p:cNvSpPr>
          <p:nvPr>
            <p:ph type="title"/>
          </p:nvPr>
        </p:nvSpPr>
        <p:spPr>
          <a:ln>
            <a:solidFill>
              <a:srgbClr val="953735"/>
            </a:solidFill>
          </a:ln>
        </p:spPr>
        <p:txBody>
          <a:bodyPr/>
          <a:lstStyle/>
          <a:p>
            <a:r>
              <a:rPr lang="en-US" smtClean="0"/>
              <a:t>Discussão</a:t>
            </a:r>
          </a:p>
        </p:txBody>
      </p:sp>
      <p:sp>
        <p:nvSpPr>
          <p:cNvPr id="23558" name="TextBox 3"/>
          <p:cNvSpPr txBox="1">
            <a:spLocks noChangeArrowheads="1"/>
          </p:cNvSpPr>
          <p:nvPr/>
        </p:nvSpPr>
        <p:spPr bwMode="auto">
          <a:xfrm>
            <a:off x="1468438" y="2509838"/>
            <a:ext cx="6061075" cy="2222500"/>
          </a:xfrm>
          <a:prstGeom prst="rect">
            <a:avLst/>
          </a:prstGeom>
          <a:noFill/>
          <a:ln w="57150">
            <a:solidFill>
              <a:schemeClr val="tx1"/>
            </a:solidFill>
            <a:miter lim="800000"/>
            <a:headEnd/>
            <a:tailEnd/>
          </a:ln>
        </p:spPr>
        <p:txBody>
          <a:bodyPr>
            <a:spAutoFit/>
          </a:bodyPr>
          <a:lstStyle/>
          <a:p>
            <a:pPr algn="just"/>
            <a:r>
              <a:rPr lang="en-US" sz="2400">
                <a:solidFill>
                  <a:schemeClr val="bg1"/>
                </a:solidFill>
                <a:latin typeface="Calibri" pitchFamily="34" charset="0"/>
              </a:rPr>
              <a:t>Adiciona evidências à eficácia da profilaxia com Fluconazol, </a:t>
            </a:r>
            <a:r>
              <a:rPr lang="en-US" sz="2800" b="1">
                <a:solidFill>
                  <a:srgbClr val="FFFF00"/>
                </a:solidFill>
                <a:latin typeface="Calibri" pitchFamily="34" charset="0"/>
              </a:rPr>
              <a:t>mas traz a dúvida se a prevenção da infecção por Candida traz benefícios substanciais na evolução da prematuridade.</a:t>
            </a:r>
          </a:p>
        </p:txBody>
      </p:sp>
      <p:grpSp>
        <p:nvGrpSpPr>
          <p:cNvPr id="23559" name="Group 6"/>
          <p:cNvGrpSpPr>
            <a:grpSpLocks/>
          </p:cNvGrpSpPr>
          <p:nvPr/>
        </p:nvGrpSpPr>
        <p:grpSpPr bwMode="auto">
          <a:xfrm>
            <a:off x="0" y="6359525"/>
            <a:ext cx="9345613" cy="573088"/>
            <a:chOff x="0" y="6433864"/>
            <a:chExt cx="9345895" cy="572815"/>
          </a:xfrm>
        </p:grpSpPr>
        <p:pic>
          <p:nvPicPr>
            <p:cNvPr id="23561" name="Picture 7"/>
            <p:cNvPicPr>
              <a:picLocks noChangeAspect="1"/>
            </p:cNvPicPr>
            <p:nvPr/>
          </p:nvPicPr>
          <p:blipFill>
            <a:blip r:embed="rId3"/>
            <a:srcRect/>
            <a:stretch>
              <a:fillRect/>
            </a:stretch>
          </p:blipFill>
          <p:spPr bwMode="auto">
            <a:xfrm>
              <a:off x="0" y="6433864"/>
              <a:ext cx="2098340" cy="437942"/>
            </a:xfrm>
            <a:prstGeom prst="rect">
              <a:avLst/>
            </a:prstGeom>
            <a:noFill/>
            <a:ln w="9525">
              <a:noFill/>
              <a:miter lim="800000"/>
              <a:headEnd/>
              <a:tailEnd/>
            </a:ln>
          </p:spPr>
        </p:pic>
        <p:sp>
          <p:nvSpPr>
            <p:cNvPr id="23562"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cxnSp>
        <p:nvCxnSpPr>
          <p:cNvPr id="10" name="Straight Connector 9"/>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sp>
        <p:nvSpPr>
          <p:cNvPr id="23564" name="Text Box 12"/>
          <p:cNvSpPr txBox="1">
            <a:spLocks noChangeArrowheads="1"/>
          </p:cNvSpPr>
          <p:nvPr/>
        </p:nvSpPr>
        <p:spPr bwMode="auto">
          <a:xfrm>
            <a:off x="2794000" y="1560513"/>
            <a:ext cx="2419350" cy="366712"/>
          </a:xfrm>
          <a:prstGeom prst="rect">
            <a:avLst/>
          </a:prstGeom>
          <a:noFill/>
          <a:ln w="9525">
            <a:noFill/>
            <a:miter lim="800000"/>
            <a:headEnd/>
            <a:tailEnd/>
          </a:ln>
          <a:effectLst/>
        </p:spPr>
        <p:txBody>
          <a:bodyPr wrap="none">
            <a:spAutoFit/>
          </a:bodyPr>
          <a:lstStyle/>
          <a:p>
            <a:r>
              <a:rPr lang="pt-BR"/>
              <a:t>Asssim, este estudo...</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ln>
            <a:solidFill>
              <a:srgbClr val="953735"/>
            </a:solidFill>
          </a:ln>
        </p:spPr>
        <p:txBody>
          <a:bodyPr/>
          <a:lstStyle/>
          <a:p>
            <a:r>
              <a:rPr lang="en-US" smtClean="0"/>
              <a:t>Discussão</a:t>
            </a:r>
          </a:p>
        </p:txBody>
      </p:sp>
      <p:sp>
        <p:nvSpPr>
          <p:cNvPr id="3" name="Content Placeholder 2"/>
          <p:cNvSpPr>
            <a:spLocks noGrp="1"/>
          </p:cNvSpPr>
          <p:nvPr>
            <p:ph idx="1"/>
          </p:nvPr>
        </p:nvSpPr>
        <p:spPr>
          <a:xfrm>
            <a:off x="457200" y="1417638"/>
            <a:ext cx="8229600" cy="4525962"/>
          </a:xfrm>
        </p:spPr>
        <p:txBody>
          <a:bodyPr>
            <a:normAutofit fontScale="92500" lnSpcReduction="10000"/>
          </a:bodyPr>
          <a:lstStyle/>
          <a:p>
            <a:r>
              <a:rPr lang="en-US" smtClean="0"/>
              <a:t>Esperava-se uma redução na mortalidade ou casos de candidíase invasiva de </a:t>
            </a:r>
            <a:r>
              <a:rPr lang="en-US" b="1" smtClean="0"/>
              <a:t>30%</a:t>
            </a:r>
          </a:p>
          <a:p>
            <a:pPr lvl="1"/>
            <a:r>
              <a:rPr lang="en-US" smtClean="0"/>
              <a:t>Incidência no grupo placebo de apenas 21% de candíase em relação a outros estudos </a:t>
            </a:r>
            <a:r>
              <a:rPr lang="en-US" sz="2300" smtClean="0">
                <a:sym typeface="Wingdings" pitchFamily="2" charset="2"/>
              </a:rPr>
              <a:t>[3,4]</a:t>
            </a:r>
            <a:endParaRPr lang="en-US" smtClean="0"/>
          </a:p>
          <a:p>
            <a:pPr lvl="1"/>
            <a:r>
              <a:rPr lang="en-US" smtClean="0"/>
              <a:t>Possíveis explicações: </a:t>
            </a:r>
            <a:r>
              <a:rPr lang="en-US" sz="2300" smtClean="0">
                <a:sym typeface="Wingdings" pitchFamily="2" charset="2"/>
              </a:rPr>
              <a:t>[8]</a:t>
            </a:r>
            <a:endParaRPr lang="en-US" smtClean="0"/>
          </a:p>
          <a:p>
            <a:pPr lvl="2"/>
            <a:r>
              <a:rPr lang="en-US" smtClean="0"/>
              <a:t>Menor uso de antibióticos de amplo espectro (como cefalosporina de 3ª geração)</a:t>
            </a:r>
          </a:p>
          <a:p>
            <a:pPr lvl="2"/>
            <a:r>
              <a:rPr lang="en-US" smtClean="0"/>
              <a:t>Maior uso de “line bundles”</a:t>
            </a:r>
          </a:p>
          <a:p>
            <a:pPr lvl="2"/>
            <a:r>
              <a:rPr lang="en-US" smtClean="0"/>
              <a:t>Maior cuidado na lavagem das mãos</a:t>
            </a:r>
          </a:p>
          <a:p>
            <a:pPr marL="1371600" lvl="3" indent="0">
              <a:buFont typeface="Arial" pitchFamily="34" charset="0"/>
              <a:buNone/>
            </a:pPr>
            <a:r>
              <a:rPr lang="en-US" sz="1600" smtClean="0">
                <a:solidFill>
                  <a:srgbClr val="7F7F7F"/>
                </a:solidFill>
              </a:rPr>
              <a:t>Passos preconizados para evitar consequências maléficas ao paciente.</a:t>
            </a:r>
          </a:p>
          <a:p>
            <a:pPr lvl="2"/>
            <a:r>
              <a:rPr lang="en-US" smtClean="0"/>
              <a:t>Maior número de pacientes nascidos na instituição (87%) com melhores resultados</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295275" y="273050"/>
            <a:ext cx="8229600" cy="912813"/>
          </a:xfrm>
          <a:ln>
            <a:solidFill>
              <a:srgbClr val="953735"/>
            </a:solidFill>
          </a:ln>
        </p:spPr>
        <p:txBody>
          <a:bodyPr/>
          <a:lstStyle/>
          <a:p>
            <a:r>
              <a:rPr lang="en-US" smtClean="0"/>
              <a:t>Discussão</a:t>
            </a:r>
          </a:p>
        </p:txBody>
      </p:sp>
      <p:sp>
        <p:nvSpPr>
          <p:cNvPr id="25603" name="Content Placeholder 2"/>
          <p:cNvSpPr>
            <a:spLocks noGrp="1"/>
          </p:cNvSpPr>
          <p:nvPr>
            <p:ph idx="1"/>
          </p:nvPr>
        </p:nvSpPr>
        <p:spPr>
          <a:xfrm>
            <a:off x="457200" y="1084263"/>
            <a:ext cx="8229600" cy="4938712"/>
          </a:xfrm>
        </p:spPr>
        <p:txBody>
          <a:bodyPr/>
          <a:lstStyle/>
          <a:p>
            <a:pPr marL="0" indent="0" algn="ctr">
              <a:buFont typeface="Arial" pitchFamily="34" charset="0"/>
              <a:buNone/>
            </a:pPr>
            <a:r>
              <a:rPr lang="en-US" smtClean="0"/>
              <a:t>Alterações no neurodesenvolvimento:</a:t>
            </a:r>
          </a:p>
        </p:txBody>
      </p:sp>
      <p:sp>
        <p:nvSpPr>
          <p:cNvPr id="4" name="Rounded Rectangle 3"/>
          <p:cNvSpPr/>
          <p:nvPr/>
        </p:nvSpPr>
        <p:spPr>
          <a:xfrm>
            <a:off x="457200" y="1747838"/>
            <a:ext cx="8229600" cy="1679575"/>
          </a:xfrm>
          <a:prstGeom prst="roundRect">
            <a:avLst/>
          </a:prstGeom>
          <a:solidFill>
            <a:srgbClr val="C0504D">
              <a:alpha val="68000"/>
            </a:srgbClr>
          </a:solidFill>
          <a:ln>
            <a:solidFill>
              <a:schemeClr val="accent2">
                <a:lumMod val="75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r>
              <a:rPr lang="en-US" sz="2600">
                <a:solidFill>
                  <a:srgbClr val="FFFFFF"/>
                </a:solidFill>
                <a:latin typeface="Abadi MT Condensed Light"/>
                <a:ea typeface="Abadi MT Condensed Light"/>
                <a:cs typeface="Abadi MT Condensed Light"/>
              </a:rPr>
              <a:t>Não houve diferença significativa de desenvolvimento neuromotor neste ambiente de baixa à média incidência de candidíase, como no estudo de Kauffman et al </a:t>
            </a:r>
            <a:r>
              <a:rPr lang="en-US" sz="2600">
                <a:solidFill>
                  <a:schemeClr val="bg1"/>
                </a:solidFill>
                <a:latin typeface="Arial" pitchFamily="34" charset="0"/>
                <a:cs typeface="Arial" pitchFamily="34" charset="0"/>
                <a:sym typeface="Wingdings" pitchFamily="2" charset="2"/>
              </a:rPr>
              <a:t>[9]</a:t>
            </a:r>
          </a:p>
        </p:txBody>
      </p:sp>
      <p:sp>
        <p:nvSpPr>
          <p:cNvPr id="5" name="Rounded Rectangle 4"/>
          <p:cNvSpPr/>
          <p:nvPr/>
        </p:nvSpPr>
        <p:spPr>
          <a:xfrm>
            <a:off x="682625" y="3427413"/>
            <a:ext cx="8004175" cy="1270000"/>
          </a:xfrm>
          <a:prstGeom prst="roundRect">
            <a:avLst/>
          </a:prstGeom>
          <a:solidFill>
            <a:schemeClr val="accent3">
              <a:lumMod val="75000"/>
              <a:alpha val="68000"/>
            </a:schemeClr>
          </a:solidFill>
          <a:ln>
            <a:solidFill>
              <a:schemeClr val="accent3">
                <a:lumMod val="50000"/>
              </a:schemeClr>
            </a:solidFill>
          </a:ln>
        </p:spPr>
        <p:style>
          <a:lnRef idx="1">
            <a:schemeClr val="accent1"/>
          </a:lnRef>
          <a:fillRef idx="3">
            <a:schemeClr val="accent1"/>
          </a:fillRef>
          <a:effectRef idx="2">
            <a:schemeClr val="accent1"/>
          </a:effectRef>
          <a:fontRef idx="minor">
            <a:schemeClr val="lt1"/>
          </a:fontRef>
        </p:style>
        <p:txBody>
          <a:bodyPr anchor="ctr"/>
          <a:lstStyle/>
          <a:p>
            <a:pPr algn="ctr"/>
            <a:r>
              <a:rPr lang="en-US" sz="1600">
                <a:solidFill>
                  <a:srgbClr val="FFFFFF"/>
                </a:solidFill>
                <a:latin typeface="Abadi MT Condensed Light"/>
                <a:ea typeface="Abadi MT Condensed Light"/>
                <a:cs typeface="Abadi MT Condensed Light"/>
              </a:rPr>
              <a:t>O fluconazol profilático tem sido efetivo na prevenção da candidíase nos estudos com alta incidência de candidíase (13% </a:t>
            </a:r>
            <a:r>
              <a:rPr lang="en-US" sz="1600">
                <a:solidFill>
                  <a:schemeClr val="bg1"/>
                </a:solidFill>
                <a:latin typeface="Arial" pitchFamily="34" charset="0"/>
                <a:cs typeface="Arial" pitchFamily="34" charset="0"/>
                <a:sym typeface="Wingdings" pitchFamily="2" charset="2"/>
              </a:rPr>
              <a:t>[3,] e 20% [4]). No presente estudo, o placebo grupo apresentou uma incidência de candiíase provável ou definitiva de 9% e invasiva, de 7%. Assim, o efeito do fluconazoll profilático e dependente da incidência de candidíase de base!</a:t>
            </a:r>
          </a:p>
        </p:txBody>
      </p:sp>
      <p:sp>
        <p:nvSpPr>
          <p:cNvPr id="25606" name="TextBox 5"/>
          <p:cNvSpPr txBox="1">
            <a:spLocks noChangeArrowheads="1"/>
          </p:cNvSpPr>
          <p:nvPr/>
        </p:nvSpPr>
        <p:spPr bwMode="auto">
          <a:xfrm>
            <a:off x="682625" y="4697413"/>
            <a:ext cx="7842250" cy="973137"/>
          </a:xfrm>
          <a:prstGeom prst="rect">
            <a:avLst/>
          </a:prstGeom>
          <a:noFill/>
          <a:ln w="57150">
            <a:solidFill>
              <a:schemeClr val="tx1"/>
            </a:solidFill>
            <a:miter lim="800000"/>
            <a:headEnd/>
            <a:tailEnd/>
          </a:ln>
        </p:spPr>
        <p:txBody>
          <a:bodyPr>
            <a:spAutoFit/>
          </a:bodyPr>
          <a:lstStyle/>
          <a:p>
            <a:pPr algn="ctr"/>
            <a:r>
              <a:rPr lang="en-US">
                <a:latin typeface="Calibri" pitchFamily="34" charset="0"/>
              </a:rPr>
              <a:t>Este estudo apresentou pouco poder de análise para  a segurança do fluconazol, assim como para análise isolada do neurodesenvolvimento (neste coorte de RN, múltiplos fatores estão envolvidos) destes fatores.</a:t>
            </a:r>
          </a:p>
        </p:txBody>
      </p:sp>
      <p:sp>
        <p:nvSpPr>
          <p:cNvPr id="25607" name="TextBox 7"/>
          <p:cNvSpPr txBox="1">
            <a:spLocks noChangeArrowheads="1"/>
          </p:cNvSpPr>
          <p:nvPr/>
        </p:nvSpPr>
        <p:spPr bwMode="auto">
          <a:xfrm>
            <a:off x="682625" y="5670550"/>
            <a:ext cx="7702550" cy="1465263"/>
          </a:xfrm>
          <a:prstGeom prst="rect">
            <a:avLst/>
          </a:prstGeom>
          <a:noFill/>
          <a:ln w="9525">
            <a:noFill/>
            <a:miter lim="800000"/>
            <a:headEnd/>
            <a:tailEnd/>
          </a:ln>
        </p:spPr>
        <p:txBody>
          <a:bodyPr>
            <a:spAutoFit/>
          </a:bodyPr>
          <a:lstStyle/>
          <a:p>
            <a:r>
              <a:rPr lang="en-US">
                <a:latin typeface="Abadi MT Condensed Light"/>
                <a:ea typeface="Abadi MT Condensed Light"/>
                <a:cs typeface="Abadi MT Condensed Light"/>
              </a:rPr>
              <a:t>*O estudo havia demonstrado um aumento na perfuração intestinal espontânea, mas após reavaliação dos dados, esta diferença se mostrou inexistente.Muitas vezes é difícil diferenciar enterocolite necrosante de perfuração intestinal espontânea e estas entidades são diferentes </a:t>
            </a:r>
            <a:r>
              <a:rPr lang="en-US">
                <a:sym typeface="Wingdings" pitchFamily="2" charset="2"/>
              </a:rPr>
              <a:t>[21]</a:t>
            </a:r>
            <a:endParaRPr lang="en-US">
              <a:latin typeface="Abadi MT Condensed Light"/>
              <a:ea typeface="Abadi MT Condensed Light"/>
              <a:cs typeface="Abadi MT Condensed Light"/>
            </a:endParaRPr>
          </a:p>
          <a:p>
            <a:endParaRPr lang="en-US">
              <a:latin typeface="Calibri"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ln>
            <a:solidFill>
              <a:srgbClr val="953735"/>
            </a:solidFill>
          </a:ln>
        </p:spPr>
        <p:txBody>
          <a:bodyPr/>
          <a:lstStyle/>
          <a:p>
            <a:r>
              <a:rPr lang="en-US" sz="4000" smtClean="0"/>
              <a:t>Conclusão</a:t>
            </a:r>
            <a:br>
              <a:rPr lang="en-US" sz="4000" smtClean="0"/>
            </a:br>
            <a:r>
              <a:rPr lang="en-US" sz="2800" smtClean="0">
                <a:solidFill>
                  <a:srgbClr val="FF3300"/>
                </a:solidFill>
              </a:rPr>
              <a:t>Entre os RN com peso ao nascer&lt;750g</a:t>
            </a:r>
            <a:r>
              <a:rPr lang="en-US" sz="4000" smtClean="0"/>
              <a:t>:</a:t>
            </a:r>
          </a:p>
        </p:txBody>
      </p:sp>
      <p:sp>
        <p:nvSpPr>
          <p:cNvPr id="3" name="Content Placeholder 2"/>
          <p:cNvSpPr>
            <a:spLocks noGrp="1"/>
          </p:cNvSpPr>
          <p:nvPr>
            <p:ph idx="1"/>
          </p:nvPr>
        </p:nvSpPr>
        <p:spPr>
          <a:xfrm>
            <a:off x="469900" y="1417638"/>
            <a:ext cx="8459788" cy="639762"/>
          </a:xfrm>
        </p:spPr>
        <p:txBody>
          <a:bodyPr>
            <a:normAutofit fontScale="70000" lnSpcReduction="20000"/>
          </a:bodyPr>
          <a:lstStyle/>
          <a:p>
            <a:pPr marL="0" indent="0">
              <a:buFont typeface="Arial" pitchFamily="34" charset="0"/>
              <a:buNone/>
            </a:pPr>
            <a:r>
              <a:rPr lang="en-US" sz="3000" smtClean="0"/>
              <a:t>	Fluconazol profilático não se associou à diminuição significativa da morte ou candidíase</a:t>
            </a:r>
          </a:p>
        </p:txBody>
      </p:sp>
      <p:sp>
        <p:nvSpPr>
          <p:cNvPr id="26628" name="TextBox 3"/>
          <p:cNvSpPr txBox="1">
            <a:spLocks noChangeArrowheads="1"/>
          </p:cNvSpPr>
          <p:nvPr/>
        </p:nvSpPr>
        <p:spPr bwMode="auto">
          <a:xfrm>
            <a:off x="0" y="2552700"/>
            <a:ext cx="8983663" cy="1917700"/>
          </a:xfrm>
          <a:prstGeom prst="rect">
            <a:avLst/>
          </a:prstGeom>
          <a:noFill/>
          <a:ln w="9525">
            <a:noFill/>
            <a:miter lim="800000"/>
            <a:headEnd/>
            <a:tailEnd/>
          </a:ln>
        </p:spPr>
        <p:txBody>
          <a:bodyPr>
            <a:spAutoFit/>
          </a:bodyPr>
          <a:lstStyle/>
          <a:p>
            <a:pPr algn="ctr"/>
            <a:r>
              <a:rPr lang="en-US" sz="2400">
                <a:latin typeface="Calibri" pitchFamily="34" charset="0"/>
                <a:sym typeface="Wingdings" pitchFamily="2" charset="2"/>
              </a:rPr>
              <a:t>O benefício da profilaxia em relação as suas consequências (custo do medicamento, aumento da resistência do fungo, possíveis efeitos adversos) se torna menor!A incidência de  candidíase invasiva nos EUA tem diminuído no última década </a:t>
            </a:r>
            <a:r>
              <a:rPr lang="en-US">
                <a:sym typeface="Wingdings" pitchFamily="2" charset="2"/>
              </a:rPr>
              <a:t>[8]</a:t>
            </a:r>
            <a:endParaRPr lang="en-US" sz="2400">
              <a:latin typeface="Calibri" pitchFamily="34" charset="0"/>
            </a:endParaRPr>
          </a:p>
          <a:p>
            <a:endParaRPr lang="en-US" sz="2400">
              <a:latin typeface="Calibri" pitchFamily="34" charset="0"/>
            </a:endParaRPr>
          </a:p>
        </p:txBody>
      </p:sp>
      <p:sp>
        <p:nvSpPr>
          <p:cNvPr id="5" name="Down Arrow 4"/>
          <p:cNvSpPr/>
          <p:nvPr/>
        </p:nvSpPr>
        <p:spPr>
          <a:xfrm>
            <a:off x="4499537" y="2346508"/>
            <a:ext cx="162800" cy="356019"/>
          </a:xfrm>
          <a:prstGeom prst="downArrow">
            <a:avLst/>
          </a:prstGeom>
        </p:spPr>
        <p:style>
          <a:lnRef idx="0">
            <a:schemeClr val="accent2"/>
          </a:lnRef>
          <a:fillRef idx="3">
            <a:schemeClr val="accent2"/>
          </a:fillRef>
          <a:effectRef idx="3">
            <a:schemeClr val="accent2"/>
          </a:effectRef>
          <a:fontRef idx="minor">
            <a:schemeClr val="lt1"/>
          </a:fontRef>
        </p:style>
        <p:txBody>
          <a:bodyPr anchor="ctr"/>
          <a:lstStyle/>
          <a:p>
            <a:pPr algn="ctr" fontAlgn="auto">
              <a:spcBef>
                <a:spcPts val="0"/>
              </a:spcBef>
              <a:spcAft>
                <a:spcPts val="0"/>
              </a:spcAft>
              <a:defRPr/>
            </a:pPr>
            <a:endParaRPr lang="en-US"/>
          </a:p>
        </p:txBody>
      </p:sp>
      <p:sp>
        <p:nvSpPr>
          <p:cNvPr id="26632" name="TextBox 5"/>
          <p:cNvSpPr txBox="1">
            <a:spLocks noChangeArrowheads="1"/>
          </p:cNvSpPr>
          <p:nvPr/>
        </p:nvSpPr>
        <p:spPr bwMode="auto">
          <a:xfrm>
            <a:off x="860425" y="4470400"/>
            <a:ext cx="7620000" cy="1978025"/>
          </a:xfrm>
          <a:prstGeom prst="rect">
            <a:avLst/>
          </a:prstGeom>
          <a:solidFill>
            <a:srgbClr val="C83728"/>
          </a:solidFill>
          <a:ln w="57150">
            <a:solidFill>
              <a:srgbClr val="FFFF00"/>
            </a:solidFill>
            <a:miter lim="800000"/>
            <a:headEnd/>
            <a:tailEnd/>
          </a:ln>
        </p:spPr>
        <p:txBody>
          <a:bodyPr>
            <a:spAutoFit/>
          </a:bodyPr>
          <a:lstStyle/>
          <a:p>
            <a:pPr algn="ctr"/>
            <a:endParaRPr lang="en-US" sz="2000">
              <a:solidFill>
                <a:schemeClr val="bg1"/>
              </a:solidFill>
              <a:latin typeface="Calibri" pitchFamily="34" charset="0"/>
            </a:endParaRPr>
          </a:p>
          <a:p>
            <a:pPr algn="ctr"/>
            <a:r>
              <a:rPr lang="en-US" sz="2000">
                <a:solidFill>
                  <a:schemeClr val="bg1"/>
                </a:solidFill>
                <a:latin typeface="Calibri" pitchFamily="34" charset="0"/>
              </a:rPr>
              <a:t>Baseado nos resultados deste e de outros estudos, o uso do fluconazol em RNBP não apresenta benefícios estatisticamente significantes e por isso </a:t>
            </a:r>
            <a:r>
              <a:rPr lang="en-US" sz="2000" b="1">
                <a:solidFill>
                  <a:schemeClr val="bg1"/>
                </a:solidFill>
                <a:latin typeface="Calibri" pitchFamily="34" charset="0"/>
              </a:rPr>
              <a:t>seu uso universal não deve ser indicado</a:t>
            </a:r>
            <a:r>
              <a:rPr lang="en-US" sz="2000">
                <a:solidFill>
                  <a:schemeClr val="bg1"/>
                </a:solidFill>
                <a:latin typeface="Calibri" pitchFamily="34" charset="0"/>
              </a:rPr>
              <a:t>, estando </a:t>
            </a:r>
            <a:r>
              <a:rPr lang="en-US" sz="2000" b="1">
                <a:solidFill>
                  <a:schemeClr val="bg1"/>
                </a:solidFill>
                <a:latin typeface="Calibri" pitchFamily="34" charset="0"/>
              </a:rPr>
              <a:t>restrito a Unidades com alta incidência </a:t>
            </a:r>
            <a:r>
              <a:rPr lang="en-US" sz="2000">
                <a:solidFill>
                  <a:schemeClr val="bg1"/>
                </a:solidFill>
                <a:latin typeface="Calibri" pitchFamily="34" charset="0"/>
              </a:rPr>
              <a:t>deste tipo de infecção. </a:t>
            </a:r>
          </a:p>
          <a:p>
            <a:pPr algn="ctr"/>
            <a:endParaRPr lang="en-US" sz="2000">
              <a:solidFill>
                <a:schemeClr val="bg1"/>
              </a:solidFill>
              <a:latin typeface="Calibri" pitchFamily="34" charset="0"/>
            </a:endParaRPr>
          </a:p>
        </p:txBody>
      </p:sp>
      <p:grpSp>
        <p:nvGrpSpPr>
          <p:cNvPr id="26633" name="Group 6"/>
          <p:cNvGrpSpPr>
            <a:grpSpLocks/>
          </p:cNvGrpSpPr>
          <p:nvPr/>
        </p:nvGrpSpPr>
        <p:grpSpPr bwMode="auto">
          <a:xfrm>
            <a:off x="0" y="6359525"/>
            <a:ext cx="9345613" cy="573088"/>
            <a:chOff x="0" y="6433864"/>
            <a:chExt cx="9345895" cy="572815"/>
          </a:xfrm>
        </p:grpSpPr>
        <p:pic>
          <p:nvPicPr>
            <p:cNvPr id="26635" name="Picture 7"/>
            <p:cNvPicPr>
              <a:picLocks noChangeAspect="1"/>
            </p:cNvPicPr>
            <p:nvPr/>
          </p:nvPicPr>
          <p:blipFill>
            <a:blip r:embed="rId2"/>
            <a:srcRect/>
            <a:stretch>
              <a:fillRect/>
            </a:stretch>
          </p:blipFill>
          <p:spPr bwMode="auto">
            <a:xfrm>
              <a:off x="0" y="6433864"/>
              <a:ext cx="2098340" cy="437942"/>
            </a:xfrm>
            <a:prstGeom prst="rect">
              <a:avLst/>
            </a:prstGeom>
            <a:noFill/>
            <a:ln w="9525">
              <a:noFill/>
              <a:miter lim="800000"/>
              <a:headEnd/>
              <a:tailEnd/>
            </a:ln>
          </p:spPr>
        </p:pic>
        <p:sp>
          <p:nvSpPr>
            <p:cNvPr id="26636" name="TextBox 8"/>
            <p:cNvSpPr txBox="1">
              <a:spLocks noChangeArrowheads="1"/>
            </p:cNvSpPr>
            <p:nvPr/>
          </p:nvSpPr>
          <p:spPr bwMode="auto">
            <a:xfrm>
              <a:off x="2057462" y="6489400"/>
              <a:ext cx="7288433" cy="517279"/>
            </a:xfrm>
            <a:prstGeom prst="rect">
              <a:avLst/>
            </a:prstGeom>
            <a:noFill/>
            <a:ln w="9525">
              <a:noFill/>
              <a:miter lim="800000"/>
              <a:headEnd/>
              <a:tailEnd/>
            </a:ln>
          </p:spPr>
          <p:txBody>
            <a:bodyPr>
              <a:spAutoFit/>
            </a:bodyPr>
            <a:lstStyle/>
            <a:p>
              <a:r>
                <a:rPr lang="en-US" sz="1400">
                  <a:latin typeface="Abadi MT Condensed Light"/>
                  <a:ea typeface="Abadi MT Condensed Light"/>
                  <a:cs typeface="Abadi MT Condensed Light"/>
                </a:rPr>
                <a:t>O Efeito do Fluconazol Profilático na Candidíase e Mortalidade dos Recém-Nascidos Prematuros (Benjamin Jr, 2014)</a:t>
              </a:r>
            </a:p>
          </p:txBody>
        </p:sp>
      </p:grpSp>
      <p:cxnSp>
        <p:nvCxnSpPr>
          <p:cNvPr id="10" name="Straight Connector 9"/>
          <p:cNvCxnSpPr/>
          <p:nvPr/>
        </p:nvCxnSpPr>
        <p:spPr>
          <a:xfrm>
            <a:off x="2057400" y="6448425"/>
            <a:ext cx="7086600" cy="0"/>
          </a:xfrm>
          <a:prstGeom prst="line">
            <a:avLst/>
          </a:prstGeom>
          <a:ln>
            <a:solidFill>
              <a:schemeClr val="tx2">
                <a:lumMod val="75000"/>
              </a:schemeClr>
            </a:solidFill>
          </a:ln>
        </p:spPr>
        <p:style>
          <a:lnRef idx="2">
            <a:schemeClr val="accent1"/>
          </a:lnRef>
          <a:fillRef idx="0">
            <a:schemeClr val="accent1"/>
          </a:fillRef>
          <a:effectRef idx="1">
            <a:schemeClr val="accent1"/>
          </a:effectRef>
          <a:fontRef idx="minor">
            <a:schemeClr val="tx1"/>
          </a:fontRef>
        </p:style>
      </p:cxnSp>
      <p:sp>
        <p:nvSpPr>
          <p:cNvPr id="26638" name="Oval 14"/>
          <p:cNvSpPr>
            <a:spLocks noChangeArrowheads="1"/>
          </p:cNvSpPr>
          <p:nvPr/>
        </p:nvSpPr>
        <p:spPr bwMode="auto">
          <a:xfrm>
            <a:off x="3278188" y="4105275"/>
            <a:ext cx="2844800" cy="365125"/>
          </a:xfrm>
          <a:prstGeom prst="ellipse">
            <a:avLst/>
          </a:prstGeom>
          <a:solidFill>
            <a:schemeClr val="accent1"/>
          </a:solidFill>
          <a:ln w="9525">
            <a:solidFill>
              <a:schemeClr val="tx1"/>
            </a:solidFill>
            <a:round/>
            <a:headEnd/>
            <a:tailEnd/>
          </a:ln>
          <a:effectLst/>
        </p:spPr>
        <p:txBody>
          <a:bodyPr wrap="none" anchor="ctr"/>
          <a:lstStyle/>
          <a:p>
            <a:pPr algn="ctr"/>
            <a:r>
              <a:rPr lang="pt-BR"/>
              <a:t>Portanto...</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6" name="Picture 4"/>
          <p:cNvPicPr>
            <a:picLocks noChangeAspect="1" noChangeArrowheads="1"/>
          </p:cNvPicPr>
          <p:nvPr/>
        </p:nvPicPr>
        <p:blipFill>
          <a:blip r:embed="rId2"/>
          <a:srcRect/>
          <a:stretch>
            <a:fillRect/>
          </a:stretch>
        </p:blipFill>
        <p:spPr bwMode="auto">
          <a:xfrm>
            <a:off x="0" y="55563"/>
            <a:ext cx="4719638" cy="5522912"/>
          </a:xfrm>
          <a:prstGeom prst="rect">
            <a:avLst/>
          </a:prstGeom>
          <a:noFill/>
        </p:spPr>
      </p:pic>
      <p:pic>
        <p:nvPicPr>
          <p:cNvPr id="54277" name="Picture 5"/>
          <p:cNvPicPr>
            <a:picLocks noChangeAspect="1" noChangeArrowheads="1"/>
          </p:cNvPicPr>
          <p:nvPr/>
        </p:nvPicPr>
        <p:blipFill>
          <a:blip r:embed="rId3"/>
          <a:srcRect/>
          <a:stretch>
            <a:fillRect/>
          </a:stretch>
        </p:blipFill>
        <p:spPr bwMode="auto">
          <a:xfrm>
            <a:off x="4160838" y="5578475"/>
            <a:ext cx="4983162" cy="1279525"/>
          </a:xfrm>
          <a:prstGeom prst="rect">
            <a:avLst/>
          </a:prstGeom>
          <a:noFill/>
        </p:spPr>
      </p:pic>
      <p:sp>
        <p:nvSpPr>
          <p:cNvPr id="54278" name="Oval 6"/>
          <p:cNvSpPr>
            <a:spLocks noChangeArrowheads="1"/>
          </p:cNvSpPr>
          <p:nvPr/>
        </p:nvSpPr>
        <p:spPr bwMode="auto">
          <a:xfrm>
            <a:off x="6227763" y="2509838"/>
            <a:ext cx="1839912" cy="619125"/>
          </a:xfrm>
          <a:prstGeom prst="ellipse">
            <a:avLst/>
          </a:prstGeom>
          <a:solidFill>
            <a:schemeClr val="accent1"/>
          </a:solidFill>
          <a:ln w="9525">
            <a:solidFill>
              <a:schemeClr val="tx1"/>
            </a:solidFill>
            <a:round/>
            <a:headEnd/>
            <a:tailEnd/>
          </a:ln>
          <a:effectLst/>
        </p:spPr>
        <p:txBody>
          <a:bodyPr wrap="none" anchor="ctr"/>
          <a:lstStyle/>
          <a:p>
            <a:pPr algn="ctr"/>
            <a:r>
              <a:rPr lang="pt-BR"/>
              <a:t>ABSTRACT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p:cNvPicPr>
            <a:picLocks noChangeAspect="1" noChangeArrowheads="1"/>
          </p:cNvPicPr>
          <p:nvPr/>
        </p:nvPicPr>
        <p:blipFill>
          <a:blip r:embed="rId2"/>
          <a:srcRect/>
          <a:stretch>
            <a:fillRect/>
          </a:stretch>
        </p:blipFill>
        <p:spPr bwMode="auto">
          <a:xfrm>
            <a:off x="0" y="1214438"/>
            <a:ext cx="3154363" cy="3074987"/>
          </a:xfrm>
          <a:prstGeom prst="rect">
            <a:avLst/>
          </a:prstGeom>
          <a:noFill/>
        </p:spPr>
      </p:pic>
      <p:pic>
        <p:nvPicPr>
          <p:cNvPr id="55301" name="Picture 5"/>
          <p:cNvPicPr>
            <a:picLocks noChangeAspect="1" noChangeArrowheads="1"/>
          </p:cNvPicPr>
          <p:nvPr/>
        </p:nvPicPr>
        <p:blipFill>
          <a:blip r:embed="rId3"/>
          <a:srcRect/>
          <a:stretch>
            <a:fillRect/>
          </a:stretch>
        </p:blipFill>
        <p:spPr bwMode="auto">
          <a:xfrm>
            <a:off x="3106738" y="15875"/>
            <a:ext cx="2936875" cy="6842125"/>
          </a:xfrm>
          <a:prstGeom prst="rect">
            <a:avLst/>
          </a:prstGeom>
          <a:noFill/>
        </p:spPr>
      </p:pic>
      <p:pic>
        <p:nvPicPr>
          <p:cNvPr id="55302" name="Picture 6"/>
          <p:cNvPicPr>
            <a:picLocks noChangeAspect="1" noChangeArrowheads="1"/>
          </p:cNvPicPr>
          <p:nvPr/>
        </p:nvPicPr>
        <p:blipFill>
          <a:blip r:embed="rId4"/>
          <a:srcRect/>
          <a:stretch>
            <a:fillRect/>
          </a:stretch>
        </p:blipFill>
        <p:spPr bwMode="auto">
          <a:xfrm>
            <a:off x="6015038" y="1055688"/>
            <a:ext cx="2819400" cy="4646612"/>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p:cNvSpPr>
          <p:nvPr>
            <p:ph type="title"/>
          </p:nvPr>
        </p:nvSpPr>
        <p:spPr>
          <a:xfrm>
            <a:off x="436563" y="1519238"/>
            <a:ext cx="8229600" cy="1143000"/>
          </a:xfrm>
        </p:spPr>
        <p:txBody>
          <a:bodyPr/>
          <a:lstStyle/>
          <a:p>
            <a:r>
              <a:rPr lang="pt-BR" sz="4000" smtClean="0">
                <a:solidFill>
                  <a:schemeClr val="hlink"/>
                </a:solidFill>
              </a:rPr>
              <a:t>Nota do Editor do site, Dr. Paulo R. Margotto.Consultem também!</a:t>
            </a:r>
            <a:br>
              <a:rPr lang="pt-BR" sz="4000" smtClean="0">
                <a:solidFill>
                  <a:schemeClr val="hlink"/>
                </a:solidFill>
              </a:rPr>
            </a:br>
            <a:r>
              <a:rPr lang="pt-BR" sz="4000" smtClean="0">
                <a:solidFill>
                  <a:schemeClr val="hlink"/>
                </a:solidFill>
              </a:rPr>
              <a:t>AQUI E AGORA!</a:t>
            </a:r>
            <a:br>
              <a:rPr lang="pt-BR" sz="4000" smtClean="0">
                <a:solidFill>
                  <a:schemeClr val="hlink"/>
                </a:solidFill>
              </a:rPr>
            </a:br>
            <a:r>
              <a:rPr lang="pt-BR" sz="4000" smtClean="0">
                <a:solidFill>
                  <a:schemeClr val="hlink"/>
                </a:solidFill>
              </a:rPr>
              <a:t>ESTUDANDO JUNTOS!</a:t>
            </a:r>
          </a:p>
        </p:txBody>
      </p:sp>
      <p:pic>
        <p:nvPicPr>
          <p:cNvPr id="56324" name="Picture 4"/>
          <p:cNvPicPr>
            <a:picLocks noChangeAspect="1" noChangeArrowheads="1"/>
          </p:cNvPicPr>
          <p:nvPr/>
        </p:nvPicPr>
        <p:blipFill>
          <a:blip r:embed="rId2" cstate="print">
            <a:lum bright="-6000"/>
          </a:blip>
          <a:srcRect/>
          <a:stretch>
            <a:fillRect/>
          </a:stretch>
        </p:blipFill>
        <p:spPr bwMode="auto">
          <a:xfrm>
            <a:off x="2984500" y="3341688"/>
            <a:ext cx="2951163" cy="2809875"/>
          </a:xfrm>
          <a:prstGeom prst="rect">
            <a:avLst/>
          </a:prstGeom>
          <a:noFill/>
          <a:ln w="9525">
            <a:noFill/>
            <a:miter lim="800000"/>
            <a:headEnd/>
            <a:tailEnd/>
          </a:ln>
          <a:effectLst/>
        </p:spPr>
      </p:pic>
      <p:sp>
        <p:nvSpPr>
          <p:cNvPr id="56325" name="Text Box 5"/>
          <p:cNvSpPr txBox="1">
            <a:spLocks noChangeArrowheads="1"/>
          </p:cNvSpPr>
          <p:nvPr/>
        </p:nvSpPr>
        <p:spPr bwMode="auto">
          <a:xfrm>
            <a:off x="2906713" y="6365875"/>
            <a:ext cx="3028950" cy="366713"/>
          </a:xfrm>
          <a:prstGeom prst="rect">
            <a:avLst/>
          </a:prstGeom>
          <a:noFill/>
          <a:ln w="9525">
            <a:noFill/>
            <a:miter lim="800000"/>
            <a:headEnd/>
            <a:tailEnd/>
          </a:ln>
          <a:effectLst/>
        </p:spPr>
        <p:txBody>
          <a:bodyPr wrap="none">
            <a:spAutoFit/>
          </a:bodyPr>
          <a:lstStyle/>
          <a:p>
            <a:r>
              <a:rPr lang="pt-BR">
                <a:hlinkClick r:id="rId3"/>
              </a:rPr>
              <a:t>www.paulomargotto.com.br</a:t>
            </a:r>
            <a:r>
              <a:rPr lang="pt-BR"/>
              <a:t> </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p:cNvSpPr>
          <p:nvPr>
            <p:ph type="body" idx="1"/>
          </p:nvPr>
        </p:nvSpPr>
        <p:spPr/>
        <p:txBody>
          <a:bodyPr/>
          <a:lstStyle/>
          <a:p>
            <a:pPr>
              <a:lnSpc>
                <a:spcPct val="80000"/>
              </a:lnSpc>
            </a:pPr>
            <a:r>
              <a:rPr lang="pt-BR" sz="2000" smtClean="0"/>
              <a:t>Deve-se considerar a incidência de Candídíase Invasiva (CI) em cada Unidade e os fatores de risco presentes em cada caso; estudo retrospectivo de tratamento empírico com antifúngicos em recém-nascidos  pré-termo de muito baixo peso, gravemente doentes, com  fatores  de  risco  de  infecção  fúngica,  concluiu que a mortalidade relacionada a CI diminuiu significativamente (Procianoy et al; Benjamin D et al). É  fundamental  avaliar o  impacto  da  profilaxia  no  RN  dependendo  da taxa de  incidência  de  CI no grupo de maior risco que são os recém-nascidos pré-termos extremos, observando maior impacto quando a taxa de incidência é alta </a:t>
            </a:r>
            <a:r>
              <a:rPr lang="pt-BR" sz="2000" b="1" smtClean="0"/>
              <a:t>(≥ 5</a:t>
            </a:r>
            <a:r>
              <a:rPr lang="pt-BR" sz="2000" smtClean="0"/>
              <a:t>%).Nas UTI N com baixa incidência e intermediária incidência, considerar os fatores de risco e o número necessário para tratar.</a:t>
            </a:r>
          </a:p>
          <a:p>
            <a:pPr>
              <a:lnSpc>
                <a:spcPct val="80000"/>
              </a:lnSpc>
            </a:pPr>
            <a:endParaRPr lang="pt-BR" sz="2000" smtClean="0"/>
          </a:p>
          <a:p>
            <a:pPr algn="ctr">
              <a:lnSpc>
                <a:spcPct val="80000"/>
              </a:lnSpc>
              <a:buFont typeface="Arial" pitchFamily="34" charset="0"/>
              <a:buNone/>
            </a:pPr>
            <a:r>
              <a:rPr lang="pt-BR" sz="2000" b="1" smtClean="0">
                <a:solidFill>
                  <a:srgbClr val="FF3300"/>
                </a:solidFill>
              </a:rPr>
              <a:t>A literatura científica (Benjamin D, 2008) descreve que nas UTI Neonatais com baixas incidências de CI o número necessário para tratar é muito grande para evitar um caso de CI (N=100!). </a:t>
            </a:r>
          </a:p>
        </p:txBody>
      </p:sp>
      <p:sp>
        <p:nvSpPr>
          <p:cNvPr id="103427" name="Rectangle 3"/>
          <p:cNvSpPr>
            <a:spLocks noChangeArrowheads="1"/>
          </p:cNvSpPr>
          <p:nvPr/>
        </p:nvSpPr>
        <p:spPr bwMode="auto">
          <a:xfrm>
            <a:off x="1893888" y="3170238"/>
            <a:ext cx="3376612" cy="0"/>
          </a:xfrm>
          <a:prstGeom prst="rect">
            <a:avLst/>
          </a:prstGeom>
          <a:solidFill>
            <a:srgbClr val="FFFFFF"/>
          </a:solidFill>
          <a:ln w="9525">
            <a:noFill/>
            <a:miter lim="800000"/>
            <a:headEnd/>
            <a:tailEnd/>
          </a:ln>
          <a:effectLst/>
        </p:spPr>
        <p:txBody>
          <a:bodyPr wrap="none" anchor="ctr">
            <a:spAutoFit/>
          </a:bodyPr>
          <a:lstStyle/>
          <a:p>
            <a:endParaRPr lang="pt-BR"/>
          </a:p>
        </p:txBody>
      </p:sp>
      <p:sp>
        <p:nvSpPr>
          <p:cNvPr id="103428" name="Rectangle 4">
            <a:hlinkClick r:id="rId2"/>
          </p:cNvPr>
          <p:cNvSpPr>
            <a:spLocks noChangeArrowheads="1"/>
          </p:cNvSpPr>
          <p:nvPr/>
        </p:nvSpPr>
        <p:spPr bwMode="auto">
          <a:xfrm>
            <a:off x="1893888" y="3170238"/>
            <a:ext cx="1968500" cy="0"/>
          </a:xfrm>
          <a:prstGeom prst="rect">
            <a:avLst/>
          </a:prstGeom>
          <a:solidFill>
            <a:srgbClr val="E4E4E4"/>
          </a:solidFill>
          <a:ln w="9525">
            <a:noFill/>
            <a:miter lim="800000"/>
            <a:headEnd/>
            <a:tailEnd/>
          </a:ln>
          <a:effectLst/>
        </p:spPr>
        <p:txBody>
          <a:bodyPr wrap="none">
            <a:spAutoFit/>
          </a:bodyPr>
          <a:lstStyle/>
          <a:p>
            <a:endParaRPr lang="pt-BR"/>
          </a:p>
        </p:txBody>
      </p:sp>
      <p:graphicFrame>
        <p:nvGraphicFramePr>
          <p:cNvPr id="103429" name="Group 5"/>
          <p:cNvGraphicFramePr>
            <a:graphicFrameLocks noGrp="1"/>
          </p:cNvGraphicFramePr>
          <p:nvPr/>
        </p:nvGraphicFramePr>
        <p:xfrm>
          <a:off x="944563" y="395288"/>
          <a:ext cx="7356475" cy="1341120"/>
        </p:xfrm>
        <a:graphic>
          <a:graphicData uri="http://schemas.openxmlformats.org/drawingml/2006/table">
            <a:tbl>
              <a:tblPr/>
              <a:tblGrid>
                <a:gridCol w="6578600"/>
                <a:gridCol w="77787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rgbClr val="999999"/>
                          </a:solidFill>
                          <a:effectLst/>
                          <a:latin typeface="Verdana" pitchFamily="34" charset="0"/>
                          <a:cs typeface="Times New Roman" pitchFamily="18" charset="0"/>
                        </a:rPr>
                        <a:t>Candid</a:t>
                      </a:r>
                      <a:r>
                        <a:rPr kumimoji="0" lang="en-US" sz="1200" b="1" i="0" u="none" strike="noStrike" cap="none" normalizeH="0" baseline="0" smtClean="0">
                          <a:ln>
                            <a:noFill/>
                          </a:ln>
                          <a:solidFill>
                            <a:srgbClr val="999999"/>
                          </a:solidFill>
                          <a:effectLst/>
                          <a:latin typeface="Calibri"/>
                          <a:cs typeface="Times New Roman" pitchFamily="18" charset="0"/>
                        </a:rPr>
                        <a:t>í</a:t>
                      </a:r>
                      <a:r>
                        <a:rPr kumimoji="0" lang="en-US" sz="1200" b="1" i="0" u="none" strike="noStrike" cap="none" normalizeH="0" baseline="0" smtClean="0">
                          <a:ln>
                            <a:noFill/>
                          </a:ln>
                          <a:solidFill>
                            <a:srgbClr val="999999"/>
                          </a:solidFill>
                          <a:effectLst/>
                          <a:latin typeface="Verdana" pitchFamily="34" charset="0"/>
                          <a:cs typeface="Times New Roman" pitchFamily="18" charset="0"/>
                        </a:rPr>
                        <a:t>ases invasivas em rec</a:t>
                      </a:r>
                      <a:r>
                        <a:rPr kumimoji="0" lang="en-US" sz="1200" b="1" i="0" u="none" strike="noStrike" cap="none" normalizeH="0" baseline="0" smtClean="0">
                          <a:ln>
                            <a:noFill/>
                          </a:ln>
                          <a:solidFill>
                            <a:srgbClr val="999999"/>
                          </a:solidFill>
                          <a:effectLst/>
                          <a:latin typeface="Calibri"/>
                          <a:cs typeface="Times New Roman" pitchFamily="18" charset="0"/>
                        </a:rPr>
                        <a:t>é</a:t>
                      </a:r>
                      <a:r>
                        <a:rPr kumimoji="0" lang="en-US" sz="1200" b="1" i="0" u="none" strike="noStrike" cap="none" normalizeH="0" baseline="0" smtClean="0">
                          <a:ln>
                            <a:noFill/>
                          </a:ln>
                          <a:solidFill>
                            <a:srgbClr val="999999"/>
                          </a:solidFill>
                          <a:effectLst/>
                          <a:latin typeface="Verdana" pitchFamily="34" charset="0"/>
                          <a:cs typeface="Times New Roman" pitchFamily="18" charset="0"/>
                        </a:rPr>
                        <a:t>m-nascidos: diagn</a:t>
                      </a:r>
                      <a:r>
                        <a:rPr kumimoji="0" lang="en-US" sz="1200" b="1" i="0" u="none" strike="noStrike" cap="none" normalizeH="0" baseline="0" smtClean="0">
                          <a:ln>
                            <a:noFill/>
                          </a:ln>
                          <a:solidFill>
                            <a:srgbClr val="999999"/>
                          </a:solidFill>
                          <a:effectLst/>
                          <a:latin typeface="Calibri"/>
                          <a:cs typeface="Times New Roman" pitchFamily="18" charset="0"/>
                        </a:rPr>
                        <a:t>ó</a:t>
                      </a:r>
                      <a:r>
                        <a:rPr kumimoji="0" lang="en-US" sz="1200" b="1" i="0" u="none" strike="noStrike" cap="none" normalizeH="0" baseline="0" smtClean="0">
                          <a:ln>
                            <a:noFill/>
                          </a:ln>
                          <a:solidFill>
                            <a:srgbClr val="999999"/>
                          </a:solidFill>
                          <a:effectLst/>
                          <a:latin typeface="Verdana" pitchFamily="34" charset="0"/>
                          <a:cs typeface="Times New Roman" pitchFamily="18" charset="0"/>
                        </a:rPr>
                        <a:t>stico, tratamento e preven</a:t>
                      </a:r>
                      <a:r>
                        <a:rPr kumimoji="0" lang="en-US" sz="1200" b="1" i="0" u="none" strike="noStrike" cap="none" normalizeH="0" baseline="0" smtClean="0">
                          <a:ln>
                            <a:noFill/>
                          </a:ln>
                          <a:solidFill>
                            <a:srgbClr val="999999"/>
                          </a:solidFill>
                          <a:effectLst/>
                          <a:latin typeface="Calibri"/>
                          <a:cs typeface="Times New Roman" pitchFamily="18" charset="0"/>
                        </a:rPr>
                        <a:t>ç</a:t>
                      </a:r>
                      <a:r>
                        <a:rPr kumimoji="0" lang="en-US" sz="1200" b="1" i="0" u="none" strike="noStrike" cap="none" normalizeH="0" baseline="0" smtClean="0">
                          <a:ln>
                            <a:noFill/>
                          </a:ln>
                          <a:solidFill>
                            <a:srgbClr val="999999"/>
                          </a:solidFill>
                          <a:effectLst/>
                          <a:latin typeface="Verdana" pitchFamily="34" charset="0"/>
                          <a:cs typeface="Times New Roman" pitchFamily="18" charset="0"/>
                        </a:rPr>
                        <a:t>ão</a:t>
                      </a:r>
                      <a:r>
                        <a:rPr kumimoji="0" lang="en-US"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2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200" b="0" i="0" u="none" strike="noStrike" cap="none" normalizeH="0" baseline="0" smtClean="0">
                          <a:ln>
                            <a:noFill/>
                          </a:ln>
                          <a:solidFill>
                            <a:srgbClr val="999999"/>
                          </a:solidFill>
                          <a:effectLst/>
                          <a:latin typeface="Verdana" pitchFamily="34" charset="0"/>
                          <a:cs typeface="Times New Roman" pitchFamily="18" charset="0"/>
                        </a:rPr>
                        <a:t>Autor(es): Izquierdo G, Santolaya E. Apresenta</a:t>
                      </a:r>
                      <a:r>
                        <a:rPr kumimoji="0" lang="en-US" sz="1200" b="0" i="0" u="none" strike="noStrike" cap="none" normalizeH="0" baseline="0" smtClean="0">
                          <a:ln>
                            <a:noFill/>
                          </a:ln>
                          <a:solidFill>
                            <a:srgbClr val="999999"/>
                          </a:solidFill>
                          <a:effectLst/>
                          <a:latin typeface="Calibri"/>
                          <a:cs typeface="Times New Roman" pitchFamily="18" charset="0"/>
                        </a:rPr>
                        <a:t>ç</a:t>
                      </a:r>
                      <a:r>
                        <a:rPr kumimoji="0" lang="en-US" sz="1200" b="0" i="0" u="none" strike="noStrike" cap="none" normalizeH="0" baseline="0" smtClean="0">
                          <a:ln>
                            <a:noFill/>
                          </a:ln>
                          <a:solidFill>
                            <a:srgbClr val="999999"/>
                          </a:solidFill>
                          <a:effectLst/>
                          <a:latin typeface="Verdana" pitchFamily="34" charset="0"/>
                          <a:cs typeface="Times New Roman" pitchFamily="18" charset="0"/>
                        </a:rPr>
                        <a:t>ão: Aline Damares de Castro Cardoso, Joaquim Bezerra de Carvalho Neto Segundo</a:t>
                      </a:r>
                      <a:endParaRPr kumimoji="0" lang="en-US" sz="12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800" b="0" i="0" u="none" strike="noStrike" cap="none" normalizeH="0" baseline="0" smtClean="0">
                          <a:ln>
                            <a:noFill/>
                          </a:ln>
                          <a:solidFill>
                            <a:srgbClr val="000000"/>
                          </a:solidFill>
                          <a:effectLst/>
                          <a:latin typeface="Calibri"/>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a:noFill/>
                    </a:lnB>
                    <a:lnTlToBr>
                      <a:noFill/>
                    </a:lnTlToBr>
                    <a:lnBlToTr>
                      <a:noFill/>
                    </a:lnBlToTr>
                    <a:solidFill>
                      <a:srgbClr val="E4E4E4"/>
                    </a:solidFill>
                  </a:tcPr>
                </a:tc>
              </a:tr>
              <a:tr h="0">
                <a:tc>
                  <a:txBody>
                    <a:bodyPr/>
                    <a:lstStyle/>
                    <a:p>
                      <a:pPr marL="0" marR="0" lvl="0" indent="0" algn="l" defTabSz="457200" rtl="0" eaLnBrk="1" fontAlgn="base" latinLnBrk="0" hangingPunct="1">
                        <a:lnSpc>
                          <a:spcPct val="100000"/>
                        </a:lnSpc>
                        <a:spcBef>
                          <a:spcPct val="20000"/>
                        </a:spcBef>
                        <a:spcAft>
                          <a:spcPct val="0"/>
                        </a:spcAft>
                        <a:buClrTx/>
                        <a:buSzTx/>
                        <a:buFont typeface="Arial" pitchFamily="34" charset="0"/>
                        <a:buNone/>
                        <a:tabLst/>
                      </a:pPr>
                      <a:endParaRPr kumimoji="0" lang="pt-BR" sz="12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a:noFill/>
                    </a:lnT>
                    <a:lnB cap="flat">
                      <a:noFill/>
                    </a:lnB>
                    <a:lnTlToBr>
                      <a:noFill/>
                    </a:lnTlToBr>
                    <a:lnBlToTr>
                      <a:noFill/>
                    </a:lnBlToTr>
                    <a:noFill/>
                  </a:tcPr>
                </a:tc>
                <a:tc>
                  <a:txBody>
                    <a:bodyPr/>
                    <a:lstStyle/>
                    <a:p>
                      <a:pPr marL="0" marR="0" lvl="0" indent="0" algn="l" defTabSz="457200" rtl="0" eaLnBrk="1" fontAlgn="base" latinLnBrk="0" hangingPunct="1">
                        <a:lnSpc>
                          <a:spcPct val="100000"/>
                        </a:lnSpc>
                        <a:spcBef>
                          <a:spcPct val="20000"/>
                        </a:spcBef>
                        <a:spcAft>
                          <a:spcPct val="0"/>
                        </a:spcAft>
                        <a:buClrTx/>
                        <a:buSzTx/>
                        <a:buFont typeface="Arial" pitchFamily="34" charset="0"/>
                        <a:buNone/>
                        <a:tabLst/>
                      </a:pPr>
                      <a:endParaRPr kumimoji="0" lang="pt-BR" sz="2800" b="0" i="0" u="none" strike="noStrike" cap="none" normalizeH="0" baseline="0" smtClean="0">
                        <a:ln>
                          <a:noFill/>
                        </a:ln>
                        <a:solidFill>
                          <a:schemeClr val="tx1"/>
                        </a:solidFill>
                        <a:effectLst/>
                        <a:latin typeface="Calibri" pitchFamily="34" charset="0"/>
                      </a:endParaRPr>
                    </a:p>
                  </a:txBody>
                  <a:tcPr horzOverflow="overflow">
                    <a:lnL>
                      <a:noFill/>
                    </a:lnL>
                    <a:lnR cap="flat">
                      <a:noFill/>
                    </a:lnR>
                    <a:lnT>
                      <a:noFill/>
                    </a:lnT>
                    <a:lnB cap="flat">
                      <a:noFill/>
                    </a:lnB>
                    <a:lnTlToBr>
                      <a:noFill/>
                    </a:lnTlToBr>
                    <a:lnBlToTr>
                      <a:noFill/>
                    </a:lnBlToTr>
                    <a:noFill/>
                  </a:tcPr>
                </a:tc>
              </a:tr>
            </a:tbl>
          </a:graphicData>
        </a:graphic>
      </p:graphicFrame>
      <p:sp>
        <p:nvSpPr>
          <p:cNvPr id="103438" name="Rectangle 14"/>
          <p:cNvSpPr>
            <a:spLocks noChangeArrowheads="1"/>
          </p:cNvSpPr>
          <p:nvPr/>
        </p:nvSpPr>
        <p:spPr bwMode="auto">
          <a:xfrm>
            <a:off x="3282950" y="4511675"/>
            <a:ext cx="184150" cy="641350"/>
          </a:xfrm>
          <a:prstGeom prst="rect">
            <a:avLst/>
          </a:prstGeom>
          <a:noFill/>
          <a:ln w="9525">
            <a:noFill/>
            <a:miter lim="800000"/>
            <a:headEnd/>
            <a:tailEnd/>
          </a:ln>
          <a:effectLst/>
        </p:spPr>
        <p:txBody>
          <a:bodyPr wrap="none" anchor="ctr">
            <a:spAutoFit/>
          </a:bodyPr>
          <a:lstStyle/>
          <a:p>
            <a:r>
              <a:rPr lang="en-US"/>
              <a:t/>
            </a:r>
            <a:br>
              <a:rPr lang="en-US"/>
            </a:br>
            <a:endParaRPr lang="en-US">
              <a:latin typeface="Calibri" pitchFamily="34" charset="0"/>
            </a:endParaRPr>
          </a:p>
        </p:txBody>
      </p:sp>
      <p:pic>
        <p:nvPicPr>
          <p:cNvPr id="103439" name="Picture 15" descr="link2">
            <a:hlinkClick r:id="rId2"/>
          </p:cNvPr>
          <p:cNvPicPr>
            <a:picLocks noChangeAspect="1" noChangeArrowheads="1"/>
          </p:cNvPicPr>
          <p:nvPr/>
        </p:nvPicPr>
        <p:blipFill>
          <a:blip r:embed="rId3"/>
          <a:srcRect/>
          <a:stretch>
            <a:fillRect/>
          </a:stretch>
        </p:blipFill>
        <p:spPr bwMode="auto">
          <a:xfrm>
            <a:off x="7346950" y="584200"/>
            <a:ext cx="352425" cy="285750"/>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p:txBody>
          <a:bodyPr/>
          <a:lstStyle/>
          <a:p>
            <a:pPr algn="ctr">
              <a:lnSpc>
                <a:spcPct val="80000"/>
              </a:lnSpc>
              <a:buFont typeface="Arial" pitchFamily="34" charset="0"/>
              <a:buNone/>
            </a:pPr>
            <a:r>
              <a:rPr lang="pt-BR" sz="2000" smtClean="0">
                <a:solidFill>
                  <a:schemeClr val="hlink"/>
                </a:solidFill>
              </a:rPr>
              <a:t>Finalidade deste estudo</a:t>
            </a:r>
            <a:endParaRPr lang="pt-BR" sz="2000" smtClean="0"/>
          </a:p>
          <a:p>
            <a:pPr algn="ctr">
              <a:lnSpc>
                <a:spcPct val="80000"/>
              </a:lnSpc>
            </a:pPr>
            <a:r>
              <a:rPr lang="pt-BR" sz="2000" smtClean="0"/>
              <a:t> determinar se a terapia antifúngica empírica está associado com menor mortalidade e morbidade em RN com peso extremamente baixo com infecção fúngica e oferecer a epidemiologia necessária para futuro ensaio randomizado</a:t>
            </a:r>
          </a:p>
          <a:p>
            <a:pPr>
              <a:lnSpc>
                <a:spcPct val="80000"/>
              </a:lnSpc>
            </a:pPr>
            <a:r>
              <a:rPr lang="pt-BR" sz="2000" smtClean="0"/>
              <a:t>Foi feita análise retrospectiva de dados demográficos, clínicos e dados microbiológicos registrados de 136 crianças, com os seguintes critérios para entrada:   </a:t>
            </a:r>
          </a:p>
          <a:p>
            <a:pPr>
              <a:lnSpc>
                <a:spcPct val="80000"/>
              </a:lnSpc>
            </a:pPr>
            <a:r>
              <a:rPr lang="pt-BR" sz="2000" smtClean="0"/>
              <a:t>peso ao nascer &lt;1000g, </a:t>
            </a:r>
          </a:p>
          <a:p>
            <a:pPr>
              <a:lnSpc>
                <a:spcPct val="80000"/>
              </a:lnSpc>
            </a:pPr>
            <a:r>
              <a:rPr lang="pt-BR" sz="2000" smtClean="0"/>
              <a:t>idade &lt;120 dias, que receberam cuidados entre Março de 2004 e Julho de 2007,</a:t>
            </a:r>
          </a:p>
          <a:p>
            <a:pPr>
              <a:lnSpc>
                <a:spcPct val="80000"/>
              </a:lnSpc>
            </a:pPr>
            <a:r>
              <a:rPr lang="pt-BR" sz="2000" smtClean="0"/>
              <a:t>estiveram vivos em 72 horas, </a:t>
            </a:r>
          </a:p>
          <a:p>
            <a:pPr>
              <a:lnSpc>
                <a:spcPct val="80000"/>
              </a:lnSpc>
            </a:pPr>
            <a:r>
              <a:rPr lang="pt-BR" sz="2000" smtClean="0"/>
              <a:t>tiveram pelo menos uma cultura positiva para Candida  e espécies a partir de amostra de sangue, urina, fluido cerebroespinhal ou outras fontes estéreis (</a:t>
            </a:r>
            <a:r>
              <a:rPr lang="pt-BR" sz="2000" i="1" smtClean="0"/>
              <a:t>Eunice Kennedy Shriver National Institute of Child</a:t>
            </a:r>
            <a:r>
              <a:rPr lang="pt-BR" sz="2000" smtClean="0"/>
              <a:t>  e Rede de Desenvolvimento Humano de Pesquisa Neonatal </a:t>
            </a:r>
          </a:p>
          <a:p>
            <a:pPr>
              <a:lnSpc>
                <a:spcPct val="80000"/>
              </a:lnSpc>
            </a:pPr>
            <a:endParaRPr lang="pt-BR" sz="2000" smtClean="0"/>
          </a:p>
          <a:p>
            <a:pPr algn="ctr">
              <a:lnSpc>
                <a:spcPct val="80000"/>
              </a:lnSpc>
            </a:pPr>
            <a:endParaRPr lang="pt-BR" sz="2000" smtClean="0"/>
          </a:p>
          <a:p>
            <a:pPr algn="ctr">
              <a:lnSpc>
                <a:spcPct val="80000"/>
              </a:lnSpc>
            </a:pPr>
            <a:endParaRPr lang="pt-BR" sz="2000" smtClean="0"/>
          </a:p>
        </p:txBody>
      </p:sp>
      <p:graphicFrame>
        <p:nvGraphicFramePr>
          <p:cNvPr id="57363" name="Group 19"/>
          <p:cNvGraphicFramePr>
            <a:graphicFrameLocks noGrp="1"/>
          </p:cNvGraphicFramePr>
          <p:nvPr/>
        </p:nvGraphicFramePr>
        <p:xfrm>
          <a:off x="579438" y="528638"/>
          <a:ext cx="8107362" cy="1158240"/>
        </p:xfrm>
        <a:graphic>
          <a:graphicData uri="http://schemas.openxmlformats.org/drawingml/2006/table">
            <a:tbl>
              <a:tblPr/>
              <a:tblGrid>
                <a:gridCol w="7250112"/>
                <a:gridCol w="85725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999999"/>
                          </a:solidFill>
                          <a:effectLst/>
                          <a:latin typeface="Verdana" pitchFamily="34" charset="0"/>
                          <a:cs typeface="Times New Roman" pitchFamily="18" charset="0"/>
                        </a:rPr>
                        <a:t>Terapia antif</a:t>
                      </a:r>
                      <a:r>
                        <a:rPr kumimoji="0" lang="en-US" sz="1400" b="1" i="0" u="none" strike="noStrike" cap="none" normalizeH="0" baseline="0" smtClean="0">
                          <a:ln>
                            <a:noFill/>
                          </a:ln>
                          <a:solidFill>
                            <a:srgbClr val="999999"/>
                          </a:solidFill>
                          <a:effectLst/>
                          <a:latin typeface="Calibri"/>
                          <a:cs typeface="Times New Roman" pitchFamily="18" charset="0"/>
                        </a:rPr>
                        <a:t>ú</a:t>
                      </a:r>
                      <a:r>
                        <a:rPr kumimoji="0" lang="en-US" sz="1400" b="1" i="0" u="none" strike="noStrike" cap="none" normalizeH="0" baseline="0" smtClean="0">
                          <a:ln>
                            <a:noFill/>
                          </a:ln>
                          <a:solidFill>
                            <a:srgbClr val="999999"/>
                          </a:solidFill>
                          <a:effectLst/>
                          <a:latin typeface="Verdana" pitchFamily="34" charset="0"/>
                          <a:cs typeface="Times New Roman" pitchFamily="18" charset="0"/>
                        </a:rPr>
                        <a:t>ngica emp</a:t>
                      </a:r>
                      <a:r>
                        <a:rPr kumimoji="0" lang="en-US" sz="1400" b="1" i="0" u="none" strike="noStrike" cap="none" normalizeH="0" baseline="0" smtClean="0">
                          <a:ln>
                            <a:noFill/>
                          </a:ln>
                          <a:solidFill>
                            <a:srgbClr val="999999"/>
                          </a:solidFill>
                          <a:effectLst/>
                          <a:latin typeface="Calibri"/>
                          <a:cs typeface="Times New Roman" pitchFamily="18" charset="0"/>
                        </a:rPr>
                        <a:t>í</a:t>
                      </a:r>
                      <a:r>
                        <a:rPr kumimoji="0" lang="en-US" sz="1400" b="1" i="0" u="none" strike="noStrike" cap="none" normalizeH="0" baseline="0" smtClean="0">
                          <a:ln>
                            <a:noFill/>
                          </a:ln>
                          <a:solidFill>
                            <a:srgbClr val="999999"/>
                          </a:solidFill>
                          <a:effectLst/>
                          <a:latin typeface="Verdana" pitchFamily="34" charset="0"/>
                          <a:cs typeface="Times New Roman" pitchFamily="18" charset="0"/>
                        </a:rPr>
                        <a:t>rica e resultados em rec</a:t>
                      </a:r>
                      <a:r>
                        <a:rPr kumimoji="0" lang="en-US" sz="1400" b="1" i="0" u="none" strike="noStrike" cap="none" normalizeH="0" baseline="0" smtClean="0">
                          <a:ln>
                            <a:noFill/>
                          </a:ln>
                          <a:solidFill>
                            <a:srgbClr val="999999"/>
                          </a:solidFill>
                          <a:effectLst/>
                          <a:latin typeface="Calibri"/>
                          <a:cs typeface="Times New Roman" pitchFamily="18" charset="0"/>
                        </a:rPr>
                        <a:t>é</a:t>
                      </a:r>
                      <a:r>
                        <a:rPr kumimoji="0" lang="en-US" sz="1400" b="1" i="0" u="none" strike="noStrike" cap="none" normalizeH="0" baseline="0" smtClean="0">
                          <a:ln>
                            <a:noFill/>
                          </a:ln>
                          <a:solidFill>
                            <a:srgbClr val="999999"/>
                          </a:solidFill>
                          <a:effectLst/>
                          <a:latin typeface="Verdana" pitchFamily="34" charset="0"/>
                          <a:cs typeface="Times New Roman" pitchFamily="18" charset="0"/>
                        </a:rPr>
                        <a:t>m-nascidos de extremo baixo peso com candid</a:t>
                      </a:r>
                      <a:r>
                        <a:rPr kumimoji="0" lang="en-US" sz="1400" b="1" i="0" u="none" strike="noStrike" cap="none" normalizeH="0" baseline="0" smtClean="0">
                          <a:ln>
                            <a:noFill/>
                          </a:ln>
                          <a:solidFill>
                            <a:srgbClr val="999999"/>
                          </a:solidFill>
                          <a:effectLst/>
                          <a:latin typeface="Calibri"/>
                          <a:cs typeface="Times New Roman" pitchFamily="18" charset="0"/>
                        </a:rPr>
                        <a:t>í</a:t>
                      </a:r>
                      <a:r>
                        <a:rPr kumimoji="0" lang="en-US" sz="1400" b="1" i="0" u="none" strike="noStrike" cap="none" normalizeH="0" baseline="0" smtClean="0">
                          <a:ln>
                            <a:noFill/>
                          </a:ln>
                          <a:solidFill>
                            <a:srgbClr val="999999"/>
                          </a:solidFill>
                          <a:effectLst/>
                          <a:latin typeface="Verdana" pitchFamily="34" charset="0"/>
                          <a:cs typeface="Times New Roman" pitchFamily="18" charset="0"/>
                        </a:rPr>
                        <a:t>ase invasiva</a:t>
                      </a:r>
                      <a:r>
                        <a:rPr kumimoji="0" lang="en-US" sz="1400" b="1" i="0" u="none" strike="noStrike" cap="none" normalizeH="0" baseline="0" smtClean="0">
                          <a:ln>
                            <a:noFill/>
                          </a:ln>
                          <a:solidFill>
                            <a:srgbClr val="999999"/>
                          </a:solidFill>
                          <a:effectLst/>
                          <a:latin typeface="Calibri"/>
                          <a:cs typeface="Times New Roman" pitchFamily="18" charset="0"/>
                        </a:rPr>
                        <a:t> </a:t>
                      </a:r>
                      <a:r>
                        <a:rPr kumimoji="0" lang="en-US"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4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400" b="0" i="0" u="none" strike="noStrike" cap="none" normalizeH="0" baseline="0" smtClean="0">
                          <a:ln>
                            <a:noFill/>
                          </a:ln>
                          <a:solidFill>
                            <a:srgbClr val="999999"/>
                          </a:solidFill>
                          <a:effectLst/>
                          <a:latin typeface="Verdana" pitchFamily="34" charset="0"/>
                          <a:cs typeface="Times New Roman" pitchFamily="18" charset="0"/>
                        </a:rPr>
                        <a:t>Autor(es): Greenberg RG, Benjamin DK, Gantz MG et al . Apresenta</a:t>
                      </a:r>
                      <a:r>
                        <a:rPr kumimoji="0" lang="en-US" sz="1400" b="0" i="0" u="none" strike="noStrike" cap="none" normalizeH="0" baseline="0" smtClean="0">
                          <a:ln>
                            <a:noFill/>
                          </a:ln>
                          <a:solidFill>
                            <a:srgbClr val="999999"/>
                          </a:solidFill>
                          <a:effectLst/>
                          <a:latin typeface="Calibri"/>
                          <a:cs typeface="Times New Roman" pitchFamily="18" charset="0"/>
                        </a:rPr>
                        <a:t>ç</a:t>
                      </a:r>
                      <a:r>
                        <a:rPr kumimoji="0" lang="en-US" sz="1400" b="0" i="0" u="none" strike="noStrike" cap="none" normalizeH="0" baseline="0" smtClean="0">
                          <a:ln>
                            <a:noFill/>
                          </a:ln>
                          <a:solidFill>
                            <a:srgbClr val="999999"/>
                          </a:solidFill>
                          <a:effectLst/>
                          <a:latin typeface="Verdana" pitchFamily="34" charset="0"/>
                          <a:cs typeface="Times New Roman" pitchFamily="18" charset="0"/>
                        </a:rPr>
                        <a:t>ão:Dan</a:t>
                      </a:r>
                      <a:r>
                        <a:rPr kumimoji="0" lang="en-US" sz="1400" b="0" i="0" u="none" strike="noStrike" cap="none" normalizeH="0" baseline="0" smtClean="0">
                          <a:ln>
                            <a:noFill/>
                          </a:ln>
                          <a:solidFill>
                            <a:srgbClr val="999999"/>
                          </a:solidFill>
                          <a:effectLst/>
                          <a:latin typeface="Calibri"/>
                          <a:cs typeface="Times New Roman" pitchFamily="18" charset="0"/>
                        </a:rPr>
                        <a:t>ú</a:t>
                      </a:r>
                      <a:r>
                        <a:rPr kumimoji="0" lang="en-US" sz="1400" b="0" i="0" u="none" strike="noStrike" cap="none" normalizeH="0" baseline="0" smtClean="0">
                          <a:ln>
                            <a:noFill/>
                          </a:ln>
                          <a:solidFill>
                            <a:srgbClr val="999999"/>
                          </a:solidFill>
                          <a:effectLst/>
                          <a:latin typeface="Verdana" pitchFamily="34" charset="0"/>
                          <a:cs typeface="Times New Roman" pitchFamily="18" charset="0"/>
                        </a:rPr>
                        <a:t>bia Michetti, Jennifer Emerick, Ricardo Mesquita e Paulo R. Margotto</a:t>
                      </a:r>
                      <a:endParaRPr kumimoji="0" lang="en-US"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en-US" sz="1800" b="0" i="0" u="none" strike="noStrike" cap="none" normalizeH="0" baseline="0" smtClean="0">
                          <a:ln>
                            <a:noFill/>
                          </a:ln>
                          <a:solidFill>
                            <a:srgbClr val="000000"/>
                          </a:solidFill>
                          <a:effectLst/>
                          <a:latin typeface="Calibri"/>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7350" name="Picture 6" descr="link2">
            <a:hlinkClick r:id="rId2"/>
          </p:cNvPr>
          <p:cNvPicPr>
            <a:picLocks noChangeAspect="1" noChangeArrowheads="1"/>
          </p:cNvPicPr>
          <p:nvPr/>
        </p:nvPicPr>
        <p:blipFill>
          <a:blip r:embed="rId3"/>
          <a:srcRect/>
          <a:stretch>
            <a:fillRect/>
          </a:stretch>
        </p:blipFill>
        <p:spPr bwMode="auto">
          <a:xfrm>
            <a:off x="7829550" y="676275"/>
            <a:ext cx="352425" cy="285750"/>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p:txBody>
          <a:bodyPr/>
          <a:lstStyle/>
          <a:p>
            <a:r>
              <a:rPr lang="pt-BR" sz="2800" i="1" smtClean="0">
                <a:solidFill>
                  <a:schemeClr val="hlink"/>
                </a:solidFill>
              </a:rPr>
              <a:t>Deficiente neurodesenvolvimento ou morte aos 18-22 meses de idade corrigida</a:t>
            </a:r>
            <a:r>
              <a:rPr lang="pt-BR" sz="2800" b="1" i="1" smtClean="0"/>
              <a:t>: a incidência foi </a:t>
            </a:r>
            <a:r>
              <a:rPr lang="pt-BR" sz="2400" b="1" i="1" smtClean="0">
                <a:solidFill>
                  <a:schemeClr val="hlink"/>
                </a:solidFill>
              </a:rPr>
              <a:t>menor nas crianças que receberam terapia antifúngica empírica</a:t>
            </a:r>
            <a:r>
              <a:rPr lang="pt-BR" sz="2800" b="1" i="1" smtClean="0"/>
              <a:t> (50% versos 64% (OR:0,27;IC a 95%:0,08-0,89-P=0,03)</a:t>
            </a:r>
          </a:p>
          <a:p>
            <a:r>
              <a:rPr lang="pt-BR" sz="2800" b="1" i="1" smtClean="0"/>
              <a:t>Este resultado não mudou quando foram excluídas 63 crianças que receberam fluconazol profilático  à época da primeira cultura positiva (OR:0,25;IC a 95%: 0,08-0,82 – p=0,02).</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3"/>
          <p:cNvSpPr>
            <a:spLocks noGrp="1"/>
          </p:cNvSpPr>
          <p:nvPr>
            <p:ph type="body" sz="half" idx="4294967295"/>
          </p:nvPr>
        </p:nvSpPr>
        <p:spPr>
          <a:xfrm>
            <a:off x="474663" y="1925638"/>
            <a:ext cx="8232775" cy="4800600"/>
          </a:xfrm>
        </p:spPr>
        <p:txBody>
          <a:bodyPr/>
          <a:lstStyle/>
          <a:p>
            <a:pPr marL="365125" indent="-282575" defTabSz="914400"/>
            <a:r>
              <a:rPr lang="pt-BR" sz="2800" b="1" smtClean="0">
                <a:solidFill>
                  <a:srgbClr val="0000FF"/>
                </a:solidFill>
              </a:rPr>
              <a:t>Como a maioria dos estudos sobre profilaxia, o estudo foi incapaz de demonstrar uma diferença significativa na redução da taxa de mortalidade total com a implementação da profilaxia específica com o fluconazol.</a:t>
            </a:r>
          </a:p>
          <a:p>
            <a:pPr marL="365125" indent="-282575" defTabSz="914400">
              <a:lnSpc>
                <a:spcPct val="80000"/>
              </a:lnSpc>
            </a:pPr>
            <a:r>
              <a:rPr lang="pt-BR" sz="2800" smtClean="0">
                <a:solidFill>
                  <a:srgbClr val="0000FF"/>
                </a:solidFill>
              </a:rPr>
              <a:t>Apesar da proporção de infecção por </a:t>
            </a:r>
            <a:r>
              <a:rPr lang="pt-BR" sz="2800" i="1" smtClean="0">
                <a:solidFill>
                  <a:srgbClr val="0000FF"/>
                </a:solidFill>
              </a:rPr>
              <a:t>C. parapsilosis </a:t>
            </a:r>
            <a:r>
              <a:rPr lang="pt-BR" sz="2800" smtClean="0">
                <a:solidFill>
                  <a:srgbClr val="0000FF"/>
                </a:solidFill>
              </a:rPr>
              <a:t>ter aumentado durante o uso de fluconazol, infecções por outras espécies resistentes ao fluconazol como o </a:t>
            </a:r>
            <a:r>
              <a:rPr lang="pt-BR" sz="2800" i="1" smtClean="0">
                <a:solidFill>
                  <a:srgbClr val="0000FF"/>
                </a:solidFill>
              </a:rPr>
              <a:t>C. glabrata </a:t>
            </a:r>
            <a:r>
              <a:rPr lang="pt-BR" sz="2800" smtClean="0">
                <a:solidFill>
                  <a:srgbClr val="0000FF"/>
                </a:solidFill>
              </a:rPr>
              <a:t>e </a:t>
            </a:r>
            <a:r>
              <a:rPr lang="pt-BR" sz="2800" i="1" smtClean="0">
                <a:solidFill>
                  <a:srgbClr val="0000FF"/>
                </a:solidFill>
              </a:rPr>
              <a:t>C. krusei </a:t>
            </a:r>
            <a:r>
              <a:rPr lang="pt-BR" sz="2800" smtClean="0">
                <a:solidFill>
                  <a:srgbClr val="0000FF"/>
                </a:solidFill>
              </a:rPr>
              <a:t>diminuíram</a:t>
            </a:r>
          </a:p>
          <a:p>
            <a:pPr marL="365125" indent="-282575" defTabSz="914400"/>
            <a:endParaRPr lang="pt-BR" sz="2800" b="1" smtClean="0">
              <a:solidFill>
                <a:srgbClr val="0000FF"/>
              </a:solidFill>
            </a:endParaRPr>
          </a:p>
        </p:txBody>
      </p:sp>
      <p:graphicFrame>
        <p:nvGraphicFramePr>
          <p:cNvPr id="74773" name="Group 21"/>
          <p:cNvGraphicFramePr>
            <a:graphicFrameLocks noGrp="1"/>
          </p:cNvGraphicFramePr>
          <p:nvPr>
            <p:ph sz="half" idx="4294967295"/>
          </p:nvPr>
        </p:nvGraphicFramePr>
        <p:xfrm>
          <a:off x="728663" y="261938"/>
          <a:ext cx="7785100" cy="1312863"/>
        </p:xfrm>
        <a:graphic>
          <a:graphicData uri="http://schemas.openxmlformats.org/drawingml/2006/table">
            <a:tbl>
              <a:tblPr/>
              <a:tblGrid>
                <a:gridCol w="6961187"/>
                <a:gridCol w="823913"/>
              </a:tblGrid>
              <a:tr h="131286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999999"/>
                          </a:solidFill>
                          <a:effectLst/>
                          <a:latin typeface="Verdana" pitchFamily="34" charset="0"/>
                          <a:cs typeface="Times New Roman" pitchFamily="18" charset="0"/>
                        </a:rPr>
                        <a:t>Impacto da profilaxia com fluconazol em pr</a:t>
                      </a:r>
                      <a:r>
                        <a:rPr kumimoji="0" lang="en-US" sz="1600" b="1" i="0" u="none" strike="noStrike" cap="none" normalizeH="0" baseline="0" smtClean="0">
                          <a:ln>
                            <a:noFill/>
                          </a:ln>
                          <a:solidFill>
                            <a:srgbClr val="999999"/>
                          </a:solidFill>
                          <a:effectLst/>
                          <a:latin typeface="Calibri" pitchFamily="34" charset="0"/>
                          <a:cs typeface="Times New Roman" pitchFamily="18" charset="0"/>
                        </a:rPr>
                        <a:t>é</a:t>
                      </a:r>
                      <a:r>
                        <a:rPr kumimoji="0" lang="en-US" sz="1600" b="1" i="0" u="none" strike="noStrike" cap="none" normalizeH="0" baseline="0" smtClean="0">
                          <a:ln>
                            <a:noFill/>
                          </a:ln>
                          <a:solidFill>
                            <a:srgbClr val="999999"/>
                          </a:solidFill>
                          <a:effectLst/>
                          <a:latin typeface="Verdana" pitchFamily="34" charset="0"/>
                          <a:cs typeface="Times New Roman" pitchFamily="18" charset="0"/>
                        </a:rPr>
                        <a:t>-termos: efic</a:t>
                      </a:r>
                      <a:r>
                        <a:rPr kumimoji="0" lang="en-US" sz="1600" b="1" i="0" u="none" strike="noStrike" cap="none" normalizeH="0" baseline="0" smtClean="0">
                          <a:ln>
                            <a:noFill/>
                          </a:ln>
                          <a:solidFill>
                            <a:srgbClr val="999999"/>
                          </a:solidFill>
                          <a:effectLst/>
                          <a:latin typeface="Calibri" pitchFamily="34" charset="0"/>
                          <a:cs typeface="Times New Roman" pitchFamily="18" charset="0"/>
                        </a:rPr>
                        <a:t>á</a:t>
                      </a:r>
                      <a:r>
                        <a:rPr kumimoji="0" lang="en-US" sz="1600" b="1" i="0" u="none" strike="noStrike" cap="none" normalizeH="0" baseline="0" smtClean="0">
                          <a:ln>
                            <a:noFill/>
                          </a:ln>
                          <a:solidFill>
                            <a:srgbClr val="999999"/>
                          </a:solidFill>
                          <a:effectLst/>
                          <a:latin typeface="Verdana" pitchFamily="34" charset="0"/>
                          <a:cs typeface="Times New Roman" pitchFamily="18" charset="0"/>
                        </a:rPr>
                        <a:t>cia de uma abordagem altamente seletiva</a:t>
                      </a:r>
                      <a:r>
                        <a:rPr kumimoji="0" lang="en-US" sz="1600" b="1" i="0" u="none" strike="noStrike" cap="none" normalizeH="0" baseline="0" smtClean="0">
                          <a:ln>
                            <a:noFill/>
                          </a:ln>
                          <a:solidFill>
                            <a:srgbClr val="999999"/>
                          </a:solidFill>
                          <a:effectLst/>
                          <a:latin typeface="Calibri" pitchFamily="34" charset="0"/>
                          <a:cs typeface="Times New Roman" pitchFamily="18" charset="0"/>
                        </a:rPr>
                        <a:t> </a:t>
                      </a:r>
                      <a:r>
                        <a:rPr kumimoji="0" lang="en-US"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6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600" b="0" i="0" u="none" strike="noStrike" cap="none" normalizeH="0" baseline="0" smtClean="0">
                          <a:ln>
                            <a:noFill/>
                          </a:ln>
                          <a:solidFill>
                            <a:srgbClr val="999999"/>
                          </a:solidFill>
                          <a:effectLst/>
                          <a:latin typeface="Verdana" pitchFamily="34" charset="0"/>
                          <a:cs typeface="Times New Roman" pitchFamily="18" charset="0"/>
                        </a:rPr>
                        <a:t>Autor(es): Martin A, A Pappas, M Lulic-Botica, G Natarajan. Apresenta</a:t>
                      </a:r>
                      <a:r>
                        <a:rPr kumimoji="0" lang="en-US" sz="1600" b="0" i="0" u="none" strike="noStrike" cap="none" normalizeH="0" baseline="0" smtClean="0">
                          <a:ln>
                            <a:noFill/>
                          </a:ln>
                          <a:solidFill>
                            <a:srgbClr val="999999"/>
                          </a:solidFill>
                          <a:effectLst/>
                          <a:latin typeface="Calibri" pitchFamily="34" charset="0"/>
                          <a:cs typeface="Times New Roman" pitchFamily="18" charset="0"/>
                        </a:rPr>
                        <a:t>ç</a:t>
                      </a:r>
                      <a:r>
                        <a:rPr kumimoji="0" lang="en-US" sz="1600" b="0" i="0" u="none" strike="noStrike" cap="none" normalizeH="0" baseline="0" smtClean="0">
                          <a:ln>
                            <a:noFill/>
                          </a:ln>
                          <a:solidFill>
                            <a:srgbClr val="999999"/>
                          </a:solidFill>
                          <a:effectLst/>
                          <a:latin typeface="Verdana" pitchFamily="34" charset="0"/>
                          <a:cs typeface="Times New Roman" pitchFamily="18" charset="0"/>
                        </a:rPr>
                        <a:t>ão:Gabriel Lima, Andr</a:t>
                      </a:r>
                      <a:r>
                        <a:rPr kumimoji="0" lang="en-US" sz="1600" b="0" i="0" u="none" strike="noStrike" cap="none" normalizeH="0" baseline="0" smtClean="0">
                          <a:ln>
                            <a:noFill/>
                          </a:ln>
                          <a:solidFill>
                            <a:srgbClr val="999999"/>
                          </a:solidFill>
                          <a:effectLst/>
                          <a:latin typeface="Calibri" pitchFamily="34" charset="0"/>
                          <a:cs typeface="Times New Roman" pitchFamily="18" charset="0"/>
                        </a:rPr>
                        <a:t>é</a:t>
                      </a:r>
                      <a:r>
                        <a:rPr kumimoji="0" lang="en-US" sz="1600" b="0" i="0" u="none" strike="noStrike" cap="none" normalizeH="0" baseline="0" smtClean="0">
                          <a:ln>
                            <a:noFill/>
                          </a:ln>
                          <a:solidFill>
                            <a:srgbClr val="999999"/>
                          </a:solidFill>
                          <a:effectLst/>
                          <a:latin typeface="Verdana" pitchFamily="34" charset="0"/>
                          <a:cs typeface="Times New Roman" pitchFamily="18" charset="0"/>
                        </a:rPr>
                        <a:t> Guerra, Dyego Barbosa, Paulo R. Margotto</a:t>
                      </a:r>
                      <a:endParaRPr kumimoji="0" lang="en-US" sz="1600" b="0" i="0" u="none" strike="noStrike" cap="none" normalizeH="0" baseline="0" smtClean="0">
                        <a:ln>
                          <a:noFill/>
                        </a:ln>
                        <a:solidFill>
                          <a:schemeClr val="tx1"/>
                        </a:solidFill>
                        <a:effectLst/>
                        <a:latin typeface="Calibri" pitchFamily="34" charset="0"/>
                        <a:cs typeface="Arial"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rgbClr val="000000"/>
                          </a:solidFill>
                          <a:effectLst/>
                          <a:latin typeface="Times New Roman" pitchFamily="18" charset="0"/>
                          <a:cs typeface="Times New Roman" pitchFamily="18" charset="0"/>
                        </a:rPr>
                        <a:t>  </a:t>
                      </a: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79878" name="Picture 7" descr="link2">
            <a:hlinkClick r:id="rId2"/>
          </p:cNvPr>
          <p:cNvPicPr>
            <a:picLocks noChangeAspect="1" noChangeArrowheads="1"/>
          </p:cNvPicPr>
          <p:nvPr/>
        </p:nvPicPr>
        <p:blipFill>
          <a:blip r:embed="rId3"/>
          <a:srcRect/>
          <a:stretch>
            <a:fillRect/>
          </a:stretch>
        </p:blipFill>
        <p:spPr bwMode="auto">
          <a:xfrm>
            <a:off x="7931150" y="661988"/>
            <a:ext cx="425450" cy="344487"/>
          </a:xfrm>
          <a:prstGeom prst="rect">
            <a:avLst/>
          </a:prstGeom>
          <a:noFill/>
          <a:ln w="9525">
            <a:noFill/>
            <a:miter lim="800000"/>
            <a:headEnd/>
            <a:tailEnd/>
          </a:ln>
        </p:spPr>
      </p:pic>
      <p:sp>
        <p:nvSpPr>
          <p:cNvPr id="79879" name="AutoShape 4"/>
          <p:cNvSpPr>
            <a:spLocks noChangeArrowheads="1"/>
          </p:cNvSpPr>
          <p:nvPr/>
        </p:nvSpPr>
        <p:spPr bwMode="auto">
          <a:xfrm>
            <a:off x="7380288" y="5805488"/>
            <a:ext cx="976312"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3"/>
          <p:cNvSpPr>
            <a:spLocks noGrp="1"/>
          </p:cNvSpPr>
          <p:nvPr>
            <p:ph type="body" idx="4294967295"/>
          </p:nvPr>
        </p:nvSpPr>
        <p:spPr>
          <a:xfrm>
            <a:off x="742950" y="1125538"/>
            <a:ext cx="8401050" cy="4625975"/>
          </a:xfrm>
        </p:spPr>
        <p:txBody>
          <a:bodyPr lIns="54864" tIns="91440"/>
          <a:lstStyle/>
          <a:p>
            <a:pPr marL="438150" indent="-319088" defTabSz="914400"/>
            <a:r>
              <a:rPr lang="pt-BR" sz="2800" smtClean="0">
                <a:solidFill>
                  <a:srgbClr val="FF0066"/>
                </a:solidFill>
              </a:rPr>
              <a:t>Portanto</a:t>
            </a:r>
            <a:r>
              <a:rPr lang="pt-BR" sz="2800" smtClean="0"/>
              <a:t>: com o uso de dose profilática intermitente de fluconazol a RN pré-termos de alto risco, diminuiu a candidíase invasiva  de 15,3% para 6,2% durante o período da profilaxia. </a:t>
            </a:r>
            <a:r>
              <a:rPr lang="pt-BR" sz="2800" smtClean="0">
                <a:solidFill>
                  <a:srgbClr val="FF0066"/>
                </a:solidFill>
              </a:rPr>
              <a:t>No entanto</a:t>
            </a:r>
            <a:r>
              <a:rPr lang="pt-BR" sz="2800" smtClean="0"/>
              <a:t>, </a:t>
            </a:r>
            <a:r>
              <a:rPr lang="pt-BR" sz="2800" smtClean="0">
                <a:solidFill>
                  <a:srgbClr val="FF0066"/>
                </a:solidFill>
              </a:rPr>
              <a:t>a duração da nutrição parenteral, do cateter central e as taxas de enterocolite necrosante foram significativamente </a:t>
            </a:r>
            <a:r>
              <a:rPr lang="pt-BR" sz="2800" b="1" smtClean="0">
                <a:solidFill>
                  <a:srgbClr val="FF0066"/>
                </a:solidFill>
              </a:rPr>
              <a:t>maiores</a:t>
            </a:r>
            <a:r>
              <a:rPr lang="pt-BR" sz="2800" smtClean="0">
                <a:solidFill>
                  <a:srgbClr val="FF0066"/>
                </a:solidFill>
              </a:rPr>
              <a:t> no período da profilaxia, além de </a:t>
            </a:r>
            <a:r>
              <a:rPr lang="pt-BR" sz="2800" b="1" smtClean="0">
                <a:solidFill>
                  <a:srgbClr val="FF0066"/>
                </a:solidFill>
              </a:rPr>
              <a:t>não ocorrer diminuição na mortalidade, </a:t>
            </a:r>
            <a:r>
              <a:rPr lang="pt-BR" sz="2800" smtClean="0">
                <a:solidFill>
                  <a:srgbClr val="FF0066"/>
                </a:solidFill>
              </a:rPr>
              <a:t>sem diferença no tempo de internação e </a:t>
            </a:r>
            <a:r>
              <a:rPr lang="pt-BR" sz="2800" b="1" smtClean="0">
                <a:solidFill>
                  <a:srgbClr val="FF0066"/>
                </a:solidFill>
              </a:rPr>
              <a:t>maior necessidade de 3 antifúngicos no grupo  do fluconazol  profilático</a:t>
            </a:r>
          </a:p>
        </p:txBody>
      </p:sp>
      <p:sp>
        <p:nvSpPr>
          <p:cNvPr id="80899" name="Text Box 4"/>
          <p:cNvSpPr txBox="1">
            <a:spLocks noChangeArrowheads="1"/>
          </p:cNvSpPr>
          <p:nvPr/>
        </p:nvSpPr>
        <p:spPr bwMode="auto">
          <a:xfrm>
            <a:off x="1258888" y="549275"/>
            <a:ext cx="2870200" cy="457200"/>
          </a:xfrm>
          <a:prstGeom prst="rect">
            <a:avLst/>
          </a:prstGeom>
          <a:noFill/>
          <a:ln w="9525">
            <a:noFill/>
            <a:miter lim="800000"/>
            <a:headEnd/>
            <a:tailEnd/>
          </a:ln>
        </p:spPr>
        <p:txBody>
          <a:bodyPr wrap="none">
            <a:spAutoFit/>
          </a:bodyPr>
          <a:lstStyle/>
          <a:p>
            <a:r>
              <a:rPr lang="pt-BR" sz="2400" b="1" i="1">
                <a:solidFill>
                  <a:srgbClr val="0000FF"/>
                </a:solidFill>
              </a:rPr>
              <a:t>Sob outro olhar</a:t>
            </a:r>
            <a:r>
              <a:rPr lang="pt-BR" sz="2400" b="1">
                <a:solidFill>
                  <a:srgbClr val="0000FF"/>
                </a:solidFill>
              </a:rPr>
              <a:t>.....</a:t>
            </a:r>
          </a:p>
        </p:txBody>
      </p:sp>
      <p:sp>
        <p:nvSpPr>
          <p:cNvPr id="80900" name="Text Box 4"/>
          <p:cNvSpPr txBox="1">
            <a:spLocks noChangeArrowheads="1"/>
          </p:cNvSpPr>
          <p:nvPr/>
        </p:nvSpPr>
        <p:spPr bwMode="auto">
          <a:xfrm>
            <a:off x="7734300" y="6381750"/>
            <a:ext cx="1409700" cy="274638"/>
          </a:xfrm>
          <a:prstGeom prst="rect">
            <a:avLst/>
          </a:prstGeom>
          <a:noFill/>
          <a:ln w="9525">
            <a:noFill/>
            <a:miter lim="800000"/>
            <a:headEnd/>
            <a:tailEnd/>
          </a:ln>
        </p:spPr>
        <p:txBody>
          <a:bodyPr wrap="none">
            <a:spAutoFit/>
          </a:bodyPr>
          <a:lstStyle/>
          <a:p>
            <a:r>
              <a:rPr lang="pt-BR" sz="1200"/>
              <a:t>Paulo R. Margotto</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3"/>
          <p:cNvSpPr>
            <a:spLocks noGrp="1"/>
          </p:cNvSpPr>
          <p:nvPr>
            <p:ph type="body" idx="4294967295"/>
          </p:nvPr>
        </p:nvSpPr>
        <p:spPr>
          <a:xfrm>
            <a:off x="468313" y="1366838"/>
            <a:ext cx="8229600" cy="4525962"/>
          </a:xfrm>
        </p:spPr>
        <p:txBody>
          <a:bodyPr/>
          <a:lstStyle/>
          <a:p>
            <a:pPr marL="365125" indent="-255588" defTabSz="914400">
              <a:lnSpc>
                <a:spcPct val="80000"/>
              </a:lnSpc>
            </a:pPr>
            <a:r>
              <a:rPr lang="pt-BR" sz="2100" smtClean="0">
                <a:latin typeface="Times New Roman" pitchFamily="18" charset="0"/>
              </a:rPr>
              <a:t>O que deveria ser feito se tivéssemos de responder a pergunta: </a:t>
            </a:r>
            <a:r>
              <a:rPr lang="pt-BR" sz="2100" b="1" smtClean="0">
                <a:latin typeface="Times New Roman" pitchFamily="18" charset="0"/>
              </a:rPr>
              <a:t>Você faria a profilaxia da infecção fúngica no RN de extremo baixo peso?</a:t>
            </a:r>
            <a:r>
              <a:rPr lang="pt-BR" sz="2100" smtClean="0">
                <a:latin typeface="Times New Roman" pitchFamily="18" charset="0"/>
              </a:rPr>
              <a:t> Precisamos de estudo randomizado envolvendo população de RN que mais vai se beneficiar, ou seja, fazer uma terapia focada. E novamente friso, o risco de introduzir de forma generalizada o uso do fluconazol, pois é uma das poucas coisas disponíveis que temos hoje para o tratamento das infecções do sistema nervoso central.</a:t>
            </a:r>
          </a:p>
          <a:p>
            <a:pPr marL="365125" indent="-255588" defTabSz="914400">
              <a:lnSpc>
                <a:spcPct val="80000"/>
              </a:lnSpc>
            </a:pPr>
            <a:r>
              <a:rPr lang="pt-BR" sz="2100" smtClean="0">
                <a:latin typeface="Times New Roman" pitchFamily="18" charset="0"/>
              </a:rPr>
              <a:t>Outras abordagens importantes: detecção precoce da infecção. A terapia empírica, talvez seja este o momento e a droga a ser usada seria a anfotericina, apesar da sua toxicidade.</a:t>
            </a:r>
          </a:p>
          <a:p>
            <a:pPr marL="365125" indent="-255588" defTabSz="914400">
              <a:lnSpc>
                <a:spcPct val="80000"/>
              </a:lnSpc>
            </a:pPr>
            <a:r>
              <a:rPr lang="pt-BR" sz="2100" smtClean="0">
                <a:latin typeface="Times New Roman" pitchFamily="18" charset="0"/>
              </a:rPr>
              <a:t>No presente momento não estamos prontos para fazer a profilaxia geral com o fluconazol. Um estudo pode vir a ser feito para se chegar a uma terapia focada. </a:t>
            </a:r>
          </a:p>
          <a:p>
            <a:pPr marL="365125" indent="-255588" defTabSz="914400">
              <a:lnSpc>
                <a:spcPct val="80000"/>
              </a:lnSpc>
            </a:pPr>
            <a:r>
              <a:rPr lang="pt-BR" sz="2100" smtClean="0">
                <a:latin typeface="Times New Roman" pitchFamily="18" charset="0"/>
              </a:rPr>
              <a:t>O que fazer com a colonização fúngica traqueal e cutânea? Esta questão não está respondida. </a:t>
            </a:r>
            <a:r>
              <a:rPr lang="en-US" sz="2100" smtClean="0">
                <a:latin typeface="Times New Roman" pitchFamily="18" charset="0"/>
              </a:rPr>
              <a:t>Cabrera (</a:t>
            </a:r>
            <a:r>
              <a:rPr lang="en-US" sz="2100" b="1" smtClean="0">
                <a:latin typeface="Times New Roman" pitchFamily="18" charset="0"/>
              </a:rPr>
              <a:t>Fluconazole prophylaxis against systemic candidiasis after colonization: a randomized, double-blinded study. </a:t>
            </a:r>
            <a:r>
              <a:rPr lang="pt-BR" sz="2100" smtClean="0">
                <a:latin typeface="Times New Roman" pitchFamily="18" charset="0"/>
              </a:rPr>
              <a:t>J Perinatol 2002;22:604)  não encontrou qualquer diferença estatisticamente significativa  na incidência de infecção invasiva fúngica  o grupo placebo versus grupo  que recebeu fluconazol (Risco relativo;0,29; IC a 95%:0,01-5,79).</a:t>
            </a:r>
          </a:p>
        </p:txBody>
      </p:sp>
      <p:graphicFrame>
        <p:nvGraphicFramePr>
          <p:cNvPr id="98312" name="Group 8"/>
          <p:cNvGraphicFramePr>
            <a:graphicFrameLocks noGrp="1"/>
          </p:cNvGraphicFramePr>
          <p:nvPr/>
        </p:nvGraphicFramePr>
        <p:xfrm>
          <a:off x="323850" y="404813"/>
          <a:ext cx="8207375" cy="822960"/>
        </p:xfrm>
        <a:graphic>
          <a:graphicData uri="http://schemas.openxmlformats.org/drawingml/2006/table">
            <a:tbl>
              <a:tblPr/>
              <a:tblGrid>
                <a:gridCol w="7340600"/>
                <a:gridCol w="86677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smtClean="0">
                          <a:ln>
                            <a:noFill/>
                          </a:ln>
                          <a:solidFill>
                            <a:srgbClr val="999999"/>
                          </a:solidFill>
                          <a:effectLst/>
                          <a:latin typeface="Verdana" pitchFamily="34" charset="0"/>
                          <a:cs typeface="Times New Roman" pitchFamily="18" charset="0"/>
                        </a:rPr>
                        <a:t>Profilaxia da infec</a:t>
                      </a:r>
                      <a:r>
                        <a:rPr kumimoji="0" lang="en-US" sz="1600" b="1" i="0" u="none" strike="noStrike" cap="none" normalizeH="0" baseline="0" smtClean="0">
                          <a:ln>
                            <a:noFill/>
                          </a:ln>
                          <a:solidFill>
                            <a:srgbClr val="999999"/>
                          </a:solidFill>
                          <a:effectLst/>
                          <a:latin typeface="Calibri" pitchFamily="34" charset="0"/>
                          <a:cs typeface="Times New Roman" pitchFamily="18" charset="0"/>
                        </a:rPr>
                        <a:t>ç</a:t>
                      </a:r>
                      <a:r>
                        <a:rPr kumimoji="0" lang="en-US" sz="1600" b="1" i="0" u="none" strike="noStrike" cap="none" normalizeH="0" baseline="0" smtClean="0">
                          <a:ln>
                            <a:noFill/>
                          </a:ln>
                          <a:solidFill>
                            <a:srgbClr val="999999"/>
                          </a:solidFill>
                          <a:effectLst/>
                          <a:latin typeface="Verdana" pitchFamily="34" charset="0"/>
                          <a:cs typeface="Times New Roman" pitchFamily="18" charset="0"/>
                        </a:rPr>
                        <a:t>ão f</a:t>
                      </a:r>
                      <a:r>
                        <a:rPr kumimoji="0" lang="en-US" sz="1600" b="1" i="0" u="none" strike="noStrike" cap="none" normalizeH="0" baseline="0" smtClean="0">
                          <a:ln>
                            <a:noFill/>
                          </a:ln>
                          <a:solidFill>
                            <a:srgbClr val="999999"/>
                          </a:solidFill>
                          <a:effectLst/>
                          <a:latin typeface="Calibri" pitchFamily="34" charset="0"/>
                          <a:cs typeface="Times New Roman" pitchFamily="18" charset="0"/>
                        </a:rPr>
                        <a:t>ú</a:t>
                      </a:r>
                      <a:r>
                        <a:rPr kumimoji="0" lang="en-US" sz="1600" b="1" i="0" u="none" strike="noStrike" cap="none" normalizeH="0" baseline="0" smtClean="0">
                          <a:ln>
                            <a:noFill/>
                          </a:ln>
                          <a:solidFill>
                            <a:srgbClr val="999999"/>
                          </a:solidFill>
                          <a:effectLst/>
                          <a:latin typeface="Verdana" pitchFamily="34" charset="0"/>
                          <a:cs typeface="Times New Roman" pitchFamily="18" charset="0"/>
                        </a:rPr>
                        <a:t>ngica no rec</a:t>
                      </a:r>
                      <a:r>
                        <a:rPr kumimoji="0" lang="en-US" sz="1600" b="1" i="0" u="none" strike="noStrike" cap="none" normalizeH="0" baseline="0" smtClean="0">
                          <a:ln>
                            <a:noFill/>
                          </a:ln>
                          <a:solidFill>
                            <a:srgbClr val="999999"/>
                          </a:solidFill>
                          <a:effectLst/>
                          <a:latin typeface="Calibri" pitchFamily="34" charset="0"/>
                          <a:cs typeface="Times New Roman" pitchFamily="18" charset="0"/>
                        </a:rPr>
                        <a:t>é</a:t>
                      </a:r>
                      <a:r>
                        <a:rPr kumimoji="0" lang="en-US" sz="1600" b="1" i="0" u="none" strike="noStrike" cap="none" normalizeH="0" baseline="0" smtClean="0">
                          <a:ln>
                            <a:noFill/>
                          </a:ln>
                          <a:solidFill>
                            <a:srgbClr val="999999"/>
                          </a:solidFill>
                          <a:effectLst/>
                          <a:latin typeface="Verdana" pitchFamily="34" charset="0"/>
                          <a:cs typeface="Times New Roman" pitchFamily="18" charset="0"/>
                        </a:rPr>
                        <a:t>m-nascido pr</a:t>
                      </a:r>
                      <a:r>
                        <a:rPr kumimoji="0" lang="en-US" sz="1600" b="1" i="0" u="none" strike="noStrike" cap="none" normalizeH="0" baseline="0" smtClean="0">
                          <a:ln>
                            <a:noFill/>
                          </a:ln>
                          <a:solidFill>
                            <a:srgbClr val="999999"/>
                          </a:solidFill>
                          <a:effectLst/>
                          <a:latin typeface="Calibri" pitchFamily="34" charset="0"/>
                          <a:cs typeface="Times New Roman" pitchFamily="18" charset="0"/>
                        </a:rPr>
                        <a:t>é</a:t>
                      </a:r>
                      <a:r>
                        <a:rPr kumimoji="0" lang="en-US" sz="1600" b="1" i="0" u="none" strike="noStrike" cap="none" normalizeH="0" baseline="0" smtClean="0">
                          <a:ln>
                            <a:noFill/>
                          </a:ln>
                          <a:solidFill>
                            <a:srgbClr val="999999"/>
                          </a:solidFill>
                          <a:effectLst/>
                          <a:latin typeface="Verdana" pitchFamily="34" charset="0"/>
                          <a:cs typeface="Times New Roman" pitchFamily="18" charset="0"/>
                        </a:rPr>
                        <a:t>-termo: progresso ou risco</a:t>
                      </a:r>
                      <a:r>
                        <a:rPr kumimoji="0" lang="en-US"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6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600" b="0" i="0" u="none" strike="noStrike" cap="none" normalizeH="0" baseline="0" smtClean="0">
                          <a:ln>
                            <a:noFill/>
                          </a:ln>
                          <a:solidFill>
                            <a:srgbClr val="999999"/>
                          </a:solidFill>
                          <a:effectLst/>
                          <a:latin typeface="Verdana" pitchFamily="34" charset="0"/>
                          <a:cs typeface="Times New Roman" pitchFamily="18" charset="0"/>
                        </a:rPr>
                        <a:t>Autor(es): Shahnaz Duara (EUA). Realizado por PauloR. Margotto</a:t>
                      </a:r>
                      <a:endParaRPr kumimoji="0" lang="en-US" sz="1600" b="0" i="0" u="none" strike="noStrike" cap="none" normalizeH="0" baseline="0" smtClean="0">
                        <a:ln>
                          <a:noFill/>
                        </a:ln>
                        <a:solidFill>
                          <a:schemeClr val="tx1"/>
                        </a:solidFill>
                        <a:effectLst/>
                        <a:latin typeface="Calibri"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000000"/>
                          </a:solidFill>
                          <a:effectLst/>
                          <a:latin typeface="Times New Roman" pitchFamily="18" charset="0"/>
                          <a:cs typeface="Times New Roman" pitchFamily="18" charset="0"/>
                        </a:rPr>
                        <a:t>  </a:t>
                      </a:r>
                      <a:r>
                        <a:rPr kumimoji="0" lang="en-US" sz="1600" b="0" i="0" u="none" strike="noStrike" cap="none" normalizeH="0" baseline="0" smtClean="0">
                          <a:ln>
                            <a:noFill/>
                          </a:ln>
                          <a:solidFill>
                            <a:srgbClr val="000000"/>
                          </a:solidFill>
                          <a:effectLst/>
                          <a:latin typeface="Calibri" pitchFamily="34" charset="0"/>
                          <a:cs typeface="Times New Roman" pitchFamily="18" charset="0"/>
                        </a:rPr>
                        <a:t>     </a:t>
                      </a:r>
                      <a:endParaRPr kumimoji="0" lang="en-US" sz="16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98310" name="Picture 6" descr="link2">
            <a:hlinkClick r:id="rId2"/>
          </p:cNvPr>
          <p:cNvPicPr>
            <a:picLocks noChangeAspect="1" noChangeArrowheads="1"/>
          </p:cNvPicPr>
          <p:nvPr/>
        </p:nvPicPr>
        <p:blipFill>
          <a:blip r:embed="rId3"/>
          <a:srcRect/>
          <a:stretch>
            <a:fillRect/>
          </a:stretch>
        </p:blipFill>
        <p:spPr bwMode="auto">
          <a:xfrm>
            <a:off x="8027988" y="808038"/>
            <a:ext cx="452437" cy="366712"/>
          </a:xfrm>
          <a:prstGeom prst="rect">
            <a:avLst/>
          </a:prstGeom>
          <a:noFill/>
          <a:ln w="9525">
            <a:noFill/>
            <a:miter lim="800000"/>
            <a:headEnd/>
            <a:tailEnd/>
          </a:ln>
        </p:spPr>
      </p:pic>
      <p:sp>
        <p:nvSpPr>
          <p:cNvPr id="98311" name="AutoShape 20"/>
          <p:cNvSpPr>
            <a:spLocks noChangeArrowheads="1"/>
          </p:cNvSpPr>
          <p:nvPr/>
        </p:nvSpPr>
        <p:spPr bwMode="auto">
          <a:xfrm>
            <a:off x="0" y="1125538"/>
            <a:ext cx="468313" cy="1358900"/>
          </a:xfrm>
          <a:prstGeom prst="curvedRightArrow">
            <a:avLst>
              <a:gd name="adj1" fmla="val 58034"/>
              <a:gd name="adj2" fmla="val 116068"/>
              <a:gd name="adj3" fmla="val 33333"/>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3"/>
          <p:cNvSpPr>
            <a:spLocks noGrp="1"/>
          </p:cNvSpPr>
          <p:nvPr>
            <p:ph type="body" idx="4294967295"/>
          </p:nvPr>
        </p:nvSpPr>
        <p:spPr>
          <a:xfrm>
            <a:off x="457200" y="757238"/>
            <a:ext cx="8229600" cy="4525962"/>
          </a:xfrm>
        </p:spPr>
        <p:txBody>
          <a:bodyPr lIns="54864" tIns="91440"/>
          <a:lstStyle/>
          <a:p>
            <a:pPr marL="438150" indent="-319088" defTabSz="914400"/>
            <a:r>
              <a:rPr lang="pt-BR" smtClean="0">
                <a:hlinkClick r:id="rId2"/>
              </a:rPr>
              <a:t>European survey on the use of prophylactic fluconazole in neonatal intensive care units.</a:t>
            </a:r>
            <a:endParaRPr lang="pt-BR" smtClean="0"/>
          </a:p>
          <a:p>
            <a:pPr marL="438150" indent="-319088" defTabSz="914400"/>
            <a:r>
              <a:rPr lang="pt-BR" smtClean="0"/>
              <a:t>Kaguelidou F, Pandolfini C, Manzoni P, Choonara I, Bonati M, Jacqz-Aigrain E.</a:t>
            </a:r>
          </a:p>
          <a:p>
            <a:pPr marL="438150" indent="-319088" defTabSz="914400"/>
            <a:r>
              <a:rPr lang="pt-BR" smtClean="0"/>
              <a:t>Eur J Pediatr. 2011 Sep 14. [publicação online)]</a:t>
            </a:r>
          </a:p>
        </p:txBody>
      </p:sp>
      <p:sp>
        <p:nvSpPr>
          <p:cNvPr id="81923" name="AutoShape 4"/>
          <p:cNvSpPr>
            <a:spLocks noChangeArrowheads="1"/>
          </p:cNvSpPr>
          <p:nvPr/>
        </p:nvSpPr>
        <p:spPr bwMode="auto">
          <a:xfrm>
            <a:off x="3995738" y="5580063"/>
            <a:ext cx="1768475" cy="1277937"/>
          </a:xfrm>
          <a:prstGeom prst="rightArrow">
            <a:avLst>
              <a:gd name="adj1" fmla="val 50000"/>
              <a:gd name="adj2" fmla="val 34596"/>
            </a:avLst>
          </a:prstGeom>
          <a:solidFill>
            <a:schemeClr val="accent1"/>
          </a:solidFill>
          <a:ln w="9525">
            <a:solidFill>
              <a:schemeClr val="tx1"/>
            </a:solidFill>
            <a:miter lim="800000"/>
            <a:headEnd/>
            <a:tailEnd/>
          </a:ln>
        </p:spPr>
        <p:txBody>
          <a:bodyPr wrap="none" anchor="ctr"/>
          <a:lstStyle/>
          <a:p>
            <a:endParaRPr lang="pt-BR"/>
          </a:p>
        </p:txBody>
      </p:sp>
      <p:sp>
        <p:nvSpPr>
          <p:cNvPr id="81924" name="Text Box 5"/>
          <p:cNvSpPr txBox="1">
            <a:spLocks noChangeArrowheads="1"/>
          </p:cNvSpPr>
          <p:nvPr/>
        </p:nvSpPr>
        <p:spPr bwMode="auto">
          <a:xfrm>
            <a:off x="914400" y="207963"/>
            <a:ext cx="1822450" cy="549275"/>
          </a:xfrm>
          <a:prstGeom prst="rect">
            <a:avLst/>
          </a:prstGeom>
          <a:noFill/>
          <a:ln w="9525">
            <a:noFill/>
            <a:miter lim="800000"/>
            <a:headEnd/>
            <a:tailEnd/>
          </a:ln>
        </p:spPr>
        <p:txBody>
          <a:bodyPr wrap="none">
            <a:spAutoFit/>
          </a:bodyPr>
          <a:lstStyle/>
          <a:p>
            <a:pPr algn="ctr"/>
            <a:r>
              <a:rPr lang="pt-BR" b="1">
                <a:solidFill>
                  <a:srgbClr val="0033CC"/>
                </a:solidFill>
              </a:rPr>
              <a:t>Artigo Integral!</a:t>
            </a:r>
          </a:p>
          <a:p>
            <a:pPr algn="ctr"/>
            <a:endParaRPr lang="pt-BR" sz="1200" b="1">
              <a:solidFill>
                <a:srgbClr val="0033CC"/>
              </a:solidFill>
            </a:endParaRPr>
          </a:p>
        </p:txBody>
      </p:sp>
      <p:sp>
        <p:nvSpPr>
          <p:cNvPr id="81925" name="AutoShape 6"/>
          <p:cNvSpPr>
            <a:spLocks noChangeArrowheads="1"/>
          </p:cNvSpPr>
          <p:nvPr/>
        </p:nvSpPr>
        <p:spPr bwMode="auto">
          <a:xfrm>
            <a:off x="0" y="0"/>
            <a:ext cx="914400" cy="914400"/>
          </a:xfrm>
          <a:prstGeom prst="lightningBolt">
            <a:avLst/>
          </a:prstGeom>
          <a:solidFill>
            <a:schemeClr val="accent1"/>
          </a:solidFill>
          <a:ln w="9525">
            <a:solidFill>
              <a:srgbClr val="FF0066"/>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p:cNvSpPr>
          <p:nvPr>
            <p:ph type="title" idx="4294967295"/>
          </p:nvPr>
        </p:nvSpPr>
        <p:spPr>
          <a:xfrm>
            <a:off x="457200" y="152400"/>
            <a:ext cx="8229600" cy="1250950"/>
          </a:xfrm>
          <a:noFill/>
          <a:ln/>
        </p:spPr>
        <p:txBody>
          <a:bodyPr rIns="45720" rtlCol="0">
            <a:normAutofit/>
            <a:scene3d>
              <a:camera prst="orthographicFront"/>
              <a:lightRig rig="threePt" dir="t">
                <a:rot lat="0" lon="0" rev="4800000"/>
              </a:lightRig>
            </a:scene3d>
            <a:sp3d prstMaterial="matte">
              <a:bevelT w="50800" h="10160"/>
            </a:sp3d>
          </a:bodyPr>
          <a:lstStyle/>
          <a:p>
            <a:pPr defTabSz="914400">
              <a:defRPr/>
            </a:pPr>
            <a:r>
              <a:rPr lang="pt-BR" sz="2800" b="1" dirty="0" smtClean="0">
                <a:solidFill>
                  <a:srgbClr val="FFC800"/>
                </a:solidFill>
                <a:hlinkClick r:id="rId2"/>
              </a:rPr>
              <a:t>European survey on the use of prophylactic fluconazole in neonatal intensive care units.</a:t>
            </a:r>
            <a:endParaRPr lang="pt-BR" sz="2800" b="1" dirty="0" smtClean="0">
              <a:solidFill>
                <a:srgbClr val="FFC800"/>
              </a:solidFill>
            </a:endParaRPr>
          </a:p>
        </p:txBody>
      </p:sp>
      <p:sp>
        <p:nvSpPr>
          <p:cNvPr id="82947" name="Rectangle 3"/>
          <p:cNvSpPr>
            <a:spLocks noGrp="1"/>
          </p:cNvSpPr>
          <p:nvPr>
            <p:ph type="body" idx="4294967295"/>
          </p:nvPr>
        </p:nvSpPr>
        <p:spPr/>
        <p:txBody>
          <a:bodyPr lIns="54864" tIns="91440"/>
          <a:lstStyle/>
          <a:p>
            <a:pPr marL="438150" indent="-319088" defTabSz="914400">
              <a:lnSpc>
                <a:spcPct val="80000"/>
              </a:lnSpc>
            </a:pPr>
            <a:r>
              <a:rPr lang="pt-BR" sz="2800" smtClean="0"/>
              <a:t>O levantamento europeu realizado por Kaguelidou et al em 28 países sobre a prática do uso da profilaxia antifúngica entre UTI Neonatais níveis II e III mostrou que  </a:t>
            </a:r>
            <a:r>
              <a:rPr lang="pt-BR" sz="2800" smtClean="0">
                <a:solidFill>
                  <a:srgbClr val="FF0066"/>
                </a:solidFill>
              </a:rPr>
              <a:t>esta prática ocorre em 55%</a:t>
            </a:r>
            <a:r>
              <a:rPr lang="pt-BR" sz="2800" smtClean="0"/>
              <a:t> dos neonatologistas que responderam ao questionário, sendo o fluconazol o agente mais usado (92%). </a:t>
            </a:r>
            <a:r>
              <a:rPr lang="pt-BR" sz="2800" smtClean="0">
                <a:solidFill>
                  <a:srgbClr val="FF0066"/>
                </a:solidFill>
              </a:rPr>
              <a:t>Todos responderam que são necessários mais ensaios para o estabelecimento da eficácia desta profilaxia.</a:t>
            </a:r>
            <a:r>
              <a:rPr lang="pt-BR" sz="2800" smtClean="0"/>
              <a:t> Os autores observaram variação no esquema de dose, na frequência de administração e na duração da profilaxia  e inclusive na via (endovenoso ou oral)</a:t>
            </a:r>
          </a:p>
        </p:txBody>
      </p:sp>
      <p:sp>
        <p:nvSpPr>
          <p:cNvPr id="82948" name="AutoShape 4"/>
          <p:cNvSpPr>
            <a:spLocks noChangeArrowheads="1"/>
          </p:cNvSpPr>
          <p:nvPr/>
        </p:nvSpPr>
        <p:spPr bwMode="auto">
          <a:xfrm>
            <a:off x="7667625" y="6372225"/>
            <a:ext cx="976313"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3"/>
          <p:cNvSpPr>
            <a:spLocks noGrp="1"/>
          </p:cNvSpPr>
          <p:nvPr>
            <p:ph type="body" idx="4294967295"/>
          </p:nvPr>
        </p:nvSpPr>
        <p:spPr>
          <a:xfrm>
            <a:off x="914400" y="1268413"/>
            <a:ext cx="8229600" cy="5083175"/>
          </a:xfrm>
        </p:spPr>
        <p:txBody>
          <a:bodyPr lIns="54864" tIns="91440"/>
          <a:lstStyle/>
          <a:p>
            <a:pPr marL="438150" indent="-319088" algn="ctr" defTabSz="914400">
              <a:lnSpc>
                <a:spcPct val="80000"/>
              </a:lnSpc>
              <a:buFont typeface="Arial" pitchFamily="34" charset="0"/>
              <a:buNone/>
            </a:pPr>
            <a:r>
              <a:rPr lang="pt-BR" sz="2400" b="1" smtClean="0">
                <a:solidFill>
                  <a:srgbClr val="FF0066"/>
                </a:solidFill>
              </a:rPr>
              <a:t>O que está faltando na literatura médica para maior aderência a esta prática?</a:t>
            </a:r>
          </a:p>
          <a:p>
            <a:pPr marL="438150" indent="-319088" defTabSz="914400">
              <a:lnSpc>
                <a:spcPct val="80000"/>
              </a:lnSpc>
              <a:buFont typeface="Arial" pitchFamily="34" charset="0"/>
              <a:buNone/>
            </a:pPr>
            <a:endParaRPr lang="pt-BR" sz="2400" smtClean="0">
              <a:solidFill>
                <a:srgbClr val="FF0066"/>
              </a:solidFill>
            </a:endParaRPr>
          </a:p>
          <a:p>
            <a:pPr marL="438150" indent="-319088" defTabSz="914400">
              <a:lnSpc>
                <a:spcPct val="80000"/>
              </a:lnSpc>
              <a:buFont typeface="Arial" pitchFamily="34" charset="0"/>
              <a:buNone/>
            </a:pPr>
            <a:r>
              <a:rPr lang="pt-BR" sz="1800" smtClean="0"/>
              <a:t>O uso do fluconazol profilático é baseado em ensaios controlados randomizados  (alto nível de evidência) que envolveram 656 neonatos. Metanálise destes ensaios demonstraram que o uso profilático do fluconazol reduz a incidência de candidíase invasiva nos RNMBP em comparação com os controles, com número necessário para tratar de 11 (ou seja, você precisa tratar 11 RN para evitar uma candidíase invasiva).</a:t>
            </a:r>
          </a:p>
          <a:p>
            <a:pPr marL="438150" indent="-319088" algn="ctr" defTabSz="914400">
              <a:lnSpc>
                <a:spcPct val="80000"/>
              </a:lnSpc>
              <a:buFont typeface="Arial" pitchFamily="34" charset="0"/>
              <a:buNone/>
            </a:pPr>
            <a:r>
              <a:rPr lang="pt-BR" sz="2000" smtClean="0">
                <a:solidFill>
                  <a:srgbClr val="FF0066"/>
                </a:solidFill>
              </a:rPr>
              <a:t>Então,porque os neonatologistas julgam estes dados ainda insuficientes? O que está faltando?</a:t>
            </a:r>
          </a:p>
          <a:p>
            <a:pPr marL="438150" indent="-319088" defTabSz="914400">
              <a:lnSpc>
                <a:spcPct val="80000"/>
              </a:lnSpc>
              <a:buFont typeface="Arial" pitchFamily="34" charset="0"/>
              <a:buNone/>
            </a:pPr>
            <a:r>
              <a:rPr lang="pt-BR" sz="1800" smtClean="0"/>
              <a:t>-primeiro, não foi demonstrada  diminuição significativa na mortalidade</a:t>
            </a:r>
          </a:p>
          <a:p>
            <a:pPr marL="438150" indent="-319088" defTabSz="914400">
              <a:lnSpc>
                <a:spcPct val="80000"/>
              </a:lnSpc>
              <a:buFont typeface="Arial" pitchFamily="34" charset="0"/>
              <a:buNone/>
            </a:pPr>
            <a:r>
              <a:rPr lang="pt-BR" sz="1800" smtClean="0"/>
              <a:t>-não foram publicados dados prognósticos a longo prazo, como sobrevivência livre de desabilidade</a:t>
            </a:r>
          </a:p>
          <a:p>
            <a:pPr marL="438150" indent="-319088" defTabSz="914400">
              <a:lnSpc>
                <a:spcPct val="80000"/>
              </a:lnSpc>
              <a:buFont typeface="Arial" pitchFamily="34" charset="0"/>
              <a:buNone/>
            </a:pPr>
            <a:r>
              <a:rPr lang="pt-BR" sz="1800" smtClean="0"/>
              <a:t>-os ensaios controlados e randomizados não tiveram poder para  realizar análise de subgrupos e o papel da colonização na progressão da doença</a:t>
            </a:r>
          </a:p>
          <a:p>
            <a:pPr marL="438150" indent="-319088" defTabSz="914400">
              <a:lnSpc>
                <a:spcPct val="80000"/>
              </a:lnSpc>
              <a:buFont typeface="Arial" pitchFamily="34" charset="0"/>
              <a:buNone/>
            </a:pPr>
            <a:r>
              <a:rPr lang="pt-BR" sz="1800" smtClean="0"/>
              <a:t>-falta segurança dos dados farmacocinéticos  do fluconazol para RN &lt;750g</a:t>
            </a:r>
          </a:p>
          <a:p>
            <a:pPr marL="438150" indent="-319088" algn="ctr" defTabSz="914400">
              <a:lnSpc>
                <a:spcPct val="80000"/>
              </a:lnSpc>
              <a:buFont typeface="Arial" pitchFamily="34" charset="0"/>
              <a:buNone/>
            </a:pPr>
            <a:r>
              <a:rPr lang="pt-BR" sz="1800" smtClean="0">
                <a:solidFill>
                  <a:srgbClr val="0033CC"/>
                </a:solidFill>
              </a:rPr>
              <a:t>Estes fatos podem explicar parcialmente porque as Sociedades Pediátricas</a:t>
            </a:r>
          </a:p>
          <a:p>
            <a:pPr marL="438150" indent="-319088" algn="ctr" defTabSz="914400">
              <a:lnSpc>
                <a:spcPct val="80000"/>
              </a:lnSpc>
              <a:buFont typeface="Arial" pitchFamily="34" charset="0"/>
              <a:buNone/>
            </a:pPr>
            <a:r>
              <a:rPr lang="pt-BR" sz="1800" smtClean="0">
                <a:solidFill>
                  <a:srgbClr val="0033CC"/>
                </a:solidFill>
              </a:rPr>
              <a:t>não emitiram recomendações sobre a profilaxia antifúngica em um subgrupo seletivo alvo de recém-nascidos </a:t>
            </a:r>
          </a:p>
        </p:txBody>
      </p:sp>
      <p:sp>
        <p:nvSpPr>
          <p:cNvPr id="64516" name="Rectangle 4"/>
          <p:cNvSpPr>
            <a:spLocks noGrp="1"/>
          </p:cNvSpPr>
          <p:nvPr>
            <p:ph type="title" idx="4294967295"/>
          </p:nvPr>
        </p:nvSpPr>
        <p:spPr>
          <a:xfrm>
            <a:off x="762000" y="122238"/>
            <a:ext cx="8229600" cy="1250949"/>
          </a:xfrm>
          <a:noFill/>
          <a:ln/>
        </p:spPr>
        <p:txBody>
          <a:bodyPr rIns="45720" rtlCol="0">
            <a:normAutofit/>
            <a:scene3d>
              <a:camera prst="orthographicFront"/>
              <a:lightRig rig="threePt" dir="t">
                <a:rot lat="0" lon="0" rev="4800000"/>
              </a:lightRig>
            </a:scene3d>
            <a:sp3d prstMaterial="matte">
              <a:bevelT w="50800" h="10160"/>
            </a:sp3d>
          </a:bodyPr>
          <a:lstStyle/>
          <a:p>
            <a:pPr defTabSz="914400">
              <a:defRPr/>
            </a:pPr>
            <a:r>
              <a:rPr lang="pt-BR" sz="2800" b="1" dirty="0" smtClean="0">
                <a:solidFill>
                  <a:srgbClr val="FFC800"/>
                </a:solidFill>
                <a:hlinkClick r:id="rId2"/>
              </a:rPr>
              <a:t>European survey on the use of prophylactic fluconazole in neonatal intensive care units.</a:t>
            </a:r>
            <a:endParaRPr lang="pt-BR" sz="2800" b="1" dirty="0" smtClean="0">
              <a:solidFill>
                <a:srgbClr val="FFC800"/>
              </a:solidFill>
            </a:endParaRPr>
          </a:p>
        </p:txBody>
      </p:sp>
      <p:sp>
        <p:nvSpPr>
          <p:cNvPr id="83972" name="AutoShape 4"/>
          <p:cNvSpPr>
            <a:spLocks noChangeArrowheads="1"/>
          </p:cNvSpPr>
          <p:nvPr/>
        </p:nvSpPr>
        <p:spPr bwMode="auto">
          <a:xfrm>
            <a:off x="8243888" y="6524625"/>
            <a:ext cx="688975" cy="333375"/>
          </a:xfrm>
          <a:prstGeom prst="rightArrow">
            <a:avLst>
              <a:gd name="adj1" fmla="val 50000"/>
              <a:gd name="adj2" fmla="val 51667"/>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p:cNvSpPr>
            <a:spLocks noGrp="1"/>
          </p:cNvSpPr>
          <p:nvPr>
            <p:ph type="body" idx="4294967295"/>
          </p:nvPr>
        </p:nvSpPr>
        <p:spPr/>
        <p:txBody>
          <a:bodyPr lIns="54864" tIns="91440"/>
          <a:lstStyle/>
          <a:p>
            <a:pPr marL="438150" indent="-319088" algn="ctr" defTabSz="914400">
              <a:buFont typeface="Arial" pitchFamily="34" charset="0"/>
              <a:buNone/>
            </a:pPr>
            <a:r>
              <a:rPr lang="pt-BR" smtClean="0">
                <a:solidFill>
                  <a:srgbClr val="FF0066"/>
                </a:solidFill>
              </a:rPr>
              <a:t>O que alegaram os neonatologistas que não usam?</a:t>
            </a:r>
          </a:p>
          <a:p>
            <a:pPr marL="438150" indent="-319088" defTabSz="914400"/>
            <a:r>
              <a:rPr lang="pt-BR" smtClean="0"/>
              <a:t>-baixa incidência de candidíase na Unidade</a:t>
            </a:r>
          </a:p>
          <a:p>
            <a:pPr marL="438150" indent="-319088" defTabSz="914400"/>
            <a:r>
              <a:rPr lang="pt-BR" smtClean="0"/>
              <a:t>-risco de aumento de resistência</a:t>
            </a:r>
          </a:p>
          <a:p>
            <a:pPr marL="438150" indent="-319088" defTabSz="914400"/>
            <a:r>
              <a:rPr lang="pt-BR" smtClean="0"/>
              <a:t>ausência de recomendações específicas das Sociedades Pediátricas</a:t>
            </a:r>
          </a:p>
        </p:txBody>
      </p:sp>
      <p:pic>
        <p:nvPicPr>
          <p:cNvPr id="84995" name="Rectangle 4"/>
          <p:cNvPicPr>
            <a:picLocks noGrp="1" noChangeArrowheads="1"/>
          </p:cNvPicPr>
          <p:nvPr>
            <p:ph type="title" idx="4294967295"/>
          </p:nvPr>
        </p:nvPicPr>
        <p:blipFill>
          <a:blip r:embed="rId2"/>
          <a:srcRect/>
          <a:stretch>
            <a:fillRect/>
          </a:stretch>
        </p:blipFill>
        <p:spPr>
          <a:xfrm>
            <a:off x="798513" y="0"/>
            <a:ext cx="8345487" cy="1262063"/>
          </a:xfr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6029" name="Group 13"/>
          <p:cNvGraphicFramePr>
            <a:graphicFrameLocks noGrp="1"/>
          </p:cNvGraphicFramePr>
          <p:nvPr/>
        </p:nvGraphicFramePr>
        <p:xfrm>
          <a:off x="900113" y="549275"/>
          <a:ext cx="7272337" cy="914400"/>
        </p:xfrm>
        <a:graphic>
          <a:graphicData uri="http://schemas.openxmlformats.org/drawingml/2006/table">
            <a:tbl>
              <a:tblPr/>
              <a:tblGrid>
                <a:gridCol w="6324600"/>
                <a:gridCol w="947737"/>
              </a:tblGrid>
              <a:tr h="8636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Arial" pitchFamily="34" charset="0"/>
                        </a:rPr>
                        <a:t>Protocolo emp</a:t>
                      </a:r>
                      <a:r>
                        <a:rPr kumimoji="0" lang="pt-BR" sz="1200" b="1" i="0" u="none" strike="noStrike" cap="none" normalizeH="0" baseline="0" smtClean="0">
                          <a:ln>
                            <a:noFill/>
                          </a:ln>
                          <a:solidFill>
                            <a:srgbClr val="999999"/>
                          </a:solidFill>
                          <a:effectLst/>
                          <a:latin typeface="Calibri" pitchFamily="34" charset="0"/>
                          <a:cs typeface="Arial" pitchFamily="34" charset="0"/>
                        </a:rPr>
                        <a:t>í</a:t>
                      </a:r>
                      <a:r>
                        <a:rPr kumimoji="0" lang="pt-BR" sz="1200" b="1" i="0" u="none" strike="noStrike" cap="none" normalizeH="0" baseline="0" smtClean="0">
                          <a:ln>
                            <a:noFill/>
                          </a:ln>
                          <a:solidFill>
                            <a:srgbClr val="999999"/>
                          </a:solidFill>
                          <a:effectLst/>
                          <a:latin typeface="Verdana" pitchFamily="34" charset="0"/>
                          <a:cs typeface="Arial" pitchFamily="34" charset="0"/>
                        </a:rPr>
                        <a:t>rico para o tratamento de infec</a:t>
                      </a:r>
                      <a:r>
                        <a:rPr kumimoji="0" lang="pt-BR" sz="1200" b="1" i="0" u="none" strike="noStrike" cap="none" normalizeH="0" baseline="0" smtClean="0">
                          <a:ln>
                            <a:noFill/>
                          </a:ln>
                          <a:solidFill>
                            <a:srgbClr val="999999"/>
                          </a:solidFill>
                          <a:effectLst/>
                          <a:latin typeface="Calibri" pitchFamily="34" charset="0"/>
                          <a:cs typeface="Arial" pitchFamily="34" charset="0"/>
                        </a:rPr>
                        <a:t>ç</a:t>
                      </a:r>
                      <a:r>
                        <a:rPr kumimoji="0" lang="pt-BR" sz="1200" b="1" i="0" u="none" strike="noStrike" cap="none" normalizeH="0" baseline="0" smtClean="0">
                          <a:ln>
                            <a:noFill/>
                          </a:ln>
                          <a:solidFill>
                            <a:srgbClr val="999999"/>
                          </a:solidFill>
                          <a:effectLst/>
                          <a:latin typeface="Verdana" pitchFamily="34" charset="0"/>
                          <a:cs typeface="Arial" pitchFamily="34" charset="0"/>
                        </a:rPr>
                        <a:t>ão por Candida em rec</a:t>
                      </a:r>
                      <a:r>
                        <a:rPr kumimoji="0" lang="pt-BR" sz="1200" b="1" i="0" u="none" strike="noStrike" cap="none" normalizeH="0" baseline="0" smtClean="0">
                          <a:ln>
                            <a:noFill/>
                          </a:ln>
                          <a:solidFill>
                            <a:srgbClr val="999999"/>
                          </a:solidFill>
                          <a:effectLst/>
                          <a:latin typeface="Calibri" pitchFamily="34" charset="0"/>
                          <a:cs typeface="Arial" pitchFamily="34" charset="0"/>
                        </a:rPr>
                        <a:t>é</a:t>
                      </a:r>
                      <a:r>
                        <a:rPr kumimoji="0" lang="pt-BR" sz="1200" b="1" i="0" u="none" strike="noStrike" cap="none" normalizeH="0" baseline="0" smtClean="0">
                          <a:ln>
                            <a:noFill/>
                          </a:ln>
                          <a:solidFill>
                            <a:srgbClr val="999999"/>
                          </a:solidFill>
                          <a:effectLst/>
                          <a:latin typeface="Verdana" pitchFamily="34" charset="0"/>
                          <a:cs typeface="Arial" pitchFamily="34" charset="0"/>
                        </a:rPr>
                        <a:t>m-nascidos de alto risco</a:t>
                      </a:r>
                      <a:r>
                        <a:rPr kumimoji="0" lang="pt-BR" sz="1200" b="0" i="0" u="none" strike="noStrike" cap="none" normalizeH="0" baseline="0" smtClean="0">
                          <a:ln>
                            <a:noFill/>
                          </a:ln>
                          <a:solidFill>
                            <a:schemeClr val="tx1"/>
                          </a:solidFill>
                          <a:effectLst/>
                          <a:latin typeface="Arial" pitchFamily="34" charset="0"/>
                          <a:cs typeface="Arial" pitchFamily="34" charset="0"/>
                        </a:rPr>
                        <a:t/>
                      </a:r>
                      <a:br>
                        <a:rPr kumimoji="0" lang="pt-BR" sz="1200" b="0" i="0" u="none" strike="noStrike" cap="none" normalizeH="0" baseline="0" smtClean="0">
                          <a:ln>
                            <a:noFill/>
                          </a:ln>
                          <a:solidFill>
                            <a:schemeClr val="tx1"/>
                          </a:solidFill>
                          <a:effectLst/>
                          <a:latin typeface="Arial" pitchFamily="34" charset="0"/>
                          <a:cs typeface="Arial" pitchFamily="34" charset="0"/>
                        </a:rPr>
                      </a:br>
                      <a:r>
                        <a:rPr kumimoji="0" lang="pt-BR" sz="1200" b="0" i="0" u="none" strike="noStrike" cap="none" normalizeH="0" baseline="0" smtClean="0">
                          <a:ln>
                            <a:noFill/>
                          </a:ln>
                          <a:solidFill>
                            <a:srgbClr val="999999"/>
                          </a:solidFill>
                          <a:effectLst/>
                          <a:latin typeface="Verdana" pitchFamily="34" charset="0"/>
                          <a:cs typeface="Arial" pitchFamily="34" charset="0"/>
                        </a:rPr>
                        <a:t>Autor(es): Procianoy RS, En</a:t>
                      </a:r>
                      <a:r>
                        <a:rPr kumimoji="0" lang="pt-BR" sz="1200" b="0" i="0" u="none" strike="noStrike" cap="none" normalizeH="0" baseline="0" smtClean="0">
                          <a:ln>
                            <a:noFill/>
                          </a:ln>
                          <a:solidFill>
                            <a:srgbClr val="999999"/>
                          </a:solidFill>
                          <a:effectLst/>
                          <a:latin typeface="Calibri" pitchFamily="34" charset="0"/>
                          <a:cs typeface="Arial" pitchFamily="34" charset="0"/>
                        </a:rPr>
                        <a:t>é</a:t>
                      </a:r>
                      <a:r>
                        <a:rPr kumimoji="0" lang="pt-BR" sz="1200" b="0" i="0" u="none" strike="noStrike" cap="none" normalizeH="0" baseline="0" smtClean="0">
                          <a:ln>
                            <a:noFill/>
                          </a:ln>
                          <a:solidFill>
                            <a:srgbClr val="999999"/>
                          </a:solidFill>
                          <a:effectLst/>
                          <a:latin typeface="Verdana" pitchFamily="34" charset="0"/>
                          <a:cs typeface="Arial" pitchFamily="34" charset="0"/>
                        </a:rPr>
                        <a:t>as MV, Silveira RC.</a:t>
                      </a:r>
                      <a:r>
                        <a:rPr kumimoji="0" lang="pt-BR" sz="1800" b="0" i="0" u="none" strike="noStrike" cap="none" normalizeH="0" baseline="0" smtClean="0">
                          <a:ln>
                            <a:noFill/>
                          </a:ln>
                          <a:solidFill>
                            <a:srgbClr val="999999"/>
                          </a:solidFill>
                          <a:effectLst/>
                          <a:latin typeface="Verdana" pitchFamily="34" charset="0"/>
                          <a:cs typeface="Arial" pitchFamily="34" charset="0"/>
                        </a:rPr>
                        <a:t> </a:t>
                      </a:r>
                      <a:r>
                        <a:rPr kumimoji="0" lang="pt-BR" sz="1200" b="0" i="0" u="none" strike="noStrike" cap="none" normalizeH="0" baseline="0" smtClean="0">
                          <a:ln>
                            <a:noFill/>
                          </a:ln>
                          <a:solidFill>
                            <a:srgbClr val="999999"/>
                          </a:solidFill>
                          <a:effectLst/>
                          <a:latin typeface="Verdana" pitchFamily="34" charset="0"/>
                          <a:cs typeface="Arial" pitchFamily="34" charset="0"/>
                        </a:rPr>
                        <a:t>Realizado por Paulo R. Margotto</a:t>
                      </a:r>
                      <a:endParaRPr kumimoji="0" lang="pt-BR" sz="1200" b="0" i="0" u="none" strike="noStrike" cap="none" normalizeH="0" baseline="0" smtClean="0">
                        <a:ln>
                          <a:noFill/>
                        </a:ln>
                        <a:solidFill>
                          <a:schemeClr val="tx1"/>
                        </a:solidFill>
                        <a:effectLst/>
                        <a:latin typeface="Calibri" pitchFamily="34" charset="0"/>
                        <a:cs typeface="Arial" pitchFamily="34" charset="0"/>
                      </a:endParaRPr>
                    </a:p>
                  </a:txBody>
                  <a:tcPr anchor="ct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pt-BR" sz="1800" b="0" i="0" u="none" strike="noStrike" cap="none" normalizeH="0" baseline="0" smtClean="0">
                          <a:ln>
                            <a:noFill/>
                          </a:ln>
                          <a:solidFill>
                            <a:schemeClr val="tx1"/>
                          </a:solidFill>
                          <a:effectLst/>
                          <a:latin typeface="Calibri" pitchFamily="34" charset="0"/>
                          <a:cs typeface="Arial" pitchFamily="34" charset="0"/>
                        </a:rPr>
                        <a:t>       </a:t>
                      </a:r>
                    </a:p>
                  </a:txBody>
                  <a:tcPr anchor="ctr" horzOverflow="overflow">
                    <a:lnL>
                      <a:noFill/>
                    </a:lnL>
                    <a:lnR>
                      <a:noFill/>
                    </a:lnR>
                    <a:lnT>
                      <a:noFill/>
                    </a:lnT>
                    <a:lnB>
                      <a:noFill/>
                    </a:lnB>
                    <a:lnTlToBr>
                      <a:noFill/>
                    </a:lnTlToBr>
                    <a:lnBlToTr>
                      <a:noFill/>
                    </a:lnBlToTr>
                    <a:solidFill>
                      <a:srgbClr val="E4E4E4"/>
                    </a:solidFill>
                  </a:tcPr>
                </a:tc>
              </a:tr>
            </a:tbl>
          </a:graphicData>
        </a:graphic>
      </p:graphicFrame>
      <p:pic>
        <p:nvPicPr>
          <p:cNvPr id="86021" name="Picture 7" descr="link2">
            <a:hlinkClick r:id="rId2"/>
          </p:cNvPr>
          <p:cNvPicPr>
            <a:picLocks noChangeAspect="1" noChangeArrowheads="1"/>
          </p:cNvPicPr>
          <p:nvPr/>
        </p:nvPicPr>
        <p:blipFill>
          <a:blip r:embed="rId3"/>
          <a:srcRect/>
          <a:stretch>
            <a:fillRect/>
          </a:stretch>
        </p:blipFill>
        <p:spPr bwMode="auto">
          <a:xfrm>
            <a:off x="7380288" y="836613"/>
            <a:ext cx="352425" cy="285750"/>
          </a:xfrm>
          <a:prstGeom prst="rect">
            <a:avLst/>
          </a:prstGeom>
          <a:noFill/>
          <a:ln w="9525">
            <a:noFill/>
            <a:miter lim="800000"/>
            <a:headEnd/>
            <a:tailEnd/>
          </a:ln>
        </p:spPr>
      </p:pic>
      <p:pic>
        <p:nvPicPr>
          <p:cNvPr id="86022" name="Picture 20"/>
          <p:cNvPicPr>
            <a:picLocks noChangeAspect="1" noChangeArrowheads="1"/>
          </p:cNvPicPr>
          <p:nvPr/>
        </p:nvPicPr>
        <p:blipFill>
          <a:blip r:embed="rId4"/>
          <a:srcRect/>
          <a:stretch>
            <a:fillRect/>
          </a:stretch>
        </p:blipFill>
        <p:spPr bwMode="auto">
          <a:xfrm>
            <a:off x="611188" y="1981200"/>
            <a:ext cx="3736975" cy="4876800"/>
          </a:xfrm>
          <a:prstGeom prst="rect">
            <a:avLst/>
          </a:prstGeom>
          <a:noFill/>
          <a:ln w="9525">
            <a:noFill/>
            <a:miter lim="800000"/>
            <a:headEnd/>
            <a:tailEnd/>
          </a:ln>
        </p:spPr>
      </p:pic>
      <p:sp>
        <p:nvSpPr>
          <p:cNvPr id="86023" name="Rectangle 21"/>
          <p:cNvSpPr>
            <a:spLocks noGrp="1"/>
          </p:cNvSpPr>
          <p:nvPr>
            <p:ph type="body" idx="4294967295"/>
          </p:nvPr>
        </p:nvSpPr>
        <p:spPr>
          <a:xfrm>
            <a:off x="3741738" y="1906588"/>
            <a:ext cx="4830762" cy="1987550"/>
          </a:xfrm>
          <a:noFill/>
        </p:spPr>
        <p:txBody>
          <a:bodyPr lIns="54864" tIns="91440"/>
          <a:lstStyle/>
          <a:p>
            <a:pPr marL="438150" indent="-319088" defTabSz="914400">
              <a:lnSpc>
                <a:spcPct val="80000"/>
              </a:lnSpc>
            </a:pPr>
            <a:r>
              <a:rPr lang="pt-BR" sz="1400" b="1" smtClean="0"/>
              <a:t>1-peso ao nascer menor que 1500g ou RN muito doente</a:t>
            </a:r>
          </a:p>
          <a:p>
            <a:pPr marL="438150" indent="-319088" defTabSz="914400">
              <a:lnSpc>
                <a:spcPct val="80000"/>
              </a:lnSpc>
            </a:pPr>
            <a:r>
              <a:rPr lang="pt-BR" sz="1400" b="1" smtClean="0"/>
              <a:t> 2-+sinais clínicos de infecção e ou neutropenia</a:t>
            </a:r>
          </a:p>
          <a:p>
            <a:pPr marL="438150" indent="-319088" defTabSz="914400">
              <a:lnSpc>
                <a:spcPct val="80000"/>
              </a:lnSpc>
            </a:pPr>
            <a:r>
              <a:rPr lang="pt-BR" sz="1400" b="1" smtClean="0"/>
              <a:t> 3-uso de antibióticos de amplo espectro (vancomicina e ou cefalosporina de                                                                                                                             terceira geração) por 7 dias ou mais em associação com um dos seguintes fatores: nutrição parenteral ventilação mecânica, uso de corticosteróide pós-natal, uso de bloqueadores H2 ou candidíase mucocutânea.</a:t>
            </a:r>
          </a:p>
        </p:txBody>
      </p:sp>
      <p:sp>
        <p:nvSpPr>
          <p:cNvPr id="86024" name="Rectangle 22"/>
          <p:cNvSpPr>
            <a:spLocks/>
          </p:cNvSpPr>
          <p:nvPr/>
        </p:nvSpPr>
        <p:spPr bwMode="auto">
          <a:xfrm>
            <a:off x="4643438" y="4076700"/>
            <a:ext cx="4321175" cy="1727200"/>
          </a:xfrm>
          <a:prstGeom prst="rect">
            <a:avLst/>
          </a:prstGeom>
          <a:noFill/>
          <a:ln w="9525">
            <a:noFill/>
            <a:miter lim="800000"/>
            <a:headEnd/>
            <a:tailEnd/>
          </a:ln>
        </p:spPr>
        <p:txBody>
          <a:bodyPr lIns="54864" tIns="91440"/>
          <a:lstStyle/>
          <a:p>
            <a:pPr marL="438150" indent="-319088">
              <a:buClr>
                <a:schemeClr val="accent1"/>
              </a:buClr>
              <a:buSzPct val="80000"/>
              <a:buFont typeface="Wingdings 2" pitchFamily="18" charset="2"/>
              <a:buChar char=""/>
            </a:pPr>
            <a:r>
              <a:rPr lang="pt-BR" sz="1600" b="1">
                <a:latin typeface="Corbel" pitchFamily="34" charset="0"/>
              </a:rPr>
              <a:t>Houve uma diferença significativa entre os 2 períodos quanto ao número de pacientes com hemocultura e/ou cultura do LCR  para Candida sp: no período 1, 18(1,1%); no período 2, 6(0,4%) (p=0,027). </a:t>
            </a:r>
            <a:r>
              <a:rPr lang="pt-BR" sz="1600" b="1" i="1">
                <a:solidFill>
                  <a:srgbClr val="0033CC"/>
                </a:solidFill>
                <a:latin typeface="Corbel" pitchFamily="34" charset="0"/>
              </a:rPr>
              <a:t>Houve uma diferença significativa entre os 2 períodos quanto à mortalidade</a:t>
            </a:r>
            <a:r>
              <a:rPr lang="pt-BR" sz="1600" b="1" i="1">
                <a:latin typeface="Corbel" pitchFamily="34" charset="0"/>
              </a:rPr>
              <a:t>: 11 RN (61%) morreram devido à infecção por Candida no período 1 (sete com C. albicans, 2 com C. parapsilosis e 2 com Candida sp) e nenhum no período 2 (p=0,016)</a:t>
            </a:r>
            <a:r>
              <a:rPr lang="pt-BR" sz="1600" b="1">
                <a:latin typeface="Corbel" pitchFamily="34" charset="0"/>
              </a:rPr>
              <a:t>.</a:t>
            </a:r>
            <a:r>
              <a:rPr lang="pt-BR" sz="1600">
                <a:latin typeface="Corbel" pitchFamily="34" charset="0"/>
              </a:rPr>
              <a:t> </a:t>
            </a:r>
          </a:p>
        </p:txBody>
      </p:sp>
      <p:sp>
        <p:nvSpPr>
          <p:cNvPr id="86025" name="Text Box 23"/>
          <p:cNvSpPr txBox="1">
            <a:spLocks noChangeArrowheads="1"/>
          </p:cNvSpPr>
          <p:nvPr/>
        </p:nvSpPr>
        <p:spPr bwMode="auto">
          <a:xfrm>
            <a:off x="4859338" y="1484313"/>
            <a:ext cx="2089150" cy="366712"/>
          </a:xfrm>
          <a:prstGeom prst="rect">
            <a:avLst/>
          </a:prstGeom>
          <a:noFill/>
          <a:ln w="9525">
            <a:noFill/>
            <a:miter lim="800000"/>
            <a:headEnd/>
            <a:tailEnd/>
          </a:ln>
        </p:spPr>
        <p:txBody>
          <a:bodyPr wrap="none">
            <a:spAutoFit/>
          </a:bodyPr>
          <a:lstStyle/>
          <a:p>
            <a:r>
              <a:rPr lang="pt-BR" b="1">
                <a:solidFill>
                  <a:srgbClr val="FF0066"/>
                </a:solidFill>
              </a:rPr>
              <a:t>RN selecionados</a:t>
            </a:r>
            <a:r>
              <a:rPr lang="pt-BR"/>
              <a:t>:</a:t>
            </a:r>
          </a:p>
        </p:txBody>
      </p:sp>
      <p:sp>
        <p:nvSpPr>
          <p:cNvPr id="86026" name="Text Box 24"/>
          <p:cNvSpPr txBox="1">
            <a:spLocks noChangeArrowheads="1"/>
          </p:cNvSpPr>
          <p:nvPr/>
        </p:nvSpPr>
        <p:spPr bwMode="auto">
          <a:xfrm>
            <a:off x="7664450" y="3860800"/>
            <a:ext cx="1479550" cy="366713"/>
          </a:xfrm>
          <a:prstGeom prst="rect">
            <a:avLst/>
          </a:prstGeom>
          <a:noFill/>
          <a:ln w="9525">
            <a:noFill/>
            <a:miter lim="800000"/>
            <a:headEnd/>
            <a:tailEnd/>
          </a:ln>
        </p:spPr>
        <p:txBody>
          <a:bodyPr wrap="none">
            <a:spAutoFit/>
          </a:bodyPr>
          <a:lstStyle/>
          <a:p>
            <a:r>
              <a:rPr lang="pt-BR" b="1">
                <a:solidFill>
                  <a:srgbClr val="FF0066"/>
                </a:solidFill>
              </a:rPr>
              <a:t>Resultados</a:t>
            </a:r>
            <a:r>
              <a:rPr lang="pt-BR"/>
              <a:t>:</a:t>
            </a:r>
          </a:p>
        </p:txBody>
      </p:sp>
      <p:sp>
        <p:nvSpPr>
          <p:cNvPr id="86027" name="Line 25"/>
          <p:cNvSpPr>
            <a:spLocks noChangeShapeType="1"/>
          </p:cNvSpPr>
          <p:nvPr/>
        </p:nvSpPr>
        <p:spPr bwMode="auto">
          <a:xfrm>
            <a:off x="250825" y="2349500"/>
            <a:ext cx="431800" cy="287338"/>
          </a:xfrm>
          <a:prstGeom prst="line">
            <a:avLst/>
          </a:prstGeom>
          <a:noFill/>
          <a:ln w="76200">
            <a:solidFill>
              <a:srgbClr val="FF0066"/>
            </a:solidFill>
            <a:round/>
            <a:headEnd/>
            <a:tailEnd type="triangle" w="med" len="med"/>
          </a:ln>
        </p:spPr>
        <p:txBody>
          <a:bodyPr/>
          <a:lstStyle/>
          <a:p>
            <a:endParaRPr lang="pt-BR"/>
          </a:p>
        </p:txBody>
      </p:sp>
      <p:sp>
        <p:nvSpPr>
          <p:cNvPr id="86028" name="Line 26"/>
          <p:cNvSpPr>
            <a:spLocks noChangeShapeType="1"/>
          </p:cNvSpPr>
          <p:nvPr/>
        </p:nvSpPr>
        <p:spPr bwMode="auto">
          <a:xfrm>
            <a:off x="250825" y="5805488"/>
            <a:ext cx="431800" cy="287337"/>
          </a:xfrm>
          <a:prstGeom prst="line">
            <a:avLst/>
          </a:prstGeom>
          <a:noFill/>
          <a:ln w="76200">
            <a:solidFill>
              <a:srgbClr val="FF0066"/>
            </a:solidFill>
            <a:round/>
            <a:headEnd/>
            <a:tailEnd type="triangle" w="med" len="med"/>
          </a:ln>
        </p:spPr>
        <p:txBody>
          <a:bodyPr/>
          <a:lstStyle/>
          <a:p>
            <a:endParaRPr lang="pt-B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3"/>
          <p:cNvSpPr>
            <a:spLocks noGrp="1"/>
          </p:cNvSpPr>
          <p:nvPr>
            <p:ph type="body" idx="4294967295"/>
          </p:nvPr>
        </p:nvSpPr>
        <p:spPr>
          <a:xfrm>
            <a:off x="468313" y="1268413"/>
            <a:ext cx="8229600" cy="4525962"/>
          </a:xfrm>
        </p:spPr>
        <p:txBody>
          <a:bodyPr/>
          <a:lstStyle/>
          <a:p>
            <a:pPr marL="365125" indent="-255588" defTabSz="914400">
              <a:lnSpc>
                <a:spcPct val="80000"/>
              </a:lnSpc>
            </a:pPr>
            <a:r>
              <a:rPr lang="pt-BR" sz="1600" b="1" smtClean="0">
                <a:latin typeface="Times New Roman" pitchFamily="18" charset="0"/>
              </a:rPr>
              <a:t>TRATAMENTO EMPÍRICO PRECOCE</a:t>
            </a:r>
            <a:endParaRPr lang="pt-BR" sz="1600" smtClean="0">
              <a:latin typeface="Times New Roman" pitchFamily="18" charset="0"/>
            </a:endParaRPr>
          </a:p>
          <a:p>
            <a:pPr marL="365125" indent="-255588" defTabSz="914400">
              <a:lnSpc>
                <a:spcPct val="80000"/>
              </a:lnSpc>
            </a:pPr>
            <a:r>
              <a:rPr lang="pt-BR" sz="1600" smtClean="0">
                <a:latin typeface="Times New Roman" pitchFamily="18" charset="0"/>
              </a:rPr>
              <a:t>O benefício (redução da mortalidade) é  maior  que o risco (complicações da anfotericina B). O início precoce do tratamento pode melhorar o prognóstico, minimizando complicações. O estudo de Bejamin e cl (2003) propõe o início da terapia na suspeita de sepse (realizar sempre a hemocultura antes) tardia, especialmente nos RN  que apresentam as seguintes características:</a:t>
            </a:r>
          </a:p>
          <a:p>
            <a:pPr marL="365125" indent="-255588" defTabSz="914400">
              <a:lnSpc>
                <a:spcPct val="80000"/>
              </a:lnSpc>
            </a:pPr>
            <a:r>
              <a:rPr lang="pt-BR" sz="1600" smtClean="0">
                <a:latin typeface="Times New Roman" pitchFamily="18" charset="0"/>
              </a:rPr>
              <a:t> </a:t>
            </a:r>
            <a:r>
              <a:rPr lang="pt-BR" sz="1600" b="1" smtClean="0">
                <a:latin typeface="Times New Roman" pitchFamily="18" charset="0"/>
              </a:rPr>
              <a:t>                 </a:t>
            </a:r>
          </a:p>
          <a:p>
            <a:pPr marL="365125" indent="-255588" defTabSz="914400">
              <a:lnSpc>
                <a:spcPct val="80000"/>
              </a:lnSpc>
            </a:pPr>
            <a:r>
              <a:rPr lang="pt-BR" sz="1600" b="1" smtClean="0">
                <a:latin typeface="Times New Roman" pitchFamily="18" charset="0"/>
              </a:rPr>
              <a:t>-&lt;25 semanas, com ou  sem a presença de trombocitopenia;</a:t>
            </a:r>
          </a:p>
          <a:p>
            <a:pPr marL="365125" indent="-255588" defTabSz="914400">
              <a:lnSpc>
                <a:spcPct val="80000"/>
              </a:lnSpc>
            </a:pPr>
            <a:r>
              <a:rPr lang="pt-BR" sz="1600" b="1" smtClean="0">
                <a:latin typeface="Times New Roman" pitchFamily="18" charset="0"/>
              </a:rPr>
              <a:t>-RN entre 25-27 semanas que fizeram uso de cefalosporina de terceira geração ou de carbapenêmicos até 7 dias antes da suspeita, mesmo que  não apresentem trombocitopenia;</a:t>
            </a:r>
          </a:p>
          <a:p>
            <a:pPr marL="365125" indent="-255588" defTabSz="914400">
              <a:lnSpc>
                <a:spcPct val="80000"/>
              </a:lnSpc>
            </a:pPr>
            <a:r>
              <a:rPr lang="pt-BR" sz="1600" b="1" smtClean="0">
                <a:latin typeface="Times New Roman" pitchFamily="18" charset="0"/>
              </a:rPr>
              <a:t>-RN com trombocitopenia inexplicada, independente da idade gestacional.</a:t>
            </a:r>
            <a:endParaRPr lang="pt-BR" sz="1600" smtClean="0">
              <a:latin typeface="Times New Roman" pitchFamily="18" charset="0"/>
            </a:endParaRPr>
          </a:p>
          <a:p>
            <a:pPr marL="365125" indent="-255588" defTabSz="914400">
              <a:lnSpc>
                <a:spcPct val="80000"/>
              </a:lnSpc>
            </a:pPr>
            <a:r>
              <a:rPr lang="pt-BR" sz="1600" smtClean="0">
                <a:latin typeface="Times New Roman" pitchFamily="18" charset="0"/>
              </a:rPr>
              <a:t>A</a:t>
            </a:r>
            <a:r>
              <a:rPr lang="pt-BR" sz="1600" i="1" smtClean="0">
                <a:latin typeface="Times New Roman" pitchFamily="18" charset="0"/>
              </a:rPr>
              <a:t> suspeita clínica deve ser baseada na presença de fatores de risco</a:t>
            </a:r>
            <a:r>
              <a:rPr lang="pt-BR" sz="1600" smtClean="0">
                <a:latin typeface="Times New Roman" pitchFamily="18" charset="0"/>
              </a:rPr>
              <a:t> Procianoy propõe o tratamento  empírico nas seguintes condições (4o Simpósio Internacional de Neonatologia do Rio de Janeiro. 29-28 de agosto de 2005):</a:t>
            </a:r>
          </a:p>
          <a:p>
            <a:pPr marL="365125" indent="-255588" defTabSz="914400">
              <a:lnSpc>
                <a:spcPct val="80000"/>
              </a:lnSpc>
            </a:pPr>
            <a:endParaRPr lang="pt-BR" sz="1600" smtClean="0">
              <a:latin typeface="Times New Roman" pitchFamily="18" charset="0"/>
            </a:endParaRPr>
          </a:p>
        </p:txBody>
      </p:sp>
      <p:graphicFrame>
        <p:nvGraphicFramePr>
          <p:cNvPr id="94218" name="Group 10"/>
          <p:cNvGraphicFramePr>
            <a:graphicFrameLocks noGrp="1"/>
          </p:cNvGraphicFramePr>
          <p:nvPr/>
        </p:nvGraphicFramePr>
        <p:xfrm>
          <a:off x="539750" y="333375"/>
          <a:ext cx="8064500" cy="868680"/>
        </p:xfrm>
        <a:graphic>
          <a:graphicData uri="http://schemas.openxmlformats.org/drawingml/2006/table">
            <a:tbl>
              <a:tblPr/>
              <a:tblGrid>
                <a:gridCol w="7212013"/>
                <a:gridCol w="852487"/>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smtClean="0">
                          <a:ln>
                            <a:noFill/>
                          </a:ln>
                          <a:solidFill>
                            <a:srgbClr val="999999"/>
                          </a:solidFill>
                          <a:effectLst/>
                          <a:latin typeface="Verdana" pitchFamily="34" charset="0"/>
                          <a:cs typeface="Times New Roman" pitchFamily="18" charset="0"/>
                        </a:rPr>
                        <a:t>Infec</a:t>
                      </a:r>
                      <a:r>
                        <a:rPr kumimoji="0" lang="en-US" sz="1700" b="1" i="0" u="none" strike="noStrike" cap="none" normalizeH="0" baseline="0" smtClean="0">
                          <a:ln>
                            <a:noFill/>
                          </a:ln>
                          <a:solidFill>
                            <a:srgbClr val="999999"/>
                          </a:solidFill>
                          <a:effectLst/>
                          <a:latin typeface="Calibri" pitchFamily="34" charset="0"/>
                          <a:cs typeface="Times New Roman" pitchFamily="18" charset="0"/>
                        </a:rPr>
                        <a:t>ç</a:t>
                      </a:r>
                      <a:r>
                        <a:rPr kumimoji="0" lang="en-US" sz="1700" b="1" i="0" u="none" strike="noStrike" cap="none" normalizeH="0" baseline="0" smtClean="0">
                          <a:ln>
                            <a:noFill/>
                          </a:ln>
                          <a:solidFill>
                            <a:srgbClr val="999999"/>
                          </a:solidFill>
                          <a:effectLst/>
                          <a:latin typeface="Verdana" pitchFamily="34" charset="0"/>
                          <a:cs typeface="Times New Roman" pitchFamily="18" charset="0"/>
                        </a:rPr>
                        <a:t>ão f</a:t>
                      </a:r>
                      <a:r>
                        <a:rPr kumimoji="0" lang="en-US" sz="1700" b="1" i="0" u="none" strike="noStrike" cap="none" normalizeH="0" baseline="0" smtClean="0">
                          <a:ln>
                            <a:noFill/>
                          </a:ln>
                          <a:solidFill>
                            <a:srgbClr val="999999"/>
                          </a:solidFill>
                          <a:effectLst/>
                          <a:latin typeface="Calibri" pitchFamily="34" charset="0"/>
                          <a:cs typeface="Times New Roman" pitchFamily="18" charset="0"/>
                        </a:rPr>
                        <a:t>ú</a:t>
                      </a:r>
                      <a:r>
                        <a:rPr kumimoji="0" lang="en-US" sz="1700" b="1" i="0" u="none" strike="noStrike" cap="none" normalizeH="0" baseline="0" smtClean="0">
                          <a:ln>
                            <a:noFill/>
                          </a:ln>
                          <a:solidFill>
                            <a:srgbClr val="999999"/>
                          </a:solidFill>
                          <a:effectLst/>
                          <a:latin typeface="Verdana" pitchFamily="34" charset="0"/>
                          <a:cs typeface="Times New Roman" pitchFamily="18" charset="0"/>
                        </a:rPr>
                        <a:t>ngica neonatal: profilaxia e tratamento emp</a:t>
                      </a:r>
                      <a:r>
                        <a:rPr kumimoji="0" lang="en-US" sz="1700" b="1" i="0" u="none" strike="noStrike" cap="none" normalizeH="0" baseline="0" smtClean="0">
                          <a:ln>
                            <a:noFill/>
                          </a:ln>
                          <a:solidFill>
                            <a:srgbClr val="999999"/>
                          </a:solidFill>
                          <a:effectLst/>
                          <a:latin typeface="Calibri" pitchFamily="34" charset="0"/>
                          <a:cs typeface="Times New Roman" pitchFamily="18" charset="0"/>
                        </a:rPr>
                        <a:t>í</a:t>
                      </a:r>
                      <a:r>
                        <a:rPr kumimoji="0" lang="en-US" sz="1700" b="1" i="0" u="none" strike="noStrike" cap="none" normalizeH="0" baseline="0" smtClean="0">
                          <a:ln>
                            <a:noFill/>
                          </a:ln>
                          <a:solidFill>
                            <a:srgbClr val="999999"/>
                          </a:solidFill>
                          <a:effectLst/>
                          <a:latin typeface="Verdana" pitchFamily="34" charset="0"/>
                          <a:cs typeface="Times New Roman" pitchFamily="18" charset="0"/>
                        </a:rPr>
                        <a:t>rico precoce</a:t>
                      </a:r>
                      <a:r>
                        <a:rPr kumimoji="0" lang="en-US" sz="17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7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700" b="0" i="0" u="none" strike="noStrike" cap="none" normalizeH="0" baseline="0" smtClean="0">
                          <a:ln>
                            <a:noFill/>
                          </a:ln>
                          <a:solidFill>
                            <a:srgbClr val="999999"/>
                          </a:solidFill>
                          <a:effectLst/>
                          <a:latin typeface="Verdana" pitchFamily="34" charset="0"/>
                          <a:cs typeface="Times New Roman" pitchFamily="18" charset="0"/>
                        </a:rPr>
                        <a:t>Autor(es): Paulo R. Margotto</a:t>
                      </a:r>
                      <a:endParaRPr kumimoji="0" lang="en-US" sz="1700" b="0" i="0" u="none" strike="noStrike" cap="none" normalizeH="0" baseline="0" smtClean="0">
                        <a:ln>
                          <a:noFill/>
                        </a:ln>
                        <a:solidFill>
                          <a:schemeClr val="tx1"/>
                        </a:solidFill>
                        <a:effectLst/>
                        <a:latin typeface="Calibri"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rgbClr val="000000"/>
                          </a:solidFill>
                          <a:effectLst/>
                          <a:latin typeface="Times New Roman" pitchFamily="18" charset="0"/>
                          <a:cs typeface="Times New Roman" pitchFamily="18" charset="0"/>
                        </a:rPr>
                        <a:t>  </a:t>
                      </a:r>
                      <a:r>
                        <a:rPr kumimoji="0" lang="en-US" sz="2100" b="0" i="0" u="none" strike="noStrike" cap="none" normalizeH="0" baseline="0" smtClean="0">
                          <a:ln>
                            <a:noFill/>
                          </a:ln>
                          <a:solidFill>
                            <a:srgbClr val="000000"/>
                          </a:solidFill>
                          <a:effectLst/>
                          <a:latin typeface="Calibri" pitchFamily="34" charset="0"/>
                          <a:cs typeface="Times New Roman" pitchFamily="18" charset="0"/>
                        </a:rPr>
                        <a:t>      </a:t>
                      </a:r>
                      <a:endParaRPr kumimoji="0" lang="en-US" sz="21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94214" name="Picture 6" descr="link2">
            <a:hlinkClick r:id="rId2"/>
          </p:cNvPr>
          <p:cNvPicPr>
            <a:picLocks noChangeAspect="1" noChangeArrowheads="1"/>
          </p:cNvPicPr>
          <p:nvPr/>
        </p:nvPicPr>
        <p:blipFill>
          <a:blip r:embed="rId3"/>
          <a:srcRect/>
          <a:stretch>
            <a:fillRect/>
          </a:stretch>
        </p:blipFill>
        <p:spPr bwMode="auto">
          <a:xfrm>
            <a:off x="8101013" y="765175"/>
            <a:ext cx="503237" cy="407988"/>
          </a:xfrm>
          <a:prstGeom prst="rect">
            <a:avLst/>
          </a:prstGeom>
          <a:noFill/>
          <a:ln w="9525">
            <a:noFill/>
            <a:miter lim="800000"/>
            <a:headEnd/>
            <a:tailEnd/>
          </a:ln>
        </p:spPr>
      </p:pic>
      <p:sp>
        <p:nvSpPr>
          <p:cNvPr id="94215" name="Text Box 22"/>
          <p:cNvSpPr txBox="1">
            <a:spLocks noChangeArrowheads="1"/>
          </p:cNvSpPr>
          <p:nvPr/>
        </p:nvSpPr>
        <p:spPr bwMode="auto">
          <a:xfrm>
            <a:off x="1381125" y="4552950"/>
            <a:ext cx="6065838" cy="2111375"/>
          </a:xfrm>
          <a:prstGeom prst="rect">
            <a:avLst/>
          </a:prstGeom>
          <a:solidFill>
            <a:srgbClr val="FFFFFF"/>
          </a:solidFill>
          <a:ln w="38100">
            <a:solidFill>
              <a:schemeClr val="hlink"/>
            </a:solidFill>
            <a:miter lim="800000"/>
            <a:headEnd/>
            <a:tailEnd/>
          </a:ln>
        </p:spPr>
        <p:txBody>
          <a:bodyPr/>
          <a:lstStyle/>
          <a:p>
            <a:pPr algn="just"/>
            <a:r>
              <a:rPr lang="pt-BR" altLang="ja-JP" sz="1200">
                <a:latin typeface="Times New Roman" pitchFamily="18" charset="0"/>
                <a:ea typeface="Batang" pitchFamily="18" charset="-127"/>
                <a:cs typeface="Mangal" pitchFamily="18" charset="0"/>
              </a:rPr>
              <a:t>RN &lt;1500g ou RN com mal estado geral (clínica de infecção e/ou neutropenia-abaixo de 1500 neutrófilos e /ou hiperglicemia de difícil controle, uso de antibióticos de amplo espectro ou pelo menos 7 dias de cefalosporina de terceira geração, carbapenêmicos e/ou vancomicina com um ou mais dos seguintes fatores associados:</a:t>
            </a:r>
          </a:p>
          <a:p>
            <a:pPr algn="just"/>
            <a:r>
              <a:rPr lang="pt-BR" altLang="ja-JP" sz="1200">
                <a:latin typeface="Times New Roman" pitchFamily="18" charset="0"/>
                <a:ea typeface="Batang" pitchFamily="18" charset="-127"/>
                <a:cs typeface="Mangal" pitchFamily="18" charset="0"/>
              </a:rPr>
              <a:t>                -nutrição parenteral com lipídios</a:t>
            </a:r>
            <a:endParaRPr lang="pt-BR" altLang="ja-JP" sz="1200">
              <a:solidFill>
                <a:srgbClr val="0000FF"/>
              </a:solidFill>
              <a:latin typeface="Times New Roman" pitchFamily="18" charset="0"/>
              <a:ea typeface="Batang" pitchFamily="18" charset="-127"/>
              <a:cs typeface="Mangal" pitchFamily="18" charset="0"/>
            </a:endParaRPr>
          </a:p>
          <a:p>
            <a:pPr algn="just"/>
            <a:r>
              <a:rPr lang="pt-BR" altLang="ja-JP" sz="1200">
                <a:latin typeface="Times New Roman" pitchFamily="18" charset="0"/>
                <a:ea typeface="Batang" pitchFamily="18" charset="-127"/>
                <a:cs typeface="Mangal" pitchFamily="18" charset="0"/>
              </a:rPr>
              <a:t>                -uso de corticosteróides</a:t>
            </a:r>
          </a:p>
          <a:p>
            <a:pPr algn="just"/>
            <a:r>
              <a:rPr lang="pt-BR" altLang="ja-JP" sz="1200">
                <a:latin typeface="Times New Roman" pitchFamily="18" charset="0"/>
                <a:ea typeface="Batang" pitchFamily="18" charset="-127"/>
                <a:cs typeface="Mangal" pitchFamily="18" charset="0"/>
              </a:rPr>
              <a:t>                -uso de bloqueador H2</a:t>
            </a:r>
          </a:p>
          <a:p>
            <a:pPr algn="just"/>
            <a:r>
              <a:rPr lang="pt-BR" altLang="ja-JP" sz="1200">
                <a:latin typeface="Times New Roman" pitchFamily="18" charset="0"/>
                <a:ea typeface="Batang" pitchFamily="18" charset="-127"/>
                <a:cs typeface="Mangal" pitchFamily="18" charset="0"/>
              </a:rPr>
              <a:t>                -ventilação mecânica</a:t>
            </a:r>
          </a:p>
          <a:p>
            <a:pPr algn="just"/>
            <a:r>
              <a:rPr lang="pt-BR" altLang="ja-JP" sz="1200">
                <a:latin typeface="Times New Roman" pitchFamily="18" charset="0"/>
                <a:ea typeface="Batang" pitchFamily="18" charset="-127"/>
                <a:cs typeface="Mangal" pitchFamily="18" charset="0"/>
              </a:rPr>
              <a:t>                -candidíase mucocutânea</a:t>
            </a:r>
          </a:p>
          <a:p>
            <a:endParaRPr lang="pt-BR">
              <a:ea typeface="Batang" pitchFamily="18" charset="-127"/>
              <a:cs typeface="Mangal" pitchFamily="18" charset="0"/>
            </a:endParaRPr>
          </a:p>
        </p:txBody>
      </p:sp>
      <p:sp>
        <p:nvSpPr>
          <p:cNvPr id="94216" name="AutoShape 23"/>
          <p:cNvSpPr>
            <a:spLocks noChangeArrowheads="1"/>
          </p:cNvSpPr>
          <p:nvPr/>
        </p:nvSpPr>
        <p:spPr bwMode="auto">
          <a:xfrm>
            <a:off x="0" y="692150"/>
            <a:ext cx="468313" cy="1358900"/>
          </a:xfrm>
          <a:prstGeom prst="curvedRightArrow">
            <a:avLst>
              <a:gd name="adj1" fmla="val 58034"/>
              <a:gd name="adj2" fmla="val 116068"/>
              <a:gd name="adj3" fmla="val 33333"/>
            </a:avLst>
          </a:prstGeom>
          <a:solidFill>
            <a:schemeClr val="accent1"/>
          </a:solidFill>
          <a:ln w="9525">
            <a:solidFill>
              <a:schemeClr val="tx1"/>
            </a:solidFill>
            <a:miter lim="800000"/>
            <a:headEnd/>
            <a:tailEnd/>
          </a:ln>
        </p:spPr>
        <p:txBody>
          <a:bodyPr wrap="none" anchor="ctr"/>
          <a:lstStyle/>
          <a:p>
            <a:endParaRPr lang="pt-BR"/>
          </a:p>
        </p:txBody>
      </p:sp>
      <p:sp>
        <p:nvSpPr>
          <p:cNvPr id="94217" name="AutoShape 24"/>
          <p:cNvSpPr>
            <a:spLocks noChangeArrowheads="1"/>
          </p:cNvSpPr>
          <p:nvPr/>
        </p:nvSpPr>
        <p:spPr bwMode="auto">
          <a:xfrm>
            <a:off x="7812088" y="5949950"/>
            <a:ext cx="976312"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3"/>
          <p:cNvSpPr>
            <a:spLocks noGrp="1"/>
          </p:cNvSpPr>
          <p:nvPr>
            <p:ph type="body" idx="4294967295"/>
          </p:nvPr>
        </p:nvSpPr>
        <p:spPr>
          <a:xfrm>
            <a:off x="427038" y="1423988"/>
            <a:ext cx="8229600" cy="4525962"/>
          </a:xfrm>
        </p:spPr>
        <p:txBody>
          <a:bodyPr/>
          <a:lstStyle/>
          <a:p>
            <a:pPr marL="365125" indent="-255588" defTabSz="914400">
              <a:lnSpc>
                <a:spcPct val="80000"/>
              </a:lnSpc>
            </a:pPr>
            <a:r>
              <a:rPr lang="pt-BR" sz="2400" smtClean="0">
                <a:latin typeface="Times New Roman" pitchFamily="18" charset="0"/>
              </a:rPr>
              <a:t>Iniciar com </a:t>
            </a:r>
            <a:r>
              <a:rPr lang="pt-BR" sz="2400" b="1" smtClean="0">
                <a:latin typeface="Times New Roman" pitchFamily="18" charset="0"/>
              </a:rPr>
              <a:t>ANFOTERICINA B na dose de 1 mg/Kg/dia após a coleta de hemocultura e líquor.       </a:t>
            </a:r>
          </a:p>
          <a:p>
            <a:pPr marL="365125" indent="-255588" defTabSz="914400">
              <a:lnSpc>
                <a:spcPct val="80000"/>
              </a:lnSpc>
            </a:pPr>
            <a:r>
              <a:rPr lang="pt-BR" sz="2400" b="1" smtClean="0">
                <a:latin typeface="Times New Roman" pitchFamily="18" charset="0"/>
              </a:rPr>
              <a:t>  Na vigência  de cultura positiva para fungos, os cateteres centrais devem ser removidos</a:t>
            </a:r>
            <a:r>
              <a:rPr lang="pt-BR" sz="2400" smtClean="0">
                <a:latin typeface="Times New Roman" pitchFamily="18" charset="0"/>
              </a:rPr>
              <a:t>. A imediata remoção do cateter venoso central é um importante componente no </a:t>
            </a:r>
            <a:r>
              <a:rPr lang="pt-BR" sz="2400" i="1" smtClean="0">
                <a:latin typeface="Times New Roman" pitchFamily="18" charset="0"/>
              </a:rPr>
              <a:t>manuseio de pacientes com sepse por Candida relacionada ao cateter</a:t>
            </a:r>
            <a:r>
              <a:rPr lang="pt-BR" sz="2400" smtClean="0">
                <a:latin typeface="Times New Roman" pitchFamily="18" charset="0"/>
              </a:rPr>
              <a:t>. A retenção do cateter nos pacientes colonizados por </a:t>
            </a:r>
            <a:r>
              <a:rPr lang="pt-BR" sz="2400" i="1" smtClean="0">
                <a:latin typeface="Times New Roman" pitchFamily="18" charset="0"/>
              </a:rPr>
              <a:t>Candida</a:t>
            </a:r>
            <a:r>
              <a:rPr lang="pt-BR" sz="2400" smtClean="0">
                <a:latin typeface="Times New Roman" pitchFamily="18" charset="0"/>
              </a:rPr>
              <a:t> tem sido associado com prolongada fungemia, altas taxas de falha na terapêutica, além do risco de complicações metastáticas e morte. O estudo de  Lewis  e cl (2002), evidenciou que nenhum regime terapêutico antifúngico mostrou-se eficaz para erradicar completamente a colonização de </a:t>
            </a:r>
            <a:r>
              <a:rPr lang="pt-BR" sz="2400" i="1" smtClean="0">
                <a:latin typeface="Times New Roman" pitchFamily="18" charset="0"/>
              </a:rPr>
              <a:t>Candida </a:t>
            </a:r>
            <a:r>
              <a:rPr lang="pt-BR" sz="2400" smtClean="0">
                <a:latin typeface="Times New Roman" pitchFamily="18" charset="0"/>
              </a:rPr>
              <a:t>relacionada ao cateter. Os resultados deste estudo reforçam a recomendação de  remover imediatamente o cateter venoso central nos pacientes com candidemia. </a:t>
            </a:r>
          </a:p>
        </p:txBody>
      </p:sp>
      <p:sp>
        <p:nvSpPr>
          <p:cNvPr id="95235" name="AutoShape 4"/>
          <p:cNvSpPr>
            <a:spLocks noChangeArrowheads="1"/>
          </p:cNvSpPr>
          <p:nvPr/>
        </p:nvSpPr>
        <p:spPr bwMode="auto">
          <a:xfrm>
            <a:off x="7812088" y="5949950"/>
            <a:ext cx="976312"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3"/>
          <p:cNvSpPr>
            <a:spLocks noGrp="1"/>
          </p:cNvSpPr>
          <p:nvPr>
            <p:ph type="body" idx="4294967295"/>
          </p:nvPr>
        </p:nvSpPr>
        <p:spPr>
          <a:xfrm>
            <a:off x="457200" y="989013"/>
            <a:ext cx="8229600" cy="4525962"/>
          </a:xfrm>
        </p:spPr>
        <p:txBody>
          <a:bodyPr/>
          <a:lstStyle/>
          <a:p>
            <a:pPr marL="365125" indent="-255588" defTabSz="914400">
              <a:lnSpc>
                <a:spcPct val="80000"/>
              </a:lnSpc>
            </a:pPr>
            <a:r>
              <a:rPr lang="pt-BR" sz="2400" smtClean="0">
                <a:solidFill>
                  <a:schemeClr val="hlink"/>
                </a:solidFill>
                <a:latin typeface="Times New Roman" pitchFamily="18" charset="0"/>
              </a:rPr>
              <a:t>DURAÇÃO DO TRATAMENTO DA SEPSE FÚNGICA</a:t>
            </a:r>
          </a:p>
          <a:p>
            <a:pPr marL="365125" indent="-255588" defTabSz="914400">
              <a:lnSpc>
                <a:spcPct val="80000"/>
              </a:lnSpc>
              <a:buFont typeface="Arial" pitchFamily="34" charset="0"/>
              <a:buNone/>
            </a:pPr>
            <a:r>
              <a:rPr lang="pt-BR" sz="2400" smtClean="0">
                <a:latin typeface="Times New Roman" pitchFamily="18" charset="0"/>
              </a:rPr>
              <a:t>   A literatura discute a duração. A dose acumulativa recomendada é 30mg/Kg. Se tivermos infecção fúngica com cultura positiva, faremos hemocultura até que as mesmas tornem-se negativas. Consideramos resistência a anfotericina se depois de 10-14 dias a hemocultura para fungo continua positiva. Habitualmente o tratamento dura </a:t>
            </a:r>
            <a:r>
              <a:rPr lang="pt-BR" sz="2400" b="1" smtClean="0">
                <a:latin typeface="Times New Roman" pitchFamily="18" charset="0"/>
              </a:rPr>
              <a:t>3-4 semanas</a:t>
            </a:r>
            <a:r>
              <a:rPr lang="pt-BR" sz="2400" smtClean="0">
                <a:latin typeface="Times New Roman" pitchFamily="18" charset="0"/>
              </a:rPr>
              <a:t>. Quando iniciamos a anfotericina (pelos fatores de risco) e a hemocultura se mostra negativa, não há um tempo estabelecido (a grande maioria trata de </a:t>
            </a:r>
            <a:r>
              <a:rPr lang="pt-BR" sz="2400" b="1" smtClean="0">
                <a:latin typeface="Times New Roman" pitchFamily="18" charset="0"/>
              </a:rPr>
              <a:t>2-3 semanas</a:t>
            </a:r>
            <a:r>
              <a:rPr lang="pt-BR" sz="2400" smtClean="0">
                <a:latin typeface="Times New Roman" pitchFamily="18" charset="0"/>
              </a:rPr>
              <a:t>). </a:t>
            </a:r>
          </a:p>
          <a:p>
            <a:pPr marL="365125" indent="-255588" defTabSz="914400">
              <a:lnSpc>
                <a:spcPct val="80000"/>
              </a:lnSpc>
            </a:pPr>
            <a:r>
              <a:rPr lang="pt-BR" sz="2400" smtClean="0">
                <a:solidFill>
                  <a:schemeClr val="hlink"/>
                </a:solidFill>
                <a:latin typeface="Times New Roman" pitchFamily="18" charset="0"/>
              </a:rPr>
              <a:t>FALHA DO TRATAMENTO DA INFECÇÃO FÚNGICA COM A ANFOTERICINA</a:t>
            </a:r>
          </a:p>
          <a:p>
            <a:pPr marL="365125" indent="-255588" defTabSz="914400">
              <a:lnSpc>
                <a:spcPct val="80000"/>
              </a:lnSpc>
              <a:buFont typeface="Arial" pitchFamily="34" charset="0"/>
              <a:buNone/>
            </a:pPr>
            <a:r>
              <a:rPr lang="pt-BR" sz="2400" smtClean="0">
                <a:latin typeface="Times New Roman" pitchFamily="18" charset="0"/>
              </a:rPr>
              <a:t>   Na falha, ou seja, a permanência de cultura positiva para fungo na vigência do uso de anfotericina, associar  o Fluconazol. Não são drogas antagônicas</a:t>
            </a:r>
            <a:r>
              <a:rPr lang="pt-BR" sz="2400" smtClean="0"/>
              <a:t>.</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1" name="Rectangle 3"/>
          <p:cNvSpPr>
            <a:spLocks noGrp="1"/>
          </p:cNvSpPr>
          <p:nvPr>
            <p:ph type="body" idx="1"/>
          </p:nvPr>
        </p:nvSpPr>
        <p:spPr>
          <a:xfrm>
            <a:off x="304800" y="228600"/>
            <a:ext cx="8229600" cy="4525963"/>
          </a:xfrm>
        </p:spPr>
        <p:txBody>
          <a:bodyPr/>
          <a:lstStyle/>
          <a:p>
            <a:pPr lvl="2" algn="ctr">
              <a:buFont typeface="Arial" pitchFamily="34" charset="0"/>
              <a:buNone/>
            </a:pPr>
            <a:r>
              <a:rPr lang="pt-BR" sz="4000" smtClean="0">
                <a:solidFill>
                  <a:schemeClr val="hlink"/>
                </a:solidFill>
              </a:rPr>
              <a:t>Como está a incidência de infecção fúngica na Unidade de Noenatologia do HRAS/HMIB/SES/DS ENTRE 2001 E 2013?</a:t>
            </a:r>
          </a:p>
        </p:txBody>
      </p:sp>
      <p:graphicFrame>
        <p:nvGraphicFramePr>
          <p:cNvPr id="109595" name="Group 27"/>
          <p:cNvGraphicFramePr>
            <a:graphicFrameLocks noGrp="1"/>
          </p:cNvGraphicFramePr>
          <p:nvPr/>
        </p:nvGraphicFramePr>
        <p:xfrm>
          <a:off x="600075" y="4344988"/>
          <a:ext cx="8077200" cy="1554480"/>
        </p:xfrm>
        <a:graphic>
          <a:graphicData uri="http://schemas.openxmlformats.org/drawingml/2006/table">
            <a:tbl>
              <a:tblPr/>
              <a:tblGrid>
                <a:gridCol w="2692400"/>
                <a:gridCol w="2692400"/>
                <a:gridCol w="2692400"/>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000066"/>
                          </a:solidFill>
                          <a:effectLst/>
                          <a:latin typeface="Geneva"/>
                          <a:cs typeface="Times New Roman" pitchFamily="18" charset="0"/>
                          <a:hlinkClick r:id="rId2"/>
                        </a:rPr>
                        <a:t>I Semin</a:t>
                      </a:r>
                      <a:r>
                        <a:rPr kumimoji="0" lang="en-US" sz="1600" b="0" i="0" u="none" strike="noStrike" cap="none" normalizeH="0" baseline="0" smtClean="0">
                          <a:ln>
                            <a:noFill/>
                          </a:ln>
                          <a:solidFill>
                            <a:srgbClr val="000066"/>
                          </a:solidFill>
                          <a:effectLst/>
                          <a:latin typeface="Calibri"/>
                          <a:cs typeface="Times New Roman" pitchFamily="18" charset="0"/>
                          <a:hlinkClick r:id="rId2"/>
                        </a:rPr>
                        <a:t>á</a:t>
                      </a:r>
                      <a:r>
                        <a:rPr kumimoji="0" lang="en-US" sz="1600" b="0" i="0" u="none" strike="noStrike" cap="none" normalizeH="0" baseline="0" smtClean="0">
                          <a:ln>
                            <a:noFill/>
                          </a:ln>
                          <a:solidFill>
                            <a:srgbClr val="000066"/>
                          </a:solidFill>
                          <a:effectLst/>
                          <a:latin typeface="Geneva"/>
                          <a:cs typeface="Times New Roman" pitchFamily="18" charset="0"/>
                          <a:hlinkClick r:id="rId2"/>
                        </a:rPr>
                        <a:t>rio de Controle de Infec</a:t>
                      </a:r>
                      <a:r>
                        <a:rPr kumimoji="0" lang="en-US" sz="1600" b="0" i="0" u="none" strike="noStrike" cap="none" normalizeH="0" baseline="0" smtClean="0">
                          <a:ln>
                            <a:noFill/>
                          </a:ln>
                          <a:solidFill>
                            <a:srgbClr val="000066"/>
                          </a:solidFill>
                          <a:effectLst/>
                          <a:latin typeface="Calibri"/>
                          <a:cs typeface="Times New Roman" pitchFamily="18" charset="0"/>
                          <a:hlinkClick r:id="rId2"/>
                        </a:rPr>
                        <a:t>ç</a:t>
                      </a:r>
                      <a:r>
                        <a:rPr kumimoji="0" lang="en-US" sz="1600" b="0" i="0" u="none" strike="noStrike" cap="none" normalizeH="0" baseline="0" smtClean="0">
                          <a:ln>
                            <a:noFill/>
                          </a:ln>
                          <a:solidFill>
                            <a:srgbClr val="000066"/>
                          </a:solidFill>
                          <a:effectLst/>
                          <a:latin typeface="Geneva"/>
                          <a:cs typeface="Times New Roman" pitchFamily="18" charset="0"/>
                          <a:hlinkClick r:id="rId2"/>
                        </a:rPr>
                        <a:t>ão em Neonatologia: Manejo da Infec</a:t>
                      </a:r>
                      <a:r>
                        <a:rPr kumimoji="0" lang="en-US" sz="1600" b="0" i="0" u="none" strike="noStrike" cap="none" normalizeH="0" baseline="0" smtClean="0">
                          <a:ln>
                            <a:noFill/>
                          </a:ln>
                          <a:solidFill>
                            <a:srgbClr val="000066"/>
                          </a:solidFill>
                          <a:effectLst/>
                          <a:latin typeface="Calibri"/>
                          <a:cs typeface="Times New Roman" pitchFamily="18" charset="0"/>
                          <a:hlinkClick r:id="rId2"/>
                        </a:rPr>
                        <a:t>ç</a:t>
                      </a:r>
                      <a:r>
                        <a:rPr kumimoji="0" lang="en-US" sz="1600" b="0" i="0" u="none" strike="noStrike" cap="none" normalizeH="0" baseline="0" smtClean="0">
                          <a:ln>
                            <a:noFill/>
                          </a:ln>
                          <a:solidFill>
                            <a:srgbClr val="000066"/>
                          </a:solidFill>
                          <a:effectLst/>
                          <a:latin typeface="Geneva"/>
                          <a:cs typeface="Times New Roman" pitchFamily="18" charset="0"/>
                          <a:hlinkClick r:id="rId2"/>
                        </a:rPr>
                        <a:t>ão F</a:t>
                      </a:r>
                      <a:r>
                        <a:rPr kumimoji="0" lang="en-US" sz="1600" b="0" i="0" u="none" strike="noStrike" cap="none" normalizeH="0" baseline="0" smtClean="0">
                          <a:ln>
                            <a:noFill/>
                          </a:ln>
                          <a:solidFill>
                            <a:srgbClr val="000066"/>
                          </a:solidFill>
                          <a:effectLst/>
                          <a:latin typeface="Calibri"/>
                          <a:cs typeface="Times New Roman" pitchFamily="18" charset="0"/>
                          <a:hlinkClick r:id="rId2"/>
                        </a:rPr>
                        <a:t>ú</a:t>
                      </a:r>
                      <a:r>
                        <a:rPr kumimoji="0" lang="en-US" sz="1600" b="0" i="0" u="none" strike="noStrike" cap="none" normalizeH="0" baseline="0" smtClean="0">
                          <a:ln>
                            <a:noFill/>
                          </a:ln>
                          <a:solidFill>
                            <a:srgbClr val="000066"/>
                          </a:solidFill>
                          <a:effectLst/>
                          <a:latin typeface="Geneva"/>
                          <a:cs typeface="Times New Roman" pitchFamily="18" charset="0"/>
                          <a:hlinkClick r:id="rId2"/>
                        </a:rPr>
                        <a:t>ngica: Pr</a:t>
                      </a:r>
                      <a:r>
                        <a:rPr kumimoji="0" lang="en-US" sz="1600" b="0" i="0" u="none" strike="noStrike" cap="none" normalizeH="0" baseline="0" smtClean="0">
                          <a:ln>
                            <a:noFill/>
                          </a:ln>
                          <a:solidFill>
                            <a:srgbClr val="000066"/>
                          </a:solidFill>
                          <a:effectLst/>
                          <a:latin typeface="Calibri"/>
                          <a:cs typeface="Times New Roman" pitchFamily="18" charset="0"/>
                          <a:hlinkClick r:id="rId2"/>
                        </a:rPr>
                        <a:t>ó</a:t>
                      </a:r>
                      <a:r>
                        <a:rPr kumimoji="0" lang="en-US" sz="1600" b="0" i="0" u="none" strike="noStrike" cap="none" normalizeH="0" baseline="0" smtClean="0">
                          <a:ln>
                            <a:noFill/>
                          </a:ln>
                          <a:solidFill>
                            <a:srgbClr val="000066"/>
                          </a:solidFill>
                          <a:effectLst/>
                          <a:latin typeface="Geneva"/>
                          <a:cs typeface="Times New Roman" pitchFamily="18" charset="0"/>
                          <a:hlinkClick r:id="rId2"/>
                        </a:rPr>
                        <a:t>s e contras da profilaxia antif</a:t>
                      </a:r>
                      <a:r>
                        <a:rPr kumimoji="0" lang="en-US" sz="1600" b="0" i="0" u="none" strike="noStrike" cap="none" normalizeH="0" baseline="0" smtClean="0">
                          <a:ln>
                            <a:noFill/>
                          </a:ln>
                          <a:solidFill>
                            <a:srgbClr val="000066"/>
                          </a:solidFill>
                          <a:effectLst/>
                          <a:latin typeface="Calibri"/>
                          <a:cs typeface="Times New Roman" pitchFamily="18" charset="0"/>
                          <a:hlinkClick r:id="rId2"/>
                        </a:rPr>
                        <a:t>ú</a:t>
                      </a:r>
                      <a:r>
                        <a:rPr kumimoji="0" lang="en-US" sz="1600" b="0" i="0" u="none" strike="noStrike" cap="none" normalizeH="0" baseline="0" smtClean="0">
                          <a:ln>
                            <a:noFill/>
                          </a:ln>
                          <a:solidFill>
                            <a:srgbClr val="000066"/>
                          </a:solidFill>
                          <a:effectLst/>
                          <a:latin typeface="Geneva"/>
                          <a:cs typeface="Times New Roman" pitchFamily="18" charset="0"/>
                          <a:hlinkClick r:id="rId2"/>
                        </a:rPr>
                        <a:t>ngica</a:t>
                      </a:r>
                      <a:endParaRPr kumimoji="0" lang="en-US" sz="16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000066"/>
                          </a:solidFill>
                          <a:effectLst/>
                          <a:latin typeface="Geneva"/>
                          <a:cs typeface="Times New Roman" pitchFamily="18" charset="0"/>
                          <a:hlinkClick r:id="rId2"/>
                        </a:rPr>
                        <a:t>Felipe Teixeira</a:t>
                      </a:r>
                      <a:endParaRPr kumimoji="0" lang="en-US" sz="16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600" b="0" i="0" u="none" strike="noStrike" cap="none" normalizeH="0" baseline="0" smtClean="0">
                          <a:ln>
                            <a:noFill/>
                          </a:ln>
                          <a:solidFill>
                            <a:srgbClr val="000066"/>
                          </a:solidFill>
                          <a:effectLst/>
                          <a:latin typeface="Calibri"/>
                          <a:cs typeface="Times New Roman" pitchFamily="18" charset="0"/>
                        </a:rPr>
                        <a:t>           </a:t>
                      </a:r>
                      <a:endParaRPr kumimoji="0" lang="en-US" sz="16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09575" name="Picture 7" descr="Clique aqui para ver o artigo">
            <a:hlinkClick r:id="rId2"/>
          </p:cNvPr>
          <p:cNvPicPr>
            <a:picLocks noChangeAspect="1" noChangeArrowheads="1"/>
          </p:cNvPicPr>
          <p:nvPr/>
        </p:nvPicPr>
        <p:blipFill>
          <a:blip r:embed="rId3"/>
          <a:srcRect/>
          <a:stretch>
            <a:fillRect/>
          </a:stretch>
        </p:blipFill>
        <p:spPr bwMode="auto">
          <a:xfrm>
            <a:off x="6859588" y="4900613"/>
            <a:ext cx="371475" cy="371475"/>
          </a:xfrm>
          <a:prstGeom prst="rect">
            <a:avLst/>
          </a:prstGeom>
          <a:noFill/>
        </p:spPr>
      </p:pic>
      <p:sp>
        <p:nvSpPr>
          <p:cNvPr id="109596" name="Text Box 28"/>
          <p:cNvSpPr txBox="1">
            <a:spLocks noChangeArrowheads="1"/>
          </p:cNvSpPr>
          <p:nvPr/>
        </p:nvSpPr>
        <p:spPr bwMode="auto">
          <a:xfrm>
            <a:off x="2854325" y="3271838"/>
            <a:ext cx="4475163" cy="396875"/>
          </a:xfrm>
          <a:prstGeom prst="rect">
            <a:avLst/>
          </a:prstGeom>
          <a:noFill/>
          <a:ln w="9525">
            <a:noFill/>
            <a:miter lim="800000"/>
            <a:headEnd/>
            <a:tailEnd/>
          </a:ln>
          <a:effectLst/>
        </p:spPr>
        <p:txBody>
          <a:bodyPr wrap="none">
            <a:spAutoFit/>
          </a:bodyPr>
          <a:lstStyle/>
          <a:p>
            <a:r>
              <a:rPr lang="pt-BR" sz="2000" b="1">
                <a:solidFill>
                  <a:srgbClr val="009900"/>
                </a:solidFill>
              </a:rPr>
              <a:t>Conhecendo os nossos números....</a:t>
            </a:r>
          </a:p>
        </p:txBody>
      </p:sp>
      <p:sp>
        <p:nvSpPr>
          <p:cNvPr id="109597" name="AutoShape 29"/>
          <p:cNvSpPr>
            <a:spLocks noChangeArrowheads="1"/>
          </p:cNvSpPr>
          <p:nvPr/>
        </p:nvSpPr>
        <p:spPr bwMode="auto">
          <a:xfrm>
            <a:off x="7629525" y="6319838"/>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Rectangle 3"/>
          <p:cNvSpPr>
            <a:spLocks noGrp="1"/>
          </p:cNvSpPr>
          <p:nvPr>
            <p:ph type="body" idx="1"/>
          </p:nvPr>
        </p:nvSpPr>
        <p:spPr>
          <a:xfrm>
            <a:off x="457200" y="600075"/>
            <a:ext cx="8229600" cy="6257925"/>
          </a:xfrm>
        </p:spPr>
        <p:txBody>
          <a:bodyPr/>
          <a:lstStyle/>
          <a:p>
            <a:r>
              <a:rPr lang="pt-BR" smtClean="0"/>
              <a:t>Infecção invasiva por </a:t>
            </a:r>
            <a:r>
              <a:rPr lang="pt-BR" i="1" smtClean="0"/>
              <a:t>Candida</a:t>
            </a:r>
            <a:r>
              <a:rPr lang="pt-BR" smtClean="0"/>
              <a:t> sp é a terceira causa mais comum de sepse tardia (1º episódio) em recém-nascidos &lt; 1500g</a:t>
            </a:r>
          </a:p>
          <a:p>
            <a:r>
              <a:rPr lang="pt-BR" smtClean="0"/>
              <a:t>Em recém-nascidos &lt; 1000g tem mortalidade de 30% e deixa sequela em metade dos sobreviventes</a:t>
            </a:r>
          </a:p>
          <a:p>
            <a:r>
              <a:rPr lang="pt-BR" smtClean="0"/>
              <a:t>Alto grau de suspeita clínica e de avaliação multissistêmica é necessário para o diagnóstico de complicações e sequelas</a:t>
            </a:r>
          </a:p>
        </p:txBody>
      </p:sp>
      <p:sp>
        <p:nvSpPr>
          <p:cNvPr id="104478" name="AutoShape 30"/>
          <p:cNvSpPr>
            <a:spLocks noChangeArrowheads="1"/>
          </p:cNvSpPr>
          <p:nvPr/>
        </p:nvSpPr>
        <p:spPr bwMode="auto">
          <a:xfrm>
            <a:off x="7629525" y="6319838"/>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itle 1"/>
          <p:cNvSpPr>
            <a:spLocks noGrp="1"/>
          </p:cNvSpPr>
          <p:nvPr>
            <p:ph type="title" idx="4294967295"/>
          </p:nvPr>
        </p:nvSpPr>
        <p:spPr/>
        <p:txBody>
          <a:bodyPr/>
          <a:lstStyle/>
          <a:p>
            <a:r>
              <a:rPr lang="pt-BR" b="1" smtClean="0">
                <a:solidFill>
                  <a:srgbClr val="000090"/>
                </a:solidFill>
              </a:rPr>
              <a:t>No HMIB</a:t>
            </a:r>
          </a:p>
        </p:txBody>
      </p:sp>
      <p:sp>
        <p:nvSpPr>
          <p:cNvPr id="105475" name="TextBox 4"/>
          <p:cNvSpPr txBox="1">
            <a:spLocks noChangeArrowheads="1"/>
          </p:cNvSpPr>
          <p:nvPr/>
        </p:nvSpPr>
        <p:spPr bwMode="auto">
          <a:xfrm>
            <a:off x="600075" y="1792288"/>
            <a:ext cx="7969250" cy="641350"/>
          </a:xfrm>
          <a:prstGeom prst="rect">
            <a:avLst/>
          </a:prstGeom>
          <a:noFill/>
          <a:ln w="9525">
            <a:noFill/>
            <a:miter lim="800000"/>
            <a:headEnd/>
            <a:tailEnd/>
          </a:ln>
        </p:spPr>
        <p:txBody>
          <a:bodyPr>
            <a:spAutoFit/>
          </a:bodyPr>
          <a:lstStyle/>
          <a:p>
            <a:pPr defTabSz="457200"/>
            <a:r>
              <a:rPr lang="pt-BR" i="1">
                <a:latin typeface="Calibri" pitchFamily="34" charset="0"/>
              </a:rPr>
              <a:t> Espécies de Candida que foram isoladas na UTIN do HMIB, 2008 - 2013</a:t>
            </a:r>
          </a:p>
          <a:p>
            <a:pPr defTabSz="457200"/>
            <a:endParaRPr lang="pt-BR">
              <a:latin typeface="Calibri" pitchFamily="34" charset="0"/>
            </a:endParaRPr>
          </a:p>
        </p:txBody>
      </p:sp>
      <p:graphicFrame>
        <p:nvGraphicFramePr>
          <p:cNvPr id="105476" name="Object 23"/>
          <p:cNvGraphicFramePr>
            <a:graphicFrameLocks noChangeAspect="1"/>
          </p:cNvGraphicFramePr>
          <p:nvPr/>
        </p:nvGraphicFramePr>
        <p:xfrm>
          <a:off x="325438" y="2341563"/>
          <a:ext cx="8655050" cy="3709987"/>
        </p:xfrm>
        <a:graphic>
          <a:graphicData uri="http://schemas.openxmlformats.org/presentationml/2006/ole">
            <p:oleObj spid="_x0000_s105476" name="Document" r:id="rId3" imgW="5422700" imgH="2324014" progId="Word.Document.12">
              <p:embed/>
            </p:oleObj>
          </a:graphicData>
        </a:graphic>
      </p:graphicFrame>
      <p:sp>
        <p:nvSpPr>
          <p:cNvPr id="105477" name="AutoShape 5"/>
          <p:cNvSpPr>
            <a:spLocks noChangeArrowheads="1"/>
          </p:cNvSpPr>
          <p:nvPr/>
        </p:nvSpPr>
        <p:spPr bwMode="auto">
          <a:xfrm>
            <a:off x="7629525" y="6319838"/>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itle 1"/>
          <p:cNvSpPr>
            <a:spLocks noGrp="1"/>
          </p:cNvSpPr>
          <p:nvPr>
            <p:ph type="title" idx="4294967295"/>
          </p:nvPr>
        </p:nvSpPr>
        <p:spPr/>
        <p:txBody>
          <a:bodyPr/>
          <a:lstStyle/>
          <a:p>
            <a:r>
              <a:rPr lang="pt-BR" b="1" smtClean="0">
                <a:solidFill>
                  <a:srgbClr val="000090"/>
                </a:solidFill>
              </a:rPr>
              <a:t>Perfil de Sensibilidade</a:t>
            </a:r>
          </a:p>
        </p:txBody>
      </p:sp>
      <p:pic>
        <p:nvPicPr>
          <p:cNvPr id="106499" name="Picture 3"/>
          <p:cNvPicPr>
            <a:picLocks noChangeAspect="1"/>
          </p:cNvPicPr>
          <p:nvPr/>
        </p:nvPicPr>
        <p:blipFill>
          <a:blip r:embed="rId2"/>
          <a:srcRect/>
          <a:stretch>
            <a:fillRect/>
          </a:stretch>
        </p:blipFill>
        <p:spPr bwMode="auto">
          <a:xfrm>
            <a:off x="0" y="1905000"/>
            <a:ext cx="9144000" cy="3044825"/>
          </a:xfrm>
          <a:prstGeom prst="rect">
            <a:avLst/>
          </a:prstGeom>
          <a:noFill/>
          <a:ln w="9525">
            <a:noFill/>
            <a:miter lim="800000"/>
            <a:headEnd/>
            <a:tailEnd/>
          </a:ln>
        </p:spPr>
      </p:pic>
      <p:sp>
        <p:nvSpPr>
          <p:cNvPr id="106500" name="TextBox 4"/>
          <p:cNvSpPr txBox="1">
            <a:spLocks noChangeArrowheads="1"/>
          </p:cNvSpPr>
          <p:nvPr/>
        </p:nvSpPr>
        <p:spPr bwMode="auto">
          <a:xfrm>
            <a:off x="2346325" y="4949825"/>
            <a:ext cx="6588125" cy="641350"/>
          </a:xfrm>
          <a:prstGeom prst="rect">
            <a:avLst/>
          </a:prstGeom>
          <a:noFill/>
          <a:ln w="9525">
            <a:noFill/>
            <a:miter lim="800000"/>
            <a:headEnd/>
            <a:tailEnd/>
          </a:ln>
        </p:spPr>
        <p:txBody>
          <a:bodyPr>
            <a:spAutoFit/>
          </a:bodyPr>
          <a:lstStyle/>
          <a:p>
            <a:pPr defTabSz="457200"/>
            <a:endParaRPr lang="pt-BR">
              <a:latin typeface="Calibri" pitchFamily="34" charset="0"/>
            </a:endParaRPr>
          </a:p>
          <a:p>
            <a:pPr defTabSz="457200"/>
            <a:r>
              <a:rPr lang="pt-BR" b="1" i="1">
                <a:latin typeface="Calibri" pitchFamily="34" charset="0"/>
              </a:rPr>
              <a:t>Seminars in Perinatology, Vol 27, No 5 (October), 2003: pp 365-374 </a:t>
            </a:r>
            <a:endParaRPr lang="pt-BR">
              <a:latin typeface="Calibri" pitchFamily="34" charset="0"/>
            </a:endParaRPr>
          </a:p>
        </p:txBody>
      </p:sp>
      <p:sp>
        <p:nvSpPr>
          <p:cNvPr id="106501" name="AutoShape 5"/>
          <p:cNvSpPr>
            <a:spLocks noChangeArrowheads="1"/>
          </p:cNvSpPr>
          <p:nvPr/>
        </p:nvSpPr>
        <p:spPr bwMode="auto">
          <a:xfrm>
            <a:off x="7629525" y="6319838"/>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Title 1"/>
          <p:cNvSpPr>
            <a:spLocks noGrp="1"/>
          </p:cNvSpPr>
          <p:nvPr>
            <p:ph type="title" idx="4294967295"/>
          </p:nvPr>
        </p:nvSpPr>
        <p:spPr/>
        <p:txBody>
          <a:bodyPr/>
          <a:lstStyle/>
          <a:p>
            <a:r>
              <a:rPr lang="pt-BR" b="1" smtClean="0">
                <a:solidFill>
                  <a:srgbClr val="000090"/>
                </a:solidFill>
              </a:rPr>
              <a:t>No HMIB</a:t>
            </a:r>
          </a:p>
        </p:txBody>
      </p:sp>
      <p:pic>
        <p:nvPicPr>
          <p:cNvPr id="107523" name="Picture 7"/>
          <p:cNvPicPr>
            <a:picLocks noChangeAspect="1"/>
          </p:cNvPicPr>
          <p:nvPr/>
        </p:nvPicPr>
        <p:blipFill>
          <a:blip r:embed="rId2"/>
          <a:srcRect/>
          <a:stretch>
            <a:fillRect/>
          </a:stretch>
        </p:blipFill>
        <p:spPr bwMode="auto">
          <a:xfrm>
            <a:off x="449263" y="1406525"/>
            <a:ext cx="8237537" cy="5102225"/>
          </a:xfrm>
          <a:prstGeom prst="rect">
            <a:avLst/>
          </a:prstGeom>
          <a:noFill/>
          <a:ln w="9525">
            <a:noFill/>
            <a:miter lim="800000"/>
            <a:headEnd/>
            <a:tailEnd/>
          </a:ln>
        </p:spPr>
      </p:pic>
      <p:sp>
        <p:nvSpPr>
          <p:cNvPr id="107524" name="Line 4"/>
          <p:cNvSpPr>
            <a:spLocks noChangeShapeType="1"/>
          </p:cNvSpPr>
          <p:nvPr/>
        </p:nvSpPr>
        <p:spPr bwMode="auto">
          <a:xfrm flipH="1">
            <a:off x="8513763" y="4165600"/>
            <a:ext cx="427037" cy="893763"/>
          </a:xfrm>
          <a:prstGeom prst="line">
            <a:avLst/>
          </a:prstGeom>
          <a:noFill/>
          <a:ln w="76200">
            <a:solidFill>
              <a:schemeClr val="hlink"/>
            </a:solidFill>
            <a:round/>
            <a:headEnd/>
            <a:tailEnd type="triangle" w="med" len="med"/>
          </a:ln>
          <a:effectLst/>
        </p:spPr>
        <p:txBody>
          <a:bodyPr/>
          <a:lstStyle/>
          <a:p>
            <a:endParaRPr lang="pt-BR"/>
          </a:p>
        </p:txBody>
      </p:sp>
      <p:sp>
        <p:nvSpPr>
          <p:cNvPr id="107525" name="AutoShape 5"/>
          <p:cNvSpPr>
            <a:spLocks noChangeArrowheads="1"/>
          </p:cNvSpPr>
          <p:nvPr/>
        </p:nvSpPr>
        <p:spPr bwMode="auto">
          <a:xfrm>
            <a:off x="7629525" y="6319838"/>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itle 1"/>
          <p:cNvSpPr>
            <a:spLocks noGrp="1"/>
          </p:cNvSpPr>
          <p:nvPr>
            <p:ph type="title" idx="4294967295"/>
          </p:nvPr>
        </p:nvSpPr>
        <p:spPr/>
        <p:txBody>
          <a:bodyPr/>
          <a:lstStyle/>
          <a:p>
            <a:r>
              <a:rPr lang="pt-BR" b="1" smtClean="0">
                <a:solidFill>
                  <a:srgbClr val="000090"/>
                </a:solidFill>
              </a:rPr>
              <a:t>Conclusão</a:t>
            </a:r>
          </a:p>
        </p:txBody>
      </p:sp>
      <p:sp>
        <p:nvSpPr>
          <p:cNvPr id="3" name="Content Placeholder 2"/>
          <p:cNvSpPr>
            <a:spLocks noGrp="1"/>
          </p:cNvSpPr>
          <p:nvPr>
            <p:ph idx="4294967295"/>
          </p:nvPr>
        </p:nvSpPr>
        <p:spPr>
          <a:xfrm>
            <a:off x="457200" y="1600200"/>
            <a:ext cx="8229600" cy="5003800"/>
          </a:xfrm>
        </p:spPr>
        <p:txBody>
          <a:bodyPr rtlCol="0">
            <a:normAutofit/>
          </a:bodyPr>
          <a:lstStyle/>
          <a:p>
            <a:pPr marL="0" indent="0" fontAlgn="auto">
              <a:lnSpc>
                <a:spcPct val="150000"/>
              </a:lnSpc>
              <a:spcAft>
                <a:spcPts val="0"/>
              </a:spcAft>
              <a:buFont typeface="Arial"/>
              <a:buNone/>
              <a:defRPr/>
            </a:pPr>
            <a:r>
              <a:rPr lang="pt-BR" sz="2800" dirty="0" smtClean="0"/>
              <a:t>Na falta de um marcador biológico para sepse </a:t>
            </a:r>
            <a:r>
              <a:rPr lang="pt-BR" sz="2800" dirty="0" err="1" smtClean="0"/>
              <a:t>fúngica</a:t>
            </a:r>
            <a:endParaRPr lang="pt-BR" sz="2800" dirty="0" smtClean="0"/>
          </a:p>
          <a:p>
            <a:pPr marL="857250" lvl="1" indent="-457200" fontAlgn="auto">
              <a:lnSpc>
                <a:spcPct val="150000"/>
              </a:lnSpc>
              <a:spcAft>
                <a:spcPts val="0"/>
              </a:spcAft>
              <a:buFont typeface="Arial"/>
              <a:buChar char="–"/>
              <a:defRPr/>
            </a:pPr>
            <a:r>
              <a:rPr lang="pt-BR" sz="2400" dirty="0" smtClean="0"/>
              <a:t>O uso empírico de antifúngico baseado em fatores de risco é benéfico</a:t>
            </a:r>
          </a:p>
          <a:p>
            <a:pPr marL="857250" lvl="1" indent="-457200" fontAlgn="auto">
              <a:lnSpc>
                <a:spcPct val="150000"/>
              </a:lnSpc>
              <a:spcAft>
                <a:spcPts val="0"/>
              </a:spcAft>
              <a:buFont typeface="Arial"/>
              <a:buChar char="–"/>
              <a:defRPr/>
            </a:pPr>
            <a:r>
              <a:rPr lang="pt-BR" sz="2400" dirty="0" smtClean="0"/>
              <a:t>O uso profilático de </a:t>
            </a:r>
            <a:r>
              <a:rPr lang="pt-BR" sz="2400" dirty="0" err="1" smtClean="0"/>
              <a:t>fluconazol</a:t>
            </a:r>
            <a:r>
              <a:rPr lang="pt-BR" sz="2400" dirty="0" smtClean="0"/>
              <a:t> pode ser benéfico em pacientes de alto risco para infecção </a:t>
            </a:r>
            <a:r>
              <a:rPr lang="pt-BR" sz="2400" dirty="0" err="1" smtClean="0"/>
              <a:t>fúngica</a:t>
            </a:r>
            <a:r>
              <a:rPr lang="pt-BR" sz="2400" dirty="0" smtClean="0"/>
              <a:t> em unidades com alta prevalência de </a:t>
            </a:r>
            <a:r>
              <a:rPr lang="pt-BR" sz="2400" i="1" dirty="0" err="1" smtClean="0"/>
              <a:t>Candida</a:t>
            </a:r>
            <a:endParaRPr lang="pt-BR" sz="2400" i="1" dirty="0" smtClean="0"/>
          </a:p>
          <a:p>
            <a:pPr marL="400050" lvl="1" indent="0" fontAlgn="auto">
              <a:lnSpc>
                <a:spcPct val="150000"/>
              </a:lnSpc>
              <a:spcAft>
                <a:spcPts val="0"/>
              </a:spcAft>
              <a:buFont typeface="Arial"/>
              <a:buNone/>
              <a:defRPr/>
            </a:pPr>
            <a:endParaRPr lang="pt-BR" sz="2400"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9" name="Rectangle 3"/>
          <p:cNvSpPr>
            <a:spLocks noGrp="1"/>
          </p:cNvSpPr>
          <p:nvPr>
            <p:ph type="body" idx="1"/>
          </p:nvPr>
        </p:nvSpPr>
        <p:spPr/>
        <p:txBody>
          <a:bodyPr/>
          <a:lstStyle/>
          <a:p>
            <a:pPr>
              <a:lnSpc>
                <a:spcPct val="90000"/>
              </a:lnSpc>
            </a:pPr>
            <a:r>
              <a:rPr lang="pt-BR" sz="2400" smtClean="0"/>
              <a:t>Os autores relataram neste estudo aumento significativo da bilirrubina direta nos RN que receberam profilaxia com fluconazol.  A profilaxia com fluconazol foi, no entanto, efetiva em reduzir a incidência de candidíase invasiva. A hepatotoxicidade permanece sendo a maior preocupação entre os clínicos quanto ao uso do fluconazol profilático nestes RN de muito baixo peso. Dois editorias de renomados neonatologistas e especialistas em doenças infecciosas têm sido publicados em 2006 (Fanarrof AA) e em 2005 (Long SS, Stevenson DK). Além da falta de conhecimento a respeito do segmento a longo prazo, os especialistas também se preocupam a respeito da incerteza das toxicidades potenciais e emergência de patógenos resistentes.</a:t>
            </a:r>
          </a:p>
        </p:txBody>
      </p:sp>
      <p:graphicFrame>
        <p:nvGraphicFramePr>
          <p:cNvPr id="111644" name="Group 28"/>
          <p:cNvGraphicFramePr>
            <a:graphicFrameLocks noGrp="1"/>
          </p:cNvGraphicFramePr>
          <p:nvPr/>
        </p:nvGraphicFramePr>
        <p:xfrm>
          <a:off x="457200" y="590550"/>
          <a:ext cx="8016875" cy="944880"/>
        </p:xfrm>
        <a:graphic>
          <a:graphicData uri="http://schemas.openxmlformats.org/drawingml/2006/table">
            <a:tbl>
              <a:tblPr/>
              <a:tblGrid>
                <a:gridCol w="2671763"/>
                <a:gridCol w="2673350"/>
                <a:gridCol w="2671762"/>
              </a:tblGrid>
              <a:tr h="4540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Geneva"/>
                          <a:cs typeface="Times New Roman" pitchFamily="18" charset="0"/>
                          <a:hlinkClick r:id="rId2"/>
                        </a:rPr>
                        <a:t>Profilaxia com fluconazol nos rec</a:t>
                      </a:r>
                      <a:r>
                        <a:rPr kumimoji="0" lang="en-US" sz="1400" b="0" i="0" u="none" strike="noStrike" cap="none" normalizeH="0" baseline="0" smtClean="0">
                          <a:ln>
                            <a:noFill/>
                          </a:ln>
                          <a:solidFill>
                            <a:srgbClr val="000066"/>
                          </a:solidFill>
                          <a:effectLst/>
                          <a:latin typeface="Calibri"/>
                          <a:cs typeface="Times New Roman" pitchFamily="18" charset="0"/>
                          <a:hlinkClick r:id="rId2"/>
                        </a:rPr>
                        <a:t>é</a:t>
                      </a:r>
                      <a:r>
                        <a:rPr kumimoji="0" lang="en-US" sz="1400" b="0" i="0" u="none" strike="noStrike" cap="none" normalizeH="0" baseline="0" smtClean="0">
                          <a:ln>
                            <a:noFill/>
                          </a:ln>
                          <a:solidFill>
                            <a:srgbClr val="000066"/>
                          </a:solidFill>
                          <a:effectLst/>
                          <a:latin typeface="Geneva"/>
                          <a:cs typeface="Times New Roman" pitchFamily="18" charset="0"/>
                          <a:hlinkClick r:id="rId2"/>
                        </a:rPr>
                        <a:t>m-nascidos de extremo baixo peso: associa</a:t>
                      </a:r>
                      <a:r>
                        <a:rPr kumimoji="0" lang="en-US" sz="1400" b="0" i="0" u="none" strike="noStrike" cap="none" normalizeH="0" baseline="0" smtClean="0">
                          <a:ln>
                            <a:noFill/>
                          </a:ln>
                          <a:solidFill>
                            <a:srgbClr val="000066"/>
                          </a:solidFill>
                          <a:effectLst/>
                          <a:latin typeface="Calibri"/>
                          <a:cs typeface="Times New Roman" pitchFamily="18" charset="0"/>
                          <a:hlinkClick r:id="rId2"/>
                        </a:rPr>
                        <a:t>ç</a:t>
                      </a:r>
                      <a:r>
                        <a:rPr kumimoji="0" lang="en-US" sz="1400" b="0" i="0" u="none" strike="noStrike" cap="none" normalizeH="0" baseline="0" smtClean="0">
                          <a:ln>
                            <a:noFill/>
                          </a:ln>
                          <a:solidFill>
                            <a:srgbClr val="000066"/>
                          </a:solidFill>
                          <a:effectLst/>
                          <a:latin typeface="Geneva"/>
                          <a:cs typeface="Times New Roman" pitchFamily="18" charset="0"/>
                          <a:hlinkClick r:id="rId2"/>
                        </a:rPr>
                        <a:t>ão com colestase</a:t>
                      </a:r>
                      <a:endParaRPr kumimoji="0" lang="en-US" sz="14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Geneva"/>
                          <a:cs typeface="Times New Roman" pitchFamily="18" charset="0"/>
                          <a:hlinkClick r:id="rId2"/>
                        </a:rPr>
                        <a:t>Aghai ZH, Muddukuru M et al. Resumido por Paulo R. Margotto</a:t>
                      </a:r>
                      <a:endParaRPr kumimoji="0" lang="en-US" sz="1400" b="0" i="0" u="none" strike="noStrike" cap="none" normalizeH="0" baseline="0" smtClean="0">
                        <a:ln>
                          <a:noFill/>
                        </a:ln>
                        <a:solidFill>
                          <a:schemeClr val="tx1"/>
                        </a:solidFill>
                        <a:effectLst/>
                        <a:latin typeface="Calibri" pitchFamily="34"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en-US" sz="1400" b="0" i="0" u="none" strike="noStrike" cap="none" normalizeH="0" baseline="0" smtClean="0">
                          <a:ln>
                            <a:noFill/>
                          </a:ln>
                          <a:solidFill>
                            <a:srgbClr val="000066"/>
                          </a:solidFill>
                          <a:effectLst/>
                          <a:latin typeface="Calibri"/>
                          <a:cs typeface="Times New Roman" pitchFamily="18" charset="0"/>
                        </a:rPr>
                        <a:t>           </a:t>
                      </a:r>
                      <a:endParaRPr kumimoji="0" lang="en-US"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111623" name="Picture 7" descr="Clique aqui para ver o artigo">
            <a:hlinkClick r:id="rId2"/>
          </p:cNvPr>
          <p:cNvPicPr>
            <a:picLocks noChangeAspect="1" noChangeArrowheads="1"/>
          </p:cNvPicPr>
          <p:nvPr/>
        </p:nvPicPr>
        <p:blipFill>
          <a:blip r:embed="rId3"/>
          <a:srcRect/>
          <a:stretch>
            <a:fillRect/>
          </a:stretch>
        </p:blipFill>
        <p:spPr bwMode="auto">
          <a:xfrm>
            <a:off x="6748463" y="887413"/>
            <a:ext cx="371475" cy="371475"/>
          </a:xfrm>
          <a:prstGeom prst="rect">
            <a:avLst/>
          </a:prstGeom>
          <a:no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Rectangle 3"/>
          <p:cNvSpPr>
            <a:spLocks noGrp="1"/>
          </p:cNvSpPr>
          <p:nvPr>
            <p:ph type="body" idx="4294967295"/>
          </p:nvPr>
        </p:nvSpPr>
        <p:spPr>
          <a:xfrm>
            <a:off x="381000" y="655638"/>
            <a:ext cx="8229600" cy="4525962"/>
          </a:xfrm>
        </p:spPr>
        <p:txBody>
          <a:bodyPr/>
          <a:lstStyle/>
          <a:p>
            <a:pPr>
              <a:lnSpc>
                <a:spcPct val="90000"/>
              </a:lnSpc>
            </a:pPr>
            <a:r>
              <a:rPr lang="pt-BR" sz="2400" smtClean="0"/>
              <a:t>Há uma ampla variedade na incidência de infecção fúngica sistêmica nos RN de muito baixo peso na literatura recente (</a:t>
            </a:r>
            <a:r>
              <a:rPr lang="pt-BR" sz="2800" b="1" smtClean="0">
                <a:solidFill>
                  <a:srgbClr val="FF3300"/>
                </a:solidFill>
              </a:rPr>
              <a:t>0,65-20%).</a:t>
            </a:r>
            <a:r>
              <a:rPr lang="pt-BR" sz="2400" smtClean="0"/>
              <a:t> Esta diferença na incidência pode estar relacionada com práticas e políticas a respeito do limite de viabilidade, diferenças na definição de candidíase invasiva e do tipo de Instituição (Centro de nascimentos versus Centros de referências). No entanto, a mortalidade por infecção fúngica caiu entre 11,4 a 44%. </a:t>
            </a:r>
            <a:r>
              <a:rPr lang="pt-BR" sz="2400" smtClean="0">
                <a:solidFill>
                  <a:srgbClr val="FF3300"/>
                </a:solidFill>
              </a:rPr>
              <a:t>O número necessário para tratar para a prevenção de infecção invasiva por cândida varia ente 5 e 200 RN de muito baixo peso, enquanto o número necessário para prevenir uma morte varia entre 20 a 560 RN de muito baixo peso</a:t>
            </a:r>
            <a:r>
              <a:rPr lang="pt-BR" sz="2400" smtClean="0"/>
              <a:t>. </a:t>
            </a:r>
          </a:p>
        </p:txBody>
      </p:sp>
      <p:sp>
        <p:nvSpPr>
          <p:cNvPr id="112644" name="Oval 4"/>
          <p:cNvSpPr>
            <a:spLocks noChangeArrowheads="1"/>
          </p:cNvSpPr>
          <p:nvPr/>
        </p:nvSpPr>
        <p:spPr bwMode="auto">
          <a:xfrm>
            <a:off x="-76200" y="5181600"/>
            <a:ext cx="8686800" cy="1473200"/>
          </a:xfrm>
          <a:prstGeom prst="ellipse">
            <a:avLst/>
          </a:prstGeom>
          <a:solidFill>
            <a:schemeClr val="accent1"/>
          </a:solidFill>
          <a:ln w="9525">
            <a:solidFill>
              <a:schemeClr val="tx1"/>
            </a:solidFill>
            <a:round/>
            <a:headEnd/>
            <a:tailEnd/>
          </a:ln>
          <a:effectLst/>
        </p:spPr>
        <p:txBody>
          <a:bodyPr wrap="none" anchor="ctr"/>
          <a:lstStyle/>
          <a:p>
            <a:endParaRPr lang="pt-BR"/>
          </a:p>
        </p:txBody>
      </p:sp>
      <p:sp>
        <p:nvSpPr>
          <p:cNvPr id="112645" name="Rectangle 5"/>
          <p:cNvSpPr>
            <a:spLocks/>
          </p:cNvSpPr>
          <p:nvPr/>
        </p:nvSpPr>
        <p:spPr bwMode="auto">
          <a:xfrm>
            <a:off x="579438" y="5448300"/>
            <a:ext cx="7661275" cy="939800"/>
          </a:xfrm>
          <a:prstGeom prst="rect">
            <a:avLst/>
          </a:prstGeom>
          <a:noFill/>
          <a:ln w="9525">
            <a:noFill/>
            <a:miter lim="800000"/>
            <a:headEnd/>
            <a:tailEnd/>
          </a:ln>
        </p:spPr>
        <p:txBody>
          <a:bodyPr/>
          <a:lstStyle/>
          <a:p>
            <a:pPr marL="342900" indent="-342900" defTabSz="457200">
              <a:lnSpc>
                <a:spcPct val="90000"/>
              </a:lnSpc>
              <a:spcBef>
                <a:spcPct val="20000"/>
              </a:spcBef>
              <a:buFont typeface="Arial" pitchFamily="34" charset="0"/>
              <a:buChar char="•"/>
            </a:pPr>
            <a:r>
              <a:rPr lang="pt-BR" sz="2000" b="1">
                <a:solidFill>
                  <a:srgbClr val="FFFF00"/>
                </a:solidFill>
                <a:latin typeface="Calibri" pitchFamily="34" charset="0"/>
              </a:rPr>
              <a:t>Dada o potencial de toxicidade, o risco da profilaxia universal com fluconazol pode superar os benefícios nas Unidades que tem baixa incidência de infecção invasiva por </a:t>
            </a:r>
            <a:r>
              <a:rPr lang="pt-BR" sz="2000" b="1" i="1">
                <a:solidFill>
                  <a:srgbClr val="FFFF00"/>
                </a:solidFill>
                <a:latin typeface="Calibri" pitchFamily="34" charset="0"/>
              </a:rPr>
              <a:t>Candida</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3"/>
          <p:cNvSpPr>
            <a:spLocks noGrp="1"/>
          </p:cNvSpPr>
          <p:nvPr>
            <p:ph type="body" idx="4294967295"/>
          </p:nvPr>
        </p:nvSpPr>
        <p:spPr>
          <a:xfrm>
            <a:off x="1187450" y="1341438"/>
            <a:ext cx="7499350" cy="4800600"/>
          </a:xfrm>
        </p:spPr>
        <p:txBody>
          <a:bodyPr/>
          <a:lstStyle/>
          <a:p>
            <a:pPr marL="365125" indent="-255588" defTabSz="914400">
              <a:lnSpc>
                <a:spcPct val="80000"/>
              </a:lnSpc>
            </a:pPr>
            <a:r>
              <a:rPr lang="pt-BR" sz="2100" smtClean="0">
                <a:latin typeface="Times New Roman" pitchFamily="18" charset="0"/>
              </a:rPr>
              <a:t>Quanto à terapia empírica: o benefício (redução da mortalidade) é  maior de que o risco (complicações da anfotericina B). O início precoce do tratamento pode melhorar o prognóstico, minimizando complicações. </a:t>
            </a:r>
            <a:r>
              <a:rPr lang="en-US" sz="2100" smtClean="0">
                <a:latin typeface="Times New Roman" pitchFamily="18" charset="0"/>
              </a:rPr>
              <a:t>O estudo de Benjamin e cl (</a:t>
            </a:r>
            <a:r>
              <a:rPr lang="en-US" sz="2100" b="1" i="1" smtClean="0">
                <a:latin typeface="Times New Roman" pitchFamily="18" charset="0"/>
              </a:rPr>
              <a:t>Empirical therapy for neonatal candidemia in very low birth weight infants. </a:t>
            </a:r>
            <a:r>
              <a:rPr lang="pt-BR" sz="2100" b="1" i="1" smtClean="0">
                <a:latin typeface="Times New Roman" pitchFamily="18" charset="0"/>
              </a:rPr>
              <a:t>Pediatrics 2003; 112:543-7</a:t>
            </a:r>
            <a:r>
              <a:rPr lang="pt-BR" sz="2100" smtClean="0">
                <a:latin typeface="Times New Roman" pitchFamily="18" charset="0"/>
              </a:rPr>
              <a:t>)) propõe o início da terapia na suspeita de sepse (realizar sempre a hemocultura antes) tardia, especialmente nos RN  que apresentam as seguintes características:</a:t>
            </a:r>
            <a:endParaRPr lang="pt-BR" sz="2100" b="1" smtClean="0">
              <a:latin typeface="Times New Roman" pitchFamily="18" charset="0"/>
            </a:endParaRPr>
          </a:p>
          <a:p>
            <a:pPr marL="365125" indent="-255588" defTabSz="914400">
              <a:lnSpc>
                <a:spcPct val="80000"/>
              </a:lnSpc>
            </a:pPr>
            <a:r>
              <a:rPr lang="pt-BR" sz="2100" b="1" smtClean="0">
                <a:latin typeface="Times New Roman" pitchFamily="18" charset="0"/>
              </a:rPr>
              <a:t>-&lt;25 semanas, com ou  sem a presença de trombocitopenia</a:t>
            </a:r>
          </a:p>
          <a:p>
            <a:pPr marL="365125" indent="-255588" defTabSz="914400">
              <a:lnSpc>
                <a:spcPct val="80000"/>
              </a:lnSpc>
            </a:pPr>
            <a:r>
              <a:rPr lang="pt-BR" sz="2100" b="1" smtClean="0">
                <a:latin typeface="Times New Roman" pitchFamily="18" charset="0"/>
              </a:rPr>
              <a:t>-RN entre 25-27 semanas que fizeram uso de cefalosporina de terceira geração ou de carbapenêmicos até 7 dias antes da suspeita, mesmo que  não apresentem trombocitopenia</a:t>
            </a:r>
          </a:p>
          <a:p>
            <a:pPr marL="365125" indent="-255588" defTabSz="914400">
              <a:lnSpc>
                <a:spcPct val="80000"/>
              </a:lnSpc>
            </a:pPr>
            <a:r>
              <a:rPr lang="pt-BR" sz="2100" b="1" smtClean="0">
                <a:latin typeface="Times New Roman" pitchFamily="18" charset="0"/>
              </a:rPr>
              <a:t>-RN com trombocitopenia inexplicada, independente da idade gestacional</a:t>
            </a:r>
          </a:p>
        </p:txBody>
      </p:sp>
      <p:graphicFrame>
        <p:nvGraphicFramePr>
          <p:cNvPr id="70696" name="Group 40"/>
          <p:cNvGraphicFramePr>
            <a:graphicFrameLocks noGrp="1"/>
          </p:cNvGraphicFramePr>
          <p:nvPr/>
        </p:nvGraphicFramePr>
        <p:xfrm>
          <a:off x="1100138" y="2987675"/>
          <a:ext cx="6943725" cy="1036320"/>
        </p:xfrm>
        <a:graphic>
          <a:graphicData uri="http://schemas.openxmlformats.org/drawingml/2006/table">
            <a:tbl>
              <a:tblPr/>
              <a:tblGrid>
                <a:gridCol w="6943725"/>
              </a:tblGrid>
              <a:tr h="442913">
                <a:tc>
                  <a:txBody>
                    <a:bodyPr/>
                    <a:lstStyle/>
                    <a:p>
                      <a:pPr marL="109538"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pt-BR" sz="2800" b="0" i="0" u="none" strike="noStrike" cap="none" normalizeH="0" baseline="0" smtClean="0">
                        <a:ln>
                          <a:noFill/>
                        </a:ln>
                        <a:solidFill>
                          <a:schemeClr val="tx1"/>
                        </a:solidFill>
                        <a:effectLst/>
                        <a:latin typeface="Calibri" pitchFamily="34" charset="0"/>
                        <a:cs typeface="Arial" pitchFamily="34" charset="0"/>
                      </a:endParaRPr>
                    </a:p>
                  </a:txBody>
                  <a:tcPr horzOverflow="overflow">
                    <a:lnL>
                      <a:noFill/>
                    </a:lnL>
                    <a:lnR>
                      <a:noFill/>
                    </a:lnR>
                    <a:lnT>
                      <a:noFill/>
                    </a:lnT>
                    <a:lnB>
                      <a:noFill/>
                    </a:lnB>
                    <a:lnTlToBr>
                      <a:noFill/>
                    </a:lnTlToBr>
                    <a:lnBlToTr>
                      <a:noFill/>
                    </a:lnBlToTr>
                    <a:noFill/>
                  </a:tcPr>
                </a:tc>
              </a:tr>
              <a:tr h="430213">
                <a:tc>
                  <a:txBody>
                    <a:bodyPr/>
                    <a:lstStyle/>
                    <a:p>
                      <a:pPr marL="109538"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pt-BR" sz="2800" b="0" i="0" u="none" strike="noStrike" cap="none" normalizeH="0" baseline="0" smtClean="0">
                        <a:ln>
                          <a:noFill/>
                        </a:ln>
                        <a:solidFill>
                          <a:schemeClr val="tx1"/>
                        </a:solidFill>
                        <a:effectLst/>
                        <a:latin typeface="Calibri" pitchFamily="34" charset="0"/>
                        <a:cs typeface="Arial" pitchFamily="34" charset="0"/>
                      </a:endParaRPr>
                    </a:p>
                  </a:txBody>
                  <a:tcPr horzOverflow="overflow">
                    <a:lnL>
                      <a:noFill/>
                    </a:lnL>
                    <a:lnR>
                      <a:noFill/>
                    </a:lnR>
                    <a:lnT>
                      <a:noFill/>
                    </a:lnT>
                    <a:lnB>
                      <a:noFill/>
                    </a:lnB>
                    <a:lnTlToBr>
                      <a:noFill/>
                    </a:lnTlToBr>
                    <a:lnBlToTr>
                      <a:noFill/>
                    </a:lnBlToTr>
                    <a:noFill/>
                  </a:tcPr>
                </a:tc>
              </a:tr>
            </a:tbl>
          </a:graphicData>
        </a:graphic>
      </p:graphicFrame>
      <p:graphicFrame>
        <p:nvGraphicFramePr>
          <p:cNvPr id="70693" name="Group 37"/>
          <p:cNvGraphicFramePr>
            <a:graphicFrameLocks noGrp="1"/>
          </p:cNvGraphicFramePr>
          <p:nvPr/>
        </p:nvGraphicFramePr>
        <p:xfrm>
          <a:off x="1109663" y="2997200"/>
          <a:ext cx="6924675" cy="518160"/>
        </p:xfrm>
        <a:graphic>
          <a:graphicData uri="http://schemas.openxmlformats.org/drawingml/2006/table">
            <a:tbl>
              <a:tblPr/>
              <a:tblGrid>
                <a:gridCol w="6924675"/>
              </a:tblGrid>
              <a:tr h="433388">
                <a:tc>
                  <a:txBody>
                    <a:bodyPr/>
                    <a:lstStyle/>
                    <a:p>
                      <a:pPr marL="109538"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pt-BR" sz="2800" b="0" i="0" u="none" strike="noStrike" cap="none" normalizeH="0" baseline="0" smtClean="0">
                        <a:ln>
                          <a:noFill/>
                        </a:ln>
                        <a:solidFill>
                          <a:schemeClr val="tx1"/>
                        </a:solidFill>
                        <a:effectLst/>
                        <a:latin typeface="Calibri" pitchFamily="34" charset="0"/>
                        <a:cs typeface="Arial" pitchFamily="34" charset="0"/>
                      </a:endParaRPr>
                    </a:p>
                  </a:txBody>
                  <a:tcPr horzOverflow="overflow">
                    <a:lnL>
                      <a:noFill/>
                    </a:lnL>
                    <a:lnR>
                      <a:noFill/>
                    </a:lnR>
                    <a:lnT>
                      <a:noFill/>
                    </a:lnT>
                    <a:lnB>
                      <a:noFill/>
                    </a:lnB>
                    <a:lnTlToBr>
                      <a:noFill/>
                    </a:lnTlToBr>
                    <a:lnBlToTr>
                      <a:noFill/>
                    </a:lnBlToTr>
                    <a:noFill/>
                  </a:tcPr>
                </a:tc>
              </a:tr>
            </a:tbl>
          </a:graphicData>
        </a:graphic>
      </p:graphicFrame>
      <p:graphicFrame>
        <p:nvGraphicFramePr>
          <p:cNvPr id="89101" name="Group 13"/>
          <p:cNvGraphicFramePr>
            <a:graphicFrameLocks noGrp="1"/>
          </p:cNvGraphicFramePr>
          <p:nvPr/>
        </p:nvGraphicFramePr>
        <p:xfrm>
          <a:off x="1619250" y="260350"/>
          <a:ext cx="6924675" cy="423863"/>
        </p:xfrm>
        <a:graphic>
          <a:graphicData uri="http://schemas.openxmlformats.org/drawingml/2006/table">
            <a:tbl>
              <a:tblPr/>
              <a:tblGrid>
                <a:gridCol w="2308225"/>
                <a:gridCol w="2308225"/>
                <a:gridCol w="2308225"/>
              </a:tblGrid>
              <a:tr h="4238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rgbClr val="000066"/>
                          </a:solidFill>
                          <a:effectLst/>
                          <a:latin typeface="Calibri" pitchFamily="34" charset="0"/>
                          <a:ea typeface="Geneva"/>
                          <a:cs typeface="Geneva"/>
                          <a:hlinkClick r:id="rId2"/>
                        </a:rPr>
                        <a:t>Novos antifúngicos</a:t>
                      </a:r>
                      <a:endParaRPr kumimoji="0" lang="en-US" sz="2100" b="0" i="0" u="none" strike="noStrike" cap="none" normalizeH="0" baseline="0" smtClean="0">
                        <a:ln>
                          <a:noFill/>
                        </a:ln>
                        <a:solidFill>
                          <a:schemeClr val="tx1"/>
                        </a:solidFill>
                        <a:effectLst/>
                        <a:latin typeface="Calibri" pitchFamily="34" charset="0"/>
                        <a:cs typeface="Arial" pitchFamily="34" charset="0"/>
                      </a:endParaRPr>
                    </a:p>
                  </a:txBody>
                  <a:tcPr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rgbClr val="000066"/>
                          </a:solidFill>
                          <a:effectLst/>
                          <a:latin typeface="Calibri" pitchFamily="34" charset="0"/>
                          <a:ea typeface="Geneva"/>
                          <a:cs typeface="Geneva"/>
                          <a:hlinkClick r:id="rId2"/>
                        </a:rPr>
                        <a:t>Paulo R. Margotto</a:t>
                      </a:r>
                      <a:endParaRPr kumimoji="0" lang="en-US" sz="2100" b="0" i="0" u="none" strike="noStrike" cap="none" normalizeH="0" baseline="0" smtClean="0">
                        <a:ln>
                          <a:noFill/>
                        </a:ln>
                        <a:solidFill>
                          <a:schemeClr val="tx1"/>
                        </a:solidFill>
                        <a:effectLst/>
                        <a:latin typeface="Calibri" pitchFamily="34" charset="0"/>
                        <a:cs typeface="Arial" pitchFamily="34" charset="0"/>
                      </a:endParaRPr>
                    </a:p>
                  </a:txBody>
                  <a:tcPr horzOverflow="overflow">
                    <a:lnL>
                      <a:noFill/>
                    </a:lnL>
                    <a:lnR>
                      <a:noFill/>
                    </a:lnR>
                    <a:lnT>
                      <a:noFill/>
                    </a:lnT>
                    <a:lnB>
                      <a:noFill/>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100" b="0" i="0" u="none" strike="noStrike" cap="none" normalizeH="0" baseline="0" smtClean="0">
                          <a:ln>
                            <a:noFill/>
                          </a:ln>
                          <a:solidFill>
                            <a:srgbClr val="000066"/>
                          </a:solidFill>
                          <a:effectLst/>
                          <a:latin typeface="Calibri" pitchFamily="34" charset="0"/>
                          <a:cs typeface="Arial" pitchFamily="34" charset="0"/>
                        </a:rPr>
                        <a:t>          </a:t>
                      </a:r>
                    </a:p>
                  </a:txBody>
                  <a:tcPr anchor="ctr" horzOverflow="overflow">
                    <a:lnL>
                      <a:noFill/>
                    </a:lnL>
                    <a:lnR>
                      <a:noFill/>
                    </a:lnR>
                    <a:lnT>
                      <a:noFill/>
                    </a:lnT>
                    <a:lnB>
                      <a:noFill/>
                    </a:lnB>
                    <a:lnTlToBr>
                      <a:noFill/>
                    </a:lnTlToBr>
                    <a:lnBlToTr>
                      <a:noFill/>
                    </a:lnBlToTr>
                    <a:solidFill>
                      <a:srgbClr val="FFFFFF"/>
                    </a:solidFill>
                  </a:tcPr>
                </a:tc>
              </a:tr>
            </a:tbl>
          </a:graphicData>
        </a:graphic>
      </p:graphicFrame>
      <p:pic>
        <p:nvPicPr>
          <p:cNvPr id="89100" name="Picture 7" descr="Clique aqui para ver o artigo">
            <a:hlinkClick r:id="rId2"/>
          </p:cNvPr>
          <p:cNvPicPr>
            <a:picLocks noChangeAspect="1" noChangeArrowheads="1"/>
          </p:cNvPicPr>
          <p:nvPr/>
        </p:nvPicPr>
        <p:blipFill>
          <a:blip r:embed="rId3"/>
          <a:srcRect/>
          <a:stretch>
            <a:fillRect/>
          </a:stretch>
        </p:blipFill>
        <p:spPr bwMode="auto">
          <a:xfrm>
            <a:off x="6732588" y="549275"/>
            <a:ext cx="576262" cy="5762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5" name="Rectangle 3"/>
          <p:cNvSpPr>
            <a:spLocks noGrp="1"/>
          </p:cNvSpPr>
          <p:nvPr>
            <p:ph type="body" idx="1"/>
          </p:nvPr>
        </p:nvSpPr>
        <p:spPr>
          <a:xfrm>
            <a:off x="325438" y="2474913"/>
            <a:ext cx="8229600" cy="4525962"/>
          </a:xfrm>
        </p:spPr>
        <p:txBody>
          <a:bodyPr/>
          <a:lstStyle/>
          <a:p>
            <a:pPr algn="ctr">
              <a:buFont typeface="Arial" pitchFamily="34" charset="0"/>
              <a:buNone/>
            </a:pPr>
            <a:r>
              <a:rPr lang="pt-BR" sz="4000" b="1" smtClean="0">
                <a:solidFill>
                  <a:srgbClr val="009900"/>
                </a:solidFill>
              </a:rPr>
              <a:t>COMO FAZEMOS NA UNIDADE DE NEONATOLOGIA DO HRAS/HMIB/SES/DF?</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1386" name="Group 10"/>
          <p:cNvGraphicFramePr>
            <a:graphicFrameLocks noGrp="1"/>
          </p:cNvGraphicFramePr>
          <p:nvPr/>
        </p:nvGraphicFramePr>
        <p:xfrm>
          <a:off x="684213" y="476250"/>
          <a:ext cx="7993062" cy="868680"/>
        </p:xfrm>
        <a:graphic>
          <a:graphicData uri="http://schemas.openxmlformats.org/drawingml/2006/table">
            <a:tbl>
              <a:tblPr/>
              <a:tblGrid>
                <a:gridCol w="7146925"/>
                <a:gridCol w="846137"/>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1" i="0" u="none" strike="noStrike" cap="none" normalizeH="0" baseline="0" smtClean="0">
                          <a:ln>
                            <a:noFill/>
                          </a:ln>
                          <a:solidFill>
                            <a:srgbClr val="999999"/>
                          </a:solidFill>
                          <a:effectLst/>
                          <a:latin typeface="Verdana" pitchFamily="34" charset="0"/>
                          <a:cs typeface="Times New Roman" pitchFamily="18" charset="0"/>
                        </a:rPr>
                        <a:t>INFEC</a:t>
                      </a:r>
                      <a:r>
                        <a:rPr kumimoji="0" lang="en-US" sz="1700" b="1" i="0" u="none" strike="noStrike" cap="none" normalizeH="0" baseline="0" smtClean="0">
                          <a:ln>
                            <a:noFill/>
                          </a:ln>
                          <a:solidFill>
                            <a:srgbClr val="999999"/>
                          </a:solidFill>
                          <a:effectLst/>
                          <a:latin typeface="Calibri" pitchFamily="34" charset="0"/>
                          <a:cs typeface="Times New Roman" pitchFamily="18" charset="0"/>
                        </a:rPr>
                        <a:t>Ç</a:t>
                      </a:r>
                      <a:r>
                        <a:rPr kumimoji="0" lang="en-US" sz="1700" b="1" i="0" u="none" strike="noStrike" cap="none" normalizeH="0" baseline="0" smtClean="0">
                          <a:ln>
                            <a:noFill/>
                          </a:ln>
                          <a:solidFill>
                            <a:srgbClr val="999999"/>
                          </a:solidFill>
                          <a:effectLst/>
                          <a:latin typeface="Verdana" pitchFamily="34" charset="0"/>
                          <a:cs typeface="Times New Roman" pitchFamily="18" charset="0"/>
                        </a:rPr>
                        <a:t>ÕES F</a:t>
                      </a:r>
                      <a:r>
                        <a:rPr kumimoji="0" lang="en-US" sz="1700" b="1" i="0" u="none" strike="noStrike" cap="none" normalizeH="0" baseline="0" smtClean="0">
                          <a:ln>
                            <a:noFill/>
                          </a:ln>
                          <a:solidFill>
                            <a:srgbClr val="999999"/>
                          </a:solidFill>
                          <a:effectLst/>
                          <a:latin typeface="Calibri" pitchFamily="34" charset="0"/>
                          <a:cs typeface="Times New Roman" pitchFamily="18" charset="0"/>
                        </a:rPr>
                        <a:t>Ú</a:t>
                      </a:r>
                      <a:r>
                        <a:rPr kumimoji="0" lang="en-US" sz="1700" b="1" i="0" u="none" strike="noStrike" cap="none" normalizeH="0" baseline="0" smtClean="0">
                          <a:ln>
                            <a:noFill/>
                          </a:ln>
                          <a:solidFill>
                            <a:srgbClr val="999999"/>
                          </a:solidFill>
                          <a:effectLst/>
                          <a:latin typeface="Verdana" pitchFamily="34" charset="0"/>
                          <a:cs typeface="Times New Roman" pitchFamily="18" charset="0"/>
                        </a:rPr>
                        <a:t>NGICAS</a:t>
                      </a:r>
                      <a:r>
                        <a:rPr kumimoji="0" lang="en-US" sz="1700" b="0" i="0" u="none" strike="noStrike" cap="none" normalizeH="0" baseline="0" smtClean="0">
                          <a:ln>
                            <a:noFill/>
                          </a:ln>
                          <a:solidFill>
                            <a:srgbClr val="000000"/>
                          </a:solidFill>
                          <a:effectLst/>
                          <a:latin typeface="Times New Roman" pitchFamily="18" charset="0"/>
                          <a:cs typeface="Times New Roman" pitchFamily="18" charset="0"/>
                        </a:rPr>
                        <a:t/>
                      </a:r>
                      <a:br>
                        <a:rPr kumimoji="0" lang="en-US" sz="1700" b="0" i="0" u="none" strike="noStrike" cap="none" normalizeH="0" baseline="0" smtClean="0">
                          <a:ln>
                            <a:noFill/>
                          </a:ln>
                          <a:solidFill>
                            <a:srgbClr val="000000"/>
                          </a:solidFill>
                          <a:effectLst/>
                          <a:latin typeface="Times New Roman" pitchFamily="18" charset="0"/>
                          <a:cs typeface="Times New Roman" pitchFamily="18" charset="0"/>
                        </a:rPr>
                      </a:br>
                      <a:r>
                        <a:rPr kumimoji="0" lang="en-US" sz="1700" b="0" i="0" u="none" strike="noStrike" cap="none" normalizeH="0" baseline="0" smtClean="0">
                          <a:ln>
                            <a:noFill/>
                          </a:ln>
                          <a:solidFill>
                            <a:srgbClr val="999999"/>
                          </a:solidFill>
                          <a:effectLst/>
                          <a:latin typeface="Verdana" pitchFamily="34" charset="0"/>
                          <a:cs typeface="Times New Roman" pitchFamily="18" charset="0"/>
                        </a:rPr>
                        <a:t>Autor(es): Paulo R. Margotto, Alessandra de C</a:t>
                      </a:r>
                      <a:r>
                        <a:rPr kumimoji="0" lang="en-US" sz="1700" b="0" i="0" u="none" strike="noStrike" cap="none" normalizeH="0" baseline="0" smtClean="0">
                          <a:ln>
                            <a:noFill/>
                          </a:ln>
                          <a:solidFill>
                            <a:srgbClr val="999999"/>
                          </a:solidFill>
                          <a:effectLst/>
                          <a:latin typeface="Calibri" pitchFamily="34" charset="0"/>
                          <a:cs typeface="Times New Roman" pitchFamily="18" charset="0"/>
                        </a:rPr>
                        <a:t>á</a:t>
                      </a:r>
                      <a:r>
                        <a:rPr kumimoji="0" lang="en-US" sz="1700" b="0" i="0" u="none" strike="noStrike" cap="none" normalizeH="0" baseline="0" smtClean="0">
                          <a:ln>
                            <a:noFill/>
                          </a:ln>
                          <a:solidFill>
                            <a:srgbClr val="999999"/>
                          </a:solidFill>
                          <a:effectLst/>
                          <a:latin typeface="Verdana" pitchFamily="34" charset="0"/>
                          <a:cs typeface="Times New Roman" pitchFamily="18" charset="0"/>
                        </a:rPr>
                        <a:t>ssia Gon</a:t>
                      </a:r>
                      <a:r>
                        <a:rPr kumimoji="0" lang="en-US" sz="1700" b="0" i="0" u="none" strike="noStrike" cap="none" normalizeH="0" baseline="0" smtClean="0">
                          <a:ln>
                            <a:noFill/>
                          </a:ln>
                          <a:solidFill>
                            <a:srgbClr val="999999"/>
                          </a:solidFill>
                          <a:effectLst/>
                          <a:latin typeface="Calibri" pitchFamily="34" charset="0"/>
                          <a:cs typeface="Times New Roman" pitchFamily="18" charset="0"/>
                        </a:rPr>
                        <a:t>ç</a:t>
                      </a:r>
                      <a:r>
                        <a:rPr kumimoji="0" lang="en-US" sz="1700" b="0" i="0" u="none" strike="noStrike" cap="none" normalizeH="0" baseline="0" smtClean="0">
                          <a:ln>
                            <a:noFill/>
                          </a:ln>
                          <a:solidFill>
                            <a:srgbClr val="999999"/>
                          </a:solidFill>
                          <a:effectLst/>
                          <a:latin typeface="Verdana" pitchFamily="34" charset="0"/>
                          <a:cs typeface="Times New Roman" pitchFamily="18" charset="0"/>
                        </a:rPr>
                        <a:t>alves Moreira</a:t>
                      </a:r>
                      <a:endParaRPr kumimoji="0" lang="en-US" sz="1700" b="0" i="0" u="none" strike="noStrike" cap="none" normalizeH="0" baseline="0" smtClean="0">
                        <a:ln>
                          <a:noFill/>
                        </a:ln>
                        <a:solidFill>
                          <a:schemeClr val="tx1"/>
                        </a:solidFill>
                        <a:effectLst/>
                        <a:latin typeface="Calibri" pitchFamily="34"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700" b="0" i="0" u="none" strike="noStrike" cap="none" normalizeH="0" baseline="0" smtClean="0">
                          <a:ln>
                            <a:noFill/>
                          </a:ln>
                          <a:solidFill>
                            <a:srgbClr val="000000"/>
                          </a:solidFill>
                          <a:effectLst/>
                          <a:latin typeface="Times New Roman" pitchFamily="18" charset="0"/>
                          <a:cs typeface="Times New Roman" pitchFamily="18" charset="0"/>
                        </a:rPr>
                        <a:t>  </a:t>
                      </a:r>
                      <a:r>
                        <a:rPr kumimoji="0" lang="en-US" sz="1700" b="0" i="0" u="none" strike="noStrike" cap="none" normalizeH="0" baseline="0" smtClean="0">
                          <a:ln>
                            <a:noFill/>
                          </a:ln>
                          <a:solidFill>
                            <a:srgbClr val="000000"/>
                          </a:solidFill>
                          <a:effectLst/>
                          <a:latin typeface="Calibri" pitchFamily="34" charset="0"/>
                          <a:cs typeface="Times New Roman" pitchFamily="18" charset="0"/>
                        </a:rPr>
                        <a:t>     </a:t>
                      </a:r>
                      <a:endParaRPr kumimoji="0" lang="en-US" sz="17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101381" name="Picture 6" descr="link2">
            <a:hlinkClick r:id="rId2"/>
          </p:cNvPr>
          <p:cNvPicPr>
            <a:picLocks noChangeAspect="1" noChangeArrowheads="1"/>
          </p:cNvPicPr>
          <p:nvPr/>
        </p:nvPicPr>
        <p:blipFill>
          <a:blip r:embed="rId3"/>
          <a:srcRect/>
          <a:stretch>
            <a:fillRect/>
          </a:stretch>
        </p:blipFill>
        <p:spPr bwMode="auto">
          <a:xfrm>
            <a:off x="7519988" y="760413"/>
            <a:ext cx="450850" cy="365125"/>
          </a:xfrm>
          <a:prstGeom prst="rect">
            <a:avLst/>
          </a:prstGeom>
          <a:noFill/>
          <a:ln w="9525">
            <a:noFill/>
            <a:miter lim="800000"/>
            <a:headEnd/>
            <a:tailEnd/>
          </a:ln>
        </p:spPr>
      </p:pic>
      <p:sp>
        <p:nvSpPr>
          <p:cNvPr id="101382" name="Rectangle 20"/>
          <p:cNvSpPr>
            <a:spLocks noGrp="1"/>
          </p:cNvSpPr>
          <p:nvPr>
            <p:ph type="body" idx="4294967295"/>
          </p:nvPr>
        </p:nvSpPr>
        <p:spPr>
          <a:noFill/>
        </p:spPr>
        <p:txBody>
          <a:bodyPr/>
          <a:lstStyle/>
          <a:p>
            <a:pPr marL="365125" indent="-255588" defTabSz="914400">
              <a:lnSpc>
                <a:spcPct val="80000"/>
              </a:lnSpc>
            </a:pPr>
            <a:r>
              <a:rPr lang="pt-BR" sz="2000" smtClean="0">
                <a:latin typeface="Times New Roman" pitchFamily="18" charset="0"/>
              </a:rPr>
              <a:t>As infecções fúngicas têm sido cada vez mais descritas, principalmente nos recém-nascidos (RN) de muito baixo peso internados no Setor de Terapia Intensiva. Estima-se que ocorra em 1,2% dos RN que ficam internados na UTI por mais de 3 dias( RN &lt;1500g: 4-15%) e a taxa de mortalidade seja de 30-75%. A nível mundial, 10% dos recém-nascidos com peso ao nascer &lt; 1000g apresentam infecção fúngica. Nos RN &lt;750g, acima de 20% apresentam infecção fúngica invasiva.Elas podem estar presentes ao nascimento ou serem adquiridas mais tardiamente. </a:t>
            </a:r>
          </a:p>
          <a:p>
            <a:pPr marL="365125" indent="-255588" defTabSz="914400">
              <a:lnSpc>
                <a:spcPct val="80000"/>
              </a:lnSpc>
            </a:pPr>
            <a:r>
              <a:rPr lang="pt-BR" sz="2000" smtClean="0">
                <a:latin typeface="Times New Roman" pitchFamily="18" charset="0"/>
              </a:rPr>
              <a:t>A </a:t>
            </a:r>
            <a:r>
              <a:rPr lang="pt-BR" sz="2000" i="1" smtClean="0">
                <a:latin typeface="Times New Roman" pitchFamily="18" charset="0"/>
              </a:rPr>
              <a:t>Candida  albicans  </a:t>
            </a:r>
            <a:r>
              <a:rPr lang="pt-BR" sz="2000" smtClean="0">
                <a:latin typeface="Times New Roman" pitchFamily="18" charset="0"/>
              </a:rPr>
              <a:t>é  o  fungo  mais  frequentemente isolado (75% das infecções fúngicas neonatais). Espécies não-albicans podem estar envolvidas, porém, com menos freqüência: </a:t>
            </a:r>
            <a:r>
              <a:rPr lang="pt-BR" sz="2000" i="1" smtClean="0">
                <a:latin typeface="Times New Roman" pitchFamily="18" charset="0"/>
              </a:rPr>
              <a:t>Candida tropicalis </a:t>
            </a:r>
            <a:r>
              <a:rPr lang="pt-BR" sz="2000" smtClean="0">
                <a:latin typeface="Times New Roman" pitchFamily="18" charset="0"/>
              </a:rPr>
              <a:t>(10%), </a:t>
            </a:r>
            <a:r>
              <a:rPr lang="pt-BR" sz="2000" i="1" smtClean="0">
                <a:latin typeface="Times New Roman" pitchFamily="18" charset="0"/>
              </a:rPr>
              <a:t>Candida parapsilosis </a:t>
            </a:r>
            <a:r>
              <a:rPr lang="pt-BR" sz="2000" smtClean="0">
                <a:latin typeface="Times New Roman" pitchFamily="18" charset="0"/>
              </a:rPr>
              <a:t>(6%), sendo que alguns estudos apontam a </a:t>
            </a:r>
            <a:r>
              <a:rPr lang="pt-BR" sz="2000" i="1" smtClean="0">
                <a:latin typeface="Times New Roman" pitchFamily="18" charset="0"/>
              </a:rPr>
              <a:t>Candida parapsilosis</a:t>
            </a:r>
            <a:r>
              <a:rPr lang="pt-BR" sz="2000" smtClean="0">
                <a:latin typeface="Times New Roman" pitchFamily="18" charset="0"/>
              </a:rPr>
              <a:t> como um agente importante de infecção em pré-termos de muito baixo peso (25%). A </a:t>
            </a:r>
            <a:r>
              <a:rPr lang="pt-BR" sz="2000" i="1" smtClean="0">
                <a:latin typeface="Times New Roman" pitchFamily="18" charset="0"/>
              </a:rPr>
              <a:t>Malassezia furfur </a:t>
            </a:r>
            <a:r>
              <a:rPr lang="pt-BR" sz="2000" smtClean="0">
                <a:latin typeface="Times New Roman" pitchFamily="18" charset="0"/>
              </a:rPr>
              <a:t>está associada à infusão de nutrição parenteral contendo lipídios através de cateter central e tende a ser epidêmica. Outros fungos não pertencentes ao gênero </a:t>
            </a:r>
            <a:r>
              <a:rPr lang="pt-BR" sz="2000" i="1" smtClean="0">
                <a:latin typeface="Times New Roman" pitchFamily="18" charset="0"/>
              </a:rPr>
              <a:t>Candida </a:t>
            </a:r>
            <a:r>
              <a:rPr lang="pt-BR" sz="2000" smtClean="0">
                <a:latin typeface="Times New Roman" pitchFamily="18" charset="0"/>
              </a:rPr>
              <a:t>são muitos raros. </a:t>
            </a:r>
          </a:p>
        </p:txBody>
      </p:sp>
      <p:sp>
        <p:nvSpPr>
          <p:cNvPr id="101383" name="AutoShape 21"/>
          <p:cNvSpPr>
            <a:spLocks noChangeArrowheads="1"/>
          </p:cNvSpPr>
          <p:nvPr/>
        </p:nvSpPr>
        <p:spPr bwMode="auto">
          <a:xfrm>
            <a:off x="179388" y="1125538"/>
            <a:ext cx="468312" cy="1358900"/>
          </a:xfrm>
          <a:prstGeom prst="curvedRightArrow">
            <a:avLst>
              <a:gd name="adj1" fmla="val 58034"/>
              <a:gd name="adj2" fmla="val 116068"/>
              <a:gd name="adj3" fmla="val 33333"/>
            </a:avLst>
          </a:prstGeom>
          <a:solidFill>
            <a:schemeClr val="accent1"/>
          </a:solidFill>
          <a:ln w="9525">
            <a:solidFill>
              <a:schemeClr val="tx1"/>
            </a:solidFill>
            <a:miter lim="800000"/>
            <a:headEnd/>
            <a:tailEnd/>
          </a:ln>
        </p:spPr>
        <p:txBody>
          <a:bodyPr wrap="none" anchor="ctr"/>
          <a:lstStyle/>
          <a:p>
            <a:endParaRPr lang="pt-BR"/>
          </a:p>
        </p:txBody>
      </p:sp>
      <p:sp>
        <p:nvSpPr>
          <p:cNvPr id="101384" name="AutoShape 22"/>
          <p:cNvSpPr>
            <a:spLocks noChangeArrowheads="1"/>
          </p:cNvSpPr>
          <p:nvPr/>
        </p:nvSpPr>
        <p:spPr bwMode="auto">
          <a:xfrm>
            <a:off x="7812088" y="5949950"/>
            <a:ext cx="976312" cy="485775"/>
          </a:xfrm>
          <a:prstGeom prst="rightArrow">
            <a:avLst>
              <a:gd name="adj1" fmla="val 50000"/>
              <a:gd name="adj2" fmla="val 50245"/>
            </a:avLst>
          </a:prstGeom>
          <a:solidFill>
            <a:schemeClr val="accent1"/>
          </a:solidFill>
          <a:ln w="9525">
            <a:solidFill>
              <a:schemeClr val="tx1"/>
            </a:solidFill>
            <a:miter lim="800000"/>
            <a:headEnd/>
            <a:tailEnd/>
          </a:ln>
        </p:spPr>
        <p:txBody>
          <a:bodyPr wrap="none" anchor="ctr"/>
          <a:lstStyle/>
          <a:p>
            <a:endParaRPr lang="pt-BR"/>
          </a:p>
        </p:txBody>
      </p:sp>
      <p:pic>
        <p:nvPicPr>
          <p:cNvPr id="101385" name="Picture 20"/>
          <p:cNvPicPr>
            <a:picLocks noChangeAspect="1" noChangeArrowheads="1"/>
          </p:cNvPicPr>
          <p:nvPr/>
        </p:nvPicPr>
        <p:blipFill>
          <a:blip r:embed="rId4">
            <a:lum bright="12000"/>
          </a:blip>
          <a:srcRect/>
          <a:stretch>
            <a:fillRect/>
          </a:stretch>
        </p:blipFill>
        <p:spPr bwMode="auto">
          <a:xfrm>
            <a:off x="7970838" y="0"/>
            <a:ext cx="1173162" cy="1600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4"/>
          <p:cNvSpPr>
            <a:spLocks noGrp="1"/>
          </p:cNvSpPr>
          <p:nvPr>
            <p:ph type="body" idx="4294967295"/>
          </p:nvPr>
        </p:nvSpPr>
        <p:spPr>
          <a:xfrm>
            <a:off x="457200" y="188913"/>
            <a:ext cx="8229600" cy="6669087"/>
          </a:xfrm>
          <a:noFill/>
        </p:spPr>
        <p:txBody>
          <a:bodyPr/>
          <a:lstStyle/>
          <a:p>
            <a:pPr marL="365125" indent="-255588" defTabSz="914400">
              <a:lnSpc>
                <a:spcPct val="80000"/>
              </a:lnSpc>
            </a:pPr>
            <a:r>
              <a:rPr lang="pt-BR" sz="2100" b="1" smtClean="0">
                <a:solidFill>
                  <a:schemeClr val="hlink"/>
                </a:solidFill>
                <a:latin typeface="Times New Roman" pitchFamily="18" charset="0"/>
              </a:rPr>
              <a:t>TRATAMENTO</a:t>
            </a:r>
            <a:endParaRPr lang="pt-BR" sz="2100" smtClean="0">
              <a:solidFill>
                <a:schemeClr val="hlink"/>
              </a:solidFill>
              <a:latin typeface="Times New Roman" pitchFamily="18" charset="0"/>
            </a:endParaRPr>
          </a:p>
          <a:p>
            <a:pPr marL="365125" indent="-255588" defTabSz="914400">
              <a:lnSpc>
                <a:spcPct val="80000"/>
              </a:lnSpc>
              <a:buFont typeface="Arial" pitchFamily="34" charset="0"/>
              <a:buNone/>
            </a:pPr>
            <a:r>
              <a:rPr lang="pt-BR" sz="2100" smtClean="0">
                <a:latin typeface="Times New Roman" pitchFamily="18" charset="0"/>
              </a:rPr>
              <a:t>    </a:t>
            </a:r>
            <a:r>
              <a:rPr lang="pt-BR" sz="1800" smtClean="0">
                <a:latin typeface="Times New Roman" pitchFamily="18" charset="0"/>
              </a:rPr>
              <a:t>É mandatória a retirada do cateter central que o RN estiver usando no momento do diagnóstico da infecção, pois sua manutenção está associada à candidemia persistente, altas taxas de falha terapêutica, além do risco de complicações metastáticas e morte (36% mais chances de êxito letal comparado com 0% quando houve a retirada do cateter).</a:t>
            </a:r>
            <a:endParaRPr lang="pt-BR" sz="1800" u="sng" smtClean="0">
              <a:latin typeface="Times New Roman" pitchFamily="18" charset="0"/>
            </a:endParaRPr>
          </a:p>
          <a:p>
            <a:pPr marL="365125" indent="-255588" defTabSz="914400">
              <a:lnSpc>
                <a:spcPct val="80000"/>
              </a:lnSpc>
            </a:pPr>
            <a:r>
              <a:rPr lang="pt-BR" sz="1800" i="1" u="sng" smtClean="0">
                <a:solidFill>
                  <a:schemeClr val="hlink"/>
                </a:solidFill>
                <a:latin typeface="Times New Roman" pitchFamily="18" charset="0"/>
              </a:rPr>
              <a:t>TRATAMENTO EMPÍRICO PRECOCE</a:t>
            </a:r>
            <a:endParaRPr lang="pt-BR" sz="1800" i="1" smtClean="0">
              <a:solidFill>
                <a:schemeClr val="hlink"/>
              </a:solidFill>
              <a:latin typeface="Times New Roman" pitchFamily="18" charset="0"/>
            </a:endParaRPr>
          </a:p>
          <a:p>
            <a:pPr marL="365125" indent="-255588" defTabSz="914400">
              <a:lnSpc>
                <a:spcPct val="80000"/>
              </a:lnSpc>
              <a:buFont typeface="Arial" pitchFamily="34" charset="0"/>
              <a:buNone/>
            </a:pPr>
            <a:r>
              <a:rPr lang="pt-BR" sz="1800" smtClean="0">
                <a:latin typeface="Times New Roman" pitchFamily="18" charset="0"/>
              </a:rPr>
              <a:t>    O tratamento empírico precoce muitas vezes se impõe uma vez que o resultado definitivo da hemocultura é demorado e a instituição precoce da terapêutica específica pode modificar o prognóstico nas populações de alto risco para candidemia sistêmica, portanto, o benefício (redução da mortalidade) é maior do que o risco (complicações da anfotericina B). Quando há suspeita de sepse neonatal tardia, o tratamento antifúngico empírico está indicado nos seguintes casos, conforme estudo de </a:t>
            </a:r>
            <a:r>
              <a:rPr lang="pt-BR" sz="1800" b="1" smtClean="0">
                <a:latin typeface="Times New Roman" pitchFamily="18" charset="0"/>
              </a:rPr>
              <a:t>Benjamin</a:t>
            </a:r>
            <a:r>
              <a:rPr lang="pt-BR" sz="1800" smtClean="0">
                <a:latin typeface="Times New Roman" pitchFamily="18" charset="0"/>
              </a:rPr>
              <a:t> et al e Procianoy et al:</a:t>
            </a:r>
          </a:p>
          <a:p>
            <a:pPr marL="365125" indent="-255588" defTabSz="914400">
              <a:lnSpc>
                <a:spcPct val="80000"/>
              </a:lnSpc>
            </a:pPr>
            <a:r>
              <a:rPr lang="pt-BR" sz="1800" smtClean="0">
                <a:latin typeface="Times New Roman" pitchFamily="18" charset="0"/>
              </a:rPr>
              <a:t>Peso ao nascer menor que 1500g ou RN muito doente</a:t>
            </a:r>
          </a:p>
          <a:p>
            <a:pPr marL="365125" indent="-255588" defTabSz="914400">
              <a:lnSpc>
                <a:spcPct val="80000"/>
              </a:lnSpc>
            </a:pPr>
            <a:r>
              <a:rPr lang="pt-BR" sz="1800" smtClean="0">
                <a:latin typeface="Times New Roman" pitchFamily="18" charset="0"/>
              </a:rPr>
              <a:t>Sinais clínicos de infecção e/ou neutropenia e trombocitopenia</a:t>
            </a:r>
          </a:p>
          <a:p>
            <a:pPr marL="365125" indent="-255588" defTabSz="914400">
              <a:lnSpc>
                <a:spcPct val="80000"/>
              </a:lnSpc>
            </a:pPr>
            <a:r>
              <a:rPr lang="pt-BR" sz="1800" smtClean="0">
                <a:latin typeface="Times New Roman" pitchFamily="18" charset="0"/>
              </a:rPr>
              <a:t>Uso de antibióticos de amplo espectro (vancomicina, carbapenêmicos e/ ou cefalosporina de terceira geração) por 7dias ou mais em associação com um dos seguintes fatores:</a:t>
            </a:r>
          </a:p>
          <a:p>
            <a:pPr marL="620713" lvl="1" indent="-228600" defTabSz="914400">
              <a:lnSpc>
                <a:spcPct val="80000"/>
              </a:lnSpc>
            </a:pPr>
            <a:r>
              <a:rPr lang="pt-BR" sz="1800" smtClean="0">
                <a:latin typeface="Times New Roman" pitchFamily="18" charset="0"/>
              </a:rPr>
              <a:t>nutrição parenteral </a:t>
            </a:r>
          </a:p>
          <a:p>
            <a:pPr marL="620713" lvl="1" indent="-228600" defTabSz="914400">
              <a:lnSpc>
                <a:spcPct val="80000"/>
              </a:lnSpc>
            </a:pPr>
            <a:r>
              <a:rPr lang="pt-BR" sz="1800" smtClean="0">
                <a:latin typeface="Times New Roman" pitchFamily="18" charset="0"/>
              </a:rPr>
              <a:t>ventilação mecânica </a:t>
            </a:r>
          </a:p>
          <a:p>
            <a:pPr marL="620713" lvl="1" indent="-228600" defTabSz="914400">
              <a:lnSpc>
                <a:spcPct val="80000"/>
              </a:lnSpc>
            </a:pPr>
            <a:r>
              <a:rPr lang="pt-BR" sz="1800" smtClean="0">
                <a:latin typeface="Times New Roman" pitchFamily="18" charset="0"/>
              </a:rPr>
              <a:t>uso de corticosteróide pós natal,</a:t>
            </a:r>
          </a:p>
          <a:p>
            <a:pPr marL="620713" lvl="1" indent="-228600" defTabSz="914400">
              <a:lnSpc>
                <a:spcPct val="80000"/>
              </a:lnSpc>
            </a:pPr>
            <a:r>
              <a:rPr lang="pt-BR" sz="1800" smtClean="0">
                <a:latin typeface="Times New Roman" pitchFamily="18" charset="0"/>
              </a:rPr>
              <a:t>uso de bloqueadores H2 </a:t>
            </a:r>
          </a:p>
          <a:p>
            <a:pPr marL="620713" lvl="1" indent="-228600" defTabSz="914400">
              <a:lnSpc>
                <a:spcPct val="80000"/>
              </a:lnSpc>
            </a:pPr>
            <a:r>
              <a:rPr lang="pt-BR" sz="1800" smtClean="0">
                <a:latin typeface="Times New Roman" pitchFamily="18" charset="0"/>
              </a:rPr>
              <a:t>candidíase mucocutânea.</a:t>
            </a:r>
          </a:p>
          <a:p>
            <a:pPr marL="365125" indent="-255588" algn="ctr" defTabSz="914400">
              <a:lnSpc>
                <a:spcPct val="80000"/>
              </a:lnSpc>
            </a:pPr>
            <a:r>
              <a:rPr lang="pt-BR" sz="1800" b="1" smtClean="0">
                <a:solidFill>
                  <a:srgbClr val="0000FF"/>
                </a:solidFill>
                <a:latin typeface="Times New Roman" pitchFamily="18" charset="0"/>
              </a:rPr>
              <a:t>Iniciar com ANFOTERICINA B na dose de 1 mg/Kg/dia após a coleta de hemocultura e líquor. </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idx="4294967295"/>
          </p:nvPr>
        </p:nvSpPr>
        <p:spPr>
          <a:noFill/>
        </p:spPr>
        <p:txBody>
          <a:bodyPr/>
          <a:lstStyle/>
          <a:p>
            <a:r>
              <a:rPr lang="pt-BR" sz="3000" b="1" smtClean="0">
                <a:solidFill>
                  <a:srgbClr val="0000FF"/>
                </a:solidFill>
              </a:rPr>
              <a:t>Portanto, quanto ao uso de fluconazol como profilaxia de infecção fúngica....</a:t>
            </a:r>
          </a:p>
        </p:txBody>
      </p:sp>
      <p:sp>
        <p:nvSpPr>
          <p:cNvPr id="90115" name="Rectangle 3"/>
          <p:cNvSpPr>
            <a:spLocks noGrp="1"/>
          </p:cNvSpPr>
          <p:nvPr>
            <p:ph type="body" idx="4294967295"/>
          </p:nvPr>
        </p:nvSpPr>
        <p:spPr>
          <a:xfrm>
            <a:off x="1403350" y="1268413"/>
            <a:ext cx="7499350" cy="4800600"/>
          </a:xfrm>
        </p:spPr>
        <p:txBody>
          <a:bodyPr/>
          <a:lstStyle/>
          <a:p>
            <a:pPr marL="365125" indent="-282575" defTabSz="914400">
              <a:lnSpc>
                <a:spcPct val="80000"/>
              </a:lnSpc>
            </a:pPr>
            <a:r>
              <a:rPr lang="pt-BR" sz="1600" smtClean="0"/>
              <a:t>A literatura diverge, embora há sinalização do seu uso nas UTI Neonatais com taxas elevadas de infecção fúngica nos recém-nascidos pré-termos extremos. Segundo a </a:t>
            </a:r>
            <a:r>
              <a:rPr lang="pt-BR" sz="1600" smtClean="0">
                <a:hlinkClick r:id="rId2"/>
              </a:rPr>
              <a:t>European survey on the use of prophylactic fluconazole in neonatal intensive care uni</a:t>
            </a:r>
            <a:r>
              <a:rPr lang="pt-BR" sz="1600" smtClean="0"/>
              <a:t>t,</a:t>
            </a:r>
            <a:r>
              <a:rPr lang="pt-BR" sz="1600" b="1" smtClean="0"/>
              <a:t> O que está faltando na literatura médica para maior aderência a esta prática? </a:t>
            </a:r>
            <a:r>
              <a:rPr lang="pt-BR" sz="1600" smtClean="0"/>
              <a:t>O uso do fluconazol profilático é baseado em ensaios controlados randomizados  (alto nível de evidência) que envolveram 656 neonatos. Metanálise destes ensaios demonstraram que o uso profilático do fluconazol reduz a incidência de candidíase invasiva nos RNMBP em comparação com os controles, com número necessário para tratar de 11 (ou seja, você precisa tratar 11 RN para evitar uma candidíase invasiva). Então,porque os neonatologistas julgam estes dados ainda insuficientes? O que está faltando? </a:t>
            </a:r>
          </a:p>
          <a:p>
            <a:pPr marL="365125" indent="-282575" defTabSz="914400">
              <a:lnSpc>
                <a:spcPct val="80000"/>
              </a:lnSpc>
            </a:pPr>
            <a:r>
              <a:rPr lang="pt-BR" sz="1600" smtClean="0"/>
              <a:t>1) não foi demonstrada  diminuição significativa na mortalidade 2) não foram publicados dados prognósticos a longo prazo, como sobrevivência livre de desabilidade</a:t>
            </a:r>
          </a:p>
          <a:p>
            <a:pPr marL="365125" indent="-282575" defTabSz="914400">
              <a:lnSpc>
                <a:spcPct val="80000"/>
              </a:lnSpc>
            </a:pPr>
            <a:r>
              <a:rPr lang="pt-BR" sz="1600" smtClean="0"/>
              <a:t>3)os ensaios controlados e randomizados não tiveram poder para  realizar análise de subgrupos e o papel da colonização na progressão da doença 4)falta segurança dos dados farmacocinéticos  do fluconazol para RN &lt;750g. Estes fatos podem explicar parcialmente porque as Sociedades Pediátricas não emitiram recomendações sobre a profilaxia antifúngica em um subgrupo seletivo alvo de recém-nascidos. O fluconazol pode aumentar o risco de colestase nestes recém-nascidos, segundo Aghai et al. </a:t>
            </a:r>
            <a:r>
              <a:rPr lang="pt-BR" sz="1600" b="1" smtClean="0">
                <a:solidFill>
                  <a:schemeClr val="hlink"/>
                </a:solidFill>
              </a:rPr>
              <a:t>Estudo recente, do grupo de Benjamim DK demonstrou menor mortalidade e melhor neurodesenvovimento aos18-22 meses com o uso da terapia empírica precoce</a:t>
            </a:r>
            <a:r>
              <a:rPr lang="pt-BR" sz="1600" smtClean="0"/>
              <a:t> : </a:t>
            </a:r>
            <a:r>
              <a:rPr lang="pt-BR" sz="1600" b="1" i="1" smtClean="0"/>
              <a:t>OR:0,27;IC a 95%:0,08-0,89-P=0,03).</a:t>
            </a:r>
          </a:p>
          <a:p>
            <a:pPr marL="365125" indent="-282575" defTabSz="914400">
              <a:lnSpc>
                <a:spcPct val="80000"/>
              </a:lnSpc>
              <a:buFont typeface="Arial" pitchFamily="34" charset="0"/>
              <a:buNone/>
            </a:pPr>
            <a:r>
              <a:rPr lang="pt-BR" sz="1600" smtClean="0"/>
              <a:t>                </a:t>
            </a:r>
            <a:r>
              <a:rPr lang="pt-BR" sz="2800" smtClean="0">
                <a:solidFill>
                  <a:schemeClr val="hlink"/>
                </a:solidFill>
              </a:rPr>
              <a:t>Temos usado a terapia empírica precoce. </a:t>
            </a:r>
          </a:p>
        </p:txBody>
      </p:sp>
      <p:sp>
        <p:nvSpPr>
          <p:cNvPr id="90116" name="Text Box 4"/>
          <p:cNvSpPr txBox="1">
            <a:spLocks noChangeArrowheads="1"/>
          </p:cNvSpPr>
          <p:nvPr/>
        </p:nvSpPr>
        <p:spPr bwMode="auto">
          <a:xfrm>
            <a:off x="7942263" y="6453188"/>
            <a:ext cx="1201737" cy="244475"/>
          </a:xfrm>
          <a:prstGeom prst="rect">
            <a:avLst/>
          </a:prstGeom>
          <a:noFill/>
          <a:ln w="9525">
            <a:noFill/>
            <a:miter lim="800000"/>
            <a:headEnd/>
            <a:tailEnd/>
          </a:ln>
        </p:spPr>
        <p:txBody>
          <a:bodyPr wrap="none">
            <a:spAutoFit/>
          </a:bodyPr>
          <a:lstStyle/>
          <a:p>
            <a:r>
              <a:rPr lang="pt-BR" sz="1000"/>
              <a:t>Paulo R. Margotto</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8025" y="-125413"/>
            <a:ext cx="8229600" cy="1143001"/>
          </a:xfrm>
        </p:spPr>
        <p:txBody>
          <a:bodyPr>
            <a:normAutofit/>
          </a:bodyPr>
          <a:lstStyle/>
          <a:p>
            <a:r>
              <a:rPr lang="en-US" dirty="0" smtClean="0">
                <a:solidFill>
                  <a:schemeClr val="hlink"/>
                </a:solidFill>
                <a:latin typeface="Avenir Black"/>
                <a:ea typeface="Avenir Black"/>
                <a:cs typeface="Avenir Black"/>
              </a:rPr>
              <a:t>      Obrigado</a:t>
            </a:r>
            <a:r>
              <a:rPr lang="en-US" dirty="0" smtClean="0">
                <a:solidFill>
                  <a:schemeClr val="hlink"/>
                </a:solidFill>
                <a:latin typeface="Avenir Black"/>
                <a:ea typeface="Avenir Black"/>
                <a:cs typeface="Avenir Black"/>
              </a:rPr>
              <a:t>!</a:t>
            </a:r>
          </a:p>
        </p:txBody>
      </p:sp>
      <p:sp>
        <p:nvSpPr>
          <p:cNvPr id="27653" name="Text Box 5"/>
          <p:cNvSpPr txBox="1">
            <a:spLocks noChangeArrowheads="1"/>
          </p:cNvSpPr>
          <p:nvPr/>
        </p:nvSpPr>
        <p:spPr bwMode="auto">
          <a:xfrm>
            <a:off x="344488" y="6234113"/>
            <a:ext cx="8379345" cy="369332"/>
          </a:xfrm>
          <a:prstGeom prst="rect">
            <a:avLst/>
          </a:prstGeom>
          <a:noFill/>
          <a:ln w="9525">
            <a:noFill/>
            <a:miter lim="800000"/>
            <a:headEnd/>
            <a:tailEnd/>
          </a:ln>
          <a:effectLst/>
        </p:spPr>
        <p:txBody>
          <a:bodyPr wrap="none">
            <a:spAutoFit/>
          </a:bodyPr>
          <a:lstStyle/>
          <a:p>
            <a:r>
              <a:rPr lang="pt-BR" dirty="0">
                <a:solidFill>
                  <a:schemeClr val="hlink"/>
                </a:solidFill>
              </a:rPr>
              <a:t>Doutorandos </a:t>
            </a:r>
            <a:r>
              <a:rPr lang="pt-BR" dirty="0" smtClean="0">
                <a:solidFill>
                  <a:schemeClr val="hlink"/>
                </a:solidFill>
              </a:rPr>
              <a:t>Larissa, Alexandra, Hugo (Dr. Paulo R. Margotto), Rachel e </a:t>
            </a:r>
            <a:r>
              <a:rPr lang="pt-BR" dirty="0" err="1" smtClean="0">
                <a:solidFill>
                  <a:schemeClr val="hlink"/>
                </a:solidFill>
              </a:rPr>
              <a:t>Evelyn</a:t>
            </a:r>
            <a:endParaRPr lang="pt-BR" dirty="0">
              <a:solidFill>
                <a:schemeClr val="hlink"/>
              </a:solidFill>
            </a:endParaRPr>
          </a:p>
        </p:txBody>
      </p:sp>
      <p:pic>
        <p:nvPicPr>
          <p:cNvPr id="179202" name="Picture 2"/>
          <p:cNvPicPr>
            <a:picLocks noChangeAspect="1" noChangeArrowheads="1"/>
          </p:cNvPicPr>
          <p:nvPr/>
        </p:nvPicPr>
        <p:blipFill>
          <a:blip r:embed="rId2" cstate="print"/>
          <a:srcRect/>
          <a:stretch>
            <a:fillRect/>
          </a:stretch>
        </p:blipFill>
        <p:spPr bwMode="auto">
          <a:xfrm>
            <a:off x="370759" y="833120"/>
            <a:ext cx="7583569" cy="5151755"/>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2820</TotalTime>
  <Words>5376</Words>
  <Application>Microsoft Office PowerPoint</Application>
  <PresentationFormat>Apresentação na tela (4:3)</PresentationFormat>
  <Paragraphs>348</Paragraphs>
  <Slides>58</Slides>
  <Notes>11</Notes>
  <HiddenSlides>0</HiddenSlides>
  <MMClips>0</MMClips>
  <ScaleCrop>false</ScaleCrop>
  <HeadingPairs>
    <vt:vector size="6" baseType="variant">
      <vt:variant>
        <vt:lpstr>Tema</vt:lpstr>
      </vt:variant>
      <vt:variant>
        <vt:i4>1</vt:i4>
      </vt:variant>
      <vt:variant>
        <vt:lpstr>Servidores OLE incorporados</vt:lpstr>
      </vt:variant>
      <vt:variant>
        <vt:i4>1</vt:i4>
      </vt:variant>
      <vt:variant>
        <vt:lpstr>Títulos de slides</vt:lpstr>
      </vt:variant>
      <vt:variant>
        <vt:i4>58</vt:i4>
      </vt:variant>
    </vt:vector>
  </HeadingPairs>
  <TitlesOfParts>
    <vt:vector size="60" baseType="lpstr">
      <vt:lpstr>Office Theme</vt:lpstr>
      <vt:lpstr>Document</vt:lpstr>
      <vt:lpstr>Slide 1</vt:lpstr>
      <vt:lpstr>Slide 2</vt:lpstr>
      <vt:lpstr>Slide 3</vt:lpstr>
      <vt:lpstr>Slide 4</vt:lpstr>
      <vt:lpstr>Slide 5</vt:lpstr>
      <vt:lpstr>Slide 6</vt:lpstr>
      <vt:lpstr>Slide 7</vt:lpstr>
      <vt:lpstr>Slide 8</vt:lpstr>
      <vt:lpstr>Slide 9</vt:lpstr>
      <vt:lpstr>Slide 10</vt:lpstr>
      <vt:lpstr>Slide 11</vt:lpstr>
      <vt:lpstr>Pacientes Selecionados</vt:lpstr>
      <vt:lpstr>Características Pacientes</vt:lpstr>
      <vt:lpstr>Desfechos Primário e Secundário</vt:lpstr>
      <vt:lpstr>Desfechos Primário e Secundário</vt:lpstr>
      <vt:lpstr>Desfechos Primário e Secundário</vt:lpstr>
      <vt:lpstr>Desfecho de Segurança</vt:lpstr>
      <vt:lpstr>Desfecho de Segurança</vt:lpstr>
      <vt:lpstr>Desfecho de Segurança</vt:lpstr>
      <vt:lpstr>Mortalidade e Follow Up de Neurodesenvolvimento</vt:lpstr>
      <vt:lpstr>Mortalidade e Follow Up de Neurodesenvolvimento</vt:lpstr>
      <vt:lpstr>Limitações do Estudo</vt:lpstr>
      <vt:lpstr>Discussão</vt:lpstr>
      <vt:lpstr>Discussão</vt:lpstr>
      <vt:lpstr>Discussão</vt:lpstr>
      <vt:lpstr>Discussão</vt:lpstr>
      <vt:lpstr>Conclusão Entre os RN com peso ao nascer&lt;750g:</vt:lpstr>
      <vt:lpstr>Slide 28</vt:lpstr>
      <vt:lpstr>Slide 29</vt:lpstr>
      <vt:lpstr>Nota do Editor do site, Dr. Paulo R. Margotto.Consultem também! AQUI E AGORA! ESTUDANDO JUNTOS!</vt:lpstr>
      <vt:lpstr>Slide 31</vt:lpstr>
      <vt:lpstr>Slide 32</vt:lpstr>
      <vt:lpstr>Slide 33</vt:lpstr>
      <vt:lpstr>Slide 34</vt:lpstr>
      <vt:lpstr>Slide 35</vt:lpstr>
      <vt:lpstr>Slide 36</vt:lpstr>
      <vt:lpstr>Slide 37</vt:lpstr>
      <vt:lpstr>European survey on the use of prophylactic fluconazole in neonatal intensive care units.</vt:lpstr>
      <vt:lpstr>European survey on the use of prophylactic fluconazole in neonatal intensive care units.</vt:lpstr>
      <vt:lpstr>Slide 40</vt:lpstr>
      <vt:lpstr>Slide 41</vt:lpstr>
      <vt:lpstr>Slide 42</vt:lpstr>
      <vt:lpstr>Slide 43</vt:lpstr>
      <vt:lpstr>Slide 44</vt:lpstr>
      <vt:lpstr>Slide 45</vt:lpstr>
      <vt:lpstr>Slide 46</vt:lpstr>
      <vt:lpstr>No HMIB</vt:lpstr>
      <vt:lpstr>Perfil de Sensibilidade</vt:lpstr>
      <vt:lpstr>No HMIB</vt:lpstr>
      <vt:lpstr>Conclusão</vt:lpstr>
      <vt:lpstr>Slide 51</vt:lpstr>
      <vt:lpstr>Slide 52</vt:lpstr>
      <vt:lpstr>Slide 53</vt:lpstr>
      <vt:lpstr>Slide 54</vt:lpstr>
      <vt:lpstr>Slide 55</vt:lpstr>
      <vt:lpstr>Slide 56</vt:lpstr>
      <vt:lpstr>Portanto, quanto ao uso de fluconazol como profilaxia de infecção fúngica....</vt:lpstr>
      <vt:lpstr>      Obrigado!</vt:lpstr>
    </vt:vector>
  </TitlesOfParts>
  <Company>SALIBA HOSPITAL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Alexandra Saliba</dc:creator>
  <cp:lastModifiedBy>Paulo</cp:lastModifiedBy>
  <cp:revision>34</cp:revision>
  <dcterms:created xsi:type="dcterms:W3CDTF">2015-04-06T00:00:33Z</dcterms:created>
  <dcterms:modified xsi:type="dcterms:W3CDTF">2015-04-15T23:44:16Z</dcterms:modified>
</cp:coreProperties>
</file>