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64" r:id="rId4"/>
    <p:sldId id="263" r:id="rId5"/>
    <p:sldId id="258" r:id="rId6"/>
    <p:sldId id="278" r:id="rId7"/>
    <p:sldId id="259" r:id="rId8"/>
    <p:sldId id="277" r:id="rId9"/>
    <p:sldId id="260" r:id="rId10"/>
    <p:sldId id="261" r:id="rId11"/>
    <p:sldId id="265" r:id="rId12"/>
    <p:sldId id="285" r:id="rId13"/>
    <p:sldId id="267" r:id="rId14"/>
    <p:sldId id="269" r:id="rId15"/>
    <p:sldId id="270" r:id="rId16"/>
    <p:sldId id="280" r:id="rId17"/>
    <p:sldId id="272" r:id="rId18"/>
    <p:sldId id="284" r:id="rId19"/>
    <p:sldId id="262" r:id="rId20"/>
    <p:sldId id="271" r:id="rId21"/>
    <p:sldId id="274" r:id="rId22"/>
    <p:sldId id="273" r:id="rId23"/>
    <p:sldId id="292" r:id="rId24"/>
    <p:sldId id="286" r:id="rId25"/>
    <p:sldId id="287" r:id="rId26"/>
    <p:sldId id="288" r:id="rId27"/>
    <p:sldId id="289" r:id="rId28"/>
    <p:sldId id="290" r:id="rId29"/>
    <p:sldId id="279" r:id="rId30"/>
    <p:sldId id="275" r:id="rId31"/>
    <p:sldId id="276" r:id="rId32"/>
    <p:sldId id="291" r:id="rId3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1F7ED53-4F1B-49DE-A3E7-74FF7D83EB9F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noProof="0" smtClean="0"/>
              <a:t>Click to edit Master text styles</a:t>
            </a:r>
          </a:p>
          <a:p>
            <a:pPr lvl="1"/>
            <a:r>
              <a:rPr lang="x-none" noProof="0" smtClean="0"/>
              <a:t>Second level</a:t>
            </a:r>
          </a:p>
          <a:p>
            <a:pPr lvl="2"/>
            <a:r>
              <a:rPr lang="x-none" noProof="0" smtClean="0"/>
              <a:t>Third level</a:t>
            </a:r>
          </a:p>
          <a:p>
            <a:pPr lvl="3"/>
            <a:r>
              <a:rPr lang="x-none" noProof="0" smtClean="0"/>
              <a:t>Fourth level</a:t>
            </a:r>
          </a:p>
          <a:p>
            <a:pPr lvl="4"/>
            <a:r>
              <a:rPr lang="x-none" noProof="0" smtClean="0"/>
              <a:t>Fifth level</a:t>
            </a:r>
            <a:endParaRPr lang="pt-B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A955E51-19DD-4598-BD8B-5C52ED2F70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13D213-3CCB-4B86-9588-4660D500C58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8D224-BBCE-4961-9276-F915E03444C6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3A7F6-8E75-4CC1-91A0-25CE5DA13E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9FB9F-0EA8-48D9-A378-314D224E10BF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45837-12CE-4F41-A037-80CE457AC8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6D7F1-25F9-4DA8-800E-DBB109024D06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E1B21-59F6-41C8-851F-8463D531729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2A64B-2181-4CEA-B2E8-D5DD4716BBE3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A8CFB-086A-4B06-A502-6FFDC66970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76317-094F-4841-8A9A-77054D36BD06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25565-5231-4CB3-BD1C-57296C505B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69F01-88CA-40DE-8F30-B481CF5D541F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9D141-7A34-43B3-8263-9BC701CB00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13FA7-05E9-4656-BFC7-26FC3104F8BD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83D99-BBDD-4D59-9AFA-6C14B48904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7CC9C-458A-4943-AEA1-6B6FFD99EA6A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6E9A8-FB8C-4958-8CF6-26DD1343D0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3CCA7-0ED2-464A-899B-7BD3DA178902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AF8D6-0930-41D5-95CB-2B83C8E149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52C81-E89D-4177-AA68-F9FEB2573238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91A36-09C4-4204-9FCB-9958582236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73FFF-6D46-4351-B59D-49FC946B0B77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31B31-D007-4D4B-B445-F760DC4267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</a:p>
        </p:txBody>
      </p:sp>
      <p:sp>
        <p:nvSpPr>
          <p:cNvPr id="2355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49BDA1-CF39-46F4-86AF-C44DD4F6DA28}" type="datetimeFigureOut">
              <a:rPr lang="en-US"/>
              <a:pPr>
                <a:defRPr/>
              </a:pPr>
              <a:t>5/14/2014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E3E5F4-B83B-4918-A22E-E4A831D053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685800" y="776288"/>
            <a:ext cx="7772400" cy="2824162"/>
          </a:xfrm>
        </p:spPr>
        <p:txBody>
          <a:bodyPr/>
          <a:lstStyle/>
          <a:p>
            <a:r>
              <a:rPr lang="pt-BR" b="1" dirty="0" smtClean="0">
                <a:solidFill>
                  <a:srgbClr val="000090"/>
                </a:solidFill>
              </a:rPr>
              <a:t>Manejo da Infecção </a:t>
            </a:r>
            <a:r>
              <a:rPr lang="pt-BR" b="1" dirty="0" err="1" smtClean="0">
                <a:solidFill>
                  <a:srgbClr val="000090"/>
                </a:solidFill>
              </a:rPr>
              <a:t>Fúngica</a:t>
            </a:r>
            <a:r>
              <a:rPr lang="pt-BR" b="1" dirty="0" smtClean="0">
                <a:solidFill>
                  <a:srgbClr val="000090"/>
                </a:solidFill>
              </a:rPr>
              <a:t>: Prós e contras da profilaxia antifúngica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772400" cy="2508250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pt-BR" sz="1600" b="1" smtClean="0">
                <a:solidFill>
                  <a:schemeClr val="tx1"/>
                </a:solidFill>
              </a:rPr>
              <a:t>Felipe Teixeira de Mello Freitas</a:t>
            </a:r>
          </a:p>
          <a:p>
            <a:pPr>
              <a:lnSpc>
                <a:spcPct val="140000"/>
              </a:lnSpc>
            </a:pPr>
            <a:r>
              <a:rPr lang="pt-BR" sz="1600" b="1" smtClean="0">
                <a:solidFill>
                  <a:srgbClr val="660066"/>
                </a:solidFill>
              </a:rPr>
              <a:t>Núcleo de Controle de Infecção Hospitalar do Hospital Materno Infantil de Brasília</a:t>
            </a:r>
          </a:p>
          <a:p>
            <a:pPr>
              <a:lnSpc>
                <a:spcPct val="140000"/>
              </a:lnSpc>
            </a:pPr>
            <a:endParaRPr lang="pt-BR" sz="1600" b="1" smtClean="0">
              <a:solidFill>
                <a:srgbClr val="660066"/>
              </a:solidFill>
            </a:endParaRPr>
          </a:p>
          <a:p>
            <a:pPr>
              <a:lnSpc>
                <a:spcPct val="140000"/>
              </a:lnSpc>
            </a:pPr>
            <a:r>
              <a:rPr lang="pt-BR" sz="1600" b="1" smtClean="0">
                <a:solidFill>
                  <a:srgbClr val="660066"/>
                </a:solidFill>
                <a:hlinkClick r:id="rId2"/>
              </a:rPr>
              <a:t>www.paulomargotto.com.br</a:t>
            </a:r>
            <a:endParaRPr lang="pt-BR" sz="1600" b="1" smtClean="0">
              <a:solidFill>
                <a:srgbClr val="660066"/>
              </a:solidFill>
            </a:endParaRPr>
          </a:p>
          <a:p>
            <a:pPr>
              <a:lnSpc>
                <a:spcPct val="140000"/>
              </a:lnSpc>
            </a:pPr>
            <a:r>
              <a:rPr lang="pt-BR" sz="1600" b="1" smtClean="0">
                <a:solidFill>
                  <a:srgbClr val="660066"/>
                </a:solidFill>
              </a:rPr>
              <a:t>Brasília, 14 de maio de 2014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325563" y="176213"/>
            <a:ext cx="66151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20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Seminário de Controle de Infecção em </a:t>
            </a:r>
            <a:r>
              <a:rPr lang="pt-BR" sz="2000" b="1" dirty="0" err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Neonatologia</a:t>
            </a:r>
            <a:r>
              <a:rPr lang="pt-BR" sz="20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pt-BR" sz="20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Brasília, 6 de maio de 2014</a:t>
            </a:r>
            <a:r>
              <a:rPr lang="pt-BR" sz="20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pt-BR" sz="20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pt-BR" sz="2000" b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325813" y="4637088"/>
            <a:ext cx="2489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>
              <a:spcBef>
                <a:spcPct val="20000"/>
              </a:spcBef>
              <a:buFont typeface="Arial" charset="0"/>
              <a:buNone/>
            </a:pPr>
            <a:r>
              <a:rPr lang="pt-BR" b="1">
                <a:solidFill>
                  <a:srgbClr val="000090"/>
                </a:solidFill>
              </a:rPr>
              <a:t>ncihhras@gmail.com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Importância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153025"/>
          </a:xfrm>
        </p:spPr>
        <p:txBody>
          <a:bodyPr rtlCol="0">
            <a:normAutofit fontScale="77500" lnSpcReduction="20000"/>
          </a:bodyPr>
          <a:lstStyle/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Infecção invasiva por </a:t>
            </a:r>
            <a:r>
              <a:rPr lang="pt-BR" i="1" dirty="0" err="1" smtClean="0"/>
              <a:t>Candida</a:t>
            </a:r>
            <a:r>
              <a:rPr lang="pt-BR" dirty="0" smtClean="0"/>
              <a:t> </a:t>
            </a:r>
            <a:r>
              <a:rPr lang="pt-BR" dirty="0" err="1" smtClean="0"/>
              <a:t>sp</a:t>
            </a:r>
            <a:r>
              <a:rPr lang="pt-BR" dirty="0" smtClean="0"/>
              <a:t> é a terceira causa mais comum de sepse tardia (1º episódio) em recém-nascidos &lt; 1500g</a:t>
            </a:r>
          </a:p>
          <a:p>
            <a:pPr fontAlgn="auto">
              <a:lnSpc>
                <a:spcPct val="160000"/>
              </a:lnSpc>
              <a:spcAft>
                <a:spcPts val="0"/>
              </a:spcAft>
              <a:buFont typeface="Arial"/>
              <a:buChar char="•"/>
              <a:defRPr/>
            </a:pPr>
            <a:endParaRPr lang="pt-BR" dirty="0" smtClean="0"/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Em recém-nascidos &lt; 1000g tem mortalidade de 30% e deixa sequela em metade dos sobreviventes</a:t>
            </a:r>
          </a:p>
          <a:p>
            <a:pPr fontAlgn="auto">
              <a:lnSpc>
                <a:spcPct val="160000"/>
              </a:lnSpc>
              <a:spcAft>
                <a:spcPts val="0"/>
              </a:spcAft>
              <a:buFont typeface="Arial"/>
              <a:buChar char="•"/>
              <a:defRPr/>
            </a:pPr>
            <a:endParaRPr lang="pt-BR" dirty="0" smtClean="0"/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Alto grau de suspeita clínica e de avaliação </a:t>
            </a:r>
            <a:r>
              <a:rPr lang="pt-BR" dirty="0" err="1" smtClean="0"/>
              <a:t>multi</a:t>
            </a:r>
            <a:r>
              <a:rPr lang="pt-BR" dirty="0" err="1"/>
              <a:t>s</a:t>
            </a:r>
            <a:r>
              <a:rPr lang="pt-BR" dirty="0" err="1" smtClean="0"/>
              <a:t>sistêmica</a:t>
            </a:r>
            <a:r>
              <a:rPr lang="pt-BR" dirty="0" smtClean="0"/>
              <a:t> é necessário para o diagnóstico de complicações e sequelas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Manifestação clínica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7138"/>
            <a:ext cx="8493125" cy="5421312"/>
          </a:xfrm>
        </p:spPr>
        <p:txBody>
          <a:bodyPr rtlCol="0">
            <a:normAutofit fontScale="77500" lnSpcReduction="20000"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Similar a sepse bacteriana com </a:t>
            </a:r>
            <a:r>
              <a:rPr lang="pt-BR" dirty="0" err="1" smtClean="0"/>
              <a:t>hipoatividade</a:t>
            </a:r>
            <a:r>
              <a:rPr lang="pt-BR" dirty="0" smtClean="0"/>
              <a:t>, apneia, resíduo alimentar, hiperglicemia, distúrbio respiratório e instabilidade hemodinâmica</a:t>
            </a: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endParaRPr lang="pt-BR" dirty="0" smtClean="0"/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err="1" smtClean="0"/>
              <a:t>Neutropenia</a:t>
            </a:r>
            <a:r>
              <a:rPr lang="pt-BR" dirty="0" smtClean="0"/>
              <a:t> e </a:t>
            </a:r>
            <a:r>
              <a:rPr lang="pt-BR" dirty="0" err="1" smtClean="0"/>
              <a:t>plaquetopenia</a:t>
            </a:r>
            <a:r>
              <a:rPr lang="pt-BR" dirty="0" smtClean="0"/>
              <a:t> persistente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endParaRPr lang="pt-BR" dirty="0" smtClean="0"/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Complicação a distância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Abscesso cerebral, meningite (10%-64%), </a:t>
            </a:r>
            <a:r>
              <a:rPr lang="pt-BR" dirty="0" err="1" smtClean="0"/>
              <a:t>retinite</a:t>
            </a:r>
            <a:r>
              <a:rPr lang="pt-BR" dirty="0" smtClean="0"/>
              <a:t> (6%-50%), abscesso renal (5%), hepático, endocardite (15%), </a:t>
            </a:r>
            <a:r>
              <a:rPr lang="pt-BR" dirty="0" err="1" smtClean="0"/>
              <a:t>osteomielite</a:t>
            </a:r>
            <a:r>
              <a:rPr lang="pt-BR" dirty="0" smtClean="0"/>
              <a:t>, artrite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Fatores de risco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5588"/>
            <a:ext cx="8447088" cy="5033962"/>
          </a:xfrm>
        </p:spPr>
        <p:txBody>
          <a:bodyPr rtlCol="0">
            <a:normAutofit fontScale="85000" lnSpcReduction="10000"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Alto risco no recém-nascido prematuro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Baixos níveis de </a:t>
            </a:r>
            <a:r>
              <a:rPr lang="pt-BR" dirty="0" err="1" smtClean="0"/>
              <a:t>IgG</a:t>
            </a:r>
            <a:r>
              <a:rPr lang="pt-BR" dirty="0" smtClean="0"/>
              <a:t> materno, </a:t>
            </a:r>
            <a:r>
              <a:rPr lang="pt-BR" dirty="0" err="1" smtClean="0"/>
              <a:t>opsonização</a:t>
            </a:r>
            <a:r>
              <a:rPr lang="pt-BR" dirty="0" smtClean="0"/>
              <a:t> e função do complemento diminuídos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Quebra de barreiras anatômicas (cateter venoso central e ventilação mecânica)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err="1" smtClean="0"/>
              <a:t>Candida</a:t>
            </a:r>
            <a:r>
              <a:rPr lang="pt-BR" dirty="0" smtClean="0"/>
              <a:t> </a:t>
            </a:r>
            <a:r>
              <a:rPr lang="pt-BR" dirty="0" err="1" smtClean="0"/>
              <a:t>mucocutânea</a:t>
            </a:r>
            <a:r>
              <a:rPr lang="pt-BR" dirty="0" smtClean="0"/>
              <a:t>, presença de cateter venoso central, nutrição parenteral, uso de prévio de antibiótico de largo espectro, de corticoide, hiperglicemia, </a:t>
            </a:r>
            <a:r>
              <a:rPr lang="pt-BR" dirty="0" err="1" smtClean="0"/>
              <a:t>neutropenia</a:t>
            </a:r>
            <a:r>
              <a:rPr lang="pt-BR" dirty="0" smtClean="0"/>
              <a:t>, cirurgia abdominal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Patogênese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57176" y="1860594"/>
            <a:ext cx="2286000" cy="523220"/>
          </a:xfrm>
          <a:prstGeom prst="rect">
            <a:avLst/>
          </a:prstGeom>
          <a:solidFill>
            <a:srgbClr val="000090"/>
          </a:solidFill>
          <a:ln>
            <a:solidFill>
              <a:schemeClr val="tx1"/>
            </a:solidFill>
          </a:ln>
          <a:effectLst>
            <a:innerShdw blurRad="63500" dist="50800" dir="13500000">
              <a:srgbClr val="000000">
                <a:alpha val="50000"/>
              </a:srgbClr>
            </a:inn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latin typeface="+mn-lt"/>
                <a:cs typeface="+mn-cs"/>
              </a:rPr>
              <a:t>Transmissão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57176" y="3268052"/>
            <a:ext cx="2286000" cy="523220"/>
          </a:xfrm>
          <a:prstGeom prst="rect">
            <a:avLst/>
          </a:prstGeom>
          <a:solidFill>
            <a:srgbClr val="000090"/>
          </a:solidFill>
          <a:ln>
            <a:solidFill>
              <a:schemeClr val="tx1"/>
            </a:solidFill>
          </a:ln>
          <a:effectLst>
            <a:innerShdw blurRad="63500" dist="50800" dir="13500000">
              <a:srgbClr val="000000">
                <a:alpha val="50000"/>
              </a:srgbClr>
            </a:inn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latin typeface="+mn-lt"/>
                <a:cs typeface="+mn-cs"/>
              </a:rPr>
              <a:t>Colonização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57176" y="4795040"/>
            <a:ext cx="2286000" cy="523220"/>
          </a:xfrm>
          <a:prstGeom prst="rect">
            <a:avLst/>
          </a:prstGeom>
          <a:solidFill>
            <a:srgbClr val="000090"/>
          </a:solidFill>
          <a:ln>
            <a:solidFill>
              <a:schemeClr val="tx1"/>
            </a:solidFill>
          </a:ln>
          <a:effectLst>
            <a:innerShdw blurRad="63500" dist="50800" dir="13500000">
              <a:srgbClr val="000000">
                <a:alpha val="50000"/>
              </a:srgbClr>
            </a:inn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latin typeface="+mn-lt"/>
                <a:cs typeface="+mn-cs"/>
              </a:rPr>
              <a:t>Infecção</a:t>
            </a:r>
          </a:p>
        </p:txBody>
      </p:sp>
      <p:sp>
        <p:nvSpPr>
          <p:cNvPr id="8" name="Down Arrow 7"/>
          <p:cNvSpPr/>
          <p:nvPr/>
        </p:nvSpPr>
        <p:spPr>
          <a:xfrm>
            <a:off x="4273550" y="2495550"/>
            <a:ext cx="209550" cy="612775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Down Arrow 8"/>
          <p:cNvSpPr/>
          <p:nvPr/>
        </p:nvSpPr>
        <p:spPr>
          <a:xfrm>
            <a:off x="4276725" y="3976688"/>
            <a:ext cx="207963" cy="612775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45" name="TextBox 9"/>
          <p:cNvSpPr txBox="1">
            <a:spLocks noChangeArrowheads="1"/>
          </p:cNvSpPr>
          <p:nvPr/>
        </p:nvSpPr>
        <p:spPr bwMode="auto">
          <a:xfrm>
            <a:off x="239713" y="1417638"/>
            <a:ext cx="2689225" cy="328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800" i="1" u="sng">
                <a:latin typeface="Calibri" pitchFamily="34" charset="0"/>
              </a:rPr>
              <a:t>C. albicans </a:t>
            </a:r>
            <a:endParaRPr lang="pt-BR" sz="2800">
              <a:latin typeface="Calibri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BR" sz="2800">
                <a:latin typeface="Calibri" pitchFamily="34" charset="0"/>
              </a:rPr>
              <a:t>Vertical</a:t>
            </a:r>
          </a:p>
          <a:p>
            <a:pPr algn="ctr">
              <a:lnSpc>
                <a:spcPct val="150000"/>
              </a:lnSpc>
            </a:pPr>
            <a:r>
              <a:rPr lang="pt-BR" sz="2800">
                <a:latin typeface="Calibri" pitchFamily="34" charset="0"/>
              </a:rPr>
              <a:t>Colonização pelo canal de parto: 25 – 46% </a:t>
            </a:r>
          </a:p>
        </p:txBody>
      </p:sp>
      <p:sp>
        <p:nvSpPr>
          <p:cNvPr id="18446" name="TextBox 10"/>
          <p:cNvSpPr txBox="1">
            <a:spLocks noChangeArrowheads="1"/>
          </p:cNvSpPr>
          <p:nvPr/>
        </p:nvSpPr>
        <p:spPr bwMode="auto">
          <a:xfrm>
            <a:off x="5997575" y="1463675"/>
            <a:ext cx="2689225" cy="328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800" i="1" u="sng">
                <a:latin typeface="Calibri" pitchFamily="34" charset="0"/>
              </a:rPr>
              <a:t>C. parapsilosis </a:t>
            </a:r>
            <a:endParaRPr lang="pt-BR" sz="2800">
              <a:latin typeface="Calibri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BR" sz="2800">
                <a:latin typeface="Calibri" pitchFamily="34" charset="0"/>
              </a:rPr>
              <a:t>Horizontal</a:t>
            </a:r>
          </a:p>
          <a:p>
            <a:pPr algn="ctr">
              <a:lnSpc>
                <a:spcPct val="150000"/>
              </a:lnSpc>
            </a:pPr>
            <a:r>
              <a:rPr lang="pt-BR" sz="2800">
                <a:latin typeface="Calibri" pitchFamily="34" charset="0"/>
              </a:rPr>
              <a:t>Pelas mãos dos profissionais de saúde</a:t>
            </a:r>
          </a:p>
        </p:txBody>
      </p:sp>
      <p:sp>
        <p:nvSpPr>
          <p:cNvPr id="12" name="Down Arrow 11"/>
          <p:cNvSpPr/>
          <p:nvPr/>
        </p:nvSpPr>
        <p:spPr>
          <a:xfrm>
            <a:off x="4281488" y="5489575"/>
            <a:ext cx="209550" cy="612775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" name="TextBox 12"/>
          <p:cNvSpPr txBox="1"/>
          <p:nvPr/>
        </p:nvSpPr>
        <p:spPr>
          <a:xfrm>
            <a:off x="1822823" y="6163931"/>
            <a:ext cx="5319059" cy="523220"/>
          </a:xfrm>
          <a:prstGeom prst="rect">
            <a:avLst/>
          </a:prstGeom>
          <a:solidFill>
            <a:srgbClr val="000090"/>
          </a:solidFill>
          <a:ln>
            <a:solidFill>
              <a:schemeClr val="tx1"/>
            </a:solidFill>
          </a:ln>
          <a:effectLst>
            <a:innerShdw blurRad="63500" dist="50800" dir="13500000">
              <a:srgbClr val="000000">
                <a:alpha val="50000"/>
              </a:srgbClr>
            </a:inn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latin typeface="+mn-lt"/>
                <a:cs typeface="+mn-cs"/>
              </a:rPr>
              <a:t>Disseminação para órgãos alvos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Candidíase congênita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57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z="2800" smtClean="0"/>
              <a:t>Apresentação nas primeiras 24 horas de vida</a:t>
            </a:r>
          </a:p>
          <a:p>
            <a:pPr>
              <a:lnSpc>
                <a:spcPct val="150000"/>
              </a:lnSpc>
            </a:pPr>
            <a:r>
              <a:rPr lang="pt-BR" sz="2800" smtClean="0"/>
              <a:t>Exposição massiva à Candida no canal de parto</a:t>
            </a:r>
          </a:p>
          <a:p>
            <a:pPr>
              <a:lnSpc>
                <a:spcPct val="150000"/>
              </a:lnSpc>
            </a:pPr>
            <a:r>
              <a:rPr lang="pt-BR" sz="2800" smtClean="0"/>
              <a:t>Clinicamente caracterizado por lesão de pele eritematosa descamativa com bordas bem definidas, que podem apresentar vesículas e bolhas</a:t>
            </a:r>
          </a:p>
          <a:p>
            <a:pPr>
              <a:lnSpc>
                <a:spcPct val="150000"/>
              </a:lnSpc>
            </a:pPr>
            <a:r>
              <a:rPr lang="pt-BR" sz="2800" smtClean="0"/>
              <a:t>Pior em áreas de dobras</a:t>
            </a:r>
          </a:p>
          <a:p>
            <a:pPr>
              <a:lnSpc>
                <a:spcPct val="150000"/>
              </a:lnSpc>
            </a:pPr>
            <a:r>
              <a:rPr lang="pt-BR" sz="2800" smtClean="0"/>
              <a:t>Leucocitose e acometimento sistêmico raro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Microbiologia</a:t>
            </a:r>
          </a:p>
        </p:txBody>
      </p:sp>
      <p:pic>
        <p:nvPicPr>
          <p:cNvPr id="20482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16038"/>
            <a:ext cx="9144000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al 5"/>
          <p:cNvSpPr/>
          <p:nvPr/>
        </p:nvSpPr>
        <p:spPr>
          <a:xfrm>
            <a:off x="747713" y="1852613"/>
            <a:ext cx="2211387" cy="427355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5289550" y="6307138"/>
            <a:ext cx="38544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pt-BR" b="1" i="1">
                <a:latin typeface="Calibri" pitchFamily="34" charset="0"/>
              </a:rPr>
              <a:t>Colombo et al. J Clin Microbiol 2006 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No HMIB</a:t>
            </a:r>
          </a:p>
        </p:txBody>
      </p:sp>
      <p:sp>
        <p:nvSpPr>
          <p:cNvPr id="1049" name="TextBox 4"/>
          <p:cNvSpPr txBox="1">
            <a:spLocks noChangeArrowheads="1"/>
          </p:cNvSpPr>
          <p:nvPr/>
        </p:nvSpPr>
        <p:spPr bwMode="auto">
          <a:xfrm>
            <a:off x="600075" y="1792288"/>
            <a:ext cx="79692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i="1">
                <a:latin typeface="Calibri" pitchFamily="34" charset="0"/>
              </a:rPr>
              <a:t> Espécies de Candida que foram isoladas na UTIN do HMIB, 2008 - 2013</a:t>
            </a:r>
          </a:p>
          <a:p>
            <a:endParaRPr lang="pt-BR">
              <a:latin typeface="Calibri" pitchFamily="34" charset="0"/>
            </a:endParaRPr>
          </a:p>
        </p:txBody>
      </p:sp>
      <p:graphicFrame>
        <p:nvGraphicFramePr>
          <p:cNvPr id="1047" name="Object 23"/>
          <p:cNvGraphicFramePr>
            <a:graphicFrameLocks noChangeAspect="1"/>
          </p:cNvGraphicFramePr>
          <p:nvPr/>
        </p:nvGraphicFramePr>
        <p:xfrm>
          <a:off x="325438" y="2341563"/>
          <a:ext cx="8655050" cy="3709987"/>
        </p:xfrm>
        <a:graphic>
          <a:graphicData uri="http://schemas.openxmlformats.org/presentationml/2006/ole">
            <p:oleObj spid="_x0000_s1047" name="Document" r:id="rId3" imgW="5422700" imgH="2324014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Perfil de Sensibilidade</a:t>
            </a:r>
          </a:p>
        </p:txBody>
      </p:sp>
      <p:pic>
        <p:nvPicPr>
          <p:cNvPr id="2457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00"/>
            <a:ext cx="9144000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4"/>
          <p:cNvSpPr txBox="1">
            <a:spLocks noChangeArrowheads="1"/>
          </p:cNvSpPr>
          <p:nvPr/>
        </p:nvSpPr>
        <p:spPr bwMode="auto">
          <a:xfrm>
            <a:off x="2346325" y="4949825"/>
            <a:ext cx="6588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Calibri" pitchFamily="34" charset="0"/>
            </a:endParaRPr>
          </a:p>
          <a:p>
            <a:r>
              <a:rPr lang="pt-BR" b="1" i="1">
                <a:latin typeface="Calibri" pitchFamily="34" charset="0"/>
              </a:rPr>
              <a:t>Seminars in Perinatology, Vol 27, No 5 (October), 2003: pp 365-374 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Diagnóstico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smtClean="0"/>
              <a:t>Até 50% das culturas podem ser negativas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smtClean="0"/>
              <a:t>Hemocultura</a:t>
            </a:r>
          </a:p>
          <a:p>
            <a:pPr lvl="1">
              <a:lnSpc>
                <a:spcPct val="150000"/>
              </a:lnSpc>
            </a:pPr>
            <a:r>
              <a:rPr lang="pt-BR" smtClean="0"/>
              <a:t>Sistema automatizado BACTEC</a:t>
            </a:r>
          </a:p>
          <a:p>
            <a:pPr lvl="1">
              <a:lnSpc>
                <a:spcPct val="150000"/>
              </a:lnSpc>
            </a:pPr>
            <a:r>
              <a:rPr lang="pt-BR" smtClean="0"/>
              <a:t>Detecta </a:t>
            </a:r>
            <a:r>
              <a:rPr lang="pt-BR" i="1" smtClean="0"/>
              <a:t>Candida</a:t>
            </a:r>
            <a:r>
              <a:rPr lang="pt-BR" smtClean="0"/>
              <a:t> sp – maioria em 48 horas, pode positivar em até 4 dias</a:t>
            </a:r>
          </a:p>
          <a:p>
            <a:pPr lvl="1">
              <a:lnSpc>
                <a:spcPct val="150000"/>
              </a:lnSpc>
            </a:pPr>
            <a:r>
              <a:rPr lang="pt-BR" smtClean="0"/>
              <a:t>Se CVC, encaminhar ponta para cultura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Manejo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Terapia Empírica</a:t>
            </a:r>
          </a:p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Terapia </a:t>
            </a:r>
            <a:r>
              <a:rPr lang="pt-BR" dirty="0" err="1" smtClean="0"/>
              <a:t>preemptiva</a:t>
            </a:r>
            <a:endParaRPr lang="pt-BR" dirty="0" smtClean="0"/>
          </a:p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Profilaxia</a:t>
            </a: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0090"/>
                </a:solidFill>
              </a:rPr>
              <a:t>Terapia empírica precoce</a:t>
            </a:r>
            <a:endParaRPr lang="pt-BR" smtClean="0"/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smtClean="0"/>
              <a:t>Divergência no início empírico de antifúngico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smtClean="0"/>
              <a:t>Critérios baseados nos fatores de risco</a:t>
            </a:r>
          </a:p>
          <a:p>
            <a:pPr marL="857250" lvl="1" indent="-457200">
              <a:lnSpc>
                <a:spcPct val="150000"/>
              </a:lnSpc>
            </a:pPr>
            <a:r>
              <a:rPr lang="pt-BR" smtClean="0"/>
              <a:t>Redução da mortalidade</a:t>
            </a:r>
          </a:p>
          <a:p>
            <a:pPr marL="857250" lvl="1" indent="-457200">
              <a:lnSpc>
                <a:spcPct val="150000"/>
              </a:lnSpc>
            </a:pPr>
            <a:r>
              <a:rPr lang="pt-BR" smtClean="0"/>
              <a:t>Redução da sequela no neurodesenvolvimento</a:t>
            </a:r>
          </a:p>
        </p:txBody>
      </p:sp>
      <p:sp>
        <p:nvSpPr>
          <p:cNvPr id="27651" name="TextBox 3"/>
          <p:cNvSpPr txBox="1">
            <a:spLocks noChangeArrowheads="1"/>
          </p:cNvSpPr>
          <p:nvPr/>
        </p:nvSpPr>
        <p:spPr bwMode="auto">
          <a:xfrm>
            <a:off x="4578350" y="5033963"/>
            <a:ext cx="41084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i="1">
                <a:latin typeface="Calibri" pitchFamily="34" charset="0"/>
              </a:rPr>
              <a:t>Benjamin DK Jr, et al. Pediatrics. 2003</a:t>
            </a:r>
          </a:p>
          <a:p>
            <a:pPr>
              <a:lnSpc>
                <a:spcPct val="150000"/>
              </a:lnSpc>
            </a:pPr>
            <a:r>
              <a:rPr lang="pt-BR" b="1" i="1">
                <a:latin typeface="Calibri" pitchFamily="34" charset="0"/>
              </a:rPr>
              <a:t>Procianoy RS et al. Eur J Pediatr 2006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0090"/>
                </a:solidFill>
              </a:rPr>
              <a:t>Terapia empírica precoce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3038"/>
            <a:ext cx="8521700" cy="5221287"/>
          </a:xfrm>
        </p:spPr>
        <p:txBody>
          <a:bodyPr rtlCol="0">
            <a:normAutofit fontScale="92500" lnSpcReduction="10000"/>
          </a:bodyPr>
          <a:lstStyle/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Peso ao nascer &lt; 1500g ou RN grave</a:t>
            </a:r>
            <a:endParaRPr lang="en-US" sz="2400" dirty="0" smtClean="0"/>
          </a:p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err="1" smtClean="0"/>
              <a:t>Neutropenia</a:t>
            </a:r>
            <a:r>
              <a:rPr lang="pt-BR" sz="2400" dirty="0" smtClean="0"/>
              <a:t> ou </a:t>
            </a:r>
            <a:r>
              <a:rPr lang="pt-BR" sz="2400" dirty="0" err="1" smtClean="0"/>
              <a:t>plaquetopenia</a:t>
            </a:r>
            <a:endParaRPr lang="en-US" sz="2400" dirty="0" smtClean="0"/>
          </a:p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Uso anterior de antibióticos de largo espectro (</a:t>
            </a:r>
            <a:r>
              <a:rPr lang="pt-BR" sz="2400" dirty="0" err="1" smtClean="0"/>
              <a:t>cefepime</a:t>
            </a:r>
            <a:r>
              <a:rPr lang="pt-BR" sz="2400" dirty="0" smtClean="0"/>
              <a:t>, vancomicina ou </a:t>
            </a:r>
            <a:r>
              <a:rPr lang="pt-BR" sz="2400" dirty="0" err="1" smtClean="0"/>
              <a:t>carbapenêmicos</a:t>
            </a:r>
            <a:r>
              <a:rPr lang="pt-BR" sz="2400" dirty="0" smtClean="0"/>
              <a:t>) por 7 dias ou mais</a:t>
            </a:r>
            <a:endParaRPr lang="en-US" sz="2400" dirty="0" smtClean="0"/>
          </a:p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Apresentar um dos fatores abaixo:</a:t>
            </a:r>
            <a:endParaRPr lang="en-US" sz="2400" dirty="0" smtClean="0"/>
          </a:p>
          <a:p>
            <a:pPr marL="914400" lvl="1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Nutrição parenteral</a:t>
            </a:r>
            <a:endParaRPr lang="en-US" sz="2000" dirty="0" smtClean="0"/>
          </a:p>
          <a:p>
            <a:pPr marL="914400" lvl="1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Ventilação mecânica</a:t>
            </a:r>
            <a:endParaRPr lang="en-US" sz="2000" dirty="0" smtClean="0"/>
          </a:p>
          <a:p>
            <a:pPr marL="914400" lvl="1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Uso de </a:t>
            </a:r>
            <a:r>
              <a:rPr lang="pt-BR" sz="2000" dirty="0" err="1" smtClean="0"/>
              <a:t>corticóide</a:t>
            </a:r>
            <a:r>
              <a:rPr lang="pt-BR" sz="2000" dirty="0" smtClean="0"/>
              <a:t> </a:t>
            </a:r>
            <a:endParaRPr lang="en-US" sz="2000" dirty="0" smtClean="0"/>
          </a:p>
          <a:p>
            <a:pPr marL="914400" lvl="1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Uso de bloqueadores H2</a:t>
            </a:r>
            <a:endParaRPr lang="en-US" sz="2000" dirty="0" smtClean="0"/>
          </a:p>
          <a:p>
            <a:pPr marL="914400" lvl="1" indent="-4572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err="1" smtClean="0"/>
              <a:t>Candidíase</a:t>
            </a:r>
            <a:r>
              <a:rPr lang="pt-BR" sz="2000" dirty="0" smtClean="0"/>
              <a:t> </a:t>
            </a:r>
            <a:r>
              <a:rPr lang="pt-BR" sz="2000" dirty="0" err="1" smtClean="0"/>
              <a:t>mucocutânea</a:t>
            </a:r>
            <a:endParaRPr lang="en-US" sz="2400" dirty="0"/>
          </a:p>
        </p:txBody>
      </p:sp>
      <p:sp>
        <p:nvSpPr>
          <p:cNvPr id="28675" name="TextBox 4"/>
          <p:cNvSpPr txBox="1">
            <a:spLocks noChangeArrowheads="1"/>
          </p:cNvSpPr>
          <p:nvPr/>
        </p:nvSpPr>
        <p:spPr bwMode="auto">
          <a:xfrm>
            <a:off x="5283200" y="6018213"/>
            <a:ext cx="38608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Procianoy RS et al. Eur J Pediatr 2006 </a:t>
            </a:r>
          </a:p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Antifúngicos</a:t>
            </a:r>
          </a:p>
        </p:txBody>
      </p:sp>
      <p:pic>
        <p:nvPicPr>
          <p:cNvPr id="2969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5838" y="1654175"/>
            <a:ext cx="7186612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Box 2"/>
          <p:cNvSpPr txBox="1">
            <a:spLocks noChangeArrowheads="1"/>
          </p:cNvSpPr>
          <p:nvPr/>
        </p:nvSpPr>
        <p:spPr bwMode="auto">
          <a:xfrm>
            <a:off x="4562475" y="5932488"/>
            <a:ext cx="3609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i="1">
                <a:latin typeface="Calibri" pitchFamily="34" charset="0"/>
              </a:rPr>
              <a:t>Cowen LE. Nat Rev Microbiol. 2005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493713"/>
          <a:ext cx="9144000" cy="60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7176"/>
                <a:gridCol w="1882589"/>
                <a:gridCol w="2704353"/>
                <a:gridCol w="2569882"/>
              </a:tblGrid>
              <a:tr h="530911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Droga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Dose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Indicação 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Comentários</a:t>
                      </a:r>
                      <a:endParaRPr lang="pt-BR" sz="2400" dirty="0"/>
                    </a:p>
                  </a:txBody>
                  <a:tcPr/>
                </a:tc>
              </a:tr>
              <a:tr h="916368">
                <a:tc>
                  <a:txBody>
                    <a:bodyPr/>
                    <a:lstStyle/>
                    <a:p>
                      <a:r>
                        <a:rPr lang="pt-BR" sz="2400" dirty="0" err="1" smtClean="0"/>
                        <a:t>Anfotericina</a:t>
                      </a:r>
                      <a:r>
                        <a:rPr lang="pt-BR" sz="2400" baseline="0" dirty="0" smtClean="0"/>
                        <a:t> </a:t>
                      </a:r>
                      <a:r>
                        <a:rPr lang="pt-BR" sz="2400" baseline="0" dirty="0" err="1" smtClean="0"/>
                        <a:t>B</a:t>
                      </a:r>
                      <a:r>
                        <a:rPr lang="pt-BR" sz="2400" baseline="0" dirty="0" smtClean="0"/>
                        <a:t> </a:t>
                      </a:r>
                      <a:r>
                        <a:rPr lang="pt-BR" sz="2400" baseline="0" dirty="0" err="1" smtClean="0"/>
                        <a:t>desoxicolato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1mg/kg/dia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1ª</a:t>
                      </a:r>
                      <a:r>
                        <a:rPr lang="pt-BR" sz="2400" baseline="0" dirty="0" smtClean="0"/>
                        <a:t> opção para infecção invasiva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Menor</a:t>
                      </a:r>
                      <a:r>
                        <a:rPr lang="pt-BR" sz="2400" baseline="0" dirty="0" smtClean="0"/>
                        <a:t> toxicidade em recém-nascidos</a:t>
                      </a:r>
                      <a:endParaRPr lang="pt-BR" sz="2400" dirty="0"/>
                    </a:p>
                  </a:txBody>
                  <a:tcPr/>
                </a:tc>
              </a:tr>
              <a:tr h="1309096">
                <a:tc>
                  <a:txBody>
                    <a:bodyPr/>
                    <a:lstStyle/>
                    <a:p>
                      <a:r>
                        <a:rPr lang="pt-BR" sz="2400" dirty="0" err="1" smtClean="0"/>
                        <a:t>Anfotericina</a:t>
                      </a:r>
                      <a:r>
                        <a:rPr lang="pt-BR" sz="2400" dirty="0" smtClean="0"/>
                        <a:t> </a:t>
                      </a:r>
                      <a:r>
                        <a:rPr lang="pt-BR" sz="2400" dirty="0" err="1" smtClean="0"/>
                        <a:t>B</a:t>
                      </a:r>
                      <a:r>
                        <a:rPr lang="pt-BR" sz="2400" dirty="0" smtClean="0"/>
                        <a:t> </a:t>
                      </a:r>
                      <a:r>
                        <a:rPr lang="pt-BR" sz="2400" dirty="0" err="1" smtClean="0"/>
                        <a:t>lipossomal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5mg/kg/dia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Reações a </a:t>
                      </a:r>
                      <a:r>
                        <a:rPr lang="pt-BR" sz="2400" dirty="0" err="1" smtClean="0"/>
                        <a:t>anfo</a:t>
                      </a:r>
                      <a:r>
                        <a:rPr lang="pt-BR" sz="2400" dirty="0" smtClean="0"/>
                        <a:t> convencional ou IRA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Não penetra em vias urinárias</a:t>
                      </a:r>
                      <a:endParaRPr lang="pt-BR" sz="2400" dirty="0"/>
                    </a:p>
                  </a:txBody>
                  <a:tcPr/>
                </a:tc>
              </a:tr>
              <a:tr h="1309096">
                <a:tc>
                  <a:txBody>
                    <a:bodyPr/>
                    <a:lstStyle/>
                    <a:p>
                      <a:r>
                        <a:rPr lang="pt-BR" sz="2400" dirty="0" err="1" smtClean="0"/>
                        <a:t>Fluconazol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12mg/kg/dia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Alternativa à </a:t>
                      </a:r>
                      <a:r>
                        <a:rPr lang="pt-BR" sz="2400" dirty="0" err="1" smtClean="0"/>
                        <a:t>anfo</a:t>
                      </a:r>
                      <a:r>
                        <a:rPr lang="pt-BR" sz="2400" dirty="0" smtClean="0"/>
                        <a:t>, </a:t>
                      </a:r>
                      <a:r>
                        <a:rPr lang="pt-BR" sz="2400" dirty="0" err="1" smtClean="0"/>
                        <a:t>mucocutânea</a:t>
                      </a:r>
                      <a:r>
                        <a:rPr lang="pt-BR" sz="2400" dirty="0" smtClean="0"/>
                        <a:t>, urinária ou SNC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Resistência de </a:t>
                      </a:r>
                      <a:r>
                        <a:rPr lang="pt-BR" sz="2400" i="1" dirty="0" smtClean="0"/>
                        <a:t>C. </a:t>
                      </a:r>
                      <a:r>
                        <a:rPr lang="pt-BR" sz="2400" i="1" dirty="0" err="1" smtClean="0"/>
                        <a:t>glabrata</a:t>
                      </a:r>
                      <a:r>
                        <a:rPr lang="pt-BR" sz="2400" dirty="0" smtClean="0"/>
                        <a:t> e </a:t>
                      </a:r>
                      <a:r>
                        <a:rPr lang="pt-BR" sz="2400" i="1" dirty="0" smtClean="0"/>
                        <a:t>C. </a:t>
                      </a:r>
                      <a:r>
                        <a:rPr lang="pt-BR" sz="2400" i="1" dirty="0" err="1" smtClean="0"/>
                        <a:t>krusei</a:t>
                      </a:r>
                      <a:endParaRPr lang="pt-BR" sz="2400" i="1" dirty="0"/>
                    </a:p>
                  </a:txBody>
                  <a:tcPr/>
                </a:tc>
              </a:tr>
              <a:tr h="1701824">
                <a:tc>
                  <a:txBody>
                    <a:bodyPr/>
                    <a:lstStyle/>
                    <a:p>
                      <a:r>
                        <a:rPr lang="pt-BR" sz="2400" dirty="0" err="1" smtClean="0"/>
                        <a:t>Micafungina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10mg/kg/dia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Menos estudos, alternativa</a:t>
                      </a:r>
                      <a:r>
                        <a:rPr lang="pt-BR" sz="2400" baseline="0" dirty="0" smtClean="0"/>
                        <a:t> a impossibilidade de outras drogas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Poucos efeitos adversos,</a:t>
                      </a:r>
                      <a:r>
                        <a:rPr lang="pt-BR" sz="2400" baseline="0" dirty="0" smtClean="0"/>
                        <a:t> menor penetração em SNC e retina</a:t>
                      </a:r>
                      <a:endParaRPr lang="pt-BR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Tratamento</a:t>
            </a:r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60000"/>
              </a:lnSpc>
              <a:buFont typeface="Arial" charset="0"/>
              <a:buNone/>
            </a:pPr>
            <a:r>
              <a:rPr lang="pt-BR" sz="2800" smtClean="0"/>
              <a:t>Repetir hemocultura a cada 48-72 horas</a:t>
            </a:r>
          </a:p>
          <a:p>
            <a:pPr marL="0" indent="0">
              <a:lnSpc>
                <a:spcPct val="160000"/>
              </a:lnSpc>
              <a:buFont typeface="Arial" charset="0"/>
              <a:buNone/>
            </a:pPr>
            <a:r>
              <a:rPr lang="pt-BR" sz="2800" smtClean="0"/>
              <a:t>Tratar por 14 dias após a primeira cultura negativa</a:t>
            </a:r>
          </a:p>
          <a:p>
            <a:pPr marL="0" indent="0">
              <a:lnSpc>
                <a:spcPct val="160000"/>
              </a:lnSpc>
              <a:buFont typeface="Arial" charset="0"/>
              <a:buNone/>
            </a:pPr>
            <a:r>
              <a:rPr lang="pt-BR" sz="2800" smtClean="0"/>
              <a:t>Tratar empiricamente por 21 dias</a:t>
            </a:r>
          </a:p>
          <a:p>
            <a:pPr marL="0" indent="0">
              <a:lnSpc>
                <a:spcPct val="160000"/>
              </a:lnSpc>
              <a:buFont typeface="Arial" charset="0"/>
              <a:buNone/>
            </a:pPr>
            <a:r>
              <a:rPr lang="pt-BR" sz="2800" smtClean="0"/>
              <a:t>Tratar por 4-6 semanas se foco profundo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Candidemia persistente?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57800"/>
          </a:xfrm>
        </p:spPr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Hemocultura positiva para </a:t>
            </a:r>
            <a:r>
              <a:rPr lang="pt-BR" dirty="0" err="1" smtClean="0"/>
              <a:t>Candida</a:t>
            </a:r>
            <a:r>
              <a:rPr lang="pt-BR" dirty="0" smtClean="0"/>
              <a:t> 5 dias após o início do tratamento</a:t>
            </a:r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História natural </a:t>
            </a:r>
            <a:r>
              <a:rPr lang="pt-BR" dirty="0" err="1" smtClean="0"/>
              <a:t>x</a:t>
            </a:r>
            <a:r>
              <a:rPr lang="pt-BR" dirty="0" smtClean="0"/>
              <a:t> falha terapêutica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s-ES_tradnl" dirty="0" smtClean="0"/>
              <a:t>N</a:t>
            </a:r>
            <a:r>
              <a:rPr lang="es-ES_tradnl" dirty="0"/>
              <a:t>° </a:t>
            </a:r>
            <a:r>
              <a:rPr lang="es-ES_tradnl" dirty="0" err="1" smtClean="0"/>
              <a:t>médio</a:t>
            </a:r>
            <a:r>
              <a:rPr lang="es-ES_tradnl" dirty="0" smtClean="0"/>
              <a:t> </a:t>
            </a:r>
            <a:r>
              <a:rPr lang="es-ES_tradnl" dirty="0"/>
              <a:t>de </a:t>
            </a:r>
            <a:r>
              <a:rPr lang="es-ES_tradnl" dirty="0" err="1"/>
              <a:t>dias</a:t>
            </a:r>
            <a:r>
              <a:rPr lang="es-ES_tradnl" dirty="0"/>
              <a:t> </a:t>
            </a:r>
            <a:r>
              <a:rPr lang="es-ES_tradnl" dirty="0" err="1"/>
              <a:t>com</a:t>
            </a:r>
            <a:r>
              <a:rPr lang="es-ES_tradnl" dirty="0"/>
              <a:t> </a:t>
            </a:r>
            <a:r>
              <a:rPr lang="es-ES_tradnl" dirty="0" err="1"/>
              <a:t>hemocultura</a:t>
            </a:r>
            <a:r>
              <a:rPr lang="es-ES_tradnl" dirty="0"/>
              <a:t> +: 3 a 7dias 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52</a:t>
            </a:r>
            <a:r>
              <a:rPr lang="pt-BR" dirty="0"/>
              <a:t>% &gt; 5 dias de terapia </a:t>
            </a:r>
            <a:endParaRPr lang="pt-BR" dirty="0" smtClean="0"/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s-ES_tradnl" dirty="0" smtClean="0"/>
              <a:t>10%  14d de terapia</a:t>
            </a:r>
            <a:endParaRPr lang="pt-BR" dirty="0"/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endParaRPr lang="pt-BR" dirty="0"/>
          </a:p>
        </p:txBody>
      </p:sp>
      <p:sp>
        <p:nvSpPr>
          <p:cNvPr id="32771" name="TextBox 3"/>
          <p:cNvSpPr txBox="1">
            <a:spLocks noChangeArrowheads="1"/>
          </p:cNvSpPr>
          <p:nvPr/>
        </p:nvSpPr>
        <p:spPr bwMode="auto">
          <a:xfrm>
            <a:off x="4660900" y="5826125"/>
            <a:ext cx="443865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i="1">
                <a:latin typeface="Calibri" pitchFamily="34" charset="0"/>
              </a:rPr>
              <a:t>Benjamin D, et al. Pediatrics, 2006;117:84-92 </a:t>
            </a:r>
            <a:endParaRPr lang="pt-BR" b="1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sk-SK" b="1" i="1">
                <a:latin typeface="Calibri" pitchFamily="34" charset="0"/>
              </a:rPr>
              <a:t>Levy I, Mycoses, 2006;49(3):197-201 </a:t>
            </a:r>
            <a:endParaRPr lang="pt-BR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Candidemia persistente</a:t>
            </a:r>
            <a:endParaRPr lang="pt-BR" smtClean="0"/>
          </a:p>
        </p:txBody>
      </p:sp>
      <p:sp>
        <p:nvSpPr>
          <p:cNvPr id="3379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s-ES_tradnl" smtClean="0"/>
              <a:t>Terapia combinada</a:t>
            </a:r>
          </a:p>
          <a:p>
            <a:pPr marL="857250" lvl="1" indent="-457200">
              <a:lnSpc>
                <a:spcPct val="150000"/>
              </a:lnSpc>
            </a:pPr>
            <a:r>
              <a:rPr lang="es-ES_tradnl" smtClean="0"/>
              <a:t>Sem melhora clínica</a:t>
            </a:r>
          </a:p>
          <a:p>
            <a:pPr marL="857250" lvl="1" indent="-457200">
              <a:lnSpc>
                <a:spcPct val="150000"/>
              </a:lnSpc>
            </a:pPr>
            <a:r>
              <a:rPr lang="es-ES_tradnl" smtClean="0"/>
              <a:t>Cultura positiva depois de 10-14 dias de tto</a:t>
            </a:r>
          </a:p>
          <a:p>
            <a:pPr marL="857250" lvl="1" indent="-457200">
              <a:lnSpc>
                <a:spcPct val="150000"/>
              </a:lnSpc>
            </a:pPr>
            <a:r>
              <a:rPr lang="es-ES_tradnl" smtClean="0"/>
              <a:t>Abscesso renal ou de SNC</a:t>
            </a:r>
          </a:p>
          <a:p>
            <a:pPr marL="0" indent="0"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Manejo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Remoção de cateter venoso central</a:t>
            </a: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Pesquisa de foco profundo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Eco </a:t>
            </a:r>
            <a:r>
              <a:rPr lang="pt-BR" dirty="0" err="1" smtClean="0"/>
              <a:t>transfontalena</a:t>
            </a:r>
            <a:r>
              <a:rPr lang="pt-BR" dirty="0" smtClean="0"/>
              <a:t> e punção lombar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Fundo de olho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err="1" smtClean="0"/>
              <a:t>Ecocardiograma</a:t>
            </a:r>
            <a:endParaRPr lang="pt-BR" dirty="0" smtClean="0"/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Ultrassom abdominal para avaliação de fígado, baço, rins e vias urinárias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0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Box 4"/>
          <p:cNvSpPr txBox="1">
            <a:spLocks noChangeArrowheads="1"/>
          </p:cNvSpPr>
          <p:nvPr/>
        </p:nvSpPr>
        <p:spPr bwMode="auto">
          <a:xfrm>
            <a:off x="4930775" y="6084888"/>
            <a:ext cx="42132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Calibri" pitchFamily="34" charset="0"/>
            </a:endParaRPr>
          </a:p>
          <a:p>
            <a:r>
              <a:rPr lang="de-DE" b="1" i="1">
                <a:latin typeface="Calibri" pitchFamily="34" charset="0"/>
              </a:rPr>
              <a:t>Kaufman DA. J Pediatr 2010;156:S47-52 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Terapia preemptiva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75188"/>
          </a:xfrm>
        </p:spPr>
        <p:txBody>
          <a:bodyPr rtlCol="0">
            <a:normAutofit fontScale="85000" lnSpcReduction="20000"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Direcionar a profilaxia baseado nos recém-nascidos de alto risco colonizados por </a:t>
            </a:r>
            <a:r>
              <a:rPr lang="pt-BR" dirty="0" err="1" smtClean="0"/>
              <a:t>Candida</a:t>
            </a:r>
            <a:endParaRPr lang="pt-BR" dirty="0" smtClean="0"/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Vigilância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err="1" smtClean="0"/>
              <a:t>Swab</a:t>
            </a:r>
            <a:r>
              <a:rPr lang="pt-BR" dirty="0" smtClean="0"/>
              <a:t> do canal auditivo ao nascimento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err="1" smtClean="0"/>
              <a:t>Swab</a:t>
            </a:r>
            <a:r>
              <a:rPr lang="pt-BR" dirty="0" smtClean="0"/>
              <a:t> retal, aspirado gástrico, aspirado traqueal e urina semanalmente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Cultura de dispositivos (CVC, drenos, </a:t>
            </a:r>
            <a:r>
              <a:rPr lang="pt-BR" dirty="0" err="1" smtClean="0"/>
              <a:t>etc</a:t>
            </a:r>
            <a:r>
              <a:rPr lang="pt-BR" dirty="0" smtClean="0"/>
              <a:t>)</a:t>
            </a: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Iniciado profilaxia com </a:t>
            </a:r>
            <a:r>
              <a:rPr lang="pt-BR" dirty="0" err="1" smtClean="0"/>
              <a:t>fluconazol</a:t>
            </a:r>
            <a:r>
              <a:rPr lang="pt-BR" dirty="0" smtClean="0"/>
              <a:t> nesses casos</a:t>
            </a:r>
            <a:endParaRPr lang="pt-BR" dirty="0"/>
          </a:p>
        </p:txBody>
      </p:sp>
      <p:sp>
        <p:nvSpPr>
          <p:cNvPr id="36867" name="TextBox 3"/>
          <p:cNvSpPr txBox="1">
            <a:spLocks noChangeArrowheads="1"/>
          </p:cNvSpPr>
          <p:nvPr/>
        </p:nvSpPr>
        <p:spPr bwMode="auto">
          <a:xfrm>
            <a:off x="5594350" y="6275388"/>
            <a:ext cx="3340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Manzoni et al. Pediatrics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Profilaxia Antifúngica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4413"/>
          </a:xfrm>
        </p:spPr>
        <p:txBody>
          <a:bodyPr rtlCol="0">
            <a:normAutofit fontScale="85000" lnSpcReduction="10000"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Uso do </a:t>
            </a:r>
            <a:r>
              <a:rPr lang="pt-BR" dirty="0" err="1" smtClean="0"/>
              <a:t>fluconazol</a:t>
            </a:r>
            <a:r>
              <a:rPr lang="pt-BR" dirty="0" smtClean="0"/>
              <a:t> dirigido aos pacientes de alto risco 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&lt; 26 ou 28 semanas, &lt; 750 ou 1000g, com cateter venoso central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Redução da colonização e de doença invasiva por </a:t>
            </a:r>
            <a:r>
              <a:rPr lang="pt-BR" dirty="0" err="1" smtClean="0"/>
              <a:t>Candida</a:t>
            </a:r>
            <a:r>
              <a:rPr lang="pt-BR" dirty="0" smtClean="0"/>
              <a:t> 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endParaRPr lang="pt-BR" dirty="0"/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endParaRPr lang="pt-BR" dirty="0" smtClean="0"/>
          </a:p>
          <a:p>
            <a:pPr lvl="1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Redução da mortalidade e infecção invasiva em prematuros</a:t>
            </a:r>
            <a:endParaRPr lang="pt-BR" dirty="0"/>
          </a:p>
        </p:txBody>
      </p:sp>
      <p:sp>
        <p:nvSpPr>
          <p:cNvPr id="37891" name="TextBox 3"/>
          <p:cNvSpPr txBox="1">
            <a:spLocks noChangeArrowheads="1"/>
          </p:cNvSpPr>
          <p:nvPr/>
        </p:nvSpPr>
        <p:spPr bwMode="auto">
          <a:xfrm>
            <a:off x="4503738" y="6289675"/>
            <a:ext cx="3675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Weitkamp JH et al. J Perinatol. 2008</a:t>
            </a:r>
          </a:p>
        </p:txBody>
      </p:sp>
      <p:sp>
        <p:nvSpPr>
          <p:cNvPr id="37892" name="TextBox 4"/>
          <p:cNvSpPr txBox="1">
            <a:spLocks noChangeArrowheads="1"/>
          </p:cNvSpPr>
          <p:nvPr/>
        </p:nvSpPr>
        <p:spPr bwMode="auto">
          <a:xfrm>
            <a:off x="4503738" y="4081463"/>
            <a:ext cx="46402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Wade KC et al. J Pediatr Infect Dis. 2009</a:t>
            </a:r>
          </a:p>
          <a:p>
            <a:r>
              <a:rPr lang="pt-BR" b="1" i="1">
                <a:latin typeface="Calibri" pitchFamily="34" charset="0"/>
              </a:rPr>
              <a:t>Kaufman D et al. Pediatrics. 2008</a:t>
            </a:r>
          </a:p>
          <a:p>
            <a:r>
              <a:rPr lang="pt-BR" b="1" i="1">
                <a:latin typeface="Calibri" pitchFamily="34" charset="0"/>
              </a:rPr>
              <a:t>Clerihew L. Cochrane Database Syst Rev.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Profilaxia Antifúngica</a:t>
            </a:r>
            <a:endParaRPr lang="pt-BR" smtClean="0"/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9350"/>
          </a:xfrm>
        </p:spPr>
        <p:txBody>
          <a:bodyPr/>
          <a:lstStyle/>
          <a:p>
            <a:r>
              <a:rPr lang="pt-BR" sz="2800" smtClean="0"/>
              <a:t>Droga de escolha: Fluconazol</a:t>
            </a:r>
          </a:p>
          <a:p>
            <a:endParaRPr lang="pt-BR" sz="2800" smtClean="0"/>
          </a:p>
          <a:p>
            <a:r>
              <a:rPr lang="pt-BR" sz="2800" smtClean="0"/>
              <a:t>Dose: 3mg/kg – 2x na semana</a:t>
            </a:r>
          </a:p>
          <a:p>
            <a:endParaRPr lang="pt-BR" sz="2800" smtClean="0"/>
          </a:p>
          <a:p>
            <a:r>
              <a:rPr lang="pt-BR" sz="2800" smtClean="0"/>
              <a:t>Iniciar na passagem do cateter venoso central</a:t>
            </a:r>
          </a:p>
          <a:p>
            <a:endParaRPr lang="pt-BR" sz="2800" smtClean="0"/>
          </a:p>
          <a:p>
            <a:r>
              <a:rPr lang="pt-BR" sz="2800" smtClean="0"/>
              <a:t>Manter enquanto permanecer com cateter ou por 6 semanas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Profilaxia Antifúngica</a:t>
            </a:r>
            <a:endParaRPr lang="pt-BR" smtClean="0"/>
          </a:p>
        </p:txBody>
      </p:sp>
      <p:sp>
        <p:nvSpPr>
          <p:cNvPr id="399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smtClean="0"/>
              <a:t>Surgimento de cepas resistentes ao fluconazol?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endParaRPr lang="pt-BR" smtClean="0"/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smtClean="0"/>
              <a:t>Segurança do uso do fluconazol em recém-nascidos de baixo peso?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endParaRPr lang="pt-BR" smtClean="0"/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Emergência de resistência</a:t>
            </a:r>
            <a:endParaRPr lang="pt-BR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Um estudo relatou o surgimento de </a:t>
            </a:r>
            <a:r>
              <a:rPr lang="pt-BR" i="1" dirty="0" err="1" smtClean="0"/>
              <a:t>Candida</a:t>
            </a:r>
            <a:r>
              <a:rPr lang="pt-BR" i="1" dirty="0" smtClean="0"/>
              <a:t> </a:t>
            </a:r>
            <a:r>
              <a:rPr lang="pt-BR" i="1" dirty="0" err="1" smtClean="0"/>
              <a:t>parapsilosis</a:t>
            </a:r>
            <a:r>
              <a:rPr lang="pt-BR" i="1" dirty="0" smtClean="0"/>
              <a:t> </a:t>
            </a:r>
            <a:r>
              <a:rPr lang="pt-BR" dirty="0" smtClean="0"/>
              <a:t>resistente ao </a:t>
            </a:r>
            <a:r>
              <a:rPr lang="pt-BR" dirty="0" err="1" smtClean="0"/>
              <a:t>fluconazol</a:t>
            </a:r>
            <a:endParaRPr lang="pt-BR" dirty="0" smtClean="0"/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endParaRPr lang="pt-BR" dirty="0" smtClean="0"/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Demais estudos não houve aparecimento de </a:t>
            </a:r>
            <a:r>
              <a:rPr lang="pt-BR" dirty="0" err="1" smtClean="0"/>
              <a:t>Candida</a:t>
            </a:r>
            <a:r>
              <a:rPr lang="pt-BR" dirty="0" smtClean="0"/>
              <a:t> não </a:t>
            </a:r>
            <a:r>
              <a:rPr lang="pt-BR" dirty="0" err="1" smtClean="0"/>
              <a:t>albicans</a:t>
            </a:r>
            <a:r>
              <a:rPr lang="pt-BR" dirty="0" smtClean="0"/>
              <a:t> resistentes ao </a:t>
            </a:r>
            <a:r>
              <a:rPr lang="pt-BR" dirty="0" err="1" smtClean="0"/>
              <a:t>fluconazol</a:t>
            </a:r>
            <a:r>
              <a:rPr lang="pt-BR" dirty="0" smtClean="0"/>
              <a:t> </a:t>
            </a:r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endParaRPr lang="pt-BR" dirty="0" smtClean="0"/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Análise de 10 anos (4 anos </a:t>
            </a:r>
            <a:r>
              <a:rPr lang="pt-BR" dirty="0" err="1" smtClean="0"/>
              <a:t>pré</a:t>
            </a:r>
            <a:r>
              <a:rPr lang="pt-BR" dirty="0" smtClean="0"/>
              <a:t> e 6 anos pós) - sem emergência ou aumento na incidência de </a:t>
            </a:r>
            <a:r>
              <a:rPr lang="pt-BR" i="1" dirty="0" smtClean="0"/>
              <a:t>C. </a:t>
            </a:r>
            <a:r>
              <a:rPr lang="pt-BR" i="1" dirty="0" err="1" smtClean="0"/>
              <a:t>glabrata</a:t>
            </a:r>
            <a:r>
              <a:rPr lang="pt-BR" dirty="0" smtClean="0"/>
              <a:t> ou </a:t>
            </a:r>
            <a:r>
              <a:rPr lang="pt-BR" i="1" dirty="0" smtClean="0"/>
              <a:t>C. </a:t>
            </a:r>
            <a:r>
              <a:rPr lang="pt-BR" i="1" dirty="0" err="1" smtClean="0"/>
              <a:t>krusei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40963" name="TextBox 3"/>
          <p:cNvSpPr txBox="1">
            <a:spLocks noChangeArrowheads="1"/>
          </p:cNvSpPr>
          <p:nvPr/>
        </p:nvSpPr>
        <p:spPr bwMode="auto">
          <a:xfrm>
            <a:off x="4945063" y="2360613"/>
            <a:ext cx="3741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Sarvikivi E et al. J Clin Microbiol 2005</a:t>
            </a:r>
          </a:p>
        </p:txBody>
      </p:sp>
      <p:sp>
        <p:nvSpPr>
          <p:cNvPr id="40964" name="TextBox 4"/>
          <p:cNvSpPr txBox="1">
            <a:spLocks noChangeArrowheads="1"/>
          </p:cNvSpPr>
          <p:nvPr/>
        </p:nvSpPr>
        <p:spPr bwMode="auto">
          <a:xfrm>
            <a:off x="4811713" y="3992563"/>
            <a:ext cx="38750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Aziz M et al. Pediatr Infect Dis 2010</a:t>
            </a:r>
          </a:p>
          <a:p>
            <a:r>
              <a:rPr lang="pt-BR" b="1" i="1">
                <a:latin typeface="Calibri" pitchFamily="34" charset="0"/>
              </a:rPr>
              <a:t>Martin A et al. J Perinatol 2012</a:t>
            </a:r>
          </a:p>
        </p:txBody>
      </p:sp>
      <p:sp>
        <p:nvSpPr>
          <p:cNvPr id="40965" name="TextBox 5"/>
          <p:cNvSpPr txBox="1">
            <a:spLocks noChangeArrowheads="1"/>
          </p:cNvSpPr>
          <p:nvPr/>
        </p:nvSpPr>
        <p:spPr bwMode="auto">
          <a:xfrm>
            <a:off x="4945063" y="5815013"/>
            <a:ext cx="3741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Healy CM et al. Pediatrics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Segurança do fluconazol</a:t>
            </a:r>
            <a:endParaRPr lang="pt-BR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sz="2800" dirty="0" smtClean="0"/>
              <a:t>Relatado aumento da </a:t>
            </a:r>
            <a:r>
              <a:rPr lang="pt-BR" sz="2800" dirty="0" err="1" smtClean="0"/>
              <a:t>colestase</a:t>
            </a:r>
            <a:r>
              <a:rPr lang="pt-BR" sz="2800" dirty="0" smtClean="0"/>
              <a:t>, sem aumento de transaminases</a:t>
            </a: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endParaRPr lang="pt-BR" sz="2800" dirty="0" smtClean="0"/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sz="2800" dirty="0" smtClean="0"/>
              <a:t>Sem aumento no tempo de NPT, risco de </a:t>
            </a:r>
            <a:r>
              <a:rPr lang="pt-BR" sz="2800" dirty="0" err="1" smtClean="0"/>
              <a:t>enterocolite</a:t>
            </a:r>
            <a:r>
              <a:rPr lang="pt-BR" sz="2800" dirty="0" smtClean="0"/>
              <a:t> ou efeitos adversos de longo prazo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endParaRPr lang="pt-BR" sz="2800" dirty="0"/>
          </a:p>
        </p:txBody>
      </p:sp>
      <p:sp>
        <p:nvSpPr>
          <p:cNvPr id="41987" name="TextBox 3"/>
          <p:cNvSpPr txBox="1">
            <a:spLocks noChangeArrowheads="1"/>
          </p:cNvSpPr>
          <p:nvPr/>
        </p:nvSpPr>
        <p:spPr bwMode="auto">
          <a:xfrm>
            <a:off x="4945063" y="3141663"/>
            <a:ext cx="3741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Healy CM et al. Pediatrics 2008</a:t>
            </a:r>
          </a:p>
        </p:txBody>
      </p:sp>
      <p:sp>
        <p:nvSpPr>
          <p:cNvPr id="41988" name="TextBox 4"/>
          <p:cNvSpPr txBox="1">
            <a:spLocks noChangeArrowheads="1"/>
          </p:cNvSpPr>
          <p:nvPr/>
        </p:nvSpPr>
        <p:spPr bwMode="auto">
          <a:xfrm>
            <a:off x="4945063" y="5276850"/>
            <a:ext cx="3741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Kaufman DA et al. J Pediatr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Profilaxia Antifúngica</a:t>
            </a:r>
            <a:endParaRPr lang="pt-BR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82025" cy="5092700"/>
          </a:xfrm>
        </p:spPr>
        <p:txBody>
          <a:bodyPr rtlCol="0">
            <a:normAutofit fontScale="85000" lnSpcReduction="20000"/>
          </a:bodyPr>
          <a:lstStyle/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sz="2800" dirty="0"/>
              <a:t>E</a:t>
            </a:r>
            <a:r>
              <a:rPr lang="pt-BR" sz="2800" dirty="0" smtClean="0"/>
              <a:t>studos em unidades com alta percentagem de </a:t>
            </a:r>
            <a:r>
              <a:rPr lang="pt-BR" sz="2800" dirty="0" err="1" smtClean="0"/>
              <a:t>Candida</a:t>
            </a:r>
            <a:r>
              <a:rPr lang="pt-BR" sz="2800" dirty="0" smtClean="0"/>
              <a:t> (13 % e 20%) em prematuros &lt; 1000g</a:t>
            </a:r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endParaRPr lang="pt-BR" sz="2800" dirty="0" smtClean="0"/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sz="2800" dirty="0" smtClean="0"/>
              <a:t>Nessa alta proporção, é mais fácil de reduzir a incidência com qualquer ação</a:t>
            </a:r>
            <a:endParaRPr lang="pt-BR" sz="2800" dirty="0"/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endParaRPr lang="pt-BR" sz="2800" dirty="0" smtClean="0"/>
          </a:p>
          <a:p>
            <a:pPr marL="0" indent="0" fontAlgn="auto">
              <a:lnSpc>
                <a:spcPct val="16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sz="2800" dirty="0" smtClean="0"/>
              <a:t>Instaurar as medidas de controle de infecção e observar se há 5% de </a:t>
            </a:r>
            <a:r>
              <a:rPr lang="pt-BR" sz="2800" dirty="0" err="1" smtClean="0"/>
              <a:t>Candida</a:t>
            </a:r>
            <a:r>
              <a:rPr lang="pt-BR" sz="2800" dirty="0" smtClean="0"/>
              <a:t> entre as infecções de sua unidade. Procurar em subgrupos (&lt;1000g)</a:t>
            </a:r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Profilaxia Antifúngica</a:t>
            </a:r>
            <a:endParaRPr lang="pt-BR" smtClean="0"/>
          </a:p>
        </p:txBody>
      </p:sp>
      <p:pic>
        <p:nvPicPr>
          <p:cNvPr id="4403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4100" y="2463800"/>
            <a:ext cx="70231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extBox 4"/>
          <p:cNvSpPr txBox="1">
            <a:spLocks noChangeArrowheads="1"/>
          </p:cNvSpPr>
          <p:nvPr/>
        </p:nvSpPr>
        <p:spPr bwMode="auto">
          <a:xfrm>
            <a:off x="3186113" y="4765675"/>
            <a:ext cx="4891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Calibri" pitchFamily="34" charset="0"/>
              </a:rPr>
              <a:t>Guideline Candidiasis IDSA. Clin Infect Dis. 2009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747838" y="2763838"/>
            <a:ext cx="27797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390900" y="3186113"/>
            <a:ext cx="2032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358900" y="3592513"/>
            <a:ext cx="2032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No HMIB</a:t>
            </a:r>
          </a:p>
        </p:txBody>
      </p:sp>
      <p:pic>
        <p:nvPicPr>
          <p:cNvPr id="45058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263" y="1406525"/>
            <a:ext cx="8237537" cy="510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Conclusão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1600200"/>
            <a:ext cx="8769350" cy="5048250"/>
          </a:xfrm>
        </p:spPr>
        <p:txBody>
          <a:bodyPr rtlCol="0">
            <a:normAutofit fontScale="85000" lnSpcReduction="20000"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A prevenção de infecção </a:t>
            </a:r>
            <a:r>
              <a:rPr lang="pt-BR" dirty="0" err="1" smtClean="0"/>
              <a:t>fúngica</a:t>
            </a:r>
            <a:r>
              <a:rPr lang="pt-BR" dirty="0" smtClean="0"/>
              <a:t> é baseada nos fatores de risco para colonização e infecção</a:t>
            </a:r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Início precoce de dieta com leite humano e evitar fórmulas e dependência de cateter venoso central para NPT</a:t>
            </a:r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Uso racional de antimicrobianos de largo espectro</a:t>
            </a:r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Evitar o uso de cortic</a:t>
            </a:r>
            <a:r>
              <a:rPr lang="pt-BR" dirty="0"/>
              <a:t>o</a:t>
            </a:r>
            <a:r>
              <a:rPr lang="pt-BR" dirty="0" smtClean="0"/>
              <a:t>ide e de protetores gástricos que aumentam o pH</a:t>
            </a: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dirty="0" smtClean="0"/>
              <a:t>Prevenção de transmissão cruzada na UTI neonatal</a:t>
            </a:r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Higiene das mãos e cuidados com o CVC</a:t>
            </a:r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90"/>
                </a:solidFill>
              </a:rPr>
              <a:t>Conclusão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03800"/>
          </a:xfrm>
        </p:spPr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pt-BR" sz="2800" dirty="0" smtClean="0"/>
              <a:t>Na falta de um marcador biológico para sepse </a:t>
            </a:r>
            <a:r>
              <a:rPr lang="pt-BR" sz="2800" dirty="0" err="1" smtClean="0"/>
              <a:t>fúngica</a:t>
            </a:r>
            <a:endParaRPr lang="pt-BR" sz="2800" dirty="0" smtClean="0"/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sz="2400" dirty="0" smtClean="0"/>
              <a:t>O uso empírico de antifúngico baseado em fatores de risco é benéfico</a:t>
            </a:r>
          </a:p>
          <a:p>
            <a:pPr marL="857250" lvl="1" indent="-457200" fontAlgn="auto">
              <a:lnSpc>
                <a:spcPct val="15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pt-BR" sz="2400" dirty="0" smtClean="0"/>
              <a:t>O uso profilático de </a:t>
            </a:r>
            <a:r>
              <a:rPr lang="pt-BR" sz="2400" dirty="0" err="1" smtClean="0"/>
              <a:t>fluconazol</a:t>
            </a:r>
            <a:r>
              <a:rPr lang="pt-BR" sz="2400" dirty="0" smtClean="0"/>
              <a:t> pode ser benéfico em pacientes de alto risco para infecção </a:t>
            </a:r>
            <a:r>
              <a:rPr lang="pt-BR" sz="2400" dirty="0" err="1" smtClean="0"/>
              <a:t>fúngica</a:t>
            </a:r>
            <a:r>
              <a:rPr lang="pt-BR" sz="2400" dirty="0" smtClean="0"/>
              <a:t> em unidades com alta prevalência de </a:t>
            </a:r>
            <a:r>
              <a:rPr lang="pt-BR" sz="2400" i="1" dirty="0" err="1" smtClean="0"/>
              <a:t>Candida</a:t>
            </a:r>
            <a:endParaRPr lang="pt-BR" sz="2400" i="1" dirty="0" smtClean="0"/>
          </a:p>
          <a:p>
            <a:pPr marL="400050" lvl="1" indent="0"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Content Placeholder 2"/>
          <p:cNvSpPr>
            <a:spLocks noGrp="1"/>
          </p:cNvSpPr>
          <p:nvPr>
            <p:ph idx="1"/>
          </p:nvPr>
        </p:nvSpPr>
        <p:spPr>
          <a:xfrm>
            <a:off x="-1579563" y="-746125"/>
            <a:ext cx="8229601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pt-BR" sz="5400" b="1" smtClean="0">
                <a:solidFill>
                  <a:srgbClr val="000090"/>
                </a:solidFill>
              </a:rPr>
              <a:t>			</a:t>
            </a:r>
          </a:p>
          <a:p>
            <a:pPr marL="0" indent="0">
              <a:buFont typeface="Arial" charset="0"/>
              <a:buNone/>
            </a:pPr>
            <a:r>
              <a:rPr lang="pt-BR" sz="5400" b="1" smtClean="0">
                <a:solidFill>
                  <a:srgbClr val="000090"/>
                </a:solidFill>
              </a:rPr>
              <a:t>				Obrigado!</a:t>
            </a:r>
          </a:p>
          <a:p>
            <a:pPr marL="0" indent="0">
              <a:buFont typeface="Arial" charset="0"/>
              <a:buNone/>
            </a:pPr>
            <a:r>
              <a:rPr lang="pt-BR" sz="5400" b="1" smtClean="0">
                <a:solidFill>
                  <a:srgbClr val="000090"/>
                </a:solidFill>
              </a:rPr>
              <a:t>									</a:t>
            </a:r>
          </a:p>
          <a:p>
            <a:pPr marL="0" indent="0">
              <a:buFont typeface="Arial" charset="0"/>
              <a:buNone/>
            </a:pPr>
            <a:r>
              <a:rPr lang="pt-BR" sz="5400" b="1" smtClean="0">
                <a:solidFill>
                  <a:srgbClr val="000090"/>
                </a:solidFill>
              </a:rPr>
              <a:t>								</a:t>
            </a:r>
            <a:endParaRPr lang="pt-BR" b="1" smtClean="0">
              <a:solidFill>
                <a:srgbClr val="000090"/>
              </a:solidFill>
            </a:endParaRPr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9525" y="1141413"/>
            <a:ext cx="659765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777875" y="6199188"/>
            <a:ext cx="68976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1600">
                <a:solidFill>
                  <a:schemeClr val="hlink"/>
                </a:solidFill>
              </a:rPr>
              <a:t>Enf. Dra. Ana Flávia, Dra. Martha Vieira. Dr. Paulo R. Margotto. Dr. Felipe </a:t>
            </a:r>
          </a:p>
          <a:p>
            <a:pPr algn="ctr" defTabSz="914400"/>
            <a:r>
              <a:rPr lang="pt-BR" sz="1600">
                <a:solidFill>
                  <a:schemeClr val="hlink"/>
                </a:solidFill>
              </a:rPr>
              <a:t>Teixeira, Dra. Roseli Calil (SP)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1287</TotalTime>
  <Words>1252</Words>
  <Application>Microsoft Office PowerPoint</Application>
  <PresentationFormat>Apresentação na tela (4:3)</PresentationFormat>
  <Paragraphs>202</Paragraphs>
  <Slides>32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4" baseType="lpstr">
      <vt:lpstr>Office Theme</vt:lpstr>
      <vt:lpstr>Document</vt:lpstr>
      <vt:lpstr>Manejo da Infecção Fúngica: Prós e contras da profilaxia antifúngica</vt:lpstr>
      <vt:lpstr>Importância</vt:lpstr>
      <vt:lpstr>Manifestação clínica</vt:lpstr>
      <vt:lpstr>Fatores de risco</vt:lpstr>
      <vt:lpstr>Patogênese</vt:lpstr>
      <vt:lpstr>Candidíase congênita</vt:lpstr>
      <vt:lpstr>Microbiologia</vt:lpstr>
      <vt:lpstr>No HMIB</vt:lpstr>
      <vt:lpstr>Perfil de Sensibilidade</vt:lpstr>
      <vt:lpstr>Diagnóstico</vt:lpstr>
      <vt:lpstr>Manejo</vt:lpstr>
      <vt:lpstr>Terapia empírica precoce</vt:lpstr>
      <vt:lpstr>Terapia empírica precoce</vt:lpstr>
      <vt:lpstr>Antifúngicos</vt:lpstr>
      <vt:lpstr>Slide 15</vt:lpstr>
      <vt:lpstr>Tratamento</vt:lpstr>
      <vt:lpstr>Candidemia persistente?</vt:lpstr>
      <vt:lpstr>Candidemia persistente</vt:lpstr>
      <vt:lpstr>Manejo</vt:lpstr>
      <vt:lpstr>Slide 20</vt:lpstr>
      <vt:lpstr>Terapia preemptiva</vt:lpstr>
      <vt:lpstr>Profilaxia Antifúngica</vt:lpstr>
      <vt:lpstr>Profilaxia Antifúngica</vt:lpstr>
      <vt:lpstr>Profilaxia Antifúngica</vt:lpstr>
      <vt:lpstr>Emergência de resistência</vt:lpstr>
      <vt:lpstr>Segurança do fluconazol</vt:lpstr>
      <vt:lpstr>Profilaxia Antifúngica</vt:lpstr>
      <vt:lpstr>Profilaxia Antifúngica</vt:lpstr>
      <vt:lpstr>No HMIB</vt:lpstr>
      <vt:lpstr>Conclusão</vt:lpstr>
      <vt:lpstr>Conclusão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Manejo da Infecção Fúngica: Prós e contras da profilaxia antifúngica</dc:title>
  <dc:creator>Felipe Freitas</dc:creator>
  <cp:lastModifiedBy>Paulo</cp:lastModifiedBy>
  <cp:revision>53</cp:revision>
  <dcterms:created xsi:type="dcterms:W3CDTF">2014-04-21T20:10:12Z</dcterms:created>
  <dcterms:modified xsi:type="dcterms:W3CDTF">2014-05-14T18:12:10Z</dcterms:modified>
</cp:coreProperties>
</file>