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theme/themeOverride4.xml" ContentType="application/vnd.openxmlformats-officedocument.themeOverr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8"/>
  </p:notesMasterIdLst>
  <p:sldIdLst>
    <p:sldId id="257" r:id="rId2"/>
    <p:sldId id="316" r:id="rId3"/>
    <p:sldId id="258" r:id="rId4"/>
    <p:sldId id="259" r:id="rId5"/>
    <p:sldId id="271" r:id="rId6"/>
    <p:sldId id="260" r:id="rId7"/>
    <p:sldId id="261" r:id="rId8"/>
    <p:sldId id="272" r:id="rId9"/>
    <p:sldId id="288" r:id="rId10"/>
    <p:sldId id="262" r:id="rId11"/>
    <p:sldId id="263" r:id="rId12"/>
    <p:sldId id="264" r:id="rId13"/>
    <p:sldId id="265" r:id="rId14"/>
    <p:sldId id="267" r:id="rId15"/>
    <p:sldId id="266" r:id="rId16"/>
    <p:sldId id="289" r:id="rId17"/>
    <p:sldId id="268" r:id="rId18"/>
    <p:sldId id="269" r:id="rId19"/>
    <p:sldId id="273" r:id="rId20"/>
    <p:sldId id="270" r:id="rId21"/>
    <p:sldId id="274" r:id="rId22"/>
    <p:sldId id="290" r:id="rId23"/>
    <p:sldId id="292" r:id="rId24"/>
    <p:sldId id="293" r:id="rId25"/>
    <p:sldId id="294" r:id="rId26"/>
    <p:sldId id="291" r:id="rId27"/>
    <p:sldId id="275" r:id="rId28"/>
    <p:sldId id="312" r:id="rId29"/>
    <p:sldId id="295" r:id="rId30"/>
    <p:sldId id="296" r:id="rId31"/>
    <p:sldId id="297" r:id="rId32"/>
    <p:sldId id="307" r:id="rId33"/>
    <p:sldId id="308" r:id="rId34"/>
    <p:sldId id="309" r:id="rId35"/>
    <p:sldId id="310" r:id="rId36"/>
    <p:sldId id="313" r:id="rId37"/>
    <p:sldId id="301" r:id="rId38"/>
    <p:sldId id="302" r:id="rId39"/>
    <p:sldId id="303" r:id="rId40"/>
    <p:sldId id="277" r:id="rId41"/>
    <p:sldId id="298" r:id="rId42"/>
    <p:sldId id="278" r:id="rId43"/>
    <p:sldId id="299" r:id="rId44"/>
    <p:sldId id="300" r:id="rId45"/>
    <p:sldId id="280" r:id="rId46"/>
    <p:sldId id="304" r:id="rId47"/>
    <p:sldId id="281" r:id="rId48"/>
    <p:sldId id="314" r:id="rId49"/>
    <p:sldId id="282" r:id="rId50"/>
    <p:sldId id="315" r:id="rId51"/>
    <p:sldId id="283" r:id="rId52"/>
    <p:sldId id="305" r:id="rId53"/>
    <p:sldId id="284" r:id="rId54"/>
    <p:sldId id="306" r:id="rId55"/>
    <p:sldId id="285" r:id="rId56"/>
    <p:sldId id="311" r:id="rId5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00"/>
    <a:srgbClr val="FF0066"/>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4660"/>
  </p:normalViewPr>
  <p:slideViewPr>
    <p:cSldViewPr snapToGrid="0">
      <p:cViewPr varScale="1">
        <p:scale>
          <a:sx n="85" d="100"/>
          <a:sy n="85" d="100"/>
        </p:scale>
        <p:origin x="-581" y="-7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3E392A7E-EAF8-4E70-A8BE-4973770E5151}" type="datetimeFigureOut">
              <a:rPr lang="pt-BR"/>
              <a:pPr>
                <a:defRPr/>
              </a:pPr>
              <a:t>24/04/2015</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522A5D45-0334-497D-B979-4C2CB70A717D}"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Fatores</a:t>
            </a:r>
          </a:p>
        </p:txBody>
      </p:sp>
      <p:sp>
        <p:nvSpPr>
          <p:cNvPr id="29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3985798-9794-4BC6-8DB1-D26C7F1C3F13}" type="slidenum">
              <a:rPr lang="pt-BR"/>
              <a:pPr fontAlgn="base">
                <a:spcBef>
                  <a:spcPct val="0"/>
                </a:spcBef>
                <a:spcAft>
                  <a:spcPct val="0"/>
                </a:spcAft>
              </a:pPr>
              <a:t>3</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6563" name="Rectangle 2"/>
          <p:cNvSpPr>
            <a:spLocks noGrp="1"/>
          </p:cNvSpPr>
          <p:nvPr>
            <p:ph type="body" idx="1"/>
          </p:nvPr>
        </p:nvSpPr>
        <p:spPr bwMode="auto">
          <a:xfrm>
            <a:off x="685800" y="4343400"/>
            <a:ext cx="5486400" cy="4114800"/>
          </a:xfrm>
          <a:noFill/>
        </p:spPr>
        <p:txBody>
          <a:bodyPr wrap="square" numCol="1" anchor="t" anchorCtr="0" compatLnSpc="1">
            <a:prstTxWarp prst="textNoShape">
              <a:avLst/>
            </a:prstTxWarp>
          </a:bodyPr>
          <a:lstStyle/>
          <a:p>
            <a:pPr>
              <a:spcBef>
                <a:spcPct val="0"/>
              </a:spcBef>
            </a:pPr>
            <a:endParaRPr lang="pt-BR" smtClean="0"/>
          </a:p>
        </p:txBody>
      </p:sp>
      <p:sp>
        <p:nvSpPr>
          <p:cNvPr id="66564" name="Rectangl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A497E1F1-183A-45B3-8455-3AEA810E5D8E}" type="slidenum">
              <a:rPr lang="pt-BR" sz="1200">
                <a:latin typeface="Calibri" pitchFamily="34" charset="0"/>
              </a:rPr>
              <a:pPr algn="r"/>
              <a:t>31</a:t>
            </a:fld>
            <a:endParaRPr lang="pt-BR"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Título 6"/>
          <p:cNvSpPr>
            <a:spLocks noGrp="1"/>
          </p:cNvSpPr>
          <p:nvPr>
            <p:ph type="title"/>
          </p:nvPr>
        </p:nvSpPr>
        <p:spPr/>
        <p:txBody>
          <a:bodyPr rtlCol="0"/>
          <a:lstStyle>
            <a:extLst/>
          </a:lstStyle>
          <a:p>
            <a:r>
              <a:rPr lang="pt-BR" smtClean="0"/>
              <a:t>Clique para editar o estilo do título mestre</a:t>
            </a:r>
            <a:endParaRPr lang="en-US"/>
          </a:p>
        </p:txBody>
      </p:sp>
      <p:sp>
        <p:nvSpPr>
          <p:cNvPr id="4" name="Espaço Reservado para Data 9"/>
          <p:cNvSpPr>
            <a:spLocks noGrp="1"/>
          </p:cNvSpPr>
          <p:nvPr>
            <p:ph type="dt" sz="half" idx="10"/>
          </p:nvPr>
        </p:nvSpPr>
        <p:spPr/>
        <p:txBody>
          <a:bodyPr/>
          <a:lstStyle>
            <a:lvl1pPr>
              <a:defRPr/>
            </a:lvl1pPr>
          </a:lstStyle>
          <a:p>
            <a:pPr>
              <a:defRPr/>
            </a:pPr>
            <a:fld id="{12A7DC93-768E-475C-B1FF-8020AF4DDAB5}" type="datetimeFigureOut">
              <a:rPr lang="pt-BR"/>
              <a:pPr>
                <a:defRPr/>
              </a:pPr>
              <a:t>24/04/2015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DDD192AC-34B4-4E65-B902-264E360A6A26}"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1"/>
      </p:bgRef>
    </p:bg>
    <p:spTree>
      <p:nvGrpSpPr>
        <p:cNvPr id="1" name=""/>
        <p:cNvGrpSpPr/>
        <p:nvPr/>
      </p:nvGrpSpPr>
      <p:grpSpPr>
        <a:xfrm>
          <a:off x="0" y="0"/>
          <a:ext cx="0" cy="0"/>
          <a:chOff x="0" y="0"/>
          <a:chExt cx="0" cy="0"/>
        </a:xfrm>
      </p:grpSpPr>
      <p:sp>
        <p:nvSpPr>
          <p:cNvPr id="4" name="Divisa 3"/>
          <p:cNvSpPr/>
          <p:nvPr/>
        </p:nvSpPr>
        <p:spPr>
          <a:xfrm>
            <a:off x="4849813" y="3005138"/>
            <a:ext cx="242887"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Divisa 4"/>
          <p:cNvSpPr/>
          <p:nvPr/>
        </p:nvSpPr>
        <p:spPr>
          <a:xfrm>
            <a:off x="4602163" y="3005138"/>
            <a:ext cx="24130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ítulo 1"/>
          <p:cNvSpPr>
            <a:spLocks noGrp="1"/>
          </p:cNvSpPr>
          <p:nvPr>
            <p:ph type="title"/>
          </p:nvPr>
        </p:nvSpPr>
        <p:spPr>
          <a:xfrm>
            <a:off x="963168" y="1059712"/>
            <a:ext cx="103632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5230284" y="2931712"/>
            <a:ext cx="6096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extLst/>
          </a:lstStyle>
          <a:p>
            <a:pPr>
              <a:defRPr/>
            </a:pPr>
            <a:fld id="{1FADDC39-2C8D-4F09-AB62-E00396DD8EE1}" type="datetimeFigureOut">
              <a:rPr lang="pt-BR"/>
              <a:pPr>
                <a:defRPr/>
              </a:pPr>
              <a:t>24/04/2015</a:t>
            </a:fld>
            <a:endParaRPr lang="pt-BR"/>
          </a:p>
        </p:txBody>
      </p:sp>
      <p:sp>
        <p:nvSpPr>
          <p:cNvPr id="7" name="Espaço Reservado para Rodapé 4"/>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extLst/>
          </a:lstStyle>
          <a:p>
            <a:pPr>
              <a:defRPr/>
            </a:pPr>
            <a:fld id="{BC2DC890-3477-4F95-AC1F-B6128397E960}"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bg>
      <p:bgRef idx="1002">
        <a:schemeClr val="bg1"/>
      </p:bgRef>
    </p:bg>
    <p:spTree>
      <p:nvGrpSpPr>
        <p:cNvPr id="1" name=""/>
        <p:cNvGrpSpPr/>
        <p:nvPr/>
      </p:nvGrpSpPr>
      <p:grpSpPr>
        <a:xfrm>
          <a:off x="0" y="0"/>
          <a:ext cx="0" cy="0"/>
          <a:chOff x="0" y="0"/>
          <a:chExt cx="0" cy="0"/>
        </a:xfrm>
      </p:grpSpPr>
      <p:sp>
        <p:nvSpPr>
          <p:cNvPr id="3" name="Espaço Reservado para Conteúdo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Título 7"/>
          <p:cNvSpPr>
            <a:spLocks noGrp="1"/>
          </p:cNvSpPr>
          <p:nvPr>
            <p:ph type="title"/>
          </p:nvPr>
        </p:nvSpPr>
        <p:spPr/>
        <p:txBody>
          <a:bodyPr rtlCol="0"/>
          <a:lstStyle>
            <a:extLst/>
          </a:lstStyle>
          <a:p>
            <a:r>
              <a:rPr lang="pt-BR" smtClean="0"/>
              <a:t>Clique para editar o estilo do título mestre</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D94CAAF4-A5CF-4590-8729-D633EAFA84B9}" type="datetimeFigureOut">
              <a:rPr lang="pt-BR"/>
              <a:pPr>
                <a:defRPr/>
              </a:pPr>
              <a:t>24/04/2015</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B4681119-092B-43ED-B72A-C890D9EDCECF}"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A049009B-9B83-4DAF-A58D-28CA6E429CE9}" type="datetimeFigureOut">
              <a:rPr lang="pt-BR"/>
              <a:pPr>
                <a:defRPr/>
              </a:pPr>
              <a:t>24/04/2015</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E1EA5ABD-58B5-4558-A745-FF5F5D6AB212}"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bg>
      <p:bgRef idx="1002">
        <a:schemeClr val="bg1"/>
      </p:bgRef>
    </p:bg>
    <p:spTree>
      <p:nvGrpSpPr>
        <p:cNvPr id="1" name=""/>
        <p:cNvGrpSpPr/>
        <p:nvPr/>
      </p:nvGrpSpPr>
      <p:grpSpPr>
        <a:xfrm>
          <a:off x="0" y="0"/>
          <a:ext cx="0" cy="0"/>
          <a:chOff x="0" y="0"/>
          <a:chExt cx="0" cy="0"/>
        </a:xfrm>
      </p:grpSpPr>
      <p:sp>
        <p:nvSpPr>
          <p:cNvPr id="6" name="Título 5"/>
          <p:cNvSpPr>
            <a:spLocks noGrp="1"/>
          </p:cNvSpPr>
          <p:nvPr>
            <p:ph type="title"/>
          </p:nvPr>
        </p:nvSpPr>
        <p:spPr/>
        <p:txBody>
          <a:bodyPr rtlCol="0"/>
          <a:lstStyle>
            <a:extLst/>
          </a:lstStyle>
          <a:p>
            <a:r>
              <a:rPr lang="pt-BR" smtClean="0"/>
              <a:t>Clique para editar o estilo do título mestre</a:t>
            </a:r>
            <a:endParaRPr lang="en-US"/>
          </a:p>
        </p:txBody>
      </p:sp>
      <p:sp>
        <p:nvSpPr>
          <p:cNvPr id="3" name="Espaço Reservado para Data 2"/>
          <p:cNvSpPr>
            <a:spLocks noGrp="1"/>
          </p:cNvSpPr>
          <p:nvPr>
            <p:ph type="dt" sz="half" idx="10"/>
          </p:nvPr>
        </p:nvSpPr>
        <p:spPr/>
        <p:txBody>
          <a:bodyPr/>
          <a:lstStyle>
            <a:lvl1pPr>
              <a:defRPr/>
            </a:lvl1pPr>
            <a:extLst/>
          </a:lstStyle>
          <a:p>
            <a:pPr>
              <a:defRPr/>
            </a:pPr>
            <a:fld id="{EAE47431-050A-460B-A6E3-98DEF80DC577}" type="datetimeFigureOut">
              <a:rPr lang="pt-BR"/>
              <a:pPr>
                <a:defRPr/>
              </a:pPr>
              <a:t>24/04/2015</a:t>
            </a:fld>
            <a:endParaRPr lang="pt-BR"/>
          </a:p>
        </p:txBody>
      </p:sp>
      <p:sp>
        <p:nvSpPr>
          <p:cNvPr id="4" name="Espaço Reservado para Rodapé 3"/>
          <p:cNvSpPr>
            <a:spLocks noGrp="1"/>
          </p:cNvSpPr>
          <p:nvPr>
            <p:ph type="ftr" sz="quarter" idx="11"/>
          </p:nvPr>
        </p:nvSpPr>
        <p:spPr/>
        <p:txBody>
          <a:bodyPr/>
          <a:lstStyle>
            <a:lvl1pPr>
              <a:defRPr/>
            </a:lvl1pPr>
            <a:extLst/>
          </a:lstStyle>
          <a:p>
            <a:pPr>
              <a:defRPr/>
            </a:pPr>
            <a:endParaRPr lang="pt-BR"/>
          </a:p>
        </p:txBody>
      </p:sp>
      <p:sp>
        <p:nvSpPr>
          <p:cNvPr id="5" name="Espaço Reservado para Número de Slide 4"/>
          <p:cNvSpPr>
            <a:spLocks noGrp="1"/>
          </p:cNvSpPr>
          <p:nvPr>
            <p:ph type="sldNum" sz="quarter" idx="12"/>
          </p:nvPr>
        </p:nvSpPr>
        <p:spPr/>
        <p:txBody>
          <a:bodyPr/>
          <a:lstStyle>
            <a:lvl1pPr>
              <a:defRPr/>
            </a:lvl1pPr>
            <a:extLst/>
          </a:lstStyle>
          <a:p>
            <a:pPr>
              <a:defRPr/>
            </a:pPr>
            <a:fld id="{8B3E0135-6A64-4152-A2E1-4BB10F182E9A}"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9"/>
          <p:cNvSpPr>
            <a:spLocks noGrp="1"/>
          </p:cNvSpPr>
          <p:nvPr>
            <p:ph type="dt" sz="half" idx="10"/>
          </p:nvPr>
        </p:nvSpPr>
        <p:spPr/>
        <p:txBody>
          <a:bodyPr/>
          <a:lstStyle>
            <a:lvl1pPr>
              <a:defRPr/>
            </a:lvl1pPr>
          </a:lstStyle>
          <a:p>
            <a:pPr>
              <a:defRPr/>
            </a:pPr>
            <a:fld id="{BC674B73-CB4F-4B86-A88C-53406C6EA4DE}" type="datetimeFigureOut">
              <a:rPr lang="pt-BR"/>
              <a:pPr>
                <a:defRPr/>
              </a:pPr>
              <a:t>24/04/2015</a:t>
            </a:fld>
            <a:endParaRPr lang="pt-BR"/>
          </a:p>
        </p:txBody>
      </p:sp>
      <p:sp>
        <p:nvSpPr>
          <p:cNvPr id="3" name="Espaço Reservado para Rodapé 21"/>
          <p:cNvSpPr>
            <a:spLocks noGrp="1"/>
          </p:cNvSpPr>
          <p:nvPr>
            <p:ph type="ftr" sz="quarter" idx="11"/>
          </p:nvPr>
        </p:nvSpPr>
        <p:spPr/>
        <p:txBody>
          <a:bodyPr/>
          <a:lstStyle>
            <a:lvl1pPr>
              <a:defRPr/>
            </a:lvl1pPr>
          </a:lstStyle>
          <a:p>
            <a:pPr>
              <a:defRPr/>
            </a:pPr>
            <a:endParaRPr lang="pt-BR"/>
          </a:p>
        </p:txBody>
      </p:sp>
      <p:sp>
        <p:nvSpPr>
          <p:cNvPr id="4" name="Espaço Reservado para Número de Slide 17"/>
          <p:cNvSpPr>
            <a:spLocks noGrp="1"/>
          </p:cNvSpPr>
          <p:nvPr>
            <p:ph type="sldNum" sz="quarter" idx="12"/>
          </p:nvPr>
        </p:nvSpPr>
        <p:spPr/>
        <p:txBody>
          <a:bodyPr/>
          <a:lstStyle>
            <a:lvl1pPr>
              <a:defRPr/>
            </a:lvl1pPr>
          </a:lstStyle>
          <a:p>
            <a:pPr>
              <a:defRPr/>
            </a:pPr>
            <a:fld id="{4F7566C6-54E9-4890-A026-E96DE6E0D3DC}"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219200" y="4876800"/>
            <a:ext cx="9975701" cy="457200"/>
          </a:xfrm>
        </p:spPr>
        <p:txBody>
          <a:bodyPr anchor="t">
            <a:noAutofit/>
            <a:sp3d prstMaterial="softEdge">
              <a:bevelT w="0" h="0"/>
            </a:sp3d>
          </a:bodyPr>
          <a:lstStyle>
            <a:lvl1pPr algn="r">
              <a:buNone/>
              <a:defRPr sz="2500" b="0">
                <a:solidFill>
                  <a:schemeClr val="accent1"/>
                </a:solidFill>
                <a:effectLst/>
              </a:defRPr>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E5995A87-C00A-47B4-86D4-F512C4A462AF}" type="datetimeFigureOut">
              <a:rPr lang="pt-BR"/>
              <a:pPr>
                <a:defRPr/>
              </a:pPr>
              <a:t>24/04/2015</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BC9CF30B-4B39-4F33-B803-945ABEEEB25B}"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5" name="Forma livre 4"/>
          <p:cNvSpPr>
            <a:spLocks/>
          </p:cNvSpPr>
          <p:nvPr/>
        </p:nvSpPr>
        <p:spPr bwMode="auto">
          <a:xfrm>
            <a:off x="665163" y="5945188"/>
            <a:ext cx="6588125"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Forma livre 5"/>
          <p:cNvSpPr>
            <a:spLocks/>
          </p:cNvSpPr>
          <p:nvPr/>
        </p:nvSpPr>
        <p:spPr bwMode="auto">
          <a:xfrm>
            <a:off x="647700" y="5938838"/>
            <a:ext cx="4921250"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Triângulo retângulo 6"/>
          <p:cNvSpPr>
            <a:spLocks/>
          </p:cNvSpPr>
          <p:nvPr/>
        </p:nvSpPr>
        <p:spPr bwMode="auto">
          <a:xfrm>
            <a:off x="-8056" y="5791253"/>
            <a:ext cx="4536419"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Conector reto 7"/>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Divisa 8"/>
          <p:cNvSpPr/>
          <p:nvPr/>
        </p:nvSpPr>
        <p:spPr>
          <a:xfrm>
            <a:off x="11552238" y="4987925"/>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Divisa 9"/>
          <p:cNvSpPr/>
          <p:nvPr/>
        </p:nvSpPr>
        <p:spPr>
          <a:xfrm>
            <a:off x="11303000" y="4987925"/>
            <a:ext cx="2460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Espaço Reservado para Texto 3"/>
          <p:cNvSpPr>
            <a:spLocks noGrp="1"/>
          </p:cNvSpPr>
          <p:nvPr>
            <p:ph type="body" sz="half" idx="2"/>
          </p:nvPr>
        </p:nvSpPr>
        <p:spPr>
          <a:xfrm>
            <a:off x="1521643" y="5443402"/>
            <a:ext cx="95504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3" name="Espaço Reservado para Imagem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t-BR" noProof="0" smtClean="0"/>
              <a:t>Clique no ícone para adicionar uma imagem</a:t>
            </a:r>
            <a:endParaRPr lang="en-US" noProof="0" dirty="0"/>
          </a:p>
        </p:txBody>
      </p:sp>
      <p:sp>
        <p:nvSpPr>
          <p:cNvPr id="2" name="Título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t-BR" smtClean="0"/>
              <a:t>Clique para editar o estilo do título mestre</a:t>
            </a:r>
            <a:endParaRPr lang="en-US"/>
          </a:p>
        </p:txBody>
      </p:sp>
      <p:sp>
        <p:nvSpPr>
          <p:cNvPr id="11" name="Espaço Reservado para Data 4"/>
          <p:cNvSpPr>
            <a:spLocks noGrp="1"/>
          </p:cNvSpPr>
          <p:nvPr>
            <p:ph type="dt" sz="half" idx="10"/>
          </p:nvPr>
        </p:nvSpPr>
        <p:spPr/>
        <p:txBody>
          <a:bodyPr/>
          <a:lstStyle>
            <a:lvl1pPr>
              <a:defRPr smtClean="0">
                <a:solidFill>
                  <a:schemeClr val="tx1"/>
                </a:solidFill>
              </a:defRPr>
            </a:lvl1pPr>
            <a:extLst/>
          </a:lstStyle>
          <a:p>
            <a:pPr>
              <a:defRPr/>
            </a:pPr>
            <a:fld id="{C85BA12C-9C7E-40E1-9310-BF85D022DCF5}" type="datetimeFigureOut">
              <a:rPr lang="pt-BR"/>
              <a:pPr>
                <a:defRPr/>
              </a:pPr>
              <a:t>24/04/2015</a:t>
            </a:fld>
            <a:endParaRPr lang="pt-BR"/>
          </a:p>
        </p:txBody>
      </p:sp>
      <p:sp>
        <p:nvSpPr>
          <p:cNvPr id="12" name="Espaço Reservado para Rodapé 5"/>
          <p:cNvSpPr>
            <a:spLocks noGrp="1"/>
          </p:cNvSpPr>
          <p:nvPr>
            <p:ph type="ftr" sz="quarter" idx="11"/>
          </p:nvPr>
        </p:nvSpPr>
        <p:spPr/>
        <p:txBody>
          <a:bodyPr/>
          <a:lstStyle>
            <a:lvl1pPr>
              <a:defRPr>
                <a:solidFill>
                  <a:schemeClr val="tx1"/>
                </a:solidFill>
              </a:defRPr>
            </a:lvl1pPr>
            <a:extLst/>
          </a:lstStyle>
          <a:p>
            <a:pPr>
              <a:defRPr/>
            </a:pPr>
            <a:endParaRPr lang="pt-BR"/>
          </a:p>
        </p:txBody>
      </p:sp>
      <p:sp>
        <p:nvSpPr>
          <p:cNvPr id="13" name="Espaço Reservado para Número de Slide 6"/>
          <p:cNvSpPr>
            <a:spLocks noGrp="1"/>
          </p:cNvSpPr>
          <p:nvPr>
            <p:ph type="sldNum" sz="quarter" idx="12"/>
          </p:nvPr>
        </p:nvSpPr>
        <p:spPr/>
        <p:txBody>
          <a:bodyPr/>
          <a:lstStyle>
            <a:lvl1pPr>
              <a:defRPr smtClean="0">
                <a:solidFill>
                  <a:schemeClr val="tx1"/>
                </a:solidFill>
              </a:defRPr>
            </a:lvl1pPr>
            <a:extLst/>
          </a:lstStyle>
          <a:p>
            <a:pPr>
              <a:defRPr/>
            </a:pPr>
            <a:fld id="{B53F546E-BE09-477B-95A8-D240984C4BB1}"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609600" y="1481330"/>
            <a:ext cx="10972800" cy="4386071"/>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697E5FE7-3955-4485-B6C7-5FB0F46E9D99}" type="datetimeFigureOut">
              <a:rPr lang="pt-BR"/>
              <a:pPr>
                <a:defRPr/>
              </a:pPr>
              <a:t>24/04/2015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C265829A-03C3-49FD-9A1D-D9A9AC05D84C}"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25351" y="274641"/>
            <a:ext cx="2369960" cy="5592761"/>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609600" y="274641"/>
            <a:ext cx="8432800" cy="5592760"/>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3393414F-8582-4E77-9ACC-250EA0FF9303}" type="datetimeFigureOut">
              <a:rPr lang="pt-BR"/>
              <a:pPr>
                <a:defRPr/>
              </a:pPr>
              <a:t>24/04/2015</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22D5D8D9-8990-40EB-951D-5535C6AD9ADA}"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665163" y="5945188"/>
            <a:ext cx="6588125"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Forma livre 11"/>
          <p:cNvSpPr>
            <a:spLocks/>
          </p:cNvSpPr>
          <p:nvPr/>
        </p:nvSpPr>
        <p:spPr bwMode="auto">
          <a:xfrm>
            <a:off x="647700" y="5938838"/>
            <a:ext cx="4921250"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Triângulo retângulo 13"/>
          <p:cNvSpPr>
            <a:spLocks/>
          </p:cNvSpPr>
          <p:nvPr/>
        </p:nvSpPr>
        <p:spPr bwMode="auto">
          <a:xfrm>
            <a:off x="-8056" y="5791253"/>
            <a:ext cx="4536419" cy="1080868"/>
          </a:xfrm>
          <a:prstGeom prst="rtTriangle">
            <a:avLst/>
          </a:prstGeom>
          <a:blipFill>
            <a:blip r:embed="rId1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Conector reto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ço Reservado para Título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pt-BR" smtClean="0"/>
              <a:t>Clique para editar o estilo do título mestre</a:t>
            </a:r>
            <a:endParaRPr lang="en-US"/>
          </a:p>
        </p:txBody>
      </p:sp>
      <p:sp>
        <p:nvSpPr>
          <p:cNvPr id="1033" name="Espaço Reservado para Texto 29"/>
          <p:cNvSpPr>
            <a:spLocks noGrp="1"/>
          </p:cNvSpPr>
          <p:nvPr>
            <p:ph type="body" idx="1"/>
          </p:nvPr>
        </p:nvSpPr>
        <p:spPr bwMode="auto">
          <a:xfrm>
            <a:off x="609600" y="1481138"/>
            <a:ext cx="10972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0" name="Espaço Reservado para Data 9"/>
          <p:cNvSpPr>
            <a:spLocks noGrp="1"/>
          </p:cNvSpPr>
          <p:nvPr>
            <p:ph type="dt" sz="half" idx="2"/>
          </p:nvPr>
        </p:nvSpPr>
        <p:spPr>
          <a:xfrm>
            <a:off x="8970963" y="6408738"/>
            <a:ext cx="2559050"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E176718E-285F-49F3-AAFA-52A40DE6A1F5}" type="datetimeFigureOut">
              <a:rPr lang="pt-BR"/>
              <a:pPr>
                <a:defRPr/>
              </a:pPr>
              <a:t>24/04/2015</a:t>
            </a:fld>
            <a:endParaRPr lang="pt-BR"/>
          </a:p>
        </p:txBody>
      </p:sp>
      <p:sp>
        <p:nvSpPr>
          <p:cNvPr id="22" name="Espaço Reservado para Rodapé 21"/>
          <p:cNvSpPr>
            <a:spLocks noGrp="1"/>
          </p:cNvSpPr>
          <p:nvPr>
            <p:ph type="ftr" sz="quarter" idx="3"/>
          </p:nvPr>
        </p:nvSpPr>
        <p:spPr>
          <a:xfrm>
            <a:off x="5840413" y="6408738"/>
            <a:ext cx="3133725"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pt-BR"/>
          </a:p>
        </p:txBody>
      </p:sp>
      <p:sp>
        <p:nvSpPr>
          <p:cNvPr id="18" name="Espaço Reservado para Número de Slide 17"/>
          <p:cNvSpPr>
            <a:spLocks noGrp="1"/>
          </p:cNvSpPr>
          <p:nvPr>
            <p:ph type="sldNum" sz="quarter" idx="4"/>
          </p:nvPr>
        </p:nvSpPr>
        <p:spPr>
          <a:xfrm>
            <a:off x="11530013" y="6408738"/>
            <a:ext cx="488950"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059FEDBA-A255-4EFA-B5A8-91FFAFF8F50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3" r:id="rId6"/>
    <p:sldLayoutId id="2147483759" r:id="rId7"/>
    <p:sldLayoutId id="2147483760" r:id="rId8"/>
    <p:sldLayoutId id="2147483752" r:id="rId9"/>
    <p:sldLayoutId id="2147483751" r:id="rId10"/>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www.paulomargoto.com.br/" TargetMode="External"/></Relationships>
</file>

<file path=ppt/slides/_rels/slide2.xml.rels><?xml version="1.0" encoding="UTF-8" standalone="yes"?>
<Relationships xmlns="http://schemas.openxmlformats.org/package/2006/relationships"><Relationship Id="rId2" Type="http://schemas.openxmlformats.org/officeDocument/2006/relationships/hyperlink" Target="http://www.ncbi.nlm.nih.gov/pubmed/25425653"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Sepse_neonatal_Neurodesenv.ppt"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www.paulomargotto.com.br/documentos/INFEC&#199;&#213;ES%20BACTERIANAS-2009.doc" TargetMode="External"/><Relationship Id="rId2" Type="http://schemas.openxmlformats.org/officeDocument/2006/relationships/image" Target="../media/image24.pn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Infec_Lesao_cerebral_2014.pptx" TargetMode="Externa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Infeccao_lesao_cerebral.ppt" TargetMode="Externa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Infeccao-lesao%20sub%20branca.ppt" TargetMode="Externa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Lesao_isquemica_hemorragica_PT.doc" TargetMode="Externa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Infeccao-Neonatal-Neurodesenv_2013.ppt" TargetMode="Externa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Infeccao_lesao_cerebral.ppt" TargetMode="Externa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Antibic_Emp_Prolong.ppt"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Bacterias_Multirres.ppt"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Leite_mater_pasteuriz%20versos%20cru_sepse.ppt" TargetMode="Externa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Leite_matern_precoce_2012.doc" TargetMode="Externa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www.ncbi.nlm.nih.gov/pubmed/18727685" TargetMode="External"/><Relationship Id="rId2" Type="http://schemas.openxmlformats.org/officeDocument/2006/relationships/hyperlink" Target="http://www.ncbi.nlm.nih.gov/pubmed/21890250" TargetMode="Externa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hyperlink" Target="http://www.paulomargotto.com.br/documentos/Sepse_tardia_2012.doc" TargetMode="External"/><Relationship Id="rId4" Type="http://schemas.openxmlformats.org/officeDocument/2006/relationships/hyperlink" Target="http://www.ncbi.nlm.nih.gov/pubmed/15687416"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PRC_Atualizacao_2012.ppt" TargetMode="Externa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Antibiotic_empirica_efeitos_adversos.doc" TargetMode="Externa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5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Antibiotico_enterocolite-necrosante.ppt" TargetMode="Externa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Imunoglobulina_sepse_2011.ppt" TargetMode="Externa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56.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hyperlink" Target="http://www.paulomargotto.com.br/documentos/Sepse_tardia_2012.doc" TargetMode="External"/><Relationship Id="rId2" Type="http://schemas.openxmlformats.org/officeDocument/2006/relationships/image" Target="../media/image30.gif"/><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hyperlink" Target="http://www.paulomargotto.com.br/documentos/Voriconazol_asrpergilose.ppt" TargetMode="External"/><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srcRect/>
          <a:stretch>
            <a:fillRect/>
          </a:stretch>
        </p:blipFill>
        <p:spPr bwMode="auto">
          <a:xfrm>
            <a:off x="169863" y="747713"/>
            <a:ext cx="12022137" cy="3438525"/>
          </a:xfrm>
          <a:prstGeom prst="rect">
            <a:avLst/>
          </a:prstGeom>
          <a:noFill/>
          <a:ln w="9525">
            <a:noFill/>
            <a:miter lim="800000"/>
            <a:headEnd/>
            <a:tailEnd/>
          </a:ln>
        </p:spPr>
      </p:pic>
      <p:pic>
        <p:nvPicPr>
          <p:cNvPr id="10244" name="Picture 2"/>
          <p:cNvPicPr>
            <a:picLocks noChangeAspect="1" noChangeArrowheads="1"/>
          </p:cNvPicPr>
          <p:nvPr/>
        </p:nvPicPr>
        <p:blipFill>
          <a:blip r:embed="rId3"/>
          <a:srcRect/>
          <a:stretch>
            <a:fillRect/>
          </a:stretch>
        </p:blipFill>
        <p:spPr bwMode="auto">
          <a:xfrm>
            <a:off x="468313" y="0"/>
            <a:ext cx="11204575" cy="1327150"/>
          </a:xfrm>
          <a:prstGeom prst="rect">
            <a:avLst/>
          </a:prstGeom>
          <a:noFill/>
          <a:ln w="9525">
            <a:noFill/>
            <a:miter lim="800000"/>
            <a:headEnd/>
            <a:tailEnd/>
          </a:ln>
        </p:spPr>
      </p:pic>
      <p:sp>
        <p:nvSpPr>
          <p:cNvPr id="10245" name="Rectangle 5"/>
          <p:cNvSpPr>
            <a:spLocks noChangeArrowheads="1"/>
          </p:cNvSpPr>
          <p:nvPr/>
        </p:nvSpPr>
        <p:spPr bwMode="auto">
          <a:xfrm>
            <a:off x="465138" y="1323975"/>
            <a:ext cx="11226800" cy="644525"/>
          </a:xfrm>
          <a:prstGeom prst="rect">
            <a:avLst/>
          </a:prstGeom>
          <a:solidFill>
            <a:schemeClr val="accent1"/>
          </a:solidFill>
          <a:ln w="38100">
            <a:solidFill>
              <a:srgbClr val="0033CC"/>
            </a:solidFill>
            <a:miter lim="800000"/>
            <a:headEnd/>
            <a:tailEnd/>
          </a:ln>
          <a:effectLst/>
        </p:spPr>
        <p:txBody>
          <a:bodyPr wrap="none" anchor="ctr"/>
          <a:lstStyle/>
          <a:p>
            <a:pPr algn="ctr"/>
            <a:r>
              <a:rPr lang="pt-BR" sz="2400"/>
              <a:t>Sepse neonatal tardia: recentes avanços</a:t>
            </a:r>
          </a:p>
        </p:txBody>
      </p:sp>
      <p:sp>
        <p:nvSpPr>
          <p:cNvPr id="10246" name="Subtítulo 2"/>
          <p:cNvSpPr>
            <a:spLocks/>
          </p:cNvSpPr>
          <p:nvPr/>
        </p:nvSpPr>
        <p:spPr bwMode="auto">
          <a:xfrm>
            <a:off x="563563" y="4437063"/>
            <a:ext cx="10636250" cy="2554287"/>
          </a:xfrm>
          <a:prstGeom prst="rect">
            <a:avLst/>
          </a:prstGeom>
          <a:noFill/>
          <a:ln w="9525">
            <a:noFill/>
            <a:miter lim="800000"/>
            <a:headEnd/>
            <a:tailEnd/>
          </a:ln>
        </p:spPr>
        <p:txBody>
          <a:bodyPr lIns="45720" rIns="45720"/>
          <a:lstStyle/>
          <a:p>
            <a:pPr algn="ctr">
              <a:spcBef>
                <a:spcPts val="400"/>
              </a:spcBef>
              <a:buClr>
                <a:schemeClr val="accent1"/>
              </a:buClr>
              <a:buSzPct val="68000"/>
              <a:buFont typeface="Wingdings 3" pitchFamily="18" charset="2"/>
              <a:buNone/>
            </a:pPr>
            <a:r>
              <a:rPr lang="pt-BR">
                <a:solidFill>
                  <a:schemeClr val="tx2"/>
                </a:solidFill>
                <a:latin typeface="Lucida Sans Unicode" pitchFamily="34" charset="0"/>
              </a:rPr>
              <a:t>Apresentação: Betânia Amâncio (R2 Pediatria), Naiara Viudes (R2 Pediatria)</a:t>
            </a:r>
          </a:p>
          <a:p>
            <a:pPr algn="ctr">
              <a:spcBef>
                <a:spcPts val="400"/>
              </a:spcBef>
              <a:buClr>
                <a:schemeClr val="accent1"/>
              </a:buClr>
              <a:buSzPct val="68000"/>
              <a:buFont typeface="Wingdings 3" pitchFamily="18" charset="2"/>
              <a:buNone/>
            </a:pPr>
            <a:endParaRPr lang="pt-BR">
              <a:solidFill>
                <a:schemeClr val="tx2"/>
              </a:solidFill>
              <a:latin typeface="Lucida Sans Unicode" pitchFamily="34" charset="0"/>
            </a:endParaRPr>
          </a:p>
          <a:p>
            <a:pPr algn="ctr">
              <a:spcBef>
                <a:spcPts val="400"/>
              </a:spcBef>
              <a:buClr>
                <a:schemeClr val="accent1"/>
              </a:buClr>
              <a:buSzPct val="68000"/>
              <a:buFont typeface="Wingdings 3" pitchFamily="18" charset="2"/>
              <a:buNone/>
            </a:pPr>
            <a:r>
              <a:rPr lang="pt-BR">
                <a:solidFill>
                  <a:schemeClr val="tx2"/>
                </a:solidFill>
                <a:latin typeface="Lucida Sans Unicode" pitchFamily="34" charset="0"/>
              </a:rPr>
              <a:t>Coordenação: Paulo R. Margotto</a:t>
            </a:r>
          </a:p>
          <a:p>
            <a:pPr algn="ctr">
              <a:spcBef>
                <a:spcPts val="400"/>
              </a:spcBef>
              <a:buClr>
                <a:schemeClr val="accent1"/>
              </a:buClr>
              <a:buSzPct val="68000"/>
              <a:buFont typeface="Wingdings 3" pitchFamily="18" charset="2"/>
              <a:buNone/>
            </a:pPr>
            <a:r>
              <a:rPr lang="pt-BR">
                <a:solidFill>
                  <a:schemeClr val="tx2"/>
                </a:solidFill>
                <a:latin typeface="Lucida Sans Unicode" pitchFamily="34" charset="0"/>
              </a:rPr>
              <a:t>Brasília, 24 de abril de 2015</a:t>
            </a:r>
          </a:p>
          <a:p>
            <a:pPr algn="ctr">
              <a:spcBef>
                <a:spcPts val="400"/>
              </a:spcBef>
              <a:buClr>
                <a:schemeClr val="accent1"/>
              </a:buClr>
              <a:buSzPct val="68000"/>
              <a:buFont typeface="Wingdings 3" pitchFamily="18" charset="2"/>
              <a:buNone/>
            </a:pPr>
            <a:r>
              <a:rPr lang="pt-BR">
                <a:solidFill>
                  <a:schemeClr val="tx2"/>
                </a:solidFill>
                <a:latin typeface="Lucida Sans Unicode" pitchFamily="34" charset="0"/>
                <a:hlinkClick r:id="rId4"/>
              </a:rPr>
              <a:t>www.paulomargoto.com.br</a:t>
            </a:r>
            <a:r>
              <a:rPr lang="pt-BR">
                <a:solidFill>
                  <a:schemeClr val="tx2"/>
                </a:solidFill>
                <a:latin typeface="Lucida Sans Unicode" pitchFamily="34" charset="0"/>
              </a:rPr>
              <a:t> </a:t>
            </a:r>
          </a:p>
          <a:p>
            <a:pPr algn="ctr">
              <a:spcBef>
                <a:spcPts val="400"/>
              </a:spcBef>
              <a:buClr>
                <a:schemeClr val="accent1"/>
              </a:buClr>
              <a:buSzPct val="68000"/>
              <a:buFont typeface="Wingdings 3" pitchFamily="18" charset="2"/>
              <a:buNone/>
            </a:pPr>
            <a:endParaRPr lang="pt-BR">
              <a:solidFill>
                <a:schemeClr val="tx2"/>
              </a:solidFill>
              <a:latin typeface="Lucida Sans Unicode" pitchFamily="34" charset="0"/>
            </a:endParaRPr>
          </a:p>
        </p:txBody>
      </p:sp>
      <p:sp>
        <p:nvSpPr>
          <p:cNvPr id="10247" name="Text Box 7"/>
          <p:cNvSpPr txBox="1">
            <a:spLocks noChangeArrowheads="1"/>
          </p:cNvSpPr>
          <p:nvPr/>
        </p:nvSpPr>
        <p:spPr bwMode="auto">
          <a:xfrm>
            <a:off x="2559050" y="3670300"/>
            <a:ext cx="8058150" cy="366713"/>
          </a:xfrm>
          <a:prstGeom prst="rect">
            <a:avLst/>
          </a:prstGeom>
          <a:noFill/>
          <a:ln w="9525">
            <a:noFill/>
            <a:miter lim="800000"/>
            <a:headEnd/>
            <a:tailEnd/>
          </a:ln>
          <a:effectLst/>
        </p:spPr>
        <p:txBody>
          <a:bodyPr wrap="none">
            <a:spAutoFit/>
          </a:bodyPr>
          <a:lstStyle/>
          <a:p>
            <a:r>
              <a:rPr lang="pt-BR" b="1"/>
              <a:t>Arch Dis Child Fetal Neonatal Ed 2014 (publicação online em 25/11/2014)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bwMode="auto">
          <a:noFill/>
        </p:spPr>
        <p:txBody>
          <a:bodyPr wrap="square" lIns="91440" tIns="45720" rIns="91440" bIns="45720" numCol="1" anchorCtr="0" compatLnSpc="1">
            <a:prstTxWarp prst="textNoShape">
              <a:avLst/>
            </a:prstTxWarp>
          </a:bodyPr>
          <a:lstStyle/>
          <a:p>
            <a:r>
              <a:rPr lang="pt-BR" smtClean="0">
                <a:solidFill>
                  <a:srgbClr val="0033CC"/>
                </a:solidFill>
                <a:effectLst/>
              </a:rPr>
              <a:t>Consulte o artigo original na íntegra!</a:t>
            </a:r>
          </a:p>
        </p:txBody>
      </p:sp>
      <p:sp>
        <p:nvSpPr>
          <p:cNvPr id="89091" name="Rectangle 3"/>
          <p:cNvSpPr>
            <a:spLocks noGrp="1"/>
          </p:cNvSpPr>
          <p:nvPr>
            <p:ph type="body" idx="1"/>
          </p:nvPr>
        </p:nvSpPr>
        <p:spPr>
          <a:xfrm>
            <a:off x="911225" y="2332038"/>
            <a:ext cx="10972800" cy="4525962"/>
          </a:xfrm>
        </p:spPr>
        <p:txBody>
          <a:bodyPr/>
          <a:lstStyle/>
          <a:p>
            <a:r>
              <a:rPr lang="pt-BR" smtClean="0">
                <a:hlinkClick r:id="rId2"/>
              </a:rPr>
              <a:t>Late-onset neonatal sepsis: recent developments.</a:t>
            </a:r>
            <a:endParaRPr lang="pt-BR" smtClean="0"/>
          </a:p>
          <a:p>
            <a:r>
              <a:rPr lang="pt-BR" smtClean="0"/>
              <a:t>Dong Y, Speer CP.</a:t>
            </a:r>
          </a:p>
          <a:p>
            <a:r>
              <a:rPr lang="pt-BR" smtClean="0"/>
              <a:t>Arch Dis Child Fetal Neonatal Ed. 2015 May;100(3):F257-63.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55600" y="860425"/>
            <a:ext cx="11545888" cy="5540375"/>
          </a:xfrm>
        </p:spPr>
        <p:txBody>
          <a:bodyPr>
            <a:normAutofit/>
          </a:bodyPr>
          <a:lstStyle/>
          <a:p>
            <a:pPr algn="just">
              <a:lnSpc>
                <a:spcPct val="90000"/>
              </a:lnSpc>
            </a:pPr>
            <a:r>
              <a:rPr lang="pt-BR" smtClean="0"/>
              <a:t>Sepse neonatal contribui substancialmente para a morbidade e a mortalidade neonatal</a:t>
            </a:r>
          </a:p>
          <a:p>
            <a:pPr lvl="1" algn="just">
              <a:lnSpc>
                <a:spcPct val="90000"/>
              </a:lnSpc>
            </a:pPr>
            <a:r>
              <a:rPr lang="pt-BR" smtClean="0"/>
              <a:t>Maior desafio para a saúde pública:</a:t>
            </a:r>
          </a:p>
          <a:p>
            <a:pPr lvl="2" algn="just">
              <a:lnSpc>
                <a:spcPct val="90000"/>
              </a:lnSpc>
            </a:pPr>
            <a:r>
              <a:rPr lang="pt-BR" smtClean="0">
                <a:solidFill>
                  <a:schemeClr val="accent2"/>
                </a:solidFill>
              </a:rPr>
              <a:t>Sepse precoce</a:t>
            </a:r>
            <a:r>
              <a:rPr lang="pt-BR" smtClean="0"/>
              <a:t> (≤3dias de vida): infecção transplacentária, infecção ascendente do trato genital</a:t>
            </a:r>
          </a:p>
          <a:p>
            <a:pPr lvl="2" algn="just">
              <a:lnSpc>
                <a:spcPct val="90000"/>
              </a:lnSpc>
              <a:buFont typeface="Wingdings 2" pitchFamily="18" charset="2"/>
              <a:buNone/>
            </a:pPr>
            <a:endParaRPr lang="pt-BR" smtClean="0"/>
          </a:p>
          <a:p>
            <a:pPr lvl="2" algn="just">
              <a:lnSpc>
                <a:spcPct val="90000"/>
              </a:lnSpc>
            </a:pPr>
            <a:r>
              <a:rPr lang="pt-BR" smtClean="0">
                <a:solidFill>
                  <a:schemeClr val="accent2"/>
                </a:solidFill>
              </a:rPr>
              <a:t>Sepse tardia (</a:t>
            </a:r>
            <a:r>
              <a:rPr lang="pt-BR" smtClean="0"/>
              <a:t>&gt;3 dias): ambiente hospitalar</a:t>
            </a:r>
          </a:p>
          <a:p>
            <a:pPr lvl="2" algn="just">
              <a:lnSpc>
                <a:spcPct val="90000"/>
              </a:lnSpc>
            </a:pPr>
            <a:endParaRPr lang="pt-BR" smtClean="0"/>
          </a:p>
          <a:p>
            <a:pPr lvl="1" algn="just">
              <a:lnSpc>
                <a:spcPct val="90000"/>
              </a:lnSpc>
            </a:pPr>
            <a:r>
              <a:rPr lang="pt-BR" smtClean="0"/>
              <a:t>Desde os anos 80 observou-se redução da sepse precoce com aumento da incidência de sepse tardia devido a: avanços nos cuidados obstétricos, uso de antibióticos profiláticos intraparto.</a:t>
            </a:r>
          </a:p>
          <a:p>
            <a:pPr lvl="1" algn="just">
              <a:lnSpc>
                <a:spcPct val="90000"/>
              </a:lnSpc>
            </a:pPr>
            <a:r>
              <a:rPr lang="pt-BR" smtClean="0"/>
              <a:t>No entanto, a incidência de sepse tardia aumentou devido ao aumento da sobrevida em prematuros de muito  muito baixo peso (peso ao nascer  &lt; 1000g), o que exige maior tempo de hospitalização, indicando a influência  do ambiente hospitalar e os diferentes dispositivos usados na sepse tardia.</a:t>
            </a:r>
          </a:p>
        </p:txBody>
      </p:sp>
      <p:pic>
        <p:nvPicPr>
          <p:cNvPr id="2" name="Título 1"/>
          <p:cNvPicPr>
            <a:picLocks noGrp="1" noChangeArrowheads="1"/>
          </p:cNvPicPr>
          <p:nvPr>
            <p:ph type="title"/>
          </p:nvPr>
        </p:nvPicPr>
        <p:blipFill>
          <a:blip r:embed="rId3"/>
          <a:srcRect/>
          <a:stretch>
            <a:fillRect/>
          </a:stretch>
        </p:blipFill>
        <p:spPr bwMode="auto">
          <a:xfrm>
            <a:off x="573088" y="-96838"/>
            <a:ext cx="10791825" cy="1339851"/>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00075" y="965200"/>
            <a:ext cx="11226800" cy="5295900"/>
          </a:xfrm>
        </p:spPr>
        <p:txBody>
          <a:bodyPr>
            <a:normAutofit/>
          </a:bodyPr>
          <a:lstStyle/>
          <a:p>
            <a:r>
              <a:rPr lang="pt-BR" smtClean="0"/>
              <a:t>Definição de sepse tardia (</a:t>
            </a:r>
            <a:r>
              <a:rPr lang="pt-BR" smtClean="0">
                <a:solidFill>
                  <a:srgbClr val="0033CC"/>
                </a:solidFill>
              </a:rPr>
              <a:t>Tabela 1</a:t>
            </a:r>
            <a:r>
              <a:rPr lang="pt-BR" smtClean="0"/>
              <a:t>)</a:t>
            </a:r>
          </a:p>
          <a:p>
            <a:r>
              <a:rPr lang="pt-BR" smtClean="0"/>
              <a:t>Mais frequente a partir de 72h após o nascimento</a:t>
            </a:r>
          </a:p>
          <a:p>
            <a:pPr lvl="1"/>
            <a:r>
              <a:rPr lang="pt-BR" smtClean="0"/>
              <a:t>Pico de incidência entre o 10º e o 22º dia de vida:</a:t>
            </a:r>
          </a:p>
          <a:p>
            <a:pPr lvl="2"/>
            <a:r>
              <a:rPr lang="pt-BR" smtClean="0"/>
              <a:t>Inversamente proporcional ao peso de nascimento e idade gestacional:</a:t>
            </a:r>
          </a:p>
          <a:p>
            <a:pPr lvl="3"/>
            <a:r>
              <a:rPr lang="pt-BR" smtClean="0"/>
              <a:t>&lt; 28 semanas: 36.3%</a:t>
            </a:r>
          </a:p>
          <a:p>
            <a:pPr lvl="3"/>
            <a:r>
              <a:rPr lang="pt-BR" smtClean="0"/>
              <a:t>29-32 semanas: 29.6%</a:t>
            </a:r>
          </a:p>
          <a:p>
            <a:pPr lvl="3"/>
            <a:r>
              <a:rPr lang="pt-BR" smtClean="0"/>
              <a:t>33-36 semanas: 17.5% </a:t>
            </a:r>
          </a:p>
          <a:p>
            <a:pPr lvl="3"/>
            <a:r>
              <a:rPr lang="pt-BR" smtClean="0"/>
              <a:t> &gt; 37 semanas: 16.5% </a:t>
            </a:r>
          </a:p>
          <a:p>
            <a:pPr lvl="3">
              <a:buFont typeface="Wingdings 2" pitchFamily="18" charset="2"/>
              <a:buNone/>
            </a:pPr>
            <a:r>
              <a:rPr lang="en-US" sz="1100" smtClean="0"/>
              <a:t>Tsai MH, Hsu JF, Chu SM, et al. Incidence, clinical characteristics, and risk factors for adverse outcome in neonates with late onset sepsis. Pediatr Infect Dis J </a:t>
            </a:r>
            <a:r>
              <a:rPr lang="pt-BR" sz="1100" smtClean="0"/>
              <a:t>2014;33:e7–13.</a:t>
            </a:r>
            <a:endParaRPr lang="pt-BR" sz="3900" smtClean="0"/>
          </a:p>
          <a:p>
            <a:pPr lvl="2"/>
            <a:endParaRPr lang="pt-BR" smtClean="0"/>
          </a:p>
        </p:txBody>
      </p:sp>
      <p:pic>
        <p:nvPicPr>
          <p:cNvPr id="2" name="Título 1"/>
          <p:cNvPicPr>
            <a:picLocks noGrp="1" noChangeArrowheads="1"/>
          </p:cNvPicPr>
          <p:nvPr>
            <p:ph type="title"/>
          </p:nvPr>
        </p:nvPicPr>
        <p:blipFill>
          <a:blip r:embed="rId2"/>
          <a:srcRect/>
          <a:stretch>
            <a:fillRect/>
          </a:stretch>
        </p:blipFill>
        <p:spPr bwMode="auto">
          <a:xfrm>
            <a:off x="560388" y="0"/>
            <a:ext cx="10785475" cy="1470025"/>
          </a:xfrm>
        </p:spPr>
      </p:pic>
      <p:sp>
        <p:nvSpPr>
          <p:cNvPr id="12293" name="Text Box 5"/>
          <p:cNvSpPr txBox="1">
            <a:spLocks noChangeArrowheads="1"/>
          </p:cNvSpPr>
          <p:nvPr/>
        </p:nvSpPr>
        <p:spPr bwMode="auto">
          <a:xfrm>
            <a:off x="6542088" y="2978150"/>
            <a:ext cx="2520950" cy="366713"/>
          </a:xfrm>
          <a:prstGeom prst="rect">
            <a:avLst/>
          </a:prstGeom>
          <a:noFill/>
          <a:ln w="9525">
            <a:noFill/>
            <a:miter lim="800000"/>
            <a:headEnd/>
            <a:tailEnd/>
          </a:ln>
          <a:effectLst/>
        </p:spPr>
        <p:txBody>
          <a:bodyPr>
            <a:spAutoFit/>
          </a:bodyPr>
          <a:lstStyle/>
          <a:p>
            <a:r>
              <a:rPr lang="pt-BR"/>
              <a:t>(consultem a </a:t>
            </a:r>
            <a:r>
              <a:rPr lang="pt-BR">
                <a:solidFill>
                  <a:srgbClr val="0033CC"/>
                </a:solidFill>
              </a:rPr>
              <a:t>Tabela 2</a:t>
            </a:r>
            <a:r>
              <a:rPr lang="pt-BR"/>
              <a:t>)</a:t>
            </a:r>
          </a:p>
        </p:txBody>
      </p:sp>
      <p:pic>
        <p:nvPicPr>
          <p:cNvPr id="12294" name="Picture 6"/>
          <p:cNvPicPr>
            <a:picLocks noChangeAspect="1" noChangeArrowheads="1"/>
          </p:cNvPicPr>
          <p:nvPr/>
        </p:nvPicPr>
        <p:blipFill>
          <a:blip r:embed="rId3"/>
          <a:srcRect/>
          <a:stretch>
            <a:fillRect/>
          </a:stretch>
        </p:blipFill>
        <p:spPr bwMode="auto">
          <a:xfrm>
            <a:off x="4906963" y="4221163"/>
            <a:ext cx="4953000" cy="2413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m 3"/>
          <p:cNvPicPr>
            <a:picLocks noChangeAspect="1"/>
          </p:cNvPicPr>
          <p:nvPr/>
        </p:nvPicPr>
        <p:blipFill>
          <a:blip r:embed="rId2"/>
          <a:srcRect/>
          <a:stretch>
            <a:fillRect/>
          </a:stretch>
        </p:blipFill>
        <p:spPr bwMode="auto">
          <a:xfrm>
            <a:off x="0" y="827088"/>
            <a:ext cx="12047538" cy="4937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Conteúdo 2"/>
          <p:cNvSpPr>
            <a:spLocks noGrp="1"/>
          </p:cNvSpPr>
          <p:nvPr>
            <p:ph idx="1"/>
          </p:nvPr>
        </p:nvSpPr>
        <p:spPr>
          <a:xfrm>
            <a:off x="1219200" y="914400"/>
            <a:ext cx="10363200" cy="5441950"/>
          </a:xfrm>
        </p:spPr>
        <p:txBody>
          <a:bodyPr/>
          <a:lstStyle/>
          <a:p>
            <a:pPr algn="just"/>
            <a:r>
              <a:rPr lang="pt-BR" smtClean="0"/>
              <a:t>Fatores de risco para sepse tardia:</a:t>
            </a:r>
          </a:p>
          <a:p>
            <a:pPr algn="just"/>
            <a:endParaRPr lang="pt-BR" smtClean="0"/>
          </a:p>
          <a:p>
            <a:pPr lvl="1" algn="just"/>
            <a:r>
              <a:rPr lang="pt-BR" smtClean="0"/>
              <a:t>Prematuridade</a:t>
            </a:r>
          </a:p>
          <a:p>
            <a:pPr lvl="1" algn="just"/>
            <a:endParaRPr lang="pt-BR" smtClean="0"/>
          </a:p>
          <a:p>
            <a:pPr lvl="1" algn="just"/>
            <a:r>
              <a:rPr lang="pt-BR" smtClean="0"/>
              <a:t>Intervenções invasivas:</a:t>
            </a:r>
          </a:p>
          <a:p>
            <a:pPr lvl="2" algn="just"/>
            <a:r>
              <a:rPr lang="pt-BR" smtClean="0"/>
              <a:t>Ventilação mecânica</a:t>
            </a:r>
          </a:p>
          <a:p>
            <a:pPr lvl="2" algn="just"/>
            <a:r>
              <a:rPr lang="pt-BR" smtClean="0"/>
              <a:t>Cateterismo venoso</a:t>
            </a:r>
          </a:p>
          <a:p>
            <a:pPr lvl="2" algn="just"/>
            <a:r>
              <a:rPr lang="pt-BR" smtClean="0"/>
              <a:t>Retardo na nutrição enteral com leite materno</a:t>
            </a:r>
          </a:p>
          <a:p>
            <a:pPr lvl="2" algn="just"/>
            <a:r>
              <a:rPr lang="pt-BR" smtClean="0"/>
              <a:t>Nutrição parenteral prolongada</a:t>
            </a:r>
          </a:p>
          <a:p>
            <a:pPr lvl="2" algn="just"/>
            <a:r>
              <a:rPr lang="pt-BR" smtClean="0"/>
              <a:t>Tempo de hospitalização</a:t>
            </a:r>
          </a:p>
          <a:p>
            <a:pPr lvl="2" algn="just"/>
            <a:r>
              <a:rPr lang="pt-BR" smtClean="0"/>
              <a:t>Cirurgias</a:t>
            </a:r>
          </a:p>
          <a:p>
            <a:pPr lvl="2" algn="just"/>
            <a:r>
              <a:rPr lang="pt-BR" smtClean="0"/>
              <a:t>Comorbidades respiratórias ou cardiovasculares</a:t>
            </a:r>
          </a:p>
          <a:p>
            <a:pPr lvl="2" algn="just"/>
            <a:r>
              <a:rPr lang="pt-BR" smtClean="0"/>
              <a:t>Polimorfimos nos genes associados à imunidade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95338" y="1041400"/>
            <a:ext cx="10515600" cy="5353050"/>
          </a:xfrm>
        </p:spPr>
        <p:txBody>
          <a:bodyPr>
            <a:normAutofit/>
          </a:bodyPr>
          <a:lstStyle/>
          <a:p>
            <a:pPr algn="just">
              <a:lnSpc>
                <a:spcPct val="90000"/>
              </a:lnSpc>
            </a:pPr>
            <a:r>
              <a:rPr lang="pt-BR" smtClean="0"/>
              <a:t>Estafilococo coagulase negativo:predominantemente </a:t>
            </a:r>
            <a:r>
              <a:rPr lang="pt-BR" i="1" smtClean="0"/>
              <a:t>Staphylococcus epidermidis</a:t>
            </a:r>
          </a:p>
          <a:p>
            <a:pPr algn="just">
              <a:lnSpc>
                <a:spcPct val="90000"/>
              </a:lnSpc>
              <a:buFont typeface="Wingdings 3" pitchFamily="18" charset="2"/>
              <a:buNone/>
            </a:pPr>
            <a:r>
              <a:rPr lang="pt-BR" smtClean="0"/>
              <a:t>   </a:t>
            </a:r>
            <a:r>
              <a:rPr lang="pt-BR" sz="1800" smtClean="0"/>
              <a:t>(53,2 a 77.9% nos países desenvolvidos/35,5-47,4% países em </a:t>
            </a:r>
            <a:r>
              <a:rPr lang="pt-BR" sz="1800" smtClean="0">
                <a:solidFill>
                  <a:srgbClr val="0033CC"/>
                </a:solidFill>
              </a:rPr>
              <a:t>desenvolvimento-Figura 1</a:t>
            </a:r>
            <a:r>
              <a:rPr lang="pt-BR" sz="1800" smtClean="0"/>
              <a:t>)</a:t>
            </a:r>
          </a:p>
          <a:p>
            <a:pPr lvl="1" algn="just">
              <a:lnSpc>
                <a:spcPct val="90000"/>
              </a:lnSpc>
            </a:pPr>
            <a:r>
              <a:rPr lang="pt-BR" smtClean="0"/>
              <a:t>Baixa virulência</a:t>
            </a:r>
          </a:p>
          <a:p>
            <a:pPr lvl="2" algn="just">
              <a:lnSpc>
                <a:spcPct val="90000"/>
              </a:lnSpc>
            </a:pPr>
            <a:r>
              <a:rPr lang="pt-BR" smtClean="0"/>
              <a:t>Baixo risco de complicações a curto prazo e  óbito em relação aos gram-negativos e fungos</a:t>
            </a:r>
          </a:p>
          <a:p>
            <a:pPr lvl="2" algn="just">
              <a:lnSpc>
                <a:spcPct val="90000"/>
              </a:lnSpc>
            </a:pPr>
            <a:r>
              <a:rPr lang="pt-BR" smtClean="0">
                <a:solidFill>
                  <a:schemeClr val="accent2"/>
                </a:solidFill>
              </a:rPr>
              <a:t>No entanto, o risco de sequelas no neurodesenvolvimento (déficits cognitivo e psicomotor, visão e paralisia cerebral) ocorrem independente do tipo de patógeno, indicando que o estafilococo coagulase negativo exerce  detrimental efeito sobre o neurodesenvolvimento principalmente nos RN &lt;1000g) </a:t>
            </a:r>
          </a:p>
          <a:p>
            <a:pPr lvl="1" algn="just">
              <a:lnSpc>
                <a:spcPct val="90000"/>
              </a:lnSpc>
            </a:pPr>
            <a:endParaRPr lang="pt-BR" smtClean="0">
              <a:solidFill>
                <a:schemeClr val="accent2"/>
              </a:solidFill>
            </a:endParaRPr>
          </a:p>
          <a:p>
            <a:pPr lvl="1" algn="just">
              <a:lnSpc>
                <a:spcPct val="90000"/>
              </a:lnSpc>
            </a:pPr>
            <a:r>
              <a:rPr lang="pt-BR" smtClean="0"/>
              <a:t>Podem desenvolver mecanismos de resistência aos antimicrobianos</a:t>
            </a:r>
          </a:p>
          <a:p>
            <a:pPr lvl="2" algn="just">
              <a:lnSpc>
                <a:spcPct val="90000"/>
              </a:lnSpc>
            </a:pPr>
            <a:r>
              <a:rPr lang="pt-BR" smtClean="0"/>
              <a:t>Formação de biofilme</a:t>
            </a:r>
          </a:p>
          <a:p>
            <a:pPr lvl="2" algn="just">
              <a:lnSpc>
                <a:spcPct val="90000"/>
              </a:lnSpc>
            </a:pPr>
            <a:r>
              <a:rPr lang="pt-BR" smtClean="0"/>
              <a:t>Contribuição com o uso de antibióticos de largo espectro</a:t>
            </a:r>
          </a:p>
          <a:p>
            <a:pPr lvl="2" algn="just">
              <a:lnSpc>
                <a:spcPct val="90000"/>
              </a:lnSpc>
            </a:pPr>
            <a:endParaRPr lang="pt-BR" smtClean="0"/>
          </a:p>
        </p:txBody>
      </p:sp>
      <p:pic>
        <p:nvPicPr>
          <p:cNvPr id="2" name="Título 1"/>
          <p:cNvPicPr>
            <a:picLocks noGrp="1" noChangeArrowheads="1"/>
          </p:cNvPicPr>
          <p:nvPr>
            <p:ph type="title"/>
          </p:nvPr>
        </p:nvPicPr>
        <p:blipFill>
          <a:blip r:embed="rId2"/>
          <a:srcRect/>
          <a:stretch>
            <a:fillRect/>
          </a:stretch>
        </p:blipFill>
        <p:spPr bwMode="auto">
          <a:xfrm>
            <a:off x="590550" y="-176213"/>
            <a:ext cx="10783888" cy="1339851"/>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m 3"/>
          <p:cNvPicPr>
            <a:picLocks noChangeAspect="1"/>
          </p:cNvPicPr>
          <p:nvPr/>
        </p:nvPicPr>
        <p:blipFill>
          <a:blip r:embed="rId2"/>
          <a:srcRect/>
          <a:stretch>
            <a:fillRect/>
          </a:stretch>
        </p:blipFill>
        <p:spPr bwMode="auto">
          <a:xfrm>
            <a:off x="133350" y="0"/>
            <a:ext cx="11460163" cy="5835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p:txBody>
          <a:bodyPr/>
          <a:lstStyle/>
          <a:p>
            <a:r>
              <a:rPr lang="pt-BR" smtClean="0"/>
              <a:t>Gram-negativos: </a:t>
            </a:r>
            <a:r>
              <a:rPr lang="pt-BR" i="1" smtClean="0"/>
              <a:t>E.coli, Klebsiella spp, Enterobacter spp</a:t>
            </a:r>
            <a:r>
              <a:rPr lang="pt-BR" smtClean="0"/>
              <a:t> e </a:t>
            </a:r>
            <a:r>
              <a:rPr lang="pt-BR" i="1" smtClean="0"/>
              <a:t>Pseudomonas spp</a:t>
            </a:r>
            <a:r>
              <a:rPr lang="pt-BR" smtClean="0"/>
              <a:t> (</a:t>
            </a:r>
            <a:r>
              <a:rPr lang="pt-BR" smtClean="0">
                <a:solidFill>
                  <a:srgbClr val="0033CC"/>
                </a:solidFill>
              </a:rPr>
              <a:t>Figura 1</a:t>
            </a:r>
            <a:r>
              <a:rPr lang="pt-BR" smtClean="0"/>
              <a:t>)</a:t>
            </a:r>
          </a:p>
          <a:p>
            <a:r>
              <a:rPr lang="pt-BR" smtClean="0"/>
              <a:t>Fungos: Canida spp</a:t>
            </a:r>
          </a:p>
          <a:p>
            <a:r>
              <a:rPr lang="pt-BR" smtClean="0"/>
              <a:t>O padrão de distribuição dos patógenos pode variar entre regiões e hospitais (características demográficas, políticas de uso de antibióticos, colonização do ambiente nosocomial)</a:t>
            </a:r>
          </a:p>
          <a:p>
            <a:r>
              <a:rPr lang="pt-BR" smtClean="0"/>
              <a:t>O uso de antibióticos de amplo espectro associa-se ao aumento de  bacilos gram-negativos multirresistentes e associam-se a 2,8 vezes com a mortalidade.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17613" y="984250"/>
            <a:ext cx="10515600" cy="5534025"/>
          </a:xfrm>
        </p:spPr>
        <p:txBody>
          <a:bodyPr>
            <a:normAutofit/>
          </a:bodyPr>
          <a:lstStyle/>
          <a:p>
            <a:pPr marL="514350" indent="-514350" algn="just">
              <a:lnSpc>
                <a:spcPct val="90000"/>
              </a:lnSpc>
              <a:buFont typeface="Lucida Sans Unicode" pitchFamily="34" charset="0"/>
              <a:buAutoNum type="arabicPeriod"/>
            </a:pPr>
            <a:r>
              <a:rPr lang="pt-BR" smtClean="0"/>
              <a:t>Hemocultura: padrão-ouro</a:t>
            </a:r>
          </a:p>
          <a:p>
            <a:pPr lvl="1" algn="just">
              <a:lnSpc>
                <a:spcPct val="90000"/>
              </a:lnSpc>
            </a:pPr>
            <a:r>
              <a:rPr lang="pt-BR" smtClean="0"/>
              <a:t>Limitações:</a:t>
            </a:r>
          </a:p>
          <a:p>
            <a:pPr lvl="2" algn="just">
              <a:lnSpc>
                <a:spcPct val="90000"/>
              </a:lnSpc>
            </a:pPr>
            <a:r>
              <a:rPr lang="pt-BR" smtClean="0"/>
              <a:t>Tempo </a:t>
            </a:r>
          </a:p>
          <a:p>
            <a:pPr lvl="2" algn="just">
              <a:lnSpc>
                <a:spcPct val="90000"/>
              </a:lnSpc>
            </a:pPr>
            <a:r>
              <a:rPr lang="pt-BR" smtClean="0"/>
              <a:t>Falsos positivos x negativos</a:t>
            </a:r>
          </a:p>
          <a:p>
            <a:pPr lvl="2" algn="just">
              <a:lnSpc>
                <a:spcPct val="90000"/>
              </a:lnSpc>
            </a:pPr>
            <a:r>
              <a:rPr lang="pt-BR" smtClean="0"/>
              <a:t>Contaminação</a:t>
            </a:r>
          </a:p>
          <a:p>
            <a:pPr marL="514350" indent="-514350" algn="just">
              <a:lnSpc>
                <a:spcPct val="90000"/>
              </a:lnSpc>
              <a:buFont typeface="Lucida Sans Unicode" pitchFamily="34" charset="0"/>
              <a:buAutoNum type="arabicPeriod"/>
            </a:pPr>
            <a:r>
              <a:rPr lang="pt-BR" smtClean="0"/>
              <a:t>Biomarcadores:</a:t>
            </a:r>
          </a:p>
          <a:p>
            <a:pPr lvl="1" algn="just">
              <a:lnSpc>
                <a:spcPct val="90000"/>
              </a:lnSpc>
            </a:pPr>
            <a:r>
              <a:rPr lang="pt-BR" smtClean="0"/>
              <a:t>Número de neutrófilos totais (T), relação do número de neutrófilos imaturos (I)/ total de neutrófilos  ( relação I/T)</a:t>
            </a:r>
          </a:p>
          <a:p>
            <a:pPr lvl="1" algn="just">
              <a:lnSpc>
                <a:spcPct val="90000"/>
              </a:lnSpc>
            </a:pPr>
            <a:r>
              <a:rPr lang="pt-BR" smtClean="0"/>
              <a:t>Proteína C reativa: PCR sequencial tem sido importante na suspensão do antibiótico</a:t>
            </a:r>
          </a:p>
          <a:p>
            <a:pPr marL="514350" indent="-514350" algn="just">
              <a:lnSpc>
                <a:spcPct val="90000"/>
              </a:lnSpc>
              <a:buFont typeface="Lucida Sans Unicode" pitchFamily="34" charset="0"/>
              <a:buAutoNum type="arabicPeriod" startAt="3"/>
            </a:pPr>
            <a:r>
              <a:rPr lang="pt-BR" smtClean="0"/>
              <a:t>Métodos moleculares: </a:t>
            </a:r>
          </a:p>
          <a:p>
            <a:pPr lvl="1" algn="just">
              <a:lnSpc>
                <a:spcPct val="90000"/>
              </a:lnSpc>
            </a:pPr>
            <a:r>
              <a:rPr lang="pt-BR" smtClean="0"/>
              <a:t>Reação de cadeia de polimerase: extração do DNA </a:t>
            </a:r>
          </a:p>
          <a:p>
            <a:pPr lvl="1" algn="just">
              <a:lnSpc>
                <a:spcPct val="90000"/>
              </a:lnSpc>
            </a:pPr>
            <a:r>
              <a:rPr lang="pt-BR" smtClean="0"/>
              <a:t>Comparativamente: mais sensível, menor volume de amostra e menor tempo de análise laboratorial</a:t>
            </a:r>
          </a:p>
          <a:p>
            <a:pPr lvl="1" algn="just">
              <a:lnSpc>
                <a:spcPct val="90000"/>
              </a:lnSpc>
              <a:buFont typeface="Verdana" pitchFamily="34" charset="0"/>
              <a:buNone/>
            </a:pPr>
            <a:r>
              <a:rPr lang="en-US" sz="800" smtClean="0"/>
              <a:t>Altun O, Almuhayawi M, Ullberg M, et al. Clinical evaluation of the FilmArray blood  culture identification panel in identification of bacteria and yeasts from positive </a:t>
            </a:r>
            <a:r>
              <a:rPr lang="pt-BR" sz="800" smtClean="0"/>
              <a:t>blood culture bottles. J Clin Microbiol 2013;51:4130–6.</a:t>
            </a:r>
            <a:endParaRPr lang="pt-BR" smtClean="0"/>
          </a:p>
          <a:p>
            <a:pPr lvl="1" algn="just">
              <a:lnSpc>
                <a:spcPct val="90000"/>
              </a:lnSpc>
            </a:pPr>
            <a:endParaRPr lang="pt-BR" smtClean="0"/>
          </a:p>
          <a:p>
            <a:pPr lvl="1" algn="just">
              <a:lnSpc>
                <a:spcPct val="90000"/>
              </a:lnSpc>
            </a:pPr>
            <a:endParaRPr lang="pt-BR" smtClean="0"/>
          </a:p>
          <a:p>
            <a:pPr lvl="1" algn="just">
              <a:lnSpc>
                <a:spcPct val="90000"/>
              </a:lnSpc>
              <a:buFont typeface="Verdana" pitchFamily="34" charset="0"/>
              <a:buNone/>
            </a:pPr>
            <a:endParaRPr lang="pt-BR" smtClean="0"/>
          </a:p>
        </p:txBody>
      </p:sp>
      <p:pic>
        <p:nvPicPr>
          <p:cNvPr id="2" name="Título 1"/>
          <p:cNvPicPr>
            <a:picLocks noGrp="1" noChangeArrowheads="1"/>
          </p:cNvPicPr>
          <p:nvPr>
            <p:ph type="title"/>
          </p:nvPr>
        </p:nvPicPr>
        <p:blipFill>
          <a:blip r:embed="rId2"/>
          <a:srcRect/>
          <a:stretch>
            <a:fillRect/>
          </a:stretch>
        </p:blipFill>
        <p:spPr bwMode="auto">
          <a:xfrm>
            <a:off x="573088" y="-123825"/>
            <a:ext cx="10791825" cy="133985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938213" y="506413"/>
            <a:ext cx="10515600" cy="5691187"/>
          </a:xfrm>
        </p:spPr>
        <p:txBody>
          <a:bodyPr>
            <a:normAutofit/>
          </a:bodyPr>
          <a:lstStyle/>
          <a:p>
            <a:pPr marL="514350" indent="-514350" algn="just">
              <a:buFont typeface="Lucida Sans Unicode" pitchFamily="34" charset="0"/>
              <a:buAutoNum type="arabicPeriod" startAt="5"/>
            </a:pPr>
            <a:r>
              <a:rPr lang="pt-BR" sz="2500" smtClean="0"/>
              <a:t>Microarray:</a:t>
            </a:r>
          </a:p>
          <a:p>
            <a:pPr lvl="1" algn="just"/>
            <a:r>
              <a:rPr lang="pt-BR" sz="2100" smtClean="0"/>
              <a:t>Hibridização da amostra com produtos de ácido nucléico ou proteínas</a:t>
            </a:r>
          </a:p>
          <a:p>
            <a:pPr lvl="1" algn="just"/>
            <a:endParaRPr lang="pt-BR" sz="2100" smtClean="0"/>
          </a:p>
          <a:p>
            <a:pPr lvl="1" algn="just"/>
            <a:r>
              <a:rPr lang="pt-BR" sz="2100" smtClean="0"/>
              <a:t>Detecta a virulência dos patógenos e a capacidade de resposta imune do hospedeiro</a:t>
            </a:r>
          </a:p>
          <a:p>
            <a:pPr lvl="1" algn="just"/>
            <a:endParaRPr lang="pt-BR" sz="2100" smtClean="0"/>
          </a:p>
          <a:p>
            <a:pPr lvl="1" algn="just"/>
            <a:r>
              <a:rPr lang="pt-BR" sz="2100" smtClean="0"/>
              <a:t>Não pode substituir a técnica atual:</a:t>
            </a:r>
          </a:p>
          <a:p>
            <a:pPr lvl="2" algn="just"/>
            <a:r>
              <a:rPr lang="pt-BR" sz="1900" smtClean="0"/>
              <a:t>Não define perfil de sensibilidade: cultura</a:t>
            </a:r>
          </a:p>
          <a:p>
            <a:pPr lvl="2" algn="just"/>
            <a:r>
              <a:rPr lang="pt-BR" sz="1900" smtClean="0"/>
              <a:t>Instrumentos especiais</a:t>
            </a:r>
          </a:p>
          <a:p>
            <a:pPr lvl="2" algn="just"/>
            <a:r>
              <a:rPr lang="pt-BR" sz="1900" smtClean="0"/>
              <a:t>Profissionais altamente treinados</a:t>
            </a:r>
          </a:p>
          <a:p>
            <a:pPr marL="514350" indent="-514350" algn="just">
              <a:buFont typeface="Lucida Sans Unicode" pitchFamily="34" charset="0"/>
              <a:buAutoNum type="arabicPeriod" startAt="6"/>
            </a:pPr>
            <a:r>
              <a:rPr lang="pt-BR" sz="2500" smtClean="0"/>
              <a:t>Parâmetros fisiológicos:</a:t>
            </a:r>
          </a:p>
          <a:p>
            <a:pPr lvl="1" algn="just"/>
            <a:r>
              <a:rPr lang="pt-BR" sz="2100" smtClean="0"/>
              <a:t>Monitorização fisiológica contínua</a:t>
            </a:r>
          </a:p>
          <a:p>
            <a:pPr lvl="2" algn="just"/>
            <a:r>
              <a:rPr lang="pt-BR" sz="1900" smtClean="0"/>
              <a:t>Frequência cardíaca (FC): variabilidade reduzida, desacelerações transitórias = indício de alta chance  de sepse iminente (alterações parcialmente medidas por citocinas proinflamatórias</a:t>
            </a:r>
          </a:p>
          <a:p>
            <a:pPr lvl="2" algn="just"/>
            <a:r>
              <a:rPr lang="pt-BR" sz="1900" smtClean="0"/>
              <a:t>A monitorização das características da  FC tem mostrado diminuir significativamente a morte associada a sepse (Moorman JR et al, 2011).</a:t>
            </a:r>
          </a:p>
          <a:p>
            <a:pPr lvl="1" algn="just"/>
            <a:endParaRPr lang="pt-BR" sz="21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23913" y="1181100"/>
            <a:ext cx="10515600" cy="5297488"/>
          </a:xfrm>
        </p:spPr>
        <p:txBody>
          <a:bodyPr>
            <a:normAutofit/>
          </a:bodyPr>
          <a:lstStyle/>
          <a:p>
            <a:pPr algn="just">
              <a:lnSpc>
                <a:spcPct val="90000"/>
              </a:lnSpc>
            </a:pPr>
            <a:r>
              <a:rPr lang="pt-BR" sz="2500" smtClean="0"/>
              <a:t>O tratamento adequado nem sempre protege o RN dos prejuízos neuropsicomotores: importância da prevenção</a:t>
            </a:r>
          </a:p>
          <a:p>
            <a:pPr algn="just">
              <a:lnSpc>
                <a:spcPct val="90000"/>
              </a:lnSpc>
            </a:pPr>
            <a:endParaRPr lang="pt-BR" sz="2500" smtClean="0"/>
          </a:p>
          <a:p>
            <a:pPr lvl="1" algn="just">
              <a:lnSpc>
                <a:spcPct val="90000"/>
              </a:lnSpc>
            </a:pPr>
            <a:r>
              <a:rPr lang="pt-BR" sz="2100" i="1" smtClean="0"/>
              <a:t>Matching Michigan, na Inglaterra, </a:t>
            </a:r>
            <a:r>
              <a:rPr lang="pt-BR" sz="2100" smtClean="0"/>
              <a:t> reduziu em 47.3% a incidência de infecções relacionadas a cateter venoso central em 19 UTIs Pediátricas (Bion J et al, 2013)</a:t>
            </a:r>
          </a:p>
          <a:p>
            <a:pPr lvl="2" algn="just">
              <a:lnSpc>
                <a:spcPct val="90000"/>
              </a:lnSpc>
            </a:pPr>
            <a:r>
              <a:rPr lang="pt-BR" sz="1900" smtClean="0"/>
              <a:t>lavagem das mãos</a:t>
            </a:r>
          </a:p>
          <a:p>
            <a:pPr lvl="2" algn="just">
              <a:lnSpc>
                <a:spcPct val="90000"/>
              </a:lnSpc>
            </a:pPr>
            <a:r>
              <a:rPr lang="pt-BR" sz="1900" smtClean="0"/>
              <a:t>Precaução de contato</a:t>
            </a:r>
          </a:p>
          <a:p>
            <a:pPr lvl="2" algn="just">
              <a:lnSpc>
                <a:spcPct val="90000"/>
              </a:lnSpc>
            </a:pPr>
            <a:r>
              <a:rPr lang="pt-BR" sz="1900" smtClean="0"/>
              <a:t>Antissepsia: clorexidina 2%</a:t>
            </a:r>
          </a:p>
          <a:p>
            <a:pPr lvl="2" algn="just">
              <a:lnSpc>
                <a:spcPct val="90000"/>
              </a:lnSpc>
            </a:pPr>
            <a:r>
              <a:rPr lang="pt-BR" sz="1900" smtClean="0"/>
              <a:t>Evitar acesso em região femural</a:t>
            </a:r>
          </a:p>
          <a:p>
            <a:pPr lvl="2" algn="just">
              <a:lnSpc>
                <a:spcPct val="90000"/>
              </a:lnSpc>
            </a:pPr>
            <a:r>
              <a:rPr lang="pt-BR" sz="1900" smtClean="0"/>
              <a:t>Remover rapidamente acessos desnecessários</a:t>
            </a:r>
          </a:p>
          <a:p>
            <a:pPr algn="just">
              <a:lnSpc>
                <a:spcPct val="90000"/>
              </a:lnSpc>
            </a:pPr>
            <a:r>
              <a:rPr lang="en-US" sz="700" smtClean="0"/>
              <a:t>Bion J, Richardson A, Hibbert P, et al. ‘Matching Michigan’: a 2-year stepped interventional programme to minimise central venous catheter-blood stream infections in intensive care units in England. BMJ Qual Saf 2013;22:110–23.</a:t>
            </a:r>
            <a:endParaRPr lang="pt-BR" sz="2500" smtClean="0"/>
          </a:p>
          <a:p>
            <a:pPr lvl="1" algn="just">
              <a:lnSpc>
                <a:spcPct val="90000"/>
              </a:lnSpc>
            </a:pPr>
            <a:endParaRPr lang="pt-BR" sz="2100" smtClean="0"/>
          </a:p>
          <a:p>
            <a:pPr lvl="1" algn="just">
              <a:lnSpc>
                <a:spcPct val="90000"/>
              </a:lnSpc>
            </a:pPr>
            <a:r>
              <a:rPr lang="pt-BR" sz="2100" smtClean="0"/>
              <a:t>Outras medidas preventivas:</a:t>
            </a:r>
          </a:p>
          <a:p>
            <a:pPr lvl="2" algn="just">
              <a:lnSpc>
                <a:spcPct val="90000"/>
              </a:lnSpc>
            </a:pPr>
            <a:r>
              <a:rPr lang="pt-BR" sz="1900" smtClean="0"/>
              <a:t>Uso de esteróides prenatal</a:t>
            </a:r>
          </a:p>
          <a:p>
            <a:pPr lvl="2" algn="just">
              <a:lnSpc>
                <a:spcPct val="90000"/>
              </a:lnSpc>
            </a:pPr>
            <a:r>
              <a:rPr lang="pt-BR" sz="1900" smtClean="0"/>
              <a:t>Uso precoce de surfactante</a:t>
            </a:r>
          </a:p>
          <a:p>
            <a:pPr lvl="2" algn="just">
              <a:lnSpc>
                <a:spcPct val="90000"/>
              </a:lnSpc>
            </a:pPr>
            <a:r>
              <a:rPr lang="pt-BR" sz="1900" smtClean="0"/>
              <a:t>Alimentação enteral precoce (</a:t>
            </a:r>
            <a:r>
              <a:rPr lang="pt-BR" sz="1900" smtClean="0">
                <a:solidFill>
                  <a:srgbClr val="0033CC"/>
                </a:solidFill>
              </a:rPr>
              <a:t>Tabela 3</a:t>
            </a:r>
            <a:r>
              <a:rPr lang="pt-BR" sz="1900" smtClean="0"/>
              <a:t>)</a:t>
            </a:r>
          </a:p>
        </p:txBody>
      </p:sp>
      <p:pic>
        <p:nvPicPr>
          <p:cNvPr id="2" name="Título 1"/>
          <p:cNvPicPr>
            <a:picLocks noGrp="1" noChangeArrowheads="1"/>
          </p:cNvPicPr>
          <p:nvPr>
            <p:ph type="title"/>
          </p:nvPr>
        </p:nvPicPr>
        <p:blipFill>
          <a:blip r:embed="rId2"/>
          <a:srcRect/>
          <a:stretch>
            <a:fillRect/>
          </a:stretch>
        </p:blipFill>
        <p:spPr bwMode="auto">
          <a:xfrm>
            <a:off x="944563" y="195263"/>
            <a:ext cx="10631487" cy="950912"/>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marL="514350" indent="-514350" algn="just">
              <a:buFont typeface="Lucida Sans Unicode" pitchFamily="34" charset="0"/>
              <a:buAutoNum type="arabicPeriod"/>
            </a:pPr>
            <a:r>
              <a:rPr lang="pt-BR" smtClean="0">
                <a:solidFill>
                  <a:srgbClr val="0033CC"/>
                </a:solidFill>
              </a:rPr>
              <a:t>Probióticos:</a:t>
            </a:r>
          </a:p>
          <a:p>
            <a:pPr lvl="1" algn="just"/>
            <a:r>
              <a:rPr lang="pt-BR" smtClean="0"/>
              <a:t>RN 1000g apresentam atraso no desenvolvimento de sua flora intestinal aumentando o risco de translocação bacteriana e como consequência risco de sepse neonatal</a:t>
            </a:r>
          </a:p>
          <a:p>
            <a:pPr lvl="1" algn="just">
              <a:buFont typeface="Verdana" pitchFamily="34" charset="0"/>
              <a:buNone/>
            </a:pPr>
            <a:r>
              <a:rPr lang="pt-BR" smtClean="0"/>
              <a:t>(cesariana, uso de antibióticos, uso de fórmulas prejudicam o processo normal de colonização intestinal) </a:t>
            </a:r>
          </a:p>
          <a:p>
            <a:pPr marL="514350" indent="-514350" algn="just"/>
            <a:r>
              <a:rPr lang="pt-BR" sz="1000" smtClean="0"/>
              <a:t>Madan JC, Salari RC, Saxena D, et al. Gut microbial colonisation in premature </a:t>
            </a:r>
            <a:r>
              <a:rPr lang="en-US" sz="1000" smtClean="0"/>
              <a:t>neonates predicts neonatal sepsis. Arch Dis Child Fetal Neonatal Ed 2012;97: </a:t>
            </a:r>
            <a:r>
              <a:rPr lang="pt-BR" sz="1000" smtClean="0"/>
              <a:t>F456–62. </a:t>
            </a:r>
            <a:r>
              <a:rPr lang="en-US" sz="1000" smtClean="0"/>
              <a:t>37 </a:t>
            </a:r>
          </a:p>
          <a:p>
            <a:pPr marL="514350" indent="-514350" algn="just"/>
            <a:r>
              <a:rPr lang="en-US" sz="1000" smtClean="0"/>
              <a:t>Garland SM, Tobin JM, Pirotta M, et al. The ProPrems trial: investigating the effects of probiotics on late onset sepsis in very preterm infants. BMC Infect Dis 2011;11:210.</a:t>
            </a:r>
          </a:p>
          <a:p>
            <a:pPr marL="514350" indent="-514350" algn="just"/>
            <a:r>
              <a:rPr lang="en-US" sz="1000" smtClean="0"/>
              <a:t>Sherman MP. New concepts of microbial translocation in the neonatal intestine: mechanisms and prevention. Clin Perinatol 2010;37:565–79.</a:t>
            </a:r>
            <a:endParaRPr lang="pt-BR" sz="3600" smtClean="0"/>
          </a:p>
          <a:p>
            <a:pPr lvl="1" algn="just"/>
            <a:endParaRPr lang="pt-BR" smtClean="0"/>
          </a:p>
          <a:p>
            <a:pPr lvl="1" algn="just"/>
            <a:r>
              <a:rPr lang="pt-BR" smtClean="0"/>
              <a:t>Ensaios clínicos têm demonstrado resultados inconsistentes sobre a capacidade dos probióticos em prevenir sepse neonatal (diferentes cepas, doses, frequência e duração). Mais estudos são necessários (</a:t>
            </a:r>
            <a:r>
              <a:rPr lang="pt-BR" smtClean="0">
                <a:solidFill>
                  <a:srgbClr val="0033CC"/>
                </a:solidFill>
              </a:rPr>
              <a:t>Tabela 3</a:t>
            </a:r>
            <a:r>
              <a:rPr lang="pt-BR" smtClean="0"/>
              <a:t>)</a:t>
            </a:r>
          </a:p>
          <a:p>
            <a:pPr marL="514350" indent="-514350" algn="just"/>
            <a:r>
              <a:rPr lang="en-US" sz="800" smtClean="0"/>
              <a:t>Nair V, Soraisham AS. Probiotics and prebiotics: role in prevention of nosocomial sepsis in preterm infants. Int J Pediatr 2013;2013:874726.</a:t>
            </a:r>
          </a:p>
          <a:p>
            <a:pPr marL="514350" indent="-514350" algn="just"/>
            <a:r>
              <a:rPr lang="en-US" sz="800" smtClean="0"/>
              <a:t>Jacobs SE, Tobin JM, Opie GF, et al. Probiotic effects on late-onset sepsis in very preterm infants: a randomized controlled trial. Pediatrics 2013;132:1055–62.</a:t>
            </a:r>
            <a:endParaRPr lang="pt-BR" sz="9600" smtClean="0"/>
          </a:p>
        </p:txBody>
      </p:sp>
      <p:pic>
        <p:nvPicPr>
          <p:cNvPr id="2" name="Título 1"/>
          <p:cNvPicPr>
            <a:picLocks noGrp="1" noChangeArrowheads="1"/>
          </p:cNvPicPr>
          <p:nvPr>
            <p:ph type="title"/>
          </p:nvPr>
        </p:nvPicPr>
        <p:blipFill>
          <a:blip r:embed="rId2"/>
          <a:srcRect/>
          <a:stretch>
            <a:fillRect/>
          </a:stretch>
        </p:blipFill>
        <p:spPr bwMode="auto">
          <a:xfrm>
            <a:off x="379413" y="131763"/>
            <a:ext cx="11209337" cy="1341437"/>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314325"/>
            <a:ext cx="10515600" cy="5862638"/>
          </a:xfrm>
        </p:spPr>
        <p:txBody>
          <a:bodyPr>
            <a:normAutofit/>
          </a:bodyPr>
          <a:lstStyle/>
          <a:p>
            <a:pPr marL="514350" indent="-514350" algn="just">
              <a:lnSpc>
                <a:spcPct val="90000"/>
              </a:lnSpc>
              <a:buFont typeface="Lucida Sans Unicode" pitchFamily="34" charset="0"/>
              <a:buAutoNum type="arabicPeriod" startAt="2"/>
            </a:pPr>
            <a:r>
              <a:rPr lang="pt-BR" smtClean="0">
                <a:solidFill>
                  <a:srgbClr val="0033CC"/>
                </a:solidFill>
              </a:rPr>
              <a:t>Dieta enteral trófica com leite materno</a:t>
            </a:r>
          </a:p>
          <a:p>
            <a:pPr lvl="1" algn="just">
              <a:lnSpc>
                <a:spcPct val="90000"/>
              </a:lnSpc>
            </a:pPr>
            <a:r>
              <a:rPr lang="pt-BR" smtClean="0"/>
              <a:t>Em geral seu início é tardio nos RN &lt;1000G, pois pode não ser tolerada e associa-se  com a patogenia da enterocolite necrosante</a:t>
            </a:r>
          </a:p>
          <a:p>
            <a:pPr lvl="1" algn="just">
              <a:lnSpc>
                <a:spcPct val="90000"/>
              </a:lnSpc>
            </a:pPr>
            <a:r>
              <a:rPr lang="pt-BR" smtClean="0"/>
              <a:t>Atraso na nutrição enteral:</a:t>
            </a:r>
          </a:p>
          <a:p>
            <a:pPr lvl="2" algn="just">
              <a:lnSpc>
                <a:spcPct val="90000"/>
              </a:lnSpc>
            </a:pPr>
            <a:r>
              <a:rPr lang="pt-BR" smtClean="0"/>
              <a:t>Atrapalha a maturação gastrointestinal</a:t>
            </a:r>
          </a:p>
          <a:p>
            <a:pPr lvl="2" algn="just">
              <a:lnSpc>
                <a:spcPct val="90000"/>
              </a:lnSpc>
            </a:pPr>
            <a:r>
              <a:rPr lang="pt-BR" smtClean="0"/>
              <a:t>Aumenta o tempo de uso da nutrição parenteral</a:t>
            </a:r>
          </a:p>
          <a:p>
            <a:pPr lvl="3" algn="just">
              <a:lnSpc>
                <a:spcPct val="90000"/>
              </a:lnSpc>
            </a:pPr>
            <a:r>
              <a:rPr lang="pt-BR" smtClean="0"/>
              <a:t>Maior risco de sepse neonatal</a:t>
            </a:r>
          </a:p>
          <a:p>
            <a:pPr lvl="4" algn="just">
              <a:lnSpc>
                <a:spcPct val="90000"/>
              </a:lnSpc>
            </a:pPr>
            <a:r>
              <a:rPr lang="pt-BR" smtClean="0"/>
              <a:t>Introdução de meite humano antes de 72h associa-se com a diminuição de 3x o risco de sepse</a:t>
            </a:r>
          </a:p>
          <a:p>
            <a:pPr marL="514350" indent="-514350" algn="just">
              <a:lnSpc>
                <a:spcPct val="90000"/>
              </a:lnSpc>
            </a:pPr>
            <a:r>
              <a:rPr lang="pt-BR" sz="800" smtClean="0"/>
              <a:t>Rønnestad A, Abrahamsen TG, Medbø S, et al. Late-onset septicemia in a  </a:t>
            </a:r>
            <a:r>
              <a:rPr lang="en-US" sz="800" smtClean="0"/>
              <a:t>Norwegian national cohort of extremely premature infants receiving very early full human milk feeding. Pediatrics 2005;115:e269–76.</a:t>
            </a:r>
          </a:p>
          <a:p>
            <a:pPr marL="514350" indent="-514350" algn="just">
              <a:lnSpc>
                <a:spcPct val="90000"/>
              </a:lnSpc>
              <a:buFont typeface="Lucida Sans Unicode" pitchFamily="34" charset="0"/>
              <a:buAutoNum type="arabicPeriod" startAt="3"/>
            </a:pPr>
            <a:endParaRPr lang="en-US" sz="800" smtClean="0"/>
          </a:p>
          <a:p>
            <a:pPr marL="514350" indent="-514350" algn="just">
              <a:lnSpc>
                <a:spcPct val="90000"/>
              </a:lnSpc>
              <a:buFont typeface="Lucida Sans Unicode" pitchFamily="34" charset="0"/>
              <a:buAutoNum type="arabicPeriod" startAt="3"/>
            </a:pPr>
            <a:r>
              <a:rPr lang="pt-BR" smtClean="0">
                <a:solidFill>
                  <a:srgbClr val="0033CC"/>
                </a:solidFill>
              </a:rPr>
              <a:t>Lactoferrina</a:t>
            </a:r>
            <a:r>
              <a:rPr lang="pt-BR" smtClean="0"/>
              <a:t> (</a:t>
            </a:r>
            <a:r>
              <a:rPr lang="pt-BR" smtClean="0">
                <a:solidFill>
                  <a:srgbClr val="0033CC"/>
                </a:solidFill>
              </a:rPr>
              <a:t>Tabela 3</a:t>
            </a:r>
            <a:r>
              <a:rPr lang="pt-BR" smtClean="0"/>
              <a:t>): maior proteína do leite humano</a:t>
            </a:r>
          </a:p>
          <a:p>
            <a:pPr lvl="1" algn="just">
              <a:lnSpc>
                <a:spcPct val="90000"/>
              </a:lnSpc>
            </a:pPr>
            <a:r>
              <a:rPr lang="pt-BR" smtClean="0"/>
              <a:t>Importante componente das células do sistema imune</a:t>
            </a:r>
          </a:p>
          <a:p>
            <a:pPr lvl="1" algn="just">
              <a:lnSpc>
                <a:spcPct val="90000"/>
              </a:lnSpc>
            </a:pPr>
            <a:r>
              <a:rPr lang="pt-BR" smtClean="0"/>
              <a:t>Diminui a incidência de sepse neonatal</a:t>
            </a:r>
          </a:p>
          <a:p>
            <a:pPr lvl="1" algn="just">
              <a:lnSpc>
                <a:spcPct val="90000"/>
              </a:lnSpc>
            </a:pPr>
            <a:r>
              <a:rPr lang="pt-BR" smtClean="0"/>
              <a:t>Efeito potencializado se usado em associação com probióticos</a:t>
            </a:r>
          </a:p>
          <a:p>
            <a:pPr lvl="2" algn="just">
              <a:lnSpc>
                <a:spcPct val="90000"/>
              </a:lnSpc>
            </a:pPr>
            <a:r>
              <a:rPr lang="pt-BR" smtClean="0"/>
              <a:t>Poucos estudos realizados, não devendo ainda ser usada de forma rotineira como profilaxia da sepse (faltam estudos: dose, duração e possível combinação com os probióticos) (Pammi M et al, 2011)</a:t>
            </a:r>
          </a:p>
          <a:p>
            <a:pPr marL="514350" indent="-514350" algn="just">
              <a:lnSpc>
                <a:spcPct val="90000"/>
              </a:lnSpc>
            </a:pPr>
            <a:r>
              <a:rPr lang="it-IT" sz="800" smtClean="0"/>
              <a:t>Manzoni P, Rinaldi M, Cattani S, et al. Bovine lactoferrin supplementation for </a:t>
            </a:r>
            <a:r>
              <a:rPr lang="en-US" sz="800" smtClean="0"/>
              <a:t>prevention of late-onset sepsis in very low-birth-weight neonates: a randomized </a:t>
            </a:r>
            <a:r>
              <a:rPr lang="pt-BR" sz="800" smtClean="0"/>
              <a:t>trial. JAMA 2009;302:1421–8.</a:t>
            </a:r>
          </a:p>
          <a:p>
            <a:pPr marL="514350" indent="-514350" algn="just">
              <a:lnSpc>
                <a:spcPct val="90000"/>
              </a:lnSpc>
            </a:pPr>
            <a:r>
              <a:rPr lang="en-US" sz="900" smtClean="0"/>
              <a:t>Manzoni P, Mostert M, Stronati M. Lactoferrin for prevention of neonatal infections. </a:t>
            </a:r>
            <a:r>
              <a:rPr lang="pt-BR" sz="900" smtClean="0"/>
              <a:t>Curr Opin Infect Dis 2011;24:177–82.</a:t>
            </a:r>
          </a:p>
          <a:p>
            <a:pPr marL="514350" indent="-514350" algn="just">
              <a:lnSpc>
                <a:spcPct val="90000"/>
              </a:lnSpc>
            </a:pPr>
            <a:endParaRPr lang="pt-BR" sz="12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m 3"/>
          <p:cNvPicPr>
            <a:picLocks noChangeAspect="1"/>
          </p:cNvPicPr>
          <p:nvPr/>
        </p:nvPicPr>
        <p:blipFill>
          <a:blip r:embed="rId2"/>
          <a:srcRect/>
          <a:stretch>
            <a:fillRect/>
          </a:stretch>
        </p:blipFill>
        <p:spPr bwMode="auto">
          <a:xfrm>
            <a:off x="2366963" y="0"/>
            <a:ext cx="7702550" cy="6657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pPr>
              <a:buFont typeface="Wingdings 3" pitchFamily="18" charset="2"/>
              <a:buNone/>
            </a:pPr>
            <a:r>
              <a:rPr lang="pt-BR" smtClean="0"/>
              <a:t> </a:t>
            </a:r>
            <a:r>
              <a:rPr lang="pt-BR" smtClean="0">
                <a:solidFill>
                  <a:srgbClr val="0033CC"/>
                </a:solidFill>
              </a:rPr>
              <a:t>4-Terapia de Reposição Imune</a:t>
            </a:r>
          </a:p>
          <a:p>
            <a:r>
              <a:rPr lang="pt-BR" smtClean="0"/>
              <a:t>Fatores de estimulação de colônias: sem diferenças na sobrevivência livre de sepse entre o grupo tratado e controle (Tabela 4)</a:t>
            </a:r>
          </a:p>
          <a:p>
            <a:r>
              <a:rPr lang="pt-BR" smtClean="0"/>
              <a:t>Imunoglobulina intravenosa: tanto como profilaxia como tratamento: sem evidência de diminuição da mortalidade por sepse (Tabela 4)</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838200" y="23813"/>
            <a:ext cx="10515600" cy="4351337"/>
          </a:xfrm>
        </p:spPr>
        <p:txBody>
          <a:bodyPr/>
          <a:lstStyle/>
          <a:p>
            <a:pPr marL="514350" indent="-514350">
              <a:buFont typeface="Lucida Sans Unicode" pitchFamily="34" charset="0"/>
              <a:buAutoNum type="arabicPeriod" startAt="4"/>
            </a:pPr>
            <a:r>
              <a:rPr lang="pt-BR" smtClean="0"/>
              <a:t>Terapia de reposição imune</a:t>
            </a:r>
          </a:p>
          <a:p>
            <a:pPr marL="514350" indent="-514350">
              <a:buFont typeface="Lucida Sans Unicode" pitchFamily="34" charset="0"/>
              <a:buAutoNum type="arabicPeriod" startAt="4"/>
            </a:pPr>
            <a:endParaRPr lang="pt-BR" smtClean="0"/>
          </a:p>
        </p:txBody>
      </p:sp>
      <p:pic>
        <p:nvPicPr>
          <p:cNvPr id="23555" name="Imagem 3"/>
          <p:cNvPicPr>
            <a:picLocks noChangeAspect="1"/>
          </p:cNvPicPr>
          <p:nvPr/>
        </p:nvPicPr>
        <p:blipFill>
          <a:blip r:embed="rId2"/>
          <a:srcRect/>
          <a:stretch>
            <a:fillRect/>
          </a:stretch>
        </p:blipFill>
        <p:spPr bwMode="auto">
          <a:xfrm>
            <a:off x="0" y="-142875"/>
            <a:ext cx="11784013" cy="5372100"/>
          </a:xfrm>
          <a:prstGeom prst="rect">
            <a:avLst/>
          </a:prstGeom>
          <a:noFill/>
          <a:ln w="9525">
            <a:noFill/>
            <a:miter lim="800000"/>
            <a:headEnd/>
            <a:tailEnd/>
          </a:ln>
        </p:spPr>
      </p:pic>
      <p:sp>
        <p:nvSpPr>
          <p:cNvPr id="6" name="Retângulo de cantos arredondados 5"/>
          <p:cNvSpPr/>
          <p:nvPr/>
        </p:nvSpPr>
        <p:spPr>
          <a:xfrm>
            <a:off x="2901950" y="471488"/>
            <a:ext cx="1096963" cy="3798887"/>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de cantos arredondados 6"/>
          <p:cNvSpPr/>
          <p:nvPr/>
        </p:nvSpPr>
        <p:spPr>
          <a:xfrm>
            <a:off x="7753350" y="366713"/>
            <a:ext cx="3630613" cy="400843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773113"/>
            <a:ext cx="10515600" cy="5403850"/>
          </a:xfrm>
        </p:spPr>
        <p:txBody>
          <a:bodyPr>
            <a:normAutofit/>
          </a:bodyPr>
          <a:lstStyle/>
          <a:p>
            <a:pPr marL="514350" indent="-514350" algn="just">
              <a:lnSpc>
                <a:spcPct val="90000"/>
              </a:lnSpc>
              <a:buFont typeface="Lucida Sans Unicode" pitchFamily="34" charset="0"/>
              <a:buAutoNum type="arabicPeriod" startAt="5"/>
            </a:pPr>
            <a:r>
              <a:rPr lang="pt-BR" smtClean="0">
                <a:solidFill>
                  <a:srgbClr val="0033CC"/>
                </a:solidFill>
              </a:rPr>
              <a:t>Antissepsia</a:t>
            </a:r>
          </a:p>
          <a:p>
            <a:pPr lvl="1" algn="just">
              <a:lnSpc>
                <a:spcPct val="90000"/>
              </a:lnSpc>
            </a:pPr>
            <a:r>
              <a:rPr lang="pt-BR" sz="1600" smtClean="0"/>
              <a:t>RN &lt;1000g tem uma pele imatura que contribui para a disseminação de patógenos devido aos intensos procedimentos realizados</a:t>
            </a:r>
          </a:p>
          <a:p>
            <a:pPr lvl="1" algn="just">
              <a:lnSpc>
                <a:spcPct val="90000"/>
              </a:lnSpc>
            </a:pPr>
            <a:r>
              <a:rPr lang="pt-BR" sz="1600" smtClean="0"/>
              <a:t>Uso de gluconato de clorexidina (sem benefícios conclusivos)</a:t>
            </a:r>
          </a:p>
          <a:p>
            <a:pPr lvl="2" algn="just">
              <a:lnSpc>
                <a:spcPct val="90000"/>
              </a:lnSpc>
            </a:pPr>
            <a:r>
              <a:rPr lang="pt-BR" sz="1600" smtClean="0"/>
              <a:t>Efeitos adversos:</a:t>
            </a:r>
          </a:p>
          <a:p>
            <a:pPr lvl="3" algn="just">
              <a:lnSpc>
                <a:spcPct val="90000"/>
              </a:lnSpc>
            </a:pPr>
            <a:r>
              <a:rPr lang="pt-BR" sz="1600" smtClean="0"/>
              <a:t>Irritação da pele</a:t>
            </a:r>
          </a:p>
          <a:p>
            <a:pPr lvl="3" algn="just">
              <a:lnSpc>
                <a:spcPct val="90000"/>
              </a:lnSpc>
            </a:pPr>
            <a:r>
              <a:rPr lang="pt-BR" sz="1600" smtClean="0"/>
              <a:t>Toxicidade devido à absorção</a:t>
            </a:r>
          </a:p>
          <a:p>
            <a:pPr lvl="3" algn="just">
              <a:lnSpc>
                <a:spcPct val="90000"/>
              </a:lnSpc>
            </a:pPr>
            <a:r>
              <a:rPr lang="pt-BR" sz="1600" smtClean="0"/>
              <a:t>Aumento do pH da pele (o ph ácido da pele é importante  para as atividade de keratinócitos e o desenvolvimento normal da microflora da pele)</a:t>
            </a:r>
          </a:p>
          <a:p>
            <a:pPr lvl="3" algn="just">
              <a:lnSpc>
                <a:spcPct val="90000"/>
              </a:lnSpc>
            </a:pPr>
            <a:r>
              <a:rPr lang="pt-BR" sz="1600" smtClean="0"/>
              <a:t>Remoção do vernix caseosa (barreria de proteção mecânica, assim como propriedades antimicrobianas e imuomoduladoras)</a:t>
            </a:r>
          </a:p>
          <a:p>
            <a:pPr lvl="3" algn="just">
              <a:lnSpc>
                <a:spcPct val="90000"/>
              </a:lnSpc>
            </a:pPr>
            <a:r>
              <a:rPr lang="pt-BR" sz="1600" smtClean="0"/>
              <a:t>Remoção de bactérias comensais da pele, resultando em microflora por patógenos, predispondo o RN a infecções).</a:t>
            </a:r>
          </a:p>
          <a:p>
            <a:pPr lvl="3" algn="just">
              <a:lnSpc>
                <a:spcPct val="90000"/>
              </a:lnSpc>
            </a:pPr>
            <a:r>
              <a:rPr lang="pt-BR" sz="1600" smtClean="0"/>
              <a:t>Não indicado banhos de rotina com clorexidina</a:t>
            </a:r>
          </a:p>
          <a:p>
            <a:pPr marL="514350" indent="-514350" algn="just">
              <a:lnSpc>
                <a:spcPct val="90000"/>
              </a:lnSpc>
              <a:buFont typeface="Wingdings 3" pitchFamily="18" charset="2"/>
              <a:buNone/>
            </a:pPr>
            <a:endParaRPr lang="pt-BR" sz="1600" smtClean="0"/>
          </a:p>
          <a:p>
            <a:pPr marL="514350" indent="-514350" algn="just">
              <a:lnSpc>
                <a:spcPct val="90000"/>
              </a:lnSpc>
              <a:buFont typeface="Lucida Sans Unicode" pitchFamily="34" charset="0"/>
              <a:buAutoNum type="arabicPeriod" startAt="6"/>
            </a:pPr>
            <a:r>
              <a:rPr lang="pt-BR" sz="2800" smtClean="0">
                <a:solidFill>
                  <a:srgbClr val="0033CC"/>
                </a:solidFill>
              </a:rPr>
              <a:t>Antibioticoterapia</a:t>
            </a:r>
          </a:p>
          <a:p>
            <a:pPr lvl="1" algn="just">
              <a:lnSpc>
                <a:spcPct val="90000"/>
              </a:lnSpc>
            </a:pPr>
            <a:r>
              <a:rPr lang="pt-BR" sz="1600" smtClean="0"/>
              <a:t>Conforme o perfil da unidade – tratamento empírico</a:t>
            </a:r>
          </a:p>
          <a:p>
            <a:pPr lvl="1" algn="just">
              <a:lnSpc>
                <a:spcPct val="90000"/>
              </a:lnSpc>
            </a:pPr>
            <a:r>
              <a:rPr lang="pt-BR" sz="1600" smtClean="0"/>
              <a:t>Atenção para seleção bacteriana</a:t>
            </a:r>
          </a:p>
          <a:p>
            <a:pPr lvl="1" algn="just">
              <a:lnSpc>
                <a:spcPct val="90000"/>
              </a:lnSpc>
            </a:pPr>
            <a:r>
              <a:rPr lang="pt-BR" sz="1600" smtClean="0"/>
              <a:t>Cessar o antibiótico em 36-48 horas se  hemocultura e o RN não apresenta evidência clinica de sepse (o uso desnecessário de antibiótico leva ao aumento de enterocolite necrosante:OR de 2,66 com IC a 05% de 1,12-6,3) entre os pacientes  não recebendo antib ióticos ou com uso limitado (Kuppala VS, 2011)</a:t>
            </a:r>
          </a:p>
          <a:p>
            <a:pPr lvl="3" algn="just">
              <a:lnSpc>
                <a:spcPct val="90000"/>
              </a:lnSpc>
            </a:pPr>
            <a:endParaRPr lang="pt-BR" sz="1600" smtClean="0"/>
          </a:p>
          <a:p>
            <a:pPr lvl="3" algn="just">
              <a:lnSpc>
                <a:spcPct val="90000"/>
              </a:lnSpc>
              <a:buFont typeface="Wingdings 2" pitchFamily="18" charset="2"/>
              <a:buNone/>
            </a:pPr>
            <a:endParaRPr lang="pt-BR" sz="1600" smtClean="0"/>
          </a:p>
          <a:p>
            <a:pPr lvl="3" algn="just">
              <a:lnSpc>
                <a:spcPct val="90000"/>
              </a:lnSpc>
            </a:pPr>
            <a:endParaRPr lang="pt-BR" sz="16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95250" y="1201738"/>
            <a:ext cx="11822113" cy="5154612"/>
          </a:xfrm>
        </p:spPr>
        <p:txBody>
          <a:bodyPr>
            <a:normAutofit/>
          </a:bodyPr>
          <a:lstStyle/>
          <a:p>
            <a:pPr marL="365760" indent="-256032" algn="just" fontAlgn="auto">
              <a:spcAft>
                <a:spcPts val="0"/>
              </a:spcAft>
              <a:buFont typeface="Wingdings 3"/>
              <a:buChar char=""/>
              <a:defRPr/>
            </a:pPr>
            <a:r>
              <a:rPr lang="pt-BR" dirty="0" smtClean="0"/>
              <a:t>Importância: aumento da prevalência de </a:t>
            </a:r>
            <a:r>
              <a:rPr lang="pt-BR" dirty="0" err="1" smtClean="0"/>
              <a:t>microorganismos</a:t>
            </a:r>
            <a:r>
              <a:rPr lang="pt-BR" dirty="0" smtClean="0"/>
              <a:t> multirresistentes / sem desenvolvimento de novos antimicrobianos</a:t>
            </a:r>
          </a:p>
          <a:p>
            <a:pPr marL="109728" indent="0" algn="just" fontAlgn="auto">
              <a:spcAft>
                <a:spcPts val="0"/>
              </a:spcAft>
              <a:buFont typeface="Wingdings 3"/>
              <a:buNone/>
              <a:defRPr/>
            </a:pPr>
            <a:r>
              <a:rPr lang="pt-BR" dirty="0" smtClean="0"/>
              <a:t> </a:t>
            </a:r>
          </a:p>
          <a:p>
            <a:pPr marL="365760" indent="-256032" algn="just" fontAlgn="auto">
              <a:spcAft>
                <a:spcPts val="0"/>
              </a:spcAft>
              <a:buFont typeface="Wingdings 3"/>
              <a:buChar char=""/>
              <a:defRPr/>
            </a:pPr>
            <a:r>
              <a:rPr lang="pt-BR" dirty="0" smtClean="0"/>
              <a:t>Estratégias:</a:t>
            </a:r>
          </a:p>
          <a:p>
            <a:pPr marL="621792" lvl="1" algn="just" fontAlgn="auto">
              <a:spcBef>
                <a:spcPts val="324"/>
              </a:spcBef>
              <a:spcAft>
                <a:spcPts val="0"/>
              </a:spcAft>
              <a:buFont typeface="Verdana"/>
              <a:buChar char="◦"/>
              <a:defRPr/>
            </a:pPr>
            <a:r>
              <a:rPr lang="pt-BR" dirty="0" smtClean="0"/>
              <a:t>Auditorias com feedbacks e sugestões de intervenções</a:t>
            </a:r>
          </a:p>
          <a:p>
            <a:pPr marL="621792" lvl="1" algn="just" fontAlgn="auto">
              <a:spcBef>
                <a:spcPts val="324"/>
              </a:spcBef>
              <a:spcAft>
                <a:spcPts val="0"/>
              </a:spcAft>
              <a:buFont typeface="Verdana"/>
              <a:buChar char="◦"/>
              <a:defRPr/>
            </a:pPr>
            <a:r>
              <a:rPr lang="pt-BR" dirty="0" smtClean="0"/>
              <a:t>Discussões  com CCIH  para adequar tratamento ao perfil microbiano</a:t>
            </a:r>
          </a:p>
          <a:p>
            <a:pPr marL="621792" lvl="1" algn="just" fontAlgn="auto">
              <a:spcBef>
                <a:spcPts val="324"/>
              </a:spcBef>
              <a:spcAft>
                <a:spcPts val="0"/>
              </a:spcAft>
              <a:buFont typeface="Verdana"/>
              <a:buChar char="◦"/>
              <a:defRPr/>
            </a:pPr>
            <a:r>
              <a:rPr lang="pt-BR" dirty="0" smtClean="0"/>
              <a:t>Evitar uso desnecessário de terapia de largo espectro</a:t>
            </a:r>
          </a:p>
          <a:p>
            <a:pPr marL="621792" lvl="1" algn="just" fontAlgn="auto">
              <a:spcBef>
                <a:spcPts val="324"/>
              </a:spcBef>
              <a:spcAft>
                <a:spcPts val="0"/>
              </a:spcAft>
              <a:buFont typeface="Verdana"/>
              <a:buChar char="◦"/>
              <a:defRPr/>
            </a:pPr>
            <a:r>
              <a:rPr lang="pt-BR" dirty="0" smtClean="0"/>
              <a:t>Evitar introdução de antibiótico empírico ao nascimento sem fatores de risco e suspender após resultado negativo de hemocultura</a:t>
            </a:r>
          </a:p>
          <a:p>
            <a:pPr marL="621792" lvl="1" algn="just" fontAlgn="auto">
              <a:spcBef>
                <a:spcPts val="324"/>
              </a:spcBef>
              <a:spcAft>
                <a:spcPts val="0"/>
              </a:spcAft>
              <a:buFont typeface="Verdana"/>
              <a:buChar char="◦"/>
              <a:defRPr/>
            </a:pPr>
            <a:r>
              <a:rPr lang="pt-BR" dirty="0" smtClean="0"/>
              <a:t>Orientação dos prescritores em conformidade com as diretrizes de cada nosocômio</a:t>
            </a:r>
            <a:endParaRPr lang="pt-BR" dirty="0"/>
          </a:p>
        </p:txBody>
      </p:sp>
      <p:pic>
        <p:nvPicPr>
          <p:cNvPr id="2" name="Título 1"/>
          <p:cNvPicPr>
            <a:picLocks noGrp="1" noChangeArrowheads="1"/>
          </p:cNvPicPr>
          <p:nvPr>
            <p:ph type="title"/>
          </p:nvPr>
        </p:nvPicPr>
        <p:blipFill>
          <a:blip r:embed="rId2"/>
          <a:srcRect/>
          <a:stretch>
            <a:fillRect/>
          </a:stretch>
        </p:blipFill>
        <p:spPr bwMode="auto">
          <a:xfrm>
            <a:off x="401638" y="85725"/>
            <a:ext cx="11242675" cy="1157288"/>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r>
              <a:rPr lang="pt-BR" smtClean="0"/>
              <a:t>O avanço da medicina neonatal trouxe duas realidades:</a:t>
            </a:r>
          </a:p>
          <a:p>
            <a:pPr lvl="1"/>
            <a:r>
              <a:rPr lang="pt-BR" smtClean="0"/>
              <a:t>Aumento da sobrevida dos RN</a:t>
            </a:r>
          </a:p>
          <a:p>
            <a:pPr lvl="1"/>
            <a:r>
              <a:rPr lang="pt-BR" smtClean="0"/>
              <a:t>Aumento da sepse tardia neonatal</a:t>
            </a:r>
          </a:p>
          <a:p>
            <a:pPr lvl="1"/>
            <a:endParaRPr lang="pt-BR" smtClean="0"/>
          </a:p>
          <a:p>
            <a:r>
              <a:rPr lang="pt-BR" smtClean="0"/>
              <a:t>Manejo da sepse tardia neonatal deve sempre ser revista:</a:t>
            </a:r>
          </a:p>
          <a:p>
            <a:pPr lvl="1"/>
            <a:r>
              <a:rPr lang="pt-BR" smtClean="0"/>
              <a:t>Implementação de programas que evitem o uso indiscriminado e prolongado de antibióticos</a:t>
            </a:r>
          </a:p>
          <a:p>
            <a:endParaRPr lang="pt-BR" smtClean="0"/>
          </a:p>
          <a:p>
            <a:r>
              <a:rPr lang="pt-BR" smtClean="0"/>
              <a:t>Melhor estratégia: prevenção!!</a:t>
            </a:r>
          </a:p>
          <a:p>
            <a:pPr algn="ctr"/>
            <a:r>
              <a:rPr lang="pt-BR" b="1" smtClean="0">
                <a:solidFill>
                  <a:srgbClr val="0033CC"/>
                </a:solidFill>
                <a:latin typeface="Batang" pitchFamily="18" charset="-127"/>
                <a:ea typeface="Batang" pitchFamily="18" charset="-127"/>
              </a:rPr>
              <a:t>O uso do leite humano precoce é uma medida promissora que efetivamente previne a sepse tardia</a:t>
            </a:r>
          </a:p>
          <a:p>
            <a:pPr lvl="1" algn="ctr">
              <a:buFont typeface="Verdana" pitchFamily="34" charset="0"/>
              <a:buNone/>
            </a:pPr>
            <a:endParaRPr lang="pt-BR" b="1" smtClean="0">
              <a:solidFill>
                <a:srgbClr val="0033CC"/>
              </a:solidFill>
              <a:latin typeface="Batang" pitchFamily="18" charset="-127"/>
              <a:ea typeface="Batang" pitchFamily="18" charset="-127"/>
            </a:endParaRPr>
          </a:p>
          <a:p>
            <a:pPr lvl="1"/>
            <a:endParaRPr lang="pt-BR" b="1" smtClean="0">
              <a:solidFill>
                <a:srgbClr val="0033CC"/>
              </a:solidFill>
              <a:latin typeface="Batang" pitchFamily="18" charset="-127"/>
              <a:ea typeface="Batang" pitchFamily="18" charset="-127"/>
            </a:endParaRPr>
          </a:p>
        </p:txBody>
      </p:sp>
      <p:pic>
        <p:nvPicPr>
          <p:cNvPr id="2" name="Título 1"/>
          <p:cNvPicPr>
            <a:picLocks noGrp="1" noChangeArrowheads="1"/>
          </p:cNvPicPr>
          <p:nvPr>
            <p:ph type="title"/>
          </p:nvPr>
        </p:nvPicPr>
        <p:blipFill>
          <a:blip r:embed="rId2"/>
          <a:srcRect/>
          <a:stretch>
            <a:fillRect/>
          </a:stretch>
        </p:blipFill>
        <p:spPr bwMode="auto">
          <a:xfrm>
            <a:off x="392113" y="352425"/>
            <a:ext cx="11209337" cy="1298575"/>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3" name="Picture 5"/>
          <p:cNvPicPr>
            <a:picLocks noChangeAspect="1" noChangeArrowheads="1"/>
          </p:cNvPicPr>
          <p:nvPr/>
        </p:nvPicPr>
        <p:blipFill>
          <a:blip r:embed="rId2"/>
          <a:srcRect/>
          <a:stretch>
            <a:fillRect/>
          </a:stretch>
        </p:blipFill>
        <p:spPr bwMode="auto">
          <a:xfrm>
            <a:off x="3627438" y="327025"/>
            <a:ext cx="4938712" cy="620395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srcRect/>
          <a:stretch>
            <a:fillRect/>
          </a:stretch>
        </p:blipFill>
        <p:spPr bwMode="auto">
          <a:xfrm>
            <a:off x="1033463" y="0"/>
            <a:ext cx="4649787" cy="6858000"/>
          </a:xfrm>
          <a:prstGeom prst="rect">
            <a:avLst/>
          </a:prstGeom>
          <a:noFill/>
        </p:spPr>
      </p:pic>
      <p:pic>
        <p:nvPicPr>
          <p:cNvPr id="58373" name="Picture 5"/>
          <p:cNvPicPr>
            <a:picLocks noChangeAspect="1" noChangeArrowheads="1"/>
          </p:cNvPicPr>
          <p:nvPr/>
        </p:nvPicPr>
        <p:blipFill>
          <a:blip r:embed="rId3"/>
          <a:srcRect/>
          <a:stretch>
            <a:fillRect/>
          </a:stretch>
        </p:blipFill>
        <p:spPr bwMode="auto">
          <a:xfrm>
            <a:off x="5862638" y="1979613"/>
            <a:ext cx="5692775" cy="3027362"/>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srcRect/>
          <a:stretch>
            <a:fillRect/>
          </a:stretch>
        </p:blipFill>
        <p:spPr bwMode="auto">
          <a:xfrm>
            <a:off x="3698875" y="0"/>
            <a:ext cx="4795838" cy="68580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srcRect/>
          <a:stretch>
            <a:fillRect/>
          </a:stretch>
        </p:blipFill>
        <p:spPr bwMode="auto">
          <a:xfrm>
            <a:off x="3079750" y="9525"/>
            <a:ext cx="6032500" cy="68580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0" y="1462088"/>
            <a:ext cx="12192000" cy="3940175"/>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bwMode="auto">
          <a:xfrm>
            <a:off x="665163" y="955675"/>
            <a:ext cx="10972800" cy="1143000"/>
          </a:xfrm>
          <a:noFill/>
        </p:spPr>
        <p:txBody>
          <a:bodyPr wrap="square" lIns="91440" tIns="45720" rIns="91440" bIns="45720" numCol="1" anchorCtr="0" compatLnSpc="1">
            <a:prstTxWarp prst="textNoShape">
              <a:avLst/>
            </a:prstTxWarp>
          </a:bodyPr>
          <a:lstStyle/>
          <a:p>
            <a:pPr algn="ctr"/>
            <a:r>
              <a:rPr lang="pt-BR" sz="3700" b="0" smtClean="0">
                <a:solidFill>
                  <a:srgbClr val="0033CC"/>
                </a:solidFill>
                <a:effectLst/>
              </a:rPr>
              <a:t>Nota do Editor do site, Dr. Paulo R. Margotto</a:t>
            </a:r>
            <a:br>
              <a:rPr lang="pt-BR" sz="3700" b="0" smtClean="0">
                <a:solidFill>
                  <a:srgbClr val="0033CC"/>
                </a:solidFill>
                <a:effectLst/>
              </a:rPr>
            </a:br>
            <a:r>
              <a:rPr lang="pt-BR" sz="3700" b="0" smtClean="0">
                <a:solidFill>
                  <a:srgbClr val="0033CC"/>
                </a:solidFill>
                <a:effectLst/>
                <a:hlinkClick r:id="rId2"/>
              </a:rPr>
              <a:t>www.paulomargotto.com.br</a:t>
            </a:r>
            <a:r>
              <a:rPr lang="pt-BR" sz="3700" b="0" smtClean="0">
                <a:solidFill>
                  <a:srgbClr val="0033CC"/>
                </a:solidFill>
                <a:effectLst/>
              </a:rPr>
              <a:t> /pmargotto@gmail.com</a:t>
            </a:r>
          </a:p>
        </p:txBody>
      </p:sp>
      <p:sp>
        <p:nvSpPr>
          <p:cNvPr id="59395" name="Rectangle 3"/>
          <p:cNvSpPr>
            <a:spLocks noGrp="1"/>
          </p:cNvSpPr>
          <p:nvPr>
            <p:ph type="body" idx="1"/>
          </p:nvPr>
        </p:nvSpPr>
        <p:spPr>
          <a:xfrm>
            <a:off x="573088" y="2647950"/>
            <a:ext cx="10972800" cy="4525963"/>
          </a:xfrm>
        </p:spPr>
        <p:txBody>
          <a:bodyPr/>
          <a:lstStyle/>
          <a:p>
            <a:pPr algn="ctr"/>
            <a:r>
              <a:rPr lang="pt-BR" sz="4000" smtClean="0">
                <a:solidFill>
                  <a:srgbClr val="0033CC"/>
                </a:solidFill>
              </a:rPr>
              <a:t>ESTUDANDO JUNTOS SEPSE TARDIA!</a:t>
            </a:r>
          </a:p>
          <a:p>
            <a:pPr algn="ctr"/>
            <a:r>
              <a:rPr lang="pt-BR" sz="4000" smtClean="0">
                <a:solidFill>
                  <a:srgbClr val="0033CC"/>
                </a:solidFill>
              </a:rPr>
              <a:t>AQUI E AGORA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p:txBody>
          <a:bodyPr/>
          <a:lstStyle/>
          <a:p>
            <a:r>
              <a:rPr lang="pt-BR" smtClean="0"/>
              <a:t>Apesar de a hemocultura ser considerada como padrão ouro para sepse, sua sensibilidade é inferior a 50% (Haque KN et al, 2010) os autores incluíram sepse clínica, pois caso contrário haveria uma subestimação dos efeitos da sepse no desenvolvimento neuromotor</a:t>
            </a:r>
            <a:endParaRPr lang="es-ES" smtClean="0"/>
          </a:p>
          <a:p>
            <a:r>
              <a:rPr lang="es-ES" smtClean="0"/>
              <a:t>O presente estudo demonstrou que as </a:t>
            </a:r>
            <a:r>
              <a:rPr lang="es-ES" smtClean="0">
                <a:solidFill>
                  <a:srgbClr val="FF0000"/>
                </a:solidFill>
              </a:rPr>
              <a:t>crianças prematuras de muito baixo peso que apresentaram infecção neonatal têm 2,5 vezes mais chances de apresentar desenvolvimento neuromotor alterado aos 12 meses de idade corrigida,</a:t>
            </a:r>
            <a:r>
              <a:rPr lang="es-ES" smtClean="0"/>
              <a:t> independentemente dos outros fatores de risco </a:t>
            </a:r>
          </a:p>
          <a:p>
            <a:endParaRPr lang="pt-BR" smtClean="0"/>
          </a:p>
        </p:txBody>
      </p:sp>
      <p:graphicFrame>
        <p:nvGraphicFramePr>
          <p:cNvPr id="42007" name="Group 23"/>
          <p:cNvGraphicFramePr>
            <a:graphicFrameLocks noGrp="1"/>
          </p:cNvGraphicFramePr>
          <p:nvPr/>
        </p:nvGraphicFramePr>
        <p:xfrm>
          <a:off x="1782763" y="260350"/>
          <a:ext cx="9134475" cy="1262063"/>
        </p:xfrm>
        <a:graphic>
          <a:graphicData uri="http://schemas.openxmlformats.org/drawingml/2006/table">
            <a:tbl>
              <a:tblPr/>
              <a:tblGrid>
                <a:gridCol w="8167687"/>
                <a:gridCol w="966788"/>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 sepse neonatal como fator de risco para alteração no neurodesenvolvimento em prematuros de muito baixo peso ao nascer </a:t>
                      </a:r>
                      <a:br>
                        <a:rPr kumimoji="0" lang="pt-BR" sz="1200" b="1" i="0" u="none" strike="noStrike" cap="none" normalizeH="0" baseline="0" smtClean="0">
                          <a:ln>
                            <a:noFill/>
                          </a:ln>
                          <a:solidFill>
                            <a:srgbClr val="999999"/>
                          </a:solidFill>
                          <a:effectLst/>
                          <a:latin typeface="Verdana" pitchFamily="34" charset="0"/>
                          <a:cs typeface="Times New Roman" pitchFamily="18" charset="0"/>
                        </a:rPr>
                      </a:b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Rachel C. Ferreira, Rosane R. Mello, K</a:t>
                      </a:r>
                      <a:r>
                        <a:rPr kumimoji="0" lang="pt-BR" sz="1200" b="0" i="0" u="none" strike="noStrike" cap="none" normalizeH="0" baseline="0" smtClean="0">
                          <a:ln>
                            <a:noFill/>
                          </a:ln>
                          <a:solidFill>
                            <a:srgbClr val="999999"/>
                          </a:solidFill>
                          <a:effectLst/>
                          <a:latin typeface="Lucida Sans Unicode"/>
                          <a:cs typeface="Times New Roman" pitchFamily="18" charset="0"/>
                        </a:rPr>
                        <a:t>á</a:t>
                      </a:r>
                      <a:r>
                        <a:rPr kumimoji="0" lang="pt-BR" sz="1200" b="0" i="0" u="none" strike="noStrike" cap="none" normalizeH="0" baseline="0" smtClean="0">
                          <a:ln>
                            <a:noFill/>
                          </a:ln>
                          <a:solidFill>
                            <a:srgbClr val="999999"/>
                          </a:solidFill>
                          <a:effectLst/>
                          <a:latin typeface="Verdana" pitchFamily="34" charset="0"/>
                          <a:cs typeface="Times New Roman" pitchFamily="18" charset="0"/>
                        </a:rPr>
                        <a:t>tia S. Silva. Apresenta</a:t>
                      </a:r>
                      <a:r>
                        <a:rPr kumimoji="0" lang="pt-BR" sz="1200" b="0" i="0" u="none" strike="noStrike" cap="none" normalizeH="0" baseline="0" smtClean="0">
                          <a:ln>
                            <a:noFill/>
                          </a:ln>
                          <a:solidFill>
                            <a:srgbClr val="999999"/>
                          </a:solidFill>
                          <a:effectLst/>
                          <a:latin typeface="Lucida Sans Unicode"/>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Larissa Sad</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109538" marR="0" lvl="0" indent="0" algn="ctr"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a:noFill/>
                    </a:lnT>
                    <a:lnB cap="flat">
                      <a:noFill/>
                    </a:lnB>
                    <a:lnTlToBr>
                      <a:noFill/>
                    </a:lnTlToBr>
                    <a:lnBlToTr>
                      <a:noFill/>
                    </a:lnBlToTr>
                    <a:noFill/>
                  </a:tcPr>
                </a:tc>
                <a:tc>
                  <a:txBody>
                    <a:bodyPr/>
                    <a:lstStyle/>
                    <a:p>
                      <a:pPr marL="109538" marR="0" lvl="0" indent="0" algn="l" defTabSz="914400" rtl="0" eaLnBrk="1" fontAlgn="base" latinLnBrk="0" hangingPunct="1">
                        <a:lnSpc>
                          <a:spcPct val="100000"/>
                        </a:lnSpc>
                        <a:spcBef>
                          <a:spcPts val="400"/>
                        </a:spcBef>
                        <a:spcAft>
                          <a:spcPct val="0"/>
                        </a:spcAft>
                        <a:buClr>
                          <a:schemeClr val="accent1"/>
                        </a:buClr>
                        <a:buSzPct val="68000"/>
                        <a:buFont typeface="Wingdings 3" pitchFamily="18" charset="2"/>
                        <a:buNone/>
                        <a:tabLst/>
                      </a:pPr>
                      <a:endParaRPr kumimoji="0" lang="pt-BR" sz="2300" b="0" i="0" u="none" strike="noStrike" cap="none" normalizeH="0" baseline="0" smtClean="0">
                        <a:ln>
                          <a:noFill/>
                        </a:ln>
                        <a:solidFill>
                          <a:schemeClr val="tx1"/>
                        </a:solidFill>
                        <a:effectLst/>
                        <a:latin typeface="Lucida Sans Unicode"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42003" name="Rectangle 19"/>
          <p:cNvSpPr>
            <a:spLocks noChangeArrowheads="1"/>
          </p:cNvSpPr>
          <p:nvPr/>
        </p:nvSpPr>
        <p:spPr bwMode="auto">
          <a:xfrm>
            <a:off x="4424363" y="3924300"/>
            <a:ext cx="184150" cy="641350"/>
          </a:xfrm>
          <a:prstGeom prst="rect">
            <a:avLst/>
          </a:prstGeom>
          <a:noFill/>
          <a:ln w="9525">
            <a:noFill/>
            <a:miter lim="800000"/>
            <a:headEnd/>
            <a:tailEnd/>
          </a:ln>
          <a:effectLst/>
        </p:spPr>
        <p:txBody>
          <a:bodyPr wrap="none" anchor="ctr">
            <a:spAutoFit/>
          </a:bodyPr>
          <a:lstStyle/>
          <a:p>
            <a:r>
              <a:rPr lang="pt-BR"/>
              <a:t/>
            </a:r>
            <a:br>
              <a:rPr lang="pt-BR"/>
            </a:br>
            <a:endParaRPr lang="pt-BR">
              <a:latin typeface="Lucida Sans Unicode" pitchFamily="34" charset="0"/>
            </a:endParaRPr>
          </a:p>
        </p:txBody>
      </p:sp>
      <p:pic>
        <p:nvPicPr>
          <p:cNvPr id="41990" name="Picture 6" descr="link2">
            <a:hlinkClick r:id="rId2"/>
          </p:cNvPr>
          <p:cNvPicPr>
            <a:picLocks noChangeAspect="1" noChangeArrowheads="1"/>
          </p:cNvPicPr>
          <p:nvPr/>
        </p:nvPicPr>
        <p:blipFill>
          <a:blip r:embed="rId3"/>
          <a:srcRect/>
          <a:stretch>
            <a:fillRect/>
          </a:stretch>
        </p:blipFill>
        <p:spPr bwMode="auto">
          <a:xfrm>
            <a:off x="9944100" y="390525"/>
            <a:ext cx="354013" cy="285750"/>
          </a:xfrm>
          <a:prstGeom prst="rect">
            <a:avLst/>
          </a:prstGeom>
          <a:noFill/>
        </p:spPr>
      </p:pic>
      <p:sp>
        <p:nvSpPr>
          <p:cNvPr id="42008" name="AutoShape 24"/>
          <p:cNvSpPr>
            <a:spLocks noChangeArrowheads="1"/>
          </p:cNvSpPr>
          <p:nvPr/>
        </p:nvSpPr>
        <p:spPr bwMode="auto">
          <a:xfrm>
            <a:off x="10412413" y="610235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
        <p:nvSpPr>
          <p:cNvPr id="42011" name="Line 27"/>
          <p:cNvSpPr>
            <a:spLocks noChangeShapeType="1"/>
          </p:cNvSpPr>
          <p:nvPr/>
        </p:nvSpPr>
        <p:spPr bwMode="auto">
          <a:xfrm flipH="1">
            <a:off x="10207625" y="0"/>
            <a:ext cx="233363" cy="382588"/>
          </a:xfrm>
          <a:prstGeom prst="line">
            <a:avLst/>
          </a:prstGeom>
          <a:noFill/>
          <a:ln w="57150">
            <a:solidFill>
              <a:srgbClr val="0033CC"/>
            </a:solidFill>
            <a:round/>
            <a:headEnd/>
            <a:tailEnd type="triangle" w="med" len="med"/>
          </a:ln>
          <a:effectLst/>
        </p:spPr>
        <p:txBody>
          <a:bodyPr/>
          <a:lstStyle/>
          <a:p>
            <a:endParaRPr lang="pt-BR"/>
          </a:p>
        </p:txBody>
      </p:sp>
      <p:sp>
        <p:nvSpPr>
          <p:cNvPr id="42012" name="Text Box 28"/>
          <p:cNvSpPr txBox="1">
            <a:spLocks noChangeArrowheads="1"/>
          </p:cNvSpPr>
          <p:nvPr/>
        </p:nvSpPr>
        <p:spPr bwMode="auto">
          <a:xfrm>
            <a:off x="10426700" y="0"/>
            <a:ext cx="1466850" cy="366713"/>
          </a:xfrm>
          <a:prstGeom prst="rect">
            <a:avLst/>
          </a:prstGeom>
          <a:noFill/>
          <a:ln w="9525">
            <a:noFill/>
            <a:miter lim="800000"/>
            <a:headEnd/>
            <a:tailEnd/>
          </a:ln>
          <a:effectLst/>
        </p:spPr>
        <p:txBody>
          <a:bodyPr wrap="none">
            <a:spAutoFit/>
          </a:bodyPr>
          <a:lstStyle/>
          <a:p>
            <a:r>
              <a:rPr lang="pt-BR" b="1">
                <a:solidFill>
                  <a:srgbClr val="0033CC"/>
                </a:solidFill>
              </a:rPr>
              <a:t>Clicar Aqui!</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257175" y="1538288"/>
            <a:ext cx="10425113" cy="6740525"/>
          </a:xfrm>
        </p:spPr>
        <p:txBody>
          <a:bodyPr/>
          <a:lstStyle/>
          <a:p>
            <a:pPr marL="457200" indent="-457200" algn="ctr">
              <a:lnSpc>
                <a:spcPct val="80000"/>
              </a:lnSpc>
              <a:buFont typeface="Wingdings 3" pitchFamily="18" charset="2"/>
              <a:buNone/>
            </a:pPr>
            <a:r>
              <a:rPr lang="pt-BR" sz="3600" b="1" smtClean="0">
                <a:solidFill>
                  <a:srgbClr val="FF0000"/>
                </a:solidFill>
              </a:rPr>
              <a:t>Sepse tardia (&gt;3 dias de vida)</a:t>
            </a:r>
          </a:p>
          <a:p>
            <a:pPr marL="457200" indent="-457200" algn="ctr">
              <a:lnSpc>
                <a:spcPct val="80000"/>
              </a:lnSpc>
              <a:buFont typeface="Wingdings 3" pitchFamily="18" charset="2"/>
              <a:buNone/>
            </a:pPr>
            <a:endParaRPr lang="pt-BR" sz="1800" smtClean="0"/>
          </a:p>
          <a:p>
            <a:pPr marL="457200" indent="-457200">
              <a:lnSpc>
                <a:spcPct val="80000"/>
              </a:lnSpc>
            </a:pPr>
            <a:r>
              <a:rPr lang="pt-BR" sz="1800" smtClean="0"/>
              <a:t>presença do cateter venoso central, hospitalização prolongada e o uso da nutrição parenteral &gt; 14 dias estiveram fortemente associados com sepse nosocomial, sendo que a nutrição parenteral foi o único fator independentemente associado.</a:t>
            </a:r>
          </a:p>
          <a:p>
            <a:pPr marL="457200" indent="-457200">
              <a:lnSpc>
                <a:spcPct val="80000"/>
              </a:lnSpc>
            </a:pPr>
            <a:r>
              <a:rPr lang="pt-BR" sz="1800" smtClean="0"/>
              <a:t>O episódio de febre (&gt;38,2ºC) foi o melhor sinal clínico associado com sepse nosocomial, mesmo em prematuros (valor preditivo positivo de 65%). </a:t>
            </a:r>
          </a:p>
          <a:p>
            <a:pPr marL="457200" indent="-457200">
              <a:lnSpc>
                <a:spcPct val="80000"/>
              </a:lnSpc>
              <a:buFont typeface="Wingdings 3" pitchFamily="18" charset="2"/>
              <a:buNone/>
            </a:pPr>
            <a:r>
              <a:rPr lang="pt-BR" sz="2300" b="1" smtClean="0">
                <a:solidFill>
                  <a:srgbClr val="0033CC"/>
                </a:solidFill>
              </a:rPr>
              <a:t>Rastreamento laboratorial:</a:t>
            </a:r>
            <a:r>
              <a:rPr lang="pt-BR" sz="1800" smtClean="0"/>
              <a:t> Temos valorizado o seguinte escore de três pontos, significando  um rastreamento laboratorial positivo para o diagnóstico da sepse tardia:</a:t>
            </a:r>
          </a:p>
          <a:p>
            <a:pPr marL="457200" indent="-457200">
              <a:lnSpc>
                <a:spcPct val="80000"/>
              </a:lnSpc>
              <a:buFont typeface="Wingdings 3" pitchFamily="18" charset="2"/>
              <a:buNone/>
            </a:pPr>
            <a:r>
              <a:rPr lang="pt-BR" sz="1800" smtClean="0"/>
              <a:t>	* Hemograma alterado: 2 pontos (leucopenia ou leucocitose, granulações tóxicas ou ao menos duas alterações nos critérios  de  Manroe e cl)</a:t>
            </a:r>
          </a:p>
          <a:p>
            <a:pPr marL="457200" indent="-457200">
              <a:lnSpc>
                <a:spcPct val="80000"/>
              </a:lnSpc>
              <a:buFont typeface="Wingdings 3" pitchFamily="18" charset="2"/>
              <a:buNone/>
            </a:pPr>
            <a:r>
              <a:rPr lang="pt-BR" sz="1800" smtClean="0"/>
              <a:t>	* Plaquetopenia : 1 ponto</a:t>
            </a:r>
          </a:p>
          <a:p>
            <a:pPr marL="457200" indent="-457200">
              <a:lnSpc>
                <a:spcPct val="80000"/>
              </a:lnSpc>
              <a:buFont typeface="Wingdings 3" pitchFamily="18" charset="2"/>
              <a:buNone/>
            </a:pPr>
            <a:r>
              <a:rPr lang="pt-BR" sz="1800" smtClean="0"/>
              <a:t>	* Acidose metabólica persistente : 1 ponto</a:t>
            </a:r>
          </a:p>
          <a:p>
            <a:pPr marL="457200" indent="-457200" algn="ctr">
              <a:lnSpc>
                <a:spcPct val="80000"/>
              </a:lnSpc>
              <a:buFont typeface="Wingdings 3" pitchFamily="18" charset="2"/>
              <a:buNone/>
            </a:pPr>
            <a:r>
              <a:rPr lang="pt-BR" sz="2300" i="1" smtClean="0">
                <a:solidFill>
                  <a:srgbClr val="FF0066"/>
                </a:solidFill>
              </a:rPr>
              <a:t>O esquema inicial  de antibióticos  deve ser baseado no conhecimento epidemiológico  de resistência bacteriana da Unidade; considerar a possibilidade de rodízio de esquema de antibióticos, principalmente as cefalosporinas de 3ª geração.</a:t>
            </a:r>
          </a:p>
          <a:p>
            <a:pPr marL="457200" indent="-457200" algn="ctr">
              <a:lnSpc>
                <a:spcPct val="80000"/>
              </a:lnSpc>
            </a:pPr>
            <a:endParaRPr lang="pt-BR" sz="2300" i="1" smtClean="0">
              <a:solidFill>
                <a:srgbClr val="FF0066"/>
              </a:solidFill>
            </a:endParaRPr>
          </a:p>
          <a:p>
            <a:pPr marL="457200" indent="-457200">
              <a:lnSpc>
                <a:spcPct val="80000"/>
              </a:lnSpc>
            </a:pPr>
            <a:endParaRPr lang="pt-BR" sz="2300" i="1" smtClean="0">
              <a:solidFill>
                <a:srgbClr val="FF0066"/>
              </a:solidFill>
            </a:endParaRPr>
          </a:p>
        </p:txBody>
      </p:sp>
      <p:pic>
        <p:nvPicPr>
          <p:cNvPr id="83973" name="Picture 5"/>
          <p:cNvPicPr>
            <a:picLocks noChangeAspect="1" noChangeArrowheads="1"/>
          </p:cNvPicPr>
          <p:nvPr/>
        </p:nvPicPr>
        <p:blipFill>
          <a:blip r:embed="rId2">
            <a:lum bright="-6000"/>
          </a:blip>
          <a:srcRect/>
          <a:stretch>
            <a:fillRect/>
          </a:stretch>
        </p:blipFill>
        <p:spPr bwMode="auto">
          <a:xfrm>
            <a:off x="10371138" y="19050"/>
            <a:ext cx="1820862" cy="2484438"/>
          </a:xfrm>
          <a:prstGeom prst="rect">
            <a:avLst/>
          </a:prstGeom>
          <a:noFill/>
        </p:spPr>
      </p:pic>
      <p:sp>
        <p:nvSpPr>
          <p:cNvPr id="83975" name="Rectangle 7"/>
          <p:cNvSpPr>
            <a:spLocks noChangeArrowheads="1"/>
          </p:cNvSpPr>
          <p:nvPr/>
        </p:nvSpPr>
        <p:spPr bwMode="auto">
          <a:xfrm>
            <a:off x="1377950" y="131763"/>
            <a:ext cx="7702550" cy="915987"/>
          </a:xfrm>
          <a:prstGeom prst="rect">
            <a:avLst/>
          </a:prstGeom>
          <a:noFill/>
          <a:ln w="9525">
            <a:noFill/>
            <a:miter lim="800000"/>
            <a:headEnd/>
            <a:tailEnd/>
          </a:ln>
          <a:effectLst/>
        </p:spPr>
        <p:txBody>
          <a:bodyPr>
            <a:spAutoFit/>
          </a:bodyPr>
          <a:lstStyle/>
          <a:p>
            <a:pPr algn="ctr"/>
            <a:r>
              <a:rPr lang="pt-BR" b="1">
                <a:solidFill>
                  <a:srgbClr val="999999"/>
                </a:solidFill>
              </a:rPr>
              <a:t>Infecções bacterianas</a:t>
            </a:r>
            <a:r>
              <a:rPr lang="pt-BR"/>
              <a:t/>
            </a:r>
            <a:br>
              <a:rPr lang="pt-BR"/>
            </a:br>
            <a:r>
              <a:rPr lang="pt-BR">
                <a:solidFill>
                  <a:srgbClr val="999999"/>
                </a:solidFill>
              </a:rPr>
              <a:t>Autor(es): Paulo R. Margotto, Martha G. Vieira, Marta David Rocha de Moura</a:t>
            </a:r>
          </a:p>
        </p:txBody>
      </p:sp>
      <p:pic>
        <p:nvPicPr>
          <p:cNvPr id="83976" name="Picture 69" descr="link2">
            <a:hlinkClick r:id="rId3"/>
          </p:cNvPr>
          <p:cNvPicPr>
            <a:picLocks noChangeAspect="1" noChangeArrowheads="1"/>
          </p:cNvPicPr>
          <p:nvPr/>
        </p:nvPicPr>
        <p:blipFill>
          <a:blip r:embed="rId4"/>
          <a:srcRect/>
          <a:stretch>
            <a:fillRect/>
          </a:stretch>
        </p:blipFill>
        <p:spPr bwMode="auto">
          <a:xfrm>
            <a:off x="9109075" y="468313"/>
            <a:ext cx="352425" cy="285750"/>
          </a:xfrm>
          <a:prstGeom prst="rect">
            <a:avLst/>
          </a:prstGeom>
          <a:noFill/>
          <a:ln w="9525">
            <a:noFill/>
            <a:miter lim="800000"/>
            <a:headEnd/>
            <a:tailEnd/>
          </a:ln>
        </p:spPr>
      </p:pic>
      <p:sp>
        <p:nvSpPr>
          <p:cNvPr id="83977" name="Rectangle 9"/>
          <p:cNvSpPr>
            <a:spLocks noChangeArrowheads="1"/>
          </p:cNvSpPr>
          <p:nvPr/>
        </p:nvSpPr>
        <p:spPr bwMode="auto">
          <a:xfrm>
            <a:off x="323850" y="976313"/>
            <a:ext cx="9567863" cy="517525"/>
          </a:xfrm>
          <a:prstGeom prst="rect">
            <a:avLst/>
          </a:prstGeom>
          <a:noFill/>
          <a:ln w="9525">
            <a:noFill/>
            <a:miter lim="800000"/>
            <a:headEnd/>
            <a:tailEnd/>
          </a:ln>
          <a:effectLst/>
        </p:spPr>
        <p:txBody>
          <a:bodyPr>
            <a:spAutoFit/>
          </a:bodyPr>
          <a:lstStyle/>
          <a:p>
            <a:pPr algn="ctr"/>
            <a:r>
              <a:rPr lang="pt-BR" sz="1400">
                <a:solidFill>
                  <a:srgbClr val="0066FF"/>
                </a:solidFill>
              </a:rPr>
              <a:t>(capítulo do livro Assistência ao Recém-Nascido de Risco, 3ª Edição,</a:t>
            </a:r>
          </a:p>
          <a:p>
            <a:pPr algn="ctr"/>
            <a:r>
              <a:rPr lang="pt-BR" sz="1400">
                <a:solidFill>
                  <a:srgbClr val="0066FF"/>
                </a:solidFill>
              </a:rPr>
              <a:t>ESCS, 2013)</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p:txBody>
          <a:bodyPr/>
          <a:lstStyle/>
          <a:p>
            <a:r>
              <a:rPr lang="es-ES" sz="2300" smtClean="0"/>
              <a:t>Alterações neuromotoras em crianças nascidas prematuras com infecção neonatal podem ser mediadas pela lesão da substância branca:</a:t>
            </a:r>
          </a:p>
          <a:p>
            <a:pPr lvl="1"/>
            <a:r>
              <a:rPr lang="es-ES" sz="2100" smtClean="0"/>
              <a:t>Ainda não se sabe qual o mecanismo que gera a lesão da substância branca. </a:t>
            </a:r>
          </a:p>
          <a:p>
            <a:pPr lvl="1"/>
            <a:r>
              <a:rPr lang="es-ES" sz="2100" smtClean="0"/>
              <a:t>Suscetibilidade dos precursores dos oligodendrócitos à inflamação, hipóxia e isquemia</a:t>
            </a:r>
          </a:p>
          <a:p>
            <a:pPr algn="ctr">
              <a:buFont typeface="Wingdings 3" pitchFamily="18" charset="2"/>
              <a:buNone/>
            </a:pPr>
            <a:endParaRPr lang="es-ES" smtClean="0">
              <a:solidFill>
                <a:srgbClr val="0033CC"/>
              </a:solidFill>
            </a:endParaRPr>
          </a:p>
          <a:p>
            <a:pPr algn="ctr">
              <a:buFont typeface="Wingdings 3" pitchFamily="18" charset="2"/>
              <a:buNone/>
            </a:pPr>
            <a:r>
              <a:rPr lang="es-ES" smtClean="0">
                <a:solidFill>
                  <a:srgbClr val="0033CC"/>
                </a:solidFill>
              </a:rPr>
              <a:t>Sugere-se, a partir dos resultados encontrados, que a criança que desenvolveu sepse no período neonatal, confirmada ou clínica, tenha um acompanhamento diferenciado do seu desenvolvimento neuromotor.</a:t>
            </a:r>
            <a:r>
              <a:rPr lang="es-ES" smtClean="0"/>
              <a:t> </a:t>
            </a:r>
          </a:p>
          <a:p>
            <a:endParaRPr lang="es-ES" smtClean="0"/>
          </a:p>
          <a:p>
            <a:endParaRPr lang="pt-B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p:txBody>
          <a:bodyPr/>
          <a:lstStyle/>
          <a:p>
            <a:pPr marL="457200" indent="-457200" algn="just"/>
            <a:r>
              <a:rPr lang="pt-PT" sz="1600" smtClean="0">
                <a:solidFill>
                  <a:srgbClr val="FF3300"/>
                </a:solidFill>
              </a:rPr>
              <a:t>A lesão mais frequente associada com inflamação em prematuros é a da substância branca</a:t>
            </a:r>
            <a:r>
              <a:rPr lang="pt-PT" sz="1600" smtClean="0"/>
              <a:t>, que é caracteriza-se por leucomalácia periventricular focal, necrose difusa ou ambos.</a:t>
            </a:r>
          </a:p>
          <a:p>
            <a:pPr marL="457200" indent="-457200"/>
            <a:r>
              <a:rPr lang="pt-PT" sz="1600" smtClean="0"/>
              <a:t>A lesão da substância branca é a perda de oligodendrócitos imaturos (que amadureceriam para axônios com mielina) mas que são particularmente suscetíveis ao estresse oxidativo e inflamação, além de inibição da proliferação de células precursoras neuronais e ativação de astrogliose.</a:t>
            </a:r>
          </a:p>
          <a:p>
            <a:pPr marL="457200" indent="-457200"/>
            <a:r>
              <a:rPr lang="pt-PT" sz="1600" smtClean="0"/>
              <a:t>Na última década, estudos observacionais têm proporcionado detalhes sobre a associação entre sepse neonatal e evento neurológico e neurocognitivo adverso a longo prazo.</a:t>
            </a:r>
          </a:p>
          <a:p>
            <a:pPr marL="457200" indent="-457200"/>
            <a:r>
              <a:rPr lang="pt-PT" sz="1600" smtClean="0"/>
              <a:t>Dados norte-americanos mostram que qualquer forma de infecção neonatal, incluindo infecção clínica, sepse comprovada por cultura, meningite e enterocolite necrosante, é associada com déficit de crescimento e risco aumentado de retardo do neurodesenvolvimento.</a:t>
            </a:r>
          </a:p>
          <a:p>
            <a:pPr marL="457200" indent="-457200"/>
            <a:r>
              <a:rPr lang="pt-PT" sz="1600" smtClean="0"/>
              <a:t>Estudos na Europa e no Canadá mostram uma associação entre sepse tardia e déficit do neurodesenvolvimento na infância, com infecções de repetição e patógenos gram-negativos conferindo maior risco.</a:t>
            </a:r>
          </a:p>
          <a:p>
            <a:pPr marL="457200" indent="-457200" algn="just"/>
            <a:endParaRPr lang="pt-PT" sz="1600" smtClean="0"/>
          </a:p>
          <a:p>
            <a:pPr marL="457200" indent="-457200"/>
            <a:endParaRPr lang="pt-BR" sz="1600" smtClean="0">
              <a:solidFill>
                <a:schemeClr val="accent2"/>
              </a:solidFill>
              <a:latin typeface="Tw Cen MT" pitchFamily="34" charset="0"/>
            </a:endParaRPr>
          </a:p>
        </p:txBody>
      </p:sp>
      <p:graphicFrame>
        <p:nvGraphicFramePr>
          <p:cNvPr id="79893" name="Group 21"/>
          <p:cNvGraphicFramePr>
            <a:graphicFrameLocks noGrp="1"/>
          </p:cNvGraphicFramePr>
          <p:nvPr/>
        </p:nvGraphicFramePr>
        <p:xfrm>
          <a:off x="1270000" y="254000"/>
          <a:ext cx="9955213" cy="1158875"/>
        </p:xfrm>
        <a:graphic>
          <a:graphicData uri="http://schemas.openxmlformats.org/drawingml/2006/table">
            <a:tbl>
              <a:tblPr/>
              <a:tblGrid>
                <a:gridCol w="8901113"/>
                <a:gridCol w="1054100"/>
              </a:tblGrid>
              <a:tr h="441325">
                <a:tc>
                  <a:txBody>
                    <a:bodyPr/>
                    <a:lstStyle/>
                    <a:p>
                      <a:pPr marL="0" marR="0" lvl="0" indent="0" algn="ctr" defTabSz="457200" rtl="0" eaLnBrk="1" fontAlgn="base" latinLnBrk="0" hangingPunct="1">
                        <a:lnSpc>
                          <a:spcPct val="100000"/>
                        </a:lnSpc>
                        <a:spcBef>
                          <a:spcPct val="0"/>
                        </a:spcBef>
                        <a:spcAft>
                          <a:spcPct val="0"/>
                        </a:spcAft>
                        <a:buClr>
                          <a:schemeClr val="accent1"/>
                        </a:buClr>
                        <a:buSzTx/>
                        <a:buFontTx/>
                        <a:buNone/>
                        <a:tabLst/>
                      </a:pPr>
                      <a:r>
                        <a:rPr kumimoji="0" lang="es-ES" sz="1600" b="1" i="0" u="none" strike="noStrike" cap="none" normalizeH="0" baseline="0" smtClean="0">
                          <a:ln>
                            <a:noFill/>
                          </a:ln>
                          <a:solidFill>
                            <a:srgbClr val="999999"/>
                          </a:solidFill>
                          <a:effectLst/>
                          <a:latin typeface="Verdana" pitchFamily="34" charset="0"/>
                          <a:cs typeface="Times New Roman" pitchFamily="18" charset="0"/>
                        </a:rPr>
                        <a:t>Inflama</a:t>
                      </a:r>
                      <a:r>
                        <a:rPr kumimoji="0" lang="es-ES" sz="1600" b="1" i="0" u="none" strike="noStrike" cap="none" normalizeH="0" baseline="0" smtClean="0">
                          <a:ln>
                            <a:noFill/>
                          </a:ln>
                          <a:solidFill>
                            <a:srgbClr val="999999"/>
                          </a:solidFill>
                          <a:effectLst/>
                          <a:latin typeface="Arial" charset="0"/>
                          <a:cs typeface="Times New Roman" pitchFamily="18" charset="0"/>
                        </a:rPr>
                        <a:t>ç</a:t>
                      </a:r>
                      <a:r>
                        <a:rPr kumimoji="0" lang="es-ES" sz="1600" b="1" i="0" u="none" strike="noStrike" cap="none" normalizeH="0" baseline="0" smtClean="0">
                          <a:ln>
                            <a:noFill/>
                          </a:ln>
                          <a:solidFill>
                            <a:srgbClr val="999999"/>
                          </a:solidFill>
                          <a:effectLst/>
                          <a:latin typeface="Verdana" pitchFamily="34" charset="0"/>
                          <a:cs typeface="Times New Roman" pitchFamily="18" charset="0"/>
                        </a:rPr>
                        <a:t>ão induzida por infec</a:t>
                      </a:r>
                      <a:r>
                        <a:rPr kumimoji="0" lang="es-ES" sz="1600" b="1" i="0" u="none" strike="noStrike" cap="none" normalizeH="0" baseline="0" smtClean="0">
                          <a:ln>
                            <a:noFill/>
                          </a:ln>
                          <a:solidFill>
                            <a:srgbClr val="999999"/>
                          </a:solidFill>
                          <a:effectLst/>
                          <a:latin typeface="Arial" charset="0"/>
                          <a:cs typeface="Times New Roman" pitchFamily="18" charset="0"/>
                        </a:rPr>
                        <a:t>ç</a:t>
                      </a:r>
                      <a:r>
                        <a:rPr kumimoji="0" lang="es-ES" sz="1600" b="1" i="0" u="none" strike="noStrike" cap="none" normalizeH="0" baseline="0" smtClean="0">
                          <a:ln>
                            <a:noFill/>
                          </a:ln>
                          <a:solidFill>
                            <a:srgbClr val="999999"/>
                          </a:solidFill>
                          <a:effectLst/>
                          <a:latin typeface="Verdana" pitchFamily="34" charset="0"/>
                          <a:cs typeface="Times New Roman" pitchFamily="18" charset="0"/>
                        </a:rPr>
                        <a:t>ão e lesão cerebral em prematuros</a:t>
                      </a:r>
                      <a:r>
                        <a:rPr kumimoji="0" lang="es-E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s-E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s-ES" sz="1600" b="0" i="0" u="none" strike="noStrike" cap="none" normalizeH="0" baseline="0" smtClean="0">
                          <a:ln>
                            <a:noFill/>
                          </a:ln>
                          <a:solidFill>
                            <a:srgbClr val="999999"/>
                          </a:solidFill>
                          <a:effectLst/>
                          <a:latin typeface="Verdana" pitchFamily="34" charset="0"/>
                          <a:cs typeface="Times New Roman" pitchFamily="18" charset="0"/>
                        </a:rPr>
                        <a:t>Autor(es): Tobias Strunk, Terrie Inder, Xiaoyang Wang, David Burgner, Carina Mallard, Ofer Levy.Apresenta</a:t>
                      </a:r>
                      <a:r>
                        <a:rPr kumimoji="0" lang="es-ES" sz="1600" b="0" i="0" u="none" strike="noStrike" cap="none" normalizeH="0" baseline="0" smtClean="0">
                          <a:ln>
                            <a:noFill/>
                          </a:ln>
                          <a:solidFill>
                            <a:srgbClr val="999999"/>
                          </a:solidFill>
                          <a:effectLst/>
                          <a:latin typeface="Arial" charset="0"/>
                          <a:cs typeface="Times New Roman" pitchFamily="18" charset="0"/>
                        </a:rPr>
                        <a:t>ç</a:t>
                      </a:r>
                      <a:r>
                        <a:rPr kumimoji="0" lang="es-ES" sz="1600" b="0" i="0" u="none" strike="noStrike" cap="none" normalizeH="0" baseline="0" smtClean="0">
                          <a:ln>
                            <a:noFill/>
                          </a:ln>
                          <a:solidFill>
                            <a:srgbClr val="999999"/>
                          </a:solidFill>
                          <a:effectLst/>
                          <a:latin typeface="Verdana" pitchFamily="34" charset="0"/>
                          <a:cs typeface="Times New Roman" pitchFamily="18" charset="0"/>
                        </a:rPr>
                        <a:t>ão:Juliana Ferreira Gon</a:t>
                      </a:r>
                      <a:r>
                        <a:rPr kumimoji="0" lang="es-ES" sz="1600" b="0" i="0" u="none" strike="noStrike" cap="none" normalizeH="0" baseline="0" smtClean="0">
                          <a:ln>
                            <a:noFill/>
                          </a:ln>
                          <a:solidFill>
                            <a:srgbClr val="999999"/>
                          </a:solidFill>
                          <a:effectLst/>
                          <a:latin typeface="Arial" charset="0"/>
                          <a:cs typeface="Times New Roman" pitchFamily="18" charset="0"/>
                        </a:rPr>
                        <a:t>ç</a:t>
                      </a:r>
                      <a:r>
                        <a:rPr kumimoji="0" lang="es-ES" sz="1600" b="0" i="0" u="none" strike="noStrike" cap="none" normalizeH="0" baseline="0" smtClean="0">
                          <a:ln>
                            <a:noFill/>
                          </a:ln>
                          <a:solidFill>
                            <a:srgbClr val="999999"/>
                          </a:solidFill>
                          <a:effectLst/>
                          <a:latin typeface="Verdana" pitchFamily="34" charset="0"/>
                          <a:cs typeface="Times New Roman" pitchFamily="18" charset="0"/>
                        </a:rPr>
                        <a:t>alves, Liv Janoville Santana Sobral</a:t>
                      </a:r>
                      <a:endParaRPr kumimoji="0" lang="es-ES" sz="1600" b="0" i="0" u="none" strike="noStrike" cap="none" normalizeH="0" baseline="0" smtClean="0">
                        <a:ln>
                          <a:noFill/>
                        </a:ln>
                        <a:solidFill>
                          <a:schemeClr val="tx1"/>
                        </a:solidFill>
                        <a:effectLst/>
                        <a:latin typeface="Arial" charset="0"/>
                        <a:cs typeface="Arial"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457200" rtl="0" eaLnBrk="1" fontAlgn="base" latinLnBrk="0" hangingPunct="1">
                        <a:lnSpc>
                          <a:spcPct val="100000"/>
                        </a:lnSpc>
                        <a:spcBef>
                          <a:spcPct val="0"/>
                        </a:spcBef>
                        <a:spcAft>
                          <a:spcPct val="0"/>
                        </a:spcAft>
                        <a:buClr>
                          <a:schemeClr val="accent1"/>
                        </a:buClr>
                        <a:buSzTx/>
                        <a:buFontTx/>
                        <a:buNone/>
                        <a:tabLst/>
                      </a:pPr>
                      <a:r>
                        <a:rPr kumimoji="0" lang="es-ES" sz="21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s-ES" sz="2100" b="0" i="0" u="none" strike="noStrike" cap="none" normalizeH="0" baseline="0" smtClean="0">
                          <a:ln>
                            <a:noFill/>
                          </a:ln>
                          <a:solidFill>
                            <a:srgbClr val="000000"/>
                          </a:solidFill>
                          <a:effectLst/>
                          <a:latin typeface="Arial" charset="0"/>
                          <a:cs typeface="Times New Roman" pitchFamily="18" charset="0"/>
                        </a:rPr>
                        <a:t>      </a:t>
                      </a:r>
                      <a:endParaRPr kumimoji="0" lang="es-ES" sz="21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64519" name="Picture 8" descr="link2">
            <a:hlinkClick r:id="rId2"/>
          </p:cNvPr>
          <p:cNvPicPr>
            <a:picLocks noChangeAspect="1" noChangeArrowheads="1"/>
          </p:cNvPicPr>
          <p:nvPr/>
        </p:nvPicPr>
        <p:blipFill>
          <a:blip r:embed="rId3"/>
          <a:srcRect/>
          <a:stretch>
            <a:fillRect/>
          </a:stretch>
        </p:blipFill>
        <p:spPr bwMode="auto">
          <a:xfrm>
            <a:off x="10171113" y="412750"/>
            <a:ext cx="469900" cy="285750"/>
          </a:xfrm>
          <a:prstGeom prst="rect">
            <a:avLst/>
          </a:prstGeom>
          <a:noFill/>
          <a:ln w="9525">
            <a:noFill/>
            <a:miter lim="800000"/>
            <a:headEnd/>
            <a:tailEnd/>
          </a:ln>
        </p:spPr>
      </p:pic>
      <p:sp>
        <p:nvSpPr>
          <p:cNvPr id="64520" name="AutoShape 8"/>
          <p:cNvSpPr>
            <a:spLocks noChangeArrowheads="1"/>
          </p:cNvSpPr>
          <p:nvPr/>
        </p:nvSpPr>
        <p:spPr bwMode="auto">
          <a:xfrm>
            <a:off x="10412413" y="61309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
          <p:cNvSpPr>
            <a:spLocks noGrp="1"/>
          </p:cNvSpPr>
          <p:nvPr>
            <p:ph type="title" idx="4294967295"/>
          </p:nvPr>
        </p:nvSpPr>
        <p:spPr bwMode="auto">
          <a:xfrm>
            <a:off x="609600" y="276225"/>
            <a:ext cx="10972800" cy="1143000"/>
          </a:xfrm>
          <a:noFill/>
        </p:spPr>
        <p:txBody>
          <a:bodyPr wrap="square" lIns="91440" tIns="45720" rIns="91440" bIns="45720" numCol="1" anchor="b" anchorCtr="0" compatLnSpc="1">
            <a:prstTxWarp prst="textNoShape">
              <a:avLst/>
            </a:prstTxWarp>
          </a:bodyPr>
          <a:lstStyle/>
          <a:p>
            <a:r>
              <a:rPr lang="pt-BR" sz="3700" smtClean="0">
                <a:effectLst/>
              </a:rPr>
              <a:t/>
            </a:r>
            <a:br>
              <a:rPr lang="pt-BR" sz="3700" smtClean="0">
                <a:effectLst/>
              </a:rPr>
            </a:br>
            <a:r>
              <a:rPr lang="pt-BR" sz="3700" smtClean="0">
                <a:effectLst/>
              </a:rPr>
              <a:t>Efeito no Neurodesenvolvimento</a:t>
            </a:r>
          </a:p>
        </p:txBody>
      </p:sp>
      <p:sp>
        <p:nvSpPr>
          <p:cNvPr id="65539" name="CaixaDeTexto 5"/>
          <p:cNvSpPr txBox="1">
            <a:spLocks noChangeArrowheads="1"/>
          </p:cNvSpPr>
          <p:nvPr/>
        </p:nvSpPr>
        <p:spPr bwMode="auto">
          <a:xfrm>
            <a:off x="9169400" y="6524625"/>
            <a:ext cx="9696450" cy="244475"/>
          </a:xfrm>
          <a:prstGeom prst="rect">
            <a:avLst/>
          </a:prstGeom>
          <a:noFill/>
          <a:ln w="9525">
            <a:noFill/>
            <a:miter lim="800000"/>
            <a:headEnd/>
            <a:tailEnd/>
          </a:ln>
        </p:spPr>
        <p:txBody>
          <a:bodyPr>
            <a:spAutoFit/>
          </a:bodyPr>
          <a:lstStyle/>
          <a:p>
            <a:r>
              <a:rPr lang="pt-BR" sz="1000">
                <a:latin typeface="Tw Cen MT" pitchFamily="34" charset="0"/>
              </a:rPr>
              <a:t>Lancet infect Dis 2014; 14: 751-62</a:t>
            </a:r>
          </a:p>
        </p:txBody>
      </p:sp>
      <p:pic>
        <p:nvPicPr>
          <p:cNvPr id="65540" name="Picture 2"/>
          <p:cNvPicPr>
            <a:picLocks noChangeAspect="1" noChangeArrowheads="1"/>
          </p:cNvPicPr>
          <p:nvPr/>
        </p:nvPicPr>
        <p:blipFill>
          <a:blip r:embed="rId3"/>
          <a:srcRect/>
          <a:stretch>
            <a:fillRect/>
          </a:stretch>
        </p:blipFill>
        <p:spPr bwMode="auto">
          <a:xfrm>
            <a:off x="520700" y="1790700"/>
            <a:ext cx="5287963" cy="4897438"/>
          </a:xfrm>
          <a:prstGeom prst="rect">
            <a:avLst/>
          </a:prstGeom>
          <a:noFill/>
          <a:ln w="9525">
            <a:noFill/>
            <a:miter lim="800000"/>
            <a:headEnd/>
            <a:tailEnd/>
          </a:ln>
        </p:spPr>
      </p:pic>
      <p:sp>
        <p:nvSpPr>
          <p:cNvPr id="7" name="Rectangle 7"/>
          <p:cNvSpPr/>
          <p:nvPr/>
        </p:nvSpPr>
        <p:spPr>
          <a:xfrm>
            <a:off x="6000750" y="2647950"/>
            <a:ext cx="5664200" cy="2808288"/>
          </a:xfrm>
          <a:prstGeom prst="rect">
            <a:avLst/>
          </a:prstGeom>
        </p:spPr>
        <p:style>
          <a:lnRef idx="3">
            <a:schemeClr val="lt1"/>
          </a:lnRef>
          <a:fillRef idx="1">
            <a:schemeClr val="accent2"/>
          </a:fillRef>
          <a:effectRef idx="1">
            <a:schemeClr val="accent2"/>
          </a:effectRef>
          <a:fontRef idx="minor">
            <a:schemeClr val="lt1"/>
          </a:fontRef>
        </p:style>
        <p:txBody>
          <a:bodyPr lIns="182880" tIns="182880" rIns="182880" bIns="91440" anchor="ctr">
            <a:spAutoFit/>
          </a:bodyPr>
          <a:lstStyle/>
          <a:p>
            <a:pPr algn="ctr">
              <a:lnSpc>
                <a:spcPct val="85000"/>
              </a:lnSpc>
              <a:defRPr/>
            </a:pPr>
            <a:r>
              <a:rPr lang="pt-BR" sz="1600" b="1">
                <a:solidFill>
                  <a:srgbClr val="0033CC"/>
                </a:solidFill>
                <a:latin typeface="Tw Cen MT" pitchFamily="34" charset="0"/>
                <a:cs typeface="Arial" charset="0"/>
              </a:rPr>
              <a:t>Mecanismos conhecidos e desconhecidos de lesão neurológica induzida por bacteremia</a:t>
            </a:r>
            <a:r>
              <a:rPr lang="pt-BR" sz="1600" b="1">
                <a:solidFill>
                  <a:schemeClr val="bg1"/>
                </a:solidFill>
                <a:latin typeface="Tw Cen MT" pitchFamily="34" charset="0"/>
                <a:cs typeface="Arial" charset="0"/>
              </a:rPr>
              <a:t>:</a:t>
            </a:r>
          </a:p>
          <a:p>
            <a:pPr algn="just">
              <a:lnSpc>
                <a:spcPct val="85000"/>
              </a:lnSpc>
              <a:defRPr/>
            </a:pPr>
            <a:endParaRPr lang="pt-BR" sz="1600" b="1">
              <a:solidFill>
                <a:schemeClr val="bg1"/>
              </a:solidFill>
              <a:latin typeface="Tw Cen MT" pitchFamily="34" charset="0"/>
              <a:cs typeface="Arial" charset="0"/>
            </a:endParaRPr>
          </a:p>
          <a:p>
            <a:pPr algn="just">
              <a:lnSpc>
                <a:spcPct val="85000"/>
              </a:lnSpc>
              <a:buFontTx/>
              <a:buAutoNum type="arabicPeriod"/>
              <a:defRPr/>
            </a:pPr>
            <a:r>
              <a:rPr lang="pt-BR" sz="1600" b="1">
                <a:solidFill>
                  <a:schemeClr val="bg1"/>
                </a:solidFill>
                <a:latin typeface="Tw Cen MT" pitchFamily="34" charset="0"/>
                <a:cs typeface="Arial" charset="0"/>
              </a:rPr>
              <a:t>Produtos bacterianos na circulação, ativam receptores endoteliais (Toll-like). Liberação de mediadores inflamatórios no SNC.</a:t>
            </a:r>
          </a:p>
          <a:p>
            <a:pPr algn="just">
              <a:lnSpc>
                <a:spcPct val="85000"/>
              </a:lnSpc>
              <a:buFontTx/>
              <a:buAutoNum type="arabicPeriod"/>
              <a:defRPr/>
            </a:pPr>
            <a:r>
              <a:rPr lang="pt-BR" sz="1600" b="1">
                <a:solidFill>
                  <a:schemeClr val="bg1"/>
                </a:solidFill>
                <a:latin typeface="Tw Cen MT" pitchFamily="34" charset="0"/>
                <a:cs typeface="Arial" charset="0"/>
              </a:rPr>
              <a:t>Extravasamento de produtos bacterianos através da barreira hemato-encefálica que ativa a micróglia a liberar mediadores inflamatórios</a:t>
            </a:r>
          </a:p>
          <a:p>
            <a:pPr algn="just">
              <a:lnSpc>
                <a:spcPct val="85000"/>
              </a:lnSpc>
              <a:buFontTx/>
              <a:buAutoNum type="arabicPeriod"/>
              <a:defRPr/>
            </a:pPr>
            <a:r>
              <a:rPr lang="pt-BR" sz="1600" b="1">
                <a:solidFill>
                  <a:schemeClr val="bg1"/>
                </a:solidFill>
                <a:latin typeface="Tw Cen MT" pitchFamily="34" charset="0"/>
                <a:cs typeface="Arial" charset="0"/>
              </a:rPr>
              <a:t>Entrada de leucócitos no SNC </a:t>
            </a:r>
          </a:p>
          <a:p>
            <a:pPr algn="just">
              <a:lnSpc>
                <a:spcPct val="85000"/>
              </a:lnSpc>
              <a:buFontTx/>
              <a:buAutoNum type="arabicPeriod"/>
              <a:defRPr/>
            </a:pPr>
            <a:r>
              <a:rPr lang="pt-BR" sz="1600" b="1">
                <a:solidFill>
                  <a:schemeClr val="bg1"/>
                </a:solidFill>
                <a:latin typeface="Tw Cen MT" pitchFamily="34" charset="0"/>
                <a:cs typeface="Arial" charset="0"/>
              </a:rPr>
              <a:t>Difusão de citocinas e quimiocinas da circulação periférica para a barreira hemato-encefálica.</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idx="4294967295"/>
          </p:nvPr>
        </p:nvSpPr>
        <p:spPr/>
        <p:txBody>
          <a:bodyPr/>
          <a:lstStyle/>
          <a:p>
            <a:pPr marL="457200" indent="-457200"/>
            <a:r>
              <a:rPr lang="pt-BR" sz="2300" smtClean="0">
                <a:solidFill>
                  <a:srgbClr val="FF0066"/>
                </a:solidFill>
              </a:rPr>
              <a:t>A infecção pós-natal, mesmo sem uma cultura positiva, é um importante fator de risco para anormalidades generalizadas no desenvolvimento do cérebro tanto do ponto de vista metabólico como microestrutural</a:t>
            </a:r>
            <a:r>
              <a:rPr lang="pt-BR" sz="2300" smtClean="0">
                <a:solidFill>
                  <a:srgbClr val="0066FF"/>
                </a:solidFill>
              </a:rPr>
              <a:t>. </a:t>
            </a:r>
          </a:p>
          <a:p>
            <a:pPr marL="457200" indent="-457200"/>
            <a:r>
              <a:rPr lang="pt-BR" sz="2300" smtClean="0">
                <a:solidFill>
                  <a:srgbClr val="0066FF"/>
                </a:solidFill>
              </a:rPr>
              <a:t>Estas anormalidades ultrapassam as aparentes lesões cerebrais com a RM convencional, como a lesão na substância branca.</a:t>
            </a:r>
          </a:p>
          <a:p>
            <a:pPr marL="457200" indent="-457200" algn="ctr">
              <a:buFont typeface="Wingdings 3" pitchFamily="18" charset="2"/>
              <a:buNone/>
            </a:pPr>
            <a:r>
              <a:rPr lang="pt-BR" sz="2300" b="1" smtClean="0">
                <a:solidFill>
                  <a:srgbClr val="0066FF"/>
                </a:solidFill>
              </a:rPr>
              <a:t>A evidência que a infecção pós-natal é um importante fator de risco para o desenvolvimento cerebral alterado tem implicações clínicas diretas e críticas,  devido à natureza tratável e evitável desta condição</a:t>
            </a:r>
            <a:r>
              <a:rPr lang="pt-BR" sz="2300" smtClean="0">
                <a:solidFill>
                  <a:srgbClr val="0066FF"/>
                </a:solidFill>
              </a:rPr>
              <a:t>.</a:t>
            </a:r>
          </a:p>
          <a:p>
            <a:pPr marL="457200" indent="-457200"/>
            <a:endParaRPr lang="pt-BR" sz="2300" smtClean="0"/>
          </a:p>
        </p:txBody>
      </p:sp>
      <p:graphicFrame>
        <p:nvGraphicFramePr>
          <p:cNvPr id="78857" name="Group 9"/>
          <p:cNvGraphicFramePr>
            <a:graphicFrameLocks noGrp="1"/>
          </p:cNvGraphicFramePr>
          <p:nvPr/>
        </p:nvGraphicFramePr>
        <p:xfrm>
          <a:off x="1150938" y="417513"/>
          <a:ext cx="10074275" cy="823912"/>
        </p:xfrm>
        <a:graphic>
          <a:graphicData uri="http://schemas.openxmlformats.org/drawingml/2006/table">
            <a:tbl>
              <a:tblPr/>
              <a:tblGrid>
                <a:gridCol w="9009062"/>
                <a:gridCol w="1065213"/>
              </a:tblGrid>
              <a:tr h="366713">
                <a:tc>
                  <a:txBody>
                    <a:bodyPr/>
                    <a:lstStyle/>
                    <a:p>
                      <a:pPr marL="0" marR="0" lvl="0" indent="0" algn="ctr" defTabSz="914400" rtl="0" eaLnBrk="1" fontAlgn="base" latinLnBrk="0" hangingPunct="1">
                        <a:lnSpc>
                          <a:spcPct val="100000"/>
                        </a:lnSpc>
                        <a:spcBef>
                          <a:spcPct val="0"/>
                        </a:spcBef>
                        <a:spcAft>
                          <a:spcPct val="0"/>
                        </a:spcAft>
                        <a:buClr>
                          <a:schemeClr val="accent1"/>
                        </a:buClr>
                        <a:buSzPct val="68000"/>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p</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ó</a:t>
                      </a:r>
                      <a:r>
                        <a:rPr kumimoji="0" lang="pt-BR" sz="1600" b="1" i="0" u="none" strike="noStrike" cap="none" normalizeH="0" baseline="0" smtClean="0">
                          <a:ln>
                            <a:noFill/>
                          </a:ln>
                          <a:solidFill>
                            <a:srgbClr val="999999"/>
                          </a:solidFill>
                          <a:effectLst/>
                          <a:latin typeface="Verdana" pitchFamily="34" charset="0"/>
                          <a:cs typeface="Times New Roman" pitchFamily="18" charset="0"/>
                        </a:rPr>
                        <a:t>s-natal est</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á</a:t>
                      </a:r>
                      <a:r>
                        <a:rPr kumimoji="0" lang="pt-BR" sz="1600" b="1" i="0" u="none" strike="noStrike" cap="none" normalizeH="0" baseline="0" smtClean="0">
                          <a:ln>
                            <a:noFill/>
                          </a:ln>
                          <a:solidFill>
                            <a:srgbClr val="999999"/>
                          </a:solidFill>
                          <a:effectLst/>
                          <a:latin typeface="Verdana" pitchFamily="34" charset="0"/>
                          <a:cs typeface="Times New Roman" pitchFamily="18" charset="0"/>
                        </a:rPr>
                        <a:t> associada com amplas anormalidades no desenvolvimento cerebral em rec</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m-nascidos prematuros</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Chau V et al. Realizado por Paulo R. Margotto</a:t>
                      </a:r>
                      <a:endParaRPr kumimoji="0" lang="pt-BR" sz="1600" b="0" i="0" u="none" strike="noStrike" cap="none" normalizeH="0" baseline="0" smtClean="0">
                        <a:ln>
                          <a:noFill/>
                        </a:ln>
                        <a:solidFill>
                          <a:schemeClr val="tx1"/>
                        </a:solidFill>
                        <a:effectLst/>
                        <a:latin typeface="Lucida Sans Unicode" pitchFamily="34" charset="0"/>
                        <a:cs typeface="Arial"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8000"/>
                        <a:buFontTx/>
                        <a:buNone/>
                        <a:tabLst/>
                      </a:pPr>
                      <a:r>
                        <a:rPr kumimoji="0" lang="pt-BR" sz="21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2100" b="0" i="0" u="none" strike="noStrike" cap="none" normalizeH="0" baseline="0" smtClean="0">
                          <a:ln>
                            <a:noFill/>
                          </a:ln>
                          <a:solidFill>
                            <a:srgbClr val="000000"/>
                          </a:solidFill>
                          <a:effectLst/>
                          <a:latin typeface="Lucida Sans Unicode" pitchFamily="34" charset="0"/>
                          <a:cs typeface="Times New Roman" pitchFamily="18" charset="0"/>
                        </a:rPr>
                        <a:t>      </a:t>
                      </a:r>
                      <a:endParaRPr kumimoji="0" lang="pt-BR" sz="21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78854" name="Picture 10" descr="link2">
            <a:hlinkClick r:id="rId2"/>
          </p:cNvPr>
          <p:cNvPicPr>
            <a:picLocks noChangeAspect="1" noChangeArrowheads="1"/>
          </p:cNvPicPr>
          <p:nvPr/>
        </p:nvPicPr>
        <p:blipFill>
          <a:blip r:embed="rId3"/>
          <a:srcRect/>
          <a:stretch>
            <a:fillRect/>
          </a:stretch>
        </p:blipFill>
        <p:spPr bwMode="auto">
          <a:xfrm>
            <a:off x="10160000" y="588963"/>
            <a:ext cx="469900" cy="285750"/>
          </a:xfrm>
          <a:prstGeom prst="rect">
            <a:avLst/>
          </a:prstGeom>
          <a:noFill/>
          <a:ln w="9525">
            <a:noFill/>
            <a:miter lim="800000"/>
            <a:headEnd/>
            <a:tailEnd/>
          </a:ln>
        </p:spPr>
      </p:pic>
      <p:sp>
        <p:nvSpPr>
          <p:cNvPr id="78856" name="AutoShape 8"/>
          <p:cNvSpPr>
            <a:spLocks noChangeArrowheads="1"/>
          </p:cNvSpPr>
          <p:nvPr/>
        </p:nvSpPr>
        <p:spPr bwMode="auto">
          <a:xfrm>
            <a:off x="10412413" y="61309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noChangeArrowheads="1"/>
          </p:cNvSpPr>
          <p:nvPr>
            <p:ph type="body" idx="4294967295"/>
          </p:nvPr>
        </p:nvSpPr>
        <p:spPr/>
        <p:txBody>
          <a:bodyPr/>
          <a:lstStyle/>
          <a:p>
            <a:pPr marL="457200" indent="-457200"/>
            <a:r>
              <a:rPr lang="pt-BR" sz="2300" smtClean="0"/>
              <a:t>Linder et al relataram aumento de oito vezes na  incidência de hemorragia intraventricular em RN pré-termos com sepse precoce. </a:t>
            </a:r>
          </a:p>
          <a:p>
            <a:pPr marL="457200" indent="-457200"/>
            <a:r>
              <a:rPr lang="pt-BR" sz="2300" smtClean="0">
                <a:solidFill>
                  <a:srgbClr val="FF0066"/>
                </a:solidFill>
              </a:rPr>
              <a:t>Glass et al. evidenciaram associação significativa entre  infecção neonatal recorrente e lesão da substância branca</a:t>
            </a:r>
            <a:r>
              <a:rPr lang="pt-BR" sz="2300" smtClean="0"/>
              <a:t>  (</a:t>
            </a:r>
            <a:r>
              <a:rPr lang="pt-BR" sz="2300" b="1" i="1" smtClean="0"/>
              <a:t>OR=10,9; IC95% 2,5–47,6; p&lt;0,01</a:t>
            </a:r>
            <a:r>
              <a:rPr lang="pt-BR" sz="2300" smtClean="0"/>
              <a:t>) e essa associação  manteve-se significativa após ajuste para a IG e presença  de displasia broncopulmonar (p&lt;0,04).</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type="body" idx="4294967295"/>
          </p:nvPr>
        </p:nvSpPr>
        <p:spPr>
          <a:xfrm>
            <a:off x="623888" y="1916113"/>
            <a:ext cx="10972800" cy="4525962"/>
          </a:xfrm>
        </p:spPr>
        <p:txBody>
          <a:bodyPr/>
          <a:lstStyle/>
          <a:p>
            <a:pPr marL="457200" indent="-457200"/>
            <a:r>
              <a:rPr lang="pt-BR" smtClean="0"/>
              <a:t>Infecções com cultura positiva recorrentes continuaram associadas a lesão progressiva de substância branca mesmo após </a:t>
            </a:r>
            <a:r>
              <a:rPr lang="pt-BR" smtClean="0">
                <a:solidFill>
                  <a:srgbClr val="FF0066"/>
                </a:solidFill>
              </a:rPr>
              <a:t>ajuste para Idade Gestacional (OR: 8,3; 95% IC: 1,5 – 45,3; p=0,016)</a:t>
            </a:r>
          </a:p>
          <a:p>
            <a:pPr marL="457200" indent="-457200"/>
            <a:r>
              <a:rPr lang="pt-BR" smtClean="0"/>
              <a:t>Associação com doença pulmonar crônica não apresentou significância estatística após o mesmo ajuste</a:t>
            </a:r>
          </a:p>
        </p:txBody>
      </p:sp>
      <p:graphicFrame>
        <p:nvGraphicFramePr>
          <p:cNvPr id="34833" name="Group 17"/>
          <p:cNvGraphicFramePr>
            <a:graphicFrameLocks noGrp="1"/>
          </p:cNvGraphicFramePr>
          <p:nvPr/>
        </p:nvGraphicFramePr>
        <p:xfrm>
          <a:off x="912813" y="260350"/>
          <a:ext cx="10656887" cy="1190625"/>
        </p:xfrm>
        <a:graphic>
          <a:graphicData uri="http://schemas.openxmlformats.org/drawingml/2006/table">
            <a:tbl>
              <a:tblPr/>
              <a:tblGrid>
                <a:gridCol w="9528175"/>
                <a:gridCol w="1128712"/>
              </a:tblGrid>
              <a:tr h="1190625">
                <a:tc>
                  <a:txBody>
                    <a:bodyPr/>
                    <a:lstStyle/>
                    <a:p>
                      <a:pPr marL="0" marR="0" lvl="0" indent="0" algn="ctr" defTabSz="914400" rtl="0" eaLnBrk="1" fontAlgn="base" latinLnBrk="0" hangingPunct="1">
                        <a:lnSpc>
                          <a:spcPct val="100000"/>
                        </a:lnSpc>
                        <a:spcBef>
                          <a:spcPct val="0"/>
                        </a:spcBef>
                        <a:spcAft>
                          <a:spcPct val="0"/>
                        </a:spcAft>
                        <a:buClr>
                          <a:schemeClr val="accent1"/>
                        </a:buClr>
                        <a:buSzPct val="68000"/>
                        <a:buFont typeface="Wingdings" pitchFamily="2" charset="2"/>
                        <a:buNone/>
                        <a:tabLst/>
                      </a:pPr>
                      <a:r>
                        <a:rPr kumimoji="0" lang="pt-BR" sz="1600" b="1" i="0" u="none" strike="noStrike" cap="none" normalizeH="0" baseline="0" smtClean="0">
                          <a:ln>
                            <a:noFill/>
                          </a:ln>
                          <a:solidFill>
                            <a:schemeClr val="tx1"/>
                          </a:solidFill>
                          <a:effectLst/>
                          <a:latin typeface="Lucida Sans Unicode" pitchFamily="34" charset="0"/>
                          <a:cs typeface="Arial" charset="0"/>
                        </a:rPr>
                        <a:t>Infecções pós-natais recorrentes são associadas com lesão progressiva da substância branca em recém-nascidos prematuros</a:t>
                      </a:r>
                      <a:r>
                        <a:rPr kumimoji="0" lang="pt-BR" sz="1600" b="0" i="0" u="none" strike="noStrike" cap="none" normalizeH="0" baseline="0" smtClean="0">
                          <a:ln>
                            <a:noFill/>
                          </a:ln>
                          <a:solidFill>
                            <a:schemeClr val="tx1"/>
                          </a:solidFill>
                          <a:effectLst/>
                          <a:latin typeface="Lucida Sans Unicode" pitchFamily="34" charset="0"/>
                          <a:cs typeface="Arial" charset="0"/>
                        </a:rPr>
                        <a:t/>
                      </a:r>
                      <a:br>
                        <a:rPr kumimoji="0" lang="pt-BR" sz="1600" b="0" i="0" u="none" strike="noStrike" cap="none" normalizeH="0" baseline="0" smtClean="0">
                          <a:ln>
                            <a:noFill/>
                          </a:ln>
                          <a:solidFill>
                            <a:schemeClr val="tx1"/>
                          </a:solidFill>
                          <a:effectLst/>
                          <a:latin typeface="Lucida Sans Unicode" pitchFamily="34" charset="0"/>
                          <a:cs typeface="Arial" charset="0"/>
                        </a:rPr>
                      </a:br>
                      <a:r>
                        <a:rPr kumimoji="0" lang="pt-BR" sz="1600" b="0" i="0" u="none" strike="noStrike" cap="none" normalizeH="0" baseline="0" smtClean="0">
                          <a:ln>
                            <a:noFill/>
                          </a:ln>
                          <a:solidFill>
                            <a:schemeClr val="tx1"/>
                          </a:solidFill>
                          <a:effectLst/>
                          <a:latin typeface="Lucida Sans Unicode" pitchFamily="34" charset="0"/>
                          <a:cs typeface="Arial" charset="0"/>
                        </a:rPr>
                        <a:t>Autor(es): Glass HC et al. Apresentação: Isabel Paz, Joaquim Bezerra, Lucas Queiroz,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8000"/>
                        <a:buFont typeface="Wingdings" pitchFamily="2" charset="2"/>
                        <a:buNone/>
                        <a:tabLst/>
                      </a:pPr>
                      <a:r>
                        <a:rPr kumimoji="0" lang="pt-BR" sz="1600" b="0" i="0" u="none" strike="noStrike" cap="none" normalizeH="0" baseline="0" smtClean="0">
                          <a:ln>
                            <a:noFill/>
                          </a:ln>
                          <a:solidFill>
                            <a:schemeClr val="tx1"/>
                          </a:solidFill>
                          <a:effectLst/>
                          <a:latin typeface="Lucida Sans Unicode" pitchFamily="34" charset="0"/>
                          <a:cs typeface="Arial" charset="0"/>
                          <a:hlinkClick r:id="rId2"/>
                        </a:rPr>
                        <a:t>  </a:t>
                      </a:r>
                      <a:r>
                        <a:rPr kumimoji="0" lang="pt-BR" sz="1600" b="0" i="0" u="none" strike="noStrike" cap="none" normalizeH="0" baseline="0" smtClean="0">
                          <a:ln>
                            <a:noFill/>
                          </a:ln>
                          <a:solidFill>
                            <a:schemeClr val="tx1"/>
                          </a:solidFill>
                          <a:effectLst/>
                          <a:latin typeface="Lucida Sans Unicode" pitchFamily="34" charset="0"/>
                          <a:cs typeface="Arial"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80902" name="Picture 6" descr="link2">
            <a:hlinkClick r:id="rId2"/>
          </p:cNvPr>
          <p:cNvPicPr>
            <a:picLocks noChangeAspect="1" noChangeArrowheads="1"/>
          </p:cNvPicPr>
          <p:nvPr/>
        </p:nvPicPr>
        <p:blipFill>
          <a:blip r:embed="rId3"/>
          <a:srcRect/>
          <a:stretch>
            <a:fillRect/>
          </a:stretch>
        </p:blipFill>
        <p:spPr bwMode="auto">
          <a:xfrm>
            <a:off x="10852150" y="646113"/>
            <a:ext cx="347663" cy="285750"/>
          </a:xfrm>
          <a:prstGeom prst="rect">
            <a:avLst/>
          </a:prstGeom>
          <a:noFill/>
          <a:ln w="9525">
            <a:noFill/>
            <a:miter lim="800000"/>
            <a:headEnd/>
            <a:tailEnd/>
          </a:ln>
        </p:spPr>
      </p:pic>
      <p:sp>
        <p:nvSpPr>
          <p:cNvPr id="80904" name="AutoShape 8"/>
          <p:cNvSpPr>
            <a:spLocks noChangeArrowheads="1"/>
          </p:cNvSpPr>
          <p:nvPr/>
        </p:nvSpPr>
        <p:spPr bwMode="auto">
          <a:xfrm>
            <a:off x="10412413" y="614045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noChangeArrowheads="1"/>
          </p:cNvSpPr>
          <p:nvPr>
            <p:ph type="body" idx="4294967295"/>
          </p:nvPr>
        </p:nvSpPr>
        <p:spPr>
          <a:xfrm>
            <a:off x="609600" y="620713"/>
            <a:ext cx="10972800" cy="5505450"/>
          </a:xfrm>
        </p:spPr>
        <p:txBody>
          <a:bodyPr/>
          <a:lstStyle/>
          <a:p>
            <a:pPr marL="914400" lvl="1" indent="-457200">
              <a:buFont typeface="Verdana" pitchFamily="34" charset="0"/>
              <a:buNone/>
            </a:pPr>
            <a:r>
              <a:rPr lang="pt-BR" smtClean="0">
                <a:solidFill>
                  <a:srgbClr val="FF0066"/>
                </a:solidFill>
              </a:rPr>
              <a:t>Patogênese da associação é desconhecida</a:t>
            </a:r>
          </a:p>
          <a:p>
            <a:pPr marL="914400" lvl="1" indent="-457200"/>
            <a:r>
              <a:rPr lang="pt-BR" smtClean="0"/>
              <a:t>Infecção em SNC: invasão direta de microorganismos (?)</a:t>
            </a:r>
          </a:p>
          <a:p>
            <a:pPr marL="1263650" lvl="2" indent="-349250"/>
            <a:r>
              <a:rPr lang="pt-BR" smtClean="0"/>
              <a:t>Infecções em outros sítios: Agressão a pré-oligodendrócitos por radicais livres e citocinas inflamatórias, em períodos de isquemia e reperfusão</a:t>
            </a:r>
          </a:p>
          <a:p>
            <a:pPr marL="1263650" lvl="2" indent="-349250"/>
            <a:r>
              <a:rPr lang="pt-BR" smtClean="0"/>
              <a:t>Estudos em prematuros mostram relação de níveis de citocinas inflamatórias e lesão de substância branca (Hansen-Pupp et al; Ellison et 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noChangeArrowheads="1"/>
          </p:cNvSpPr>
          <p:nvPr>
            <p:ph type="body" idx="4294967295"/>
          </p:nvPr>
        </p:nvSpPr>
        <p:spPr>
          <a:xfrm>
            <a:off x="719138" y="2133600"/>
            <a:ext cx="9886950" cy="4524375"/>
          </a:xfrm>
        </p:spPr>
        <p:txBody>
          <a:bodyPr/>
          <a:lstStyle/>
          <a:p>
            <a:pPr marL="457200" indent="-457200">
              <a:lnSpc>
                <a:spcPct val="80000"/>
              </a:lnSpc>
            </a:pPr>
            <a:r>
              <a:rPr lang="pt-BR" sz="1800" smtClean="0"/>
              <a:t>Há evidências, principalmente em estudos com animais, de que </a:t>
            </a:r>
            <a:r>
              <a:rPr lang="pt-BR" sz="1800" smtClean="0">
                <a:solidFill>
                  <a:srgbClr val="FF0066"/>
                </a:solidFill>
              </a:rPr>
              <a:t>a  endotoxina leva à lesão na substância branca, provavelmente por um efeito direto na mielinização periventricular das células gliais ou devido a efeito no endotélio vascular, com impacto secundário nas células gliais</a:t>
            </a:r>
            <a:r>
              <a:rPr lang="pt-BR" sz="1800" smtClean="0"/>
              <a:t>. A endotoxina estimula a produção, a partir dos leucócitos e de células endoteliais, de várias citocinas, como o fator de necrose tumoral alfa e a interleucina-2, que são altamente tóxicos à oligodendróglia.</a:t>
            </a:r>
          </a:p>
          <a:p>
            <a:pPr marL="457200" indent="-457200">
              <a:lnSpc>
                <a:spcPct val="80000"/>
              </a:lnSpc>
            </a:pPr>
            <a:r>
              <a:rPr lang="pt-BR" sz="1800" smtClean="0"/>
              <a:t> Há evidências atuais de que as citocinas podem ser mediadoras da lesão neuronal e da substância branca. Kadhim et al. detectaram alta expressão de TNF-alfa nos cérebros dos RN com LPV, </a:t>
            </a:r>
            <a:r>
              <a:rPr lang="pt-BR" sz="1800" smtClean="0">
                <a:solidFill>
                  <a:srgbClr val="FF0066"/>
                </a:solidFill>
              </a:rPr>
              <a:t>principalmente no grupo com infecções bacterianas</a:t>
            </a:r>
            <a:r>
              <a:rPr lang="pt-BR" sz="1800" smtClean="0"/>
              <a:t>, assim como alta expressão de interleucina-2, que por sua vez poderia induzir a produção de citocinas pró-inflamatórias neurotóxicas (TNF-alfa e interleucina -1β). </a:t>
            </a:r>
          </a:p>
        </p:txBody>
      </p:sp>
      <p:graphicFrame>
        <p:nvGraphicFramePr>
          <p:cNvPr id="36882" name="Group 18"/>
          <p:cNvGraphicFramePr>
            <a:graphicFrameLocks noGrp="1"/>
          </p:cNvGraphicFramePr>
          <p:nvPr/>
        </p:nvGraphicFramePr>
        <p:xfrm>
          <a:off x="623888" y="404813"/>
          <a:ext cx="10658475" cy="915987"/>
        </p:xfrm>
        <a:graphic>
          <a:graphicData uri="http://schemas.openxmlformats.org/drawingml/2006/table">
            <a:tbl>
              <a:tblPr/>
              <a:tblGrid>
                <a:gridCol w="9532937"/>
                <a:gridCol w="1125538"/>
              </a:tblGrid>
              <a:tr h="915988">
                <a:tc>
                  <a:txBody>
                    <a:bodyPr/>
                    <a:lstStyle/>
                    <a:p>
                      <a:pPr marL="0" marR="0" lvl="0" indent="0" algn="ctr" defTabSz="914400" rtl="0" eaLnBrk="1" fontAlgn="base" latinLnBrk="0" hangingPunct="1">
                        <a:lnSpc>
                          <a:spcPct val="100000"/>
                        </a:lnSpc>
                        <a:spcBef>
                          <a:spcPct val="0"/>
                        </a:spcBef>
                        <a:spcAft>
                          <a:spcPct val="0"/>
                        </a:spcAft>
                        <a:buClr>
                          <a:schemeClr val="accent1"/>
                        </a:buClr>
                        <a:buSzPct val="68000"/>
                        <a:buFont typeface="Wingdings" pitchFamily="2" charset="2"/>
                        <a:buNone/>
                        <a:tabLst/>
                      </a:pPr>
                      <a:r>
                        <a:rPr kumimoji="0" lang="pt-BR" sz="1600" b="1" i="0" u="none" strike="noStrike" cap="none" normalizeH="0" baseline="0" smtClean="0">
                          <a:ln>
                            <a:noFill/>
                          </a:ln>
                          <a:solidFill>
                            <a:schemeClr val="tx1"/>
                          </a:solidFill>
                          <a:effectLst/>
                          <a:latin typeface="Lucida Sans Unicode" pitchFamily="34" charset="0"/>
                          <a:cs typeface="Arial" charset="0"/>
                        </a:rPr>
                        <a:t>Lesão neurológica isquêmica e hemorrágica do prematuro: patogenia, fatores de risco, diagnóstico e tratamento</a:t>
                      </a:r>
                      <a:r>
                        <a:rPr kumimoji="0" lang="pt-BR" sz="1600" b="0" i="0" u="none" strike="noStrike" cap="none" normalizeH="0" baseline="0" smtClean="0">
                          <a:ln>
                            <a:noFill/>
                          </a:ln>
                          <a:solidFill>
                            <a:schemeClr val="tx1"/>
                          </a:solidFill>
                          <a:effectLst/>
                          <a:latin typeface="Lucida Sans Unicode" pitchFamily="34" charset="0"/>
                          <a:cs typeface="Arial" charset="0"/>
                        </a:rPr>
                        <a:t/>
                      </a:r>
                      <a:br>
                        <a:rPr kumimoji="0" lang="pt-BR" sz="1600" b="0" i="0" u="none" strike="noStrike" cap="none" normalizeH="0" baseline="0" smtClean="0">
                          <a:ln>
                            <a:noFill/>
                          </a:ln>
                          <a:solidFill>
                            <a:schemeClr val="tx1"/>
                          </a:solidFill>
                          <a:effectLst/>
                          <a:latin typeface="Lucida Sans Unicode" pitchFamily="34" charset="0"/>
                          <a:cs typeface="Arial" charset="0"/>
                        </a:rPr>
                      </a:br>
                      <a:r>
                        <a:rPr kumimoji="0" lang="pt-BR" sz="1600" b="0" i="0" u="none" strike="noStrike" cap="none" normalizeH="0" baseline="0" smtClean="0">
                          <a:ln>
                            <a:noFill/>
                          </a:ln>
                          <a:solidFill>
                            <a:schemeClr val="tx1"/>
                          </a:solidFill>
                          <a:effectLst/>
                          <a:latin typeface="Lucida Sans Unicode" pitchFamily="34" charset="0"/>
                          <a:cs typeface="Arial" charset="0"/>
                        </a:rPr>
                        <a:t>Autor(es):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8000"/>
                        <a:buFont typeface="Wingdings" pitchFamily="2" charset="2"/>
                        <a:buNone/>
                        <a:tabLst/>
                      </a:pPr>
                      <a:r>
                        <a:rPr kumimoji="0" lang="pt-BR" sz="1600" b="0" i="0" u="none" strike="noStrike" cap="none" normalizeH="0" baseline="0" smtClean="0">
                          <a:ln>
                            <a:noFill/>
                          </a:ln>
                          <a:solidFill>
                            <a:schemeClr val="tx1"/>
                          </a:solidFill>
                          <a:effectLst/>
                          <a:latin typeface="Lucida Sans Unicode" pitchFamily="34" charset="0"/>
                          <a:cs typeface="Arial" charset="0"/>
                          <a:hlinkClick r:id="rId2"/>
                        </a:rPr>
                        <a:t>  </a:t>
                      </a:r>
                      <a:r>
                        <a:rPr kumimoji="0" lang="pt-BR" sz="1600" b="0" i="0" u="none" strike="noStrike" cap="none" normalizeH="0" baseline="0" smtClean="0">
                          <a:ln>
                            <a:noFill/>
                          </a:ln>
                          <a:solidFill>
                            <a:schemeClr val="tx1"/>
                          </a:solidFill>
                          <a:effectLst/>
                          <a:latin typeface="Lucida Sans Unicode" pitchFamily="34" charset="0"/>
                          <a:cs typeface="Arial"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84998" name="Picture 6" descr="link2">
            <a:hlinkClick r:id="rId2"/>
          </p:cNvPr>
          <p:cNvPicPr>
            <a:picLocks noChangeAspect="1" noChangeArrowheads="1"/>
          </p:cNvPicPr>
          <p:nvPr/>
        </p:nvPicPr>
        <p:blipFill>
          <a:blip r:embed="rId3"/>
          <a:srcRect/>
          <a:stretch>
            <a:fillRect/>
          </a:stretch>
        </p:blipFill>
        <p:spPr bwMode="auto">
          <a:xfrm>
            <a:off x="10033000" y="476250"/>
            <a:ext cx="469900" cy="285750"/>
          </a:xfrm>
          <a:prstGeom prst="rect">
            <a:avLst/>
          </a:prstGeom>
          <a:noFill/>
          <a:ln w="9525">
            <a:noFill/>
            <a:miter lim="800000"/>
            <a:headEnd/>
            <a:tailEnd/>
          </a:ln>
        </p:spPr>
      </p:pic>
      <p:sp>
        <p:nvSpPr>
          <p:cNvPr id="85000" name="Text Box 25"/>
          <p:cNvSpPr txBox="1">
            <a:spLocks noChangeArrowheads="1"/>
          </p:cNvSpPr>
          <p:nvPr/>
        </p:nvSpPr>
        <p:spPr bwMode="auto">
          <a:xfrm>
            <a:off x="2208213" y="1484313"/>
            <a:ext cx="7202487" cy="641350"/>
          </a:xfrm>
          <a:prstGeom prst="rect">
            <a:avLst/>
          </a:prstGeom>
          <a:noFill/>
          <a:ln w="9525">
            <a:noFill/>
            <a:miter lim="800000"/>
            <a:headEnd/>
            <a:tailEnd/>
          </a:ln>
        </p:spPr>
        <p:txBody>
          <a:bodyPr wrap="none">
            <a:spAutoFit/>
          </a:bodyPr>
          <a:lstStyle/>
          <a:p>
            <a:pPr algn="ctr"/>
            <a:r>
              <a:rPr lang="pt-BR">
                <a:solidFill>
                  <a:srgbClr val="0066FF"/>
                </a:solidFill>
              </a:rPr>
              <a:t>(capítulo do livro Assistência ao Recém-Nascido de Risco, 3ª Edição,</a:t>
            </a:r>
          </a:p>
          <a:p>
            <a:pPr algn="ctr"/>
            <a:r>
              <a:rPr lang="pt-BR">
                <a:solidFill>
                  <a:srgbClr val="0066FF"/>
                </a:solidFill>
              </a:rPr>
              <a:t>ESCS, 2013)</a:t>
            </a:r>
          </a:p>
        </p:txBody>
      </p:sp>
      <p:pic>
        <p:nvPicPr>
          <p:cNvPr id="85001" name="Picture 9"/>
          <p:cNvPicPr>
            <a:picLocks noChangeAspect="1" noChangeArrowheads="1"/>
          </p:cNvPicPr>
          <p:nvPr/>
        </p:nvPicPr>
        <p:blipFill>
          <a:blip r:embed="rId4">
            <a:lum bright="-6000"/>
          </a:blip>
          <a:srcRect/>
          <a:stretch>
            <a:fillRect/>
          </a:stretch>
        </p:blipFill>
        <p:spPr bwMode="auto">
          <a:xfrm>
            <a:off x="10623550" y="0"/>
            <a:ext cx="1568450" cy="213995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713" name="Group 9"/>
          <p:cNvGraphicFramePr>
            <a:graphicFrameLocks noGrp="1"/>
          </p:cNvGraphicFramePr>
          <p:nvPr/>
        </p:nvGraphicFramePr>
        <p:xfrm>
          <a:off x="912813" y="357188"/>
          <a:ext cx="10848975" cy="1068387"/>
        </p:xfrm>
        <a:graphic>
          <a:graphicData uri="http://schemas.openxmlformats.org/drawingml/2006/table">
            <a:tbl>
              <a:tblPr/>
              <a:tblGrid>
                <a:gridCol w="9701212"/>
                <a:gridCol w="1147763"/>
              </a:tblGrid>
              <a:tr h="366713">
                <a:tc>
                  <a:txBody>
                    <a:body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neonatal e neurodesenvolvimento em rec</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m-nascidos muito pr</a:t>
                      </a:r>
                      <a:r>
                        <a:rPr kumimoji="0" lang="pt-BR" sz="1600" b="1" i="0" u="none" strike="noStrike" cap="none" normalizeH="0" baseline="0" smtClean="0">
                          <a:ln>
                            <a:noFill/>
                          </a:ln>
                          <a:solidFill>
                            <a:srgbClr val="999999"/>
                          </a:solidFill>
                          <a:effectLst/>
                          <a:latin typeface="Lucida Sans Unicode" pitchFamily="34" charset="0"/>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-termo aos 5 anos de idade</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Ayoub Mitha, Laurence Foix-L'H</a:t>
                      </a:r>
                      <a:r>
                        <a:rPr kumimoji="0" lang="pt-BR" sz="1600" b="0" i="0" u="none" strike="noStrike" cap="none" normalizeH="0" baseline="0" smtClean="0">
                          <a:ln>
                            <a:noFill/>
                          </a:ln>
                          <a:solidFill>
                            <a:srgbClr val="999999"/>
                          </a:solidFill>
                          <a:effectLst/>
                          <a:latin typeface="Lucida Sans Unicode" pitchFamily="34" charset="0"/>
                          <a:cs typeface="Times New Roman" pitchFamily="18" charset="0"/>
                        </a:rPr>
                        <a:t>é</a:t>
                      </a:r>
                      <a:r>
                        <a:rPr kumimoji="0" lang="pt-BR" sz="1600" b="0" i="0" u="none" strike="noStrike" cap="none" normalizeH="0" baseline="0" smtClean="0">
                          <a:ln>
                            <a:noFill/>
                          </a:ln>
                          <a:solidFill>
                            <a:srgbClr val="999999"/>
                          </a:solidFill>
                          <a:effectLst/>
                          <a:latin typeface="Verdana" pitchFamily="34" charset="0"/>
                          <a:cs typeface="Times New Roman" pitchFamily="18" charset="0"/>
                        </a:rPr>
                        <a:t>lias, Catherine Arnaud et al (Fran</a:t>
                      </a:r>
                      <a:r>
                        <a:rPr kumimoji="0" lang="pt-BR" sz="1600" b="0" i="0" u="none" strike="noStrike" cap="none" normalizeH="0" baseline="0" smtClean="0">
                          <a:ln>
                            <a:noFill/>
                          </a:ln>
                          <a:solidFill>
                            <a:srgbClr val="999999"/>
                          </a:solidFill>
                          <a:effectLst/>
                          <a:latin typeface="Lucida Sans Unicode" pitchFamily="34" charset="0"/>
                          <a:cs typeface="Times New Roman" pitchFamily="18" charset="0"/>
                        </a:rPr>
                        <a:t>ç</a:t>
                      </a:r>
                      <a:r>
                        <a:rPr kumimoji="0" lang="pt-BR" sz="1600" b="0" i="0" u="none" strike="noStrike" cap="none" normalizeH="0" baseline="0" smtClean="0">
                          <a:ln>
                            <a:noFill/>
                          </a:ln>
                          <a:solidFill>
                            <a:srgbClr val="999999"/>
                          </a:solidFill>
                          <a:effectLst/>
                          <a:latin typeface="Verdana" pitchFamily="34" charset="0"/>
                          <a:cs typeface="Times New Roman" pitchFamily="18" charset="0"/>
                        </a:rPr>
                        <a:t>a). Apresenta</a:t>
                      </a:r>
                      <a:r>
                        <a:rPr kumimoji="0" lang="pt-BR" sz="1600" b="0" i="0" u="none" strike="noStrike" cap="none" normalizeH="0" baseline="0" smtClean="0">
                          <a:ln>
                            <a:noFill/>
                          </a:ln>
                          <a:solidFill>
                            <a:srgbClr val="999999"/>
                          </a:solidFill>
                          <a:effectLst/>
                          <a:latin typeface="Lucida Sans Unicode" pitchFamily="34" charset="0"/>
                          <a:cs typeface="Times New Roman" pitchFamily="18" charset="0"/>
                        </a:rPr>
                        <a:t>ç</a:t>
                      </a:r>
                      <a:r>
                        <a:rPr kumimoji="0" lang="pt-BR" sz="1600" b="0" i="0" u="none" strike="noStrike" cap="none" normalizeH="0" baseline="0" smtClean="0">
                          <a:ln>
                            <a:noFill/>
                          </a:ln>
                          <a:solidFill>
                            <a:srgbClr val="999999"/>
                          </a:solidFill>
                          <a:effectLst/>
                          <a:latin typeface="Verdana" pitchFamily="34" charset="0"/>
                          <a:cs typeface="Times New Roman" pitchFamily="18" charset="0"/>
                        </a:rPr>
                        <a:t>ão:Karina Guimarães, Gabriela Ferreira e Paulo R. Margotto</a:t>
                      </a:r>
                      <a:endParaRPr kumimoji="0" lang="pt-BR" sz="1600" b="0" i="0" u="none" strike="noStrike" cap="none" normalizeH="0" baseline="0" smtClean="0">
                        <a:ln>
                          <a:noFill/>
                        </a:ln>
                        <a:solidFill>
                          <a:schemeClr val="tx1"/>
                        </a:solidFill>
                        <a:effectLst/>
                        <a:latin typeface="Lucida Sans Unicode" pitchFamily="34" charset="0"/>
                        <a:cs typeface="Arial"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pt-BR" sz="17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700" b="0" i="0" u="none" strike="noStrike" cap="none" normalizeH="0" baseline="0" smtClean="0">
                          <a:ln>
                            <a:noFill/>
                          </a:ln>
                          <a:solidFill>
                            <a:srgbClr val="000000"/>
                          </a:solidFill>
                          <a:effectLst/>
                          <a:latin typeface="Lucida Sans Unicode" pitchFamily="34" charset="0"/>
                          <a:cs typeface="Times New Roman" pitchFamily="18" charset="0"/>
                        </a:rPr>
                        <a:t>      </a:t>
                      </a:r>
                      <a:endParaRPr kumimoji="0" lang="pt-BR" sz="17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72709" name="Picture 6" descr="link2">
            <a:hlinkClick r:id="rId2"/>
          </p:cNvPr>
          <p:cNvPicPr>
            <a:picLocks noChangeAspect="1" noChangeArrowheads="1"/>
          </p:cNvPicPr>
          <p:nvPr/>
        </p:nvPicPr>
        <p:blipFill>
          <a:blip r:embed="rId3"/>
          <a:srcRect/>
          <a:stretch>
            <a:fillRect/>
          </a:stretch>
        </p:blipFill>
        <p:spPr bwMode="auto">
          <a:xfrm>
            <a:off x="10609263" y="547688"/>
            <a:ext cx="661987" cy="381000"/>
          </a:xfrm>
          <a:prstGeom prst="rect">
            <a:avLst/>
          </a:prstGeom>
          <a:noFill/>
          <a:ln w="9525">
            <a:noFill/>
            <a:miter lim="800000"/>
            <a:headEnd/>
            <a:tailEnd/>
          </a:ln>
        </p:spPr>
      </p:pic>
      <p:pic>
        <p:nvPicPr>
          <p:cNvPr id="72710" name="Picture 11"/>
          <p:cNvPicPr>
            <a:picLocks noChangeAspect="1" noChangeArrowheads="1"/>
          </p:cNvPicPr>
          <p:nvPr/>
        </p:nvPicPr>
        <p:blipFill>
          <a:blip r:embed="rId4"/>
          <a:srcRect/>
          <a:stretch>
            <a:fillRect/>
          </a:stretch>
        </p:blipFill>
        <p:spPr bwMode="auto">
          <a:xfrm>
            <a:off x="1103313" y="1519238"/>
            <a:ext cx="10433050" cy="5338762"/>
          </a:xfrm>
          <a:prstGeom prst="rect">
            <a:avLst/>
          </a:prstGeom>
          <a:noFill/>
          <a:ln w="9525">
            <a:noFill/>
            <a:miter lim="800000"/>
            <a:headEnd/>
            <a:tailEnd/>
          </a:ln>
        </p:spPr>
      </p:pic>
      <p:sp>
        <p:nvSpPr>
          <p:cNvPr id="72712" name="AutoShape 8"/>
          <p:cNvSpPr>
            <a:spLocks noChangeArrowheads="1"/>
          </p:cNvSpPr>
          <p:nvPr/>
        </p:nvSpPr>
        <p:spPr bwMode="auto">
          <a:xfrm>
            <a:off x="10412413" y="61214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body" idx="4294967295"/>
          </p:nvPr>
        </p:nvSpPr>
        <p:spPr>
          <a:xfrm>
            <a:off x="966788" y="650875"/>
            <a:ext cx="10258425" cy="5986463"/>
          </a:xfrm>
        </p:spPr>
        <p:txBody>
          <a:bodyPr/>
          <a:lstStyle/>
          <a:p>
            <a:pPr marL="457200" indent="-457200">
              <a:lnSpc>
                <a:spcPct val="80000"/>
              </a:lnSpc>
            </a:pPr>
            <a:r>
              <a:rPr lang="en-US" sz="2300" smtClean="0"/>
              <a:t>Este estudo evidenciou maior risco de paralisia cerebral  aos 5 anos de idade se infecção neonatal presente, principalmente se sepse precoce e sepse tardia e sepse tardia, isoladamente; não houve associação com a sepse precoce após ajuste, provavelmente devido a falta de poder estatístico.</a:t>
            </a:r>
          </a:p>
          <a:p>
            <a:pPr marL="457200" indent="-457200">
              <a:lnSpc>
                <a:spcPct val="80000"/>
              </a:lnSpc>
            </a:pPr>
            <a:r>
              <a:rPr lang="en-US" sz="2300" smtClean="0"/>
              <a:t>Não houve associação de severo déficit cognitivo e infecções neonatais;o mecanismo subjacente do déficit cognitivo é mais complexo, provavelmente envolvendo a combinação de lesão cerebral, persistente inflamação e mudanças epigenéticas resiltando na deficiente matuiração cerebral e desenvolvimento. </a:t>
            </a:r>
          </a:p>
          <a:p>
            <a:pPr marL="457200" indent="-457200">
              <a:lnSpc>
                <a:spcPct val="80000"/>
              </a:lnSpc>
            </a:pPr>
            <a:r>
              <a:rPr lang="en-US" sz="2300" smtClean="0"/>
              <a:t>O maior risco de paralisia cerebral em casos de infecção neonatal é consistente com os efeitos neurotóxicos de mediadores infecciosos e inflamatórios na substância branca, especialmente se sepse precoce e sepse tardia</a:t>
            </a:r>
          </a:p>
          <a:p>
            <a:pPr marL="457200" indent="-457200"/>
            <a:endParaRPr lang="pt-BR" sz="2300" smtClean="0"/>
          </a:p>
        </p:txBody>
      </p:sp>
      <p:sp>
        <p:nvSpPr>
          <p:cNvPr id="73731" name="AutoShape 3"/>
          <p:cNvSpPr>
            <a:spLocks noChangeArrowheads="1"/>
          </p:cNvSpPr>
          <p:nvPr/>
        </p:nvSpPr>
        <p:spPr bwMode="auto">
          <a:xfrm>
            <a:off x="10412413" y="61214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619125" y="284163"/>
            <a:ext cx="10972800" cy="1143000"/>
          </a:xfrm>
          <a:noFill/>
        </p:spPr>
        <p:txBody>
          <a:bodyPr wrap="square" lIns="91440" tIns="45720" rIns="91440" bIns="45720" numCol="1" anchorCtr="0" compatLnSpc="1">
            <a:prstTxWarp prst="textNoShape">
              <a:avLst/>
            </a:prstTxWarp>
          </a:bodyPr>
          <a:lstStyle/>
          <a:p>
            <a:r>
              <a:rPr lang="pt-BR" smtClean="0">
                <a:effectLst/>
              </a:rPr>
              <a:t>Portanto...</a:t>
            </a:r>
          </a:p>
        </p:txBody>
      </p:sp>
      <p:sp>
        <p:nvSpPr>
          <p:cNvPr id="74755" name="Rectangle 24"/>
          <p:cNvSpPr>
            <a:spLocks noChangeArrowheads="1"/>
          </p:cNvSpPr>
          <p:nvPr/>
        </p:nvSpPr>
        <p:spPr bwMode="auto">
          <a:xfrm>
            <a:off x="609600" y="-862013"/>
            <a:ext cx="10972800" cy="0"/>
          </a:xfrm>
          <a:prstGeom prst="rect">
            <a:avLst/>
          </a:prstGeom>
          <a:solidFill>
            <a:srgbClr val="CCCCCC"/>
          </a:solidFill>
          <a:ln w="9525">
            <a:noFill/>
            <a:miter lim="800000"/>
            <a:headEnd/>
            <a:tailEnd/>
          </a:ln>
        </p:spPr>
        <p:txBody>
          <a:bodyPr wrap="none" anchor="ctr">
            <a:spAutoFit/>
          </a:bodyPr>
          <a:lstStyle/>
          <a:p>
            <a:pPr eaLnBrk="0" hangingPunct="0"/>
            <a:endParaRPr lang="pt-BR">
              <a:latin typeface="Calibri" pitchFamily="34" charset="0"/>
            </a:endParaRPr>
          </a:p>
        </p:txBody>
      </p:sp>
      <p:sp>
        <p:nvSpPr>
          <p:cNvPr id="74756" name="Rectangle 29">
            <a:hlinkClick r:id="rId2"/>
          </p:cNvPr>
          <p:cNvSpPr>
            <a:spLocks noChangeArrowheads="1"/>
          </p:cNvSpPr>
          <p:nvPr/>
        </p:nvSpPr>
        <p:spPr bwMode="auto">
          <a:xfrm>
            <a:off x="609600" y="-862013"/>
            <a:ext cx="1160463" cy="0"/>
          </a:xfrm>
          <a:prstGeom prst="rect">
            <a:avLst/>
          </a:prstGeom>
          <a:solidFill>
            <a:srgbClr val="E4E4E4"/>
          </a:solidFill>
          <a:ln w="9525">
            <a:noFill/>
            <a:miter lim="800000"/>
            <a:headEnd/>
            <a:tailEnd/>
          </a:ln>
        </p:spPr>
        <p:txBody>
          <a:bodyPr wrap="none">
            <a:spAutoFit/>
          </a:bodyPr>
          <a:lstStyle/>
          <a:p>
            <a:pPr eaLnBrk="0" hangingPunct="0"/>
            <a:endParaRPr lang="pt-BR">
              <a:latin typeface="Calibri" pitchFamily="34" charset="0"/>
            </a:endParaRPr>
          </a:p>
        </p:txBody>
      </p:sp>
      <p:pic>
        <p:nvPicPr>
          <p:cNvPr id="74757" name="Picture 23" descr="link2">
            <a:hlinkClick r:id="rId2"/>
          </p:cNvPr>
          <p:cNvPicPr>
            <a:picLocks noChangeAspect="1" noChangeArrowheads="1"/>
          </p:cNvPicPr>
          <p:nvPr/>
        </p:nvPicPr>
        <p:blipFill>
          <a:blip r:embed="rId3"/>
          <a:srcRect/>
          <a:stretch>
            <a:fillRect/>
          </a:stretch>
        </p:blipFill>
        <p:spPr bwMode="auto">
          <a:xfrm>
            <a:off x="4081463" y="-466725"/>
            <a:ext cx="352425" cy="285750"/>
          </a:xfrm>
          <a:prstGeom prst="rect">
            <a:avLst/>
          </a:prstGeom>
          <a:noFill/>
          <a:ln w="9525">
            <a:noFill/>
            <a:miter lim="800000"/>
            <a:headEnd/>
            <a:tailEnd/>
          </a:ln>
        </p:spPr>
      </p:pic>
      <p:sp>
        <p:nvSpPr>
          <p:cNvPr id="74758" name="Rectangle 73"/>
          <p:cNvSpPr>
            <a:spLocks/>
          </p:cNvSpPr>
          <p:nvPr/>
        </p:nvSpPr>
        <p:spPr bwMode="auto">
          <a:xfrm>
            <a:off x="666750" y="2827338"/>
            <a:ext cx="10160000" cy="2832100"/>
          </a:xfrm>
          <a:prstGeom prst="rect">
            <a:avLst/>
          </a:prstGeom>
          <a:noFill/>
          <a:ln w="9525">
            <a:noFill/>
            <a:miter lim="800000"/>
            <a:headEnd/>
            <a:tailEnd/>
          </a:ln>
        </p:spPr>
        <p:txBody>
          <a:bodyPr/>
          <a:lstStyle/>
          <a:p>
            <a:pPr marL="342900" indent="-228600" eaLnBrk="0" hangingPunct="0">
              <a:lnSpc>
                <a:spcPct val="90000"/>
              </a:lnSpc>
              <a:spcBef>
                <a:spcPct val="20000"/>
              </a:spcBef>
              <a:buClr>
                <a:schemeClr val="accent1"/>
              </a:buClr>
              <a:buFont typeface="Arial" charset="0"/>
              <a:buChar char="•"/>
            </a:pPr>
            <a:endParaRPr lang="pt-BR" sz="2200">
              <a:latin typeface="Calibri" pitchFamily="34" charset="0"/>
            </a:endParaRPr>
          </a:p>
        </p:txBody>
      </p:sp>
      <p:sp>
        <p:nvSpPr>
          <p:cNvPr id="74759" name="Retângulo 1"/>
          <p:cNvSpPr>
            <a:spLocks noChangeArrowheads="1"/>
          </p:cNvSpPr>
          <p:nvPr/>
        </p:nvSpPr>
        <p:spPr bwMode="auto">
          <a:xfrm>
            <a:off x="1135063" y="1300163"/>
            <a:ext cx="8548687" cy="3662362"/>
          </a:xfrm>
          <a:prstGeom prst="rect">
            <a:avLst/>
          </a:prstGeom>
          <a:noFill/>
          <a:ln w="9525">
            <a:noFill/>
            <a:miter lim="800000"/>
            <a:headEnd/>
            <a:tailEnd/>
          </a:ln>
        </p:spPr>
        <p:txBody>
          <a:bodyPr>
            <a:spAutoFit/>
          </a:bodyPr>
          <a:lstStyle/>
          <a:p>
            <a:pPr eaLnBrk="0" hangingPunct="0"/>
            <a:r>
              <a:rPr lang="pt-BR">
                <a:latin typeface="Calibri" pitchFamily="34" charset="0"/>
              </a:rPr>
              <a:t>Aos 5 anos, ex-prematuros entre 22 e 32 semanas que apresentaram </a:t>
            </a:r>
            <a:r>
              <a:rPr lang="pt-BR" b="1">
                <a:solidFill>
                  <a:srgbClr val="FF3300"/>
                </a:solidFill>
                <a:latin typeface="Calibri" pitchFamily="34" charset="0"/>
              </a:rPr>
              <a:t>sepse</a:t>
            </a:r>
            <a:r>
              <a:rPr lang="pt-BR">
                <a:solidFill>
                  <a:srgbClr val="FF3300"/>
                </a:solidFill>
                <a:latin typeface="Calibri" pitchFamily="34" charset="0"/>
              </a:rPr>
              <a:t> </a:t>
            </a:r>
            <a:r>
              <a:rPr lang="pt-BR" b="1" i="1">
                <a:solidFill>
                  <a:srgbClr val="FF3300"/>
                </a:solidFill>
                <a:latin typeface="Calibri" pitchFamily="34" charset="0"/>
              </a:rPr>
              <a:t>precoce</a:t>
            </a:r>
            <a:r>
              <a:rPr lang="pt-BR" b="1" i="1">
                <a:latin typeface="Calibri" pitchFamily="34" charset="0"/>
              </a:rPr>
              <a:t> e </a:t>
            </a:r>
            <a:r>
              <a:rPr lang="pt-BR" b="1" i="1">
                <a:solidFill>
                  <a:srgbClr val="FF3300"/>
                </a:solidFill>
                <a:latin typeface="Calibri" pitchFamily="34" charset="0"/>
              </a:rPr>
              <a:t>sepse tardia</a:t>
            </a:r>
            <a:r>
              <a:rPr lang="pt-BR" b="1" i="1">
                <a:solidFill>
                  <a:srgbClr val="FF0066"/>
                </a:solidFill>
                <a:latin typeface="Calibri" pitchFamily="34" charset="0"/>
              </a:rPr>
              <a:t> </a:t>
            </a:r>
            <a:r>
              <a:rPr lang="pt-BR" b="1" i="1">
                <a:latin typeface="Calibri" pitchFamily="34" charset="0"/>
              </a:rPr>
              <a:t>ou</a:t>
            </a:r>
            <a:r>
              <a:rPr lang="pt-BR" b="1" i="1">
                <a:solidFill>
                  <a:srgbClr val="FF0066"/>
                </a:solidFill>
                <a:latin typeface="Calibri" pitchFamily="34" charset="0"/>
              </a:rPr>
              <a:t> </a:t>
            </a:r>
            <a:r>
              <a:rPr lang="pt-BR" b="1" i="1">
                <a:solidFill>
                  <a:srgbClr val="FF3300"/>
                </a:solidFill>
                <a:latin typeface="Calibri" pitchFamily="34" charset="0"/>
              </a:rPr>
              <a:t>somente sepse tardia</a:t>
            </a:r>
            <a:r>
              <a:rPr lang="pt-BR" b="1" i="1">
                <a:latin typeface="Calibri" pitchFamily="34" charset="0"/>
              </a:rPr>
              <a:t>, apresentaram significativamente  2,3 e 1,7 vezes mais paralisia cerebral, respectivamente</a:t>
            </a:r>
            <a:r>
              <a:rPr lang="pt-BR">
                <a:latin typeface="Calibri" pitchFamily="34" charset="0"/>
              </a:rPr>
              <a:t> (este é o primeiro estudo com foco na associação de infecção neonatal e desenvolvimento neurológico em crianças muito prematuras). O estudo de Chau et al (2012)  mostrou que infecção, mesmo sem cultura positiva constitui um importante fator de risco para amplas anormalidades no desenvolvimento do cérebro nos RN prematuros. Este maior risco de paralisia cerebral em casos de infecção neonatal é consistente com os efeitos neurotóxicos de mediadores infecciosos e inflamatórios na substância branca, especialmente se sepse precoce e sepse tardia. </a:t>
            </a:r>
          </a:p>
          <a:p>
            <a:pPr algn="ctr" eaLnBrk="0" hangingPunct="0"/>
            <a:r>
              <a:rPr lang="pt-BR" b="1" i="1">
                <a:solidFill>
                  <a:srgbClr val="0000FF"/>
                </a:solidFill>
                <a:latin typeface="Calibri" pitchFamily="34" charset="0"/>
              </a:rPr>
              <a:t>MENSAGEM</a:t>
            </a:r>
          </a:p>
          <a:p>
            <a:pPr algn="ctr" eaLnBrk="0" hangingPunct="0"/>
            <a:r>
              <a:rPr lang="pt-BR" b="1" i="1">
                <a:solidFill>
                  <a:srgbClr val="0000FF"/>
                </a:solidFill>
                <a:latin typeface="Calibri" pitchFamily="34" charset="0"/>
              </a:rPr>
              <a:t> Reduzindo as taxas de infecção neonatal, com certeza estaremos contribuindo com o melhor neurodesenvolvimento das crianças muito prematuras. </a:t>
            </a:r>
            <a:endParaRPr lang="pt-BR">
              <a:solidFill>
                <a:srgbClr val="0000FF"/>
              </a:solidFill>
              <a:latin typeface="Calibri" pitchFamily="34" charset="0"/>
            </a:endParaRPr>
          </a:p>
        </p:txBody>
      </p:sp>
      <p:cxnSp>
        <p:nvCxnSpPr>
          <p:cNvPr id="4" name="Conector de seta reta 3"/>
          <p:cNvCxnSpPr/>
          <p:nvPr/>
        </p:nvCxnSpPr>
        <p:spPr>
          <a:xfrm>
            <a:off x="5618163" y="2611438"/>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p:txBody>
          <a:bodyPr/>
          <a:lstStyle/>
          <a:p>
            <a:r>
              <a:rPr lang="pt-BR" smtClean="0"/>
              <a:t>Nessa coorte </a:t>
            </a:r>
            <a:r>
              <a:rPr lang="pt-BR" smtClean="0">
                <a:solidFill>
                  <a:srgbClr val="FF0000"/>
                </a:solidFill>
              </a:rPr>
              <a:t>a antibioticoterapia empírica consistiu no uso de ampicilina e gentamicina</a:t>
            </a:r>
            <a:r>
              <a:rPr lang="pt-BR" smtClean="0"/>
              <a:t>, usando- se dose padrão. Foram divididos 3 grupos:</a:t>
            </a:r>
          </a:p>
          <a:p>
            <a:pPr>
              <a:buFont typeface="Wingdings 3" pitchFamily="18" charset="2"/>
              <a:buNone/>
            </a:pPr>
            <a:r>
              <a:rPr lang="pt-BR" smtClean="0">
                <a:solidFill>
                  <a:srgbClr val="FF0000"/>
                </a:solidFill>
              </a:rPr>
              <a:t>                           Sem ATB: 0 dias.</a:t>
            </a:r>
          </a:p>
          <a:p>
            <a:pPr lvl="1" algn="ctr">
              <a:buFont typeface="Verdana" pitchFamily="34" charset="0"/>
              <a:buNone/>
            </a:pPr>
            <a:r>
              <a:rPr lang="pt-BR" smtClean="0">
                <a:solidFill>
                  <a:srgbClr val="FF0000"/>
                </a:solidFill>
              </a:rPr>
              <a:t>    Uso curto de ATB: 1-4 dias.</a:t>
            </a:r>
          </a:p>
          <a:p>
            <a:pPr lvl="1" algn="ctr">
              <a:buFont typeface="Verdana" pitchFamily="34" charset="0"/>
              <a:buNone/>
            </a:pPr>
            <a:r>
              <a:rPr lang="pt-BR" smtClean="0">
                <a:solidFill>
                  <a:srgbClr val="FF0000"/>
                </a:solidFill>
              </a:rPr>
              <a:t>              Uso prolongado de ATB: 5-7 dias.</a:t>
            </a:r>
          </a:p>
          <a:p>
            <a:pPr lvl="1" algn="ctr">
              <a:buFont typeface="Verdana" pitchFamily="34" charset="0"/>
              <a:buNone/>
            </a:pPr>
            <a:endParaRPr lang="pt-BR" smtClean="0">
              <a:solidFill>
                <a:srgbClr val="FF0000"/>
              </a:solidFill>
            </a:endParaRPr>
          </a:p>
          <a:p>
            <a:endParaRPr lang="pt-BR" smtClean="0"/>
          </a:p>
        </p:txBody>
      </p:sp>
      <p:graphicFrame>
        <p:nvGraphicFramePr>
          <p:cNvPr id="44052" name="Group 20"/>
          <p:cNvGraphicFramePr>
            <a:graphicFrameLocks noGrp="1"/>
          </p:cNvGraphicFramePr>
          <p:nvPr/>
        </p:nvGraphicFramePr>
        <p:xfrm>
          <a:off x="1055688" y="447675"/>
          <a:ext cx="10823575" cy="820738"/>
        </p:xfrm>
        <a:graphic>
          <a:graphicData uri="http://schemas.openxmlformats.org/drawingml/2006/table">
            <a:tbl>
              <a:tblPr/>
              <a:tblGrid>
                <a:gridCol w="9678987"/>
                <a:gridCol w="1144588"/>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Uso emp</a:t>
                      </a:r>
                      <a:r>
                        <a:rPr kumimoji="0" lang="pt-BR" sz="1200" b="1" i="0" u="none" strike="noStrike" cap="none" normalizeH="0" baseline="0" smtClean="0">
                          <a:ln>
                            <a:noFill/>
                          </a:ln>
                          <a:solidFill>
                            <a:srgbClr val="999999"/>
                          </a:solidFill>
                          <a:effectLst/>
                          <a:latin typeface="Lucida Sans Unicode"/>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rico precoce de antibi</a:t>
                      </a:r>
                      <a:r>
                        <a:rPr kumimoji="0" lang="pt-BR" sz="1200" b="1" i="0" u="none" strike="noStrike" cap="none" normalizeH="0" baseline="0" smtClean="0">
                          <a:ln>
                            <a:noFill/>
                          </a:ln>
                          <a:solidFill>
                            <a:srgbClr val="999999"/>
                          </a:solidFill>
                          <a:effectLst/>
                          <a:latin typeface="Lucida Sans Unicode"/>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tico nos rec</a:t>
                      </a:r>
                      <a:r>
                        <a:rPr kumimoji="0" lang="pt-BR" sz="1200" b="1" i="0" u="none" strike="noStrike" cap="none" normalizeH="0" baseline="0" smtClean="0">
                          <a:ln>
                            <a:noFill/>
                          </a:ln>
                          <a:solidFill>
                            <a:srgbClr val="999999"/>
                          </a:solidFill>
                          <a:effectLst/>
                          <a:latin typeface="Lucida Sans Unicode"/>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 pr</a:t>
                      </a:r>
                      <a:r>
                        <a:rPr kumimoji="0" lang="pt-BR" sz="1200" b="1" i="0" u="none" strike="noStrike" cap="none" normalizeH="0" baseline="0" smtClean="0">
                          <a:ln>
                            <a:noFill/>
                          </a:ln>
                          <a:solidFill>
                            <a:srgbClr val="999999"/>
                          </a:solidFill>
                          <a:effectLst/>
                          <a:latin typeface="Lucida Sans Unicode"/>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-termos associa-se com menor diversidade bacteriana e maior abundância relativa de Enterobacter</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Greenwood C, Morrow A, Lagomarcino AJ et al. Apresenta</a:t>
                      </a:r>
                      <a:r>
                        <a:rPr kumimoji="0" lang="pt-BR" sz="1200" b="0" i="0" u="none" strike="noStrike" cap="none" normalizeH="0" baseline="0" smtClean="0">
                          <a:ln>
                            <a:noFill/>
                          </a:ln>
                          <a:solidFill>
                            <a:srgbClr val="999999"/>
                          </a:solidFill>
                          <a:effectLst/>
                          <a:latin typeface="Lucida Sans Unicode"/>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ão:Tain</a:t>
                      </a:r>
                      <a:r>
                        <a:rPr kumimoji="0" lang="pt-BR" sz="1200" b="0" i="0" u="none" strike="noStrike" cap="none" normalizeH="0" baseline="0" smtClean="0">
                          <a:ln>
                            <a:noFill/>
                          </a:ln>
                          <a:solidFill>
                            <a:srgbClr val="999999"/>
                          </a:solidFill>
                          <a:effectLst/>
                          <a:latin typeface="Lucida Sans Unicode"/>
                          <a:cs typeface="Times New Roman" pitchFamily="18" charset="0"/>
                        </a:rPr>
                        <a:t>á</a:t>
                      </a:r>
                      <a:r>
                        <a:rPr kumimoji="0" lang="pt-BR" sz="1200" b="0" i="0" u="none" strike="noStrike" cap="none" normalizeH="0" baseline="0" smtClean="0">
                          <a:ln>
                            <a:noFill/>
                          </a:ln>
                          <a:solidFill>
                            <a:srgbClr val="999999"/>
                          </a:solidFill>
                          <a:effectLst/>
                          <a:latin typeface="Verdana" pitchFamily="34" charset="0"/>
                          <a:cs typeface="Times New Roman" pitchFamily="18" charset="0"/>
                        </a:rPr>
                        <a:t> Coelho,Vanessa Pfeilsticker,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Lucida Sans Unicode"/>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4038" name="Picture 6" descr="link2">
            <a:hlinkClick r:id="rId2"/>
          </p:cNvPr>
          <p:cNvPicPr>
            <a:picLocks noChangeAspect="1" noChangeArrowheads="1"/>
          </p:cNvPicPr>
          <p:nvPr/>
        </p:nvPicPr>
        <p:blipFill>
          <a:blip r:embed="rId3"/>
          <a:srcRect/>
          <a:stretch>
            <a:fillRect/>
          </a:stretch>
        </p:blipFill>
        <p:spPr bwMode="auto">
          <a:xfrm>
            <a:off x="10672763" y="604838"/>
            <a:ext cx="354012" cy="285750"/>
          </a:xfrm>
          <a:prstGeom prst="rect">
            <a:avLst/>
          </a:prstGeom>
          <a:noFill/>
        </p:spPr>
      </p:pic>
      <p:sp>
        <p:nvSpPr>
          <p:cNvPr id="44053" name="AutoShape 21"/>
          <p:cNvSpPr>
            <a:spLocks noChangeArrowheads="1"/>
          </p:cNvSpPr>
          <p:nvPr/>
        </p:nvSpPr>
        <p:spPr bwMode="auto">
          <a:xfrm>
            <a:off x="10412413" y="611187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p:txBody>
          <a:bodyPr/>
          <a:lstStyle/>
          <a:p>
            <a:pPr algn="just"/>
            <a:r>
              <a:rPr lang="en-US" sz="2300" smtClean="0"/>
              <a:t>Os dados do </a:t>
            </a:r>
            <a:r>
              <a:rPr lang="pt-BR" sz="2300" smtClean="0"/>
              <a:t>presente</a:t>
            </a:r>
            <a:r>
              <a:rPr lang="en-US" sz="2300" smtClean="0"/>
              <a:t> estudo sustentam a hipótese de que  o </a:t>
            </a:r>
            <a:r>
              <a:rPr lang="en-US" sz="2300" smtClean="0">
                <a:solidFill>
                  <a:srgbClr val="FF0000"/>
                </a:solidFill>
              </a:rPr>
              <a:t>uso intensivo e precoce de antibiótico no RN pré-termo</a:t>
            </a:r>
            <a:r>
              <a:rPr lang="en-US" sz="2300" smtClean="0"/>
              <a:t> está associado com </a:t>
            </a:r>
            <a:r>
              <a:rPr lang="pt-BR" sz="2300" smtClean="0"/>
              <a:t>importante</a:t>
            </a:r>
            <a:r>
              <a:rPr lang="en-US" sz="2300" smtClean="0"/>
              <a:t> </a:t>
            </a:r>
            <a:r>
              <a:rPr lang="en-US" sz="2300" smtClean="0">
                <a:solidFill>
                  <a:srgbClr val="FF0000"/>
                </a:solidFill>
              </a:rPr>
              <a:t>alteração na microbiota intestinal</a:t>
            </a:r>
            <a:r>
              <a:rPr lang="en-US" sz="2300" smtClean="0"/>
              <a:t> e potencializa os riscos de </a:t>
            </a:r>
            <a:r>
              <a:rPr lang="en-US" sz="2300" smtClean="0">
                <a:solidFill>
                  <a:srgbClr val="FF0000"/>
                </a:solidFill>
              </a:rPr>
              <a:t>Enterocolite Necrosante, Sepse ou Morte.</a:t>
            </a:r>
          </a:p>
          <a:p>
            <a:pPr algn="just"/>
            <a:r>
              <a:rPr lang="en-US" sz="2300" smtClean="0">
                <a:solidFill>
                  <a:srgbClr val="FF0000"/>
                </a:solidFill>
              </a:rPr>
              <a:t>A REDUÇÃO DA DIVERSIDADE MICROBIANA PERSISTIU POR MAIS DE 3 SEMANAS, com o uso intensivo de antibióticos.</a:t>
            </a:r>
          </a:p>
          <a:p>
            <a:pPr algn="just"/>
            <a:r>
              <a:rPr lang="pt-BR" sz="1900" smtClean="0"/>
              <a:t>O uso intensivo de ATB cursa principalmente com </a:t>
            </a:r>
            <a:r>
              <a:rPr lang="pt-BR" sz="1900" smtClean="0">
                <a:solidFill>
                  <a:srgbClr val="FF0000"/>
                </a:solidFill>
              </a:rPr>
              <a:t>aumento relativo de </a:t>
            </a:r>
            <a:r>
              <a:rPr lang="pt-BR" sz="1900" i="1" smtClean="0">
                <a:solidFill>
                  <a:srgbClr val="FF0000"/>
                </a:solidFill>
              </a:rPr>
              <a:t>Enterobacter.</a:t>
            </a:r>
          </a:p>
          <a:p>
            <a:pPr algn="ctr">
              <a:lnSpc>
                <a:spcPct val="90000"/>
              </a:lnSpc>
            </a:pPr>
            <a:r>
              <a:rPr lang="pt-BR" sz="1600" b="1" smtClean="0">
                <a:solidFill>
                  <a:srgbClr val="0033CC"/>
                </a:solidFill>
                <a:latin typeface="Gulim" pitchFamily="34" charset="-127"/>
                <a:ea typeface="Gulim" pitchFamily="34" charset="-127"/>
              </a:rPr>
              <a:t>Bebês que receberam ATB por curto período, tiveram padrão de alteração na microbiota (SUPRIMIRAM A DIVERSIDADE DA MICROBIOTA TEMPORARIAMENTE|), mas na 3ª semana, voltaram a diversidade inicial (ao contrário dos que fizeram o uso de ATB por mais de 5 dias).</a:t>
            </a:r>
          </a:p>
          <a:p>
            <a:pPr algn="ctr">
              <a:lnSpc>
                <a:spcPct val="90000"/>
              </a:lnSpc>
            </a:pPr>
            <a:r>
              <a:rPr lang="pt-BR" sz="1600" smtClean="0">
                <a:solidFill>
                  <a:srgbClr val="0033CC"/>
                </a:solidFill>
              </a:rPr>
              <a:t>Os RN que não receberam antibióticos tiveram um aumento da diversidade da microbiota, como relatado por outros autores</a:t>
            </a:r>
            <a:endParaRPr lang="pt-BR" sz="1600" b="1" smtClean="0">
              <a:solidFill>
                <a:srgbClr val="0033CC"/>
              </a:solidFill>
              <a:latin typeface="Gulim" pitchFamily="34" charset="-127"/>
              <a:ea typeface="Gulim" pitchFamily="34" charset="-127"/>
            </a:endParaRPr>
          </a:p>
          <a:p>
            <a:pPr algn="ctr"/>
            <a:endParaRPr lang="en-US" sz="2300" b="1" smtClean="0">
              <a:solidFill>
                <a:srgbClr val="0033CC"/>
              </a:solidFill>
              <a:latin typeface="Gulim" pitchFamily="34" charset="-127"/>
              <a:ea typeface="Gulim" pitchFamily="34" charset="-127"/>
            </a:endParaRPr>
          </a:p>
          <a:p>
            <a:endParaRPr lang="pt-BR" sz="2300" b="1" smtClean="0">
              <a:solidFill>
                <a:srgbClr val="0033CC"/>
              </a:solidFill>
              <a:latin typeface="Gulim" pitchFamily="34" charset="-127"/>
              <a:ea typeface="Gulim" pitchFamily="34" charset="-127"/>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76" name="Group 20"/>
          <p:cNvGraphicFramePr>
            <a:graphicFrameLocks noGrp="1"/>
          </p:cNvGraphicFramePr>
          <p:nvPr/>
        </p:nvGraphicFramePr>
        <p:xfrm>
          <a:off x="1484313" y="419100"/>
          <a:ext cx="9861550" cy="455613"/>
        </p:xfrm>
        <a:graphic>
          <a:graphicData uri="http://schemas.openxmlformats.org/drawingml/2006/table">
            <a:tbl>
              <a:tblPr/>
              <a:tblGrid>
                <a:gridCol w="8820150"/>
                <a:gridCol w="10414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Estrat</a:t>
                      </a:r>
                      <a:r>
                        <a:rPr kumimoji="0" lang="pt-BR" sz="1200" b="1" i="0" u="none" strike="noStrike" cap="none" normalizeH="0" baseline="0" smtClean="0">
                          <a:ln>
                            <a:noFill/>
                          </a:ln>
                          <a:solidFill>
                            <a:srgbClr val="999999"/>
                          </a:solidFill>
                          <a:effectLst/>
                          <a:latin typeface="Lucida Sans Unicode"/>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gias para o Controle de Bact</a:t>
                      </a:r>
                      <a:r>
                        <a:rPr kumimoji="0" lang="pt-BR" sz="1200" b="1" i="0" u="none" strike="noStrike" cap="none" normalizeH="0" baseline="0" smtClean="0">
                          <a:ln>
                            <a:noFill/>
                          </a:ln>
                          <a:solidFill>
                            <a:srgbClr val="999999"/>
                          </a:solidFill>
                          <a:effectLst/>
                          <a:latin typeface="Lucida Sans Unicode"/>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rias multirresistentes - Abordagem em UTI Neonatal</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Roseli Calil</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5062" name="Picture 6" descr="link2">
            <a:hlinkClick r:id="rId2"/>
          </p:cNvPr>
          <p:cNvPicPr>
            <a:picLocks noChangeAspect="1" noChangeArrowheads="1"/>
          </p:cNvPicPr>
          <p:nvPr/>
        </p:nvPicPr>
        <p:blipFill>
          <a:blip r:embed="rId3"/>
          <a:srcRect/>
          <a:stretch>
            <a:fillRect/>
          </a:stretch>
        </p:blipFill>
        <p:spPr bwMode="auto">
          <a:xfrm>
            <a:off x="10272713" y="482600"/>
            <a:ext cx="354012" cy="285750"/>
          </a:xfrm>
          <a:prstGeom prst="rect">
            <a:avLst/>
          </a:prstGeom>
          <a:noFill/>
        </p:spPr>
      </p:pic>
      <p:sp>
        <p:nvSpPr>
          <p:cNvPr id="310274" name="Rectangle 2"/>
          <p:cNvSpPr>
            <a:spLocks noGrp="1" noChangeArrowheads="1"/>
          </p:cNvSpPr>
          <p:nvPr>
            <p:ph type="body" idx="1"/>
          </p:nvPr>
        </p:nvSpPr>
        <p:spPr>
          <a:xfrm>
            <a:off x="609600" y="1490663"/>
            <a:ext cx="10972800" cy="4525962"/>
          </a:xfrm>
          <a:ln/>
        </p:spPr>
        <p:txBody>
          <a:bodyPr/>
          <a:lstStyle/>
          <a:p>
            <a:r>
              <a:rPr lang="pt-BR" b="1" smtClean="0">
                <a:effectLst>
                  <a:outerShdw blurRad="38100" dist="38100" dir="2700000" algn="tl">
                    <a:srgbClr val="C0C0C0"/>
                  </a:outerShdw>
                </a:effectLst>
              </a:rPr>
              <a:t>Fatores de Risco para Colonização por </a:t>
            </a:r>
            <a:r>
              <a:rPr lang="pt-BR" b="1" i="1" smtClean="0">
                <a:effectLst>
                  <a:outerShdw blurRad="38100" dist="38100" dir="2700000" algn="tl">
                    <a:srgbClr val="C0C0C0"/>
                  </a:outerShdw>
                </a:effectLst>
              </a:rPr>
              <a:t>Enterobacter cloacae</a:t>
            </a:r>
            <a:r>
              <a:rPr lang="pt-BR" b="1" smtClean="0">
                <a:effectLst>
                  <a:outerShdw blurRad="38100" dist="38100" dir="2700000" algn="tl">
                    <a:srgbClr val="C0C0C0"/>
                  </a:outerShdw>
                </a:effectLst>
              </a:rPr>
              <a:t> - Análise Multivariada</a:t>
            </a:r>
            <a:br>
              <a:rPr lang="pt-BR" b="1" smtClean="0">
                <a:effectLst>
                  <a:outerShdw blurRad="38100" dist="38100" dir="2700000" algn="tl">
                    <a:srgbClr val="C0C0C0"/>
                  </a:outerShdw>
                </a:effectLst>
              </a:rPr>
            </a:br>
            <a:endParaRPr lang="pt-BR" b="1" smtClean="0">
              <a:effectLst>
                <a:outerShdw blurRad="38100" dist="38100" dir="2700000" algn="tl">
                  <a:srgbClr val="C0C0C0"/>
                </a:outerShdw>
              </a:effectLst>
            </a:endParaRPr>
          </a:p>
        </p:txBody>
      </p:sp>
      <p:sp>
        <p:nvSpPr>
          <p:cNvPr id="45078" name="Rectangle 3"/>
          <p:cNvSpPr>
            <a:spLocks noChangeArrowheads="1"/>
          </p:cNvSpPr>
          <p:nvPr/>
        </p:nvSpPr>
        <p:spPr bwMode="auto">
          <a:xfrm>
            <a:off x="1138238" y="2363788"/>
            <a:ext cx="9525000" cy="4191000"/>
          </a:xfrm>
          <a:prstGeom prst="rect">
            <a:avLst/>
          </a:prstGeom>
          <a:noFill/>
          <a:ln w="9525">
            <a:noFill/>
            <a:miter lim="800000"/>
            <a:headEnd/>
            <a:tailEnd/>
          </a:ln>
        </p:spPr>
        <p:txBody>
          <a:bodyPr/>
          <a:lstStyle/>
          <a:p>
            <a:pPr marL="365125" indent="-255588">
              <a:spcBef>
                <a:spcPts val="400"/>
              </a:spcBef>
              <a:buClr>
                <a:schemeClr val="accent1"/>
              </a:buClr>
              <a:buSzPct val="68000"/>
              <a:buFont typeface="Wingdings 3" pitchFamily="18" charset="2"/>
              <a:buChar char=""/>
            </a:pPr>
            <a:r>
              <a:rPr lang="pt-BR" altLang="pt-BR" sz="3200" b="1">
                <a:solidFill>
                  <a:srgbClr val="0033CC"/>
                </a:solidFill>
                <a:latin typeface="Lucida Sans Unicode" pitchFamily="34" charset="0"/>
              </a:rPr>
              <a:t>Nutrição parenteral</a:t>
            </a:r>
            <a:r>
              <a:rPr lang="pt-BR" altLang="pt-BR" sz="2700">
                <a:solidFill>
                  <a:schemeClr val="tx2"/>
                </a:solidFill>
                <a:latin typeface="Lucida Sans Unicode" pitchFamily="34" charset="0"/>
              </a:rPr>
              <a:t> </a:t>
            </a:r>
          </a:p>
          <a:p>
            <a:pPr marL="365125" indent="-255588">
              <a:spcBef>
                <a:spcPts val="400"/>
              </a:spcBef>
              <a:buClr>
                <a:schemeClr val="accent1"/>
              </a:buClr>
              <a:buSzPct val="68000"/>
              <a:buFont typeface="Wingdings 3" pitchFamily="18" charset="2"/>
              <a:buNone/>
            </a:pPr>
            <a:r>
              <a:rPr lang="pt-BR" altLang="pt-BR" sz="2700">
                <a:solidFill>
                  <a:schemeClr val="bg1"/>
                </a:solidFill>
                <a:latin typeface="Lucida Sans Unicode" pitchFamily="34" charset="0"/>
              </a:rPr>
              <a:t>	</a:t>
            </a:r>
            <a:r>
              <a:rPr lang="pt-BR" altLang="pt-BR" sz="2700">
                <a:solidFill>
                  <a:srgbClr val="0033CC"/>
                </a:solidFill>
                <a:latin typeface="Lucida Sans Unicode" pitchFamily="34" charset="0"/>
              </a:rPr>
              <a:t>- OR = 6,06  (2,21 - 16,63)	</a:t>
            </a:r>
            <a:r>
              <a:rPr lang="pt-BR" altLang="pt-BR" sz="2700" i="1">
                <a:solidFill>
                  <a:srgbClr val="0033CC"/>
                </a:solidFill>
                <a:latin typeface="Lucida Sans Unicode" pitchFamily="34" charset="0"/>
              </a:rPr>
              <a:t>p = 0,0005</a:t>
            </a:r>
          </a:p>
          <a:p>
            <a:pPr marL="365125" indent="-255588">
              <a:spcBef>
                <a:spcPts val="400"/>
              </a:spcBef>
              <a:buClr>
                <a:schemeClr val="accent1"/>
              </a:buClr>
              <a:buSzPct val="68000"/>
              <a:buFont typeface="Wingdings 3" pitchFamily="18" charset="2"/>
              <a:buChar char=""/>
            </a:pPr>
            <a:r>
              <a:rPr lang="pt-BR" altLang="pt-BR" sz="3200" b="1">
                <a:solidFill>
                  <a:srgbClr val="0033CC"/>
                </a:solidFill>
                <a:latin typeface="Lucida Sans Unicode" pitchFamily="34" charset="0"/>
              </a:rPr>
              <a:t>Uso de antibiótico</a:t>
            </a:r>
          </a:p>
          <a:p>
            <a:pPr marL="365125" indent="-255588">
              <a:spcBef>
                <a:spcPts val="400"/>
              </a:spcBef>
              <a:buClr>
                <a:schemeClr val="accent1"/>
              </a:buClr>
              <a:buSzPct val="68000"/>
              <a:buFont typeface="Wingdings 3" pitchFamily="18" charset="2"/>
              <a:buNone/>
            </a:pPr>
            <a:r>
              <a:rPr lang="pt-BR" altLang="pt-BR" sz="2700">
                <a:solidFill>
                  <a:schemeClr val="bg1"/>
                </a:solidFill>
                <a:latin typeface="Lucida Sans Unicode" pitchFamily="34" charset="0"/>
              </a:rPr>
              <a:t>	- </a:t>
            </a:r>
            <a:r>
              <a:rPr lang="pt-BR" altLang="pt-BR" sz="2700">
                <a:solidFill>
                  <a:srgbClr val="0033CC"/>
                </a:solidFill>
                <a:latin typeface="Lucida Sans Unicode" pitchFamily="34" charset="0"/>
              </a:rPr>
              <a:t>OR = 3,12 (1,30 - 7,48) 		</a:t>
            </a:r>
            <a:r>
              <a:rPr lang="pt-BR" altLang="pt-BR" sz="2700" i="1">
                <a:solidFill>
                  <a:srgbClr val="0033CC"/>
                </a:solidFill>
                <a:latin typeface="Lucida Sans Unicode" pitchFamily="34" charset="0"/>
              </a:rPr>
              <a:t>p = 0,0106</a:t>
            </a:r>
          </a:p>
          <a:p>
            <a:pPr marL="365125" indent="-255588">
              <a:spcBef>
                <a:spcPts val="400"/>
              </a:spcBef>
              <a:buClr>
                <a:schemeClr val="accent1"/>
              </a:buClr>
              <a:buSzPct val="68000"/>
              <a:buFont typeface="Wingdings 3" pitchFamily="18" charset="2"/>
              <a:buChar char=""/>
            </a:pPr>
            <a:r>
              <a:rPr lang="pt-BR" altLang="pt-BR" sz="2700" b="1">
                <a:solidFill>
                  <a:srgbClr val="0033CC"/>
                </a:solidFill>
                <a:latin typeface="Lucida Sans Unicode" pitchFamily="34" charset="0"/>
              </a:rPr>
              <a:t>Alimentação enteral</a:t>
            </a:r>
          </a:p>
          <a:p>
            <a:pPr marL="365125" indent="-255588">
              <a:spcBef>
                <a:spcPts val="400"/>
              </a:spcBef>
              <a:buClr>
                <a:schemeClr val="accent1"/>
              </a:buClr>
              <a:buSzPct val="68000"/>
              <a:buFont typeface="Wingdings 3" pitchFamily="18" charset="2"/>
              <a:buNone/>
            </a:pPr>
            <a:r>
              <a:rPr lang="pt-BR" altLang="pt-BR" sz="2700" i="1">
                <a:solidFill>
                  <a:srgbClr val="FFFF00"/>
                </a:solidFill>
                <a:latin typeface="Lucida Sans Unicode" pitchFamily="34" charset="0"/>
              </a:rPr>
              <a:t>	</a:t>
            </a:r>
            <a:r>
              <a:rPr lang="pt-BR" altLang="pt-BR" sz="2700" i="1">
                <a:solidFill>
                  <a:srgbClr val="0033CC"/>
                </a:solidFill>
                <a:latin typeface="Lucida Sans Unicode" pitchFamily="34" charset="0"/>
              </a:rPr>
              <a:t>-</a:t>
            </a:r>
            <a:r>
              <a:rPr lang="pt-BR" altLang="pt-BR" sz="2700">
                <a:solidFill>
                  <a:srgbClr val="0033CC"/>
                </a:solidFill>
                <a:latin typeface="Lucida Sans Unicode" pitchFamily="34" charset="0"/>
              </a:rPr>
              <a:t>OR = 0,381 (0,15 - 0,96)		</a:t>
            </a:r>
            <a:r>
              <a:rPr lang="pt-BR" altLang="pt-BR" sz="2700" i="1">
                <a:solidFill>
                  <a:srgbClr val="0033CC"/>
                </a:solidFill>
                <a:latin typeface="Lucida Sans Unicode" pitchFamily="34" charset="0"/>
              </a:rPr>
              <a:t>p = 0,0417</a:t>
            </a:r>
            <a:endParaRPr lang="pt-BR" altLang="pt-BR" sz="2700">
              <a:solidFill>
                <a:srgbClr val="0033CC"/>
              </a:solidFill>
              <a:latin typeface="Lucida Sans Unicode" pitchFamily="34" charset="0"/>
            </a:endParaRPr>
          </a:p>
          <a:p>
            <a:pPr marL="365125" indent="-255588">
              <a:spcBef>
                <a:spcPts val="400"/>
              </a:spcBef>
              <a:buClr>
                <a:schemeClr val="accent1"/>
              </a:buClr>
              <a:buSzPct val="68000"/>
              <a:buFont typeface="Wingdings 3" pitchFamily="18" charset="2"/>
              <a:buNone/>
            </a:pPr>
            <a:endParaRPr lang="pt-BR" altLang="pt-BR" sz="2700">
              <a:solidFill>
                <a:srgbClr val="0033CC"/>
              </a:solidFill>
              <a:latin typeface="Lucida Sans Unicode" pitchFamily="34" charset="0"/>
            </a:endParaRPr>
          </a:p>
        </p:txBody>
      </p:sp>
      <p:sp>
        <p:nvSpPr>
          <p:cNvPr id="45079" name="Rectangle 23"/>
          <p:cNvSpPr>
            <a:spLocks noChangeArrowheads="1"/>
          </p:cNvSpPr>
          <p:nvPr/>
        </p:nvSpPr>
        <p:spPr bwMode="auto">
          <a:xfrm>
            <a:off x="8529638" y="5486400"/>
            <a:ext cx="2317750" cy="366713"/>
          </a:xfrm>
          <a:prstGeom prst="rect">
            <a:avLst/>
          </a:prstGeom>
          <a:noFill/>
          <a:ln w="9525">
            <a:noFill/>
            <a:miter lim="800000"/>
            <a:headEnd/>
            <a:tailEnd/>
          </a:ln>
          <a:effectLst/>
        </p:spPr>
        <p:txBody>
          <a:bodyPr wrap="none">
            <a:spAutoFit/>
          </a:bodyPr>
          <a:lstStyle/>
          <a:p>
            <a:pPr eaLnBrk="0" hangingPunct="0"/>
            <a:r>
              <a:rPr lang="pt-BR" altLang="pt-BR" i="1">
                <a:solidFill>
                  <a:srgbClr val="0033CC"/>
                </a:solidFill>
              </a:rPr>
              <a:t>Calil et al</a:t>
            </a:r>
            <a:r>
              <a:rPr lang="pt-BR" altLang="pt-BR">
                <a:solidFill>
                  <a:srgbClr val="0033CC"/>
                </a:solidFill>
              </a:rPr>
              <a:t>, AJIC 2001</a:t>
            </a:r>
          </a:p>
        </p:txBody>
      </p:sp>
      <p:sp>
        <p:nvSpPr>
          <p:cNvPr id="45080" name="AutoShape 24"/>
          <p:cNvSpPr>
            <a:spLocks noChangeArrowheads="1"/>
          </p:cNvSpPr>
          <p:nvPr/>
        </p:nvSpPr>
        <p:spPr bwMode="auto">
          <a:xfrm>
            <a:off x="10412413" y="611187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p:txBody>
          <a:bodyPr/>
          <a:lstStyle/>
          <a:p>
            <a:r>
              <a:rPr lang="pt-BR" altLang="pt-BR" sz="4000" b="1" smtClean="0">
                <a:solidFill>
                  <a:srgbClr val="0033CC"/>
                </a:solidFill>
              </a:rPr>
              <a:t>Nutrição Enteral - Fator de Proteção</a:t>
            </a:r>
            <a:r>
              <a:rPr lang="pt-BR" altLang="pt-BR" smtClean="0">
                <a:solidFill>
                  <a:srgbClr val="0033CC"/>
                </a:solidFill>
              </a:rPr>
              <a:t> </a:t>
            </a:r>
          </a:p>
          <a:p>
            <a:pPr>
              <a:buFont typeface="Wingdings 3" pitchFamily="18" charset="2"/>
              <a:buNone/>
            </a:pPr>
            <a:r>
              <a:rPr lang="pt-BR" altLang="pt-BR" smtClean="0">
                <a:solidFill>
                  <a:srgbClr val="0033CC"/>
                </a:solidFill>
              </a:rPr>
              <a:t>-  OR = 0,381  (0,151 - 0,964)       </a:t>
            </a:r>
            <a:r>
              <a:rPr lang="pt-BR" altLang="pt-BR" i="1" smtClean="0">
                <a:solidFill>
                  <a:srgbClr val="0033CC"/>
                </a:solidFill>
              </a:rPr>
              <a:t>p = 0,0417</a:t>
            </a:r>
          </a:p>
          <a:p>
            <a:pPr>
              <a:buFont typeface="Wingdings 3" pitchFamily="18" charset="2"/>
              <a:buNone/>
            </a:pPr>
            <a:endParaRPr lang="pt-BR" altLang="pt-BR" i="1" smtClean="0">
              <a:solidFill>
                <a:srgbClr val="0033CC"/>
              </a:solidFill>
            </a:endParaRPr>
          </a:p>
          <a:p>
            <a:pPr>
              <a:buFont typeface="Wingdings 3" pitchFamily="18" charset="2"/>
              <a:buNone/>
            </a:pPr>
            <a:r>
              <a:rPr lang="pt-BR" altLang="pt-BR" smtClean="0">
                <a:solidFill>
                  <a:srgbClr val="0033CC"/>
                </a:solidFill>
              </a:rPr>
              <a:t>			  Pacientes em jejum têm  2,6 vezes mais chance de colonizar por </a:t>
            </a:r>
            <a:r>
              <a:rPr lang="pt-BR" altLang="pt-BR" i="1" smtClean="0">
                <a:solidFill>
                  <a:srgbClr val="0033CC"/>
                </a:solidFill>
              </a:rPr>
              <a:t>E. cloacae</a:t>
            </a:r>
            <a:r>
              <a:rPr lang="pt-BR" altLang="pt-BR" smtClean="0">
                <a:solidFill>
                  <a:srgbClr val="0033CC"/>
                </a:solidFill>
              </a:rPr>
              <a:t> MR 		</a:t>
            </a:r>
          </a:p>
          <a:p>
            <a:endParaRPr lang="pt-BR" smtClean="0">
              <a:solidFill>
                <a:srgbClr val="0033CC"/>
              </a:solidFill>
            </a:endParaRPr>
          </a:p>
        </p:txBody>
      </p:sp>
      <p:sp>
        <p:nvSpPr>
          <p:cNvPr id="70660" name="Rectangle 4"/>
          <p:cNvSpPr>
            <a:spLocks noChangeArrowheads="1"/>
          </p:cNvSpPr>
          <p:nvPr/>
        </p:nvSpPr>
        <p:spPr bwMode="auto">
          <a:xfrm>
            <a:off x="7997825" y="4394200"/>
            <a:ext cx="2317750" cy="366713"/>
          </a:xfrm>
          <a:prstGeom prst="rect">
            <a:avLst/>
          </a:prstGeom>
          <a:noFill/>
          <a:ln w="9525">
            <a:noFill/>
            <a:miter lim="800000"/>
            <a:headEnd/>
            <a:tailEnd/>
          </a:ln>
          <a:effectLst/>
        </p:spPr>
        <p:txBody>
          <a:bodyPr wrap="none">
            <a:spAutoFit/>
          </a:bodyPr>
          <a:lstStyle/>
          <a:p>
            <a:pPr eaLnBrk="0" hangingPunct="0"/>
            <a:r>
              <a:rPr lang="pt-BR" altLang="pt-BR" i="1">
                <a:solidFill>
                  <a:srgbClr val="0033CC"/>
                </a:solidFill>
              </a:rPr>
              <a:t>Calil et al</a:t>
            </a:r>
            <a:r>
              <a:rPr lang="pt-BR" altLang="pt-BR">
                <a:solidFill>
                  <a:srgbClr val="0033CC"/>
                </a:solidFill>
              </a:rPr>
              <a:t>, AJIC 2001</a:t>
            </a:r>
          </a:p>
        </p:txBody>
      </p:sp>
      <p:sp>
        <p:nvSpPr>
          <p:cNvPr id="70661" name="AutoShape 5"/>
          <p:cNvSpPr>
            <a:spLocks noChangeArrowheads="1"/>
          </p:cNvSpPr>
          <p:nvPr/>
        </p:nvSpPr>
        <p:spPr bwMode="auto">
          <a:xfrm>
            <a:off x="10412413" y="61214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p:txBody>
          <a:bodyPr/>
          <a:lstStyle/>
          <a:p>
            <a:pPr>
              <a:buFont typeface="Wingdings 3" pitchFamily="18" charset="2"/>
              <a:buNone/>
            </a:pPr>
            <a:r>
              <a:rPr lang="pt-BR" altLang="pt-BR" b="1" smtClean="0">
                <a:solidFill>
                  <a:srgbClr val="0033CC"/>
                </a:solidFill>
                <a:latin typeface="Arial" charset="0"/>
              </a:rPr>
              <a:t>O Controle de MR depende portanto do conjunto destas ações</a:t>
            </a:r>
            <a:r>
              <a:rPr lang="pt-BR" altLang="pt-BR" smtClean="0">
                <a:latin typeface="Arial" charset="0"/>
              </a:rPr>
              <a:t>:</a:t>
            </a:r>
          </a:p>
          <a:p>
            <a:pPr algn="ctr"/>
            <a:r>
              <a:rPr lang="pt-BR" altLang="pt-BR" smtClean="0">
                <a:latin typeface="Arial" charset="0"/>
              </a:rPr>
              <a:t>Higienização das mãos</a:t>
            </a:r>
          </a:p>
          <a:p>
            <a:pPr algn="ctr"/>
            <a:r>
              <a:rPr lang="pt-BR" altLang="pt-BR" smtClean="0">
                <a:latin typeface="Arial" charset="0"/>
              </a:rPr>
              <a:t>Precaução de contato</a:t>
            </a:r>
          </a:p>
          <a:p>
            <a:pPr algn="ctr"/>
            <a:r>
              <a:rPr lang="pt-BR" altLang="pt-BR" smtClean="0">
                <a:latin typeface="Arial" charset="0"/>
              </a:rPr>
              <a:t>Uso racional de antibióticos</a:t>
            </a:r>
          </a:p>
          <a:p>
            <a:pPr algn="ctr"/>
            <a:r>
              <a:rPr lang="pt-BR" altLang="pt-BR" smtClean="0">
                <a:latin typeface="Arial" charset="0"/>
              </a:rPr>
              <a:t>Limpeza do ambiente</a:t>
            </a:r>
          </a:p>
          <a:p>
            <a:pPr algn="ctr"/>
            <a:r>
              <a:rPr lang="pt-BR" altLang="pt-BR" smtClean="0">
                <a:latin typeface="Arial" charset="0"/>
              </a:rPr>
              <a:t>Melhoria da comunicação – toda equipe que cuida tem que saber sobre este assunto</a:t>
            </a:r>
          </a:p>
          <a:p>
            <a:pPr>
              <a:buFont typeface="Wingdings 3" pitchFamily="18" charset="2"/>
              <a:buNone/>
            </a:pPr>
            <a:r>
              <a:rPr lang="pt-BR" altLang="pt-BR" smtClean="0">
                <a:latin typeface="Arial" charset="0"/>
              </a:rPr>
              <a:t>                                                        </a:t>
            </a:r>
            <a:r>
              <a:rPr lang="pt-BR" altLang="pt-BR" sz="2300" smtClean="0">
                <a:solidFill>
                  <a:schemeClr val="tx2"/>
                </a:solidFill>
                <a:latin typeface="Arial" charset="0"/>
              </a:rPr>
              <a:t>Siegel et al, AJIC Suplement 2007</a:t>
            </a:r>
          </a:p>
          <a:p>
            <a:endParaRPr lang="pt-BR" smtClean="0"/>
          </a:p>
        </p:txBody>
      </p:sp>
      <p:sp>
        <p:nvSpPr>
          <p:cNvPr id="71684" name="Rectangle 2"/>
          <p:cNvSpPr>
            <a:spLocks noChangeArrowheads="1"/>
          </p:cNvSpPr>
          <p:nvPr/>
        </p:nvSpPr>
        <p:spPr bwMode="auto">
          <a:xfrm>
            <a:off x="2228850" y="304800"/>
            <a:ext cx="7286625" cy="1371600"/>
          </a:xfrm>
          <a:prstGeom prst="rect">
            <a:avLst/>
          </a:prstGeom>
          <a:noFill/>
          <a:ln w="9525">
            <a:noFill/>
            <a:miter lim="800000"/>
            <a:headEnd/>
            <a:tailEnd/>
          </a:ln>
        </p:spPr>
        <p:txBody>
          <a:bodyPr anchor="ctr"/>
          <a:lstStyle/>
          <a:p>
            <a:pPr algn="ctr"/>
            <a:r>
              <a:rPr lang="pt-BR" altLang="pt-BR" sz="2900">
                <a:solidFill>
                  <a:srgbClr val="FF0066"/>
                </a:solidFill>
              </a:rPr>
              <a:t>GERMES MULTRESISTENTES</a:t>
            </a:r>
            <a:br>
              <a:rPr lang="pt-BR" altLang="pt-BR" sz="2900">
                <a:solidFill>
                  <a:srgbClr val="FF0066"/>
                </a:solidFill>
              </a:rPr>
            </a:br>
            <a:r>
              <a:rPr lang="pt-BR" altLang="pt-BR" sz="2900">
                <a:solidFill>
                  <a:srgbClr val="FF0066"/>
                </a:solidFill>
              </a:rPr>
              <a:t>Conclusão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p:txBody>
          <a:bodyPr/>
          <a:lstStyle/>
          <a:p>
            <a:pPr algn="just">
              <a:lnSpc>
                <a:spcPct val="90000"/>
              </a:lnSpc>
              <a:buFont typeface="Wingdings" pitchFamily="2" charset="2"/>
              <a:buChar char="Ø"/>
            </a:pPr>
            <a:r>
              <a:rPr lang="pt-BR" smtClean="0"/>
              <a:t>Neste ensaio, os autores avaliaram </a:t>
            </a:r>
            <a:r>
              <a:rPr lang="pt-BR" smtClean="0">
                <a:solidFill>
                  <a:srgbClr val="0033CC"/>
                </a:solidFill>
              </a:rPr>
              <a:t>os efeitos da pasteurização do leite da própria mãe comparado com o leite cru da própria mãe nos eventos relacionados à infecção nos recém-nascidos  de muito baixo peso</a:t>
            </a:r>
          </a:p>
          <a:p>
            <a:pPr algn="just">
              <a:lnSpc>
                <a:spcPct val="90000"/>
              </a:lnSpc>
              <a:buFont typeface="Wingdings" pitchFamily="2" charset="2"/>
              <a:buChar char="Ø"/>
            </a:pPr>
            <a:r>
              <a:rPr lang="pt-BR" smtClean="0"/>
              <a:t>A taxa de </a:t>
            </a:r>
            <a:r>
              <a:rPr lang="pt-BR" smtClean="0">
                <a:solidFill>
                  <a:srgbClr val="0033CC"/>
                </a:solidFill>
              </a:rPr>
              <a:t>sepse tardia foi menor para os RN que receberam leite materno cru em comparação aos RN que receberam leite materno  pasteurizado</a:t>
            </a:r>
            <a:r>
              <a:rPr lang="pt-BR" smtClean="0"/>
              <a:t> (</a:t>
            </a:r>
            <a:r>
              <a:rPr lang="pt-BR" b="1" smtClean="0">
                <a:solidFill>
                  <a:srgbClr val="FF9900"/>
                </a:solidFill>
              </a:rPr>
              <a:t>RR: 0,71;IC a 95%:0,43-1,17</a:t>
            </a:r>
            <a:r>
              <a:rPr lang="pt-BR" smtClean="0"/>
              <a:t>) (sem significância estatística). Devido a baixa incidência de sepse tardia nos grupos estudados, o estudo  não teve suficiente poder para detectar diferença clinicamente relevante para este resultado primário</a:t>
            </a:r>
          </a:p>
          <a:p>
            <a:pPr>
              <a:lnSpc>
                <a:spcPct val="90000"/>
              </a:lnSpc>
            </a:pPr>
            <a:endParaRPr lang="pt-BR" smtClean="0"/>
          </a:p>
        </p:txBody>
      </p:sp>
      <p:graphicFrame>
        <p:nvGraphicFramePr>
          <p:cNvPr id="47124" name="Group 20"/>
          <p:cNvGraphicFramePr>
            <a:graphicFrameLocks noGrp="1"/>
          </p:cNvGraphicFramePr>
          <p:nvPr/>
        </p:nvGraphicFramePr>
        <p:xfrm>
          <a:off x="1660525" y="354013"/>
          <a:ext cx="9732963" cy="638175"/>
        </p:xfrm>
        <a:graphic>
          <a:graphicData uri="http://schemas.openxmlformats.org/drawingml/2006/table">
            <a:tbl>
              <a:tblPr/>
              <a:tblGrid>
                <a:gridCol w="8704263"/>
                <a:gridCol w="10287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Pasteuriza</a:t>
                      </a:r>
                      <a:r>
                        <a:rPr kumimoji="0" lang="pt-BR" sz="1200" b="1" i="0" u="none" strike="noStrike" cap="none" normalizeH="0" baseline="0" smtClean="0">
                          <a:ln>
                            <a:noFill/>
                          </a:ln>
                          <a:solidFill>
                            <a:srgbClr val="999999"/>
                          </a:solidFill>
                          <a:effectLst/>
                          <a:latin typeface="Lucida Sans Unicode"/>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do leite da pr</a:t>
                      </a:r>
                      <a:r>
                        <a:rPr kumimoji="0" lang="pt-BR" sz="1200" b="1" i="0" u="none" strike="noStrike" cap="none" normalizeH="0" baseline="0" smtClean="0">
                          <a:ln>
                            <a:noFill/>
                          </a:ln>
                          <a:solidFill>
                            <a:srgbClr val="999999"/>
                          </a:solidFill>
                          <a:effectLst/>
                          <a:latin typeface="Lucida Sans Unicode"/>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pria mãe não reduz a incidência da sepse tardia</a:t>
                      </a:r>
                      <a:r>
                        <a:rPr kumimoji="0" lang="pt-BR" sz="1200" b="1" i="0" u="none" strike="noStrike" cap="none" normalizeH="0" baseline="0" smtClean="0">
                          <a:ln>
                            <a:noFill/>
                          </a:ln>
                          <a:solidFill>
                            <a:srgbClr val="999999"/>
                          </a:solidFill>
                          <a:effectLst/>
                          <a:latin typeface="Lucida Sans Unicode"/>
                          <a:cs typeface="Times New Roman" pitchFamily="18" charset="0"/>
                        </a:rPr>
                        <a:t> </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Veerle Cossey; Chris Vanhole et al. Apresenta</a:t>
                      </a:r>
                      <a:r>
                        <a:rPr kumimoji="0" lang="pt-BR" sz="1200" b="0" i="0" u="none" strike="noStrike" cap="none" normalizeH="0" baseline="0" smtClean="0">
                          <a:ln>
                            <a:noFill/>
                          </a:ln>
                          <a:solidFill>
                            <a:srgbClr val="999999"/>
                          </a:solidFill>
                          <a:effectLst/>
                          <a:latin typeface="Lucida Sans Unicode"/>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Daniel Pinheiro Lima; Guilherme Ferreira Almeida; Paulo Ferraresi, Guilherme Prata,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7110" name="Picture 6" descr="link2">
            <a:hlinkClick r:id="rId2"/>
          </p:cNvPr>
          <p:cNvPicPr>
            <a:picLocks noChangeAspect="1" noChangeArrowheads="1"/>
          </p:cNvPicPr>
          <p:nvPr/>
        </p:nvPicPr>
        <p:blipFill>
          <a:blip r:embed="rId3"/>
          <a:srcRect/>
          <a:stretch>
            <a:fillRect/>
          </a:stretch>
        </p:blipFill>
        <p:spPr bwMode="auto">
          <a:xfrm>
            <a:off x="10336213" y="465138"/>
            <a:ext cx="354012" cy="285750"/>
          </a:xfrm>
          <a:prstGeom prst="rect">
            <a:avLst/>
          </a:prstGeom>
          <a:noFill/>
        </p:spPr>
      </p:pic>
      <p:sp>
        <p:nvSpPr>
          <p:cNvPr id="47125" name="Rectangle 6"/>
          <p:cNvSpPr>
            <a:spLocks noChangeArrowheads="1"/>
          </p:cNvSpPr>
          <p:nvPr/>
        </p:nvSpPr>
        <p:spPr bwMode="auto">
          <a:xfrm>
            <a:off x="5207000" y="5746750"/>
            <a:ext cx="6985000" cy="574675"/>
          </a:xfrm>
          <a:prstGeom prst="rect">
            <a:avLst/>
          </a:prstGeom>
          <a:solidFill>
            <a:schemeClr val="accent1"/>
          </a:solidFill>
          <a:ln w="9525">
            <a:solidFill>
              <a:schemeClr val="tx1"/>
            </a:solidFill>
            <a:miter lim="800000"/>
            <a:headEnd/>
            <a:tailEnd/>
          </a:ln>
        </p:spPr>
        <p:txBody>
          <a:bodyPr wrap="none" anchor="ctr"/>
          <a:lstStyle/>
          <a:p>
            <a:pPr algn="ctr"/>
            <a:r>
              <a:rPr lang="pt-BR" b="1">
                <a:solidFill>
                  <a:srgbClr val="FF3300"/>
                </a:solidFill>
              </a:rPr>
              <a:t>Por isto, a nutrição  enteral com o leite pasteurizado aumentou</a:t>
            </a:r>
          </a:p>
          <a:p>
            <a:pPr algn="ctr"/>
            <a:r>
              <a:rPr lang="pt-BR" b="1">
                <a:solidFill>
                  <a:srgbClr val="FF3300"/>
                </a:solidFill>
              </a:rPr>
              <a:t>o risco de sepse tardia em 41%:</a:t>
            </a:r>
          </a:p>
        </p:txBody>
      </p:sp>
      <p:sp>
        <p:nvSpPr>
          <p:cNvPr id="47126" name="Line 22"/>
          <p:cNvSpPr>
            <a:spLocks noChangeShapeType="1"/>
          </p:cNvSpPr>
          <p:nvPr/>
        </p:nvSpPr>
        <p:spPr bwMode="auto">
          <a:xfrm>
            <a:off x="4329113" y="5356225"/>
            <a:ext cx="569912" cy="223838"/>
          </a:xfrm>
          <a:prstGeom prst="line">
            <a:avLst/>
          </a:prstGeom>
          <a:noFill/>
          <a:ln w="76200">
            <a:solidFill>
              <a:srgbClr val="FF3300"/>
            </a:solidFill>
            <a:round/>
            <a:headEnd/>
            <a:tailEnd type="triangle" w="med" len="med"/>
          </a:ln>
          <a:effectLst/>
        </p:spPr>
        <p:txBody>
          <a:bodyPr/>
          <a:lstStyle/>
          <a:p>
            <a:endParaRPr lang="pt-BR"/>
          </a:p>
        </p:txBody>
      </p:sp>
      <p:sp>
        <p:nvSpPr>
          <p:cNvPr id="47127" name="AutoShape 23"/>
          <p:cNvSpPr>
            <a:spLocks noChangeArrowheads="1"/>
          </p:cNvSpPr>
          <p:nvPr/>
        </p:nvSpPr>
        <p:spPr bwMode="auto">
          <a:xfrm>
            <a:off x="11009313" y="6530975"/>
            <a:ext cx="790575" cy="3270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p:cNvSpPr>
            <a:spLocks noGrp="1"/>
          </p:cNvSpPr>
          <p:nvPr>
            <p:ph type="body" idx="4294967295"/>
          </p:nvPr>
        </p:nvSpPr>
        <p:spPr/>
        <p:txBody>
          <a:bodyPr/>
          <a:lstStyle/>
          <a:p>
            <a:pPr marL="273050" indent="-273050" algn="ctr">
              <a:lnSpc>
                <a:spcPct val="90000"/>
              </a:lnSpc>
              <a:buFont typeface="Wingdings" pitchFamily="2" charset="2"/>
              <a:buNone/>
            </a:pPr>
            <a:r>
              <a:rPr lang="pt-BR" sz="2800" b="1" smtClean="0">
                <a:solidFill>
                  <a:srgbClr val="FF9900"/>
                </a:solidFill>
              </a:rPr>
              <a:t>Elevadas taxas de sepse tardia associadas com uso de leite humano pasteurizado pode ser explicada por alguns motivos</a:t>
            </a:r>
            <a:r>
              <a:rPr lang="pt-BR" sz="2800" smtClean="0"/>
              <a:t>:</a:t>
            </a:r>
          </a:p>
          <a:p>
            <a:pPr marL="273050" indent="-273050" algn="just">
              <a:lnSpc>
                <a:spcPct val="90000"/>
              </a:lnSpc>
              <a:buFont typeface="Wingdings" pitchFamily="2" charset="2"/>
              <a:buChar char="Ø"/>
            </a:pPr>
            <a:r>
              <a:rPr lang="pt-BR" sz="2800" smtClean="0"/>
              <a:t>O processo de pasteurização afeta negativamente a qualidade do leite pela destruição parcial de imunocomponentes e perda parcial da atividade bactericida</a:t>
            </a:r>
          </a:p>
          <a:p>
            <a:pPr marL="273050" indent="-273050" algn="just">
              <a:lnSpc>
                <a:spcPct val="90000"/>
              </a:lnSpc>
              <a:buFont typeface="Wingdings" pitchFamily="2" charset="2"/>
              <a:buChar char="Ø"/>
            </a:pPr>
            <a:r>
              <a:rPr lang="pt-BR" sz="2800" smtClean="0"/>
              <a:t>A colonização precoce do intestino pode ser afetada se bactérias não patogênicas maternas e componentes bifidogênicos são destruídos pelo calor, levando a uma microbiota intestinal mais virulenta, com aumento de risco de infecção sistêmica pela translocação bacteriana</a:t>
            </a:r>
          </a:p>
          <a:p>
            <a:pPr marL="273050" indent="-273050" algn="just">
              <a:lnSpc>
                <a:spcPct val="90000"/>
              </a:lnSpc>
            </a:pPr>
            <a:endParaRPr lang="pt-BR" sz="2800"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p:txBody>
          <a:bodyPr/>
          <a:lstStyle/>
          <a:p>
            <a:pPr>
              <a:lnSpc>
                <a:spcPct val="90000"/>
              </a:lnSpc>
            </a:pPr>
            <a:r>
              <a:rPr lang="pt-BR" b="1" smtClean="0">
                <a:solidFill>
                  <a:srgbClr val="0033CC"/>
                </a:solidFill>
              </a:rPr>
              <a:t>A ingesta de leite da sua própria mãe nos primeiros 5 dias de vida foi associada a uma menor incidência de enterocolite necrosante, sepse e / ou morte durante os primeiros 60 dias de vida</a:t>
            </a:r>
            <a:r>
              <a:rPr lang="pt-BR" smtClean="0"/>
              <a:t> (razão de risco (</a:t>
            </a:r>
            <a:r>
              <a:rPr lang="pt-BR" smtClean="0">
                <a:solidFill>
                  <a:srgbClr val="0033CC"/>
                </a:solidFill>
              </a:rPr>
              <a:t>HR</a:t>
            </a:r>
            <a:r>
              <a:rPr lang="pt-BR" smtClean="0"/>
              <a:t>) na categoria ingesta de 0,01-50 % de leite da sua própria mãe: </a:t>
            </a:r>
            <a:r>
              <a:rPr lang="pt-BR" smtClean="0">
                <a:solidFill>
                  <a:srgbClr val="0033CC"/>
                </a:solidFill>
              </a:rPr>
              <a:t>0,49, IC a de 95%: 0,28, 0,87</a:t>
            </a:r>
            <a:r>
              <a:rPr lang="pt-BR" smtClean="0"/>
              <a:t>; HR na categoria de ingestão 50,01-100% de leite da sua própria  mãe: 0,50, 95% CI 0,31, 0,83, em comparação ao não uso do leite da sua própria mãe. </a:t>
            </a:r>
          </a:p>
          <a:p>
            <a:pPr>
              <a:lnSpc>
                <a:spcPct val="90000"/>
              </a:lnSpc>
            </a:pPr>
            <a:r>
              <a:rPr lang="pt-BR" b="1" smtClean="0">
                <a:solidFill>
                  <a:srgbClr val="0033CC"/>
                </a:solidFill>
              </a:rPr>
              <a:t>Durante os dias 6-10, o efeito protetor  este presente se &gt;50% da ingesta total foi leite da própria mãe</a:t>
            </a:r>
            <a:r>
              <a:rPr lang="pt-BR" smtClean="0"/>
              <a:t> (</a:t>
            </a:r>
            <a:r>
              <a:rPr lang="pt-BR" smtClean="0">
                <a:solidFill>
                  <a:srgbClr val="0033CC"/>
                </a:solidFill>
              </a:rPr>
              <a:t>HR=0,37;IC a 95%:0,22-0,6).</a:t>
            </a:r>
          </a:p>
        </p:txBody>
      </p:sp>
      <p:graphicFrame>
        <p:nvGraphicFramePr>
          <p:cNvPr id="48148" name="Group 20"/>
          <p:cNvGraphicFramePr>
            <a:graphicFrameLocks noGrp="1"/>
          </p:cNvGraphicFramePr>
          <p:nvPr/>
        </p:nvGraphicFramePr>
        <p:xfrm>
          <a:off x="1643063" y="381000"/>
          <a:ext cx="9377362" cy="820738"/>
        </p:xfrm>
        <a:graphic>
          <a:graphicData uri="http://schemas.openxmlformats.org/drawingml/2006/table">
            <a:tbl>
              <a:tblPr/>
              <a:tblGrid>
                <a:gridCol w="8386762"/>
                <a:gridCol w="99060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 ingesta de leite humano da pr</a:t>
                      </a:r>
                      <a:r>
                        <a:rPr kumimoji="0" lang="pt-BR" sz="1200" b="1" i="0" u="none" strike="noStrike" cap="none" normalizeH="0" baseline="0" smtClean="0">
                          <a:ln>
                            <a:noFill/>
                          </a:ln>
                          <a:solidFill>
                            <a:srgbClr val="999999"/>
                          </a:solidFill>
                          <a:effectLst/>
                          <a:latin typeface="Lucida Sans Unicode"/>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pria mãe durante os primeiros dias vida est</a:t>
                      </a:r>
                      <a:r>
                        <a:rPr kumimoji="0" lang="pt-BR" sz="1200" b="1" i="0" u="none" strike="noStrike" cap="none" normalizeH="0" baseline="0" smtClean="0">
                          <a:ln>
                            <a:noFill/>
                          </a:ln>
                          <a:solidFill>
                            <a:srgbClr val="999999"/>
                          </a:solidFill>
                          <a:effectLst/>
                          <a:latin typeface="Lucida Sans Unicode"/>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associada com diminui</a:t>
                      </a:r>
                      <a:r>
                        <a:rPr kumimoji="0" lang="pt-BR" sz="1200" b="1" i="0" u="none" strike="noStrike" cap="none" normalizeH="0" baseline="0" smtClean="0">
                          <a:ln>
                            <a:noFill/>
                          </a:ln>
                          <a:solidFill>
                            <a:srgbClr val="999999"/>
                          </a:solidFill>
                          <a:effectLst/>
                          <a:latin typeface="Lucida Sans Unicode"/>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da morbidade e mortalidade em bebês de muito baixo peso durante os primeiros 60 dias de vida</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Corpeleijn WE, Kouwenhoven SMP, Paap MC et al. Realizado por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8134" name="Picture 6" descr="link2">
            <a:hlinkClick r:id="rId2"/>
          </p:cNvPr>
          <p:cNvPicPr>
            <a:picLocks noChangeAspect="1" noChangeArrowheads="1"/>
          </p:cNvPicPr>
          <p:nvPr/>
        </p:nvPicPr>
        <p:blipFill>
          <a:blip r:embed="rId3"/>
          <a:srcRect/>
          <a:stretch>
            <a:fillRect/>
          </a:stretch>
        </p:blipFill>
        <p:spPr bwMode="auto">
          <a:xfrm>
            <a:off x="9982200" y="539750"/>
            <a:ext cx="354013" cy="28575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p:txBody>
          <a:bodyPr/>
          <a:lstStyle/>
          <a:p>
            <a:r>
              <a:rPr lang="pt-BR" b="1" smtClean="0">
                <a:solidFill>
                  <a:srgbClr val="0033CC"/>
                </a:solidFill>
              </a:rPr>
              <a:t>O uso do leite nos primeiros 10 dias de vida evita a introdução de proteínas do leite de vaca</a:t>
            </a:r>
            <a:r>
              <a:rPr lang="pt-BR" smtClean="0"/>
              <a:t>, o que poderia fornecer adicional benefícios. </a:t>
            </a:r>
            <a:r>
              <a:rPr lang="pt-BR" b="1" smtClean="0"/>
              <a:t>O menor teor nutricional do leite doado é menos preocupante durante este período</a:t>
            </a:r>
            <a:r>
              <a:rPr lang="pt-BR" smtClean="0"/>
              <a:t> porque os bebês estão recebendo a maioria da sua nutrição por via parenteral.</a:t>
            </a:r>
          </a:p>
        </p:txBody>
      </p:sp>
      <p:sp>
        <p:nvSpPr>
          <p:cNvPr id="86020" name="AutoShape 4"/>
          <p:cNvSpPr>
            <a:spLocks noChangeArrowheads="1"/>
          </p:cNvSpPr>
          <p:nvPr/>
        </p:nvSpPr>
        <p:spPr bwMode="auto">
          <a:xfrm>
            <a:off x="1119188" y="4440238"/>
            <a:ext cx="10085387" cy="1700212"/>
          </a:xfrm>
          <a:prstGeom prst="wave">
            <a:avLst>
              <a:gd name="adj1" fmla="val 13005"/>
              <a:gd name="adj2" fmla="val 0"/>
            </a:avLst>
          </a:prstGeom>
          <a:solidFill>
            <a:schemeClr val="accent1"/>
          </a:solidFill>
          <a:ln w="76200">
            <a:solidFill>
              <a:srgbClr val="FF0066"/>
            </a:solidFill>
            <a:prstDash val="dashDot"/>
            <a:round/>
            <a:headEnd/>
            <a:tailEnd/>
          </a:ln>
          <a:effectLst/>
        </p:spPr>
        <p:txBody>
          <a:bodyPr wrap="none" anchor="ctr"/>
          <a:lstStyle/>
          <a:p>
            <a:endParaRPr lang="pt-BR"/>
          </a:p>
        </p:txBody>
      </p:sp>
      <p:sp>
        <p:nvSpPr>
          <p:cNvPr id="86021" name="Rectangle 5"/>
          <p:cNvSpPr>
            <a:spLocks/>
          </p:cNvSpPr>
          <p:nvPr/>
        </p:nvSpPr>
        <p:spPr bwMode="auto">
          <a:xfrm>
            <a:off x="820738" y="5016500"/>
            <a:ext cx="10094912" cy="1668463"/>
          </a:xfrm>
          <a:prstGeom prst="rect">
            <a:avLst/>
          </a:prstGeom>
          <a:noFill/>
          <a:ln w="9525">
            <a:noFill/>
            <a:miter lim="800000"/>
            <a:headEnd/>
            <a:tailEnd/>
          </a:ln>
        </p:spPr>
        <p:txBody>
          <a:bodyPr/>
          <a:lstStyle/>
          <a:p>
            <a:pPr marL="365125" indent="-255588" algn="ctr">
              <a:lnSpc>
                <a:spcPct val="90000"/>
              </a:lnSpc>
              <a:spcBef>
                <a:spcPts val="400"/>
              </a:spcBef>
              <a:buClr>
                <a:schemeClr val="accent1"/>
              </a:buClr>
              <a:buSzPct val="68000"/>
              <a:buFont typeface="Wingdings 3" pitchFamily="18" charset="2"/>
              <a:buChar char=""/>
            </a:pPr>
            <a:r>
              <a:rPr lang="pt-BR" sz="1400" b="1">
                <a:solidFill>
                  <a:srgbClr val="FFFF00"/>
                </a:solidFill>
                <a:latin typeface="Lucida Sans Unicode" pitchFamily="34" charset="0"/>
              </a:rPr>
              <a:t>Os resultados deste estudo destacam a importância do leite materno durante , os primeiros dias de vida mais vulneráveis </a:t>
            </a:r>
            <a:r>
              <a:rPr lang="pt-BR" altLang="ko-KR" sz="1400" b="1">
                <a:solidFill>
                  <a:srgbClr val="FFFF00"/>
                </a:solidFill>
                <a:latin typeface="Lucida Sans Unicode" pitchFamily="34" charset="0"/>
                <a:ea typeface="Gulim" pitchFamily="34" charset="-127"/>
              </a:rPr>
              <a:t>​​e enfatizam  que todos os esforços devem ser feitos para iniciar lactação rapidamente após o nascimento do pré-termo.</a:t>
            </a:r>
            <a:endParaRPr lang="pt-BR" sz="1400" b="1">
              <a:solidFill>
                <a:srgbClr val="FFFF00"/>
              </a:solidFill>
              <a:latin typeface="Lucida Sans Unicode"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609600" y="1481138"/>
            <a:ext cx="10972800" cy="5226050"/>
          </a:xfrm>
        </p:spPr>
        <p:txBody>
          <a:bodyPr/>
          <a:lstStyle/>
          <a:p>
            <a:pPr>
              <a:lnSpc>
                <a:spcPct val="80000"/>
              </a:lnSpc>
            </a:pPr>
            <a:r>
              <a:rPr lang="pt-BR" altLang="ja-JP" sz="1800" smtClean="0"/>
              <a:t>90% destes casos são evitáveis, creio eu. Temos que entender que a sepse tardia é um efeito adverso grave que afeta o desenvolvimento neurológico. </a:t>
            </a:r>
            <a:r>
              <a:rPr lang="pt-BR" altLang="ja-JP" sz="1800" b="1" smtClean="0"/>
              <a:t>É necessária conscientização!</a:t>
            </a:r>
          </a:p>
          <a:p>
            <a:pPr>
              <a:lnSpc>
                <a:spcPct val="80000"/>
              </a:lnSpc>
            </a:pPr>
            <a:r>
              <a:rPr lang="pt-BR" altLang="ja-JP" sz="1800" b="1" smtClean="0"/>
              <a:t>É muito útil o uso da nutrição enteral. Quanto mais você usa a nutrição enteral, menos sepse tardia na sua Unidade. Se você alimenta rápida, menos tempo de cateter central! O tempo para chegar a Enteral plena foi menos de 10 dias, caindo a sepse de 16% para 6%. Isto é devido à rápida introdução da nutrição enteral. É importante começar a alimentar estas crianças mais cedo e assim, você vai reduzir a sua taxa de sepse, principalmente nos RN abaixo de 1000g e principalmente abaixo de 750g (</a:t>
            </a:r>
            <a:r>
              <a:rPr lang="pt-BR" altLang="ja-JP" sz="1800" b="1" smtClean="0">
                <a:hlinkClick r:id="rId2"/>
              </a:rPr>
              <a:t>A nutritional program to improve outcome of very low birth weight infants.</a:t>
            </a:r>
            <a:r>
              <a:rPr lang="pt-BR" altLang="ja-JP" sz="1800" b="1" smtClean="0"/>
              <a:t> Rochow N, Fusch G, Mühlinghaus A, et al. Clin Nutr. 2012 Feb;31(1):124-3).</a:t>
            </a:r>
          </a:p>
          <a:p>
            <a:pPr>
              <a:lnSpc>
                <a:spcPct val="80000"/>
              </a:lnSpc>
            </a:pPr>
            <a:endParaRPr lang="pt-BR" altLang="ja-JP" sz="1800" b="1" smtClean="0"/>
          </a:p>
          <a:p>
            <a:pPr>
              <a:lnSpc>
                <a:spcPct val="80000"/>
              </a:lnSpc>
            </a:pPr>
            <a:r>
              <a:rPr lang="pt-BR" altLang="ja-JP" sz="1800" b="1" smtClean="0"/>
              <a:t>É possível iniciar a alimentação mais cedo? O estudo de Terrin et al, mostrou que,  com o início precoce da dieta, temos menos dias de cateter central, menos dias para atingir nutrição enteral plena, menos sepse tardia, menos dias para atingir o peso de nascimento, menor tempo para a alta hospitalar e sem diferença na incidência de enterocolite necrosante (</a:t>
            </a:r>
            <a:r>
              <a:rPr lang="pt-BR" altLang="ja-JP" sz="1800" b="1" smtClean="0">
                <a:hlinkClick r:id="rId3"/>
              </a:rPr>
              <a:t>Minimal enteral feeding reduces the risk of sepsis in feed-intolerant very low birth weight newborns.</a:t>
            </a:r>
            <a:r>
              <a:rPr lang="pt-BR" altLang="ja-JP" sz="1800" b="1" smtClean="0"/>
              <a:t> Terrin G, Passariello A, Canani RB et al. Acta Paediatr. 2009 Jan;98(1):31-5)</a:t>
            </a:r>
            <a:r>
              <a:rPr lang="pt-BR" altLang="ja-JP" sz="1800" smtClean="0"/>
              <a:t> </a:t>
            </a:r>
          </a:p>
          <a:p>
            <a:pPr>
              <a:lnSpc>
                <a:spcPct val="80000"/>
              </a:lnSpc>
            </a:pPr>
            <a:endParaRPr lang="pt-BR" altLang="ja-JP" sz="1800" smtClean="0"/>
          </a:p>
          <a:p>
            <a:pPr>
              <a:lnSpc>
                <a:spcPct val="80000"/>
              </a:lnSpc>
            </a:pPr>
            <a:r>
              <a:rPr lang="pt-BR" altLang="ja-JP" sz="1800" b="1" smtClean="0">
                <a:solidFill>
                  <a:srgbClr val="FF3300"/>
                </a:solidFill>
              </a:rPr>
              <a:t>Se não alcançar a dieta plena em 14 dias, aumenta o risco de sepse em 3,7 vezes</a:t>
            </a:r>
            <a:r>
              <a:rPr lang="pt-BR" altLang="ja-JP" sz="1800" smtClean="0"/>
              <a:t> (IC a 95% de 2,0 a 6,9) (</a:t>
            </a:r>
            <a:r>
              <a:rPr lang="pt-BR" altLang="ja-JP" sz="1800" b="1" smtClean="0">
                <a:hlinkClick r:id="rId4"/>
              </a:rPr>
              <a:t>Late</a:t>
            </a:r>
            <a:r>
              <a:rPr lang="pt-BR" altLang="ja-JP" sz="1800" smtClean="0">
                <a:hlinkClick r:id="rId4"/>
              </a:rPr>
              <a:t>-onset septicemia in a Norwegian national cohort of extremely premature infants receiving very early full human milk feeding.</a:t>
            </a:r>
            <a:r>
              <a:rPr lang="pt-BR" altLang="ja-JP" sz="1800" smtClean="0"/>
              <a:t> Rønnestad A, Abrahamsen TG, Medbø S et al. Pediatrics. 2005 Mar;115(3):e269-76). </a:t>
            </a:r>
            <a:r>
              <a:rPr lang="pt-BR" altLang="ja-JP" sz="1800" b="1" smtClean="0"/>
              <a:t>Artigo Integral</a:t>
            </a:r>
            <a:r>
              <a:rPr lang="pt-BR" altLang="ja-JP" sz="1800" smtClean="0"/>
              <a:t>.</a:t>
            </a:r>
            <a:endParaRPr lang="pt-BR" sz="1800" smtClean="0"/>
          </a:p>
        </p:txBody>
      </p:sp>
      <p:graphicFrame>
        <p:nvGraphicFramePr>
          <p:cNvPr id="49172" name="Group 20"/>
          <p:cNvGraphicFramePr>
            <a:graphicFrameLocks noGrp="1"/>
          </p:cNvGraphicFramePr>
          <p:nvPr/>
        </p:nvGraphicFramePr>
        <p:xfrm>
          <a:off x="1408113" y="363538"/>
          <a:ext cx="10291762" cy="638175"/>
        </p:xfrm>
        <a:graphic>
          <a:graphicData uri="http://schemas.openxmlformats.org/drawingml/2006/table">
            <a:tbl>
              <a:tblPr/>
              <a:tblGrid>
                <a:gridCol w="9202737"/>
                <a:gridCol w="10890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Sepse nosocomial (IX Congresso Iberoamericano de Neonatologia-SIBEN, Belo Horizonte, 20-23/6/2012)</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Cristoph Fusch (Alemanha/Canad</a:t>
                      </a:r>
                      <a:r>
                        <a:rPr kumimoji="0" lang="pt-BR" sz="1200" b="0" i="0" u="none" strike="noStrike" cap="none" normalizeH="0" baseline="0" smtClean="0">
                          <a:ln>
                            <a:noFill/>
                          </a:ln>
                          <a:solidFill>
                            <a:srgbClr val="999999"/>
                          </a:solidFill>
                          <a:effectLst/>
                          <a:latin typeface="Lucida Sans Unicode"/>
                          <a:cs typeface="Times New Roman" pitchFamily="18" charset="0"/>
                        </a:rPr>
                        <a:t>á</a:t>
                      </a:r>
                      <a:r>
                        <a:rPr kumimoji="0" lang="pt-BR" sz="1200" b="0" i="0" u="none" strike="noStrike" cap="none" normalizeH="0" baseline="0" smtClean="0">
                          <a:ln>
                            <a:noFill/>
                          </a:ln>
                          <a:solidFill>
                            <a:srgbClr val="999999"/>
                          </a:solidFill>
                          <a:effectLst/>
                          <a:latin typeface="Verdana" pitchFamily="34" charset="0"/>
                          <a:cs typeface="Times New Roman" pitchFamily="18" charset="0"/>
                        </a:rPr>
                        <a:t>). Realizado por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5"/>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9158" name="Picture 6" descr="link2">
            <a:hlinkClick r:id="rId5"/>
          </p:cNvPr>
          <p:cNvPicPr>
            <a:picLocks noChangeAspect="1" noChangeArrowheads="1"/>
          </p:cNvPicPr>
          <p:nvPr/>
        </p:nvPicPr>
        <p:blipFill>
          <a:blip r:embed="rId6"/>
          <a:srcRect/>
          <a:stretch>
            <a:fillRect/>
          </a:stretch>
        </p:blipFill>
        <p:spPr bwMode="auto">
          <a:xfrm>
            <a:off x="10607675" y="530225"/>
            <a:ext cx="354013" cy="285750"/>
          </a:xfrm>
          <a:prstGeom prst="rect">
            <a:avLst/>
          </a:prstGeom>
          <a:noFill/>
        </p:spPr>
      </p:pic>
      <p:sp>
        <p:nvSpPr>
          <p:cNvPr id="49173" name="Text Box 21"/>
          <p:cNvSpPr txBox="1">
            <a:spLocks noChangeArrowheads="1"/>
          </p:cNvSpPr>
          <p:nvPr/>
        </p:nvSpPr>
        <p:spPr bwMode="auto">
          <a:xfrm>
            <a:off x="2828925" y="1095375"/>
            <a:ext cx="7067550" cy="366713"/>
          </a:xfrm>
          <a:prstGeom prst="rect">
            <a:avLst/>
          </a:prstGeom>
          <a:noFill/>
          <a:ln w="9525">
            <a:noFill/>
            <a:miter lim="800000"/>
            <a:headEnd/>
            <a:tailEnd/>
          </a:ln>
          <a:effectLst/>
        </p:spPr>
        <p:txBody>
          <a:bodyPr wrap="none">
            <a:spAutoFit/>
          </a:bodyPr>
          <a:lstStyle/>
          <a:p>
            <a:r>
              <a:rPr lang="pt-BR" b="1">
                <a:solidFill>
                  <a:srgbClr val="0033CC"/>
                </a:solidFill>
              </a:rPr>
              <a:t>A IMPORTÂNCIA DO USO PRECOCE DA NUTRIÇÃO ENTERAL!</a:t>
            </a:r>
          </a:p>
        </p:txBody>
      </p:sp>
      <p:sp>
        <p:nvSpPr>
          <p:cNvPr id="49174" name="AutoShape 22"/>
          <p:cNvSpPr>
            <a:spLocks noChangeArrowheads="1"/>
          </p:cNvSpPr>
          <p:nvPr/>
        </p:nvSpPr>
        <p:spPr bwMode="auto">
          <a:xfrm>
            <a:off x="11075988" y="6372225"/>
            <a:ext cx="976312"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p:txBody>
          <a:bodyPr/>
          <a:lstStyle/>
          <a:p>
            <a:pPr>
              <a:lnSpc>
                <a:spcPct val="90000"/>
              </a:lnSpc>
            </a:pPr>
            <a:r>
              <a:rPr lang="pt-BR" altLang="ja-JP" smtClean="0"/>
              <a:t>Muitas vezes não fazemos a nutrição enteral precoce pelo medo de enterocolite necrosante e acabamos expondo estes RN a um maior risco de sepse. </a:t>
            </a:r>
            <a:r>
              <a:rPr lang="pt-BR" altLang="ja-JP" b="1" smtClean="0">
                <a:solidFill>
                  <a:srgbClr val="0033CC"/>
                </a:solidFill>
              </a:rPr>
              <a:t>Iniciando a dieta mais precoce em um RN &lt;750g, aos 7 dias,  este RN  pode estar sem acesso central!!!!! E menos sepse!!!!</a:t>
            </a:r>
            <a:endParaRPr lang="pt-BR" altLang="ja-JP" smtClean="0">
              <a:solidFill>
                <a:srgbClr val="0033CC"/>
              </a:solidFill>
            </a:endParaRPr>
          </a:p>
          <a:p>
            <a:pPr>
              <a:lnSpc>
                <a:spcPct val="90000"/>
              </a:lnSpc>
            </a:pPr>
            <a:r>
              <a:rPr lang="pt-BR" altLang="ja-JP" smtClean="0"/>
              <a:t>Encerro dizendo que </a:t>
            </a:r>
            <a:r>
              <a:rPr lang="pt-BR" altLang="ja-JP" smtClean="0">
                <a:solidFill>
                  <a:srgbClr val="0033CC"/>
                </a:solidFill>
                <a:latin typeface="Lucida Calligraphy" pitchFamily="66" charset="0"/>
              </a:rPr>
              <a:t>você precisa ter interesse na prevenção da infecção nosocomial e mudar de comportamento, ser modelo na sua Unidade (fazer corretamente a desinfecção das mãos, respeitar as normas, nutrição enteral precoce, menos dias de cateter central). </a:t>
            </a:r>
            <a:endParaRPr lang="pt-BR" smtClean="0">
              <a:solidFill>
                <a:srgbClr val="0033CC"/>
              </a:solidFill>
              <a:latin typeface="Lucida Calligraphy" pitchFamily="66"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p:txBody>
          <a:bodyPr/>
          <a:lstStyle/>
          <a:p>
            <a:pPr algn="ctr">
              <a:buFont typeface="Wingdings 3" pitchFamily="18" charset="2"/>
              <a:buNone/>
            </a:pPr>
            <a:r>
              <a:rPr lang="pt-BR" b="1" smtClean="0">
                <a:solidFill>
                  <a:srgbClr val="FF0000"/>
                </a:solidFill>
              </a:rPr>
              <a:t>Magnitude da resposta PCR relaciona-se também ao patógeno implicado</a:t>
            </a:r>
          </a:p>
          <a:p>
            <a:endParaRPr lang="pt-BR" smtClean="0"/>
          </a:p>
          <a:p>
            <a:r>
              <a:rPr lang="pt-BR" smtClean="0"/>
              <a:t>Estudos mostraram:</a:t>
            </a:r>
          </a:p>
          <a:p>
            <a:pPr lvl="1"/>
            <a:r>
              <a:rPr lang="pt-BR" smtClean="0"/>
              <a:t>Aumento importante em infecções por </a:t>
            </a:r>
            <a:r>
              <a:rPr lang="pt-BR" i="1" smtClean="0"/>
              <a:t>E. coli</a:t>
            </a:r>
          </a:p>
          <a:p>
            <a:pPr lvl="1"/>
            <a:r>
              <a:rPr lang="pt-BR" smtClean="0"/>
              <a:t>G - &gt;&gt;&gt; G+</a:t>
            </a:r>
          </a:p>
          <a:p>
            <a:pPr lvl="1"/>
            <a:r>
              <a:rPr lang="pt-BR" i="1" smtClean="0"/>
              <a:t>Estafilococos aureus, Esteptococo do grupo B </a:t>
            </a:r>
            <a:r>
              <a:rPr lang="pt-BR" smtClean="0"/>
              <a:t>e</a:t>
            </a:r>
            <a:r>
              <a:rPr lang="pt-BR" i="1" smtClean="0"/>
              <a:t> E coli &gt;&gt;&gt;&gt;Estafilococos coagulase negativo</a:t>
            </a:r>
          </a:p>
          <a:p>
            <a:endParaRPr lang="pt-BR" smtClean="0"/>
          </a:p>
        </p:txBody>
      </p:sp>
      <p:graphicFrame>
        <p:nvGraphicFramePr>
          <p:cNvPr id="50196" name="Group 20"/>
          <p:cNvGraphicFramePr>
            <a:graphicFrameLocks noGrp="1"/>
          </p:cNvGraphicFramePr>
          <p:nvPr/>
        </p:nvGraphicFramePr>
        <p:xfrm>
          <a:off x="1298575" y="325438"/>
          <a:ext cx="10018713" cy="638175"/>
        </p:xfrm>
        <a:graphic>
          <a:graphicData uri="http://schemas.openxmlformats.org/drawingml/2006/table">
            <a:tbl>
              <a:tblPr/>
              <a:tblGrid>
                <a:gridCol w="8959850"/>
                <a:gridCol w="1058863"/>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Atualiza</a:t>
                      </a:r>
                      <a:r>
                        <a:rPr kumimoji="0" lang="pt-BR" sz="1200" b="1" i="0" u="none" strike="noStrike" cap="none" normalizeH="0" baseline="0" smtClean="0">
                          <a:ln>
                            <a:noFill/>
                          </a:ln>
                          <a:solidFill>
                            <a:srgbClr val="999999"/>
                          </a:solidFill>
                          <a:effectLst/>
                          <a:latin typeface="Lucida Sans Unicode"/>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no uso da Prote</a:t>
                      </a:r>
                      <a:r>
                        <a:rPr kumimoji="0" lang="pt-BR" sz="1200" b="1" i="0" u="none" strike="noStrike" cap="none" normalizeH="0" baseline="0" smtClean="0">
                          <a:ln>
                            <a:noFill/>
                          </a:ln>
                          <a:solidFill>
                            <a:srgbClr val="999999"/>
                          </a:solidFill>
                          <a:effectLst/>
                          <a:latin typeface="Lucida Sans Unicode"/>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na C-Reativa na Sepse Neonatal Precoce</a:t>
                      </a:r>
                      <a:r>
                        <a:rPr kumimoji="0" lang="pt-BR" sz="1200" b="1" i="0" u="none" strike="noStrike" cap="none" normalizeH="0" baseline="0" smtClean="0">
                          <a:ln>
                            <a:noFill/>
                          </a:ln>
                          <a:solidFill>
                            <a:srgbClr val="999999"/>
                          </a:solidFill>
                          <a:effectLst/>
                          <a:latin typeface="Lucida Sans Unicode"/>
                          <a:cs typeface="Times New Roman" pitchFamily="18" charset="0"/>
                        </a:rPr>
                        <a:t> </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Hofer N, Zacharias E et al. Apresenta</a:t>
                      </a:r>
                      <a:r>
                        <a:rPr kumimoji="0" lang="pt-BR" sz="1200" b="0" i="0" u="none" strike="noStrike" cap="none" normalizeH="0" baseline="0" smtClean="0">
                          <a:ln>
                            <a:noFill/>
                          </a:ln>
                          <a:solidFill>
                            <a:srgbClr val="999999"/>
                          </a:solidFill>
                          <a:effectLst/>
                          <a:latin typeface="Lucida Sans Unicode"/>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Betânia Amâncio, Marcela Fukushima, Talles Borges,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0182" name="Picture 6" descr="link2">
            <a:hlinkClick r:id="rId2"/>
          </p:cNvPr>
          <p:cNvPicPr>
            <a:picLocks noChangeAspect="1" noChangeArrowheads="1"/>
          </p:cNvPicPr>
          <p:nvPr/>
        </p:nvPicPr>
        <p:blipFill>
          <a:blip r:embed="rId3"/>
          <a:srcRect/>
          <a:stretch>
            <a:fillRect/>
          </a:stretch>
        </p:blipFill>
        <p:spPr bwMode="auto">
          <a:xfrm>
            <a:off x="10280650" y="465138"/>
            <a:ext cx="354013" cy="285750"/>
          </a:xfrm>
          <a:prstGeom prst="rect">
            <a:avLst/>
          </a:prstGeom>
          <a:noFill/>
        </p:spPr>
      </p:pic>
      <p:sp>
        <p:nvSpPr>
          <p:cNvPr id="50197" name="AutoShape 21"/>
          <p:cNvSpPr>
            <a:spLocks noChangeArrowheads="1"/>
          </p:cNvSpPr>
          <p:nvPr/>
        </p:nvSpPr>
        <p:spPr bwMode="auto">
          <a:xfrm>
            <a:off x="10814050" y="5522913"/>
            <a:ext cx="790575" cy="3270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body" idx="1"/>
          </p:nvPr>
        </p:nvSpPr>
        <p:spPr>
          <a:xfrm>
            <a:off x="0" y="352425"/>
            <a:ext cx="10972800" cy="5524500"/>
          </a:xfrm>
          <a:ln/>
        </p:spPr>
        <p:txBody>
          <a:bodyPr/>
          <a:lstStyle/>
          <a:p>
            <a:pPr algn="ctr">
              <a:lnSpc>
                <a:spcPct val="90000"/>
              </a:lnSpc>
              <a:buFont typeface="Wingdings 3" pitchFamily="18" charset="2"/>
              <a:buNone/>
            </a:pPr>
            <a:r>
              <a:rPr lang="pt-BR" sz="2500" smtClean="0"/>
              <a:t>   </a:t>
            </a:r>
            <a:r>
              <a:rPr lang="pt-BR" sz="3600" smtClean="0">
                <a:solidFill>
                  <a:srgbClr val="0033CC"/>
                </a:solidFill>
              </a:rPr>
              <a:t>PCR associado a quadros não-infecciosos</a:t>
            </a:r>
          </a:p>
          <a:p>
            <a:pPr algn="just">
              <a:lnSpc>
                <a:spcPct val="90000"/>
              </a:lnSpc>
              <a:buFont typeface="Wingdings 3" pitchFamily="18" charset="2"/>
              <a:buNone/>
            </a:pPr>
            <a:r>
              <a:rPr lang="pt-BR" sz="2000" b="1" smtClean="0"/>
              <a:t>   Mata et al.: </a:t>
            </a:r>
          </a:p>
          <a:p>
            <a:pPr algn="just">
              <a:lnSpc>
                <a:spcPct val="90000"/>
              </a:lnSpc>
              <a:buFont typeface="Wingdings" pitchFamily="2" charset="2"/>
              <a:buChar char="ü"/>
            </a:pPr>
            <a:r>
              <a:rPr lang="pt-BR" sz="2000" smtClean="0"/>
              <a:t>Valores elevados de PCR (11-70 mg/mL) em 16/49 RN não infectados internados na UTI com diagnóstico de hemorragia intraventricular, pneumonia de aspiração de mecônio, encefalopatia anóxica, RPM, síndrome do desconforto respiratório, corioamnionite, pneumonia aspirativa, e taquipnéia transitória.</a:t>
            </a:r>
          </a:p>
          <a:p>
            <a:pPr algn="just">
              <a:lnSpc>
                <a:spcPct val="90000"/>
              </a:lnSpc>
            </a:pPr>
            <a:endParaRPr lang="pt-BR" sz="2000" b="1" smtClean="0"/>
          </a:p>
          <a:p>
            <a:pPr algn="just">
              <a:lnSpc>
                <a:spcPct val="90000"/>
              </a:lnSpc>
              <a:buFont typeface="Wingdings 3" pitchFamily="18" charset="2"/>
              <a:buNone/>
            </a:pPr>
            <a:r>
              <a:rPr lang="pt-BR" sz="2000" b="1" smtClean="0"/>
              <a:t>   Chiesa et al</a:t>
            </a:r>
            <a:r>
              <a:rPr lang="pt-BR" sz="2000" smtClean="0"/>
              <a:t>.: análise de RN a termo e pré-termos saudáveis mostrou  variáveis com significante efeito na PCR quando ajustado para a idade gestacional, sexo e tempo de amostragem:</a:t>
            </a:r>
          </a:p>
          <a:p>
            <a:pPr algn="just">
              <a:lnSpc>
                <a:spcPct val="90000"/>
              </a:lnSpc>
              <a:buFont typeface="Wingdings" pitchFamily="2" charset="2"/>
              <a:buChar char="ü"/>
            </a:pPr>
            <a:r>
              <a:rPr lang="pt-BR" sz="2000" smtClean="0"/>
              <a:t>Apgar baixo aos 5 min; </a:t>
            </a:r>
          </a:p>
          <a:p>
            <a:pPr algn="just">
              <a:lnSpc>
                <a:spcPct val="90000"/>
              </a:lnSpc>
              <a:buFont typeface="Wingdings" pitchFamily="2" charset="2"/>
              <a:buChar char="ü"/>
            </a:pPr>
            <a:r>
              <a:rPr lang="pt-BR" sz="2000" smtClean="0"/>
              <a:t>ruptura prematura de membranas</a:t>
            </a:r>
          </a:p>
          <a:p>
            <a:pPr algn="just">
              <a:lnSpc>
                <a:spcPct val="90000"/>
              </a:lnSpc>
              <a:buFont typeface="Wingdings" pitchFamily="2" charset="2"/>
              <a:buChar char="ü"/>
            </a:pPr>
            <a:r>
              <a:rPr lang="pt-BR" sz="2000" smtClean="0"/>
              <a:t> duração do trabalho de parto; </a:t>
            </a:r>
          </a:p>
          <a:p>
            <a:pPr algn="just">
              <a:lnSpc>
                <a:spcPct val="90000"/>
              </a:lnSpc>
              <a:buFont typeface="Wingdings" pitchFamily="2" charset="2"/>
              <a:buChar char="ü"/>
            </a:pPr>
            <a:r>
              <a:rPr lang="pt-BR" sz="2000" smtClean="0"/>
              <a:t>esteróides pré-natal; </a:t>
            </a:r>
          </a:p>
          <a:p>
            <a:pPr algn="just">
              <a:lnSpc>
                <a:spcPct val="90000"/>
              </a:lnSpc>
              <a:buFont typeface="Wingdings" pitchFamily="2" charset="2"/>
              <a:buChar char="ü"/>
            </a:pPr>
            <a:r>
              <a:rPr lang="pt-BR" sz="2000" smtClean="0"/>
              <a:t>profilaxia intraparto antimicrobiana</a:t>
            </a:r>
          </a:p>
          <a:p>
            <a:pPr>
              <a:lnSpc>
                <a:spcPct val="90000"/>
              </a:lnSpc>
            </a:pPr>
            <a:endParaRPr lang="pt-BR" sz="2500" smtClean="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1" name="Group 21"/>
          <p:cNvGraphicFramePr>
            <a:graphicFrameLocks noGrp="1"/>
          </p:cNvGraphicFramePr>
          <p:nvPr/>
        </p:nvGraphicFramePr>
        <p:xfrm>
          <a:off x="1000125" y="147638"/>
          <a:ext cx="10067925" cy="638175"/>
        </p:xfrm>
        <a:graphic>
          <a:graphicData uri="http://schemas.openxmlformats.org/drawingml/2006/table">
            <a:tbl>
              <a:tblPr/>
              <a:tblGrid>
                <a:gridCol w="9002713"/>
                <a:gridCol w="1065212"/>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Antibioticoterapia emp</a:t>
                      </a:r>
                      <a:r>
                        <a:rPr kumimoji="0" lang="pt-BR" sz="1200" b="1" i="0" u="none" strike="noStrike" cap="none" normalizeH="0" baseline="0" smtClean="0">
                          <a:ln>
                            <a:noFill/>
                          </a:ln>
                          <a:solidFill>
                            <a:srgbClr val="999999"/>
                          </a:solidFill>
                          <a:effectLst/>
                          <a:latin typeface="Lucida Sans Unicode"/>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rica prolongada associa-se com resultados adversos nos rec</a:t>
                      </a:r>
                      <a:r>
                        <a:rPr kumimoji="0" lang="pt-BR" sz="1200" b="1" i="0" u="none" strike="noStrike" cap="none" normalizeH="0" baseline="0" smtClean="0">
                          <a:ln>
                            <a:noFill/>
                          </a:ln>
                          <a:solidFill>
                            <a:srgbClr val="999999"/>
                          </a:solidFill>
                          <a:effectLst/>
                          <a:latin typeface="Lucida Sans Unicode"/>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 pr</a:t>
                      </a:r>
                      <a:r>
                        <a:rPr kumimoji="0" lang="pt-BR" sz="1200" b="1" i="0" u="none" strike="noStrike" cap="none" normalizeH="0" baseline="0" smtClean="0">
                          <a:ln>
                            <a:noFill/>
                          </a:ln>
                          <a:solidFill>
                            <a:srgbClr val="999999"/>
                          </a:solidFill>
                          <a:effectLst/>
                          <a:latin typeface="Lucida Sans Unicode"/>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-termos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Kuppala VS, Menzen-Derr J, Morrow AL, Schibler KR</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1206" name="Picture 6" descr="link2">
            <a:hlinkClick r:id="rId2"/>
          </p:cNvPr>
          <p:cNvPicPr>
            <a:picLocks noChangeAspect="1" noChangeArrowheads="1"/>
          </p:cNvPicPr>
          <p:nvPr/>
        </p:nvPicPr>
        <p:blipFill>
          <a:blip r:embed="rId3"/>
          <a:srcRect/>
          <a:stretch>
            <a:fillRect/>
          </a:stretch>
        </p:blipFill>
        <p:spPr bwMode="auto">
          <a:xfrm>
            <a:off x="10085388" y="249238"/>
            <a:ext cx="354012" cy="285750"/>
          </a:xfrm>
          <a:prstGeom prst="rect">
            <a:avLst/>
          </a:prstGeom>
          <a:noFill/>
        </p:spPr>
      </p:pic>
      <p:sp>
        <p:nvSpPr>
          <p:cNvPr id="51218" name="Rectangle 2"/>
          <p:cNvSpPr>
            <a:spLocks noGrp="1" noChangeArrowheads="1"/>
          </p:cNvSpPr>
          <p:nvPr>
            <p:ph type="body" idx="1"/>
          </p:nvPr>
        </p:nvSpPr>
        <p:spPr>
          <a:xfrm>
            <a:off x="609600" y="968375"/>
            <a:ext cx="10972800" cy="4525963"/>
          </a:xfrm>
          <a:ln/>
        </p:spPr>
        <p:txBody>
          <a:bodyPr/>
          <a:lstStyle/>
          <a:p>
            <a:r>
              <a:rPr lang="pt-BR" sz="1800" smtClean="0"/>
              <a:t>Kupala VS, 2011:365 RN ≤32sem;≤1500g</a:t>
            </a:r>
          </a:p>
          <a:p>
            <a:r>
              <a:rPr lang="pt-BR" sz="1800" smtClean="0"/>
              <a:t>Regressão logística (controle de IG, peso, rotura prematura de membrana, vent mec, uso de leite materno</a:t>
            </a:r>
          </a:p>
        </p:txBody>
      </p:sp>
      <p:pic>
        <p:nvPicPr>
          <p:cNvPr id="51223" name="Picture 23"/>
          <p:cNvPicPr>
            <a:picLocks noChangeAspect="1" noChangeArrowheads="1"/>
          </p:cNvPicPr>
          <p:nvPr/>
        </p:nvPicPr>
        <p:blipFill>
          <a:blip r:embed="rId4"/>
          <a:srcRect/>
          <a:stretch>
            <a:fillRect/>
          </a:stretch>
        </p:blipFill>
        <p:spPr bwMode="auto">
          <a:xfrm>
            <a:off x="2355850" y="1927225"/>
            <a:ext cx="9501188" cy="4814888"/>
          </a:xfrm>
          <a:prstGeom prst="rect">
            <a:avLst/>
          </a:prstGeom>
          <a:noFill/>
        </p:spPr>
      </p:pic>
      <p:sp>
        <p:nvSpPr>
          <p:cNvPr id="51224" name="AutoShape 24"/>
          <p:cNvSpPr>
            <a:spLocks noChangeArrowheads="1"/>
          </p:cNvSpPr>
          <p:nvPr/>
        </p:nvSpPr>
        <p:spPr bwMode="auto">
          <a:xfrm>
            <a:off x="746125" y="1857375"/>
            <a:ext cx="1227138" cy="1597025"/>
          </a:xfrm>
          <a:prstGeom prst="curvedRightArrow">
            <a:avLst>
              <a:gd name="adj1" fmla="val 26028"/>
              <a:gd name="adj2" fmla="val 52057"/>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26" name="Group 2"/>
          <p:cNvGraphicFramePr>
            <a:graphicFrameLocks noGrp="1"/>
          </p:cNvGraphicFramePr>
          <p:nvPr/>
        </p:nvGraphicFramePr>
        <p:xfrm>
          <a:off x="1557338" y="206375"/>
          <a:ext cx="9891712" cy="638175"/>
        </p:xfrm>
        <a:graphic>
          <a:graphicData uri="http://schemas.openxmlformats.org/drawingml/2006/table">
            <a:tbl>
              <a:tblPr/>
              <a:tblGrid>
                <a:gridCol w="8845550"/>
                <a:gridCol w="1046162"/>
              </a:tblGrid>
              <a:tr h="3746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Exposi</a:t>
                      </a:r>
                      <a:r>
                        <a:rPr kumimoji="0" lang="pt-BR" sz="1200" b="1" i="0" u="none" strike="noStrike" cap="none" normalizeH="0" baseline="0" smtClean="0">
                          <a:ln>
                            <a:noFill/>
                          </a:ln>
                          <a:solidFill>
                            <a:srgbClr val="999999"/>
                          </a:solidFill>
                          <a:effectLst/>
                          <a:latin typeface="Lucida Sans Unicode"/>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a antibi</a:t>
                      </a:r>
                      <a:r>
                        <a:rPr kumimoji="0" lang="pt-BR" sz="1200" b="1" i="0" u="none" strike="noStrike" cap="none" normalizeH="0" baseline="0" smtClean="0">
                          <a:ln>
                            <a:noFill/>
                          </a:ln>
                          <a:solidFill>
                            <a:srgbClr val="999999"/>
                          </a:solidFill>
                          <a:effectLst/>
                          <a:latin typeface="Lucida Sans Unicode"/>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tico na UTI neonatal e o risco de enterocolite necrosante</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Alexander VN et al. Apresenta</a:t>
                      </a:r>
                      <a:r>
                        <a:rPr kumimoji="0" lang="pt-BR" sz="1200" b="0" i="0" u="none" strike="noStrike" cap="none" normalizeH="0" baseline="0" smtClean="0">
                          <a:ln>
                            <a:noFill/>
                          </a:ln>
                          <a:solidFill>
                            <a:srgbClr val="999999"/>
                          </a:solidFill>
                          <a:effectLst/>
                          <a:latin typeface="Lucida Sans Unicode"/>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ão:Juliana Lobato, Mariana Amui, Mariana Fontenele,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Lucida Sans Unicode"/>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7833" name="Picture 9" descr="link2">
            <a:hlinkClick r:id="rId2"/>
          </p:cNvPr>
          <p:cNvPicPr>
            <a:picLocks noChangeAspect="1" noChangeArrowheads="1"/>
          </p:cNvPicPr>
          <p:nvPr/>
        </p:nvPicPr>
        <p:blipFill>
          <a:blip r:embed="rId3"/>
          <a:srcRect/>
          <a:stretch>
            <a:fillRect/>
          </a:stretch>
        </p:blipFill>
        <p:spPr bwMode="auto">
          <a:xfrm>
            <a:off x="10393363" y="231775"/>
            <a:ext cx="354012" cy="285750"/>
          </a:xfrm>
          <a:prstGeom prst="rect">
            <a:avLst/>
          </a:prstGeom>
          <a:noFill/>
        </p:spPr>
      </p:pic>
      <p:pic>
        <p:nvPicPr>
          <p:cNvPr id="77834" name="Picture 10"/>
          <p:cNvPicPr>
            <a:picLocks noChangeAspect="1" noChangeArrowheads="1"/>
          </p:cNvPicPr>
          <p:nvPr/>
        </p:nvPicPr>
        <p:blipFill>
          <a:blip r:embed="rId4"/>
          <a:srcRect/>
          <a:stretch>
            <a:fillRect/>
          </a:stretch>
        </p:blipFill>
        <p:spPr bwMode="auto">
          <a:xfrm>
            <a:off x="1955800" y="903288"/>
            <a:ext cx="8226425" cy="581025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a:xfrm>
            <a:off x="0" y="1555750"/>
            <a:ext cx="10972800" cy="4525963"/>
          </a:xfrm>
        </p:spPr>
        <p:txBody>
          <a:bodyPr/>
          <a:lstStyle/>
          <a:p>
            <a:pPr>
              <a:buFont typeface="Wingdings 3" pitchFamily="18" charset="2"/>
              <a:buNone/>
            </a:pPr>
            <a:r>
              <a:rPr lang="pt-BR" sz="3200" b="1" smtClean="0">
                <a:solidFill>
                  <a:srgbClr val="0033CC"/>
                </a:solidFill>
              </a:rPr>
              <a:t>Análise </a:t>
            </a:r>
          </a:p>
          <a:p>
            <a:pPr>
              <a:buFont typeface="Wingdings 3" pitchFamily="18" charset="2"/>
              <a:buNone/>
            </a:pPr>
            <a:r>
              <a:rPr lang="pt-BR" sz="3200" b="1" smtClean="0">
                <a:solidFill>
                  <a:srgbClr val="0033CC"/>
                </a:solidFill>
              </a:rPr>
              <a:t>de 3378</a:t>
            </a:r>
          </a:p>
          <a:p>
            <a:pPr>
              <a:buFont typeface="Wingdings 3" pitchFamily="18" charset="2"/>
              <a:buNone/>
            </a:pPr>
            <a:r>
              <a:rPr lang="pt-BR" sz="3200" b="1" smtClean="0">
                <a:solidFill>
                  <a:srgbClr val="0033CC"/>
                </a:solidFill>
              </a:rPr>
              <a:t> RN!</a:t>
            </a:r>
          </a:p>
        </p:txBody>
      </p:sp>
      <p:graphicFrame>
        <p:nvGraphicFramePr>
          <p:cNvPr id="52244" name="Group 20"/>
          <p:cNvGraphicFramePr>
            <a:graphicFrameLocks noGrp="1"/>
          </p:cNvGraphicFramePr>
          <p:nvPr/>
        </p:nvGraphicFramePr>
        <p:xfrm>
          <a:off x="1203325" y="373063"/>
          <a:ext cx="10356850" cy="638175"/>
        </p:xfrm>
        <a:graphic>
          <a:graphicData uri="http://schemas.openxmlformats.org/drawingml/2006/table">
            <a:tbl>
              <a:tblPr/>
              <a:tblGrid>
                <a:gridCol w="9261475"/>
                <a:gridCol w="10953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Tratamento da sepse neonatal com imunoglobulina</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International Neonatal Immunotherapy Study Group. Apresenta</a:t>
                      </a:r>
                      <a:r>
                        <a:rPr kumimoji="0" lang="pt-BR" sz="1200" b="0" i="0" u="none" strike="noStrike" cap="none" normalizeH="0" baseline="0" smtClean="0">
                          <a:ln>
                            <a:noFill/>
                          </a:ln>
                          <a:solidFill>
                            <a:srgbClr val="999999"/>
                          </a:solidFill>
                          <a:effectLst/>
                          <a:latin typeface="Lucida Sans Unicode"/>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Liana de Medeiros Machado, Geraldo Magela Fernandes, Joseleide de Castro, Paulo R. Margotto</a:t>
                      </a:r>
                      <a:endParaRPr kumimoji="0" lang="pt-BR" sz="1200" b="0" i="0" u="none" strike="noStrike" cap="none" normalizeH="0" baseline="0" smtClean="0">
                        <a:ln>
                          <a:noFill/>
                        </a:ln>
                        <a:solidFill>
                          <a:schemeClr val="tx1"/>
                        </a:solidFill>
                        <a:effectLst/>
                        <a:latin typeface="Lucida Sans Unicode"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Lucida Sans Unicode"/>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2230" name="Picture 6" descr="link2">
            <a:hlinkClick r:id="rId2"/>
          </p:cNvPr>
          <p:cNvPicPr>
            <a:picLocks noChangeAspect="1" noChangeArrowheads="1"/>
          </p:cNvPicPr>
          <p:nvPr/>
        </p:nvPicPr>
        <p:blipFill>
          <a:blip r:embed="rId3"/>
          <a:srcRect/>
          <a:stretch>
            <a:fillRect/>
          </a:stretch>
        </p:blipFill>
        <p:spPr bwMode="auto">
          <a:xfrm>
            <a:off x="10496550" y="465138"/>
            <a:ext cx="354013" cy="285750"/>
          </a:xfrm>
          <a:prstGeom prst="rect">
            <a:avLst/>
          </a:prstGeom>
          <a:noFill/>
        </p:spPr>
      </p:pic>
      <p:pic>
        <p:nvPicPr>
          <p:cNvPr id="52245" name="Picture 21"/>
          <p:cNvPicPr>
            <a:picLocks noChangeAspect="1" noChangeArrowheads="1"/>
          </p:cNvPicPr>
          <p:nvPr/>
        </p:nvPicPr>
        <p:blipFill>
          <a:blip r:embed="rId4"/>
          <a:srcRect/>
          <a:stretch>
            <a:fillRect/>
          </a:stretch>
        </p:blipFill>
        <p:spPr bwMode="auto">
          <a:xfrm>
            <a:off x="2371725" y="1046163"/>
            <a:ext cx="7429500" cy="5532437"/>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bwMode="auto">
          <a:xfrm>
            <a:off x="0" y="-239713"/>
            <a:ext cx="10972800" cy="1143001"/>
          </a:xfrm>
          <a:noFill/>
        </p:spPr>
        <p:txBody>
          <a:bodyPr wrap="square" lIns="91440" tIns="45720" rIns="91440" bIns="45720" numCol="1" anchorCtr="0" compatLnSpc="1">
            <a:prstTxWarp prst="textNoShape">
              <a:avLst/>
            </a:prstTxWarp>
          </a:bodyPr>
          <a:lstStyle/>
          <a:p>
            <a:r>
              <a:rPr lang="pt-BR" smtClean="0">
                <a:solidFill>
                  <a:srgbClr val="0033CC"/>
                </a:solidFill>
                <a:effectLst/>
              </a:rPr>
              <a:t>OBRIGADO!</a:t>
            </a:r>
          </a:p>
        </p:txBody>
      </p:sp>
      <p:pic>
        <p:nvPicPr>
          <p:cNvPr id="82948" name="Picture 4" descr="nene021"/>
          <p:cNvPicPr>
            <a:picLocks noGrp="1" noChangeAspect="1" noChangeArrowheads="1" noCrop="1"/>
          </p:cNvPicPr>
          <p:nvPr>
            <p:ph type="body" idx="1"/>
          </p:nvPr>
        </p:nvPicPr>
        <p:blipFill>
          <a:blip r:embed="rId2"/>
          <a:srcRect/>
          <a:stretch>
            <a:fillRect/>
          </a:stretch>
        </p:blipFill>
        <p:spPr>
          <a:xfrm>
            <a:off x="125413" y="696913"/>
            <a:ext cx="4725987" cy="3551237"/>
          </a:xfrm>
        </p:spPr>
      </p:pic>
      <p:sp>
        <p:nvSpPr>
          <p:cNvPr id="82949" name="Rectangle 5"/>
          <p:cNvSpPr>
            <a:spLocks noChangeArrowheads="1"/>
          </p:cNvSpPr>
          <p:nvPr/>
        </p:nvSpPr>
        <p:spPr bwMode="auto">
          <a:xfrm>
            <a:off x="1238250" y="4687888"/>
            <a:ext cx="9910763" cy="2070100"/>
          </a:xfrm>
          <a:prstGeom prst="rect">
            <a:avLst/>
          </a:prstGeom>
          <a:noFill/>
          <a:ln w="57150">
            <a:solidFill>
              <a:srgbClr val="FF0066"/>
            </a:solidFill>
            <a:miter lim="800000"/>
            <a:headEnd/>
            <a:tailEnd/>
          </a:ln>
          <a:effectLst/>
        </p:spPr>
        <p:txBody>
          <a:bodyPr>
            <a:spAutoFit/>
          </a:bodyPr>
          <a:lstStyle/>
          <a:p>
            <a:pPr algn="ctr">
              <a:lnSpc>
                <a:spcPct val="90000"/>
              </a:lnSpc>
              <a:spcBef>
                <a:spcPts val="400"/>
              </a:spcBef>
              <a:buClr>
                <a:schemeClr val="accent1"/>
              </a:buClr>
              <a:buSzPct val="68000"/>
              <a:buFont typeface="Wingdings 3" pitchFamily="18" charset="2"/>
              <a:buNone/>
            </a:pPr>
            <a:r>
              <a:rPr lang="pt-BR" altLang="ja-JP" sz="2800">
                <a:solidFill>
                  <a:srgbClr val="0033CC"/>
                </a:solidFill>
              </a:rPr>
              <a:t>Você precisa ter interesse na prevenção da infecção nosocomial e mudar de comportamento, ser modelo na sua Unidade (fazer corretamente a desinfecção das mãos, respeitar as normas, nutrição enteral precoce, menos dias de cateter central).</a:t>
            </a:r>
            <a:r>
              <a:rPr lang="pt-BR" altLang="ja-JP" sz="2800"/>
              <a:t> </a:t>
            </a:r>
            <a:endParaRPr lang="pt-BR" sz="2800"/>
          </a:p>
        </p:txBody>
      </p:sp>
      <p:sp>
        <p:nvSpPr>
          <p:cNvPr id="82950" name="Rectangle 6"/>
          <p:cNvSpPr>
            <a:spLocks noChangeArrowheads="1"/>
          </p:cNvSpPr>
          <p:nvPr/>
        </p:nvSpPr>
        <p:spPr bwMode="auto">
          <a:xfrm>
            <a:off x="7615238" y="6297613"/>
            <a:ext cx="2292350" cy="366712"/>
          </a:xfrm>
          <a:prstGeom prst="rect">
            <a:avLst/>
          </a:prstGeom>
          <a:noFill/>
          <a:ln w="9525">
            <a:noFill/>
            <a:miter lim="800000"/>
            <a:headEnd/>
            <a:tailEnd/>
          </a:ln>
          <a:effectLst/>
        </p:spPr>
        <p:txBody>
          <a:bodyPr wrap="none">
            <a:spAutoFit/>
          </a:bodyPr>
          <a:lstStyle/>
          <a:p>
            <a:r>
              <a:rPr lang="pt-BR">
                <a:solidFill>
                  <a:srgbClr val="999999"/>
                </a:solidFill>
              </a:rPr>
              <a:t>Cristoph Fusch,2012</a:t>
            </a:r>
          </a:p>
        </p:txBody>
      </p:sp>
      <p:pic>
        <p:nvPicPr>
          <p:cNvPr id="82951" name="Picture 1028" descr="DSC00728"/>
          <p:cNvPicPr>
            <a:picLocks noChangeAspect="1" noChangeArrowheads="1"/>
          </p:cNvPicPr>
          <p:nvPr/>
        </p:nvPicPr>
        <p:blipFill>
          <a:blip r:embed="rId3">
            <a:lum bright="6000" contrast="-12000"/>
          </a:blip>
          <a:srcRect/>
          <a:stretch>
            <a:fillRect/>
          </a:stretch>
        </p:blipFill>
        <p:spPr bwMode="auto">
          <a:xfrm>
            <a:off x="4884738" y="0"/>
            <a:ext cx="4502150" cy="2962275"/>
          </a:xfrm>
          <a:prstGeom prst="rect">
            <a:avLst/>
          </a:prstGeom>
          <a:noFill/>
          <a:ln w="9525">
            <a:noFill/>
            <a:miter lim="800000"/>
            <a:headEnd/>
            <a:tailEnd/>
          </a:ln>
        </p:spPr>
      </p:pic>
      <p:sp>
        <p:nvSpPr>
          <p:cNvPr id="82952" name="Text Box 8"/>
          <p:cNvSpPr txBox="1">
            <a:spLocks noChangeArrowheads="1"/>
          </p:cNvSpPr>
          <p:nvPr/>
        </p:nvSpPr>
        <p:spPr bwMode="auto">
          <a:xfrm>
            <a:off x="7221538" y="3865563"/>
            <a:ext cx="4464050" cy="366712"/>
          </a:xfrm>
          <a:prstGeom prst="rect">
            <a:avLst/>
          </a:prstGeom>
          <a:noFill/>
          <a:ln w="9525">
            <a:noFill/>
            <a:miter lim="800000"/>
            <a:headEnd/>
            <a:tailEnd/>
          </a:ln>
          <a:effectLst/>
        </p:spPr>
        <p:txBody>
          <a:bodyPr wrap="none">
            <a:spAutoFit/>
          </a:bodyPr>
          <a:lstStyle/>
          <a:p>
            <a:r>
              <a:rPr lang="pt-BR" b="1">
                <a:solidFill>
                  <a:srgbClr val="FF3300"/>
                </a:solidFill>
              </a:rPr>
              <a:t>DEVEMOS EVITAR ESTA SITUAÇÃO!!!!</a:t>
            </a:r>
          </a:p>
        </p:txBody>
      </p:sp>
      <p:sp>
        <p:nvSpPr>
          <p:cNvPr id="82953" name="Text Box 9"/>
          <p:cNvSpPr txBox="1">
            <a:spLocks noChangeArrowheads="1"/>
          </p:cNvSpPr>
          <p:nvPr/>
        </p:nvSpPr>
        <p:spPr bwMode="auto">
          <a:xfrm>
            <a:off x="5478463" y="2936875"/>
            <a:ext cx="2874962" cy="304800"/>
          </a:xfrm>
          <a:prstGeom prst="rect">
            <a:avLst/>
          </a:prstGeom>
          <a:noFill/>
          <a:ln w="9525">
            <a:noFill/>
            <a:miter lim="800000"/>
            <a:headEnd/>
            <a:tailEnd/>
          </a:ln>
          <a:effectLst/>
        </p:spPr>
        <p:txBody>
          <a:bodyPr wrap="none">
            <a:spAutoFit/>
          </a:bodyPr>
          <a:lstStyle/>
          <a:p>
            <a:r>
              <a:rPr lang="pt-BR" sz="1400">
                <a:solidFill>
                  <a:srgbClr val="FF3300"/>
                </a:solidFill>
              </a:rPr>
              <a:t>Sepse por </a:t>
            </a:r>
            <a:r>
              <a:rPr lang="pt-BR" sz="1400" i="1">
                <a:solidFill>
                  <a:srgbClr val="FF3300"/>
                </a:solidFill>
              </a:rPr>
              <a:t>Staphylococcus aureus</a:t>
            </a:r>
          </a:p>
        </p:txBody>
      </p:sp>
      <p:sp>
        <p:nvSpPr>
          <p:cNvPr id="82954" name="Text Box 10"/>
          <p:cNvSpPr txBox="1">
            <a:spLocks noChangeArrowheads="1"/>
          </p:cNvSpPr>
          <p:nvPr/>
        </p:nvSpPr>
        <p:spPr bwMode="auto">
          <a:xfrm>
            <a:off x="3052763" y="4125913"/>
            <a:ext cx="2330450" cy="366712"/>
          </a:xfrm>
          <a:prstGeom prst="rect">
            <a:avLst/>
          </a:prstGeom>
          <a:noFill/>
          <a:ln w="9525">
            <a:noFill/>
            <a:miter lim="800000"/>
            <a:headEnd/>
            <a:tailEnd/>
          </a:ln>
          <a:effectLst/>
        </p:spPr>
        <p:txBody>
          <a:bodyPr wrap="none">
            <a:spAutoFit/>
          </a:bodyPr>
          <a:lstStyle/>
          <a:p>
            <a:r>
              <a:rPr lang="pt-BR">
                <a:solidFill>
                  <a:srgbClr val="0033CC"/>
                </a:solidFill>
              </a:rPr>
              <a:t>“eu estou de ollho....”</a:t>
            </a:r>
          </a:p>
        </p:txBody>
      </p:sp>
      <p:pic>
        <p:nvPicPr>
          <p:cNvPr id="82955" name="Picture 5" descr="7211532f1"/>
          <p:cNvPicPr>
            <a:picLocks noChangeAspect="1" noChangeArrowheads="1"/>
          </p:cNvPicPr>
          <p:nvPr/>
        </p:nvPicPr>
        <p:blipFill>
          <a:blip r:embed="rId4"/>
          <a:srcRect/>
          <a:stretch>
            <a:fillRect/>
          </a:stretch>
        </p:blipFill>
        <p:spPr bwMode="auto">
          <a:xfrm>
            <a:off x="9356725" y="593725"/>
            <a:ext cx="2835275" cy="2041525"/>
          </a:xfrm>
          <a:prstGeom prst="rect">
            <a:avLst/>
          </a:prstGeom>
          <a:noFill/>
          <a:ln w="9525">
            <a:noFill/>
            <a:miter lim="800000"/>
            <a:headEnd/>
            <a:tailEnd/>
          </a:ln>
        </p:spPr>
      </p:pic>
      <p:sp>
        <p:nvSpPr>
          <p:cNvPr id="82956" name="Text Box 12"/>
          <p:cNvSpPr txBox="1">
            <a:spLocks noChangeArrowheads="1"/>
          </p:cNvSpPr>
          <p:nvPr/>
        </p:nvSpPr>
        <p:spPr bwMode="auto">
          <a:xfrm>
            <a:off x="9704388" y="2549525"/>
            <a:ext cx="1631950" cy="366713"/>
          </a:xfrm>
          <a:prstGeom prst="rect">
            <a:avLst/>
          </a:prstGeom>
          <a:noFill/>
          <a:ln w="9525">
            <a:noFill/>
            <a:miter lim="800000"/>
            <a:headEnd/>
            <a:tailEnd/>
          </a:ln>
          <a:effectLst/>
        </p:spPr>
        <p:txBody>
          <a:bodyPr wrap="none">
            <a:spAutoFit/>
          </a:bodyPr>
          <a:lstStyle/>
          <a:p>
            <a:r>
              <a:rPr lang="pt-BR">
                <a:solidFill>
                  <a:srgbClr val="FF3300"/>
                </a:solidFill>
              </a:rPr>
              <a:t>Sepse fúngica</a:t>
            </a:r>
          </a:p>
        </p:txBody>
      </p:sp>
      <p:sp>
        <p:nvSpPr>
          <p:cNvPr id="82957" name="Rectangle 13"/>
          <p:cNvSpPr>
            <a:spLocks noChangeArrowheads="1"/>
          </p:cNvSpPr>
          <p:nvPr/>
        </p:nvSpPr>
        <p:spPr bwMode="auto">
          <a:xfrm>
            <a:off x="9558338" y="2871788"/>
            <a:ext cx="2043112" cy="274637"/>
          </a:xfrm>
          <a:prstGeom prst="rect">
            <a:avLst/>
          </a:prstGeom>
          <a:noFill/>
          <a:ln w="9525">
            <a:noFill/>
            <a:miter lim="800000"/>
            <a:headEnd/>
            <a:tailEnd/>
          </a:ln>
          <a:effectLst/>
        </p:spPr>
        <p:txBody>
          <a:bodyPr wrap="none">
            <a:spAutoFit/>
          </a:bodyPr>
          <a:lstStyle/>
          <a:p>
            <a:r>
              <a:rPr lang="en-GB" sz="1200"/>
              <a:t>Frankenbusch K et al, 2006</a:t>
            </a:r>
            <a:endParaRPr lang="pt-BR" sz="1200"/>
          </a:p>
        </p:txBody>
      </p:sp>
      <p:pic>
        <p:nvPicPr>
          <p:cNvPr id="82958" name="Picture 8" descr="link2">
            <a:hlinkClick r:id="rId5"/>
          </p:cNvPr>
          <p:cNvPicPr>
            <a:picLocks noChangeAspect="1" noChangeArrowheads="1"/>
          </p:cNvPicPr>
          <p:nvPr/>
        </p:nvPicPr>
        <p:blipFill>
          <a:blip r:embed="rId6"/>
          <a:srcRect/>
          <a:stretch>
            <a:fillRect/>
          </a:stretch>
        </p:blipFill>
        <p:spPr bwMode="auto">
          <a:xfrm>
            <a:off x="11514138" y="2860675"/>
            <a:ext cx="292100" cy="236538"/>
          </a:xfrm>
          <a:prstGeom prst="rect">
            <a:avLst/>
          </a:prstGeom>
          <a:noFill/>
          <a:ln w="9525">
            <a:noFill/>
            <a:miter lim="800000"/>
            <a:headEnd/>
            <a:tailEnd/>
          </a:ln>
        </p:spPr>
      </p:pic>
      <p:pic>
        <p:nvPicPr>
          <p:cNvPr id="82959" name="Picture 15" descr="link2">
            <a:hlinkClick r:id="rId7"/>
          </p:cNvPr>
          <p:cNvPicPr>
            <a:picLocks noChangeAspect="1" noChangeArrowheads="1"/>
          </p:cNvPicPr>
          <p:nvPr/>
        </p:nvPicPr>
        <p:blipFill>
          <a:blip r:embed="rId6"/>
          <a:srcRect/>
          <a:stretch>
            <a:fillRect/>
          </a:stretch>
        </p:blipFill>
        <p:spPr bwMode="auto">
          <a:xfrm>
            <a:off x="9853613" y="6353175"/>
            <a:ext cx="249237" cy="201613"/>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so">
  <a:themeElements>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so">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so">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3826</TotalTime>
  <Words>4435</Words>
  <Application>Microsoft Office PowerPoint</Application>
  <PresentationFormat>Personalizar</PresentationFormat>
  <Paragraphs>329</Paragraphs>
  <Slides>56</Slides>
  <Notes>2</Notes>
  <HiddenSlides>0</HiddenSlides>
  <MMClips>0</MMClips>
  <ScaleCrop>false</ScaleCrop>
  <HeadingPairs>
    <vt:vector size="4" baseType="variant">
      <vt:variant>
        <vt:lpstr>Tema</vt:lpstr>
      </vt:variant>
      <vt:variant>
        <vt:i4>1</vt:i4>
      </vt:variant>
      <vt:variant>
        <vt:lpstr>Títulos de slides</vt:lpstr>
      </vt:variant>
      <vt:variant>
        <vt:i4>56</vt:i4>
      </vt:variant>
    </vt:vector>
  </HeadingPairs>
  <TitlesOfParts>
    <vt:vector size="57" baseType="lpstr">
      <vt:lpstr>Concurso</vt:lpstr>
      <vt:lpstr>Slide 1</vt:lpstr>
      <vt:lpstr>Consulte o artigo original na íntegra!</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Nota do Editor do site, Dr. Paulo R. Margotto www.paulomargotto.com.br /pmargotto@gmail.com</vt:lpstr>
      <vt:lpstr>Slide 27</vt:lpstr>
      <vt:lpstr>Slide 28</vt:lpstr>
      <vt:lpstr>Slide 29</vt:lpstr>
      <vt:lpstr>Slide 30</vt:lpstr>
      <vt:lpstr> Efeito no Neurodesenvolvimento</vt:lpstr>
      <vt:lpstr>Slide 32</vt:lpstr>
      <vt:lpstr>Slide 33</vt:lpstr>
      <vt:lpstr>Slide 34</vt:lpstr>
      <vt:lpstr>Slide 35</vt:lpstr>
      <vt:lpstr>Slide 36</vt:lpstr>
      <vt:lpstr>Slide 37</vt:lpstr>
      <vt:lpstr>Slide 38</vt:lpstr>
      <vt:lpstr>Portanto...</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Mário Nóbrega</dc:creator>
  <cp:lastModifiedBy>Paulo</cp:lastModifiedBy>
  <cp:revision>37</cp:revision>
  <dcterms:created xsi:type="dcterms:W3CDTF">2015-04-08T23:17:48Z</dcterms:created>
  <dcterms:modified xsi:type="dcterms:W3CDTF">2015-04-24T22:33:12Z</dcterms:modified>
</cp:coreProperties>
</file>