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9"/>
  </p:notesMasterIdLst>
  <p:sldIdLst>
    <p:sldId id="256" r:id="rId2"/>
    <p:sldId id="265" r:id="rId3"/>
    <p:sldId id="266" r:id="rId4"/>
    <p:sldId id="326" r:id="rId5"/>
    <p:sldId id="327" r:id="rId6"/>
    <p:sldId id="267" r:id="rId7"/>
    <p:sldId id="268" r:id="rId8"/>
    <p:sldId id="269" r:id="rId9"/>
    <p:sldId id="270" r:id="rId10"/>
    <p:sldId id="272" r:id="rId11"/>
    <p:sldId id="273" r:id="rId12"/>
    <p:sldId id="276" r:id="rId13"/>
    <p:sldId id="274" r:id="rId14"/>
    <p:sldId id="277" r:id="rId15"/>
    <p:sldId id="275" r:id="rId16"/>
    <p:sldId id="278" r:id="rId17"/>
    <p:sldId id="279" r:id="rId18"/>
    <p:sldId id="280" r:id="rId19"/>
    <p:sldId id="281" r:id="rId20"/>
    <p:sldId id="282" r:id="rId21"/>
    <p:sldId id="284" r:id="rId22"/>
    <p:sldId id="283" r:id="rId23"/>
    <p:sldId id="286" r:id="rId24"/>
    <p:sldId id="285" r:id="rId25"/>
    <p:sldId id="303" r:id="rId26"/>
    <p:sldId id="304" r:id="rId27"/>
    <p:sldId id="305" r:id="rId28"/>
    <p:sldId id="344" r:id="rId29"/>
    <p:sldId id="345" r:id="rId30"/>
    <p:sldId id="346" r:id="rId31"/>
    <p:sldId id="347" r:id="rId32"/>
    <p:sldId id="348" r:id="rId33"/>
    <p:sldId id="349" r:id="rId34"/>
    <p:sldId id="350" r:id="rId35"/>
    <p:sldId id="351" r:id="rId36"/>
    <p:sldId id="352" r:id="rId37"/>
    <p:sldId id="353" r:id="rId38"/>
    <p:sldId id="354" r:id="rId39"/>
    <p:sldId id="355" r:id="rId40"/>
    <p:sldId id="356" r:id="rId41"/>
    <p:sldId id="357" r:id="rId42"/>
    <p:sldId id="358" r:id="rId43"/>
    <p:sldId id="359" r:id="rId44"/>
    <p:sldId id="257" r:id="rId45"/>
    <p:sldId id="258" r:id="rId46"/>
    <p:sldId id="264" r:id="rId47"/>
    <p:sldId id="312" r:id="rId48"/>
    <p:sldId id="313" r:id="rId49"/>
    <p:sldId id="260" r:id="rId50"/>
    <p:sldId id="261" r:id="rId51"/>
    <p:sldId id="310" r:id="rId52"/>
    <p:sldId id="262" r:id="rId53"/>
    <p:sldId id="314" r:id="rId54"/>
    <p:sldId id="315" r:id="rId55"/>
    <p:sldId id="321" r:id="rId56"/>
    <p:sldId id="322" r:id="rId57"/>
    <p:sldId id="259" r:id="rId58"/>
    <p:sldId id="287" r:id="rId59"/>
    <p:sldId id="288" r:id="rId60"/>
    <p:sldId id="289" r:id="rId61"/>
    <p:sldId id="290" r:id="rId62"/>
    <p:sldId id="263" r:id="rId63"/>
    <p:sldId id="291" r:id="rId64"/>
    <p:sldId id="316" r:id="rId65"/>
    <p:sldId id="317" r:id="rId66"/>
    <p:sldId id="318" r:id="rId67"/>
    <p:sldId id="325" r:id="rId68"/>
    <p:sldId id="292" r:id="rId69"/>
    <p:sldId id="296" r:id="rId70"/>
    <p:sldId id="298" r:id="rId71"/>
    <p:sldId id="297" r:id="rId72"/>
    <p:sldId id="323" r:id="rId73"/>
    <p:sldId id="324" r:id="rId74"/>
    <p:sldId id="299" r:id="rId75"/>
    <p:sldId id="306" r:id="rId76"/>
    <p:sldId id="300" r:id="rId77"/>
    <p:sldId id="301" r:id="rId78"/>
    <p:sldId id="302" r:id="rId79"/>
    <p:sldId id="311" r:id="rId80"/>
    <p:sldId id="293" r:id="rId81"/>
    <p:sldId id="360" r:id="rId82"/>
    <p:sldId id="361" r:id="rId83"/>
    <p:sldId id="362" r:id="rId84"/>
    <p:sldId id="363" r:id="rId85"/>
    <p:sldId id="364" r:id="rId86"/>
    <p:sldId id="365" r:id="rId87"/>
    <p:sldId id="366" r:id="rId8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CCFF33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30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180418-ED32-47AB-AABB-1C73B64D73EB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D0A87CE-8D05-49EF-9CE9-49E34C14E1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E5E7EC-636F-419E-AD1E-D2A51F0B103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A96C565-48DE-418F-B9A3-F2F5CF80A9EF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EC84197-FB78-4134-87FA-7D1BED09AA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93914-61EB-413C-93DA-973EB108D112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5D434-9870-4A94-85CC-71C991DF8E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3D0A5-4F0D-4B98-ABFD-E9C6DDEFC343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6F29EAF-2226-4183-937B-2EBA65DFD5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77D78A4-234B-4ADE-9C46-DECD56A54F85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49287E8-2E3A-48F3-9ADC-6D44BB5C32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DA3EE51-8407-475E-A7E4-585DED1A130E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F4C3957-FA50-4581-86A9-BAFCB7F915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C3761-0D61-4722-B2E7-D63C6FF42FF5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36F54-22DA-4172-83FC-77D7771F58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D7574-6FA8-4C19-8F79-47F112ABB0BB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474004A-2690-4BA5-AB41-315C07012B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BD624-B151-4BA8-95E9-1767284A1984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E6150-A5E5-46D5-97B3-CBA5711228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804F849-DD9E-4B74-A51E-9300FBE514FB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2CA9138D-D03A-48DC-8CC8-C42AC7A9A1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1BA82-621D-42E7-8063-7D72DBE3233F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9BCD3-8D4B-4E59-9B32-753C9DB4D8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1B777-3CB4-4C1C-82C3-AC7397C49385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37E5B-B803-408A-84F0-92AC341200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8657B-0BBA-4E83-BA04-B891052346B8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888F0-AEA8-41BD-ABC0-23AF84D37B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486BD2-DE1E-4D97-AAA7-5F190AAA33B7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ACDE1E-2E34-4F8A-9F11-4F3CC5B7E5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4" r:id="rId3"/>
    <p:sldLayoutId id="2147483675" r:id="rId4"/>
    <p:sldLayoutId id="2147483676" r:id="rId5"/>
    <p:sldLayoutId id="2147483671" r:id="rId6"/>
    <p:sldLayoutId id="2147483677" r:id="rId7"/>
    <p:sldLayoutId id="2147483670" r:id="rId8"/>
    <p:sldLayoutId id="2147483678" r:id="rId9"/>
    <p:sldLayoutId id="2147483669" r:id="rId10"/>
    <p:sldLayoutId id="2147483679" r:id="rId11"/>
    <p:sldLayoutId id="214748366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ra.famema.br/nucleo_vigilancia/outros/NI_Recomenda%E7%F5es_VE_Coq_07052014.pdf" TargetMode="Externa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Sessao_Anat_Clin_Coqueluche.ppt" TargetMode="Externa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Coqueluche_grave_UTI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Coqueluche_visao_Intensiv.ppt" TargetMode="Externa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7950" y="2060575"/>
            <a:ext cx="9144000" cy="360045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b="1" cap="none" smtClean="0">
                <a:solidFill>
                  <a:srgbClr val="CCFF33"/>
                </a:solidFill>
              </a:rPr>
              <a:t>Sessão de Anatomia Clínica: Coqueluche no Recém-Nascido </a:t>
            </a:r>
            <a:br>
              <a:rPr lang="en-US" sz="4000" b="1" cap="none" smtClean="0">
                <a:solidFill>
                  <a:srgbClr val="CCFF33"/>
                </a:solidFill>
              </a:rPr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>Apresentação: Paula Abdo–R3 UTIP HMIB</a:t>
            </a:r>
            <a:br>
              <a:rPr lang="en-US" sz="2000" cap="none" smtClean="0"/>
            </a:br>
            <a:r>
              <a:rPr lang="en-US" sz="2000" cap="none" smtClean="0"/>
              <a:t>                        Sabrina Cardoso (R3 –Anatomia Patológica)</a:t>
            </a:r>
            <a:br>
              <a:rPr lang="en-US" sz="2000" cap="none" smtClean="0"/>
            </a:br>
            <a:r>
              <a:rPr lang="en-US" sz="2000" cap="none" smtClean="0"/>
              <a:t>Coordenação: Ana Paula Plácido</a:t>
            </a:r>
            <a:br>
              <a:rPr lang="en-US" sz="2000" cap="none" smtClean="0"/>
            </a:br>
            <a:r>
              <a:rPr lang="en-US" sz="2000" cap="none" smtClean="0"/>
              <a:t>Patologistas:   Telma Carvalho/ Marcos EA Segura</a:t>
            </a:r>
            <a:br>
              <a:rPr lang="en-US" sz="2000" cap="none" smtClean="0"/>
            </a:br>
            <a:r>
              <a:rPr lang="en-US" sz="2000" cap="none" smtClean="0"/>
              <a:t>Coordenação Geral: Marta David Rocha de Moura</a:t>
            </a:r>
            <a:br>
              <a:rPr lang="en-US" sz="2000" cap="none" smtClean="0"/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>
                <a:hlinkClick r:id="rId2"/>
              </a:rPr>
              <a:t>www.paulomargotto.com.br</a:t>
            </a: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>Brasília, 8 de outubro de 2014</a:t>
            </a:r>
            <a:endParaRPr lang="pt-BR" sz="4200" cap="none" smtClean="0"/>
          </a:p>
        </p:txBody>
      </p:sp>
      <p:pic>
        <p:nvPicPr>
          <p:cNvPr id="15364" name="Picture 7" descr="fghfghghhgg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24400"/>
            <a:ext cx="1619250" cy="1187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PS HMIB 03/05/14:</a:t>
            </a:r>
          </a:p>
          <a:p>
            <a:pPr lvl="1" eaLnBrk="1" hangingPunct="1"/>
            <a:r>
              <a:rPr lang="pt-BR" smtClean="0"/>
              <a:t>D.K.A.M. 21 dias de vida</a:t>
            </a:r>
          </a:p>
          <a:p>
            <a:pPr lvl="1" eaLnBrk="1" hangingPunct="1"/>
            <a:r>
              <a:rPr lang="pt-BR" smtClean="0"/>
              <a:t>DN 12/04/14</a:t>
            </a:r>
          </a:p>
          <a:p>
            <a:pPr lvl="1" eaLnBrk="1" hangingPunct="1"/>
            <a:r>
              <a:rPr lang="pt-BR" smtClean="0"/>
              <a:t>Peso: 3,9Kg </a:t>
            </a:r>
          </a:p>
          <a:p>
            <a:pPr lvl="1" eaLnBrk="1" hangingPunct="1"/>
            <a:r>
              <a:rPr lang="pt-BR" smtClean="0"/>
              <a:t>Procedente de Santa Maria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1188" y="1628775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História clínica:</a:t>
            </a:r>
          </a:p>
          <a:p>
            <a:pPr lvl="1" eaLnBrk="1" hangingPunct="1"/>
            <a:r>
              <a:rPr lang="pt-BR" smtClean="0"/>
              <a:t>Há 8 dias da admissão: </a:t>
            </a:r>
          </a:p>
          <a:p>
            <a:pPr lvl="2" eaLnBrk="1" hangingPunct="1"/>
            <a:r>
              <a:rPr lang="pt-BR" smtClean="0"/>
              <a:t>Tosse seca</a:t>
            </a:r>
          </a:p>
          <a:p>
            <a:pPr lvl="2" eaLnBrk="1" hangingPunct="1"/>
            <a:r>
              <a:rPr lang="pt-BR" smtClean="0"/>
              <a:t>1 pico febril 37,9C</a:t>
            </a:r>
          </a:p>
          <a:p>
            <a:pPr lvl="2" eaLnBrk="1" hangingPunct="1"/>
            <a:r>
              <a:rPr lang="en-US" smtClean="0"/>
              <a:t>Aceitação parcial do seio materno</a:t>
            </a:r>
          </a:p>
          <a:p>
            <a:pPr lvl="1" eaLnBrk="1" hangingPunct="1"/>
            <a:r>
              <a:rPr lang="en-US" smtClean="0"/>
              <a:t>Atendido em hospital</a:t>
            </a:r>
          </a:p>
          <a:p>
            <a:pPr lvl="1" eaLnBrk="1" hangingPunct="1"/>
            <a:r>
              <a:rPr lang="en-US" smtClean="0"/>
              <a:t>Ao exame: taquipnéia leve, ausculta limpa</a:t>
            </a:r>
          </a:p>
          <a:p>
            <a:pPr lvl="1" eaLnBrk="1" hangingPunct="1"/>
            <a:r>
              <a:rPr lang="en-US" smtClean="0"/>
              <a:t>HD: semiobstrução nasal</a:t>
            </a:r>
          </a:p>
          <a:p>
            <a:pPr lvl="1" eaLnBrk="1" hangingPunct="1"/>
            <a:r>
              <a:rPr lang="en-US" smtClean="0"/>
              <a:t>CD: Alta + NBZ berotec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História clínica:</a:t>
            </a:r>
          </a:p>
          <a:p>
            <a:pPr lvl="1" eaLnBrk="1" hangingPunct="1"/>
            <a:r>
              <a:rPr lang="pt-BR" smtClean="0"/>
              <a:t>Há 7 dias da admissão: </a:t>
            </a:r>
          </a:p>
          <a:p>
            <a:pPr lvl="2" eaLnBrk="1" hangingPunct="1"/>
            <a:r>
              <a:rPr lang="pt-BR" smtClean="0"/>
              <a:t>Tosse + vômito</a:t>
            </a:r>
          </a:p>
          <a:p>
            <a:pPr lvl="2" eaLnBrk="1" hangingPunct="1"/>
            <a:r>
              <a:rPr lang="en-US" smtClean="0"/>
              <a:t>Cansado</a:t>
            </a:r>
            <a:endParaRPr lang="pt-BR" smtClean="0"/>
          </a:p>
          <a:p>
            <a:pPr lvl="2" eaLnBrk="1" hangingPunct="1"/>
            <a:r>
              <a:rPr lang="en-US" smtClean="0"/>
              <a:t>Aceitação parcial do seio materno</a:t>
            </a:r>
          </a:p>
          <a:p>
            <a:pPr lvl="1" eaLnBrk="1" hangingPunct="1"/>
            <a:r>
              <a:rPr lang="en-US" smtClean="0"/>
              <a:t>Atendido em hospital</a:t>
            </a:r>
          </a:p>
          <a:p>
            <a:pPr lvl="1" eaLnBrk="1" hangingPunct="1"/>
            <a:r>
              <a:rPr lang="en-US" smtClean="0"/>
              <a:t>Rx com infiltrado a D discreto</a:t>
            </a:r>
          </a:p>
          <a:p>
            <a:pPr lvl="1" eaLnBrk="1" hangingPunct="1"/>
            <a:r>
              <a:rPr lang="en-US" smtClean="0"/>
              <a:t>HD: bronquiolite leve? IVAS?</a:t>
            </a:r>
          </a:p>
          <a:p>
            <a:pPr lvl="1" eaLnBrk="1" hangingPunct="1"/>
            <a:r>
              <a:rPr lang="en-US" smtClean="0"/>
              <a:t>CD: Alta + NBZ berotec + soro nasal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no PS HMIB:</a:t>
            </a:r>
          </a:p>
          <a:p>
            <a:pPr lvl="1" eaLnBrk="1" hangingPunct="1"/>
            <a:r>
              <a:rPr lang="pt-BR" smtClean="0"/>
              <a:t>Tosse em piora há 8 dias</a:t>
            </a:r>
          </a:p>
          <a:p>
            <a:pPr lvl="1" eaLnBrk="1" hangingPunct="1"/>
            <a:r>
              <a:rPr lang="en-US" smtClean="0"/>
              <a:t>Vômitos pós-tosse</a:t>
            </a:r>
          </a:p>
          <a:p>
            <a:pPr lvl="1" eaLnBrk="1" hangingPunct="1"/>
            <a:r>
              <a:rPr lang="en-US" smtClean="0"/>
              <a:t>Dispneico</a:t>
            </a:r>
          </a:p>
          <a:p>
            <a:pPr lvl="1" eaLnBrk="1" hangingPunct="1"/>
            <a:r>
              <a:rPr lang="en-US" smtClean="0"/>
              <a:t>Cianose perioral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ANTECEDENTES:</a:t>
            </a:r>
          </a:p>
          <a:p>
            <a:pPr lvl="1" eaLnBrk="1" hangingPunct="1"/>
            <a:r>
              <a:rPr lang="pt-BR" smtClean="0"/>
              <a:t>RNT; peso 2950g; Apgar 9/10</a:t>
            </a:r>
          </a:p>
          <a:p>
            <a:pPr lvl="1" eaLnBrk="1" hangingPunct="1"/>
            <a:r>
              <a:rPr lang="pt-BR" smtClean="0"/>
              <a:t>Mãe portadora de asma</a:t>
            </a:r>
          </a:p>
          <a:p>
            <a:pPr lvl="1" eaLnBrk="1" hangingPunct="1"/>
            <a:r>
              <a:rPr lang="pt-BR" smtClean="0"/>
              <a:t>Pai hígido</a:t>
            </a:r>
          </a:p>
          <a:p>
            <a:pPr lvl="1" eaLnBrk="1" hangingPunct="1"/>
            <a:r>
              <a:rPr lang="pt-BR" smtClean="0"/>
              <a:t>Irmã, 5 anos, portadora de asma. Há 3 dias tossindo</a:t>
            </a:r>
          </a:p>
          <a:p>
            <a:pPr lvl="1" eaLnBrk="1" hangingPunct="1"/>
            <a:r>
              <a:rPr lang="pt-BR" smtClean="0"/>
              <a:t>Mora com mais 6 pessoas, casa de alvenaria, saneamento básico adequado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 FÍSICO DA ADMISSÃO</a:t>
            </a:r>
          </a:p>
          <a:p>
            <a:pPr lvl="1" eaLnBrk="1" hangingPunct="1"/>
            <a:r>
              <a:rPr lang="pt-BR" smtClean="0"/>
              <a:t>FC 140bpm / Sat 94% (com 2L O2)/ FR 78 </a:t>
            </a:r>
          </a:p>
          <a:p>
            <a:pPr lvl="1" eaLnBrk="1" hangingPunct="1"/>
            <a:r>
              <a:rPr lang="pt-BR" smtClean="0"/>
              <a:t>REG, corado, hidratado, gemente, acianótico, ativo, reativo, afebril</a:t>
            </a:r>
          </a:p>
          <a:p>
            <a:pPr lvl="1" eaLnBrk="1" hangingPunct="1"/>
            <a:r>
              <a:rPr lang="pt-BR" smtClean="0"/>
              <a:t>AR: MV + , roncos e sibilos inspiratórios, ausência de tempo expiratório prolongado, tiragem subcostal e de fúrcula</a:t>
            </a:r>
          </a:p>
          <a:p>
            <a:pPr lvl="1" eaLnBrk="1" hangingPunct="1"/>
            <a:r>
              <a:rPr lang="pt-BR" smtClean="0"/>
              <a:t>EXT: bem perfundidas, sem edema, TEC 2s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EXAMES COMPLEMENTARES:</a:t>
            </a:r>
          </a:p>
          <a:p>
            <a:pPr lvl="1" eaLnBrk="1" hangingPunct="1"/>
            <a:r>
              <a:rPr lang="pt-BR" smtClean="0"/>
              <a:t>03/05 Hb 13,2/ leuco 3000 (2B, 84S, 2M, 12L) plaq 189000</a:t>
            </a:r>
          </a:p>
          <a:p>
            <a:pPr lvl="1" eaLnBrk="1" hangingPunct="1"/>
            <a:r>
              <a:rPr lang="pt-BR" smtClean="0"/>
              <a:t>VHS 37</a:t>
            </a:r>
          </a:p>
          <a:p>
            <a:pPr lvl="1" eaLnBrk="1" hangingPunct="1"/>
            <a:r>
              <a:rPr lang="pt-BR" smtClean="0"/>
              <a:t>RX torax: borramento de silhueta cardíaca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HIPÓTESES DIAGNÓSTICAS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Pneumonia afebril do lactente</a:t>
            </a:r>
          </a:p>
          <a:p>
            <a:pPr eaLnBrk="1" hangingPunct="1"/>
            <a:r>
              <a:rPr lang="pt-BR" smtClean="0"/>
              <a:t>Bronquiolite</a:t>
            </a:r>
          </a:p>
          <a:p>
            <a:pPr eaLnBrk="1" hangingPunct="1"/>
            <a:r>
              <a:rPr lang="pt-BR" smtClean="0"/>
              <a:t>Sd. coqueluchóide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CONDUTA:</a:t>
            </a:r>
          </a:p>
          <a:p>
            <a:pPr lvl="1" eaLnBrk="1" hangingPunct="1"/>
            <a:r>
              <a:rPr lang="pt-BR" smtClean="0"/>
              <a:t>Internação</a:t>
            </a:r>
          </a:p>
          <a:p>
            <a:pPr lvl="1" eaLnBrk="1" hangingPunct="1"/>
            <a:r>
              <a:rPr lang="pt-BR" smtClean="0"/>
              <a:t>HV 120% Holliday</a:t>
            </a:r>
          </a:p>
          <a:p>
            <a:pPr lvl="1" eaLnBrk="1" hangingPunct="1"/>
            <a:r>
              <a:rPr lang="pt-BR" smtClean="0"/>
              <a:t>Ampicilina + Gentamicina</a:t>
            </a:r>
          </a:p>
          <a:p>
            <a:pPr lvl="1" eaLnBrk="1" hangingPunct="1"/>
            <a:r>
              <a:rPr lang="pt-BR" smtClean="0"/>
              <a:t>Nebulização hipertônica</a:t>
            </a:r>
          </a:p>
          <a:p>
            <a:pPr lvl="1" eaLnBrk="1" hangingPunct="1"/>
            <a:r>
              <a:rPr lang="pt-BR" smtClean="0"/>
              <a:t>Salbutamol </a:t>
            </a:r>
          </a:p>
          <a:p>
            <a:pPr lvl="1" eaLnBrk="1" hangingPunct="1"/>
            <a:r>
              <a:rPr lang="pt-BR" smtClean="0"/>
              <a:t>Cateter nasal O2 2L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04/05/14 21:26h</a:t>
            </a:r>
          </a:p>
          <a:p>
            <a:pPr lvl="1" eaLnBrk="1" hangingPunct="1"/>
            <a:r>
              <a:rPr lang="pt-BR" smtClean="0"/>
              <a:t>Piora do desconforto, gemente</a:t>
            </a:r>
          </a:p>
          <a:p>
            <a:pPr lvl="1" eaLnBrk="1" hangingPunct="1"/>
            <a:r>
              <a:rPr lang="pt-BR" smtClean="0"/>
              <a:t>Crise de tosse</a:t>
            </a:r>
          </a:p>
          <a:p>
            <a:pPr lvl="1" eaLnBrk="1" hangingPunct="1"/>
            <a:r>
              <a:rPr lang="pt-BR" smtClean="0"/>
              <a:t>Queda de saturação </a:t>
            </a:r>
          </a:p>
          <a:p>
            <a:pPr lvl="1" eaLnBrk="1" hangingPunct="1"/>
            <a:endParaRPr lang="pt-BR" smtClean="0"/>
          </a:p>
          <a:p>
            <a:pPr lvl="1" eaLnBrk="1" hangingPunct="1"/>
            <a:r>
              <a:rPr lang="pt-BR" smtClean="0"/>
              <a:t>HOOD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662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04/05/14 – 05/05/14</a:t>
            </a:r>
          </a:p>
          <a:p>
            <a:pPr lvl="1" eaLnBrk="1" hangingPunct="1"/>
            <a:r>
              <a:rPr lang="pt-BR" smtClean="0"/>
              <a:t>Taquicardia e intenso desconforto</a:t>
            </a:r>
          </a:p>
          <a:p>
            <a:pPr lvl="1" eaLnBrk="1" hangingPunct="1"/>
            <a:r>
              <a:rPr lang="pt-BR" smtClean="0"/>
              <a:t>PCR</a:t>
            </a:r>
          </a:p>
          <a:p>
            <a:pPr lvl="1" eaLnBrk="1" hangingPunct="1"/>
            <a:r>
              <a:rPr lang="pt-BR" smtClean="0"/>
              <a:t>1 dose de adrenalina + 1 dose atropina</a:t>
            </a:r>
          </a:p>
          <a:p>
            <a:pPr lvl="1" eaLnBrk="1" hangingPunct="1"/>
            <a:r>
              <a:rPr lang="pt-BR" smtClean="0"/>
              <a:t>Tentativas de IOT sem sucesso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07:18h</a:t>
            </a:r>
          </a:p>
          <a:p>
            <a:pPr lvl="1" eaLnBrk="1" hangingPunct="1"/>
            <a:r>
              <a:rPr lang="pt-BR" smtClean="0"/>
              <a:t>IOT após SRI / TOT 4,0 fixado 12 após terceira tentativa</a:t>
            </a:r>
          </a:p>
          <a:p>
            <a:pPr lvl="1" eaLnBrk="1" hangingPunct="1"/>
            <a:r>
              <a:rPr lang="pt-BR" smtClean="0"/>
              <a:t>VM A/C FR 40/ Pi 17/ PEEP 6/ FiO2 60%</a:t>
            </a:r>
          </a:p>
          <a:p>
            <a:pPr lvl="1" eaLnBrk="1" hangingPunct="1"/>
            <a:r>
              <a:rPr lang="pt-BR" smtClean="0"/>
              <a:t>Fentanil contínuo</a:t>
            </a:r>
          </a:p>
          <a:p>
            <a:pPr lvl="1" eaLnBrk="1" hangingPunct="1"/>
            <a:r>
              <a:rPr lang="pt-BR" smtClean="0"/>
              <a:t>Puncão AVC VSCD</a:t>
            </a:r>
          </a:p>
          <a:p>
            <a:pPr lvl="1" eaLnBrk="1" hangingPunct="1"/>
            <a:r>
              <a:rPr lang="pt-BR" smtClean="0"/>
              <a:t>Manteve taquicardia (192-210bpm), agitação, crises de tosse, TAX 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09:10h</a:t>
            </a:r>
          </a:p>
          <a:p>
            <a:pPr lvl="1" eaLnBrk="1" hangingPunct="1"/>
            <a:r>
              <a:rPr lang="pt-BR" smtClean="0"/>
              <a:t>Hb 12,1/ Ht 36,6/ leuco 22800 (0B, 12S, 4M, 80L)/ plaq 161mil</a:t>
            </a:r>
          </a:p>
          <a:p>
            <a:pPr lvl="1" eaLnBrk="1" hangingPunct="1"/>
            <a:r>
              <a:rPr lang="pt-BR" smtClean="0"/>
              <a:t>PCR 1,96</a:t>
            </a:r>
          </a:p>
          <a:p>
            <a:pPr lvl="1" eaLnBrk="1" hangingPunct="1"/>
            <a:r>
              <a:rPr lang="pt-BR" smtClean="0"/>
              <a:t>Às 10h pH 7,16/ </a:t>
            </a:r>
            <a:r>
              <a:rPr lang="it-IT" smtClean="0"/>
              <a:t>PCO2  66.2/ pO2 56.3/ Lac:  1.4/  HCO3:  23.3/ sat 90%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969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10:05h</a:t>
            </a:r>
            <a:endParaRPr lang="it-IT" smtClean="0"/>
          </a:p>
          <a:p>
            <a:pPr lvl="1" eaLnBrk="1" hangingPunct="1"/>
            <a:r>
              <a:rPr lang="it-IT" smtClean="0"/>
              <a:t>Hb 11,9/ Ht 34,1/ leuco 34200 (0B, 13S, 8M, 75L)/ plaq 312mil</a:t>
            </a:r>
          </a:p>
          <a:p>
            <a:pPr lvl="1" eaLnBrk="1" hangingPunct="1"/>
            <a:r>
              <a:rPr lang="it-IT" smtClean="0"/>
              <a:t>CD: associado Azitro + regulado para UTI</a:t>
            </a:r>
          </a:p>
          <a:p>
            <a:pPr lvl="1" eaLnBrk="1" hangingPunct="1"/>
            <a:endParaRPr lang="it-IT" smtClean="0"/>
          </a:p>
          <a:p>
            <a:pPr lvl="1" eaLnBrk="1" hangingPunct="1"/>
            <a:r>
              <a:rPr lang="it-IT" smtClean="0"/>
              <a:t>Encaminhado a UTIP HMIB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UTIP HMIB</a:t>
            </a:r>
          </a:p>
          <a:p>
            <a:pPr lvl="1" eaLnBrk="1" hangingPunct="1"/>
            <a:r>
              <a:rPr lang="pt-BR" smtClean="0"/>
              <a:t>05/05/14 , às 17h</a:t>
            </a:r>
          </a:p>
          <a:p>
            <a:pPr lvl="1" eaLnBrk="1" hangingPunct="1"/>
            <a:r>
              <a:rPr lang="pt-BR" smtClean="0"/>
              <a:t>MEG, creptações difusas, MV diminuído em hemitorax E, TEC 2-3s</a:t>
            </a:r>
          </a:p>
          <a:p>
            <a:pPr lvl="1" eaLnBrk="1" hangingPunct="1"/>
            <a:r>
              <a:rPr lang="pt-BR" smtClean="0"/>
              <a:t>FC 190bpm / PA 83x54 (64)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CD UTIP HMIB</a:t>
            </a:r>
          </a:p>
          <a:p>
            <a:pPr lvl="1" eaLnBrk="1" hangingPunct="1"/>
            <a:r>
              <a:rPr lang="pt-BR" smtClean="0"/>
              <a:t>Trocado Ampi/Genta por Ampi/ Sulbactam</a:t>
            </a:r>
          </a:p>
          <a:p>
            <a:pPr lvl="1" eaLnBrk="1" hangingPunct="1"/>
            <a:r>
              <a:rPr lang="pt-BR" smtClean="0"/>
              <a:t>Mantido Azitromicina</a:t>
            </a:r>
          </a:p>
          <a:p>
            <a:pPr lvl="1" eaLnBrk="1" hangingPunct="1"/>
            <a:r>
              <a:rPr lang="pt-BR" smtClean="0"/>
              <a:t>Segundo acesso venoso central</a:t>
            </a:r>
          </a:p>
          <a:p>
            <a:pPr lvl="1" eaLnBrk="1" hangingPunct="1"/>
            <a:r>
              <a:rPr lang="pt-BR" smtClean="0"/>
              <a:t>Pressão arterial invasiva</a:t>
            </a:r>
          </a:p>
          <a:p>
            <a:pPr lvl="1" eaLnBrk="1" hangingPunct="1"/>
            <a:r>
              <a:rPr lang="pt-BR" smtClean="0"/>
              <a:t>Fentanil 2/ Midazolam 0,2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EXAMES ADMISSÃO UTIP HMIB</a:t>
            </a:r>
          </a:p>
          <a:p>
            <a:pPr lvl="1" eaLnBrk="1" hangingPunct="1"/>
            <a:r>
              <a:rPr lang="en-US" smtClean="0"/>
              <a:t>pH  7,27/pCO2 46,4/pO2 108,5/ BE -5,7/ HCO3 20,9/ SO2 97,6%</a:t>
            </a:r>
          </a:p>
          <a:p>
            <a:pPr lvl="1" eaLnBrk="1" hangingPunct="1"/>
            <a:r>
              <a:rPr lang="en-US" smtClean="0"/>
              <a:t>Svc 62%</a:t>
            </a:r>
          </a:p>
          <a:p>
            <a:pPr lvl="1" eaLnBrk="1" hangingPunct="1"/>
            <a:r>
              <a:rPr lang="en-US" smtClean="0"/>
              <a:t>18:33h Hb 12,5/ Ht 34,6/ leuco 48100 (1meta, 5B, 17S, 7M, 68L) plaq 281mil</a:t>
            </a:r>
            <a:endParaRPr lang="pt-BR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ECOcardiograma funcional</a:t>
            </a:r>
          </a:p>
          <a:p>
            <a:pPr lvl="1" eaLnBrk="1" hangingPunct="1"/>
            <a:r>
              <a:rPr lang="pt-BR" smtClean="0"/>
              <a:t>Disfunção de VD de grau discreto </a:t>
            </a:r>
          </a:p>
          <a:p>
            <a:pPr lvl="1" eaLnBrk="1" hangingPunct="1"/>
            <a:r>
              <a:rPr lang="pt-BR" smtClean="0"/>
              <a:t>Função sistólica de VE preservada</a:t>
            </a:r>
          </a:p>
          <a:p>
            <a:pPr lvl="1" eaLnBrk="1" hangingPunct="1"/>
            <a:r>
              <a:rPr lang="pt-BR" smtClean="0"/>
              <a:t>FE 85%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</a:t>
            </a:r>
          </a:p>
          <a:p>
            <a:pPr eaLnBrk="1" hangingPunct="1"/>
            <a:r>
              <a:rPr lang="pt-BR" smtClean="0"/>
              <a:t>06/05/14 01:17h</a:t>
            </a:r>
          </a:p>
          <a:p>
            <a:pPr lvl="1" eaLnBrk="1" hangingPunct="1"/>
            <a:r>
              <a:rPr lang="pt-BR" smtClean="0"/>
              <a:t>Queda de PA</a:t>
            </a:r>
          </a:p>
          <a:p>
            <a:pPr lvl="1" eaLnBrk="1" hangingPunct="1"/>
            <a:r>
              <a:rPr lang="pt-BR" smtClean="0"/>
              <a:t>Elevação FC</a:t>
            </a:r>
          </a:p>
          <a:p>
            <a:pPr lvl="1" eaLnBrk="1" hangingPunct="1"/>
            <a:r>
              <a:rPr lang="pt-BR" smtClean="0"/>
              <a:t>Iniciado Noradrenalina + Adrenalina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</a:t>
            </a:r>
          </a:p>
          <a:p>
            <a:pPr lvl="1" eaLnBrk="1" hangingPunct="1"/>
            <a:r>
              <a:rPr lang="pt-BR" smtClean="0"/>
              <a:t>Manejo hemodinâmico muito difícil</a:t>
            </a:r>
          </a:p>
          <a:p>
            <a:pPr lvl="1" eaLnBrk="1" hangingPunct="1"/>
            <a:r>
              <a:rPr lang="pt-BR" smtClean="0"/>
              <a:t>Hipotenso, PA divergente (Nora 0,4/ Adrena 0,5) – PAM 31</a:t>
            </a:r>
          </a:p>
          <a:p>
            <a:pPr lvl="1" eaLnBrk="1" hangingPunct="1"/>
            <a:r>
              <a:rPr lang="pt-BR" smtClean="0"/>
              <a:t>Iniciado hidrocortisona </a:t>
            </a:r>
          </a:p>
          <a:p>
            <a:pPr lvl="1" eaLnBrk="1" hangingPunct="1"/>
            <a:r>
              <a:rPr lang="pt-BR" smtClean="0"/>
              <a:t>Mantinha taquicardia mesmo após suspensão da adrenalina </a:t>
            </a:r>
          </a:p>
          <a:p>
            <a:pPr lvl="1" eaLnBrk="1" hangingPunct="1"/>
            <a:r>
              <a:rPr lang="pt-BR" smtClean="0"/>
              <a:t>Acessos de tosse com queda importante da saturação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06/05</a:t>
            </a:r>
          </a:p>
          <a:p>
            <a:pPr lvl="1" eaLnBrk="1" hangingPunct="1"/>
            <a:r>
              <a:rPr lang="pt-BR" smtClean="0"/>
              <a:t>Hb 9,4/ Ht 26/ leuco 65mil (7B, 33S, 6M, 50L)/ plaq 270mil</a:t>
            </a:r>
          </a:p>
          <a:p>
            <a:pPr lvl="1" eaLnBrk="1" hangingPunct="1"/>
            <a:r>
              <a:rPr lang="pt-BR" smtClean="0"/>
              <a:t>PCR 6,4</a:t>
            </a:r>
          </a:p>
          <a:p>
            <a:pPr lvl="1" eaLnBrk="1" hangingPunct="1"/>
            <a:r>
              <a:rPr lang="it-IT" smtClean="0"/>
              <a:t>pH  7,18 /  pCO2 61,9 /  pO2 45,2 /  HCO3-  22,9 /  BE  -5,8  / satO2 67,3% /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789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Realizado exsanguineotransfusão</a:t>
            </a:r>
          </a:p>
          <a:p>
            <a:pPr lvl="1" eaLnBrk="1" hangingPunct="1"/>
            <a:r>
              <a:rPr lang="pt-BR" smtClean="0"/>
              <a:t>Sangue total 80ml/kg</a:t>
            </a:r>
          </a:p>
          <a:p>
            <a:pPr lvl="1" eaLnBrk="1" hangingPunct="1"/>
            <a:r>
              <a:rPr lang="pt-BR" smtClean="0"/>
              <a:t>Trocado Ampicilina+sulbactam por ceftriaxona devido falta do ATB na rede</a:t>
            </a:r>
          </a:p>
          <a:p>
            <a:pPr lvl="1" eaLnBrk="1" hangingPunct="1"/>
            <a:r>
              <a:rPr lang="pt-BR" smtClean="0"/>
              <a:t>Exame após: Hb 11,6/ Ht 33,9/Leuco 25,4 (32seg, 6bast, 6mono, 54linfo, 2 linfo atip)/Plaq 84 mil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Seguiu com hipotensão </a:t>
            </a:r>
          </a:p>
          <a:p>
            <a:pPr lvl="1" eaLnBrk="1" hangingPunct="1"/>
            <a:r>
              <a:rPr lang="pt-BR" smtClean="0"/>
              <a:t>Aumentada Nora 0,8 / Adrenalina 0,7</a:t>
            </a:r>
          </a:p>
          <a:p>
            <a:pPr lvl="1" eaLnBrk="1" hangingPunct="1"/>
            <a:r>
              <a:rPr lang="pt-BR" smtClean="0"/>
              <a:t>Parâmetros altos na VM (FR 55/ Pi 24/ PEEP 10/ FiO2 70%)</a:t>
            </a:r>
          </a:p>
          <a:p>
            <a:pPr lvl="1" eaLnBrk="1" hangingPunct="1"/>
            <a:r>
              <a:rPr lang="pt-BR" smtClean="0"/>
              <a:t>Iniciou redução do débito urinário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pH:7,086 PCO2:55,6 PO2:não calibrado SO2:89,1 Lac:3,0 BE:-13,5 HCO3:16,3.</a:t>
            </a:r>
          </a:p>
          <a:p>
            <a:pPr lvl="1" eaLnBrk="1" hangingPunct="1"/>
            <a:r>
              <a:rPr lang="pt-BR" smtClean="0"/>
              <a:t>Hb 10,6/ Ht 31,6/ leuco 38mil (35S, 1eo, 2M, 62L)/ plaq 84mil</a:t>
            </a:r>
          </a:p>
          <a:p>
            <a:pPr lvl="1" eaLnBrk="1" hangingPunct="1"/>
            <a:r>
              <a:rPr lang="pt-BR" smtClean="0"/>
              <a:t>Granulações tóxicas ++</a:t>
            </a:r>
          </a:p>
          <a:p>
            <a:pPr lvl="1" eaLnBrk="1" hangingPunct="1"/>
            <a:r>
              <a:rPr lang="pt-BR" smtClean="0"/>
              <a:t>Rx infiltrado pulmonar bilateral com opacidade mais intensa em HTX esquerdo</a:t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Evolui com necessidade de aumento das drogas para Nora 0,9/ Adrena 0,9 </a:t>
            </a:r>
          </a:p>
          <a:p>
            <a:pPr lvl="1" eaLnBrk="1" hangingPunct="1"/>
            <a:r>
              <a:rPr lang="pt-BR" smtClean="0"/>
              <a:t>oligúria: 0,6ml/kg/h em 12h</a:t>
            </a:r>
          </a:p>
          <a:p>
            <a:pPr lvl="1" eaLnBrk="1" hangingPunct="1"/>
            <a:r>
              <a:rPr lang="pt-BR" smtClean="0"/>
              <a:t>Albumina + furosemida</a:t>
            </a:r>
          </a:p>
          <a:p>
            <a:pPr lvl="1" eaLnBrk="1" hangingPunct="1"/>
            <a:r>
              <a:rPr lang="pt-BR" smtClean="0"/>
              <a:t>Nora 1,1/ Adrenalina 1,2</a:t>
            </a:r>
          </a:p>
          <a:p>
            <a:pPr lvl="1" eaLnBrk="1" hangingPunct="1"/>
            <a:r>
              <a:rPr lang="pt-BR" smtClean="0"/>
              <a:t>TEC 5-6s, pulsos filiformes, MV diminuído globalmente, fígado a 6cm, pupilas midriáticas não responsivas a luz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Seguiu com piora progressiva, dessaturações que não respondiam as condutas, colocado em prona</a:t>
            </a:r>
          </a:p>
          <a:p>
            <a:pPr eaLnBrk="1" hangingPunct="1"/>
            <a:r>
              <a:rPr lang="pt-BR" smtClean="0"/>
              <a:t>Pressão arterial média  em queda, sem resposta a push de noradrenalina</a:t>
            </a:r>
          </a:p>
          <a:p>
            <a:pPr eaLnBrk="1" hangingPunct="1"/>
            <a:r>
              <a:rPr lang="pt-BR" smtClean="0"/>
              <a:t>Diurese sem resposta com furosemida contínua</a:t>
            </a:r>
          </a:p>
          <a:p>
            <a:pPr eaLnBrk="1" hangingPunct="1"/>
            <a:r>
              <a:rPr lang="pt-BR" smtClean="0"/>
              <a:t>22:30h 06/05 constatado 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11188" y="1484313"/>
            <a:ext cx="7543800" cy="2593975"/>
          </a:xfrm>
        </p:spPr>
        <p:txBody>
          <a:bodyPr anchor="b">
            <a:noAutofit/>
          </a:bodyPr>
          <a:lstStyle/>
          <a:p>
            <a:pPr algn="ctr"/>
            <a:r>
              <a:rPr lang="en-US" sz="5200" b="1" smtClean="0">
                <a:solidFill>
                  <a:srgbClr val="0033CC"/>
                </a:solidFill>
              </a:rPr>
              <a:t>Sessão Anatomia Clínica</a:t>
            </a:r>
            <a:r>
              <a:rPr lang="en-US" sz="3400" smtClean="0"/>
              <a:t> </a:t>
            </a:r>
            <a:r>
              <a:rPr lang="en-US" sz="5200" smtClean="0"/>
              <a:t/>
            </a:r>
            <a:br>
              <a:rPr lang="en-US" sz="5200" smtClean="0"/>
            </a:br>
            <a:r>
              <a:rPr lang="en-US" sz="3400" smtClean="0"/>
              <a:t>A-036-14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619375" y="5426075"/>
            <a:ext cx="5610225" cy="757238"/>
          </a:xfrm>
        </p:spPr>
        <p:txBody>
          <a:bodyPr>
            <a:normAutofit/>
          </a:bodyPr>
          <a:lstStyle/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solidFill>
                  <a:schemeClr val="tx2"/>
                </a:solidFill>
              </a:rPr>
              <a:t>Preceptores: </a:t>
            </a:r>
            <a:r>
              <a:rPr lang="en-US" sz="1800" smtClean="0">
                <a:solidFill>
                  <a:schemeClr val="tx2"/>
                </a:solidFill>
              </a:rPr>
              <a:t>Dra. Telma Carvalho Pereira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smtClean="0">
                <a:solidFill>
                  <a:schemeClr val="tx2"/>
                </a:solidFill>
              </a:rPr>
              <a:t>Dr Marcos Segura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solidFill>
                  <a:schemeClr val="tx2"/>
                </a:solidFill>
              </a:rPr>
              <a:t>Residente: </a:t>
            </a:r>
            <a:r>
              <a:rPr lang="en-US" sz="1800" smtClean="0">
                <a:solidFill>
                  <a:schemeClr val="tx2"/>
                </a:solidFill>
              </a:rPr>
              <a:t>Sabrina Cardoso 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endParaRPr lang="en-US" sz="1600" smtClean="0">
              <a:solidFill>
                <a:schemeClr val="tx2"/>
              </a:solidFill>
            </a:endParaRPr>
          </a:p>
        </p:txBody>
      </p:sp>
      <p:sp>
        <p:nvSpPr>
          <p:cNvPr id="110596" name="TextBox 3"/>
          <p:cNvSpPr txBox="1">
            <a:spLocks noChangeArrowheads="1"/>
          </p:cNvSpPr>
          <p:nvPr/>
        </p:nvSpPr>
        <p:spPr bwMode="auto">
          <a:xfrm>
            <a:off x="2722563" y="6297613"/>
            <a:ext cx="31305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sz="1100">
                <a:latin typeface="Calibri" pitchFamily="34" charset="0"/>
              </a:rPr>
              <a:t>Brasília-DF</a:t>
            </a:r>
          </a:p>
          <a:p>
            <a:pPr algn="ctr" defTabSz="457200"/>
            <a:r>
              <a:rPr lang="en-US" sz="1100">
                <a:latin typeface="Calibri" pitchFamily="34" charset="0"/>
              </a:rPr>
              <a:t>8 de outubro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mtClean="0"/>
              <a:t>Exame Macroscópico</a:t>
            </a:r>
          </a:p>
        </p:txBody>
      </p:sp>
      <p:sp>
        <p:nvSpPr>
          <p:cNvPr id="111619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7769225" cy="5032375"/>
          </a:xfrm>
        </p:spPr>
        <p:txBody>
          <a:bodyPr/>
          <a:lstStyle/>
          <a:p>
            <a:pPr marL="342900" indent="-228600" algn="just"/>
            <a:r>
              <a:rPr lang="en-US" sz="3000" smtClean="0"/>
              <a:t>RN do sexo masculino, em bom estado nutricional, com mancha mongólica, diversas marcas de venopunção e livores de hipostase em dorso.</a:t>
            </a:r>
          </a:p>
          <a:p>
            <a:pPr lvl="1" indent="-228600" algn="just"/>
            <a:r>
              <a:rPr lang="en-US" smtClean="0"/>
              <a:t>Peso: 4500g</a:t>
            </a:r>
            <a:r>
              <a:rPr lang="en-US" sz="3000" smtClean="0"/>
              <a:t>.</a:t>
            </a:r>
          </a:p>
          <a:p>
            <a:pPr lvl="1" indent="-228600" algn="just"/>
            <a:r>
              <a:rPr lang="en-US" smtClean="0"/>
              <a:t>Eixo plantar: 8 cm.</a:t>
            </a:r>
          </a:p>
          <a:p>
            <a:pPr lvl="1" indent="-228600" algn="just"/>
            <a:r>
              <a:rPr lang="en-US" smtClean="0"/>
              <a:t>Comprimento total: 55cm.</a:t>
            </a:r>
          </a:p>
          <a:p>
            <a:pPr lvl="1" indent="-228600" algn="just"/>
            <a:r>
              <a:rPr lang="en-US" smtClean="0"/>
              <a:t>Comprimento crânio-caudal: 39cm.</a:t>
            </a:r>
          </a:p>
          <a:p>
            <a:pPr lvl="1" indent="-228600" algn="just"/>
            <a:r>
              <a:rPr lang="en-US" smtClean="0"/>
              <a:t>Perímetro cefálico: 38 cm.</a:t>
            </a:r>
          </a:p>
          <a:p>
            <a:pPr lvl="1" indent="-228600" algn="just"/>
            <a:r>
              <a:rPr lang="en-US" smtClean="0"/>
              <a:t>Perímetro torácico: 38cm.</a:t>
            </a:r>
          </a:p>
          <a:p>
            <a:pPr lvl="1" indent="-228600" algn="just"/>
            <a:r>
              <a:rPr lang="en-US" smtClean="0"/>
              <a:t>Perímetro abdominal: 35 cm.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mtClean="0"/>
              <a:t>Exame Macroscópico</a:t>
            </a:r>
          </a:p>
        </p:txBody>
      </p:sp>
      <p:sp>
        <p:nvSpPr>
          <p:cNvPr id="112643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42900" indent="-228600" algn="just"/>
            <a:r>
              <a:rPr lang="en-US" sz="3000" smtClean="0"/>
              <a:t>Derrame pleural bilateral, ascite (líquido amarelo-escuro) e edema de mesentério</a:t>
            </a:r>
          </a:p>
          <a:p>
            <a:pPr lvl="1" indent="-228600" algn="just"/>
            <a:r>
              <a:rPr lang="en-US" smtClean="0"/>
              <a:t>Coração: 22g.</a:t>
            </a:r>
          </a:p>
          <a:p>
            <a:pPr lvl="1" indent="-228600" algn="just"/>
            <a:r>
              <a:rPr lang="en-US" smtClean="0"/>
              <a:t>Pulmão direito: 55g.</a:t>
            </a:r>
          </a:p>
          <a:p>
            <a:pPr lvl="1" indent="-228600" algn="just"/>
            <a:r>
              <a:rPr lang="en-US" smtClean="0"/>
              <a:t>Pulmão esquerdo: 45g.</a:t>
            </a:r>
          </a:p>
          <a:p>
            <a:pPr lvl="1" indent="-228600" algn="just"/>
            <a:r>
              <a:rPr lang="en-US" smtClean="0"/>
              <a:t>Timo: 13g</a:t>
            </a:r>
          </a:p>
          <a:p>
            <a:pPr lvl="1" indent="-228600" algn="just"/>
            <a:r>
              <a:rPr lang="en-US" smtClean="0"/>
              <a:t>Fígado: 149g.</a:t>
            </a:r>
          </a:p>
          <a:p>
            <a:pPr lvl="1" indent="-228600" algn="just"/>
            <a:r>
              <a:rPr lang="en-US" smtClean="0"/>
              <a:t>Baço: 10g.</a:t>
            </a:r>
          </a:p>
          <a:p>
            <a:pPr lvl="1" indent="-228600" algn="just"/>
            <a:r>
              <a:rPr lang="en-US" smtClean="0"/>
              <a:t>Rim (D e E): 47g.</a:t>
            </a:r>
          </a:p>
          <a:p>
            <a:pPr lvl="1" indent="-228600" algn="just"/>
            <a:r>
              <a:rPr lang="en-US" smtClean="0"/>
              <a:t>Supra-renal (D e E): 5g.</a:t>
            </a:r>
          </a:p>
          <a:p>
            <a:pPr lvl="1" indent="-228600" algn="just"/>
            <a:r>
              <a:rPr lang="en-US" smtClean="0"/>
              <a:t>Encéfalo: 500g.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1905000"/>
            <a:ext cx="7543800" cy="1665288"/>
          </a:xfrm>
        </p:spPr>
        <p:txBody>
          <a:bodyPr anchor="b">
            <a:noAutofit/>
          </a:bodyPr>
          <a:lstStyle/>
          <a:p>
            <a:pPr algn="ctr"/>
            <a:r>
              <a:rPr lang="en-US" sz="5700" smtClean="0">
                <a:solidFill>
                  <a:srgbClr val="0033CC"/>
                </a:solidFill>
              </a:rPr>
              <a:t>Exame Microscópico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1" descr="IMG_63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1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7083425" y="1720850"/>
            <a:ext cx="931863" cy="706438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" descr="IMG_63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640138" y="3414713"/>
            <a:ext cx="946150" cy="69215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1" descr="IMG_63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4176713" y="3640138"/>
            <a:ext cx="1100137" cy="550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1" descr="IMG_63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raros neutrófilos intra-alveolares.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302000" y="3752850"/>
            <a:ext cx="1157288" cy="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1" descr="IMG_63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macrófagos intra-alveolares.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09575" y="3498850"/>
            <a:ext cx="1057275" cy="11430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1" descr="IMG_63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Brônquio - normal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" descr="IMG_63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Coração - normal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z="3400" smtClean="0"/>
              <a:t>Diagnóstico Anátomo-Patológico Final</a:t>
            </a:r>
          </a:p>
        </p:txBody>
      </p:sp>
      <p:sp>
        <p:nvSpPr>
          <p:cNvPr id="121859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42900" indent="-228600" algn="just"/>
            <a:r>
              <a:rPr lang="en-US" sz="2600" b="1" smtClean="0"/>
              <a:t>Pneumonite com:</a:t>
            </a:r>
            <a:r>
              <a:rPr lang="en-US" sz="2600" smtClean="0"/>
              <a:t> </a:t>
            </a:r>
          </a:p>
          <a:p>
            <a:pPr lvl="1" indent="-228600" algn="just"/>
            <a:r>
              <a:rPr lang="en-US" sz="2200" smtClean="0"/>
              <a:t>Marcado edema intra-alveolar.</a:t>
            </a:r>
          </a:p>
          <a:p>
            <a:pPr lvl="1" indent="-228600" algn="just"/>
            <a:r>
              <a:rPr lang="en-US" sz="2200" smtClean="0"/>
              <a:t>Coleções de macrófagos intra-alveolares.</a:t>
            </a:r>
          </a:p>
          <a:p>
            <a:pPr lvl="1" indent="-228600" algn="just"/>
            <a:r>
              <a:rPr lang="en-US" sz="2200" smtClean="0"/>
              <a:t>Agregados de leucócitos em linfáticos dilatados de pleura e de septos pulmonares.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114300" indent="0" algn="ctr">
              <a:buFont typeface="Wingdings" pitchFamily="2" charset="2"/>
              <a:buNone/>
            </a:pPr>
            <a:r>
              <a:rPr lang="en-US" smtClean="0"/>
              <a:t>Material foi enviado para o LACEN para realização de</a:t>
            </a:r>
          </a:p>
          <a:p>
            <a:pPr marL="114300" indent="0" algn="ctr">
              <a:buFont typeface="Wingdings" pitchFamily="2" charset="2"/>
              <a:buNone/>
            </a:pPr>
            <a:r>
              <a:rPr lang="en-US" smtClean="0"/>
              <a:t>imuno-histoquímica para patógenos específicos.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1" descr="IMG_63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103563" y="3581400"/>
            <a:ext cx="820737" cy="1968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828675" y="3744913"/>
            <a:ext cx="140493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3909" name="Line 5"/>
          <p:cNvSpPr>
            <a:spLocks noChangeShapeType="1"/>
          </p:cNvSpPr>
          <p:nvPr/>
        </p:nvSpPr>
        <p:spPr bwMode="auto">
          <a:xfrm flipH="1">
            <a:off x="4140200" y="3357563"/>
            <a:ext cx="1295400" cy="3587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 descr="F3.medium.gif"/>
          <p:cNvPicPr>
            <a:picLocks noChangeAspect="1"/>
          </p:cNvPicPr>
          <p:nvPr/>
        </p:nvPicPr>
        <p:blipFill>
          <a:blip r:embed="rId2"/>
          <a:srcRect b="63834"/>
          <a:stretch>
            <a:fillRect/>
          </a:stretch>
        </p:blipFill>
        <p:spPr bwMode="auto">
          <a:xfrm>
            <a:off x="1001713" y="2003425"/>
            <a:ext cx="6850062" cy="322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>
            <a:off x="2470150" y="1665288"/>
            <a:ext cx="493713" cy="677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267575" y="2278063"/>
            <a:ext cx="254000" cy="801687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751138" y="5364163"/>
            <a:ext cx="403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0033CC"/>
                </a:solidFill>
              </a:rPr>
              <a:t>Imuno-histoquímica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title"/>
          </p:nvPr>
        </p:nvSpPr>
        <p:spPr>
          <a:xfrm>
            <a:off x="611188" y="404813"/>
            <a:ext cx="8153400" cy="990600"/>
          </a:xfrm>
        </p:spPr>
        <p:txBody>
          <a:bodyPr/>
          <a:lstStyle/>
          <a:p>
            <a:r>
              <a:rPr lang="pt-BR" sz="5200" smtClean="0">
                <a:solidFill>
                  <a:srgbClr val="0033CC"/>
                </a:solidFill>
              </a:rPr>
              <a:t>DISCUSSÃO CLÍNICA</a:t>
            </a:r>
            <a:br>
              <a:rPr lang="pt-BR" sz="5200" smtClean="0">
                <a:solidFill>
                  <a:srgbClr val="0033CC"/>
                </a:solidFill>
              </a:rPr>
            </a:br>
            <a:endParaRPr lang="pt-BR" sz="5200" smtClean="0">
              <a:solidFill>
                <a:srgbClr val="0033CC"/>
              </a:solidFill>
            </a:endParaRPr>
          </a:p>
        </p:txBody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>
          <a:xfrm>
            <a:off x="1619250" y="3068638"/>
            <a:ext cx="81534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4800" smtClean="0">
                <a:solidFill>
                  <a:srgbClr val="0033CC"/>
                </a:solidFill>
              </a:rPr>
              <a:t>COQUELUCHE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AGENTE ETIOLÓGICO</a:t>
            </a:r>
            <a:endParaRPr lang="pt-BR" smtClean="0"/>
          </a:p>
        </p:txBody>
      </p:sp>
      <p:sp>
        <p:nvSpPr>
          <p:cNvPr id="4608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Bordetella pertussis</a:t>
            </a:r>
          </a:p>
          <a:p>
            <a:pPr eaLnBrk="1" hangingPunct="1"/>
            <a:r>
              <a:rPr lang="en-US" smtClean="0"/>
              <a:t>Cocobacilo gram-negativo</a:t>
            </a:r>
          </a:p>
          <a:p>
            <a:pPr eaLnBrk="1" hangingPunct="1"/>
            <a:r>
              <a:rPr lang="en-US" smtClean="0"/>
              <a:t>Homem único hospedeiro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TRANSMISSÃO</a:t>
            </a:r>
            <a:endParaRPr lang="pt-BR" smtClean="0"/>
          </a:p>
        </p:txBody>
      </p:sp>
      <p:sp>
        <p:nvSpPr>
          <p:cNvPr id="4710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Contato direto com secreção do trato respiratório</a:t>
            </a:r>
            <a:endParaRPr lang="pt-BR" smtClean="0"/>
          </a:p>
          <a:p>
            <a:pPr eaLnBrk="1" hangingPunct="1"/>
            <a:r>
              <a:rPr lang="en-US" smtClean="0"/>
              <a:t>Período de incubação é de 7 a 10 dias (6 a 21d)</a:t>
            </a:r>
          </a:p>
          <a:p>
            <a:pPr eaLnBrk="1" hangingPunct="1"/>
            <a:r>
              <a:rPr lang="en-US" smtClean="0"/>
              <a:t>Alta contagiosidade</a:t>
            </a:r>
          </a:p>
          <a:p>
            <a:pPr eaLnBrk="1" hangingPunct="1"/>
            <a:r>
              <a:rPr lang="en-US" smtClean="0"/>
              <a:t>83% dos lactentes foram contaminados pela própria família, normalmente os pais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4813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Pode ocorrer durante ano inteiro</a:t>
            </a:r>
          </a:p>
          <a:p>
            <a:pPr eaLnBrk="1" hangingPunct="1"/>
            <a:r>
              <a:rPr lang="en-US" smtClean="0"/>
              <a:t>Maior frequência verão e outono</a:t>
            </a:r>
          </a:p>
          <a:p>
            <a:pPr eaLnBrk="1" hangingPunct="1"/>
            <a:r>
              <a:rPr lang="en-US" smtClean="0"/>
              <a:t>O número de casos tem aumentado drasticamente desde 2010</a:t>
            </a:r>
          </a:p>
          <a:p>
            <a:pPr eaLnBrk="1" hangingPunct="1"/>
            <a:r>
              <a:rPr lang="en-US" smtClean="0"/>
              <a:t>Problema de Saúde Pública</a:t>
            </a:r>
          </a:p>
          <a:p>
            <a:pPr eaLnBrk="1" hangingPunct="1"/>
            <a:r>
              <a:rPr lang="en-US" smtClean="0"/>
              <a:t>Ocorre de forma endêmica e epidêmica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4915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Notificados em 2012 no país:</a:t>
            </a:r>
          </a:p>
          <a:p>
            <a:pPr lvl="1" eaLnBrk="1" hangingPunct="1"/>
            <a:r>
              <a:rPr lang="en-US" smtClean="0"/>
              <a:t>15428 casos suspeitos</a:t>
            </a:r>
          </a:p>
          <a:p>
            <a:pPr lvl="1" eaLnBrk="1" hangingPunct="1"/>
            <a:r>
              <a:rPr lang="en-US" smtClean="0"/>
              <a:t>4453 foram confirmados</a:t>
            </a:r>
          </a:p>
          <a:p>
            <a:pPr lvl="1" eaLnBrk="1" hangingPunct="1"/>
            <a:r>
              <a:rPr lang="en-US" smtClean="0"/>
              <a:t>Incremento de 97% quando comparado com 2011</a:t>
            </a:r>
          </a:p>
          <a:p>
            <a:pPr lvl="1" eaLnBrk="1" hangingPunct="1"/>
            <a:r>
              <a:rPr lang="en-US" smtClean="0"/>
              <a:t>Maior parte dos óbitos em menores de 1 ano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5017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O aumento de casos é mundial</a:t>
            </a:r>
          </a:p>
          <a:p>
            <a:pPr eaLnBrk="1" hangingPunct="1"/>
            <a:r>
              <a:rPr lang="en-US" smtClean="0"/>
              <a:t>Doença prevenível por vacina mais comum dos EUA</a:t>
            </a:r>
          </a:p>
          <a:p>
            <a:pPr eaLnBrk="1" hangingPunct="1"/>
            <a:r>
              <a:rPr lang="en-US" smtClean="0"/>
              <a:t>Em 2010, na Califórnia:</a:t>
            </a:r>
          </a:p>
          <a:p>
            <a:pPr lvl="1" eaLnBrk="1" hangingPunct="1"/>
            <a:r>
              <a:rPr lang="en-US" smtClean="0"/>
              <a:t>Epidemia</a:t>
            </a:r>
          </a:p>
          <a:p>
            <a:pPr lvl="1" eaLnBrk="1" hangingPunct="1"/>
            <a:r>
              <a:rPr lang="en-US" smtClean="0"/>
              <a:t>9000 casos confirmados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2487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52226" name="Content Placeholder 3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412875"/>
            <a:ext cx="85756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428037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IMUNIDADE</a:t>
            </a:r>
            <a:endParaRPr lang="pt-BR" smtClean="0"/>
          </a:p>
        </p:txBody>
      </p:sp>
      <p:sp>
        <p:nvSpPr>
          <p:cNvPr id="5427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 infecção ou a vacina não conferem imunidade completa e permanente</a:t>
            </a:r>
          </a:p>
          <a:p>
            <a:pPr lvl="1" eaLnBrk="1" hangingPunct="1"/>
            <a:r>
              <a:rPr lang="en-US" smtClean="0"/>
              <a:t>Completa no primeiro ano pós vacina</a:t>
            </a:r>
          </a:p>
          <a:p>
            <a:pPr lvl="1" eaLnBrk="1" hangingPunct="1"/>
            <a:r>
              <a:rPr lang="en-US" smtClean="0"/>
              <a:t>84% eficácia após 4 anos</a:t>
            </a:r>
          </a:p>
          <a:p>
            <a:pPr lvl="1" eaLnBrk="1" hangingPunct="1"/>
            <a:r>
              <a:rPr lang="en-US" smtClean="0"/>
              <a:t>50% eficácia nos 3 anos seguintes</a:t>
            </a:r>
          </a:p>
          <a:p>
            <a:pPr lvl="1" eaLnBrk="1" hangingPunct="1"/>
            <a:r>
              <a:rPr lang="en-US" smtClean="0"/>
              <a:t>Após 12 anos da vacina: nenhuma proteção evidente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IMUNIDADE</a:t>
            </a:r>
            <a:endParaRPr lang="pt-BR" smtClean="0"/>
          </a:p>
        </p:txBody>
      </p:sp>
      <p:sp>
        <p:nvSpPr>
          <p:cNvPr id="5529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Consequentemente…</a:t>
            </a:r>
          </a:p>
          <a:p>
            <a:pPr lvl="1" eaLnBrk="1" hangingPunct="1"/>
            <a:r>
              <a:rPr lang="en-US" smtClean="0"/>
              <a:t>Aumento de casos nos adolescentes e adultos jovens</a:t>
            </a:r>
          </a:p>
          <a:p>
            <a:pPr lvl="1" eaLnBrk="1" hangingPunct="1"/>
            <a:r>
              <a:rPr lang="en-US" smtClean="0"/>
              <a:t>Grupo pouco sintomático</a:t>
            </a:r>
          </a:p>
          <a:p>
            <a:pPr lvl="1" eaLnBrk="1" hangingPunct="1"/>
            <a:r>
              <a:rPr lang="en-US" smtClean="0"/>
              <a:t>Responsáveis pela disseminação para a população mais suscetível: lactentes jovens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632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Bactérias presentes nas gotículas</a:t>
            </a:r>
          </a:p>
          <a:p>
            <a:pPr eaLnBrk="1" hangingPunct="1"/>
            <a:r>
              <a:rPr lang="en-US" smtClean="0"/>
              <a:t>Aderem às células epiteliais ciliadas da nasofaringe e traquéia</a:t>
            </a:r>
          </a:p>
          <a:p>
            <a:pPr eaLnBrk="1" hangingPunct="1"/>
            <a:r>
              <a:rPr lang="en-US" smtClean="0"/>
              <a:t>Produzem toxinas que lesam o epitélio e alvéolos</a:t>
            </a:r>
          </a:p>
          <a:p>
            <a:pPr eaLnBrk="1" hangingPunct="1"/>
            <a:r>
              <a:rPr lang="en-US" smtClean="0"/>
              <a:t>Perda do movimento ciliar</a:t>
            </a:r>
          </a:p>
          <a:p>
            <a:pPr eaLnBrk="1" hangingPunct="1"/>
            <a:r>
              <a:rPr lang="en-US" smtClean="0"/>
              <a:t>Auxilia a sobrevivência da bactéria no trato respiratório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734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As toxinas desencadeiam a hiperleucocitose</a:t>
            </a:r>
          </a:p>
          <a:p>
            <a:pPr eaLnBrk="1" hangingPunct="1"/>
            <a:r>
              <a:rPr lang="en-US" smtClean="0"/>
              <a:t>Que gera uma diminuição do fluxo sanguíneo pulmonar por aumentar a resistência vascular </a:t>
            </a:r>
          </a:p>
          <a:p>
            <a:pPr eaLnBrk="1" hangingPunct="1"/>
            <a:r>
              <a:rPr lang="en-US" smtClean="0"/>
              <a:t>Hipertensão pulmonar </a:t>
            </a:r>
          </a:p>
          <a:p>
            <a:pPr eaLnBrk="1" hangingPunct="1"/>
            <a:r>
              <a:rPr lang="en-US" smtClean="0"/>
              <a:t>Piorada pela acidose consequente da sepse (vasoconstrição pulmonar)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837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Apnéias e a insuficiência respiratória geram hipoxemia que gera mais acidose </a:t>
            </a:r>
          </a:p>
          <a:p>
            <a:pPr eaLnBrk="1" hangingPunct="1"/>
            <a:r>
              <a:rPr lang="en-US" smtClean="0"/>
              <a:t>Mais vasoconstrição pulmonar</a:t>
            </a:r>
          </a:p>
          <a:p>
            <a:pPr eaLnBrk="1" hangingPunct="1"/>
            <a:r>
              <a:rPr lang="en-US" smtClean="0"/>
              <a:t>Evoluindo com consequente insuficiência cardíaca e choque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5939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Duração de 6 a 12 semanas, divididas em 3 fases:</a:t>
            </a:r>
          </a:p>
          <a:p>
            <a:pPr lvl="1" eaLnBrk="1" hangingPunct="1"/>
            <a:r>
              <a:rPr lang="en-US" smtClean="0"/>
              <a:t>Catarral</a:t>
            </a:r>
          </a:p>
          <a:p>
            <a:pPr lvl="1" eaLnBrk="1" hangingPunct="1"/>
            <a:r>
              <a:rPr lang="en-US" smtClean="0"/>
              <a:t>Paroxística</a:t>
            </a:r>
          </a:p>
          <a:p>
            <a:pPr lvl="1" eaLnBrk="1" hangingPunct="1"/>
            <a:r>
              <a:rPr lang="en-US" smtClean="0"/>
              <a:t>Convalescença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041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Fase catarral</a:t>
            </a:r>
          </a:p>
          <a:p>
            <a:pPr lvl="1" eaLnBrk="1" hangingPunct="1"/>
            <a:r>
              <a:rPr lang="en-US" smtClean="0"/>
              <a:t>Duração 7 a 14 dias</a:t>
            </a:r>
          </a:p>
          <a:p>
            <a:pPr lvl="1" eaLnBrk="1" hangingPunct="1"/>
            <a:r>
              <a:rPr lang="en-US" smtClean="0"/>
              <a:t>Rinorréia, lacrimejamento, febre baixa</a:t>
            </a:r>
          </a:p>
          <a:p>
            <a:pPr lvl="1" eaLnBrk="1" hangingPunct="1"/>
            <a:r>
              <a:rPr lang="en-US" smtClean="0"/>
              <a:t>Tosse seca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144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Paroxística</a:t>
            </a:r>
          </a:p>
          <a:p>
            <a:pPr lvl="1" eaLnBrk="1" hangingPunct="1"/>
            <a:r>
              <a:rPr lang="en-US" smtClean="0"/>
              <a:t>Duração 1 a 4 semanas</a:t>
            </a:r>
          </a:p>
          <a:p>
            <a:pPr lvl="1" eaLnBrk="1" hangingPunct="1"/>
            <a:r>
              <a:rPr lang="en-US" smtClean="0"/>
              <a:t>5 a 10 crises de tosse durante uma expiração</a:t>
            </a:r>
          </a:p>
          <a:p>
            <a:pPr lvl="1" eaLnBrk="1" hangingPunct="1"/>
            <a:r>
              <a:rPr lang="en-US" smtClean="0"/>
              <a:t>Guincho na inspiração forçada</a:t>
            </a:r>
          </a:p>
          <a:p>
            <a:pPr lvl="1" eaLnBrk="1" hangingPunct="1"/>
            <a:r>
              <a:rPr lang="en-US" smtClean="0"/>
              <a:t>Aproximadamente 30 paroxismos/ 24h</a:t>
            </a:r>
          </a:p>
          <a:p>
            <a:pPr lvl="1" eaLnBrk="1" hangingPunct="1"/>
            <a:r>
              <a:rPr lang="en-US" smtClean="0"/>
              <a:t>Durante o paroxismo: cianose, salivação, expectoração, lacrimejamento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246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Convalescença</a:t>
            </a:r>
          </a:p>
          <a:p>
            <a:pPr lvl="1" eaLnBrk="1" hangingPunct="1"/>
            <a:r>
              <a:rPr lang="en-US" smtClean="0"/>
              <a:t>Duração: 1 a 2 semanas</a:t>
            </a:r>
          </a:p>
          <a:p>
            <a:pPr lvl="1" eaLnBrk="1" hangingPunct="1"/>
            <a:r>
              <a:rPr lang="en-US" smtClean="0"/>
              <a:t>Sintomas diminuem gradualmente</a:t>
            </a:r>
          </a:p>
          <a:p>
            <a:pPr lvl="1" eaLnBrk="1" hangingPunct="1"/>
            <a:r>
              <a:rPr lang="en-US" smtClean="0"/>
              <a:t>Tosse persiste por mais 3 semanas a meses</a:t>
            </a:r>
          </a:p>
          <a:p>
            <a:pPr lvl="1" eaLnBrk="1" hangingPunct="1"/>
            <a:endParaRPr lang="en-US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349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OBSERVAÇÕES IMPORTANTES</a:t>
            </a:r>
          </a:p>
          <a:p>
            <a:pPr lvl="1" eaLnBrk="1" hangingPunct="1"/>
            <a:r>
              <a:rPr lang="en-US" smtClean="0"/>
              <a:t>Menores de 6 meses: paroxismos sem guincho, com cianose e/ou apnéia, fase catarral mais curta</a:t>
            </a:r>
          </a:p>
          <a:p>
            <a:pPr lvl="1" eaLnBrk="1" hangingPunct="1"/>
            <a:r>
              <a:rPr lang="en-US" smtClean="0"/>
              <a:t>Maiores de 10 anos: paroxismos sem guincho, clínica menos exuberante</a:t>
            </a:r>
          </a:p>
          <a:p>
            <a:pPr lvl="1" eaLnBrk="1" hangingPunct="1">
              <a:buFont typeface="Wingdings 2" pitchFamily="18" charset="2"/>
              <a:buNone/>
            </a:pPr>
            <a:r>
              <a:rPr lang="en-US" smtClean="0"/>
              <a:t> </a:t>
            </a:r>
          </a:p>
          <a:p>
            <a:pPr lvl="1" eaLnBrk="1" hangingPunct="1"/>
            <a:endParaRPr lang="en-US" smtClean="0"/>
          </a:p>
          <a:p>
            <a:pPr lvl="1" eaLnBrk="1" hangingPunct="1"/>
            <a:endParaRPr lang="en-US" smtClean="0"/>
          </a:p>
          <a:p>
            <a:pPr lvl="1" eaLnBrk="1" hangingPunct="1"/>
            <a:endParaRPr lang="en-US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TRANSMISSIBILIDADE</a:t>
            </a:r>
            <a:endParaRPr lang="pt-BR" smtClean="0"/>
          </a:p>
        </p:txBody>
      </p:sp>
      <p:sp>
        <p:nvSpPr>
          <p:cNvPr id="6451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Início: fase catarral</a:t>
            </a:r>
          </a:p>
          <a:p>
            <a:pPr eaLnBrk="1" hangingPunct="1"/>
            <a:r>
              <a:rPr lang="en-US" smtClean="0"/>
              <a:t>7 a 10 dias após o contágio</a:t>
            </a:r>
          </a:p>
          <a:p>
            <a:pPr eaLnBrk="1" hangingPunct="1"/>
            <a:r>
              <a:rPr lang="en-US" smtClean="0"/>
              <a:t>Durando até 3 semanas após início dos paroxismos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# com uso de ATB: 5 dias após início do tto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DIAGNÓSTICO</a:t>
            </a:r>
            <a:endParaRPr lang="pt-BR" smtClean="0"/>
          </a:p>
        </p:txBody>
      </p:sp>
      <p:pic>
        <p:nvPicPr>
          <p:cNvPr id="6656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1500188"/>
            <a:ext cx="8963025" cy="50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 eaLnBrk="1" hangingPunct="1"/>
            <a:r>
              <a:rPr lang="en-US" smtClean="0"/>
              <a:t>Novas recomendações</a:t>
            </a:r>
            <a:endParaRPr lang="pt-BR" smtClean="0"/>
          </a:p>
        </p:txBody>
      </p:sp>
      <p:sp>
        <p:nvSpPr>
          <p:cNvPr id="6861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Em virtude do aumento do número de casos da doença</a:t>
            </a:r>
          </a:p>
          <a:p>
            <a:pPr eaLnBrk="1" hangingPunct="1"/>
            <a:r>
              <a:rPr lang="en-US" smtClean="0"/>
              <a:t>MS recomenda novas estratégias de vigilância epidemiológica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565400"/>
            <a:ext cx="6807200" cy="412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88913"/>
            <a:ext cx="6964362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0907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EXAMES COMPLEMENTARES</a:t>
            </a:r>
            <a:endParaRPr lang="pt-BR" smtClean="0"/>
          </a:p>
        </p:txBody>
      </p:sp>
      <p:sp>
        <p:nvSpPr>
          <p:cNvPr id="7168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Hemograma:</a:t>
            </a:r>
          </a:p>
          <a:p>
            <a:pPr lvl="1" eaLnBrk="1" hangingPunct="1"/>
            <a:r>
              <a:rPr lang="en-US" smtClean="0"/>
              <a:t>leucocitose + linfocitose</a:t>
            </a:r>
          </a:p>
          <a:p>
            <a:pPr lvl="1" eaLnBrk="1" hangingPunct="1"/>
            <a:r>
              <a:rPr lang="en-US" smtClean="0"/>
              <a:t>Neutrofilia: pensar em outro diagnóstico ou pneumonia bacteriana secundária</a:t>
            </a:r>
          </a:p>
          <a:p>
            <a:pPr eaLnBrk="1" hangingPunct="1"/>
            <a:r>
              <a:rPr lang="en-US" smtClean="0"/>
              <a:t>Radiografia de tóra</a:t>
            </a:r>
            <a:r>
              <a:rPr lang="pt-BR" smtClean="0"/>
              <a:t>x</a:t>
            </a:r>
          </a:p>
          <a:p>
            <a:pPr lvl="1" eaLnBrk="1" hangingPunct="1"/>
            <a:r>
              <a:rPr lang="en-US" smtClean="0"/>
              <a:t>Redução da transparência dos campos pulmonares</a:t>
            </a:r>
          </a:p>
          <a:p>
            <a:pPr lvl="1" eaLnBrk="1" hangingPunct="1"/>
            <a:r>
              <a:rPr lang="en-US" smtClean="0"/>
              <a:t>Atelectasias associadas</a:t>
            </a:r>
          </a:p>
          <a:p>
            <a:pPr lvl="1" eaLnBrk="1" hangingPunct="1"/>
            <a:r>
              <a:rPr lang="en-US" smtClean="0"/>
              <a:t>Coração felpudo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37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3" y="1557338"/>
            <a:ext cx="89439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4754" name="Content Placeholder 5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0175"/>
            <a:ext cx="9067800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5779" name="TextBox 4"/>
          <p:cNvSpPr txBox="1">
            <a:spLocks noChangeArrowheads="1"/>
          </p:cNvSpPr>
          <p:nvPr/>
        </p:nvSpPr>
        <p:spPr bwMode="auto">
          <a:xfrm>
            <a:off x="539750" y="6237288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57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1773238"/>
            <a:ext cx="88773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pic>
        <p:nvPicPr>
          <p:cNvPr id="768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" y="1557338"/>
            <a:ext cx="906462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smtClean="0">
                <a:solidFill>
                  <a:srgbClr val="FF0000"/>
                </a:solidFill>
              </a:rPr>
              <a:t>Sinais de alarme - Indicações de UTI</a:t>
            </a:r>
            <a:endParaRPr lang="pt-BR" sz="4000" smtClean="0">
              <a:solidFill>
                <a:srgbClr val="FF0000"/>
              </a:solidFill>
            </a:endParaRPr>
          </a:p>
        </p:txBody>
      </p:sp>
      <p:sp>
        <p:nvSpPr>
          <p:cNvPr id="7782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Presença de apnéia e/ou bradicardia</a:t>
            </a:r>
          </a:p>
          <a:p>
            <a:pPr eaLnBrk="1" hangingPunct="1"/>
            <a:r>
              <a:rPr lang="en-US" smtClean="0"/>
              <a:t>Menores de 6 meses</a:t>
            </a:r>
          </a:p>
          <a:p>
            <a:pPr eaLnBrk="1" hangingPunct="1"/>
            <a:r>
              <a:rPr lang="en-US" smtClean="0"/>
              <a:t>Leucócitos acima de 50mil</a:t>
            </a:r>
          </a:p>
          <a:p>
            <a:pPr eaLnBrk="1" hangingPunct="1"/>
            <a:r>
              <a:rPr lang="en-US" smtClean="0"/>
              <a:t>Hipoxemia persistente mesmo após paroxismos</a:t>
            </a:r>
          </a:p>
          <a:p>
            <a:pPr eaLnBrk="1" hangingPunct="1"/>
            <a:r>
              <a:rPr lang="en-US" smtClean="0"/>
              <a:t>Coqueluche maligna: SDRA, hipertensão pulmonar, Insuficiência cardíaca e disfunção de múltiplos órgãos e sistemas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885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Suporte ventilatório</a:t>
            </a:r>
          </a:p>
          <a:p>
            <a:pPr eaLnBrk="1" hangingPunct="1"/>
            <a:r>
              <a:rPr lang="en-US" smtClean="0"/>
              <a:t>Suporte hemodinâmico</a:t>
            </a:r>
          </a:p>
          <a:p>
            <a:pPr eaLnBrk="1" hangingPunct="1"/>
            <a:r>
              <a:rPr lang="en-US" smtClean="0"/>
              <a:t>Antibioticoterapia</a:t>
            </a:r>
          </a:p>
          <a:p>
            <a:pPr eaLnBrk="1" hangingPunct="1"/>
            <a:r>
              <a:rPr lang="en-US" smtClean="0"/>
              <a:t>Exsanguineotransfusão (leucocitose acima de 50mil)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QUIMIOPROFILAXIA</a:t>
            </a:r>
            <a:endParaRPr lang="pt-BR" smtClean="0"/>
          </a:p>
        </p:txBody>
      </p:sp>
      <p:sp>
        <p:nvSpPr>
          <p:cNvPr id="7987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Medida preventiva </a:t>
            </a:r>
          </a:p>
          <a:p>
            <a:pPr eaLnBrk="1" hangingPunct="1"/>
            <a:r>
              <a:rPr lang="en-US" smtClean="0"/>
              <a:t>Evitar surgimento de casos secundários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9144000" cy="54625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QUIMIOPROFILAXIA</a:t>
            </a:r>
            <a:endParaRPr lang="pt-BR" smtClean="0"/>
          </a:p>
        </p:txBody>
      </p:sp>
      <p:sp>
        <p:nvSpPr>
          <p:cNvPr id="8192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INDICADA PARA OS COMUNICANTES:</a:t>
            </a:r>
          </a:p>
          <a:p>
            <a:pPr lvl="1" eaLnBrk="1" hangingPunct="1"/>
            <a:r>
              <a:rPr lang="en-US" smtClean="0"/>
              <a:t>Menores de 1a, independente do período de tosse e situação vacinal</a:t>
            </a:r>
          </a:p>
          <a:p>
            <a:pPr lvl="1" eaLnBrk="1" hangingPunct="1"/>
            <a:r>
              <a:rPr lang="en-US" smtClean="0"/>
              <a:t>1 a 7 anos, não vacinados, incompleto ou situação vacinal desconhecida</a:t>
            </a:r>
          </a:p>
          <a:p>
            <a:pPr lvl="1" eaLnBrk="1" hangingPunct="1"/>
            <a:r>
              <a:rPr lang="en-US" smtClean="0"/>
              <a:t>Acima de 7 anos contato próximo no período de até 21 dias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ESTRATÉGIA DE VACINAÇÃO</a:t>
            </a:r>
            <a:endParaRPr lang="pt-BR" smtClean="0"/>
          </a:p>
        </p:txBody>
      </p:sp>
      <p:sp>
        <p:nvSpPr>
          <p:cNvPr id="8294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Vacinação das gestantes após a vigésima semana</a:t>
            </a:r>
          </a:p>
          <a:p>
            <a:pPr lvl="1" eaLnBrk="1" hangingPunct="1"/>
            <a:r>
              <a:rPr lang="en-US" smtClean="0"/>
              <a:t>Mãe produzirá anticorpos que protegerão o RN até ele receber a primeira dose da vacina</a:t>
            </a:r>
          </a:p>
          <a:p>
            <a:pPr eaLnBrk="1" hangingPunct="1"/>
            <a:r>
              <a:rPr lang="en-US" smtClean="0"/>
              <a:t>Não vacinadas na gestação</a:t>
            </a:r>
          </a:p>
          <a:p>
            <a:pPr lvl="1" eaLnBrk="1" hangingPunct="1"/>
            <a:r>
              <a:rPr lang="en-US" smtClean="0"/>
              <a:t>Receber após o parto para passar anticorpos pela amamentação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Gestantes no 3ºTRI ou puérperas com contato com caso suspeito ou confirmado + tosse por 5 dias ou mais: iniciar tratamento e tratar o RN </a:t>
            </a:r>
          </a:p>
          <a:p>
            <a:pPr eaLnBrk="1" hangingPunct="1"/>
            <a:r>
              <a:rPr lang="en-US" smtClean="0"/>
              <a:t>Vacinar as pessoas que terão contato próximo 2 semanas antes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BIBLIOGRAFIA</a:t>
            </a:r>
            <a:endParaRPr lang="pt-BR" smtClean="0"/>
          </a:p>
        </p:txBody>
      </p:sp>
      <p:sp>
        <p:nvSpPr>
          <p:cNvPr id="8704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Motta F, Cunha J. Coqueluche: revisão atual de uma antiga doença. Bol Cient Pediatr. 2012;01(2):42-6</a:t>
            </a:r>
          </a:p>
          <a:p>
            <a:pPr eaLnBrk="1" hangingPunct="1"/>
            <a:r>
              <a:rPr lang="en-US" smtClean="0"/>
              <a:t>Norma Informativa N 8, de 2014, DEVIT/SVS/MS. &lt;Disponível em: </a:t>
            </a:r>
            <a:r>
              <a:rPr lang="en-US" smtClean="0">
                <a:hlinkClick r:id="rId2"/>
              </a:rPr>
              <a:t>http://www.hra.famema.br/nucleo_vigilancia/outros/NI_Recomenda%E7%F5es_VE_Coq_07052014.pdf</a:t>
            </a:r>
            <a:endParaRPr lang="en-US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Content Placeholder 3" descr="selfie UTIP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692150"/>
            <a:ext cx="7251700" cy="5438775"/>
          </a:xfrm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023938" y="6040438"/>
            <a:ext cx="747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33CC"/>
                </a:solidFill>
              </a:rPr>
              <a:t>Médicos Residentes da UTI Pediátrica do Hospital Regional da Asa Sul/</a:t>
            </a:r>
          </a:p>
          <a:p>
            <a:pPr algn="ctr"/>
            <a:r>
              <a:rPr lang="pt-BR">
                <a:solidFill>
                  <a:srgbClr val="0033CC"/>
                </a:solidFill>
              </a:rPr>
              <a:t>Hospital Materno Infantil de Brasília/SES/DF</a:t>
            </a: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 flipH="1">
            <a:off x="7164388" y="981075"/>
            <a:ext cx="360362" cy="288925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6227763" y="620713"/>
            <a:ext cx="186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Dra. Paula Abdo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/>
          </p:cNvSpPr>
          <p:nvPr>
            <p:ph type="title"/>
          </p:nvPr>
        </p:nvSpPr>
        <p:spPr>
          <a:xfrm>
            <a:off x="611188" y="260350"/>
            <a:ext cx="8153400" cy="990600"/>
          </a:xfrm>
        </p:spPr>
        <p:txBody>
          <a:bodyPr/>
          <a:lstStyle/>
          <a:p>
            <a:pPr algn="ctr"/>
            <a:r>
              <a:rPr lang="pt-BR" sz="4000" smtClean="0"/>
              <a:t>Nota do Editor do site, Dr. Paulo R. Margotto</a:t>
            </a:r>
          </a:p>
        </p:txBody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>
          <a:xfrm>
            <a:off x="755650" y="2492375"/>
            <a:ext cx="8153400" cy="4525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CONSULTEM TAMBÉM! </a:t>
            </a:r>
          </a:p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Aqui e Agora!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2100" smtClean="0"/>
              <a:t>A bactéria invade e danifica o epitélio das vias respiratórias e alvéolos, através da ação combinada de vários fatores de virulência que interferem com o movimento normal ciliar.</a:t>
            </a:r>
            <a:endParaRPr lang="pt-BR" sz="2100" smtClean="0"/>
          </a:p>
          <a:p>
            <a:pPr>
              <a:lnSpc>
                <a:spcPct val="90000"/>
              </a:lnSpc>
            </a:pPr>
            <a:r>
              <a:rPr lang="pt-PT" sz="2100" smtClean="0"/>
              <a:t>		-A  </a:t>
            </a:r>
            <a:r>
              <a:rPr lang="pt-PT" sz="2100" b="1" i="1" smtClean="0"/>
              <a:t>Bordetella pertussis</a:t>
            </a:r>
            <a:r>
              <a:rPr lang="pt-PT" sz="2100" smtClean="0"/>
              <a:t> libera toxinas que levam a hiperleucocitose (quanto mais bactérias nas vias respiratórias inferiores, maior será a quantidade de toxina e maior será a leucocitose). </a:t>
            </a:r>
          </a:p>
          <a:p>
            <a:pPr>
              <a:lnSpc>
                <a:spcPct val="90000"/>
              </a:lnSpc>
            </a:pPr>
            <a:r>
              <a:rPr lang="pt-PT" sz="2100" smtClean="0"/>
              <a:t>Recentemente, foi reconhecida uma associação importante entre hiperleucocitose e hipertensão pulmonar em crianças com quadro sugestivo de Coqueluche.</a:t>
            </a:r>
            <a:endParaRPr lang="pt-BR" sz="2100" smtClean="0"/>
          </a:p>
          <a:p>
            <a:pPr>
              <a:lnSpc>
                <a:spcPct val="90000"/>
              </a:lnSpc>
            </a:pPr>
            <a:r>
              <a:rPr lang="pt-PT" sz="2100" smtClean="0"/>
              <a:t>		A hiperleucocitose causa uma diminuição do fluxo de sangue pulmonar, através do aumento da resistência vascular.</a:t>
            </a:r>
            <a:endParaRPr lang="pt-BR" sz="2100" smtClean="0"/>
          </a:p>
          <a:p>
            <a:pPr>
              <a:lnSpc>
                <a:spcPct val="90000"/>
              </a:lnSpc>
            </a:pPr>
            <a:endParaRPr lang="pt-BR" sz="2100" smtClean="0"/>
          </a:p>
        </p:txBody>
      </p:sp>
      <p:graphicFrame>
        <p:nvGraphicFramePr>
          <p:cNvPr id="128019" name="Group 19"/>
          <p:cNvGraphicFramePr>
            <a:graphicFrameLocks noGrp="1"/>
          </p:cNvGraphicFramePr>
          <p:nvPr/>
        </p:nvGraphicFramePr>
        <p:xfrm>
          <a:off x="755650" y="260350"/>
          <a:ext cx="7993063" cy="728663"/>
        </p:xfrm>
        <a:graphic>
          <a:graphicData uri="http://schemas.openxmlformats.org/drawingml/2006/table">
            <a:tbl>
              <a:tblPr/>
              <a:tblGrid>
                <a:gridCol w="7148513"/>
                <a:gridCol w="8445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Coqueluche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Rodrigo Coelho Moreira, Ana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Paula,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Alexandre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Serafim,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Waldete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Cabral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(Patologista)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800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404813"/>
            <a:ext cx="352425" cy="285750"/>
          </a:xfrm>
          <a:prstGeom prst="rect">
            <a:avLst/>
          </a:prstGeom>
          <a:noFill/>
        </p:spPr>
      </p:pic>
      <p:sp>
        <p:nvSpPr>
          <p:cNvPr id="128020" name="Rectangle 20"/>
          <p:cNvSpPr>
            <a:spLocks noChangeArrowheads="1"/>
          </p:cNvSpPr>
          <p:nvPr/>
        </p:nvSpPr>
        <p:spPr bwMode="auto">
          <a:xfrm>
            <a:off x="3059113" y="1052513"/>
            <a:ext cx="25908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Fisiopatologia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549275"/>
            <a:ext cx="7110412" cy="5749925"/>
          </a:xfrm>
          <a:noFill/>
          <a:ln w="76200">
            <a:solidFill>
              <a:srgbClr val="0033CC"/>
            </a:solidFill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/>
          </p:cNvSpPr>
          <p:nvPr>
            <p:ph type="body" idx="1"/>
          </p:nvPr>
        </p:nvSpPr>
        <p:spPr>
          <a:xfrm>
            <a:off x="539750" y="3789363"/>
            <a:ext cx="81534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                 Pertussis Maligna em Crianças</a:t>
            </a:r>
            <a:endParaRPr lang="en-US" sz="1800" smtClean="0"/>
          </a:p>
          <a:p>
            <a:pPr eaLnBrk="1" hangingPunct="1"/>
            <a:r>
              <a:rPr lang="en-US" sz="1800" smtClean="0"/>
              <a:t>Pertussis com apnéia / bradicardia</a:t>
            </a:r>
          </a:p>
          <a:p>
            <a:pPr eaLnBrk="1" hangingPunct="1"/>
            <a:r>
              <a:rPr lang="en-US" sz="1800" smtClean="0"/>
              <a:t>Pertussis com Pneumonia</a:t>
            </a:r>
          </a:p>
          <a:p>
            <a:pPr eaLnBrk="1" hangingPunct="1"/>
            <a:r>
              <a:rPr lang="en-US" sz="1800" smtClean="0"/>
              <a:t>Pertussis Maligna (SDRA, Hipertensão Pulmonar, Insuficiência Cardíaca e Falência de Múltiplos Órgãos)</a:t>
            </a:r>
          </a:p>
          <a:p>
            <a:endParaRPr lang="pt-BR" sz="1800" smtClean="0"/>
          </a:p>
        </p:txBody>
      </p:sp>
      <p:graphicFrame>
        <p:nvGraphicFramePr>
          <p:cNvPr id="130066" name="Group 18"/>
          <p:cNvGraphicFramePr>
            <a:graphicFrameLocks noGrp="1"/>
          </p:cNvGraphicFramePr>
          <p:nvPr/>
        </p:nvGraphicFramePr>
        <p:xfrm>
          <a:off x="611188" y="404813"/>
          <a:ext cx="8137525" cy="515937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Coqueluche grave e cuidados intensivos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Alexandre Serafim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005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476250"/>
            <a:ext cx="352425" cy="285750"/>
          </a:xfrm>
          <a:prstGeom prst="rect">
            <a:avLst/>
          </a:prstGeom>
          <a:noFill/>
        </p:spPr>
      </p:pic>
      <p:pic>
        <p:nvPicPr>
          <p:cNvPr id="130067" name="Picture 3" descr="wwww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9575" y="1125538"/>
            <a:ext cx="3654425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68" name="Picture 3" descr="sdsfsdfd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125538"/>
            <a:ext cx="388937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9" name="Rectangle 3"/>
          <p:cNvSpPr>
            <a:spLocks/>
          </p:cNvSpPr>
          <p:nvPr/>
        </p:nvSpPr>
        <p:spPr bwMode="auto">
          <a:xfrm>
            <a:off x="114300" y="5805488"/>
            <a:ext cx="9029700" cy="482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spcBef>
                <a:spcPts val="2400"/>
              </a:spcBef>
            </a:pPr>
            <a:r>
              <a:rPr lang="en-US" sz="2400">
                <a:latin typeface="Gill Sans" charset="0"/>
                <a:ea typeface="MS PGothic" pitchFamily="34" charset="-128"/>
                <a:cs typeface="ヒラギノ角ゴ ProN W3" charset="-128"/>
                <a:sym typeface="Gill Sans" charset="0"/>
              </a:rPr>
              <a:t>Tissieres P et al,  Archives of Diseases in Childhood 2008; 93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mtClean="0">
                <a:solidFill>
                  <a:srgbClr val="0033CC"/>
                </a:solidFill>
                <a:sym typeface="Bodoni SvtyTwo ITC TT-Bold" charset="0"/>
              </a:rPr>
              <a:t>Coqueluche e exsanguineotransfusão</a:t>
            </a:r>
          </a:p>
          <a:p>
            <a:pPr algn="ctr"/>
            <a:r>
              <a:rPr lang="pt-BR" smtClean="0">
                <a:solidFill>
                  <a:srgbClr val="FF3300"/>
                </a:solidFill>
              </a:rPr>
              <a:t>A exsanguineotransfusão está recomendada quando o número total de leucócitos ultrapassa os 50.000</a:t>
            </a:r>
            <a:r>
              <a:rPr lang="pt-BR" smtClean="0"/>
              <a:t>. </a:t>
            </a:r>
            <a:r>
              <a:rPr lang="pt-BR" smtClean="0">
                <a:solidFill>
                  <a:schemeClr val="accent2"/>
                </a:solidFill>
              </a:rPr>
              <a:t>Quanto mais cedo for realizada, maiores os benefícios</a:t>
            </a:r>
            <a:r>
              <a:rPr lang="pt-BR" smtClean="0"/>
              <a:t>. No entanto, em alguns casos (na nossa UTI), conseguimos reverter a disfunção de órgãos utilizando esse recurso (com sobrevivência do bebê</a:t>
            </a:r>
            <a:endParaRPr lang="en-US" smtClean="0">
              <a:solidFill>
                <a:srgbClr val="0033CC"/>
              </a:solidFill>
              <a:sym typeface="Bodoni SvtyTwo ITC TT-Bold" charset="0"/>
            </a:endParaRPr>
          </a:p>
          <a:p>
            <a:pPr algn="ctr"/>
            <a:endParaRPr lang="pt-BR" smtClean="0">
              <a:solidFill>
                <a:srgbClr val="0033CC"/>
              </a:solidFill>
              <a:sym typeface="Bodoni SvtyTwo ITC TT-Bold" charset="0"/>
            </a:endParaRPr>
          </a:p>
        </p:txBody>
      </p:sp>
      <p:graphicFrame>
        <p:nvGraphicFramePr>
          <p:cNvPr id="131091" name="Group 19"/>
          <p:cNvGraphicFramePr>
            <a:graphicFrameLocks noGrp="1"/>
          </p:cNvGraphicFramePr>
          <p:nvPr/>
        </p:nvGraphicFramePr>
        <p:xfrm>
          <a:off x="900113" y="333375"/>
          <a:ext cx="7921625" cy="639763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Coqueluche: a visão do Intensivista Pedi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trico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Alexandre Peixoto Serafim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107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352425" cy="285750"/>
          </a:xfrm>
          <a:prstGeom prst="rect">
            <a:avLst/>
          </a:prstGeom>
          <a:noFill/>
        </p:spPr>
      </p:pic>
      <p:sp>
        <p:nvSpPr>
          <p:cNvPr id="131093" name="AutoShape 21"/>
          <p:cNvSpPr>
            <a:spLocks noChangeArrowheads="1"/>
          </p:cNvSpPr>
          <p:nvPr/>
        </p:nvSpPr>
        <p:spPr bwMode="auto">
          <a:xfrm>
            <a:off x="7596188" y="594995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"/>
          <p:cNvSpPr>
            <a:spLocks noChangeArrowheads="1"/>
          </p:cNvSpPr>
          <p:nvPr>
            <p:ph type="title" idx="4294967295"/>
          </p:nvPr>
        </p:nvSpPr>
        <p:spPr/>
        <p:txBody>
          <a:bodyPr lIns="35717" tIns="35717" rIns="35717" bIns="35717"/>
          <a:lstStyle/>
          <a:p>
            <a:pPr algn="ctr" eaLnBrk="1" hangingPunct="1"/>
            <a:r>
              <a:rPr lang="en-US" sz="4000" smtClean="0">
                <a:solidFill>
                  <a:srgbClr val="0033CC"/>
                </a:solidFill>
              </a:rPr>
              <a:t>Coqueluche e exsanguineotransfusão</a:t>
            </a:r>
          </a:p>
        </p:txBody>
      </p:sp>
      <p:sp>
        <p:nvSpPr>
          <p:cNvPr id="132099" name="Rectangle 2"/>
          <p:cNvSpPr>
            <a:spLocks/>
          </p:cNvSpPr>
          <p:nvPr/>
        </p:nvSpPr>
        <p:spPr bwMode="auto">
          <a:xfrm>
            <a:off x="673100" y="2416175"/>
            <a:ext cx="7594600" cy="8651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Nieves D. Exchange blood transfusion in the management of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severe pertussis in young infants. Pediatr Infect Dis J 2013</a:t>
            </a:r>
          </a:p>
        </p:txBody>
      </p:sp>
      <p:sp>
        <p:nvSpPr>
          <p:cNvPr id="132100" name="Rectangle 3"/>
          <p:cNvSpPr>
            <a:spLocks/>
          </p:cNvSpPr>
          <p:nvPr/>
        </p:nvSpPr>
        <p:spPr bwMode="auto">
          <a:xfrm>
            <a:off x="774700" y="3722688"/>
            <a:ext cx="7138988" cy="8667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Nicholson CE. Early exchange and pheresis therapies in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 critical pertussis. Pediatr Crit Care Med 2011</a:t>
            </a:r>
          </a:p>
        </p:txBody>
      </p:sp>
      <p:sp>
        <p:nvSpPr>
          <p:cNvPr id="132101" name="Rectangle 4"/>
          <p:cNvSpPr>
            <a:spLocks/>
          </p:cNvSpPr>
          <p:nvPr/>
        </p:nvSpPr>
        <p:spPr bwMode="auto">
          <a:xfrm>
            <a:off x="622300" y="5089525"/>
            <a:ext cx="7323138" cy="9731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Donoso AF. Exchange transfusion to reverse severe pertussis-induced cardiogenic shock. Pediatr Infect Dis J. 2006</a:t>
            </a:r>
          </a:p>
        </p:txBody>
      </p:sp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/>
          </p:cNvSpPr>
          <p:nvPr>
            <p:ph type="title"/>
          </p:nvPr>
        </p:nvSpPr>
        <p:spPr>
          <a:xfrm>
            <a:off x="1979613" y="188913"/>
            <a:ext cx="8153400" cy="990600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971550" y="6340475"/>
            <a:ext cx="7388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33CC"/>
                </a:solidFill>
              </a:rPr>
              <a:t>Drs. Marcos Segura, Alexandre Serafim, Sabrina Cardoso, Paulo R. Margotto, Paula Abdo, </a:t>
            </a:r>
          </a:p>
          <a:p>
            <a:pPr algn="ctr"/>
            <a:r>
              <a:rPr lang="pt-BR" sz="1400">
                <a:solidFill>
                  <a:srgbClr val="0033CC"/>
                </a:solidFill>
              </a:rPr>
              <a:t>Ana Paula, Marta David Rocha de Moura, Cira Ferreira Antunes Costa </a:t>
            </a:r>
          </a:p>
        </p:txBody>
      </p:sp>
      <p:pic>
        <p:nvPicPr>
          <p:cNvPr id="133126" name="Picture 6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323850" y="981075"/>
            <a:ext cx="8712200" cy="530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4850</TotalTime>
  <Words>1950</Words>
  <Application>Microsoft Office PowerPoint</Application>
  <PresentationFormat>Apresentação na tela (4:3)</PresentationFormat>
  <Paragraphs>392</Paragraphs>
  <Slides>87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Modelo de design</vt:lpstr>
      </vt:variant>
      <vt:variant>
        <vt:i4>8</vt:i4>
      </vt:variant>
      <vt:variant>
        <vt:lpstr>Títulos de slides</vt:lpstr>
      </vt:variant>
      <vt:variant>
        <vt:i4>87</vt:i4>
      </vt:variant>
    </vt:vector>
  </HeadingPairs>
  <TitlesOfParts>
    <vt:vector size="106" baseType="lpstr">
      <vt:lpstr>Arial</vt:lpstr>
      <vt:lpstr>Tw Cen MT</vt:lpstr>
      <vt:lpstr>Wingdings</vt:lpstr>
      <vt:lpstr>Wingdings 2</vt:lpstr>
      <vt:lpstr>Calibri</vt:lpstr>
      <vt:lpstr>Times New Roman</vt:lpstr>
      <vt:lpstr>Verdana</vt:lpstr>
      <vt:lpstr>Gill Sans</vt:lpstr>
      <vt:lpstr>MS PGothic</vt:lpstr>
      <vt:lpstr>ヒラギノ角ゴ ProN W3</vt:lpstr>
      <vt:lpstr>Bodoni SvtyTwo ITC TT-Bold</vt:lpstr>
      <vt:lpstr>Median</vt:lpstr>
      <vt:lpstr>Median</vt:lpstr>
      <vt:lpstr>Median</vt:lpstr>
      <vt:lpstr>Median</vt:lpstr>
      <vt:lpstr>Median</vt:lpstr>
      <vt:lpstr>Median</vt:lpstr>
      <vt:lpstr>Median</vt:lpstr>
      <vt:lpstr>Median</vt:lpstr>
      <vt:lpstr>Sessão de Anatomia Clínica: Coqueluche no Recém-Nascido   Apresentação: Paula Abdo–R3 UTIP HMIB                         Sabrina Cardoso (R3 –Anatomia Patológica) Coordenação: Ana Paula Plácido Patologistas:   Telma Carvalho/ Marcos EA Segura Coordenação Geral: Marta David Rocha de Moura  www.paulomargotto.com.br  Brasília, 8 de outubro de 2014</vt:lpstr>
      <vt:lpstr>CASO CLÍNICO</vt:lpstr>
      <vt:lpstr>CASO CLÍNICO </vt:lpstr>
      <vt:lpstr>CASO CLÍNICO </vt:lpstr>
      <vt:lpstr>CASO CLÍNICO </vt:lpstr>
      <vt:lpstr>CASO CLÍNICO</vt:lpstr>
      <vt:lpstr>CASO CLÍNICO</vt:lpstr>
      <vt:lpstr>CASO CLÍNICO</vt:lpstr>
      <vt:lpstr>HIPÓTESES DIAGNÓSTICAS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Sessão Anatomia Clínica  A-036-14</vt:lpstr>
      <vt:lpstr>Exame Macroscópico</vt:lpstr>
      <vt:lpstr>Exame Macroscópico</vt:lpstr>
      <vt:lpstr>Exame Microscópico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Diagnóstico Anátomo-Patológico Final</vt:lpstr>
      <vt:lpstr>Slide 40</vt:lpstr>
      <vt:lpstr>Slide 41</vt:lpstr>
      <vt:lpstr>Slide 42</vt:lpstr>
      <vt:lpstr>DISCUSSÃO CLÍNICA </vt:lpstr>
      <vt:lpstr>AGENTE ETIOLÓGICO</vt:lpstr>
      <vt:lpstr>TRANSMISSÃO</vt:lpstr>
      <vt:lpstr>EPIDEMIOLOGIA</vt:lpstr>
      <vt:lpstr>EPIDEMIOLOGIA</vt:lpstr>
      <vt:lpstr>EPIDEMIOLOGIA</vt:lpstr>
      <vt:lpstr>EPIDEMIOLOGIA</vt:lpstr>
      <vt:lpstr>EPIDEMIOLOGIA</vt:lpstr>
      <vt:lpstr>EPIDEMIOLOGIA</vt:lpstr>
      <vt:lpstr>IMUNIDADE</vt:lpstr>
      <vt:lpstr>IMUNIDADE</vt:lpstr>
      <vt:lpstr>FISIOPATOLOGIA</vt:lpstr>
      <vt:lpstr>FISIOPATOLOGIA</vt:lpstr>
      <vt:lpstr>FISIOPATOLOGIA</vt:lpstr>
      <vt:lpstr>QUADRO CLÍNICO</vt:lpstr>
      <vt:lpstr>QUADRO CLÍNICO</vt:lpstr>
      <vt:lpstr>QUADRO CLÍNICO</vt:lpstr>
      <vt:lpstr>QUADRO CLÍNICO</vt:lpstr>
      <vt:lpstr>QUADRO CLÍNICO</vt:lpstr>
      <vt:lpstr>TRANSMISSIBILIDADE</vt:lpstr>
      <vt:lpstr>DIAGNÓSTICO</vt:lpstr>
      <vt:lpstr>Novas recomendações</vt:lpstr>
      <vt:lpstr>Slide 65</vt:lpstr>
      <vt:lpstr>Slide 66</vt:lpstr>
      <vt:lpstr>EXAMES COMPLEMENTARES</vt:lpstr>
      <vt:lpstr>TRATAMENTO</vt:lpstr>
      <vt:lpstr>TRATAMENTO</vt:lpstr>
      <vt:lpstr>TRATAMENTO</vt:lpstr>
      <vt:lpstr>TRATAMENTO</vt:lpstr>
      <vt:lpstr>Sinais de alarme - Indicações de UTI</vt:lpstr>
      <vt:lpstr>TRATAMENTO</vt:lpstr>
      <vt:lpstr>QUIMIOPROFILAXIA</vt:lpstr>
      <vt:lpstr>Slide 75</vt:lpstr>
      <vt:lpstr>QUIMIOPROFILAXIA</vt:lpstr>
      <vt:lpstr>ESTRATÉGIA DE VACINAÇÃO</vt:lpstr>
      <vt:lpstr>Slide 78</vt:lpstr>
      <vt:lpstr>BIBLIOGRAFIA</vt:lpstr>
      <vt:lpstr>Slide 80</vt:lpstr>
      <vt:lpstr>Nota do Editor do site, Dr. Paulo R. Margotto</vt:lpstr>
      <vt:lpstr>Slide 82</vt:lpstr>
      <vt:lpstr>Slide 83</vt:lpstr>
      <vt:lpstr>Slide 84</vt:lpstr>
      <vt:lpstr>Slide 85</vt:lpstr>
      <vt:lpstr>Coqueluche e exsanguineotransfusão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 Abdo</dc:creator>
  <cp:lastModifiedBy>Paulo</cp:lastModifiedBy>
  <cp:revision>147</cp:revision>
  <dcterms:created xsi:type="dcterms:W3CDTF">2014-09-28T00:27:16Z</dcterms:created>
  <dcterms:modified xsi:type="dcterms:W3CDTF">2014-10-08T23:25:08Z</dcterms:modified>
</cp:coreProperties>
</file>