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7" r:id="rId4"/>
    <p:sldId id="285" r:id="rId5"/>
    <p:sldId id="261" r:id="rId6"/>
    <p:sldId id="262" r:id="rId7"/>
    <p:sldId id="264" r:id="rId8"/>
    <p:sldId id="265" r:id="rId9"/>
    <p:sldId id="266" r:id="rId10"/>
    <p:sldId id="267" r:id="rId11"/>
    <p:sldId id="283" r:id="rId12"/>
    <p:sldId id="268" r:id="rId13"/>
    <p:sldId id="284" r:id="rId14"/>
    <p:sldId id="269" r:id="rId15"/>
    <p:sldId id="270" r:id="rId16"/>
    <p:sldId id="271" r:id="rId17"/>
    <p:sldId id="286" r:id="rId18"/>
    <p:sldId id="272" r:id="rId19"/>
    <p:sldId id="273" r:id="rId20"/>
    <p:sldId id="274" r:id="rId21"/>
    <p:sldId id="281" r:id="rId22"/>
    <p:sldId id="275" r:id="rId23"/>
    <p:sldId id="287" r:id="rId24"/>
    <p:sldId id="276" r:id="rId25"/>
    <p:sldId id="277" r:id="rId26"/>
    <p:sldId id="278" r:id="rId27"/>
    <p:sldId id="279" r:id="rId28"/>
    <p:sldId id="280" r:id="rId29"/>
    <p:sldId id="282"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14" autoAdjust="0"/>
    <p:restoredTop sz="94660"/>
  </p:normalViewPr>
  <p:slideViewPr>
    <p:cSldViewPr snapToGrid="0">
      <p:cViewPr varScale="1">
        <p:scale>
          <a:sx n="88" d="100"/>
          <a:sy n="88" d="100"/>
        </p:scale>
        <p:origin x="-456" y="-62"/>
      </p:cViewPr>
      <p:guideLst>
        <p:guide orient="horz" pos="2160"/>
        <p:guide pos="3840"/>
      </p:guideLst>
    </p:cSldViewPr>
  </p:slideViewPr>
  <p:notesTextViewPr>
    <p:cViewPr>
      <p:scale>
        <a:sx n="1" d="1"/>
        <a:sy n="1" d="1"/>
      </p:scale>
      <p:origin x="0" y="0"/>
    </p:cViewPr>
  </p:notesTextViewPr>
  <p:sorterViewPr>
    <p:cViewPr>
      <p:scale>
        <a:sx n="66" d="100"/>
        <a:sy n="66" d="100"/>
      </p:scale>
      <p:origin x="0" y="524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15"/>
          <p:cNvGrpSpPr>
            <a:grpSpLocks/>
          </p:cNvGrpSpPr>
          <p:nvPr/>
        </p:nvGrpSpPr>
        <p:grpSpPr bwMode="auto">
          <a:xfrm>
            <a:off x="0" y="-1588"/>
            <a:ext cx="12192000" cy="6865938"/>
            <a:chOff x="0" y="-2373"/>
            <a:chExt cx="12192000" cy="6867027"/>
          </a:xfrm>
        </p:grpSpPr>
        <p:sp>
          <p:nvSpPr>
            <p:cNvPr id="5"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2" name="Rectangle 9"/>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13" name="Date Placeholder 3"/>
          <p:cNvSpPr>
            <a:spLocks noGrp="1"/>
          </p:cNvSpPr>
          <p:nvPr>
            <p:ph type="dt" sz="half" idx="10"/>
          </p:nvPr>
        </p:nvSpPr>
        <p:spPr>
          <a:xfrm rot="5400000">
            <a:off x="10090150" y="1792288"/>
            <a:ext cx="990600" cy="304800"/>
          </a:xfrm>
        </p:spPr>
        <p:txBody>
          <a:bodyPr/>
          <a:lstStyle>
            <a:lvl1pPr algn="l">
              <a:defRPr b="0" i="0">
                <a:solidFill>
                  <a:schemeClr val="bg1"/>
                </a:solidFill>
              </a:defRPr>
            </a:lvl1pPr>
          </a:lstStyle>
          <a:p>
            <a:pPr>
              <a:defRPr/>
            </a:pPr>
            <a:fld id="{8CA3F0E2-1548-4D03-9E51-2680D11B4C6A}" type="datetimeFigureOut">
              <a:rPr lang="en-US"/>
              <a:pPr>
                <a:defRPr/>
              </a:pPr>
              <a:t>5/1/2015</a:t>
            </a:fld>
            <a:endParaRPr lang="en-US"/>
          </a:p>
        </p:txBody>
      </p:sp>
      <p:sp>
        <p:nvSpPr>
          <p:cNvPr id="14" name="Footer Placeholder 4"/>
          <p:cNvSpPr>
            <a:spLocks noGrp="1"/>
          </p:cNvSpPr>
          <p:nvPr>
            <p:ph type="ftr" sz="quarter" idx="11"/>
          </p:nvPr>
        </p:nvSpPr>
        <p:spPr>
          <a:xfrm rot="5400000">
            <a:off x="8960644" y="3226594"/>
            <a:ext cx="3859212" cy="304800"/>
          </a:xfrm>
        </p:spPr>
        <p:txBody>
          <a:bodyPr/>
          <a:lstStyle>
            <a:lvl1pPr>
              <a:defRPr b="0" i="0" dirty="0">
                <a:solidFill>
                  <a:schemeClr val="bg1"/>
                </a:solidFill>
              </a:defRPr>
            </a:lvl1pPr>
          </a:lstStyle>
          <a:p>
            <a:pPr>
              <a:defRPr/>
            </a:pPr>
            <a:r>
              <a:rPr lang="en-US"/>
              <a:t>
              </a:t>
            </a:r>
          </a:p>
        </p:txBody>
      </p:sp>
      <p:sp>
        <p:nvSpPr>
          <p:cNvPr id="15" name="Slide Number Placeholder 5"/>
          <p:cNvSpPr>
            <a:spLocks noGrp="1"/>
          </p:cNvSpPr>
          <p:nvPr>
            <p:ph type="sldNum" sz="quarter" idx="12"/>
          </p:nvPr>
        </p:nvSpPr>
        <p:spPr>
          <a:xfrm>
            <a:off x="10350500" y="292100"/>
            <a:ext cx="838200" cy="768350"/>
          </a:xfrm>
        </p:spPr>
        <p:txBody>
          <a:bodyPr/>
          <a:lstStyle>
            <a:lvl1pPr>
              <a:defRPr sz="2800" b="0" i="0">
                <a:latin typeface="+mj-lt"/>
              </a:defRPr>
            </a:lvl1pPr>
          </a:lstStyle>
          <a:p>
            <a:pPr>
              <a:defRPr/>
            </a:pPr>
            <a:fld id="{AF29ABE9-17B4-4962-96B3-D14DE146A519}"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BF58F1A-4F13-43E0-B7EA-06CE267B7E11}" type="datetimeFigureOut">
              <a:rPr lang="en-US"/>
              <a:pPr>
                <a:defRPr/>
              </a:pPr>
              <a:t>5/1/2015</a:t>
            </a:fld>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75AE8401-436E-454C-AA03-CDFC5ABCA271}"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Group 12"/>
          <p:cNvGrpSpPr>
            <a:grpSpLocks/>
          </p:cNvGrpSpPr>
          <p:nvPr/>
        </p:nvGrpSpPr>
        <p:grpSpPr bwMode="auto">
          <a:xfrm>
            <a:off x="0" y="-1588"/>
            <a:ext cx="12192000" cy="6865938"/>
            <a:chOff x="0" y="-2373"/>
            <a:chExt cx="12192000" cy="6867027"/>
          </a:xfrm>
        </p:grpSpPr>
        <p:sp>
          <p:nvSpPr>
            <p:cNvPr id="5"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6"/>
            <p:cNvSpPr/>
            <p:nvPr/>
          </p:nvSpPr>
          <p:spPr>
            <a:xfrm>
              <a:off x="7289800" y="402504"/>
              <a:ext cx="4478338"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677511">
              <a:off x="4698738" y="1825165"/>
              <a:ext cx="3299348" cy="441325"/>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pPr>
                <a:defRPr/>
              </a:pPr>
              <a:endParaRPr lang="pt-BR" dirty="0"/>
            </a:p>
          </p:txBody>
        </p:sp>
        <p:sp>
          <p:nvSpPr>
            <p:cNvPr id="13" name="Freeform 5"/>
            <p:cNvSpPr>
              <a:spLocks noChangeArrowheads="1"/>
            </p:cNvSpPr>
            <p:nvPr/>
          </p:nvSpPr>
          <p:spPr bwMode="gray">
            <a:xfrm rot="-5400000">
              <a:off x="3786502" y="2802490"/>
              <a:ext cx="6054098" cy="1254125"/>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pPr>
                <a:defRPr/>
              </a:pPr>
              <a:endParaRPr lang="pt-BR" dirty="0"/>
            </a:p>
          </p:txBody>
        </p:sp>
        <p:sp>
          <p:nvSpPr>
            <p:cNvPr id="14"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5" name="Rectangle 14"/>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6" y="2677645"/>
            <a:ext cx="4351023" cy="2283824"/>
          </a:xfrm>
        </p:spPr>
        <p:txBody>
          <a:bodyPr/>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7E09E0F3-7D2F-4A3F-B262-AA35A2CE6925}" type="datetimeFigureOut">
              <a:rPr lang="en-US"/>
              <a:pPr>
                <a:defRPr/>
              </a:pPr>
              <a:t>5/1/2015</a:t>
            </a:fld>
            <a:endParaRPr lang="en-US" dirty="0"/>
          </a:p>
        </p:txBody>
      </p:sp>
      <p:sp>
        <p:nvSpPr>
          <p:cNvPr id="17" name="Footer Placeholder 4"/>
          <p:cNvSpPr>
            <a:spLocks noGrp="1"/>
          </p:cNvSpPr>
          <p:nvPr>
            <p:ph type="ftr" sz="quarter" idx="11"/>
          </p:nvPr>
        </p:nvSpPr>
        <p:spPr/>
        <p:txBody>
          <a:bodyPr/>
          <a:lstStyle>
            <a:lvl1pPr>
              <a:defRPr dirty="0"/>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ECC28462-8FAD-4FE5-968D-61E788F1F592}" type="slidenum">
              <a:rPr lang="en-US"/>
              <a:pPr>
                <a:defRPr/>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5C2A995-EFFE-4802-A226-32934166A22E}" type="datetimeFigureOut">
              <a:rPr lang="en-US"/>
              <a:pPr>
                <a:defRPr/>
              </a:pPr>
              <a:t>5/1/2015</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07C6B19E-CB81-4893-9F4B-72DC09ACAAC1}"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DC658946-336F-4DE2-828A-F963B2C2C4AA}" type="datetimeFigureOut">
              <a:rPr lang="en-US"/>
              <a:pPr>
                <a:defRPr/>
              </a:pPr>
              <a:t>5/1/2015</a:t>
            </a:fld>
            <a:endParaRPr lang="en-US" dirty="0"/>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896E5587-9B49-4EF8-BA3E-58C912E3315D}" type="slidenum">
              <a:rPr lang="en-US"/>
              <a:pPr>
                <a:defRPr/>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0DF44305-18FA-4B2D-8E36-C8C6DCD22532}" type="datetimeFigureOut">
              <a:rPr lang="en-US"/>
              <a:pPr>
                <a:defRPr/>
              </a:pPr>
              <a:t>5/1/2015</a:t>
            </a:fld>
            <a:endParaRPr lang="en-US" dirty="0"/>
          </a:p>
        </p:txBody>
      </p:sp>
      <p:sp>
        <p:nvSpPr>
          <p:cNvPr id="4" name="Footer Placeholder 4"/>
          <p:cNvSpPr>
            <a:spLocks noGrp="1"/>
          </p:cNvSpPr>
          <p:nvPr>
            <p:ph type="ftr" sz="quarter" idx="11"/>
          </p:nvPr>
        </p:nvSpPr>
        <p:spPr/>
        <p:txBody>
          <a:bodyPr/>
          <a:lstStyle>
            <a:lvl1pPr>
              <a:defRPr/>
            </a:lvl1pPr>
          </a:lstStyle>
          <a:p>
            <a:pPr>
              <a:defRPr/>
            </a:pPr>
            <a:r>
              <a:rPr lang="en-US"/>
              <a:t>
              </a:t>
            </a:r>
          </a:p>
        </p:txBody>
      </p:sp>
      <p:sp>
        <p:nvSpPr>
          <p:cNvPr id="5" name="Slide Number Placeholder 5"/>
          <p:cNvSpPr>
            <a:spLocks noGrp="1"/>
          </p:cNvSpPr>
          <p:nvPr>
            <p:ph type="sldNum" sz="quarter" idx="12"/>
          </p:nvPr>
        </p:nvSpPr>
        <p:spPr/>
        <p:txBody>
          <a:bodyPr/>
          <a:lstStyle>
            <a:lvl1pPr>
              <a:defRPr/>
            </a:lvl1pPr>
          </a:lstStyle>
          <a:p>
            <a:pPr>
              <a:defRPr/>
            </a:pPr>
            <a:fld id="{09EB697B-113C-4F8C-B2FD-217629246189}"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6"/>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p:cNvSpPr>
            <a:spLocks noGrp="1"/>
          </p:cNvSpPr>
          <p:nvPr>
            <p:ph type="dt" sz="half" idx="10"/>
          </p:nvPr>
        </p:nvSpPr>
        <p:spPr/>
        <p:txBody>
          <a:bodyPr/>
          <a:lstStyle>
            <a:lvl1pPr>
              <a:defRPr/>
            </a:lvl1pPr>
          </a:lstStyle>
          <a:p>
            <a:pPr>
              <a:defRPr/>
            </a:pPr>
            <a:fld id="{14110323-819E-4038-AFA4-B553E91B7C18}" type="datetimeFigureOut">
              <a:rPr lang="en-US"/>
              <a:pPr>
                <a:defRPr/>
              </a:pPr>
              <a:t>5/1/2015</a:t>
            </a:fld>
            <a:endParaRPr lang="en-US" dirty="0"/>
          </a:p>
        </p:txBody>
      </p:sp>
      <p:sp>
        <p:nvSpPr>
          <p:cNvPr id="4" name="Footer Placeholder 2"/>
          <p:cNvSpPr>
            <a:spLocks noGrp="1"/>
          </p:cNvSpPr>
          <p:nvPr>
            <p:ph type="ftr" sz="quarter" idx="11"/>
          </p:nvPr>
        </p:nvSpPr>
        <p:spPr/>
        <p:txBody>
          <a:bodyPr/>
          <a:lstStyle>
            <a:lvl1pPr>
              <a:defRPr dirty="0"/>
            </a:lvl1pPr>
          </a:lstStyle>
          <a:p>
            <a:pPr>
              <a:defRPr/>
            </a:pPr>
            <a:r>
              <a:rPr lang="en-US"/>
              <a:t>
              </a:t>
            </a:r>
          </a:p>
        </p:txBody>
      </p:sp>
      <p:sp>
        <p:nvSpPr>
          <p:cNvPr id="5" name="Slide Number Placeholder 3"/>
          <p:cNvSpPr>
            <a:spLocks noGrp="1"/>
          </p:cNvSpPr>
          <p:nvPr>
            <p:ph type="sldNum" sz="quarter" idx="12"/>
          </p:nvPr>
        </p:nvSpPr>
        <p:spPr/>
        <p:txBody>
          <a:bodyPr/>
          <a:lstStyle>
            <a:lvl1pPr>
              <a:defRPr/>
            </a:lvl1pPr>
          </a:lstStyle>
          <a:p>
            <a:pPr>
              <a:defRPr/>
            </a:pPr>
            <a:fld id="{D5E6763D-2191-4EFD-926B-03F13F0EA89A}"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13"/>
          <p:cNvGrpSpPr>
            <a:grpSpLocks/>
          </p:cNvGrpSpPr>
          <p:nvPr/>
        </p:nvGrpSpPr>
        <p:grpSpPr bwMode="auto">
          <a:xfrm>
            <a:off x="0" y="-1588"/>
            <a:ext cx="12192000" cy="6865938"/>
            <a:chOff x="0" y="-2373"/>
            <a:chExt cx="12192000" cy="6867027"/>
          </a:xfrm>
        </p:grpSpPr>
        <p:sp>
          <p:nvSpPr>
            <p:cNvPr id="6"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7"/>
            <p:cNvSpPr/>
            <p:nvPr/>
          </p:nvSpPr>
          <p:spPr>
            <a:xfrm>
              <a:off x="5713413" y="402504"/>
              <a:ext cx="6054725"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677511">
              <a:off x="3140607" y="1825959"/>
              <a:ext cx="3299348" cy="439737"/>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pPr>
                <a:defRPr/>
              </a:pPr>
              <a:endParaRPr lang="pt-BR" dirty="0"/>
            </a:p>
          </p:txBody>
        </p:sp>
        <p:sp>
          <p:nvSpPr>
            <p:cNvPr id="14" name="Freeform 5"/>
            <p:cNvSpPr>
              <a:spLocks noChangeArrowheads="1"/>
            </p:cNvSpPr>
            <p:nvPr/>
          </p:nvSpPr>
          <p:spPr bwMode="gray">
            <a:xfrm rot="-5400000">
              <a:off x="2229164" y="2802490"/>
              <a:ext cx="6054098" cy="1254125"/>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pPr>
                <a:defRPr/>
              </a:pPr>
              <a:endParaRPr lang="pt-BR" dirty="0"/>
            </a:p>
          </p:txBody>
        </p:sp>
        <p:sp>
          <p:nvSpPr>
            <p:cNvPr id="15"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6" name="Rectangle 14"/>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64DD18AA-984A-4109-880D-3052FD328958}" type="datetimeFigureOut">
              <a:rPr lang="en-US"/>
              <a:pPr>
                <a:defRPr/>
              </a:pPr>
              <a:t>5/1/2015</a:t>
            </a:fld>
            <a:endParaRPr lang="en-US" dirty="0"/>
          </a:p>
        </p:txBody>
      </p:sp>
      <p:sp>
        <p:nvSpPr>
          <p:cNvPr id="18" name="Footer Placeholder 5"/>
          <p:cNvSpPr>
            <a:spLocks noGrp="1"/>
          </p:cNvSpPr>
          <p:nvPr>
            <p:ph type="ftr" sz="quarter" idx="11"/>
          </p:nvPr>
        </p:nvSpPr>
        <p:spPr/>
        <p:txBody>
          <a:bodyPr/>
          <a:lstStyle>
            <a:lvl1pPr>
              <a:defRPr dirty="0"/>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720E4865-2956-4222-BE8E-82542F32CF5F}" type="slidenum">
              <a:rPr lang="en-US"/>
              <a:pPr>
                <a:defRPr/>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19"/>
          <p:cNvGrpSpPr>
            <a:grpSpLocks/>
          </p:cNvGrpSpPr>
          <p:nvPr/>
        </p:nvGrpSpPr>
        <p:grpSpPr bwMode="auto">
          <a:xfrm>
            <a:off x="0" y="-1588"/>
            <a:ext cx="12192000" cy="6865938"/>
            <a:chOff x="0" y="-2373"/>
            <a:chExt cx="12192000" cy="6867027"/>
          </a:xfrm>
        </p:grpSpPr>
        <p:sp>
          <p:nvSpPr>
            <p:cNvPr id="6"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7"/>
            <p:cNvSpPr/>
            <p:nvPr/>
          </p:nvSpPr>
          <p:spPr>
            <a:xfrm>
              <a:off x="6172200" y="402504"/>
              <a:ext cx="5595938"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400000">
              <a:off x="3295170" y="2801697"/>
              <a:ext cx="6054098" cy="1255712"/>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pPr>
                <a:defRPr/>
              </a:pPr>
              <a:endParaRPr lang="pt-BR" dirty="0"/>
            </a:p>
          </p:txBody>
        </p:sp>
        <p:sp>
          <p:nvSpPr>
            <p:cNvPr id="14" name="Freeform 5"/>
            <p:cNvSpPr>
              <a:spLocks noChangeArrowheads="1"/>
            </p:cNvSpPr>
            <p:nvPr/>
          </p:nvSpPr>
          <p:spPr bwMode="gray">
            <a:xfrm rot="-5677511">
              <a:off x="4203438" y="1825165"/>
              <a:ext cx="3299348" cy="441325"/>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pPr>
                <a:defRPr/>
              </a:pPr>
              <a:endParaRPr lang="pt-BR" dirty="0"/>
            </a:p>
          </p:txBody>
        </p:sp>
        <p:sp>
          <p:nvSpPr>
            <p:cNvPr id="15"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6"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66B65283-5289-42FC-8533-F17A460A6367}" type="datetimeFigureOut">
              <a:rPr lang="en-US"/>
              <a:pPr>
                <a:defRPr/>
              </a:pPr>
              <a:t>5/1/2015</a:t>
            </a:fld>
            <a:endParaRPr lang="en-US" dirty="0"/>
          </a:p>
        </p:txBody>
      </p:sp>
      <p:sp>
        <p:nvSpPr>
          <p:cNvPr id="18" name="Footer Placeholder 5"/>
          <p:cNvSpPr>
            <a:spLocks noGrp="1"/>
          </p:cNvSpPr>
          <p:nvPr>
            <p:ph type="ftr" sz="quarter" idx="11"/>
          </p:nvPr>
        </p:nvSpPr>
        <p:spPr/>
        <p:txBody>
          <a:bodyPr/>
          <a:lstStyle>
            <a:lvl1pPr>
              <a:defRPr dirty="0"/>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CD794B72-D75E-403E-8882-94759575C8B3}"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grpSp>
        <p:nvGrpSpPr>
          <p:cNvPr id="5" name="Group 18"/>
          <p:cNvGrpSpPr>
            <a:grpSpLocks/>
          </p:cNvGrpSpPr>
          <p:nvPr/>
        </p:nvGrpSpPr>
        <p:grpSpPr bwMode="auto">
          <a:xfrm>
            <a:off x="0" y="-1588"/>
            <a:ext cx="12192000" cy="6865938"/>
            <a:chOff x="0" y="-2373"/>
            <a:chExt cx="12192000" cy="6867027"/>
          </a:xfrm>
        </p:grpSpPr>
        <p:sp>
          <p:nvSpPr>
            <p:cNvPr id="6"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10371525">
              <a:off x="263525" y="4438569"/>
              <a:ext cx="3300413" cy="441395"/>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pPr>
                <a:defRPr/>
              </a:pPr>
              <a:endParaRPr lang="pt-BR" dirty="0"/>
            </a:p>
          </p:txBody>
        </p:sp>
        <p:sp>
          <p:nvSpPr>
            <p:cNvPr id="13" name="Freeform 5"/>
            <p:cNvSpPr>
              <a:spLocks noChangeArrowheads="1"/>
            </p:cNvSpPr>
            <p:nvPr/>
          </p:nvSpPr>
          <p:spPr bwMode="gray">
            <a:xfrm rot="10800000">
              <a:off x="458788" y="321529"/>
              <a:ext cx="11277600" cy="4533031"/>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pPr>
                <a:defRPr/>
              </a:pPr>
              <a:endParaRPr lang="pt-BR" dirty="0"/>
            </a:p>
          </p:txBody>
        </p:sp>
        <p:sp>
          <p:nvSpPr>
            <p:cNvPr id="14"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4"/>
          <p:cNvSpPr>
            <a:spLocks noGrp="1"/>
          </p:cNvSpPr>
          <p:nvPr>
            <p:ph type="dt" sz="half" idx="10"/>
          </p:nvPr>
        </p:nvSpPr>
        <p:spPr/>
        <p:txBody>
          <a:bodyPr/>
          <a:lstStyle>
            <a:lvl1pPr>
              <a:defRPr/>
            </a:lvl1pPr>
          </a:lstStyle>
          <a:p>
            <a:pPr>
              <a:defRPr/>
            </a:pPr>
            <a:fld id="{68FC5667-7643-4B4E-B9E2-95CADB755FCF}" type="datetimeFigureOut">
              <a:rPr lang="en-US"/>
              <a:pPr>
                <a:defRPr/>
              </a:pPr>
              <a:t>5/1/2015</a:t>
            </a:fld>
            <a:endParaRPr lang="en-US" dirty="0"/>
          </a:p>
        </p:txBody>
      </p:sp>
      <p:sp>
        <p:nvSpPr>
          <p:cNvPr id="17" name="Footer Placeholder 5"/>
          <p:cNvSpPr>
            <a:spLocks noGrp="1"/>
          </p:cNvSpPr>
          <p:nvPr>
            <p:ph type="ftr" sz="quarter" idx="11"/>
          </p:nvPr>
        </p:nvSpPr>
        <p:spPr/>
        <p:txBody>
          <a:bodyPr/>
          <a:lstStyle>
            <a:lvl1pPr>
              <a:defRPr dirty="0"/>
            </a:lvl1pPr>
          </a:lstStyle>
          <a:p>
            <a:pPr>
              <a:defRPr/>
            </a:pPr>
            <a:r>
              <a:rPr lang="en-US"/>
              <a:t>
              </a:t>
            </a:r>
          </a:p>
        </p:txBody>
      </p:sp>
      <p:sp>
        <p:nvSpPr>
          <p:cNvPr id="18" name="Slide Number Placeholder 6"/>
          <p:cNvSpPr>
            <a:spLocks noGrp="1"/>
          </p:cNvSpPr>
          <p:nvPr>
            <p:ph type="sldNum" sz="quarter" idx="12"/>
          </p:nvPr>
        </p:nvSpPr>
        <p:spPr/>
        <p:txBody>
          <a:bodyPr/>
          <a:lstStyle>
            <a:lvl1pPr>
              <a:defRPr/>
            </a:lvl1pPr>
          </a:lstStyle>
          <a:p>
            <a:pPr>
              <a:defRPr/>
            </a:pPr>
            <a:fld id="{68243596-9A67-4256-AA15-F93E2FD73AC8}"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grpSp>
        <p:nvGrpSpPr>
          <p:cNvPr id="4" name="Group 11"/>
          <p:cNvGrpSpPr>
            <a:grpSpLocks/>
          </p:cNvGrpSpPr>
          <p:nvPr/>
        </p:nvGrpSpPr>
        <p:grpSpPr bwMode="auto">
          <a:xfrm>
            <a:off x="0" y="-1588"/>
            <a:ext cx="12192000" cy="6865938"/>
            <a:chOff x="0" y="-2373"/>
            <a:chExt cx="12192000" cy="6867027"/>
          </a:xfrm>
        </p:grpSpPr>
        <p:sp>
          <p:nvSpPr>
            <p:cNvPr id="5"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89932">
              <a:off x="8491538" y="2714271"/>
              <a:ext cx="3298825" cy="441395"/>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pPr>
                <a:defRPr/>
              </a:pPr>
              <a:endParaRPr lang="pt-BR" dirty="0"/>
            </a:p>
          </p:txBody>
        </p:sp>
        <p:sp>
          <p:nvSpPr>
            <p:cNvPr id="13" name="Freeform 5"/>
            <p:cNvSpPr>
              <a:spLocks noChangeArrowheads="1"/>
            </p:cNvSpPr>
            <p:nvPr/>
          </p:nvSpPr>
          <p:spPr bwMode="gray">
            <a:xfrm>
              <a:off x="455613" y="2801598"/>
              <a:ext cx="11277600" cy="3602608"/>
            </a:xfrm>
            <a:custGeom>
              <a:avLst/>
              <a:gdLst>
                <a:gd name="T0" fmla="*/ 0 w 10000"/>
                <a:gd name="T1" fmla="*/ 0 h 7946"/>
                <a:gd name="T2" fmla="*/ 10000 w 10000"/>
                <a:gd name="T3" fmla="*/ 7946 h 7946"/>
              </a:gdLst>
              <a:ahLst/>
              <a:cxnLst/>
              <a:rect l="T0" t="T1" r="T2" b="T3"/>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w="9525">
              <a:noFill/>
              <a:miter lim="800000"/>
              <a:headEnd/>
              <a:tailEnd/>
            </a:ln>
          </p:spPr>
          <p:txBody>
            <a:bodyPr/>
            <a:lstStyle/>
            <a:p>
              <a:pPr>
                <a:defRPr/>
              </a:pPr>
              <a:endParaRPr lang="pt-BR" dirty="0"/>
            </a:p>
          </p:txBody>
        </p:sp>
        <p:sp>
          <p:nvSpPr>
            <p:cNvPr id="14"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1063416"/>
            <a:ext cx="8825659" cy="1379755"/>
          </a:xfrm>
        </p:spPr>
        <p:txBody>
          <a:bodyPr/>
          <a:lstStyle>
            <a:lvl1pPr>
              <a:defRPr sz="40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0A75D13F-D66F-47AC-8E57-474BBC9A548E}" type="datetimeFigureOut">
              <a:rPr lang="en-US"/>
              <a:pPr>
                <a:defRPr/>
              </a:pPr>
              <a:t>5/1/2015</a:t>
            </a:fld>
            <a:endParaRPr lang="en-US" dirty="0"/>
          </a:p>
        </p:txBody>
      </p:sp>
      <p:sp>
        <p:nvSpPr>
          <p:cNvPr id="17" name="Footer Placeholder 4"/>
          <p:cNvSpPr>
            <a:spLocks noGrp="1"/>
          </p:cNvSpPr>
          <p:nvPr>
            <p:ph type="ftr" sz="quarter" idx="11"/>
          </p:nvPr>
        </p:nvSpPr>
        <p:spPr/>
        <p:txBody>
          <a:bodyPr/>
          <a:lstStyle>
            <a:lvl1pPr>
              <a:defRPr dirty="0"/>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C3C4BDBE-D54C-436F-8945-3C57C6696904}" type="slidenum">
              <a:rPr lang="en-US"/>
              <a:pPr>
                <a:defRPr/>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grpSp>
        <p:nvGrpSpPr>
          <p:cNvPr id="5" name="Group 6"/>
          <p:cNvGrpSpPr>
            <a:grpSpLocks/>
          </p:cNvGrpSpPr>
          <p:nvPr/>
        </p:nvGrpSpPr>
        <p:grpSpPr bwMode="auto">
          <a:xfrm>
            <a:off x="0" y="-1588"/>
            <a:ext cx="12192000" cy="6865938"/>
            <a:chOff x="0" y="-2373"/>
            <a:chExt cx="12192000" cy="6867027"/>
          </a:xfrm>
        </p:grpSpPr>
        <p:sp>
          <p:nvSpPr>
            <p:cNvPr id="6"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89932">
              <a:off x="8491538" y="4184529"/>
              <a:ext cx="3298825" cy="441395"/>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pPr>
                <a:defRPr/>
              </a:pPr>
              <a:endParaRPr lang="pt-BR" dirty="0"/>
            </a:p>
          </p:txBody>
        </p:sp>
        <p:sp>
          <p:nvSpPr>
            <p:cNvPr id="15" name="Freeform 5"/>
            <p:cNvSpPr>
              <a:spLocks noChangeArrowheads="1"/>
            </p:cNvSpPr>
            <p:nvPr/>
          </p:nvSpPr>
          <p:spPr bwMode="gray">
            <a:xfrm>
              <a:off x="455613" y="4241688"/>
              <a:ext cx="11277600" cy="233717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pPr>
                <a:defRPr/>
              </a:pPr>
              <a:endParaRPr lang="pt-BR" dirty="0"/>
            </a:p>
          </p:txBody>
        </p:sp>
        <p:sp>
          <p:nvSpPr>
            <p:cNvPr id="16"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7" name="TextBox 12"/>
          <p:cNvSpPr txBox="1"/>
          <p:nvPr/>
        </p:nvSpPr>
        <p:spPr>
          <a:xfrm>
            <a:off x="9718675" y="2632075"/>
            <a:ext cx="803275" cy="1570038"/>
          </a:xfrm>
          <a:prstGeom prst="rect">
            <a:avLst/>
          </a:prstGeom>
          <a:noFill/>
        </p:spPr>
        <p:txBody>
          <a:bodyPr>
            <a:spAutoFit/>
          </a:bodyPr>
          <a:lstStyle>
            <a:defPPr>
              <a:defRPr lang="en-US"/>
            </a:defPPr>
            <a:lvl1pPr algn="r">
              <a:defRPr sz="12200" b="0" i="0">
                <a:solidFill>
                  <a:schemeClr val="accent1"/>
                </a:solidFill>
                <a:latin typeface="Arial"/>
                <a:cs typeface="Arial"/>
              </a:defRPr>
            </a:lvl1pPr>
          </a:lstStyle>
          <a:p>
            <a:pPr fontAlgn="auto">
              <a:spcBef>
                <a:spcPts val="0"/>
              </a:spcBef>
              <a:spcAft>
                <a:spcPts val="0"/>
              </a:spcAft>
              <a:defRPr/>
            </a:pPr>
            <a:r>
              <a:rPr lang="en-US" sz="9600" dirty="0"/>
              <a:t>”</a:t>
            </a:r>
          </a:p>
        </p:txBody>
      </p:sp>
      <p:sp>
        <p:nvSpPr>
          <p:cNvPr id="18" name="TextBox 8"/>
          <p:cNvSpPr txBox="1"/>
          <p:nvPr/>
        </p:nvSpPr>
        <p:spPr>
          <a:xfrm>
            <a:off x="898525" y="590550"/>
            <a:ext cx="801688" cy="1570038"/>
          </a:xfrm>
          <a:prstGeom prst="rect">
            <a:avLst/>
          </a:prstGeom>
          <a:noFill/>
        </p:spPr>
        <p:txBody>
          <a:bodyPr>
            <a:spAutoFit/>
          </a:bodyPr>
          <a:lstStyle>
            <a:defPPr>
              <a:defRPr lang="en-US"/>
            </a:defPPr>
            <a:lvl1pPr algn="r">
              <a:defRPr sz="12200" b="0" i="0">
                <a:solidFill>
                  <a:schemeClr val="accent1"/>
                </a:solidFill>
                <a:latin typeface="Arial"/>
                <a:cs typeface="Arial"/>
              </a:defRPr>
            </a:lvl1pPr>
          </a:lstStyle>
          <a:p>
            <a:pPr fontAlgn="auto">
              <a:spcBef>
                <a:spcPts val="0"/>
              </a:spcBef>
              <a:spcAft>
                <a:spcPts val="0"/>
              </a:spcAft>
              <a:defRPr/>
            </a:pPr>
            <a:r>
              <a:rPr lang="en-US" sz="9600" dirty="0"/>
              <a:t>“</a:t>
            </a:r>
          </a:p>
        </p:txBody>
      </p:sp>
      <p:sp>
        <p:nvSpPr>
          <p:cNvPr id="19" name="Rectangle 3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0517"/>
            <a:ext cx="8453906" cy="2698249"/>
          </a:xfrm>
        </p:spPr>
        <p:txBody>
          <a:bodyPr/>
          <a:lstStyle>
            <a:lvl1pPr>
              <a:defRPr sz="4000"/>
            </a:lvl1pPr>
          </a:lstStyle>
          <a:p>
            <a:r>
              <a:rPr lang="pt-BR" smtClean="0"/>
              <a:t>Clique para editar o título mestre</a:t>
            </a:r>
            <a:endParaRPr lang="en-US" dirty="0"/>
          </a:p>
        </p:txBody>
      </p:sp>
      <p:sp>
        <p:nvSpPr>
          <p:cNvPr id="14" name="Text Placeholder 3"/>
          <p:cNvSpPr>
            <a:spLocks noGrp="1"/>
          </p:cNvSpPr>
          <p:nvPr>
            <p:ph type="body" sz="half" idx="13"/>
          </p:nvPr>
        </p:nvSpPr>
        <p:spPr bwMode="gray">
          <a:xfrm>
            <a:off x="1945945" y="3678766"/>
            <a:ext cx="7725772" cy="342174"/>
          </a:xfrm>
        </p:spPr>
        <p:txBody>
          <a:bodyPr>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0" name="Date Placeholder 3"/>
          <p:cNvSpPr>
            <a:spLocks noGrp="1"/>
          </p:cNvSpPr>
          <p:nvPr>
            <p:ph type="dt" sz="half" idx="14"/>
          </p:nvPr>
        </p:nvSpPr>
        <p:spPr/>
        <p:txBody>
          <a:bodyPr/>
          <a:lstStyle>
            <a:lvl1pPr>
              <a:defRPr/>
            </a:lvl1pPr>
          </a:lstStyle>
          <a:p>
            <a:pPr>
              <a:defRPr/>
            </a:pPr>
            <a:fld id="{433C1140-C747-4C79-8402-531DDADCD575}" type="datetimeFigureOut">
              <a:rPr lang="en-US"/>
              <a:pPr>
                <a:defRPr/>
              </a:pPr>
              <a:t>5/1/2015</a:t>
            </a:fld>
            <a:endParaRPr lang="en-US" dirty="0"/>
          </a:p>
        </p:txBody>
      </p:sp>
      <p:sp>
        <p:nvSpPr>
          <p:cNvPr id="21" name="Footer Placeholder 4"/>
          <p:cNvSpPr>
            <a:spLocks noGrp="1"/>
          </p:cNvSpPr>
          <p:nvPr>
            <p:ph type="ftr" sz="quarter" idx="15"/>
          </p:nvPr>
        </p:nvSpPr>
        <p:spPr/>
        <p:txBody>
          <a:bodyPr/>
          <a:lstStyle>
            <a:lvl1pPr>
              <a:defRPr dirty="0"/>
            </a:lvl1pPr>
          </a:lstStyle>
          <a:p>
            <a:pPr>
              <a:defRPr/>
            </a:pPr>
            <a:r>
              <a:rPr lang="en-US"/>
              <a:t>
              </a:t>
            </a:r>
          </a:p>
        </p:txBody>
      </p:sp>
      <p:sp>
        <p:nvSpPr>
          <p:cNvPr id="22" name="Slide Number Placeholder 5"/>
          <p:cNvSpPr>
            <a:spLocks noGrp="1"/>
          </p:cNvSpPr>
          <p:nvPr>
            <p:ph type="sldNum" sz="quarter" idx="16"/>
          </p:nvPr>
        </p:nvSpPr>
        <p:spPr/>
        <p:txBody>
          <a:bodyPr/>
          <a:lstStyle>
            <a:lvl1pPr>
              <a:defRPr/>
            </a:lvl1pPr>
          </a:lstStyle>
          <a:p>
            <a:pPr>
              <a:defRPr/>
            </a:pPr>
            <a:fld id="{4F2B7C3C-7C79-4FBA-A954-EB4626294708}" type="slidenum">
              <a:rPr lang="en-US"/>
              <a:pPr>
                <a:defRPr/>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grpSp>
        <p:nvGrpSpPr>
          <p:cNvPr id="4" name="Group 17"/>
          <p:cNvGrpSpPr>
            <a:grpSpLocks/>
          </p:cNvGrpSpPr>
          <p:nvPr/>
        </p:nvGrpSpPr>
        <p:grpSpPr bwMode="auto">
          <a:xfrm>
            <a:off x="0" y="-1588"/>
            <a:ext cx="12192000" cy="6865938"/>
            <a:chOff x="0" y="-2373"/>
            <a:chExt cx="12192000" cy="6867027"/>
          </a:xfrm>
        </p:grpSpPr>
        <p:sp>
          <p:nvSpPr>
            <p:cNvPr id="5"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ChangeArrowheads="1"/>
            </p:cNvSpPr>
            <p:nvPr/>
          </p:nvSpPr>
          <p:spPr bwMode="gray">
            <a:xfrm rot="-589932">
              <a:off x="8491538" y="4194055"/>
              <a:ext cx="3298825" cy="439808"/>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pPr>
                <a:defRPr/>
              </a:pPr>
              <a:endParaRPr lang="pt-BR" dirty="0"/>
            </a:p>
          </p:txBody>
        </p:sp>
        <p:sp>
          <p:nvSpPr>
            <p:cNvPr id="12" name="Freeform 5"/>
            <p:cNvSpPr>
              <a:spLocks noChangeArrowheads="1"/>
            </p:cNvSpPr>
            <p:nvPr/>
          </p:nvSpPr>
          <p:spPr bwMode="gray">
            <a:xfrm>
              <a:off x="455613" y="4241688"/>
              <a:ext cx="11277600" cy="233717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pPr>
                <a:defRPr/>
              </a:pPr>
              <a:endParaRPr lang="pt-BR" dirty="0"/>
            </a:p>
          </p:txBody>
        </p:sp>
        <p:sp>
          <p:nvSpPr>
            <p:cNvPr id="13"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4" name="Rectangle 1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5033068"/>
            <a:ext cx="8825659" cy="860400"/>
          </a:xfrm>
        </p:spPr>
        <p:txBody>
          <a:bodyPr/>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5" name="Date Placeholder 3"/>
          <p:cNvSpPr>
            <a:spLocks noGrp="1"/>
          </p:cNvSpPr>
          <p:nvPr>
            <p:ph type="dt" sz="half" idx="10"/>
          </p:nvPr>
        </p:nvSpPr>
        <p:spPr/>
        <p:txBody>
          <a:bodyPr/>
          <a:lstStyle>
            <a:lvl1pPr>
              <a:defRPr/>
            </a:lvl1pPr>
          </a:lstStyle>
          <a:p>
            <a:pPr>
              <a:defRPr/>
            </a:pPr>
            <a:fld id="{E77DA020-E79D-43B7-A8F3-E8A98B6511AD}" type="datetimeFigureOut">
              <a:rPr lang="en-US"/>
              <a:pPr>
                <a:defRPr/>
              </a:pPr>
              <a:t>5/1/2015</a:t>
            </a:fld>
            <a:endParaRPr lang="en-US" dirty="0"/>
          </a:p>
        </p:txBody>
      </p:sp>
      <p:sp>
        <p:nvSpPr>
          <p:cNvPr id="16" name="Footer Placeholder 4"/>
          <p:cNvSpPr>
            <a:spLocks noGrp="1"/>
          </p:cNvSpPr>
          <p:nvPr>
            <p:ph type="ftr" sz="quarter" idx="11"/>
          </p:nvPr>
        </p:nvSpPr>
        <p:spPr/>
        <p:txBody>
          <a:bodyPr/>
          <a:lstStyle>
            <a:lvl1pPr>
              <a:defRPr dirty="0"/>
            </a:lvl1pPr>
          </a:lstStyle>
          <a:p>
            <a:pPr>
              <a:defRPr/>
            </a:pPr>
            <a:r>
              <a:rPr lang="en-US"/>
              <a:t>
              </a:t>
            </a:r>
          </a:p>
        </p:txBody>
      </p:sp>
      <p:sp>
        <p:nvSpPr>
          <p:cNvPr id="17" name="Slide Number Placeholder 5"/>
          <p:cNvSpPr>
            <a:spLocks noGrp="1"/>
          </p:cNvSpPr>
          <p:nvPr>
            <p:ph type="sldNum" sz="quarter" idx="12"/>
          </p:nvPr>
        </p:nvSpPr>
        <p:spPr/>
        <p:txBody>
          <a:bodyPr/>
          <a:lstStyle>
            <a:lvl1pPr>
              <a:defRPr/>
            </a:lvl1pPr>
          </a:lstStyle>
          <a:p>
            <a:pPr>
              <a:defRPr/>
            </a:pPr>
            <a:fld id="{6E77A911-B7BD-4F9E-AC4F-98BC350E02FF}" type="slidenum">
              <a:rPr lang="en-US"/>
              <a:pPr>
                <a:defRPr/>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21"/>
          <p:cNvCxnSpPr/>
          <p:nvPr/>
        </p:nvCxnSpPr>
        <p:spPr>
          <a:xfrm>
            <a:off x="4403725" y="2570163"/>
            <a:ext cx="0" cy="3492500"/>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22"/>
          <p:cNvCxnSpPr/>
          <p:nvPr/>
        </p:nvCxnSpPr>
        <p:spPr>
          <a:xfrm>
            <a:off x="7772400" y="2570163"/>
            <a:ext cx="0" cy="3492500"/>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1154954" y="3193561"/>
            <a:ext cx="3129168" cy="283349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4512721" y="3193561"/>
            <a:ext cx="3145380" cy="2833495"/>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886700" y="3193561"/>
            <a:ext cx="3164719" cy="28334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6"/>
          <p:cNvSpPr>
            <a:spLocks noGrp="1"/>
          </p:cNvSpPr>
          <p:nvPr>
            <p:ph type="dt" sz="half" idx="18"/>
          </p:nvPr>
        </p:nvSpPr>
        <p:spPr/>
        <p:txBody>
          <a:bodyPr/>
          <a:lstStyle>
            <a:lvl1pPr>
              <a:defRPr/>
            </a:lvl1pPr>
          </a:lstStyle>
          <a:p>
            <a:pPr>
              <a:defRPr/>
            </a:pPr>
            <a:fld id="{89F2F40D-9A59-4403-ADFF-675169190022}" type="datetimeFigureOut">
              <a:rPr lang="en-US"/>
              <a:pPr>
                <a:defRPr/>
              </a:pPr>
              <a:t>5/1/2015</a:t>
            </a:fld>
            <a:endParaRPr lang="en-US" dirty="0"/>
          </a:p>
        </p:txBody>
      </p:sp>
      <p:sp>
        <p:nvSpPr>
          <p:cNvPr id="12" name="Footer Placeholder 7"/>
          <p:cNvSpPr>
            <a:spLocks noGrp="1"/>
          </p:cNvSpPr>
          <p:nvPr>
            <p:ph type="ftr" sz="quarter" idx="19"/>
          </p:nvPr>
        </p:nvSpPr>
        <p:spPr/>
        <p:txBody>
          <a:bodyPr/>
          <a:lstStyle>
            <a:lvl1pPr>
              <a:defRPr dirty="0"/>
            </a:lvl1pPr>
          </a:lstStyle>
          <a:p>
            <a:pPr>
              <a:defRPr/>
            </a:pPr>
            <a:r>
              <a:rPr lang="en-US"/>
              <a:t>
              </a:t>
            </a:r>
          </a:p>
        </p:txBody>
      </p:sp>
      <p:sp>
        <p:nvSpPr>
          <p:cNvPr id="13" name="Slide Number Placeholder 8"/>
          <p:cNvSpPr>
            <a:spLocks noGrp="1"/>
          </p:cNvSpPr>
          <p:nvPr>
            <p:ph type="sldNum" sz="quarter" idx="20"/>
          </p:nvPr>
        </p:nvSpPr>
        <p:spPr/>
        <p:txBody>
          <a:bodyPr/>
          <a:lstStyle>
            <a:lvl1pPr>
              <a:defRPr/>
            </a:lvl1pPr>
          </a:lstStyle>
          <a:p>
            <a:pPr>
              <a:defRPr/>
            </a:pPr>
            <a:fld id="{617752BC-79CC-4DD7-AEB9-3A925E1CE8FE}" type="slidenum">
              <a:rPr lang="en-US"/>
              <a:pPr>
                <a:defRPr/>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6"/>
          <p:cNvCxnSpPr/>
          <p:nvPr/>
        </p:nvCxnSpPr>
        <p:spPr>
          <a:xfrm>
            <a:off x="4387850" y="2603500"/>
            <a:ext cx="0" cy="35179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7"/>
          <p:cNvCxnSpPr/>
          <p:nvPr/>
        </p:nvCxnSpPr>
        <p:spPr>
          <a:xfrm>
            <a:off x="7802563"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22" name="Text Placeholder 3"/>
          <p:cNvSpPr>
            <a:spLocks noGrp="1"/>
          </p:cNvSpPr>
          <p:nvPr>
            <p:ph type="body" sz="half" idx="18"/>
          </p:nvPr>
        </p:nvSpPr>
        <p:spPr>
          <a:xfrm>
            <a:off x="1154953" y="5109107"/>
            <a:ext cx="3050437" cy="91794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23" name="Text Placeholder 3"/>
          <p:cNvSpPr>
            <a:spLocks noGrp="1"/>
          </p:cNvSpPr>
          <p:nvPr>
            <p:ph type="body" sz="half" idx="19"/>
          </p:nvPr>
        </p:nvSpPr>
        <p:spPr>
          <a:xfrm>
            <a:off x="4568865" y="5184002"/>
            <a:ext cx="3050438" cy="84305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24" name="Text Placeholder 3"/>
          <p:cNvSpPr>
            <a:spLocks noGrp="1"/>
          </p:cNvSpPr>
          <p:nvPr>
            <p:ph type="body" sz="half" idx="20"/>
          </p:nvPr>
        </p:nvSpPr>
        <p:spPr>
          <a:xfrm>
            <a:off x="7983434" y="5184001"/>
            <a:ext cx="3050437" cy="843054"/>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6"/>
          <p:cNvSpPr>
            <a:spLocks noGrp="1"/>
          </p:cNvSpPr>
          <p:nvPr>
            <p:ph type="dt" sz="half" idx="23"/>
          </p:nvPr>
        </p:nvSpPr>
        <p:spPr/>
        <p:txBody>
          <a:bodyPr/>
          <a:lstStyle>
            <a:lvl1pPr>
              <a:defRPr/>
            </a:lvl1pPr>
          </a:lstStyle>
          <a:p>
            <a:pPr>
              <a:defRPr/>
            </a:pPr>
            <a:fld id="{C411FA49-0301-45B5-9A97-025352A2C6BD}" type="datetimeFigureOut">
              <a:rPr lang="en-US"/>
              <a:pPr>
                <a:defRPr/>
              </a:pPr>
              <a:t>5/1/2015</a:t>
            </a:fld>
            <a:endParaRPr lang="en-US" dirty="0"/>
          </a:p>
        </p:txBody>
      </p:sp>
      <p:sp>
        <p:nvSpPr>
          <p:cNvPr id="16" name="Footer Placeholder 7"/>
          <p:cNvSpPr>
            <a:spLocks noGrp="1"/>
          </p:cNvSpPr>
          <p:nvPr>
            <p:ph type="ftr" sz="quarter" idx="24"/>
          </p:nvPr>
        </p:nvSpPr>
        <p:spPr/>
        <p:txBody>
          <a:bodyPr/>
          <a:lstStyle>
            <a:lvl1pPr>
              <a:defRPr dirty="0"/>
            </a:lvl1pPr>
          </a:lstStyle>
          <a:p>
            <a:pPr>
              <a:defRPr/>
            </a:pPr>
            <a:r>
              <a:rPr lang="en-US"/>
              <a:t>
              </a:t>
            </a:r>
          </a:p>
        </p:txBody>
      </p:sp>
      <p:sp>
        <p:nvSpPr>
          <p:cNvPr id="17" name="Slide Number Placeholder 8"/>
          <p:cNvSpPr>
            <a:spLocks noGrp="1"/>
          </p:cNvSpPr>
          <p:nvPr>
            <p:ph type="sldNum" sz="quarter" idx="25"/>
          </p:nvPr>
        </p:nvSpPr>
        <p:spPr/>
        <p:txBody>
          <a:bodyPr/>
          <a:lstStyle>
            <a:lvl1pPr>
              <a:defRPr/>
            </a:lvl1pPr>
          </a:lstStyle>
          <a:p>
            <a:pPr>
              <a:defRPr/>
            </a:pPr>
            <a:fld id="{04794898-445E-4390-97CD-D8194339D671}" type="slidenum">
              <a:rPr lang="en-US"/>
              <a:pPr>
                <a:defRPr/>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A0A95B69-00A5-4773-82E3-A9923D1D7886}" type="datetimeFigureOut">
              <a:rPr lang="en-US"/>
              <a:pPr>
                <a:defRPr/>
              </a:pPr>
              <a:t>5/1/2015</a:t>
            </a:fld>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06077FAC-4E66-4175-AA7A-3799A8C54B3C}" type="slidenum">
              <a:rPr lang="en-US"/>
              <a:pPr>
                <a:defRPr/>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grpSp>
        <p:nvGrpSpPr>
          <p:cNvPr id="4" name="Group 18"/>
          <p:cNvGrpSpPr>
            <a:grpSpLocks/>
          </p:cNvGrpSpPr>
          <p:nvPr/>
        </p:nvGrpSpPr>
        <p:grpSpPr bwMode="auto">
          <a:xfrm>
            <a:off x="0" y="-1588"/>
            <a:ext cx="12192000" cy="6865938"/>
            <a:chOff x="0" y="-2373"/>
            <a:chExt cx="12192000" cy="6867027"/>
          </a:xfrm>
        </p:grpSpPr>
        <p:sp>
          <p:nvSpPr>
            <p:cNvPr id="5"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ChangeArrowheads="1"/>
            </p:cNvSpPr>
            <p:nvPr/>
          </p:nvSpPr>
          <p:spPr bwMode="gray">
            <a:xfrm rot="5101749">
              <a:off x="6293383" y="4577532"/>
              <a:ext cx="3300935" cy="441325"/>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pPr>
                <a:defRPr/>
              </a:pPr>
              <a:endParaRPr lang="pt-BR" dirty="0"/>
            </a:p>
          </p:txBody>
        </p:sp>
        <p:sp>
          <p:nvSpPr>
            <p:cNvPr id="12" name="Rectangle 7"/>
            <p:cNvSpPr/>
            <p:nvPr/>
          </p:nvSpPr>
          <p:spPr>
            <a:xfrm>
              <a:off x="414338" y="402504"/>
              <a:ext cx="6511925"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400000">
              <a:off x="4448489" y="2802490"/>
              <a:ext cx="6054098" cy="1254125"/>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pPr>
                <a:defRPr/>
              </a:pPr>
              <a:endParaRPr lang="pt-BR" dirty="0"/>
            </a:p>
          </p:txBody>
        </p:sp>
        <p:sp>
          <p:nvSpPr>
            <p:cNvPr id="14"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76756" y="1278468"/>
            <a:ext cx="1413933" cy="4748589"/>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6" name="Date Placeholder 3"/>
          <p:cNvSpPr>
            <a:spLocks noGrp="1"/>
          </p:cNvSpPr>
          <p:nvPr>
            <p:ph type="dt" sz="half" idx="10"/>
          </p:nvPr>
        </p:nvSpPr>
        <p:spPr/>
        <p:txBody>
          <a:bodyPr/>
          <a:lstStyle>
            <a:lvl1pPr>
              <a:defRPr/>
            </a:lvl1pPr>
          </a:lstStyle>
          <a:p>
            <a:pPr>
              <a:defRPr/>
            </a:pPr>
            <a:fld id="{1AAF5FD5-5028-4A71-B013-6EE150A2AE4A}" type="datetimeFigureOut">
              <a:rPr lang="en-US"/>
              <a:pPr>
                <a:defRPr/>
              </a:pPr>
              <a:t>5/1/2015</a:t>
            </a:fld>
            <a:endParaRPr lang="en-US" dirty="0"/>
          </a:p>
        </p:txBody>
      </p:sp>
      <p:sp>
        <p:nvSpPr>
          <p:cNvPr id="17" name="Footer Placeholder 4"/>
          <p:cNvSpPr>
            <a:spLocks noGrp="1"/>
          </p:cNvSpPr>
          <p:nvPr>
            <p:ph type="ftr" sz="quarter" idx="11"/>
          </p:nvPr>
        </p:nvSpPr>
        <p:spPr/>
        <p:txBody>
          <a:bodyPr/>
          <a:lstStyle>
            <a:lvl1pPr>
              <a:defRPr dirty="0"/>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90CCE081-3590-445D-96F8-0E20A0C48F20}"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8"/>
          <p:cNvGrpSpPr>
            <a:grpSpLocks/>
          </p:cNvGrpSpPr>
          <p:nvPr/>
        </p:nvGrpSpPr>
        <p:grpSpPr bwMode="auto">
          <a:xfrm>
            <a:off x="0" y="-1588"/>
            <a:ext cx="12192000" cy="6865938"/>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noChangeArrowheads="1"/>
            </p:cNvSpPr>
            <p:nvPr/>
          </p:nvSpPr>
          <p:spPr bwMode="gray">
            <a:xfrm rot="-589932">
              <a:off x="8491538" y="1798139"/>
              <a:ext cx="3298825" cy="439807"/>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pPr>
                <a:defRPr/>
              </a:pPr>
              <a:endParaRPr lang="pt-BR" dirty="0"/>
            </a:p>
          </p:txBody>
        </p:sp>
        <p:sp>
          <p:nvSpPr>
            <p:cNvPr id="1052" name="Freeform 5"/>
            <p:cNvSpPr>
              <a:spLocks noChangeArrowheads="1"/>
            </p:cNvSpPr>
            <p:nvPr/>
          </p:nvSpPr>
          <p:spPr bwMode="gray">
            <a:xfrm>
              <a:off x="458788" y="1866411"/>
              <a:ext cx="11277600" cy="4534619"/>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pPr>
                <a:defRPr/>
              </a:pPr>
              <a:endParaRPr lang="pt-BR" dirty="0"/>
            </a:p>
          </p:txBody>
        </p:sp>
        <p:sp>
          <p:nvSpPr>
            <p:cNvPr id="1053" name="Freeform 5"/>
            <p:cNvSpPr>
              <a:spLocks noEditPoints="1"/>
            </p:cNvSpPr>
            <p:nvPr/>
          </p:nvSpPr>
          <p:spPr bwMode="gray">
            <a:xfrm>
              <a:off x="0" y="804"/>
              <a:ext cx="12192000" cy="6857499"/>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pPr>
                <a:defRPr/>
              </a:pPr>
              <a:endParaRPr lang="pt-BR" dirty="0"/>
            </a:p>
          </p:txBody>
        </p:sp>
      </p:grpSp>
      <p:sp>
        <p:nvSpPr>
          <p:cNvPr id="1027" name="Title Placeholder 1"/>
          <p:cNvSpPr>
            <a:spLocks noGrp="1"/>
          </p:cNvSpPr>
          <p:nvPr>
            <p:ph type="title"/>
          </p:nvPr>
        </p:nvSpPr>
        <p:spPr bwMode="gray">
          <a:xfrm>
            <a:off x="1155700" y="973138"/>
            <a:ext cx="8761413" cy="7080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155700" y="2603500"/>
            <a:ext cx="8761413" cy="3416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650538" y="6394450"/>
            <a:ext cx="990600" cy="304800"/>
          </a:xfrm>
          <a:prstGeom prst="rect">
            <a:avLst/>
          </a:prstGeom>
        </p:spPr>
        <p:txBody>
          <a:bodyPr vert="horz" lIns="91440" tIns="45720" rIns="91440" bIns="45720" rtlCol="0" anchor="t"/>
          <a:lstStyle>
            <a:lvl1pPr algn="r" fontAlgn="auto">
              <a:spcBef>
                <a:spcPts val="0"/>
              </a:spcBef>
              <a:spcAft>
                <a:spcPts val="0"/>
              </a:spcAft>
              <a:defRPr sz="1000" b="1" i="0">
                <a:solidFill>
                  <a:schemeClr val="accent1"/>
                </a:solidFill>
                <a:latin typeface="+mn-lt"/>
                <a:cs typeface="+mn-cs"/>
              </a:defRPr>
            </a:lvl1pPr>
          </a:lstStyle>
          <a:p>
            <a:pPr>
              <a:defRPr/>
            </a:pPr>
            <a:fld id="{E35CE76A-2E96-4EF2-8891-38BA7F454CD8}" type="datetimeFigureOut">
              <a:rPr lang="en-US"/>
              <a:pPr>
                <a:defRPr/>
              </a:pPr>
              <a:t>5/1/2015</a:t>
            </a:fld>
            <a:endParaRPr lang="en-US"/>
          </a:p>
        </p:txBody>
      </p:sp>
      <p:sp>
        <p:nvSpPr>
          <p:cNvPr id="5" name="Footer Placeholder 4"/>
          <p:cNvSpPr>
            <a:spLocks noGrp="1"/>
          </p:cNvSpPr>
          <p:nvPr>
            <p:ph type="ftr" sz="quarter" idx="3"/>
          </p:nvPr>
        </p:nvSpPr>
        <p:spPr>
          <a:xfrm>
            <a:off x="528638" y="6391275"/>
            <a:ext cx="3859212" cy="304800"/>
          </a:xfrm>
          <a:prstGeom prst="rect">
            <a:avLst/>
          </a:prstGeom>
        </p:spPr>
        <p:txBody>
          <a:bodyPr vert="horz" lIns="91440" tIns="45720" rIns="91440" bIns="45720" rtlCol="0" anchor="b"/>
          <a:lstStyle>
            <a:lvl1pPr algn="l" fontAlgn="auto">
              <a:spcBef>
                <a:spcPts val="0"/>
              </a:spcBef>
              <a:spcAft>
                <a:spcPts val="0"/>
              </a:spcAft>
              <a:defRPr sz="1000" b="1" i="0" dirty="0">
                <a:solidFill>
                  <a:schemeClr val="accent1"/>
                </a:solidFill>
                <a:latin typeface="+mn-lt"/>
                <a:cs typeface="+mn-cs"/>
              </a:defRPr>
            </a:lvl1pPr>
          </a:lstStyle>
          <a:p>
            <a:pPr>
              <a:defRPr/>
            </a:pPr>
            <a:r>
              <a:rPr lang="en-US"/>
              <a:t>
              </a:t>
            </a:r>
          </a:p>
        </p:txBody>
      </p:sp>
      <p:sp>
        <p:nvSpPr>
          <p:cNvPr id="22" name="Rectangle 2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a:solidFill>
                  <a:schemeClr val="bg1"/>
                </a:solidFill>
                <a:latin typeface="+mn-lt"/>
                <a:cs typeface="+mn-cs"/>
              </a:defRPr>
            </a:lvl1pPr>
          </a:lstStyle>
          <a:p>
            <a:pPr>
              <a:defRPr/>
            </a:pPr>
            <a:fld id="{DD88B221-B726-413C-AE99-6E6929130D89}"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717" r:id="rId1"/>
    <p:sldLayoutId id="2147483716" r:id="rId2"/>
    <p:sldLayoutId id="2147483718" r:id="rId3"/>
    <p:sldLayoutId id="2147483715" r:id="rId4"/>
    <p:sldLayoutId id="2147483714" r:id="rId5"/>
    <p:sldLayoutId id="2147483713"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12" r:id="rId16"/>
    <p:sldLayoutId id="2147483728" r:id="rId17"/>
  </p:sldLayoutIdLst>
  <p:hf sldNum="0" hdr="0" ftr="0" dt="0"/>
  <p:txStyles>
    <p:titleStyle>
      <a:lvl1pPr algn="l" defTabSz="457200" rtl="0" eaLnBrk="0" fontAlgn="base" hangingPunct="0">
        <a:spcBef>
          <a:spcPct val="0"/>
        </a:spcBef>
        <a:spcAft>
          <a:spcPct val="0"/>
        </a:spcAft>
        <a:defRPr sz="3600" kern="1200">
          <a:solidFill>
            <a:schemeClr val="bg2"/>
          </a:solidFill>
          <a:latin typeface="+mj-lt"/>
          <a:ea typeface="+mj-ea"/>
          <a:cs typeface="+mj-cs"/>
        </a:defRPr>
      </a:lvl1pPr>
      <a:lvl2pPr algn="l" defTabSz="457200" rtl="0" eaLnBrk="0" fontAlgn="base" hangingPunct="0">
        <a:spcBef>
          <a:spcPct val="0"/>
        </a:spcBef>
        <a:spcAft>
          <a:spcPct val="0"/>
        </a:spcAft>
        <a:defRPr sz="3600">
          <a:solidFill>
            <a:schemeClr val="bg2"/>
          </a:solidFill>
          <a:latin typeface="Century Gothic" pitchFamily="34" charset="0"/>
        </a:defRPr>
      </a:lvl2pPr>
      <a:lvl3pPr algn="l" defTabSz="457200" rtl="0" eaLnBrk="0" fontAlgn="base" hangingPunct="0">
        <a:spcBef>
          <a:spcPct val="0"/>
        </a:spcBef>
        <a:spcAft>
          <a:spcPct val="0"/>
        </a:spcAft>
        <a:defRPr sz="3600">
          <a:solidFill>
            <a:schemeClr val="bg2"/>
          </a:solidFill>
          <a:latin typeface="Century Gothic" pitchFamily="34" charset="0"/>
        </a:defRPr>
      </a:lvl3pPr>
      <a:lvl4pPr algn="l" defTabSz="457200" rtl="0" eaLnBrk="0" fontAlgn="base" hangingPunct="0">
        <a:spcBef>
          <a:spcPct val="0"/>
        </a:spcBef>
        <a:spcAft>
          <a:spcPct val="0"/>
        </a:spcAft>
        <a:defRPr sz="3600">
          <a:solidFill>
            <a:schemeClr val="bg2"/>
          </a:solidFill>
          <a:latin typeface="Century Gothic" pitchFamily="34" charset="0"/>
        </a:defRPr>
      </a:lvl4pPr>
      <a:lvl5pPr algn="l" defTabSz="457200" rtl="0" eaLnBrk="0" fontAlgn="base" hangingPunct="0">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paulomargotto.com.br/documentos/CITOMEGALOVIROSE_CONGENITA.doc" TargetMode="External"/><Relationship Id="rId1" Type="http://schemas.openxmlformats.org/officeDocument/2006/relationships/slideLayout" Target="../slideLayouts/slideLayout2.xml"/><Relationship Id="rId5" Type="http://schemas.openxmlformats.org/officeDocument/2006/relationships/hyperlink" Target="http://www.paulomargotto.com.br/index_sub.php?tipo=23" TargetMode="Externa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630363" y="2185988"/>
            <a:ext cx="9358312" cy="2543175"/>
          </a:xfrm>
        </p:spPr>
        <p:txBody>
          <a:bodyPr rtlCol="0">
            <a:noAutofit/>
          </a:bodyPr>
          <a:lstStyle/>
          <a:p>
            <a:pPr algn="ctr" eaLnBrk="1" fontAlgn="auto" hangingPunct="1">
              <a:spcAft>
                <a:spcPts val="0"/>
              </a:spcAft>
              <a:defRPr/>
            </a:pPr>
            <a:r>
              <a:rPr lang="es-ES" sz="3000" b="1" dirty="0">
                <a:effectLst>
                  <a:outerShdw blurRad="38100" dist="38100" dir="2700000" algn="tl">
                    <a:srgbClr val="000000">
                      <a:alpha val="43137"/>
                    </a:srgbClr>
                  </a:outerShdw>
                </a:effectLst>
              </a:rPr>
              <a:t>Documento de consenso de la Sociedad </a:t>
            </a:r>
            <a:r>
              <a:rPr lang="es-ES" sz="3000" b="1" dirty="0" smtClean="0">
                <a:effectLst>
                  <a:outerShdw blurRad="38100" dist="38100" dir="2700000" algn="tl">
                    <a:srgbClr val="000000">
                      <a:alpha val="43137"/>
                    </a:srgbClr>
                  </a:outerShdw>
                </a:effectLst>
              </a:rPr>
              <a:t>Española </a:t>
            </a:r>
            <a:r>
              <a:rPr lang="es-ES" sz="3000" b="1" dirty="0">
                <a:effectLst>
                  <a:outerShdw blurRad="38100" dist="38100" dir="2700000" algn="tl">
                    <a:srgbClr val="000000">
                      <a:alpha val="43137"/>
                    </a:srgbClr>
                  </a:outerShdw>
                </a:effectLst>
              </a:rPr>
              <a:t>de </a:t>
            </a:r>
            <a:r>
              <a:rPr lang="es-ES" sz="3000" b="1" dirty="0" smtClean="0">
                <a:effectLst>
                  <a:outerShdw blurRad="38100" dist="38100" dir="2700000" algn="tl">
                    <a:srgbClr val="000000">
                      <a:alpha val="43137"/>
                    </a:srgbClr>
                  </a:outerShdw>
                </a:effectLst>
              </a:rPr>
              <a:t>Infectología</a:t>
            </a:r>
            <a:r>
              <a:rPr lang="es-ES" sz="3000" b="1" dirty="0">
                <a:effectLst>
                  <a:outerShdw blurRad="38100" dist="38100" dir="2700000" algn="tl">
                    <a:srgbClr val="000000">
                      <a:alpha val="43137"/>
                    </a:srgbClr>
                  </a:outerShdw>
                </a:effectLst>
              </a:rPr>
              <a:t/>
            </a:r>
            <a:br>
              <a:rPr lang="es-ES" sz="3000" b="1" dirty="0">
                <a:effectLst>
                  <a:outerShdw blurRad="38100" dist="38100" dir="2700000" algn="tl">
                    <a:srgbClr val="000000">
                      <a:alpha val="43137"/>
                    </a:srgbClr>
                  </a:outerShdw>
                </a:effectLst>
              </a:rPr>
            </a:br>
            <a:r>
              <a:rPr lang="es-ES" sz="3000" b="1" dirty="0" smtClean="0">
                <a:effectLst>
                  <a:outerShdw blurRad="38100" dist="38100" dir="2700000" algn="tl">
                    <a:srgbClr val="000000">
                      <a:alpha val="43137"/>
                    </a:srgbClr>
                  </a:outerShdw>
                </a:effectLst>
              </a:rPr>
              <a:t>Pediátrica </a:t>
            </a:r>
            <a:r>
              <a:rPr lang="es-ES" sz="3000" b="1" dirty="0">
                <a:effectLst>
                  <a:outerShdw blurRad="38100" dist="38100" dir="2700000" algn="tl">
                    <a:srgbClr val="000000">
                      <a:alpha val="43137"/>
                    </a:srgbClr>
                  </a:outerShdw>
                </a:effectLst>
              </a:rPr>
              <a:t>sobre el </a:t>
            </a:r>
            <a:r>
              <a:rPr lang="es-ES" sz="3000" b="1" dirty="0" smtClean="0">
                <a:effectLst>
                  <a:outerShdw blurRad="38100" dist="38100" dir="2700000" algn="tl">
                    <a:srgbClr val="000000">
                      <a:alpha val="43137"/>
                    </a:srgbClr>
                  </a:outerShdw>
                </a:effectLst>
              </a:rPr>
              <a:t>diagnóstico </a:t>
            </a:r>
            <a:r>
              <a:rPr lang="es-ES" sz="3000" b="1" dirty="0">
                <a:effectLst>
                  <a:outerShdw blurRad="38100" dist="38100" dir="2700000" algn="tl">
                    <a:srgbClr val="000000">
                      <a:alpha val="43137"/>
                    </a:srgbClr>
                  </a:outerShdw>
                </a:effectLst>
              </a:rPr>
              <a:t>y el tratamiento de la </a:t>
            </a:r>
            <a:r>
              <a:rPr lang="es-ES" sz="3000" b="1" dirty="0" smtClean="0">
                <a:effectLst>
                  <a:outerShdw blurRad="38100" dist="38100" dir="2700000" algn="tl">
                    <a:srgbClr val="000000">
                      <a:alpha val="43137"/>
                    </a:srgbClr>
                  </a:outerShdw>
                </a:effectLst>
              </a:rPr>
              <a:t>infección</a:t>
            </a:r>
            <a:r>
              <a:rPr lang="es-ES" sz="3000" b="1" dirty="0">
                <a:effectLst>
                  <a:outerShdw blurRad="38100" dist="38100" dir="2700000" algn="tl">
                    <a:srgbClr val="000000">
                      <a:alpha val="43137"/>
                    </a:srgbClr>
                  </a:outerShdw>
                </a:effectLst>
              </a:rPr>
              <a:t/>
            </a:r>
            <a:br>
              <a:rPr lang="es-ES" sz="3000" b="1" dirty="0">
                <a:effectLst>
                  <a:outerShdw blurRad="38100" dist="38100" dir="2700000" algn="tl">
                    <a:srgbClr val="000000">
                      <a:alpha val="43137"/>
                    </a:srgbClr>
                  </a:outerShdw>
                </a:effectLst>
              </a:rPr>
            </a:br>
            <a:r>
              <a:rPr lang="pt-BR" sz="3000" b="1" dirty="0" smtClean="0">
                <a:effectLst>
                  <a:outerShdw blurRad="38100" dist="38100" dir="2700000" algn="tl">
                    <a:srgbClr val="000000">
                      <a:alpha val="43137"/>
                    </a:srgbClr>
                  </a:outerShdw>
                </a:effectLst>
              </a:rPr>
              <a:t>congénita </a:t>
            </a:r>
            <a:r>
              <a:rPr lang="pt-BR" sz="3000" b="1" dirty="0">
                <a:effectLst>
                  <a:outerShdw blurRad="38100" dist="38100" dir="2700000" algn="tl">
                    <a:srgbClr val="000000">
                      <a:alpha val="43137"/>
                    </a:srgbClr>
                  </a:outerShdw>
                </a:effectLst>
              </a:rPr>
              <a:t>por </a:t>
            </a:r>
            <a:r>
              <a:rPr lang="pt-BR" sz="3000" b="1" dirty="0" smtClean="0">
                <a:effectLst>
                  <a:outerShdw blurRad="38100" dist="38100" dir="2700000" algn="tl">
                    <a:srgbClr val="000000">
                      <a:alpha val="43137"/>
                    </a:srgbClr>
                  </a:outerShdw>
                </a:effectLst>
              </a:rPr>
              <a:t>citomegalovirus</a:t>
            </a:r>
            <a:br>
              <a:rPr lang="pt-BR" sz="3000" b="1" dirty="0" smtClean="0">
                <a:effectLst>
                  <a:outerShdw blurRad="38100" dist="38100" dir="2700000" algn="tl">
                    <a:srgbClr val="000000">
                      <a:alpha val="43137"/>
                    </a:srgbClr>
                  </a:outerShdw>
                </a:effectLst>
              </a:rPr>
            </a:br>
            <a:endParaRPr lang="pt-BR" sz="3000" b="1" dirty="0">
              <a:effectLst>
                <a:outerShdw blurRad="38100" dist="38100" dir="2700000" algn="tl">
                  <a:srgbClr val="000000">
                    <a:alpha val="43137"/>
                  </a:srgbClr>
                </a:outerShdw>
              </a:effectLst>
            </a:endParaRPr>
          </a:p>
        </p:txBody>
      </p:sp>
      <p:sp>
        <p:nvSpPr>
          <p:cNvPr id="3" name="Subtítulo 2"/>
          <p:cNvSpPr>
            <a:spLocks noGrp="1"/>
          </p:cNvSpPr>
          <p:nvPr>
            <p:ph type="subTitle" idx="1"/>
          </p:nvPr>
        </p:nvSpPr>
        <p:spPr>
          <a:xfrm>
            <a:off x="1651000" y="660400"/>
            <a:ext cx="8904288" cy="1438275"/>
          </a:xfrm>
        </p:spPr>
        <p:txBody>
          <a:bodyPr>
            <a:normAutofit/>
          </a:bodyPr>
          <a:lstStyle/>
          <a:p>
            <a:pPr algn="ctr" eaLnBrk="1" hangingPunct="1"/>
            <a:r>
              <a:rPr lang="pt-BR" sz="1800" b="1" cap="none" smtClean="0">
                <a:effectLst>
                  <a:outerShdw blurRad="38100" dist="38100" dir="2700000" algn="tl">
                    <a:srgbClr val="C0C0C0"/>
                  </a:outerShdw>
                </a:effectLst>
              </a:rPr>
              <a:t>HOSPITAL MATERNO INFANTIL DE BRASÍLIA</a:t>
            </a:r>
          </a:p>
          <a:p>
            <a:pPr algn="ctr" eaLnBrk="1" hangingPunct="1"/>
            <a:r>
              <a:rPr lang="pt-BR" sz="1800" b="1" cap="none" smtClean="0">
                <a:effectLst>
                  <a:outerShdw blurRad="38100" dist="38100" dir="2700000" algn="tl">
                    <a:srgbClr val="C0C0C0"/>
                  </a:outerShdw>
                </a:effectLst>
              </a:rPr>
              <a:t>PROGRAMA DE RESIDÊNCIA MÉDICA EM NEONATOLOGIA</a:t>
            </a:r>
          </a:p>
          <a:p>
            <a:pPr algn="ctr" eaLnBrk="1" hangingPunct="1"/>
            <a:r>
              <a:rPr lang="pt-BR" sz="1800" b="1" cap="none" smtClean="0">
                <a:effectLst>
                  <a:outerShdw blurRad="38100" dist="38100" dir="2700000" algn="tl">
                    <a:srgbClr val="C0C0C0"/>
                  </a:outerShdw>
                </a:effectLst>
              </a:rPr>
              <a:t>ORIENTADOR: DIOGO PEDROSO</a:t>
            </a:r>
          </a:p>
        </p:txBody>
      </p:sp>
      <p:sp>
        <p:nvSpPr>
          <p:cNvPr id="14340" name="Título 1"/>
          <p:cNvSpPr txBox="1">
            <a:spLocks/>
          </p:cNvSpPr>
          <p:nvPr/>
        </p:nvSpPr>
        <p:spPr bwMode="gray">
          <a:xfrm>
            <a:off x="3911600" y="4300538"/>
            <a:ext cx="10372725" cy="1652587"/>
          </a:xfrm>
          <a:prstGeom prst="rect">
            <a:avLst/>
          </a:prstGeom>
          <a:noFill/>
          <a:ln w="9525">
            <a:noFill/>
            <a:miter lim="800000"/>
            <a:headEnd/>
            <a:tailEnd/>
          </a:ln>
        </p:spPr>
        <p:txBody>
          <a:bodyPr anchor="b"/>
          <a:lstStyle/>
          <a:p>
            <a:endParaRPr lang="pt-BR" sz="2000">
              <a:solidFill>
                <a:schemeClr val="bg2"/>
              </a:solidFill>
              <a:latin typeface="Century Gothic" pitchFamily="34" charset="0"/>
            </a:endParaRPr>
          </a:p>
          <a:p>
            <a:endParaRPr lang="pt-BR" sz="2000">
              <a:solidFill>
                <a:schemeClr val="bg2"/>
              </a:solidFill>
              <a:latin typeface="Century Gothic" pitchFamily="34" charset="0"/>
            </a:endParaRPr>
          </a:p>
          <a:p>
            <a:endParaRPr lang="pt-BR" sz="2000">
              <a:solidFill>
                <a:schemeClr val="bg2"/>
              </a:solidFill>
              <a:latin typeface="Century Gothic" pitchFamily="34" charset="0"/>
            </a:endParaRPr>
          </a:p>
          <a:p>
            <a:r>
              <a:rPr lang="pt-BR" sz="2000">
                <a:solidFill>
                  <a:schemeClr val="bg2"/>
                </a:solidFill>
                <a:latin typeface="Century Gothic" pitchFamily="34" charset="0"/>
              </a:rPr>
              <a:t>Brasília, 29 de abril de 2015</a:t>
            </a:r>
          </a:p>
          <a:p>
            <a:r>
              <a:rPr lang="pt-BR" sz="2000">
                <a:solidFill>
                  <a:schemeClr val="bg2"/>
                </a:solidFill>
                <a:latin typeface="Century Gothic" pitchFamily="34" charset="0"/>
                <a:hlinkClick r:id="rId2"/>
              </a:rPr>
              <a:t>www.paulomargotto.com.br</a:t>
            </a:r>
            <a:r>
              <a:rPr lang="pt-BR" sz="2000">
                <a:solidFill>
                  <a:schemeClr val="bg2"/>
                </a:solidFill>
                <a:latin typeface="Century Gothic" pitchFamily="34" charset="0"/>
              </a:rPr>
              <a:t> </a:t>
            </a:r>
          </a:p>
          <a:p>
            <a:endParaRPr lang="pt-BR" sz="2000">
              <a:solidFill>
                <a:schemeClr val="bg2"/>
              </a:solidFill>
              <a:latin typeface="Century Gothic" pitchFamily="34" charset="0"/>
            </a:endParaRPr>
          </a:p>
          <a:p>
            <a:endParaRPr lang="pt-BR" sz="2000">
              <a:solidFill>
                <a:schemeClr val="bg2"/>
              </a:solidFill>
              <a:latin typeface="Century Gothic" pitchFamily="34" charset="0"/>
            </a:endParaRPr>
          </a:p>
        </p:txBody>
      </p:sp>
      <p:pic>
        <p:nvPicPr>
          <p:cNvPr id="14342" name="Picture 2"/>
          <p:cNvPicPr>
            <a:picLocks noChangeAspect="1" noChangeArrowheads="1"/>
          </p:cNvPicPr>
          <p:nvPr/>
        </p:nvPicPr>
        <p:blipFill>
          <a:blip r:embed="rId3">
            <a:lum bright="12000"/>
          </a:blip>
          <a:srcRect/>
          <a:stretch>
            <a:fillRect/>
          </a:stretch>
        </p:blipFill>
        <p:spPr bwMode="auto">
          <a:xfrm>
            <a:off x="1398588" y="5602288"/>
            <a:ext cx="9144000" cy="11255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3749675" y="2027238"/>
            <a:ext cx="10412413" cy="1155700"/>
          </a:xfrm>
        </p:spPr>
        <p:txBody>
          <a:bodyPr rtlCol="0">
            <a:noAutofit/>
          </a:bodyPr>
          <a:lstStyle/>
          <a:p>
            <a:pPr eaLnBrk="1" fontAlgn="auto" hangingPunct="1">
              <a:spcAft>
                <a:spcPts val="0"/>
              </a:spcAft>
              <a:defRPr/>
            </a:pPr>
            <a:r>
              <a:rPr lang="pt-BR" sz="2800" dirty="0" smtClean="0">
                <a:effectLst>
                  <a:outerShdw blurRad="38100" dist="38100" dir="2700000" algn="tl">
                    <a:srgbClr val="000000">
                      <a:alpha val="43137"/>
                    </a:srgbClr>
                  </a:outerShdw>
                </a:effectLst>
              </a:rPr>
              <a:t>DISCUSSÃO DE ARTIGO</a:t>
            </a:r>
            <a:br>
              <a:rPr lang="pt-BR" sz="2800" dirty="0" smtClean="0">
                <a:effectLst>
                  <a:outerShdw blurRad="38100" dist="38100" dir="2700000" algn="tl">
                    <a:srgbClr val="000000">
                      <a:alpha val="43137"/>
                    </a:srgbClr>
                  </a:outerShdw>
                </a:effectLst>
              </a:rPr>
            </a:br>
            <a:endParaRPr lang="pt-BR" sz="2800" dirty="0">
              <a:effectLst>
                <a:outerShdw blurRad="38100" dist="38100" dir="2700000" algn="tl">
                  <a:srgbClr val="000000">
                    <a:alpha val="43137"/>
                  </a:srgbClr>
                </a:outerShdw>
              </a:effectLst>
            </a:endParaRPr>
          </a:p>
        </p:txBody>
      </p:sp>
      <p:sp>
        <p:nvSpPr>
          <p:cNvPr id="3" name="Subtítulo 2"/>
          <p:cNvSpPr>
            <a:spLocks noGrp="1"/>
          </p:cNvSpPr>
          <p:nvPr>
            <p:ph type="subTitle" idx="1"/>
          </p:nvPr>
        </p:nvSpPr>
        <p:spPr>
          <a:xfrm>
            <a:off x="593725" y="749300"/>
            <a:ext cx="8904288" cy="1438275"/>
          </a:xfrm>
        </p:spPr>
        <p:txBody>
          <a:bodyPr rtlCol="0">
            <a:normAutofit fontScale="92500" lnSpcReduction="10000"/>
          </a:bodyPr>
          <a:lstStyle/>
          <a:p>
            <a:pPr eaLnBrk="1" fontAlgn="auto" hangingPunct="1">
              <a:spcAft>
                <a:spcPts val="0"/>
              </a:spcAft>
              <a:buFont typeface="Wingdings 3" charset="2"/>
              <a:buNone/>
              <a:defRPr/>
            </a:pPr>
            <a:r>
              <a:rPr lang="pt-BR" sz="1800" b="1" dirty="0" smtClean="0">
                <a:effectLst>
                  <a:outerShdw blurRad="38100" dist="38100" dir="2700000" algn="tl">
                    <a:srgbClr val="000000">
                      <a:alpha val="43137"/>
                    </a:srgbClr>
                  </a:outerShdw>
                </a:effectLst>
              </a:rPr>
              <a:t>Hospital materno infantil de Brasília</a:t>
            </a:r>
          </a:p>
          <a:p>
            <a:pPr eaLnBrk="1" fontAlgn="auto" hangingPunct="1">
              <a:spcAft>
                <a:spcPts val="0"/>
              </a:spcAft>
              <a:buFont typeface="Wingdings 3" charset="2"/>
              <a:buNone/>
              <a:defRPr/>
            </a:pPr>
            <a:r>
              <a:rPr lang="pt-BR" sz="1800" b="1" dirty="0" smtClean="0">
                <a:effectLst>
                  <a:outerShdw blurRad="38100" dist="38100" dir="2700000" algn="tl">
                    <a:srgbClr val="000000">
                      <a:alpha val="43137"/>
                    </a:srgbClr>
                  </a:outerShdw>
                </a:effectLst>
              </a:rPr>
              <a:t>Programa de residência médica em neonatologia</a:t>
            </a:r>
          </a:p>
          <a:p>
            <a:pPr eaLnBrk="1" fontAlgn="auto" hangingPunct="1">
              <a:spcAft>
                <a:spcPts val="0"/>
              </a:spcAft>
              <a:buFont typeface="Wingdings 3" charset="2"/>
              <a:buNone/>
              <a:defRPr/>
            </a:pPr>
            <a:r>
              <a:rPr lang="pt-BR" sz="1800" b="1" dirty="0" smtClean="0">
                <a:effectLst>
                  <a:outerShdw blurRad="38100" dist="38100" dir="2700000" algn="tl">
                    <a:srgbClr val="000000">
                      <a:alpha val="43137"/>
                    </a:srgbClr>
                  </a:outerShdw>
                </a:effectLst>
              </a:rPr>
              <a:t>Liv Janoville Santana sobral</a:t>
            </a:r>
          </a:p>
          <a:p>
            <a:pPr eaLnBrk="1" fontAlgn="auto" hangingPunct="1">
              <a:spcAft>
                <a:spcPts val="0"/>
              </a:spcAft>
              <a:buFont typeface="Wingdings 3" charset="2"/>
              <a:buNone/>
              <a:defRPr/>
            </a:pPr>
            <a:r>
              <a:rPr lang="pt-BR" sz="1800" b="1" dirty="0" smtClean="0">
                <a:effectLst>
                  <a:outerShdw blurRad="38100" dist="38100" dir="2700000" algn="tl">
                    <a:srgbClr val="000000">
                      <a:alpha val="43137"/>
                    </a:srgbClr>
                  </a:outerShdw>
                </a:effectLst>
              </a:rPr>
              <a:t>Marília carolinna milhomem bastos</a:t>
            </a:r>
            <a:endParaRPr lang="pt-BR" sz="1800" b="1" dirty="0">
              <a:effectLst>
                <a:outerShdw blurRad="38100" dist="38100" dir="2700000" algn="tl">
                  <a:srgbClr val="000000">
                    <a:alpha val="43137"/>
                  </a:srgbClr>
                </a:outerShdw>
              </a:effectLst>
            </a:endParaRPr>
          </a:p>
        </p:txBody>
      </p:sp>
      <p:pic>
        <p:nvPicPr>
          <p:cNvPr id="15364" name="Picture 2"/>
          <p:cNvPicPr>
            <a:picLocks noChangeAspect="1" noChangeArrowheads="1"/>
          </p:cNvPicPr>
          <p:nvPr/>
        </p:nvPicPr>
        <p:blipFill>
          <a:blip r:embed="rId2"/>
          <a:srcRect/>
          <a:stretch>
            <a:fillRect/>
          </a:stretch>
        </p:blipFill>
        <p:spPr bwMode="auto">
          <a:xfrm>
            <a:off x="3140075" y="2803525"/>
            <a:ext cx="6056313" cy="3452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smtClean="0"/>
              <a:t>Introdução </a:t>
            </a:r>
          </a:p>
        </p:txBody>
      </p:sp>
      <p:sp>
        <p:nvSpPr>
          <p:cNvPr id="3" name="Espaço Reservado para Conteúdo 2"/>
          <p:cNvSpPr>
            <a:spLocks noGrp="1"/>
          </p:cNvSpPr>
          <p:nvPr>
            <p:ph idx="1"/>
          </p:nvPr>
        </p:nvSpPr>
        <p:spPr>
          <a:xfrm>
            <a:off x="566738" y="2460625"/>
            <a:ext cx="11179175" cy="4238625"/>
          </a:xfrm>
        </p:spPr>
        <p:txBody>
          <a:bodyPr rtlCol="0">
            <a:normAutofit lnSpcReduction="10000"/>
          </a:bodyPr>
          <a:lstStyle/>
          <a:p>
            <a:pPr algn="just" eaLnBrk="1" fontAlgn="auto" hangingPunct="1">
              <a:spcAft>
                <a:spcPts val="0"/>
              </a:spcAft>
              <a:buFont typeface="Wingdings 3" charset="2"/>
              <a:buChar char=""/>
              <a:defRPr/>
            </a:pPr>
            <a:r>
              <a:rPr lang="pt-BR" sz="2200" dirty="0" smtClean="0">
                <a:solidFill>
                  <a:schemeClr val="tx1">
                    <a:lumMod val="75000"/>
                    <a:lumOff val="25000"/>
                  </a:schemeClr>
                </a:solidFill>
              </a:rPr>
              <a:t>A infecção por citomegalovírus (CMV) á a infecção congênita mais frequente em países desenvolvidos, com prevalência que oscila entre 0,3 a 2,4 % dos recém nascidos (RN)</a:t>
            </a:r>
          </a:p>
          <a:p>
            <a:pPr algn="just" eaLnBrk="1" fontAlgn="auto" hangingPunct="1">
              <a:spcAft>
                <a:spcPts val="0"/>
              </a:spcAft>
              <a:buFont typeface="Wingdings 3" charset="2"/>
              <a:buChar char=""/>
              <a:defRPr/>
            </a:pPr>
            <a:r>
              <a:rPr lang="pt-BR" sz="2200" dirty="0" smtClean="0">
                <a:solidFill>
                  <a:schemeClr val="tx1">
                    <a:lumMod val="75000"/>
                    <a:lumOff val="25000"/>
                  </a:schemeClr>
                </a:solidFill>
              </a:rPr>
              <a:t>Devido a sua alta prevalência, o CMV congênito é uma das causas mais frequentes de retardo psicomotor e surdez neurossensorial de origem infecciosa.</a:t>
            </a:r>
          </a:p>
          <a:p>
            <a:pPr algn="just" eaLnBrk="1" fontAlgn="auto" hangingPunct="1">
              <a:spcAft>
                <a:spcPts val="0"/>
              </a:spcAft>
              <a:buFont typeface="Wingdings 3" charset="2"/>
              <a:buChar char=""/>
              <a:defRPr/>
            </a:pPr>
            <a:r>
              <a:rPr lang="pt-BR" sz="2200" dirty="0" smtClean="0">
                <a:solidFill>
                  <a:schemeClr val="tx1">
                    <a:lumMod val="75000"/>
                    <a:lumOff val="25000"/>
                  </a:schemeClr>
                </a:solidFill>
              </a:rPr>
              <a:t> A maioria das infecções congênitas por CMV são provenientes de uma primoinfecção materna durante a gestação. </a:t>
            </a:r>
            <a:r>
              <a:rPr lang="pt-BR" sz="2200" dirty="0">
                <a:solidFill>
                  <a:schemeClr val="tx1">
                    <a:lumMod val="75000"/>
                    <a:lumOff val="25000"/>
                  </a:schemeClr>
                </a:solidFill>
              </a:rPr>
              <a:t> </a:t>
            </a:r>
            <a:r>
              <a:rPr lang="pt-BR" sz="2200" dirty="0" smtClean="0">
                <a:solidFill>
                  <a:schemeClr val="tx1">
                    <a:lumMod val="75000"/>
                    <a:lumOff val="25000"/>
                  </a:schemeClr>
                </a:solidFill>
              </a:rPr>
              <a:t>Incidência de 1 a 4% nas soronegativas.</a:t>
            </a:r>
          </a:p>
          <a:p>
            <a:pPr algn="just" eaLnBrk="1" fontAlgn="auto" hangingPunct="1">
              <a:spcAft>
                <a:spcPts val="0"/>
              </a:spcAft>
              <a:buFont typeface="Wingdings 3" charset="2"/>
              <a:buChar char=""/>
              <a:defRPr/>
            </a:pPr>
            <a:r>
              <a:rPr lang="pt-BR" sz="2200" dirty="0" smtClean="0">
                <a:solidFill>
                  <a:schemeClr val="tx1">
                    <a:lumMod val="75000"/>
                    <a:lumOff val="25000"/>
                  </a:schemeClr>
                </a:solidFill>
              </a:rPr>
              <a:t>Nesses casos 40% dos RN são infectados, 10% apresentam sintomas ao nascimento, 4% morrem e em torno de 50% apresentarão sequelas permanentes.  </a:t>
            </a:r>
            <a:endParaRPr lang="pt-BR" sz="2200" dirty="0">
              <a:solidFill>
                <a:schemeClr val="tx1">
                  <a:lumMod val="75000"/>
                  <a:lumOff val="25000"/>
                </a:schemeClr>
              </a:solidFill>
            </a:endParaRPr>
          </a:p>
        </p:txBody>
      </p:sp>
      <p:pic>
        <p:nvPicPr>
          <p:cNvPr id="16388"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16389"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eaLnBrk="1" hangingPunct="1"/>
            <a:r>
              <a:rPr lang="pt-BR" smtClean="0"/>
              <a:t>Introdução </a:t>
            </a:r>
          </a:p>
        </p:txBody>
      </p:sp>
      <p:pic>
        <p:nvPicPr>
          <p:cNvPr id="17411"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17412"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pic>
        <p:nvPicPr>
          <p:cNvPr id="17413" name="Picture 2"/>
          <p:cNvPicPr>
            <a:picLocks noChangeAspect="1" noChangeArrowheads="1"/>
          </p:cNvPicPr>
          <p:nvPr/>
        </p:nvPicPr>
        <p:blipFill>
          <a:blip r:embed="rId4"/>
          <a:srcRect/>
          <a:stretch>
            <a:fillRect/>
          </a:stretch>
        </p:blipFill>
        <p:spPr bwMode="auto">
          <a:xfrm>
            <a:off x="2211388" y="2417763"/>
            <a:ext cx="7937500" cy="3917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eaLnBrk="1" hangingPunct="1"/>
            <a:r>
              <a:rPr lang="pt-BR" smtClean="0"/>
              <a:t>Introdução </a:t>
            </a:r>
          </a:p>
        </p:txBody>
      </p:sp>
      <p:sp>
        <p:nvSpPr>
          <p:cNvPr id="18435" name="Espaço Reservado para Conteúdo 2"/>
          <p:cNvSpPr>
            <a:spLocks noGrp="1"/>
          </p:cNvSpPr>
          <p:nvPr>
            <p:ph idx="1"/>
          </p:nvPr>
        </p:nvSpPr>
        <p:spPr>
          <a:xfrm>
            <a:off x="528638" y="2438400"/>
            <a:ext cx="11217275" cy="4216400"/>
          </a:xfrm>
        </p:spPr>
        <p:txBody>
          <a:bodyPr/>
          <a:lstStyle/>
          <a:p>
            <a:pPr algn="just" eaLnBrk="1" hangingPunct="1"/>
            <a:r>
              <a:rPr lang="pt-BR" sz="2200" smtClean="0"/>
              <a:t>A infecção também pode ocorrer em mulheres previamente imunes por reativação ou reinfecção viral.</a:t>
            </a:r>
          </a:p>
          <a:p>
            <a:pPr algn="just" eaLnBrk="1" hangingPunct="1"/>
            <a:r>
              <a:rPr lang="pt-BR" sz="2200" smtClean="0"/>
              <a:t>Nessa situação de 1 a 2% dos RN são infectados e a grande maioria destes (&gt;90%) são assintomáticos ao nascimento e de 10-15% apresentarão sequelas a longo prazo.</a:t>
            </a:r>
          </a:p>
          <a:p>
            <a:pPr algn="just" eaLnBrk="1" hangingPunct="1"/>
            <a:r>
              <a:rPr lang="pt-BR" sz="2200" smtClean="0"/>
              <a:t>As sociedades científicas recomendam realização de rastreio sorológico sistemático contra o CMV durante a gravidez devido  a ausência de vacina efetiva e evidência escassa da eficiência de medidas preventivas e terapêuticas, além  da dificuldade de para diagnosticar reativação viral e infecção congênita em filhos de mulheres imunes.</a:t>
            </a:r>
          </a:p>
        </p:txBody>
      </p:sp>
      <p:pic>
        <p:nvPicPr>
          <p:cNvPr id="18436"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18437"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Conteúdo 2"/>
          <p:cNvSpPr>
            <a:spLocks noGrp="1"/>
          </p:cNvSpPr>
          <p:nvPr>
            <p:ph idx="1"/>
          </p:nvPr>
        </p:nvSpPr>
        <p:spPr>
          <a:xfrm>
            <a:off x="528638" y="2438400"/>
            <a:ext cx="11217275" cy="4216400"/>
          </a:xfrm>
        </p:spPr>
        <p:txBody>
          <a:bodyPr/>
          <a:lstStyle/>
          <a:p>
            <a:pPr algn="just" eaLnBrk="1" hangingPunct="1"/>
            <a:r>
              <a:rPr lang="pt-BR" sz="2200" smtClean="0"/>
              <a:t>A soroprevalência entre mulheres na idade fértil varia em torno de 60% na faixa etária de 15-24 anos e 95% nas &gt; 36 anos. Tende a ser mais elevada em mulheres de com baixo nível socioeconômico com filhos na idade pré-escolar.</a:t>
            </a:r>
          </a:p>
          <a:p>
            <a:pPr algn="just" eaLnBrk="1" hangingPunct="1"/>
            <a:r>
              <a:rPr lang="pt-BR" sz="2200" smtClean="0"/>
              <a:t>Essa taxa tem diminuído ao longo dos  últimos anos o que pode coincidir com o aumento do número de infecções congênitas no futuro.</a:t>
            </a:r>
          </a:p>
          <a:p>
            <a:pPr algn="just" eaLnBrk="1" hangingPunct="1"/>
            <a:r>
              <a:rPr lang="pt-BR" sz="2200" smtClean="0"/>
              <a:t>A prevalência da infecção por CMV é desconhecida. Estudos realizados incluíram apenas neonatos com fatores de risco. O primeiro realizou rastreio sistemático  para CMV na urina e encontrou 1% de prevalência. Um segundo estudo estudou a frequência de CMV em crianças filhas de mãe com infecção pelo HIV e observou 4,6%.</a:t>
            </a:r>
          </a:p>
        </p:txBody>
      </p:sp>
      <p:sp>
        <p:nvSpPr>
          <p:cNvPr id="19459" name="Título 1"/>
          <p:cNvSpPr>
            <a:spLocks noGrp="1"/>
          </p:cNvSpPr>
          <p:nvPr>
            <p:ph type="title"/>
          </p:nvPr>
        </p:nvSpPr>
        <p:spPr/>
        <p:txBody>
          <a:bodyPr/>
          <a:lstStyle/>
          <a:p>
            <a:pPr eaLnBrk="1" hangingPunct="1"/>
            <a:r>
              <a:rPr lang="pt-BR" smtClean="0"/>
              <a:t>Introdução </a:t>
            </a:r>
          </a:p>
        </p:txBody>
      </p:sp>
      <p:pic>
        <p:nvPicPr>
          <p:cNvPr id="19460"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19461"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idx="1"/>
          </p:nvPr>
        </p:nvSpPr>
        <p:spPr>
          <a:xfrm>
            <a:off x="528638" y="2438400"/>
            <a:ext cx="11217275" cy="4216400"/>
          </a:xfrm>
        </p:spPr>
        <p:txBody>
          <a:bodyPr/>
          <a:lstStyle/>
          <a:p>
            <a:pPr marL="457200" indent="-457200" algn="just" eaLnBrk="1" hangingPunct="1">
              <a:buFont typeface="Century Gothic" pitchFamily="34" charset="0"/>
              <a:buAutoNum type="arabicPeriod"/>
            </a:pPr>
            <a:r>
              <a:rPr lang="pt-BR" sz="2200" b="1" i="1" smtClean="0"/>
              <a:t> Diagnóstico da infecção em gestantes:</a:t>
            </a:r>
          </a:p>
          <a:p>
            <a:pPr marL="857250" lvl="1" indent="-457200" algn="just" eaLnBrk="1" hangingPunct="1"/>
            <a:r>
              <a:rPr lang="pt-BR" sz="2000" smtClean="0"/>
              <a:t>A infecção primária em mulheres grávidas é geralmente assintomática, embora em até 30% dos casos pode ocorrer febre prolongada, quadro gripal ou síndrome “mononucleose like”  com alteração de provas de função hepática, linfocitose e plaquetopenia.</a:t>
            </a:r>
          </a:p>
          <a:p>
            <a:pPr marL="857250" lvl="1" indent="-457200" algn="just" eaLnBrk="1" hangingPunct="1"/>
            <a:r>
              <a:rPr lang="pt-BR" sz="2000" smtClean="0"/>
              <a:t>A infecção fetal pode ocorrer durante toda a gestação, embora a gravidade seja maior nos 1º e 2º trimestres e possibilidade de transmissão ser maior no 3º trimestre.</a:t>
            </a:r>
          </a:p>
          <a:p>
            <a:pPr marL="857250" lvl="1" indent="-457200" algn="just" eaLnBrk="1" hangingPunct="1"/>
            <a:r>
              <a:rPr lang="pt-BR" sz="2000" smtClean="0"/>
              <a:t>A demonstração de soroconversão é o método mais confiável para o diagnóstico da infecção primária durante a gravidez, porém o usual é ter um único controle após o aparecimento de anormalidade clínicas ou ultrassonográficas. </a:t>
            </a:r>
          </a:p>
        </p:txBody>
      </p:sp>
      <p:sp>
        <p:nvSpPr>
          <p:cNvPr id="20483" name="Título 1"/>
          <p:cNvSpPr>
            <a:spLocks noGrp="1"/>
          </p:cNvSpPr>
          <p:nvPr>
            <p:ph type="title"/>
          </p:nvPr>
        </p:nvSpPr>
        <p:spPr/>
        <p:txBody>
          <a:bodyPr/>
          <a:lstStyle/>
          <a:p>
            <a:pPr eaLnBrk="1" hangingPunct="1"/>
            <a:r>
              <a:rPr lang="pt-BR" smtClean="0"/>
              <a:t>Diagnóstico da infecção congênita por CMV</a:t>
            </a:r>
          </a:p>
        </p:txBody>
      </p:sp>
      <p:pic>
        <p:nvPicPr>
          <p:cNvPr id="20484"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0485"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84200" y="2260600"/>
            <a:ext cx="11161713" cy="4394200"/>
          </a:xfrm>
        </p:spPr>
        <p:txBody>
          <a:bodyPr rtlCol="0">
            <a:normAutofit lnSpcReduction="10000"/>
          </a:bodyPr>
          <a:lstStyle/>
          <a:p>
            <a:pPr marL="457200" indent="-457200" algn="just" eaLnBrk="1" fontAlgn="auto" hangingPunct="1">
              <a:spcAft>
                <a:spcPts val="0"/>
              </a:spcAft>
              <a:buFont typeface="+mj-lt"/>
              <a:buAutoNum type="arabicPeriod"/>
              <a:defRPr/>
            </a:pPr>
            <a:r>
              <a:rPr lang="pt-BR" sz="2200" b="1" i="1" dirty="0" smtClean="0">
                <a:solidFill>
                  <a:schemeClr val="tx1">
                    <a:lumMod val="75000"/>
                    <a:lumOff val="25000"/>
                  </a:schemeClr>
                </a:solidFill>
              </a:rPr>
              <a:t> Diagnóstico da infecção em gestantes:</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presença de IgG</a:t>
            </a:r>
            <a:r>
              <a:rPr lang="pt-BR" sz="2000" dirty="0">
                <a:solidFill>
                  <a:schemeClr val="tx1">
                    <a:lumMod val="75000"/>
                    <a:lumOff val="25000"/>
                  </a:schemeClr>
                </a:solidFill>
              </a:rPr>
              <a:t> </a:t>
            </a:r>
            <a:r>
              <a:rPr lang="pt-BR" sz="2000" dirty="0" smtClean="0">
                <a:solidFill>
                  <a:schemeClr val="tx1">
                    <a:lumMod val="75000"/>
                    <a:lumOff val="25000"/>
                  </a:schemeClr>
                </a:solidFill>
              </a:rPr>
              <a:t>positivas, nas ausência de IgM é o achado mais frequente (60 – 80%) das mulheres entre 20 a 40 anos (imunes).</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Se a determinação foi feita no 1º trimestre da gestante  mais controles são necessários. Caso tenha sido feita no 2º ou 3º trimestres sem controles prévios, é conveniente avaliar a avidez de IgG, já que a IgM torna-se negativa em 3-4 meses.</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Uma baixa avidez indicaria infecção recente (3-6 meses anteriores à determinação)</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Em todos os casos de achados ecográficos sugestivos indica-se o diagnóstico fetal pela possibilidade de infecções sintomáticas em crianças de mulheres imunes. As infecções no início da gestação podem induzir a produção de IgG de alta avidez no 3º trimestre.</a:t>
            </a:r>
          </a:p>
          <a:p>
            <a:pPr marL="857250" lvl="1" indent="-457200" algn="just" eaLnBrk="1" fontAlgn="auto" hangingPunct="1">
              <a:spcAft>
                <a:spcPts val="0"/>
              </a:spcAft>
              <a:buFont typeface="Wingdings 3" charset="2"/>
              <a:buChar char=""/>
              <a:defRPr/>
            </a:pPr>
            <a:endParaRPr lang="pt-BR" sz="2000" dirty="0" smtClean="0">
              <a:solidFill>
                <a:schemeClr val="tx1">
                  <a:lumMod val="75000"/>
                  <a:lumOff val="25000"/>
                </a:schemeClr>
              </a:solidFill>
            </a:endParaRPr>
          </a:p>
        </p:txBody>
      </p:sp>
      <p:sp>
        <p:nvSpPr>
          <p:cNvPr id="21507" name="Título 1"/>
          <p:cNvSpPr>
            <a:spLocks noGrp="1"/>
          </p:cNvSpPr>
          <p:nvPr>
            <p:ph type="title"/>
          </p:nvPr>
        </p:nvSpPr>
        <p:spPr/>
        <p:txBody>
          <a:bodyPr/>
          <a:lstStyle/>
          <a:p>
            <a:pPr eaLnBrk="1" hangingPunct="1"/>
            <a:r>
              <a:rPr lang="pt-BR" smtClean="0"/>
              <a:t>Diagnóstico da infecção congênita por CMV</a:t>
            </a:r>
          </a:p>
        </p:txBody>
      </p:sp>
      <p:pic>
        <p:nvPicPr>
          <p:cNvPr id="21508"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1509"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a:xfrm>
            <a:off x="631825" y="2214563"/>
            <a:ext cx="11114088" cy="4556125"/>
          </a:xfrm>
        </p:spPr>
        <p:txBody>
          <a:bodyPr/>
          <a:lstStyle/>
          <a:p>
            <a:pPr marL="457200" indent="-457200" algn="just" eaLnBrk="1" hangingPunct="1">
              <a:buFont typeface="Century Gothic" pitchFamily="34" charset="0"/>
              <a:buAutoNum type="arabicPeriod"/>
            </a:pPr>
            <a:r>
              <a:rPr lang="pt-BR" sz="2000" b="1" i="1" smtClean="0"/>
              <a:t> Diagnóstico da infecção em gestantes:</a:t>
            </a:r>
          </a:p>
          <a:p>
            <a:pPr marL="857250" lvl="1" indent="-457200" algn="just" eaLnBrk="1" hangingPunct="1"/>
            <a:r>
              <a:rPr lang="pt-BR" sz="1900" smtClean="0"/>
              <a:t>Se no 1º controle a gestante apresenta IgM  positiva e ausência de IgG, deve-se repetir em 2-3 semanas para demonstrar soroconversão.</a:t>
            </a:r>
          </a:p>
          <a:p>
            <a:pPr marL="857250" lvl="1" indent="-457200" algn="just" eaLnBrk="1" hangingPunct="1"/>
            <a:r>
              <a:rPr lang="pt-BR" sz="1900" smtClean="0"/>
              <a:t>Se IgG segue negativa, será considerado IgM falso positivo que pode ser representado por reatividade heteróloga com outros vírus (Epstein-Barr)</a:t>
            </a:r>
          </a:p>
          <a:p>
            <a:pPr marL="857250" lvl="1" indent="-457200" algn="just" eaLnBrk="1" hangingPunct="1"/>
            <a:r>
              <a:rPr lang="pt-BR" sz="1900" smtClean="0"/>
              <a:t>Se gestante apresenta IgM e IgG positivas na 1ª determinação não se pode afirmar que a infecção é recente já que anticorpos IgM podem persistir 12 meses após a primoinfecção. Nesse caso é indispensável a realização de avidez de IgG.</a:t>
            </a:r>
          </a:p>
          <a:p>
            <a:pPr marL="857250" lvl="1" indent="-457200" algn="just" eaLnBrk="1" hangingPunct="1"/>
            <a:r>
              <a:rPr lang="pt-BR" sz="1900" smtClean="0"/>
              <a:t>Se IgM positivo e IgG de alta avidez indica que transcorreu-se pelo menos há 3 meses desde a infecção ou, com menor frequencia reativação ou reinfecção viral. </a:t>
            </a:r>
          </a:p>
          <a:p>
            <a:pPr marL="857250" lvl="1" indent="-457200" algn="just" eaLnBrk="1" hangingPunct="1"/>
            <a:r>
              <a:rPr lang="pt-BR" sz="1900" smtClean="0"/>
              <a:t>Uma baixa avidez da IgG indica uma primoinfecção recente e aconselha-se realizar diagnósticos no feto e RN.</a:t>
            </a:r>
          </a:p>
          <a:p>
            <a:pPr marL="857250" lvl="1" indent="-457200" algn="just" eaLnBrk="1" hangingPunct="1"/>
            <a:endParaRPr lang="pt-BR" sz="2000" smtClean="0"/>
          </a:p>
          <a:p>
            <a:pPr marL="857250" lvl="1" indent="-457200" algn="just" eaLnBrk="1" hangingPunct="1"/>
            <a:endParaRPr lang="pt-BR" sz="2000" smtClean="0"/>
          </a:p>
        </p:txBody>
      </p:sp>
      <p:sp>
        <p:nvSpPr>
          <p:cNvPr id="22531" name="Título 1"/>
          <p:cNvSpPr>
            <a:spLocks noGrp="1"/>
          </p:cNvSpPr>
          <p:nvPr>
            <p:ph type="title"/>
          </p:nvPr>
        </p:nvSpPr>
        <p:spPr/>
        <p:txBody>
          <a:bodyPr/>
          <a:lstStyle/>
          <a:p>
            <a:pPr eaLnBrk="1" hangingPunct="1"/>
            <a:r>
              <a:rPr lang="pt-BR" smtClean="0"/>
              <a:t>Diagnóstico da infecção congênita por CMV</a:t>
            </a:r>
          </a:p>
        </p:txBody>
      </p:sp>
      <p:pic>
        <p:nvPicPr>
          <p:cNvPr id="22532"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2533"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idx="1"/>
          </p:nvPr>
        </p:nvSpPr>
        <p:spPr>
          <a:xfrm>
            <a:off x="584200" y="2260600"/>
            <a:ext cx="11161713" cy="4394200"/>
          </a:xfrm>
        </p:spPr>
        <p:txBody>
          <a:bodyPr/>
          <a:lstStyle/>
          <a:p>
            <a:pPr marL="457200" indent="-457200" algn="just" eaLnBrk="1" hangingPunct="1">
              <a:buFont typeface="Century Gothic" pitchFamily="34" charset="0"/>
              <a:buAutoNum type="arabicPeriod" startAt="2"/>
            </a:pPr>
            <a:r>
              <a:rPr lang="pt-BR" sz="2200" b="1" i="1" smtClean="0"/>
              <a:t> Diagnóstico do grau de envolvimento fetal:</a:t>
            </a:r>
          </a:p>
          <a:p>
            <a:pPr marL="857250" lvl="1" indent="-457200" algn="just" eaLnBrk="1" hangingPunct="1"/>
            <a:r>
              <a:rPr lang="pt-BR" sz="2000" smtClean="0"/>
              <a:t>Após o diagnóstico de infeccção fetal deve-se  prever o risco de  infecção sintomática ao nascimento.</a:t>
            </a:r>
          </a:p>
          <a:p>
            <a:pPr marL="857250" lvl="1" indent="-457200" algn="just" eaLnBrk="1" hangingPunct="1"/>
            <a:r>
              <a:rPr lang="pt-BR" sz="2000" smtClean="0"/>
              <a:t>Os casos são mais graves quando a infecção ocorre no 1º trimestre deve-se fazer controle ecográfico.</a:t>
            </a:r>
          </a:p>
          <a:p>
            <a:pPr marL="857250" lvl="1" indent="-457200" algn="just" eaLnBrk="1" hangingPunct="1"/>
            <a:r>
              <a:rPr lang="pt-BR" sz="2000" smtClean="0"/>
              <a:t>Achados ecográficos indicativos de infecção congênita são: oligodrâmnio ou polidrâmnio, hidropsia fetal, retardo do crescimento intrauterino, hepatoesplenomegalia, calcificações hepáticas, aumento da ecogenicidade intestinal, microcefalia, dilatação ventricular, atrofia cortical e calcificações intracranianas.</a:t>
            </a:r>
          </a:p>
          <a:p>
            <a:pPr marL="857250" lvl="1" indent="-457200" algn="just" eaLnBrk="1" hangingPunct="1"/>
            <a:r>
              <a:rPr lang="pt-BR" sz="2000" smtClean="0"/>
              <a:t>A espessura da placenta (placentomegalia) é geralmente aumentada (Disfunção placentária)</a:t>
            </a:r>
          </a:p>
          <a:p>
            <a:pPr marL="857250" lvl="1" indent="-457200" algn="just" eaLnBrk="1" hangingPunct="1"/>
            <a:endParaRPr lang="pt-BR" sz="2000" smtClean="0"/>
          </a:p>
        </p:txBody>
      </p:sp>
      <p:sp>
        <p:nvSpPr>
          <p:cNvPr id="23555" name="Título 1"/>
          <p:cNvSpPr>
            <a:spLocks noGrp="1"/>
          </p:cNvSpPr>
          <p:nvPr>
            <p:ph type="title"/>
          </p:nvPr>
        </p:nvSpPr>
        <p:spPr/>
        <p:txBody>
          <a:bodyPr/>
          <a:lstStyle/>
          <a:p>
            <a:pPr eaLnBrk="1" hangingPunct="1"/>
            <a:r>
              <a:rPr lang="pt-BR" smtClean="0"/>
              <a:t>Diagnóstico da infecção congênita por CMV</a:t>
            </a:r>
          </a:p>
        </p:txBody>
      </p:sp>
      <p:pic>
        <p:nvPicPr>
          <p:cNvPr id="23556"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3557"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idx="1"/>
          </p:nvPr>
        </p:nvSpPr>
        <p:spPr>
          <a:xfrm>
            <a:off x="584200" y="2260600"/>
            <a:ext cx="11161713" cy="4394200"/>
          </a:xfrm>
        </p:spPr>
        <p:txBody>
          <a:bodyPr/>
          <a:lstStyle/>
          <a:p>
            <a:pPr marL="457200" indent="-457200" algn="just" eaLnBrk="1" hangingPunct="1">
              <a:buFont typeface="Century Gothic" pitchFamily="34" charset="0"/>
              <a:buAutoNum type="arabicPeriod" startAt="2"/>
            </a:pPr>
            <a:r>
              <a:rPr lang="pt-BR" sz="2200" b="1" i="1" smtClean="0"/>
              <a:t> Diagnóstico do grau de envolvimento fetal:</a:t>
            </a:r>
          </a:p>
          <a:p>
            <a:pPr marL="857250" lvl="1" indent="-457200" algn="just" eaLnBrk="1" hangingPunct="1"/>
            <a:endParaRPr lang="pt-BR" sz="2000" smtClean="0"/>
          </a:p>
        </p:txBody>
      </p:sp>
      <p:sp>
        <p:nvSpPr>
          <p:cNvPr id="24579" name="Título 1"/>
          <p:cNvSpPr>
            <a:spLocks noGrp="1"/>
          </p:cNvSpPr>
          <p:nvPr>
            <p:ph type="title"/>
          </p:nvPr>
        </p:nvSpPr>
        <p:spPr/>
        <p:txBody>
          <a:bodyPr/>
          <a:lstStyle/>
          <a:p>
            <a:pPr eaLnBrk="1" hangingPunct="1"/>
            <a:r>
              <a:rPr lang="pt-BR" smtClean="0"/>
              <a:t>Diagnóstico da infecção congênita por CMV</a:t>
            </a:r>
          </a:p>
        </p:txBody>
      </p:sp>
      <p:pic>
        <p:nvPicPr>
          <p:cNvPr id="24580"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4581"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pic>
        <p:nvPicPr>
          <p:cNvPr id="4098" name="Picture 2"/>
          <p:cNvPicPr>
            <a:picLocks noChangeAspect="1" noChangeArrowheads="1"/>
          </p:cNvPicPr>
          <p:nvPr/>
        </p:nvPicPr>
        <p:blipFill>
          <a:blip r:embed="rId4"/>
          <a:srcRect/>
          <a:stretch>
            <a:fillRect/>
          </a:stretch>
        </p:blipFill>
        <p:spPr bwMode="auto">
          <a:xfrm>
            <a:off x="4098925" y="2784475"/>
            <a:ext cx="4048125" cy="3238500"/>
          </a:xfrm>
          <a:prstGeom prst="rect">
            <a:avLst/>
          </a:prstGeom>
          <a:ln>
            <a:noFill/>
          </a:ln>
          <a:effectLst>
            <a:outerShdw blurRad="292100" dist="139700" dir="2700000" algn="tl" rotWithShape="0">
              <a:srgbClr val="333333">
                <a:alpha val="65000"/>
              </a:srgbClr>
            </a:outerShdw>
          </a:effectLst>
          <a:extLst>
            <a:ext uri="{909E8E84-426E-40DD-AFC4-6F175D3DCCD1}"/>
            <a:ext uri="{91240B29-F687-4F45-9708-019B960494DF}"/>
            <a:ext uri="{AF507438-7753-43E0-B8FC-AC1667EBCBE1}"/>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47663" y="2260600"/>
            <a:ext cx="11398250" cy="5003800"/>
          </a:xfrm>
        </p:spPr>
        <p:txBody>
          <a:bodyPr rtlCol="0">
            <a:normAutofit fontScale="92500" lnSpcReduction="20000"/>
          </a:bodyPr>
          <a:lstStyle/>
          <a:p>
            <a:pPr marL="457200" indent="-457200" algn="just" eaLnBrk="1" fontAlgn="auto" hangingPunct="1">
              <a:spcAft>
                <a:spcPts val="0"/>
              </a:spcAft>
              <a:buFont typeface="+mj-lt"/>
              <a:buAutoNum type="arabicPeriod" startAt="2"/>
              <a:defRPr/>
            </a:pPr>
            <a:r>
              <a:rPr lang="pt-BR" sz="2200" b="1" i="1" dirty="0" smtClean="0">
                <a:solidFill>
                  <a:schemeClr val="tx1">
                    <a:lumMod val="75000"/>
                    <a:lumOff val="25000"/>
                  </a:schemeClr>
                </a:solidFill>
              </a:rPr>
              <a:t> Diagnóstico do grau de envolvimento fetal:</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realização de RNM  aumenta a sensibilidade e  sensibilidade do diagnóstico ecográfico e é útil para detectar presença de polimicrogiria, hipoplasia cerebelar e alterações na substância branca</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Apenas 1/3 das crianças </a:t>
            </a:r>
            <a:r>
              <a:rPr lang="pt-BR" sz="2000" dirty="0">
                <a:solidFill>
                  <a:schemeClr val="tx1">
                    <a:lumMod val="75000"/>
                    <a:lumOff val="25000"/>
                  </a:schemeClr>
                </a:solidFill>
              </a:rPr>
              <a:t>c</a:t>
            </a:r>
            <a:r>
              <a:rPr lang="pt-BR" sz="2000" dirty="0" smtClean="0">
                <a:solidFill>
                  <a:schemeClr val="tx1">
                    <a:lumMod val="75000"/>
                    <a:lumOff val="25000"/>
                  </a:schemeClr>
                </a:solidFill>
              </a:rPr>
              <a:t>om infecção sintomática apresenta resultados nos exames de imagem durante a gravidez.</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Alternativa: Estudo do sangue fetal por cordocentese</a:t>
            </a:r>
            <a:r>
              <a:rPr lang="pt-BR" sz="2000" dirty="0">
                <a:solidFill>
                  <a:schemeClr val="tx1">
                    <a:lumMod val="75000"/>
                    <a:lumOff val="25000"/>
                  </a:schemeClr>
                </a:solidFill>
              </a:rPr>
              <a:t> </a:t>
            </a:r>
            <a:r>
              <a:rPr lang="pt-BR" sz="2000" dirty="0" smtClean="0">
                <a:solidFill>
                  <a:schemeClr val="tx1">
                    <a:lumMod val="75000"/>
                    <a:lumOff val="25000"/>
                  </a:schemeClr>
                </a:solidFill>
              </a:rPr>
              <a:t>– Presença de anemia, plaquetopenia ou enzimas hepáticas elevadas indica alta probabilidade de infecção sintomática. </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Técnica mais promissora e menos invasiva é a determinação da carga viral (PCR quantitativa) em líquido amniótico (Amniocentese)</a:t>
            </a:r>
          </a:p>
          <a:p>
            <a:pPr marL="1257300" lvl="2" indent="-457200" algn="just" eaLnBrk="1" fontAlgn="auto" hangingPunct="1">
              <a:spcAft>
                <a:spcPts val="0"/>
              </a:spcAft>
              <a:buFont typeface="Wingdings 3" charset="2"/>
              <a:buChar char=""/>
              <a:defRPr/>
            </a:pPr>
            <a:r>
              <a:rPr lang="pt-BR" sz="1800" dirty="0" smtClean="0">
                <a:solidFill>
                  <a:schemeClr val="tx1">
                    <a:lumMod val="75000"/>
                    <a:lumOff val="25000"/>
                  </a:schemeClr>
                </a:solidFill>
              </a:rPr>
              <a:t>RN assintomáticos: Cargas &lt; a 10³ cópias/ml</a:t>
            </a:r>
          </a:p>
          <a:p>
            <a:pPr marL="1257300" lvl="2" indent="-457200" algn="just" eaLnBrk="1" fontAlgn="auto" hangingPunct="1">
              <a:spcAft>
                <a:spcPts val="0"/>
              </a:spcAft>
              <a:buFont typeface="Wingdings 3" charset="2"/>
              <a:buChar char=""/>
              <a:defRPr/>
            </a:pPr>
            <a:r>
              <a:rPr lang="pt-BR" sz="1800" dirty="0" smtClean="0">
                <a:solidFill>
                  <a:schemeClr val="tx1">
                    <a:lumMod val="75000"/>
                    <a:lumOff val="25000"/>
                  </a:schemeClr>
                </a:solidFill>
              </a:rPr>
              <a:t>&gt; 10 5 cópias/ml: alta especificidade no diagnóstico da infecção congênita sintomáticas</a:t>
            </a:r>
          </a:p>
          <a:p>
            <a:pPr marL="1257300" lvl="2" indent="-457200" algn="just" eaLnBrk="1" fontAlgn="auto" hangingPunct="1">
              <a:spcAft>
                <a:spcPts val="0"/>
              </a:spcAft>
              <a:buFont typeface="Wingdings 3" charset="2"/>
              <a:buChar char=""/>
              <a:defRPr/>
            </a:pPr>
            <a:r>
              <a:rPr lang="pt-BR" sz="1800" dirty="0" smtClean="0">
                <a:solidFill>
                  <a:schemeClr val="tx1">
                    <a:lumMod val="75000"/>
                    <a:lumOff val="25000"/>
                  </a:schemeClr>
                </a:solidFill>
              </a:rPr>
              <a:t>Auxilia a prever o grau de envolvimento</a:t>
            </a:r>
          </a:p>
          <a:p>
            <a:pPr marL="1257300" lvl="2" indent="-457200" algn="just" eaLnBrk="1" fontAlgn="auto" hangingPunct="1">
              <a:spcAft>
                <a:spcPts val="0"/>
              </a:spcAft>
              <a:buFont typeface="Wingdings 3" charset="2"/>
              <a:buChar char=""/>
              <a:defRPr/>
            </a:pPr>
            <a:endParaRPr lang="pt-BR" sz="1800" dirty="0" smtClean="0">
              <a:solidFill>
                <a:schemeClr val="tx1">
                  <a:lumMod val="75000"/>
                  <a:lumOff val="25000"/>
                </a:schemeClr>
              </a:solidFill>
            </a:endParaRPr>
          </a:p>
          <a:p>
            <a:pPr marL="400050" lvl="1" indent="0" algn="just" eaLnBrk="1" fontAlgn="auto" hangingPunct="1">
              <a:spcAft>
                <a:spcPts val="0"/>
              </a:spcAft>
              <a:buFont typeface="Wingdings 3" charset="2"/>
              <a:buNone/>
              <a:defRPr/>
            </a:pPr>
            <a:r>
              <a:rPr lang="pt-BR" sz="2000" dirty="0" smtClean="0">
                <a:solidFill>
                  <a:schemeClr val="tx1">
                    <a:lumMod val="75000"/>
                    <a:lumOff val="25000"/>
                  </a:schemeClr>
                </a:solidFill>
              </a:rPr>
              <a:t> </a:t>
            </a:r>
          </a:p>
          <a:p>
            <a:pPr marL="857250" lvl="1" indent="-457200" algn="just" eaLnBrk="1" fontAlgn="auto" hangingPunct="1">
              <a:spcAft>
                <a:spcPts val="0"/>
              </a:spcAft>
              <a:buFont typeface="Wingdings 3" charset="2"/>
              <a:buChar char=""/>
              <a:defRPr/>
            </a:pPr>
            <a:endParaRPr lang="pt-BR" sz="2000" dirty="0" smtClean="0">
              <a:solidFill>
                <a:schemeClr val="tx1">
                  <a:lumMod val="75000"/>
                  <a:lumOff val="25000"/>
                </a:schemeClr>
              </a:solidFill>
            </a:endParaRPr>
          </a:p>
        </p:txBody>
      </p:sp>
      <p:sp>
        <p:nvSpPr>
          <p:cNvPr id="25603" name="Título 1"/>
          <p:cNvSpPr>
            <a:spLocks noGrp="1"/>
          </p:cNvSpPr>
          <p:nvPr>
            <p:ph type="title"/>
          </p:nvPr>
        </p:nvSpPr>
        <p:spPr/>
        <p:txBody>
          <a:bodyPr/>
          <a:lstStyle/>
          <a:p>
            <a:pPr eaLnBrk="1" hangingPunct="1"/>
            <a:r>
              <a:rPr lang="pt-BR" smtClean="0"/>
              <a:t>Diagnóstico da infecção congênita por CMV</a:t>
            </a:r>
          </a:p>
        </p:txBody>
      </p:sp>
      <p:pic>
        <p:nvPicPr>
          <p:cNvPr id="25604"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5605"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47663" y="2260600"/>
            <a:ext cx="11398250" cy="5003800"/>
          </a:xfrm>
        </p:spPr>
        <p:txBody>
          <a:bodyPr rtlCol="0">
            <a:normAutofit/>
          </a:bodyPr>
          <a:lstStyle/>
          <a:p>
            <a:pPr marL="457200" indent="-457200" algn="just" eaLnBrk="1" fontAlgn="auto" hangingPunct="1">
              <a:spcAft>
                <a:spcPts val="0"/>
              </a:spcAft>
              <a:buFont typeface="+mj-lt"/>
              <a:buAutoNum type="arabicPeriod" startAt="2"/>
              <a:defRPr/>
            </a:pPr>
            <a:r>
              <a:rPr lang="pt-BR" sz="2200" b="1" i="1" dirty="0" smtClean="0">
                <a:solidFill>
                  <a:schemeClr val="tx1">
                    <a:lumMod val="75000"/>
                    <a:lumOff val="25000"/>
                  </a:schemeClr>
                </a:solidFill>
              </a:rPr>
              <a:t> Diagnóstico do grau de envolvimento fetal:</a:t>
            </a:r>
          </a:p>
          <a:p>
            <a:pPr marL="1257300" lvl="2" indent="-457200" algn="just" eaLnBrk="1" fontAlgn="auto" hangingPunct="1">
              <a:spcAft>
                <a:spcPts val="0"/>
              </a:spcAft>
              <a:buFont typeface="Wingdings 3" charset="2"/>
              <a:buChar char=""/>
              <a:defRPr/>
            </a:pPr>
            <a:endParaRPr lang="pt-BR" sz="1800" dirty="0" smtClean="0">
              <a:solidFill>
                <a:schemeClr val="tx1">
                  <a:lumMod val="75000"/>
                  <a:lumOff val="25000"/>
                </a:schemeClr>
              </a:solidFill>
            </a:endParaRPr>
          </a:p>
          <a:p>
            <a:pPr marL="400050" lvl="1" indent="0" algn="just" eaLnBrk="1" fontAlgn="auto" hangingPunct="1">
              <a:spcAft>
                <a:spcPts val="0"/>
              </a:spcAft>
              <a:buFont typeface="Wingdings 3" charset="2"/>
              <a:buNone/>
              <a:defRPr/>
            </a:pPr>
            <a:r>
              <a:rPr lang="pt-BR" sz="2000" dirty="0" smtClean="0">
                <a:solidFill>
                  <a:schemeClr val="tx1">
                    <a:lumMod val="75000"/>
                    <a:lumOff val="25000"/>
                  </a:schemeClr>
                </a:solidFill>
              </a:rPr>
              <a:t> </a:t>
            </a:r>
          </a:p>
          <a:p>
            <a:pPr marL="857250" lvl="1" indent="-457200" algn="just" eaLnBrk="1" fontAlgn="auto" hangingPunct="1">
              <a:spcAft>
                <a:spcPts val="0"/>
              </a:spcAft>
              <a:buFont typeface="Wingdings 3" charset="2"/>
              <a:buChar char=""/>
              <a:defRPr/>
            </a:pPr>
            <a:endParaRPr lang="pt-BR" sz="2000" dirty="0" smtClean="0">
              <a:solidFill>
                <a:schemeClr val="tx1">
                  <a:lumMod val="75000"/>
                  <a:lumOff val="25000"/>
                </a:schemeClr>
              </a:solidFill>
            </a:endParaRPr>
          </a:p>
        </p:txBody>
      </p:sp>
      <p:sp>
        <p:nvSpPr>
          <p:cNvPr id="26627" name="Título 1"/>
          <p:cNvSpPr>
            <a:spLocks noGrp="1"/>
          </p:cNvSpPr>
          <p:nvPr>
            <p:ph type="title"/>
          </p:nvPr>
        </p:nvSpPr>
        <p:spPr/>
        <p:txBody>
          <a:bodyPr/>
          <a:lstStyle/>
          <a:p>
            <a:pPr eaLnBrk="1" hangingPunct="1"/>
            <a:r>
              <a:rPr lang="pt-BR" smtClean="0"/>
              <a:t>Diagnóstico da infecção congênita por CMV</a:t>
            </a:r>
          </a:p>
        </p:txBody>
      </p:sp>
      <p:pic>
        <p:nvPicPr>
          <p:cNvPr id="26628"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6629"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pic>
        <p:nvPicPr>
          <p:cNvPr id="5122" name="Picture 2"/>
          <p:cNvPicPr>
            <a:picLocks noChangeAspect="1" noChangeArrowheads="1"/>
          </p:cNvPicPr>
          <p:nvPr/>
        </p:nvPicPr>
        <p:blipFill>
          <a:blip r:embed="rId4"/>
          <a:srcRect/>
          <a:stretch>
            <a:fillRect/>
          </a:stretch>
        </p:blipFill>
        <p:spPr bwMode="auto">
          <a:xfrm>
            <a:off x="1585913" y="2928938"/>
            <a:ext cx="4438650" cy="2990850"/>
          </a:xfrm>
          <a:prstGeom prst="rect">
            <a:avLst/>
          </a:prstGeom>
          <a:ln>
            <a:noFill/>
          </a:ln>
          <a:effectLst>
            <a:outerShdw blurRad="292100" dist="139700" dir="2700000" algn="tl" rotWithShape="0">
              <a:srgbClr val="333333">
                <a:alpha val="65000"/>
              </a:srgbClr>
            </a:outerShdw>
          </a:effectLst>
          <a:extLst>
            <a:ext uri="{909E8E84-426E-40DD-AFC4-6F175D3DCCD1}"/>
            <a:ext uri="{91240B29-F687-4F45-9708-019B960494DF}"/>
            <a:ext uri="{AF507438-7753-43E0-B8FC-AC1667EBCBE1}"/>
          </a:extLst>
        </p:spPr>
      </p:pic>
      <p:pic>
        <p:nvPicPr>
          <p:cNvPr id="5123" name="Picture 3"/>
          <p:cNvPicPr>
            <a:picLocks noChangeAspect="1" noChangeArrowheads="1"/>
          </p:cNvPicPr>
          <p:nvPr/>
        </p:nvPicPr>
        <p:blipFill>
          <a:blip r:embed="rId5"/>
          <a:srcRect/>
          <a:stretch>
            <a:fillRect/>
          </a:stretch>
        </p:blipFill>
        <p:spPr bwMode="auto">
          <a:xfrm>
            <a:off x="6351588" y="2928938"/>
            <a:ext cx="4495800" cy="3076575"/>
          </a:xfrm>
          <a:prstGeom prst="rect">
            <a:avLst/>
          </a:prstGeom>
          <a:ln>
            <a:noFill/>
          </a:ln>
          <a:effectLst>
            <a:outerShdw blurRad="292100" dist="139700" dir="2700000" algn="tl" rotWithShape="0">
              <a:srgbClr val="333333">
                <a:alpha val="65000"/>
              </a:srgbClr>
            </a:outerShdw>
          </a:effectLst>
          <a:extLst>
            <a:ext uri="{909E8E84-426E-40DD-AFC4-6F175D3DCCD1}"/>
            <a:ext uri="{91240B29-F687-4F45-9708-019B960494DF}"/>
            <a:ext uri="{AF507438-7753-43E0-B8FC-AC1667EBCBE1}"/>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47663" y="2260600"/>
            <a:ext cx="11398250" cy="5003800"/>
          </a:xfrm>
        </p:spPr>
        <p:txBody>
          <a:bodyPr rtlCol="0">
            <a:normAutofit/>
          </a:bodyPr>
          <a:lstStyle/>
          <a:p>
            <a:pPr marL="457200" indent="-457200" algn="just" eaLnBrk="1" fontAlgn="auto" hangingPunct="1">
              <a:spcAft>
                <a:spcPts val="0"/>
              </a:spcAft>
              <a:buFont typeface="+mj-lt"/>
              <a:buAutoNum type="arabicPeriod" startAt="3"/>
              <a:defRPr/>
            </a:pPr>
            <a:r>
              <a:rPr lang="pt-BR" sz="2200" b="1" i="1" dirty="0" smtClean="0">
                <a:solidFill>
                  <a:schemeClr val="tx1">
                    <a:lumMod val="75000"/>
                    <a:lumOff val="25000"/>
                  </a:schemeClr>
                </a:solidFill>
              </a:rPr>
              <a:t> Diagnóstico da infecção no RN</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É realizado por  isolamento do vírus ou genoma viral  identificando PCR  em amostras de urina, sangue, saliva e LCR dentro das 1ªs semanas de vida.</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Detecção da antigenemia ou anticorpos CMV IgM, embora a sensibilidade seja baixa (Resultado negativo não afasta diagnóstico). A IgM pode  ter  resultados falso positivos e deve ser confirmado pela cultura ou PCR.</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cultivo viral convencional é raramente usado, pois resultados demoram 2 semanas.</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detecção do vírus na urina mediante cultivo em shell vial é o método mais utilizado por sua rapidez (24h) e a alta especificidade, embora a sensibilidade seja um pouco mais baixa. Mediante uma suspeita clínica deve-se repetir uma segunda amostra ou realizar PCR  na urina.</a:t>
            </a:r>
            <a:endParaRPr lang="pt-BR" sz="1800" dirty="0" smtClean="0">
              <a:solidFill>
                <a:schemeClr val="tx1">
                  <a:lumMod val="75000"/>
                  <a:lumOff val="25000"/>
                </a:schemeClr>
              </a:solidFill>
            </a:endParaRPr>
          </a:p>
          <a:p>
            <a:pPr marL="400050" lvl="1" indent="0" algn="just" eaLnBrk="1" fontAlgn="auto" hangingPunct="1">
              <a:spcAft>
                <a:spcPts val="0"/>
              </a:spcAft>
              <a:buFont typeface="Wingdings 3" charset="2"/>
              <a:buNone/>
              <a:defRPr/>
            </a:pPr>
            <a:r>
              <a:rPr lang="pt-BR" sz="2000" dirty="0" smtClean="0">
                <a:solidFill>
                  <a:schemeClr val="tx1">
                    <a:lumMod val="75000"/>
                    <a:lumOff val="25000"/>
                  </a:schemeClr>
                </a:solidFill>
              </a:rPr>
              <a:t> </a:t>
            </a:r>
          </a:p>
          <a:p>
            <a:pPr marL="857250" lvl="1" indent="-457200" algn="just" eaLnBrk="1" fontAlgn="auto" hangingPunct="1">
              <a:spcAft>
                <a:spcPts val="0"/>
              </a:spcAft>
              <a:buFont typeface="Wingdings 3" charset="2"/>
              <a:buChar char=""/>
              <a:defRPr/>
            </a:pPr>
            <a:endParaRPr lang="pt-BR" sz="2000" dirty="0" smtClean="0">
              <a:solidFill>
                <a:schemeClr val="tx1">
                  <a:lumMod val="75000"/>
                  <a:lumOff val="25000"/>
                </a:schemeClr>
              </a:solidFill>
            </a:endParaRPr>
          </a:p>
        </p:txBody>
      </p:sp>
      <p:sp>
        <p:nvSpPr>
          <p:cNvPr id="27651" name="Título 1"/>
          <p:cNvSpPr>
            <a:spLocks noGrp="1"/>
          </p:cNvSpPr>
          <p:nvPr>
            <p:ph type="title"/>
          </p:nvPr>
        </p:nvSpPr>
        <p:spPr/>
        <p:txBody>
          <a:bodyPr/>
          <a:lstStyle/>
          <a:p>
            <a:pPr eaLnBrk="1" hangingPunct="1"/>
            <a:r>
              <a:rPr lang="pt-BR" smtClean="0"/>
              <a:t>Diagnóstico da infecção congênita por CMV</a:t>
            </a:r>
          </a:p>
        </p:txBody>
      </p:sp>
      <p:pic>
        <p:nvPicPr>
          <p:cNvPr id="27652"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7653"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71450" y="2235200"/>
            <a:ext cx="11650663" cy="4468813"/>
          </a:xfrm>
        </p:spPr>
        <p:txBody>
          <a:bodyPr rtlCol="0">
            <a:normAutofit lnSpcReduction="10000"/>
          </a:bodyPr>
          <a:lstStyle/>
          <a:p>
            <a:pPr marL="457200" indent="-457200" algn="just" eaLnBrk="1" fontAlgn="auto" hangingPunct="1">
              <a:spcAft>
                <a:spcPts val="0"/>
              </a:spcAft>
              <a:buFont typeface="+mj-lt"/>
              <a:buAutoNum type="arabicPeriod" startAt="3"/>
              <a:defRPr/>
            </a:pPr>
            <a:r>
              <a:rPr lang="pt-BR" sz="2200" b="1" i="1" dirty="0" smtClean="0">
                <a:solidFill>
                  <a:schemeClr val="tx1">
                    <a:lumMod val="75000"/>
                    <a:lumOff val="25000"/>
                  </a:schemeClr>
                </a:solidFill>
              </a:rPr>
              <a:t> Diagnóstico da infecção no RN</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PCR no sangue também tem boa sensibilidade, embora a carga viral  possa ser baixa em pacientes assintomáticos ou oligossintomáticos.</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PCR em saliva e especialmente em PCR, tem uma sensibilidade mais baixa e não devem ser os únicos métodos diagnósticos.</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O estudo anatomopatológico da placenta pode contribuir. Os achados vão desde  a normalidade, até inflamação ou necrose das vilosidades com presença de corpos de inclusão intranuclear ou intracitoplasmática de CMV.</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O diagnóstico de infecção por CMV deve ser realizado em filhos de mães com primoinfecção demonstrada durante a gravidez , ou com sorologia compatível, além nas crianças com infecção fetal comprovada ou alterações ecográficas indicativas  durante a gestação ou presença de sinais clínicos e radiológicos indicativos de infecção ao nascimento.</a:t>
            </a:r>
          </a:p>
        </p:txBody>
      </p:sp>
      <p:sp>
        <p:nvSpPr>
          <p:cNvPr id="28675" name="Título 1"/>
          <p:cNvSpPr>
            <a:spLocks noGrp="1"/>
          </p:cNvSpPr>
          <p:nvPr>
            <p:ph type="title"/>
          </p:nvPr>
        </p:nvSpPr>
        <p:spPr/>
        <p:txBody>
          <a:bodyPr/>
          <a:lstStyle/>
          <a:p>
            <a:pPr eaLnBrk="1" hangingPunct="1"/>
            <a:r>
              <a:rPr lang="pt-BR" smtClean="0"/>
              <a:t>Diagnóstico da infecção congênita por CMV</a:t>
            </a:r>
          </a:p>
        </p:txBody>
      </p:sp>
      <p:pic>
        <p:nvPicPr>
          <p:cNvPr id="28676"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8677"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Conteúdo 2"/>
          <p:cNvSpPr>
            <a:spLocks noGrp="1"/>
          </p:cNvSpPr>
          <p:nvPr>
            <p:ph idx="1"/>
          </p:nvPr>
        </p:nvSpPr>
        <p:spPr>
          <a:xfrm>
            <a:off x="171450" y="2235200"/>
            <a:ext cx="11650663" cy="4468813"/>
          </a:xfrm>
        </p:spPr>
        <p:txBody>
          <a:bodyPr/>
          <a:lstStyle/>
          <a:p>
            <a:pPr marL="457200" indent="-457200" algn="just" eaLnBrk="1" hangingPunct="1">
              <a:buFont typeface="Century Gothic" pitchFamily="34" charset="0"/>
              <a:buAutoNum type="arabicPeriod" startAt="3"/>
            </a:pPr>
            <a:r>
              <a:rPr lang="pt-BR" sz="2200" b="1" i="1" smtClean="0"/>
              <a:t> Diagnóstico da infecção no RN</a:t>
            </a:r>
          </a:p>
          <a:p>
            <a:pPr marL="857250" lvl="1" indent="-457200" algn="just" eaLnBrk="1" hangingPunct="1"/>
            <a:r>
              <a:rPr lang="pt-BR" sz="2000" smtClean="0"/>
              <a:t>A infecção sintomática pode cursar com hepatoesplenomegalia, icterícia, exantema petequial e afecção do sistema nervoso  central (SNC)</a:t>
            </a:r>
          </a:p>
          <a:p>
            <a:pPr marL="857250" lvl="1" indent="-457200" algn="just" eaLnBrk="1" hangingPunct="1"/>
            <a:r>
              <a:rPr lang="pt-BR" sz="2000" smtClean="0"/>
              <a:t>Muito característico, porém pouco frequente é o aparecimento de focos de eritropoiese extramedular a nível subdérmico, que dá lugar a uma erupção papular purpúrica com lesões entre 2-10mm de diâmetro distribuidas por toda superfície corporal (</a:t>
            </a:r>
            <a:r>
              <a:rPr lang="pt-BR" sz="2000" i="1" smtClean="0"/>
              <a:t>blueberry muffin baby</a:t>
            </a:r>
            <a:r>
              <a:rPr lang="pt-BR" sz="2000" smtClean="0"/>
              <a:t>)</a:t>
            </a:r>
          </a:p>
          <a:p>
            <a:pPr marL="857250" lvl="1" indent="-457200" algn="just" eaLnBrk="1" hangingPunct="1"/>
            <a:r>
              <a:rPr lang="pt-BR" sz="2000" smtClean="0"/>
              <a:t>A infecção do SNC aparece em aproximadamente 50%  das crianças com infecção sintomática e pode cursar com microcefalia, convulsões, hipoacusia sensorial, coriorretinite, hipotonia, letargia, hiperproteinorraquia (&gt;120mg/dL) e alterações nos exames de imagem (Ventriculomegalia, alterações na migração neuronal, vasculopatia das atéria talamo-estriadas ou calcificações periventriculares.  </a:t>
            </a:r>
          </a:p>
        </p:txBody>
      </p:sp>
      <p:sp>
        <p:nvSpPr>
          <p:cNvPr id="29699" name="Título 1"/>
          <p:cNvSpPr>
            <a:spLocks noGrp="1"/>
          </p:cNvSpPr>
          <p:nvPr>
            <p:ph type="title"/>
          </p:nvPr>
        </p:nvSpPr>
        <p:spPr/>
        <p:txBody>
          <a:bodyPr/>
          <a:lstStyle/>
          <a:p>
            <a:pPr eaLnBrk="1" hangingPunct="1"/>
            <a:r>
              <a:rPr lang="pt-BR" smtClean="0"/>
              <a:t>Diagnóstico da infecção congênita por CMV</a:t>
            </a:r>
          </a:p>
        </p:txBody>
      </p:sp>
      <p:pic>
        <p:nvPicPr>
          <p:cNvPr id="29700"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29701"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Conteúdo 2"/>
          <p:cNvSpPr>
            <a:spLocks noGrp="1"/>
          </p:cNvSpPr>
          <p:nvPr>
            <p:ph idx="1"/>
          </p:nvPr>
        </p:nvSpPr>
        <p:spPr>
          <a:xfrm>
            <a:off x="171450" y="2235200"/>
            <a:ext cx="11650663" cy="4468813"/>
          </a:xfrm>
        </p:spPr>
        <p:txBody>
          <a:bodyPr/>
          <a:lstStyle/>
          <a:p>
            <a:pPr marL="457200" indent="-457200" algn="just" eaLnBrk="1" hangingPunct="1">
              <a:buFont typeface="Century Gothic" pitchFamily="34" charset="0"/>
              <a:buAutoNum type="arabicPeriod" startAt="3"/>
            </a:pPr>
            <a:r>
              <a:rPr lang="pt-BR" sz="2200" b="1" i="1" smtClean="0"/>
              <a:t> Diagnóstico da infecção no RN</a:t>
            </a:r>
          </a:p>
          <a:p>
            <a:pPr marL="400050" lvl="1" indent="0" algn="just" eaLnBrk="1" hangingPunct="1">
              <a:buFont typeface="Wingdings 3" pitchFamily="18" charset="2"/>
              <a:buNone/>
            </a:pPr>
            <a:r>
              <a:rPr lang="pt-BR" sz="2000" smtClean="0"/>
              <a:t>  </a:t>
            </a:r>
          </a:p>
        </p:txBody>
      </p:sp>
      <p:sp>
        <p:nvSpPr>
          <p:cNvPr id="30723" name="Título 1"/>
          <p:cNvSpPr>
            <a:spLocks noGrp="1"/>
          </p:cNvSpPr>
          <p:nvPr>
            <p:ph type="title"/>
          </p:nvPr>
        </p:nvSpPr>
        <p:spPr/>
        <p:txBody>
          <a:bodyPr/>
          <a:lstStyle/>
          <a:p>
            <a:pPr eaLnBrk="1" hangingPunct="1"/>
            <a:r>
              <a:rPr lang="pt-BR" smtClean="0"/>
              <a:t>Diagnóstico da infecção congênita por CMV</a:t>
            </a:r>
          </a:p>
        </p:txBody>
      </p:sp>
      <p:pic>
        <p:nvPicPr>
          <p:cNvPr id="30724"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0725"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pic>
        <p:nvPicPr>
          <p:cNvPr id="7170" name="Picture 2"/>
          <p:cNvPicPr>
            <a:picLocks noChangeAspect="1" noChangeArrowheads="1"/>
          </p:cNvPicPr>
          <p:nvPr/>
        </p:nvPicPr>
        <p:blipFill>
          <a:blip r:embed="rId4"/>
          <a:srcRect/>
          <a:stretch>
            <a:fillRect/>
          </a:stretch>
        </p:blipFill>
        <p:spPr bwMode="auto">
          <a:xfrm>
            <a:off x="5875338" y="2335213"/>
            <a:ext cx="5599112" cy="4213225"/>
          </a:xfrm>
          <a:prstGeom prst="rect">
            <a:avLst/>
          </a:prstGeom>
          <a:ln>
            <a:noFill/>
          </a:ln>
          <a:effectLst>
            <a:outerShdw blurRad="292100" dist="139700" dir="2700000" algn="tl" rotWithShape="0">
              <a:srgbClr val="333333">
                <a:alpha val="65000"/>
              </a:srgbClr>
            </a:outerShdw>
          </a:effectLst>
          <a:extLst>
            <a:ext uri="{909E8E84-426E-40DD-AFC4-6F175D3DCCD1}"/>
            <a:ext uri="{91240B29-F687-4F45-9708-019B960494DF}"/>
            <a:ext uri="{AF507438-7753-43E0-B8FC-AC1667EBCBE1}"/>
          </a:extLst>
        </p:spPr>
      </p:pic>
      <p:pic>
        <p:nvPicPr>
          <p:cNvPr id="7171" name="Picture 3"/>
          <p:cNvPicPr>
            <a:picLocks noChangeAspect="1" noChangeArrowheads="1"/>
          </p:cNvPicPr>
          <p:nvPr/>
        </p:nvPicPr>
        <p:blipFill>
          <a:blip r:embed="rId5"/>
          <a:srcRect/>
          <a:stretch>
            <a:fillRect/>
          </a:stretch>
        </p:blipFill>
        <p:spPr bwMode="auto">
          <a:xfrm>
            <a:off x="557213" y="2998788"/>
            <a:ext cx="5280025" cy="2719387"/>
          </a:xfrm>
          <a:prstGeom prst="rect">
            <a:avLst/>
          </a:prstGeom>
          <a:ln>
            <a:noFill/>
          </a:ln>
          <a:effectLst>
            <a:outerShdw blurRad="292100" dist="139700" dir="2700000" algn="tl" rotWithShape="0">
              <a:srgbClr val="333333">
                <a:alpha val="65000"/>
              </a:srgbClr>
            </a:outerShdw>
          </a:effectLst>
          <a:extLst>
            <a:ext uri="{909E8E84-426E-40DD-AFC4-6F175D3DCCD1}"/>
            <a:ext uri="{91240B29-F687-4F45-9708-019B960494DF}"/>
            <a:ext uri="{AF507438-7753-43E0-B8FC-AC1667EBCBE1}"/>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71450" y="2235200"/>
            <a:ext cx="11650663" cy="4468813"/>
          </a:xfrm>
        </p:spPr>
        <p:txBody>
          <a:bodyPr>
            <a:normAutofit/>
          </a:bodyPr>
          <a:lstStyle/>
          <a:p>
            <a:pPr marL="457200" indent="-457200" algn="just" eaLnBrk="1" hangingPunct="1">
              <a:lnSpc>
                <a:spcPct val="90000"/>
              </a:lnSpc>
              <a:buFont typeface="Century Gothic" pitchFamily="34" charset="0"/>
              <a:buAutoNum type="arabicPeriod" startAt="3"/>
            </a:pPr>
            <a:r>
              <a:rPr lang="pt-BR" sz="2200" b="1" i="1" smtClean="0"/>
              <a:t> Diagnóstico da infecção no RN</a:t>
            </a:r>
          </a:p>
          <a:p>
            <a:pPr marL="857250" lvl="1" indent="-457200" algn="just" eaLnBrk="1" hangingPunct="1">
              <a:lnSpc>
                <a:spcPct val="90000"/>
              </a:lnSpc>
            </a:pPr>
            <a:r>
              <a:rPr lang="pt-BR" sz="2000" smtClean="0"/>
              <a:t>A mortalidade ocorre em 4% das crianças com infecção sintomática, sendo decorrente de disfunção hepática ou cerebral  grave, hemorragia por trombocitopenia intensa ou a coagulação intravascular disseminada e infecções bacterianas secundárias.</a:t>
            </a:r>
          </a:p>
          <a:p>
            <a:pPr marL="857250" lvl="1" indent="-457200" algn="just" eaLnBrk="1" hangingPunct="1">
              <a:lnSpc>
                <a:spcPct val="90000"/>
              </a:lnSpc>
            </a:pPr>
            <a:r>
              <a:rPr lang="pt-BR" sz="2000" smtClean="0"/>
              <a:t>Recomenda-se o rastreio sistemático de CMV na urina dos RN :</a:t>
            </a:r>
          </a:p>
          <a:p>
            <a:pPr marL="1257300" lvl="2" indent="-457200" algn="just" eaLnBrk="1" hangingPunct="1">
              <a:lnSpc>
                <a:spcPct val="90000"/>
              </a:lnSpc>
            </a:pPr>
            <a:r>
              <a:rPr lang="pt-BR" sz="1800" smtClean="0"/>
              <a:t>Filhos de mães infetadas por HIV  (apresentam uma alta prevalência de infecção congênita devido a frequente reativação do CMV na mãe)</a:t>
            </a:r>
          </a:p>
          <a:p>
            <a:pPr marL="1257300" lvl="2" indent="-457200" algn="just" eaLnBrk="1" hangingPunct="1">
              <a:lnSpc>
                <a:spcPct val="90000"/>
              </a:lnSpc>
            </a:pPr>
            <a:r>
              <a:rPr lang="pt-BR" sz="1800" smtClean="0"/>
              <a:t>RN prematuros ou com baixo peso, especialmente nos menores de 32 semanas e com peso inferior a 1500g</a:t>
            </a:r>
          </a:p>
          <a:p>
            <a:pPr marL="1257300" lvl="2" indent="-457200" algn="just" eaLnBrk="1" hangingPunct="1">
              <a:lnSpc>
                <a:spcPct val="90000"/>
              </a:lnSpc>
            </a:pPr>
            <a:r>
              <a:rPr lang="pt-BR" sz="1800" smtClean="0"/>
              <a:t>Esta  medida permite a identificação de uma elevada  proporção de crianças infectadas. Em terço das infecções congênitas cursam com prematuridade e 50% das crianças e em metade dos pequenos para idade gestacional. </a:t>
            </a:r>
          </a:p>
        </p:txBody>
      </p:sp>
      <p:sp>
        <p:nvSpPr>
          <p:cNvPr id="31747" name="Título 1"/>
          <p:cNvSpPr>
            <a:spLocks noGrp="1"/>
          </p:cNvSpPr>
          <p:nvPr>
            <p:ph type="title"/>
          </p:nvPr>
        </p:nvSpPr>
        <p:spPr/>
        <p:txBody>
          <a:bodyPr/>
          <a:lstStyle/>
          <a:p>
            <a:pPr eaLnBrk="1" hangingPunct="1"/>
            <a:r>
              <a:rPr lang="pt-BR" smtClean="0"/>
              <a:t>Diagnóstico da infecção congênita por CMV</a:t>
            </a:r>
          </a:p>
        </p:txBody>
      </p:sp>
      <p:pic>
        <p:nvPicPr>
          <p:cNvPr id="31748"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1749"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171450" y="2235200"/>
            <a:ext cx="11650663" cy="4468813"/>
          </a:xfrm>
        </p:spPr>
        <p:txBody>
          <a:bodyPr/>
          <a:lstStyle/>
          <a:p>
            <a:pPr marL="457200" indent="-457200" algn="just" eaLnBrk="1" hangingPunct="1">
              <a:buFont typeface="Century Gothic" pitchFamily="34" charset="0"/>
              <a:buAutoNum type="arabicPeriod" startAt="3"/>
            </a:pPr>
            <a:r>
              <a:rPr lang="pt-BR" sz="2200" b="1" i="1" smtClean="0"/>
              <a:t> Diagnóstico da infecção no RN</a:t>
            </a:r>
          </a:p>
          <a:p>
            <a:pPr marL="857250" lvl="1" indent="-457200" algn="just" eaLnBrk="1" hangingPunct="1"/>
            <a:r>
              <a:rPr lang="pt-BR" sz="2000" smtClean="0"/>
              <a:t>Permite a distinção posterior com outras infecções perinatais transmitidas pelo leite materno e por aspiração de secreção vaginais no momento do parto.</a:t>
            </a:r>
          </a:p>
          <a:p>
            <a:pPr marL="857250" lvl="1" indent="-457200" algn="just" eaLnBrk="1" hangingPunct="1"/>
            <a:r>
              <a:rPr lang="pt-BR" sz="2000" smtClean="0"/>
              <a:t>Essas infecções são geralmente assintomáticas, mas  a possibilidade de surgimento de sintomas (pneumonite, hepatoesplenomegalia ou colite)</a:t>
            </a:r>
          </a:p>
          <a:p>
            <a:pPr marL="857250" lvl="1" indent="-457200" algn="just" eaLnBrk="1" hangingPunct="1"/>
            <a:r>
              <a:rPr lang="pt-BR" sz="2000" smtClean="0"/>
              <a:t>O isolamentodo CMV na urina é feito a partir de 2 semanas para distinguir a infecção congênita da adquirida. </a:t>
            </a:r>
          </a:p>
          <a:p>
            <a:pPr marL="857250" lvl="1" indent="-457200" algn="just" eaLnBrk="1" hangingPunct="1"/>
            <a:r>
              <a:rPr lang="pt-BR" sz="2000" smtClean="0"/>
              <a:t>A única maneira de estabelecer que a confiança é adquirida é dispor de um controle negativo prévio.  </a:t>
            </a:r>
            <a:endParaRPr lang="pt-BR" sz="1800" smtClean="0"/>
          </a:p>
        </p:txBody>
      </p:sp>
      <p:sp>
        <p:nvSpPr>
          <p:cNvPr id="32771" name="Título 1"/>
          <p:cNvSpPr>
            <a:spLocks noGrp="1"/>
          </p:cNvSpPr>
          <p:nvPr>
            <p:ph type="title"/>
          </p:nvPr>
        </p:nvSpPr>
        <p:spPr/>
        <p:txBody>
          <a:bodyPr/>
          <a:lstStyle/>
          <a:p>
            <a:pPr eaLnBrk="1" hangingPunct="1"/>
            <a:r>
              <a:rPr lang="pt-BR" smtClean="0"/>
              <a:t>Diagnóstico da infecção congênita por CMV</a:t>
            </a:r>
          </a:p>
        </p:txBody>
      </p:sp>
      <p:pic>
        <p:nvPicPr>
          <p:cNvPr id="32772"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2773"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Conteúdo 2"/>
          <p:cNvSpPr>
            <a:spLocks noGrp="1"/>
          </p:cNvSpPr>
          <p:nvPr>
            <p:ph idx="1"/>
          </p:nvPr>
        </p:nvSpPr>
        <p:spPr>
          <a:xfrm>
            <a:off x="431800" y="2209800"/>
            <a:ext cx="11390313" cy="4494213"/>
          </a:xfrm>
        </p:spPr>
        <p:txBody>
          <a:bodyPr/>
          <a:lstStyle/>
          <a:p>
            <a:pPr marL="457200" indent="-457200" algn="just" eaLnBrk="1" hangingPunct="1">
              <a:buFont typeface="Century Gothic" pitchFamily="34" charset="0"/>
              <a:buAutoNum type="arabicPeriod" startAt="4"/>
            </a:pPr>
            <a:r>
              <a:rPr lang="pt-BR" sz="2200" b="1" i="1" smtClean="0"/>
              <a:t>Avaliação da gravidade e prognóstico do RN </a:t>
            </a:r>
            <a:endParaRPr lang="pt-BR" sz="2000" smtClean="0"/>
          </a:p>
          <a:p>
            <a:pPr marL="857250" lvl="1" indent="-457200" algn="just" eaLnBrk="1" hangingPunct="1"/>
            <a:r>
              <a:rPr lang="pt-BR" sz="2000" smtClean="0"/>
              <a:t>As criança com infecção congênita por CMV devem  ser avaliadas  da seguinte forma:</a:t>
            </a:r>
          </a:p>
          <a:p>
            <a:pPr marL="1257300" lvl="2" indent="-457200" algn="just" eaLnBrk="1" hangingPunct="1"/>
            <a:r>
              <a:rPr lang="pt-BR" sz="1800" smtClean="0"/>
              <a:t>Avaliação neurológica completa</a:t>
            </a:r>
          </a:p>
          <a:p>
            <a:pPr marL="1257300" lvl="2" indent="-457200" algn="just" eaLnBrk="1" hangingPunct="1"/>
            <a:r>
              <a:rPr lang="pt-BR" sz="1800" smtClean="0"/>
              <a:t>Hemograma com bioquímica</a:t>
            </a:r>
          </a:p>
          <a:p>
            <a:pPr marL="1257300" lvl="2" indent="-457200" algn="just" eaLnBrk="1" hangingPunct="1"/>
            <a:r>
              <a:rPr lang="pt-BR" sz="1800" smtClean="0"/>
              <a:t>Função hepática</a:t>
            </a:r>
          </a:p>
          <a:p>
            <a:pPr marL="1257300" lvl="2" indent="-457200" algn="just" eaLnBrk="1" hangingPunct="1"/>
            <a:r>
              <a:rPr lang="pt-BR" sz="1800" smtClean="0"/>
              <a:t>Punção lombar</a:t>
            </a:r>
          </a:p>
          <a:p>
            <a:pPr marL="1257300" lvl="2" indent="-457200" algn="just" eaLnBrk="1" hangingPunct="1"/>
            <a:r>
              <a:rPr lang="pt-BR" sz="1800" smtClean="0"/>
              <a:t>Ecografia cerebral</a:t>
            </a:r>
          </a:p>
          <a:p>
            <a:pPr marL="1257300" lvl="2" indent="-457200" algn="just" eaLnBrk="1" hangingPunct="1"/>
            <a:r>
              <a:rPr lang="pt-BR" sz="1800" smtClean="0"/>
              <a:t>Fundo de olho</a:t>
            </a:r>
          </a:p>
          <a:p>
            <a:pPr marL="1257300" lvl="2" indent="-457200" algn="just" eaLnBrk="1" hangingPunct="1"/>
            <a:r>
              <a:rPr lang="pt-BR" sz="1800" smtClean="0"/>
              <a:t>Potencial evocado auditivo</a:t>
            </a:r>
          </a:p>
          <a:p>
            <a:pPr marL="1257300" lvl="2" indent="-457200" algn="just" eaLnBrk="1" hangingPunct="1"/>
            <a:r>
              <a:rPr lang="pt-BR" sz="1800" smtClean="0"/>
              <a:t>Fundo de olho (Coriorretinite – risco de atrofia óptica e cegeuira cortical)</a:t>
            </a:r>
          </a:p>
        </p:txBody>
      </p:sp>
      <p:sp>
        <p:nvSpPr>
          <p:cNvPr id="33795" name="Título 1"/>
          <p:cNvSpPr>
            <a:spLocks noGrp="1"/>
          </p:cNvSpPr>
          <p:nvPr>
            <p:ph type="title"/>
          </p:nvPr>
        </p:nvSpPr>
        <p:spPr/>
        <p:txBody>
          <a:bodyPr/>
          <a:lstStyle/>
          <a:p>
            <a:pPr eaLnBrk="1" hangingPunct="1"/>
            <a:r>
              <a:rPr lang="pt-BR" smtClean="0"/>
              <a:t>Diagnóstico da infecção congênita por CMV</a:t>
            </a:r>
          </a:p>
        </p:txBody>
      </p:sp>
      <p:pic>
        <p:nvPicPr>
          <p:cNvPr id="33796"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3797"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Conteúdo 2"/>
          <p:cNvSpPr>
            <a:spLocks noGrp="1"/>
          </p:cNvSpPr>
          <p:nvPr>
            <p:ph idx="1"/>
          </p:nvPr>
        </p:nvSpPr>
        <p:spPr>
          <a:xfrm>
            <a:off x="431800" y="2209800"/>
            <a:ext cx="11390313" cy="4494213"/>
          </a:xfrm>
        </p:spPr>
        <p:txBody>
          <a:bodyPr/>
          <a:lstStyle/>
          <a:p>
            <a:pPr marL="457200" indent="-457200" algn="just" eaLnBrk="1" hangingPunct="1">
              <a:buFont typeface="Century Gothic" pitchFamily="34" charset="0"/>
              <a:buAutoNum type="arabicPeriod" startAt="4"/>
            </a:pPr>
            <a:r>
              <a:rPr lang="pt-BR" sz="2200" b="1" i="1" smtClean="0"/>
              <a:t>Avaliação da gravidade e prognóstico do RN </a:t>
            </a:r>
            <a:endParaRPr lang="pt-BR" sz="2000" smtClean="0"/>
          </a:p>
          <a:p>
            <a:pPr marL="857250" lvl="1" indent="-457200" algn="just" eaLnBrk="1" hangingPunct="1"/>
            <a:endParaRPr lang="pt-BR" sz="1800" smtClean="0"/>
          </a:p>
        </p:txBody>
      </p:sp>
      <p:sp>
        <p:nvSpPr>
          <p:cNvPr id="34819" name="Título 1"/>
          <p:cNvSpPr>
            <a:spLocks noGrp="1"/>
          </p:cNvSpPr>
          <p:nvPr>
            <p:ph type="title"/>
          </p:nvPr>
        </p:nvSpPr>
        <p:spPr/>
        <p:txBody>
          <a:bodyPr/>
          <a:lstStyle/>
          <a:p>
            <a:pPr eaLnBrk="1" hangingPunct="1"/>
            <a:r>
              <a:rPr lang="pt-BR" smtClean="0"/>
              <a:t>Diagnóstico da infecção congênita por CMV</a:t>
            </a:r>
          </a:p>
        </p:txBody>
      </p:sp>
      <p:pic>
        <p:nvPicPr>
          <p:cNvPr id="34820"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4821"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pic>
        <p:nvPicPr>
          <p:cNvPr id="3074" name="Picture 2"/>
          <p:cNvPicPr>
            <a:picLocks noChangeAspect="1" noChangeArrowheads="1"/>
          </p:cNvPicPr>
          <p:nvPr/>
        </p:nvPicPr>
        <p:blipFill>
          <a:blip r:embed="rId4"/>
          <a:srcRect/>
          <a:stretch>
            <a:fillRect/>
          </a:stretch>
        </p:blipFill>
        <p:spPr bwMode="auto">
          <a:xfrm>
            <a:off x="2562225" y="2770188"/>
            <a:ext cx="6864350" cy="3905250"/>
          </a:xfrm>
          <a:prstGeom prst="rect">
            <a:avLst/>
          </a:prstGeom>
          <a:ln>
            <a:noFill/>
          </a:ln>
          <a:effectLst>
            <a:outerShdw blurRad="190500" algn="tl" rotWithShape="0">
              <a:srgbClr val="000000">
                <a:alpha val="70000"/>
              </a:srgbClr>
            </a:outerShdw>
          </a:effectLst>
          <a:extLst>
            <a:ext uri="{909E8E84-426E-40DD-AFC4-6F175D3DCCD1}"/>
            <a:ext uri="{91240B29-F687-4F45-9708-019B960494DF}"/>
            <a:ext uri="{AF507438-7753-43E0-B8FC-AC1667EBCBE1}"/>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Conteúdo 2"/>
          <p:cNvSpPr>
            <a:spLocks noGrp="1"/>
          </p:cNvSpPr>
          <p:nvPr>
            <p:ph idx="1"/>
          </p:nvPr>
        </p:nvSpPr>
        <p:spPr>
          <a:xfrm>
            <a:off x="431800" y="2209800"/>
            <a:ext cx="11390313" cy="4494213"/>
          </a:xfrm>
        </p:spPr>
        <p:txBody>
          <a:bodyPr/>
          <a:lstStyle/>
          <a:p>
            <a:pPr marL="457200" indent="-457200" algn="just" eaLnBrk="1" hangingPunct="1">
              <a:buFont typeface="Century Gothic" pitchFamily="34" charset="0"/>
              <a:buAutoNum type="arabicPeriod" startAt="4"/>
            </a:pPr>
            <a:r>
              <a:rPr lang="pt-BR" sz="2200" b="1" i="1" smtClean="0"/>
              <a:t>Avaliação da gravidade e prognóstico do RN:</a:t>
            </a:r>
          </a:p>
          <a:p>
            <a:pPr marL="857250" lvl="1" indent="-457200" algn="just" eaLnBrk="1" hangingPunct="1"/>
            <a:r>
              <a:rPr lang="pt-BR" sz="2000" smtClean="0"/>
              <a:t>Tomografia computadorizada (Calcificações intracranianas)</a:t>
            </a:r>
          </a:p>
          <a:p>
            <a:pPr marL="857250" lvl="1" indent="-457200" algn="just" eaLnBrk="1" hangingPunct="1"/>
            <a:r>
              <a:rPr lang="pt-BR" sz="2000" smtClean="0"/>
              <a:t>RN com infecção sintomática: Completar estudo com RNM (Sensibilidade superior que a ecografia para o diagnóstico de displasias corticais e lesões da substância branca</a:t>
            </a:r>
          </a:p>
          <a:p>
            <a:pPr marL="1257300" lvl="2" indent="-457200" algn="just" eaLnBrk="1" hangingPunct="1"/>
            <a:r>
              <a:rPr lang="pt-BR" sz="1800" smtClean="0"/>
              <a:t>Alterações mais frequentes são ventriculomegalia, calcificações intracranianas, transtornos de migração neuronal e intensidade anormal ou lesões císticas da substâncias branca.</a:t>
            </a:r>
          </a:p>
          <a:p>
            <a:pPr marL="1257300" lvl="2" indent="-457200" algn="just" eaLnBrk="1" hangingPunct="1"/>
            <a:r>
              <a:rPr lang="pt-BR" sz="1800" smtClean="0"/>
              <a:t>As malformações cerebrais são mais graves quando a infecção ocorre no início da gestação.</a:t>
            </a:r>
          </a:p>
          <a:p>
            <a:pPr marL="1257300" lvl="2" indent="-457200" algn="just" eaLnBrk="1" hangingPunct="1"/>
            <a:r>
              <a:rPr lang="pt-BR" sz="1800" smtClean="0"/>
              <a:t>Nas infecções que ocorrem  dentro das primeiras 23 semanas é frequente encontrar displasias corticais (lisencefalia e polimicrogiria).</a:t>
            </a:r>
          </a:p>
          <a:p>
            <a:pPr marL="457200" indent="-457200" algn="just" eaLnBrk="1" hangingPunct="1">
              <a:buFont typeface="Century Gothic" pitchFamily="34" charset="0"/>
              <a:buAutoNum type="arabicPeriod" startAt="4"/>
            </a:pPr>
            <a:endParaRPr lang="pt-BR" sz="2000" smtClean="0"/>
          </a:p>
        </p:txBody>
      </p:sp>
      <p:sp>
        <p:nvSpPr>
          <p:cNvPr id="35843" name="Título 1"/>
          <p:cNvSpPr>
            <a:spLocks noGrp="1"/>
          </p:cNvSpPr>
          <p:nvPr>
            <p:ph type="title"/>
          </p:nvPr>
        </p:nvSpPr>
        <p:spPr/>
        <p:txBody>
          <a:bodyPr/>
          <a:lstStyle/>
          <a:p>
            <a:pPr eaLnBrk="1" hangingPunct="1"/>
            <a:r>
              <a:rPr lang="pt-BR" smtClean="0"/>
              <a:t>Diagnóstico da infecção congênita por CMV</a:t>
            </a:r>
          </a:p>
        </p:txBody>
      </p:sp>
      <p:pic>
        <p:nvPicPr>
          <p:cNvPr id="35844"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5845"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Conteúdo 2"/>
          <p:cNvSpPr>
            <a:spLocks noGrp="1"/>
          </p:cNvSpPr>
          <p:nvPr>
            <p:ph idx="1"/>
          </p:nvPr>
        </p:nvSpPr>
        <p:spPr>
          <a:xfrm>
            <a:off x="431800" y="2209800"/>
            <a:ext cx="11390313" cy="4494213"/>
          </a:xfrm>
        </p:spPr>
        <p:txBody>
          <a:bodyPr/>
          <a:lstStyle/>
          <a:p>
            <a:pPr marL="457200" indent="-457200" algn="just" eaLnBrk="1" hangingPunct="1">
              <a:buFont typeface="Century Gothic" pitchFamily="34" charset="0"/>
              <a:buAutoNum type="arabicPeriod" startAt="4"/>
            </a:pPr>
            <a:r>
              <a:rPr lang="pt-BR" sz="2200" b="1" i="1" smtClean="0"/>
              <a:t>Avaliação da gravidade e prognóstico do RN:</a:t>
            </a:r>
          </a:p>
          <a:p>
            <a:pPr marL="457200" indent="-457200" algn="just" eaLnBrk="1" hangingPunct="1">
              <a:buFont typeface="Century Gothic" pitchFamily="34" charset="0"/>
              <a:buAutoNum type="arabicPeriod" startAt="4"/>
            </a:pPr>
            <a:endParaRPr lang="pt-BR" sz="2000" smtClean="0"/>
          </a:p>
        </p:txBody>
      </p:sp>
      <p:sp>
        <p:nvSpPr>
          <p:cNvPr id="36867" name="Título 1"/>
          <p:cNvSpPr>
            <a:spLocks noGrp="1"/>
          </p:cNvSpPr>
          <p:nvPr>
            <p:ph type="title"/>
          </p:nvPr>
        </p:nvSpPr>
        <p:spPr/>
        <p:txBody>
          <a:bodyPr/>
          <a:lstStyle/>
          <a:p>
            <a:pPr eaLnBrk="1" hangingPunct="1"/>
            <a:r>
              <a:rPr lang="pt-BR" smtClean="0"/>
              <a:t>Diagnóstico da infecção congênita por CMV</a:t>
            </a:r>
          </a:p>
        </p:txBody>
      </p:sp>
      <p:pic>
        <p:nvPicPr>
          <p:cNvPr id="36868"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6869"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pic>
        <p:nvPicPr>
          <p:cNvPr id="36870" name="Picture 3"/>
          <p:cNvPicPr>
            <a:picLocks noChangeAspect="1" noChangeArrowheads="1"/>
          </p:cNvPicPr>
          <p:nvPr/>
        </p:nvPicPr>
        <p:blipFill>
          <a:blip r:embed="rId4"/>
          <a:srcRect/>
          <a:stretch>
            <a:fillRect/>
          </a:stretch>
        </p:blipFill>
        <p:spPr bwMode="auto">
          <a:xfrm>
            <a:off x="1628775" y="2668588"/>
            <a:ext cx="3303588" cy="3625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Conteúdo 2"/>
          <p:cNvSpPr>
            <a:spLocks noGrp="1"/>
          </p:cNvSpPr>
          <p:nvPr>
            <p:ph idx="1"/>
          </p:nvPr>
        </p:nvSpPr>
        <p:spPr>
          <a:xfrm>
            <a:off x="431800" y="2209800"/>
            <a:ext cx="11390313" cy="4494213"/>
          </a:xfrm>
        </p:spPr>
        <p:txBody>
          <a:bodyPr/>
          <a:lstStyle/>
          <a:p>
            <a:pPr marL="457200" indent="-457200" algn="just" eaLnBrk="1" hangingPunct="1">
              <a:buFont typeface="Century Gothic" pitchFamily="34" charset="0"/>
              <a:buAutoNum type="arabicPeriod" startAt="4"/>
            </a:pPr>
            <a:r>
              <a:rPr lang="pt-BR" sz="2200" b="1" i="1" smtClean="0"/>
              <a:t>Avaliação da gravidade e prognóstico do RN:</a:t>
            </a:r>
          </a:p>
          <a:p>
            <a:pPr marL="857250" lvl="1" indent="-457200" algn="just" eaLnBrk="1" hangingPunct="1"/>
            <a:r>
              <a:rPr lang="pt-BR" sz="2000" smtClean="0"/>
              <a:t>A partir de 23 semanas  o habitual é que se produzam lesões da substância branca sem malformações corticais evidentes.</a:t>
            </a:r>
          </a:p>
          <a:p>
            <a:pPr marL="857250" lvl="1" indent="-457200" algn="just" eaLnBrk="1" hangingPunct="1"/>
            <a:r>
              <a:rPr lang="pt-BR" sz="2000" smtClean="0"/>
              <a:t>Um dos aspectos mais importantes é predizer crianças que terão mais possibilidades de sequelas a longo prazo</a:t>
            </a:r>
          </a:p>
          <a:p>
            <a:pPr marL="1257300" lvl="2" indent="-457200" algn="just" eaLnBrk="1" hangingPunct="1"/>
            <a:r>
              <a:rPr lang="pt-BR" sz="1800" smtClean="0"/>
              <a:t>As sequelas são mais frequentes nas crianças sintomáticas ao nascimento (40-58%) do que em assintomáticos (13%)</a:t>
            </a:r>
          </a:p>
          <a:p>
            <a:pPr marL="1257300" lvl="2" indent="-457200" algn="just" eaLnBrk="1" hangingPunct="1"/>
            <a:r>
              <a:rPr lang="pt-BR" sz="1800" smtClean="0"/>
              <a:t>A principal sequela é a surdez neurossensorial (Bilateral em 2/3 e pode ser progressiva 30-80%)</a:t>
            </a:r>
          </a:p>
          <a:p>
            <a:pPr marL="1257300" lvl="2" indent="-457200" algn="just" eaLnBrk="1" hangingPunct="1"/>
            <a:r>
              <a:rPr lang="pt-BR" sz="1800" smtClean="0"/>
              <a:t>Hipoacusia ocorre em 30-50% dos RN sintomáticos (7% nos assintomáticos) sendo mais precoce e mais grave</a:t>
            </a:r>
          </a:p>
        </p:txBody>
      </p:sp>
      <p:sp>
        <p:nvSpPr>
          <p:cNvPr id="37891" name="Título 1"/>
          <p:cNvSpPr>
            <a:spLocks noGrp="1"/>
          </p:cNvSpPr>
          <p:nvPr>
            <p:ph type="title"/>
          </p:nvPr>
        </p:nvSpPr>
        <p:spPr/>
        <p:txBody>
          <a:bodyPr/>
          <a:lstStyle/>
          <a:p>
            <a:pPr eaLnBrk="1" hangingPunct="1"/>
            <a:r>
              <a:rPr lang="pt-BR" smtClean="0"/>
              <a:t>Diagnóstico da infecção congênita por CMV</a:t>
            </a:r>
          </a:p>
        </p:txBody>
      </p:sp>
      <p:pic>
        <p:nvPicPr>
          <p:cNvPr id="37892"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7893"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Conteúdo 2"/>
          <p:cNvSpPr>
            <a:spLocks noGrp="1"/>
          </p:cNvSpPr>
          <p:nvPr>
            <p:ph idx="1"/>
          </p:nvPr>
        </p:nvSpPr>
        <p:spPr>
          <a:xfrm>
            <a:off x="431800" y="2209800"/>
            <a:ext cx="11390313" cy="4494213"/>
          </a:xfrm>
        </p:spPr>
        <p:txBody>
          <a:bodyPr/>
          <a:lstStyle/>
          <a:p>
            <a:pPr marL="457200" indent="-457200" algn="just" eaLnBrk="1" hangingPunct="1">
              <a:buFont typeface="Century Gothic" pitchFamily="34" charset="0"/>
              <a:buAutoNum type="arabicPeriod" startAt="4"/>
            </a:pPr>
            <a:r>
              <a:rPr lang="pt-BR" sz="2200" b="1" i="1" smtClean="0"/>
              <a:t>Avaliação da gravidade e prognóstico do RN:</a:t>
            </a:r>
          </a:p>
          <a:p>
            <a:pPr marL="857250" lvl="1" indent="-457200" algn="just" eaLnBrk="1" hangingPunct="1"/>
            <a:r>
              <a:rPr lang="pt-BR" sz="2000" smtClean="0"/>
              <a:t>Outras sequelas da infecção são retardo psicomotor, paralisia cerebral, hipotonia, paresia, epilepsia, problemas visuais, alterações dentárias e atraso na linguagem e aprendizado.</a:t>
            </a:r>
          </a:p>
          <a:p>
            <a:pPr marL="857250" lvl="1" indent="-457200" algn="just" eaLnBrk="1" hangingPunct="1"/>
            <a:r>
              <a:rPr lang="pt-BR" sz="2000" smtClean="0"/>
              <a:t>A coriorretinite está presente no nascimento em 10-15% dos RN e é indistinguível da produzida pelo Toxoplasma, porém a progressão pós-natal é mais rara.</a:t>
            </a:r>
          </a:p>
          <a:p>
            <a:pPr marL="857250" lvl="1" indent="-457200" algn="just" eaLnBrk="1" hangingPunct="1"/>
            <a:r>
              <a:rPr lang="pt-BR" sz="2000" smtClean="0"/>
              <a:t>O risco de retardo psicomotor é mais elevado nas crianças com afecção do SNC (Coriorretinite, microcefalia, clínica neurológica do período neonatal e alterações de neuroimagem).</a:t>
            </a:r>
          </a:p>
          <a:p>
            <a:pPr marL="857250" lvl="1" indent="-457200" algn="just" eaLnBrk="1" hangingPunct="1"/>
            <a:r>
              <a:rPr lang="pt-BR" sz="2000" smtClean="0"/>
              <a:t>A melhor ferramenta preditiva de uma evolução neurológica adversa é a presença de alterações na neuroimagem detectadas no 1º mês de vida. </a:t>
            </a:r>
          </a:p>
        </p:txBody>
      </p:sp>
      <p:sp>
        <p:nvSpPr>
          <p:cNvPr id="38915" name="Título 1"/>
          <p:cNvSpPr>
            <a:spLocks noGrp="1"/>
          </p:cNvSpPr>
          <p:nvPr>
            <p:ph type="title"/>
          </p:nvPr>
        </p:nvSpPr>
        <p:spPr/>
        <p:txBody>
          <a:bodyPr/>
          <a:lstStyle/>
          <a:p>
            <a:pPr eaLnBrk="1" hangingPunct="1"/>
            <a:r>
              <a:rPr lang="pt-BR" smtClean="0"/>
              <a:t>Diagnóstico da infecção congênita por CMV</a:t>
            </a:r>
          </a:p>
        </p:txBody>
      </p:sp>
      <p:pic>
        <p:nvPicPr>
          <p:cNvPr id="38916"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8917"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31800" y="2209800"/>
            <a:ext cx="11390313" cy="4494213"/>
          </a:xfrm>
        </p:spPr>
        <p:txBody>
          <a:bodyPr rtlCol="0">
            <a:normAutofit lnSpcReduction="10000"/>
          </a:bodyPr>
          <a:lstStyle/>
          <a:p>
            <a:pPr marL="457200" indent="-457200" algn="just" eaLnBrk="1" fontAlgn="auto" hangingPunct="1">
              <a:spcAft>
                <a:spcPts val="0"/>
              </a:spcAft>
              <a:buFont typeface="+mj-lt"/>
              <a:buAutoNum type="arabicPeriod" startAt="4"/>
              <a:defRPr/>
            </a:pPr>
            <a:r>
              <a:rPr lang="pt-BR" sz="2200" b="1" i="1" dirty="0" smtClean="0">
                <a:solidFill>
                  <a:schemeClr val="tx1">
                    <a:lumMod val="75000"/>
                    <a:lumOff val="25000"/>
                  </a:schemeClr>
                </a:solidFill>
              </a:rPr>
              <a:t>Avaliação da gravidade e prognóstico do RN:</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O desenvolvimento de hipoacusia neurossensorial ocorre com a mesma frequência nos RN sintomáticos com ou sem comprometimento do SNC e está especialmente ligado a presença de petéquias, hepatite e retardo do crescimento intrauterino.</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hipoacusia progressiva está relacionada com a replicação viral ativa no ouvido interno</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presença de antigenemia e viremia</a:t>
            </a:r>
            <a:r>
              <a:rPr lang="pt-BR" sz="2000" dirty="0">
                <a:solidFill>
                  <a:schemeClr val="tx1">
                    <a:lumMod val="75000"/>
                    <a:lumOff val="25000"/>
                  </a:schemeClr>
                </a:solidFill>
              </a:rPr>
              <a:t> </a:t>
            </a:r>
            <a:r>
              <a:rPr lang="pt-BR" sz="2000" dirty="0" smtClean="0">
                <a:solidFill>
                  <a:schemeClr val="tx1">
                    <a:lumMod val="75000"/>
                    <a:lumOff val="25000"/>
                  </a:schemeClr>
                </a:solidFill>
              </a:rPr>
              <a:t>ao nascimento é mais frequente em RN sintomáticos e a viremia está relacionado com o desenvolvimento de surdez até o 6º mês de vida em crianças sintomáticas com lesão do SNC.</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Os pacientes com cargas  virais mais altas  em sangue e urina tem maior riso de desenvolver hipoacusia neurossensorial independentemente se são sintomáticos ou não.</a:t>
            </a:r>
          </a:p>
        </p:txBody>
      </p:sp>
      <p:sp>
        <p:nvSpPr>
          <p:cNvPr id="39939" name="Título 1"/>
          <p:cNvSpPr>
            <a:spLocks noGrp="1"/>
          </p:cNvSpPr>
          <p:nvPr>
            <p:ph type="title"/>
          </p:nvPr>
        </p:nvSpPr>
        <p:spPr/>
        <p:txBody>
          <a:bodyPr/>
          <a:lstStyle/>
          <a:p>
            <a:pPr eaLnBrk="1" hangingPunct="1"/>
            <a:r>
              <a:rPr lang="pt-BR" smtClean="0"/>
              <a:t>Diagnóstico da infecção congênita por CMV</a:t>
            </a:r>
          </a:p>
        </p:txBody>
      </p:sp>
      <p:pic>
        <p:nvPicPr>
          <p:cNvPr id="39940"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39941"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Conteúdo 2"/>
          <p:cNvSpPr>
            <a:spLocks noGrp="1"/>
          </p:cNvSpPr>
          <p:nvPr>
            <p:ph idx="1"/>
          </p:nvPr>
        </p:nvSpPr>
        <p:spPr>
          <a:xfrm>
            <a:off x="431800" y="2209800"/>
            <a:ext cx="11390313" cy="4494213"/>
          </a:xfrm>
        </p:spPr>
        <p:txBody>
          <a:bodyPr/>
          <a:lstStyle/>
          <a:p>
            <a:pPr marL="457200" indent="-457200" algn="just" eaLnBrk="1" hangingPunct="1">
              <a:buFont typeface="Century Gothic" pitchFamily="34" charset="0"/>
              <a:buAutoNum type="arabicPeriod" startAt="4"/>
            </a:pPr>
            <a:r>
              <a:rPr lang="pt-BR" sz="2200" b="1" i="1" smtClean="0"/>
              <a:t>Avaliação da gravidade e prognóstico do RN:</a:t>
            </a:r>
          </a:p>
          <a:p>
            <a:pPr marL="857250" lvl="1" indent="-457200" algn="just" eaLnBrk="1" hangingPunct="1"/>
            <a:r>
              <a:rPr lang="pt-BR" sz="2000" smtClean="0"/>
              <a:t>A replicação viral não é o único fator relacionado ao desenvolvimento de surdez.</a:t>
            </a:r>
          </a:p>
          <a:p>
            <a:pPr marL="857250" lvl="1" indent="-457200" algn="just" eaLnBrk="1" hangingPunct="1"/>
            <a:r>
              <a:rPr lang="pt-BR" sz="2000" smtClean="0"/>
              <a:t>Estudos demonstram que o sistema imunitário também está implicado no desenvolvimento de hipoacusia.</a:t>
            </a:r>
          </a:p>
          <a:p>
            <a:pPr marL="857250" lvl="1" indent="-457200" algn="just" eaLnBrk="1" hangingPunct="1"/>
            <a:r>
              <a:rPr lang="pt-BR" sz="2000" smtClean="0"/>
              <a:t>Análise de LCR também pode ajudar no prognóstico. A detecção do virus mediante PCR  está relacionado ao desenvolvimento psicomotor deficiente a longo prazo.</a:t>
            </a:r>
          </a:p>
          <a:p>
            <a:pPr marL="857250" lvl="1" indent="-457200" algn="just" eaLnBrk="1" hangingPunct="1"/>
            <a:r>
              <a:rPr lang="pt-BR" sz="2000" smtClean="0"/>
              <a:t>A elevação de mediadores inflamatórios (beta-2-microglobulina) é mais evidente em crianças com infecção congênita e lesão grave do SNC.</a:t>
            </a:r>
          </a:p>
        </p:txBody>
      </p:sp>
      <p:sp>
        <p:nvSpPr>
          <p:cNvPr id="40963" name="Título 1"/>
          <p:cNvSpPr>
            <a:spLocks noGrp="1"/>
          </p:cNvSpPr>
          <p:nvPr>
            <p:ph type="title"/>
          </p:nvPr>
        </p:nvSpPr>
        <p:spPr/>
        <p:txBody>
          <a:bodyPr/>
          <a:lstStyle/>
          <a:p>
            <a:pPr eaLnBrk="1" hangingPunct="1"/>
            <a:r>
              <a:rPr lang="pt-BR" smtClean="0"/>
              <a:t>Diagnóstico da infecção congênita por CMV</a:t>
            </a:r>
          </a:p>
        </p:txBody>
      </p:sp>
      <p:pic>
        <p:nvPicPr>
          <p:cNvPr id="40964"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40965"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31800" y="2209800"/>
            <a:ext cx="11390313" cy="4494213"/>
          </a:xfrm>
        </p:spPr>
        <p:txBody>
          <a:bodyPr rtlCol="0">
            <a:normAutofit lnSpcReduction="10000"/>
          </a:bodyPr>
          <a:lstStyle/>
          <a:p>
            <a:pPr marL="457200" indent="-457200" algn="just" eaLnBrk="1" fontAlgn="auto" hangingPunct="1">
              <a:spcAft>
                <a:spcPts val="0"/>
              </a:spcAft>
              <a:buFont typeface="+mj-lt"/>
              <a:buAutoNum type="arabicPeriod" startAt="5"/>
              <a:defRPr/>
            </a:pPr>
            <a:r>
              <a:rPr lang="pt-BR" sz="2200" b="1" i="1" dirty="0" smtClean="0">
                <a:solidFill>
                  <a:schemeClr val="tx1">
                    <a:lumMod val="75000"/>
                    <a:lumOff val="25000"/>
                  </a:schemeClr>
                </a:solidFill>
              </a:rPr>
              <a:t>Diagnóstico fora do período neonatal</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Na ausência de um rastreio de rotina nas gestantes e no RN, algumas infecções pouco sintomáticas e uma imensa maioria de das sintomáticas passarão desapercebidas ao nascimento.</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prevalência de sequelas em RN com infecção assintomática é baixo (13%)</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infecção congênita pelo CMV nas crianças é majoritariamente assintomática. Dessa forma 2/3 das sequelas ocorrem em crianças que eram assintomáticas ao nascimento.</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A surdez neurossensorial pode não ser detectada na triagem auditiva neonatal por ser flutuante e progressiva.</a:t>
            </a:r>
          </a:p>
          <a:p>
            <a:pPr marL="857250" lvl="1" indent="-457200" algn="just" eaLnBrk="1" fontAlgn="auto" hangingPunct="1">
              <a:spcAft>
                <a:spcPts val="0"/>
              </a:spcAft>
              <a:buFont typeface="Wingdings 3" charset="2"/>
              <a:buChar char=""/>
              <a:defRPr/>
            </a:pPr>
            <a:r>
              <a:rPr lang="pt-BR" sz="2000" dirty="0" smtClean="0">
                <a:solidFill>
                  <a:schemeClr val="tx1">
                    <a:lumMod val="75000"/>
                    <a:lumOff val="25000"/>
                  </a:schemeClr>
                </a:solidFill>
              </a:rPr>
              <a:t>Em crianças com infecção sintomática não diagnosticada  podem apresentar sinais indicativos em RNM (lesões multifocais da substância branca especialmente na região temporal anterior  e parietal profunda.</a:t>
            </a:r>
          </a:p>
        </p:txBody>
      </p:sp>
      <p:sp>
        <p:nvSpPr>
          <p:cNvPr id="41987" name="Título 1"/>
          <p:cNvSpPr>
            <a:spLocks noGrp="1"/>
          </p:cNvSpPr>
          <p:nvPr>
            <p:ph type="title"/>
          </p:nvPr>
        </p:nvSpPr>
        <p:spPr/>
        <p:txBody>
          <a:bodyPr/>
          <a:lstStyle/>
          <a:p>
            <a:pPr eaLnBrk="1" hangingPunct="1"/>
            <a:r>
              <a:rPr lang="pt-BR" smtClean="0"/>
              <a:t>Diagnóstico da infecção congênita por CMV</a:t>
            </a:r>
          </a:p>
        </p:txBody>
      </p:sp>
      <p:pic>
        <p:nvPicPr>
          <p:cNvPr id="41988"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41989"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Conteúdo 2"/>
          <p:cNvSpPr>
            <a:spLocks noGrp="1"/>
          </p:cNvSpPr>
          <p:nvPr>
            <p:ph idx="1"/>
          </p:nvPr>
        </p:nvSpPr>
        <p:spPr>
          <a:xfrm>
            <a:off x="431800" y="2209800"/>
            <a:ext cx="11390313" cy="4494213"/>
          </a:xfrm>
        </p:spPr>
        <p:txBody>
          <a:bodyPr/>
          <a:lstStyle/>
          <a:p>
            <a:pPr marL="457200" indent="-457200" algn="just" eaLnBrk="1" hangingPunct="1">
              <a:buFont typeface="Century Gothic" pitchFamily="34" charset="0"/>
              <a:buAutoNum type="arabicPeriod" startAt="5"/>
            </a:pPr>
            <a:r>
              <a:rPr lang="pt-BR" sz="2200" b="1" i="1" smtClean="0"/>
              <a:t>Diagnóstico fora do período neonatal</a:t>
            </a:r>
          </a:p>
          <a:p>
            <a:pPr marL="857250" lvl="1" indent="-457200" algn="just" eaLnBrk="1" hangingPunct="1"/>
            <a:r>
              <a:rPr lang="pt-BR" sz="2000" smtClean="0"/>
              <a:t>Essa crianças geralmente apresentam pior prognóstico como leucodistrofias e leucoencefalopatias.</a:t>
            </a:r>
          </a:p>
          <a:p>
            <a:pPr marL="857250" lvl="1" indent="-457200" algn="just" eaLnBrk="1" hangingPunct="1"/>
            <a:r>
              <a:rPr lang="pt-BR" sz="2000" smtClean="0"/>
              <a:t>Nessas a presença de hipoacusia, coriorretinite, atraso do desenvolvimento, além de alterações de neuroimagem devem ser rastreadas para CMV.</a:t>
            </a:r>
          </a:p>
          <a:p>
            <a:pPr marL="857250" lvl="1" indent="-457200" algn="just" eaLnBrk="1" hangingPunct="1"/>
            <a:r>
              <a:rPr lang="pt-BR" sz="2000" smtClean="0"/>
              <a:t>O diagnósticos nesses casos é complexo.</a:t>
            </a:r>
          </a:p>
          <a:p>
            <a:pPr marL="857250" lvl="1" indent="-457200" algn="just" eaLnBrk="1" hangingPunct="1"/>
            <a:r>
              <a:rPr lang="pt-BR" sz="2000" smtClean="0"/>
              <a:t>A partir da 2ª semana de vida a detecção do CMV mediante o cultivo ou PCR pode confundir entre infecção congênita e adquirida.</a:t>
            </a:r>
          </a:p>
          <a:p>
            <a:pPr marL="857250" lvl="1" indent="-457200" algn="just" eaLnBrk="1" hangingPunct="1"/>
            <a:r>
              <a:rPr lang="pt-BR" sz="2000" smtClean="0"/>
              <a:t>O único método para distinguir ambas é PCR de CMV em papel filtro de sangue seco (Gurthrie) – Boa especificidade e sensibilidade com exceção de crianças com baixa carga viral e é reservado para estudo.</a:t>
            </a:r>
          </a:p>
        </p:txBody>
      </p:sp>
      <p:sp>
        <p:nvSpPr>
          <p:cNvPr id="43011" name="Título 1"/>
          <p:cNvSpPr>
            <a:spLocks noGrp="1"/>
          </p:cNvSpPr>
          <p:nvPr>
            <p:ph type="title"/>
          </p:nvPr>
        </p:nvSpPr>
        <p:spPr/>
        <p:txBody>
          <a:bodyPr/>
          <a:lstStyle/>
          <a:p>
            <a:pPr eaLnBrk="1" hangingPunct="1"/>
            <a:r>
              <a:rPr lang="pt-BR" smtClean="0"/>
              <a:t>Diagnóstico da infecção congênita por CMV</a:t>
            </a:r>
          </a:p>
        </p:txBody>
      </p:sp>
      <p:pic>
        <p:nvPicPr>
          <p:cNvPr id="43012" name="Picture 3"/>
          <p:cNvPicPr>
            <a:picLocks noChangeAspect="1" noChangeArrowheads="1"/>
          </p:cNvPicPr>
          <p:nvPr/>
        </p:nvPicPr>
        <p:blipFill>
          <a:blip r:embed="rId2"/>
          <a:srcRect/>
          <a:stretch>
            <a:fillRect/>
          </a:stretch>
        </p:blipFill>
        <p:spPr bwMode="auto">
          <a:xfrm>
            <a:off x="9725025" y="6618288"/>
            <a:ext cx="2428875" cy="171450"/>
          </a:xfrm>
          <a:prstGeom prst="rect">
            <a:avLst/>
          </a:prstGeom>
          <a:noFill/>
          <a:ln w="9525">
            <a:noFill/>
            <a:miter lim="800000"/>
            <a:headEnd/>
            <a:tailEnd/>
          </a:ln>
        </p:spPr>
      </p:pic>
      <p:pic>
        <p:nvPicPr>
          <p:cNvPr id="43013" name="Picture 4"/>
          <p:cNvPicPr>
            <a:picLocks noChangeAspect="1" noChangeArrowheads="1"/>
          </p:cNvPicPr>
          <p:nvPr/>
        </p:nvPicPr>
        <p:blipFill>
          <a:blip r:embed="rId3"/>
          <a:srcRect/>
          <a:stretch>
            <a:fillRect/>
          </a:stretch>
        </p:blipFill>
        <p:spPr bwMode="auto">
          <a:xfrm>
            <a:off x="171450" y="6591300"/>
            <a:ext cx="1755775" cy="16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b="1" dirty="0" smtClean="0"/>
              <a:t>TRATAMENTO ANTIVIRAL DURANTE   A GRAVIDEZ</a:t>
            </a:r>
            <a:endParaRPr lang="pt-BR" b="1" dirty="0"/>
          </a:p>
        </p:txBody>
      </p:sp>
      <p:sp>
        <p:nvSpPr>
          <p:cNvPr id="44035" name="Espaço Reservado para Conteúdo 2"/>
          <p:cNvSpPr>
            <a:spLocks noGrp="1"/>
          </p:cNvSpPr>
          <p:nvPr>
            <p:ph idx="1"/>
          </p:nvPr>
        </p:nvSpPr>
        <p:spPr>
          <a:xfrm>
            <a:off x="769938" y="2598738"/>
            <a:ext cx="10882312" cy="4024312"/>
          </a:xfrm>
        </p:spPr>
        <p:txBody>
          <a:bodyPr/>
          <a:lstStyle/>
          <a:p>
            <a:pPr eaLnBrk="1" hangingPunct="1"/>
            <a:r>
              <a:rPr lang="pt-BR" sz="1800" smtClean="0"/>
              <a:t>Não se recomenda para prevenir a infecção fetal durante a gravidez, já que os antivirais com atividade contra o CMV tem efeitos teratogênicos em animais.</a:t>
            </a:r>
          </a:p>
          <a:p>
            <a:pPr eaLnBrk="1" hangingPunct="1"/>
            <a:r>
              <a:rPr lang="pt-BR" sz="1800" smtClean="0"/>
              <a:t>No entanto , nos casos em que se tem administrado Ganciclovir a mulheres gestantes tem-se alcançado concentrações adequadas no líquido amniótico e no sangue fetal e NÃO se tem observado efeitos teratogênicos no feto.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p:txBody>
          <a:bodyPr/>
          <a:lstStyle/>
          <a:p>
            <a:pPr eaLnBrk="1" hangingPunct="1"/>
            <a:endParaRPr lang="pt-BR" smtClean="0"/>
          </a:p>
        </p:txBody>
      </p:sp>
      <p:sp>
        <p:nvSpPr>
          <p:cNvPr id="3" name="Espaço Reservado para Conteúdo 2"/>
          <p:cNvSpPr>
            <a:spLocks noGrp="1"/>
          </p:cNvSpPr>
          <p:nvPr>
            <p:ph idx="1"/>
          </p:nvPr>
        </p:nvSpPr>
        <p:spPr>
          <a:xfrm>
            <a:off x="601663" y="2547938"/>
            <a:ext cx="11063287" cy="4075112"/>
          </a:xfrm>
        </p:spPr>
        <p:txBody>
          <a:bodyPr rtlCol="0">
            <a:normAutofit/>
          </a:bodyPr>
          <a:lstStyle/>
          <a:p>
            <a:pPr eaLnBrk="1" fontAlgn="auto" hangingPunct="1">
              <a:spcAft>
                <a:spcPts val="0"/>
              </a:spcAft>
              <a:buFont typeface="Wingdings 3" charset="2"/>
              <a:buChar char=""/>
              <a:defRPr/>
            </a:pPr>
            <a:r>
              <a:rPr lang="pt-BR" sz="1800" dirty="0" smtClean="0">
                <a:solidFill>
                  <a:schemeClr val="tx1">
                    <a:lumMod val="75000"/>
                    <a:lumOff val="25000"/>
                  </a:schemeClr>
                </a:solidFill>
              </a:rPr>
              <a:t>Recentemente, tem sido avaliado </a:t>
            </a:r>
            <a:r>
              <a:rPr lang="pt-BR" sz="1800" b="1" dirty="0" smtClean="0">
                <a:solidFill>
                  <a:schemeClr val="tx1">
                    <a:lumMod val="75000"/>
                    <a:lumOff val="25000"/>
                  </a:schemeClr>
                </a:solidFill>
                <a:effectLst>
                  <a:outerShdw blurRad="38100" dist="38100" dir="2700000" algn="tl">
                    <a:srgbClr val="000000">
                      <a:alpha val="43137"/>
                    </a:srgbClr>
                  </a:outerShdw>
                </a:effectLst>
              </a:rPr>
              <a:t>a eficácia profilática da imunoglobulina humana anti-CMV (Ig-CMV) </a:t>
            </a:r>
            <a:r>
              <a:rPr lang="pt-BR" sz="1800" dirty="0" smtClean="0">
                <a:solidFill>
                  <a:schemeClr val="tx1">
                    <a:lumMod val="75000"/>
                    <a:lumOff val="25000"/>
                  </a:schemeClr>
                </a:solidFill>
              </a:rPr>
              <a:t>em mulheres com primo-infecção demonstrada durante a gravidez. </a:t>
            </a:r>
          </a:p>
          <a:p>
            <a:pPr eaLnBrk="1" fontAlgn="auto" hangingPunct="1">
              <a:spcAft>
                <a:spcPts val="0"/>
              </a:spcAft>
              <a:buFont typeface="Wingdings 3" charset="2"/>
              <a:buChar char=""/>
              <a:defRPr/>
            </a:pPr>
            <a:r>
              <a:rPr lang="pt-BR" sz="1800" dirty="0" smtClean="0">
                <a:solidFill>
                  <a:schemeClr val="tx1">
                    <a:lumMod val="75000"/>
                    <a:lumOff val="25000"/>
                  </a:schemeClr>
                </a:solidFill>
              </a:rPr>
              <a:t>Nesse estudo, documentou-se a infecção congênita por CMV em 16% das mulheres que receberam Ig-CMV mensal (100UI/kg) até o momento do parto, comparado com 56%  das que não receberam (p&lt;0,001).</a:t>
            </a:r>
            <a:endParaRPr lang="pt-BR" sz="1800" dirty="0">
              <a:solidFill>
                <a:schemeClr val="tx1">
                  <a:lumMod val="75000"/>
                  <a:lumOff val="25000"/>
                </a:schemeClr>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ço Reservado para Conteúdo 2"/>
          <p:cNvSpPr>
            <a:spLocks noGrp="1"/>
          </p:cNvSpPr>
          <p:nvPr>
            <p:ph idx="1"/>
          </p:nvPr>
        </p:nvSpPr>
        <p:spPr>
          <a:xfrm>
            <a:off x="796925" y="2416175"/>
            <a:ext cx="10972800" cy="4141788"/>
          </a:xfrm>
        </p:spPr>
        <p:txBody>
          <a:bodyPr/>
          <a:lstStyle/>
          <a:p>
            <a:pPr eaLnBrk="1" hangingPunct="1"/>
            <a:r>
              <a:rPr lang="pt-BR" sz="1800" smtClean="0"/>
              <a:t>FOCO DOS ESTUDOS mais importantes: </a:t>
            </a:r>
            <a:r>
              <a:rPr lang="pt-BR" sz="1800" b="1" u="sng" smtClean="0"/>
              <a:t>prevenção da aparição dos sintomas </a:t>
            </a:r>
            <a:r>
              <a:rPr lang="pt-BR" sz="1800" smtClean="0"/>
              <a:t>nas crianças com infecção fetal demonstrada.</a:t>
            </a:r>
          </a:p>
          <a:p>
            <a:pPr eaLnBrk="1" hangingPunct="1"/>
            <a:r>
              <a:rPr lang="pt-BR" sz="1800" smtClean="0"/>
              <a:t>Um estudo recente  tem avaliado o tratamento com </a:t>
            </a:r>
            <a:r>
              <a:rPr lang="pt-BR" sz="1800" b="1" smtClean="0"/>
              <a:t>Valaciclovir </a:t>
            </a:r>
            <a:r>
              <a:rPr lang="pt-BR" sz="1800" smtClean="0"/>
              <a:t>em 20 gestantes com PCR positiva para CMV no líquido amniótico.</a:t>
            </a:r>
          </a:p>
          <a:p>
            <a:pPr eaLnBrk="1" hangingPunct="1"/>
            <a:r>
              <a:rPr lang="pt-BR" sz="1800" smtClean="0"/>
              <a:t>O </a:t>
            </a:r>
            <a:r>
              <a:rPr lang="pt-BR" sz="1800" b="1" smtClean="0"/>
              <a:t>Valaciclovir</a:t>
            </a:r>
            <a:r>
              <a:rPr lang="pt-BR" sz="1800" smtClean="0"/>
              <a:t> conseguiu diminuir  a carga viral fetal , e 10 dos 13 RN não apresentaram sequelas da infecção durante  1 até 5 anos de seguimento.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b="1" u="sng" dirty="0"/>
              <a:t>U</a:t>
            </a:r>
            <a:r>
              <a:rPr lang="pt-BR" b="1" u="sng" dirty="0" smtClean="0"/>
              <a:t>so de IG-CMV em gestações  com infecção demonstrada.</a:t>
            </a:r>
            <a:br>
              <a:rPr lang="pt-BR" b="1" u="sng" dirty="0" smtClean="0"/>
            </a:br>
            <a:endParaRPr lang="pt-BR" dirty="0"/>
          </a:p>
        </p:txBody>
      </p:sp>
      <p:sp>
        <p:nvSpPr>
          <p:cNvPr id="47107" name="Espaço Reservado para Conteúdo 2"/>
          <p:cNvSpPr>
            <a:spLocks noGrp="1"/>
          </p:cNvSpPr>
          <p:nvPr>
            <p:ph idx="1"/>
          </p:nvPr>
        </p:nvSpPr>
        <p:spPr>
          <a:xfrm>
            <a:off x="704850" y="2325688"/>
            <a:ext cx="10934700" cy="4062412"/>
          </a:xfrm>
        </p:spPr>
        <p:txBody>
          <a:bodyPr/>
          <a:lstStyle/>
          <a:p>
            <a:pPr eaLnBrk="1" hangingPunct="1"/>
            <a:r>
              <a:rPr lang="pt-BR" sz="1800" b="1" u="sng" smtClean="0"/>
              <a:t>É promissor o uso de IG-CMV</a:t>
            </a:r>
          </a:p>
          <a:p>
            <a:pPr eaLnBrk="1" hangingPunct="1"/>
            <a:r>
              <a:rPr lang="pt-BR" sz="1800" smtClean="0"/>
              <a:t>Em um estudo prospectivo multicêntrico, 31 gestantes com PCR positivas no líquido amniótico aceitaram tratar-se com 1 dose de Ig-CMV (200UI/kg) e 14 gestantes recusaram o tratamento.</a:t>
            </a:r>
          </a:p>
          <a:p>
            <a:pPr eaLnBrk="1" hangingPunct="1"/>
            <a:r>
              <a:rPr lang="pt-BR" sz="1800" smtClean="0"/>
              <a:t>Se evidenciou infecção fetal sintomática em 1 das 31 mulheres tratadas versus  7 das 14 mulheres tratadas no grupo controle (p&lt;0,001).</a:t>
            </a:r>
          </a:p>
          <a:p>
            <a:pPr eaLnBrk="1" hangingPunct="1"/>
            <a:r>
              <a:rPr lang="pt-BR" sz="1800" smtClean="0"/>
              <a:t>O tratamento com Ig-CMV conseguiu reverter alterações ecográficas fetais demonstradas durante a infecção e não causou efeitos adversos significativos. </a:t>
            </a:r>
          </a:p>
          <a:p>
            <a:pPr eaLnBrk="1" hangingPunct="1"/>
            <a:endParaRPr lang="pt-BR" sz="1800" smtClean="0"/>
          </a:p>
          <a:p>
            <a:pPr eaLnBrk="1" hangingPunct="1"/>
            <a:endParaRPr lang="pt-BR" sz="18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pPr eaLnBrk="1" hangingPunct="1"/>
            <a:r>
              <a:rPr lang="pt-BR" b="1" smtClean="0"/>
              <a:t>Ig-CMV</a:t>
            </a:r>
          </a:p>
        </p:txBody>
      </p:sp>
      <p:sp>
        <p:nvSpPr>
          <p:cNvPr id="48131" name="Espaço Reservado para Conteúdo 2"/>
          <p:cNvSpPr>
            <a:spLocks noGrp="1"/>
          </p:cNvSpPr>
          <p:nvPr>
            <p:ph idx="1"/>
          </p:nvPr>
        </p:nvSpPr>
        <p:spPr>
          <a:xfrm>
            <a:off x="796925" y="2403475"/>
            <a:ext cx="10698163" cy="4192588"/>
          </a:xfrm>
        </p:spPr>
        <p:txBody>
          <a:bodyPr/>
          <a:lstStyle/>
          <a:p>
            <a:pPr eaLnBrk="1" hangingPunct="1"/>
            <a:r>
              <a:rPr lang="pt-BR" sz="1800" smtClean="0"/>
              <a:t>Tem sido postulado que a Ig-CMV : </a:t>
            </a:r>
          </a:p>
          <a:p>
            <a:pPr eaLnBrk="1" hangingPunct="1"/>
            <a:r>
              <a:rPr lang="pt-BR" sz="1800" smtClean="0"/>
              <a:t>Teria efeitos imunomoduladores ;</a:t>
            </a:r>
          </a:p>
          <a:p>
            <a:pPr eaLnBrk="1" hangingPunct="1"/>
            <a:r>
              <a:rPr lang="pt-BR" sz="1800" smtClean="0"/>
              <a:t> Reduziria a carga viral materna;</a:t>
            </a:r>
          </a:p>
          <a:p>
            <a:pPr eaLnBrk="1" hangingPunct="1"/>
            <a:r>
              <a:rPr lang="pt-BR" sz="1800" smtClean="0"/>
              <a:t>Diminuiria a inflamação placentária;</a:t>
            </a:r>
          </a:p>
          <a:p>
            <a:pPr eaLnBrk="1" hangingPunct="1"/>
            <a:r>
              <a:rPr lang="pt-BR" sz="1800" smtClean="0"/>
              <a:t>Melhoraria a nutrição e a oxigenação fetal.</a:t>
            </a:r>
          </a:p>
          <a:p>
            <a:pPr eaLnBrk="1" hangingPunct="1"/>
            <a:endParaRPr lang="pt-BR" sz="180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p:txBody>
          <a:bodyPr/>
          <a:lstStyle/>
          <a:p>
            <a:pPr eaLnBrk="1" hangingPunct="1"/>
            <a:r>
              <a:rPr lang="pt-BR" b="1" smtClean="0"/>
              <a:t>TRATAMENTO ANTIVIRAL NO RN</a:t>
            </a:r>
          </a:p>
        </p:txBody>
      </p:sp>
      <p:sp>
        <p:nvSpPr>
          <p:cNvPr id="49155" name="Espaço Reservado para Conteúdo 2"/>
          <p:cNvSpPr>
            <a:spLocks noGrp="1"/>
          </p:cNvSpPr>
          <p:nvPr>
            <p:ph idx="1"/>
          </p:nvPr>
        </p:nvSpPr>
        <p:spPr>
          <a:xfrm>
            <a:off x="744538" y="2298700"/>
            <a:ext cx="10920412" cy="4206875"/>
          </a:xfrm>
        </p:spPr>
        <p:txBody>
          <a:bodyPr/>
          <a:lstStyle/>
          <a:p>
            <a:pPr eaLnBrk="1" hangingPunct="1"/>
            <a:r>
              <a:rPr lang="pt-BR" sz="1800" b="1" u="sng" smtClean="0"/>
              <a:t>GANCICLOVIR</a:t>
            </a:r>
            <a:r>
              <a:rPr lang="pt-BR" sz="1800" smtClean="0"/>
              <a:t> </a:t>
            </a:r>
          </a:p>
          <a:p>
            <a:pPr eaLnBrk="1" hangingPunct="1"/>
            <a:r>
              <a:rPr lang="pt-BR" sz="1800" smtClean="0"/>
              <a:t>É utilizado em neonatos com infecção congênita sintomática por CMV com a intenção de diminuir suas sequelas.</a:t>
            </a:r>
          </a:p>
          <a:p>
            <a:pPr eaLnBrk="1" hangingPunct="1"/>
            <a:r>
              <a:rPr lang="pt-BR" sz="1800" smtClean="0"/>
              <a:t>Em um estudo aleatório de fase III , estudou-se  a eficácia de Ganciclovir IV (12mg/kg/dia em 2 doses diárias durante 6 meses) na prevenção da surdez neurosensorial em crianças com infecção congênita sintomática com comprometimento do SNC.</a:t>
            </a:r>
          </a:p>
          <a:p>
            <a:pPr eaLnBrk="1" hangingPunct="1"/>
            <a:endParaRPr lang="pt-BR" sz="1800" u="sng" smtClean="0"/>
          </a:p>
          <a:p>
            <a:pPr eaLnBrk="1" hangingPunct="1"/>
            <a:endParaRPr lang="pt-BR" sz="180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p:txBody>
          <a:bodyPr/>
          <a:lstStyle/>
          <a:p>
            <a:pPr eaLnBrk="1" hangingPunct="1"/>
            <a:endParaRPr lang="pt-BR" smtClean="0"/>
          </a:p>
        </p:txBody>
      </p:sp>
      <p:sp>
        <p:nvSpPr>
          <p:cNvPr id="50179" name="Espaço Reservado para Conteúdo 2"/>
          <p:cNvSpPr>
            <a:spLocks noGrp="1"/>
          </p:cNvSpPr>
          <p:nvPr>
            <p:ph idx="1"/>
          </p:nvPr>
        </p:nvSpPr>
        <p:spPr>
          <a:xfrm>
            <a:off x="784225" y="2455863"/>
            <a:ext cx="10633075" cy="4102100"/>
          </a:xfrm>
        </p:spPr>
        <p:txBody>
          <a:bodyPr/>
          <a:lstStyle/>
          <a:p>
            <a:pPr eaLnBrk="1" hangingPunct="1"/>
            <a:r>
              <a:rPr lang="pt-BR" sz="1800" u="sng" smtClean="0"/>
              <a:t>Não se observou deterioração da audição em nenhuma criança tratada com Ganciclovir </a:t>
            </a:r>
            <a:r>
              <a:rPr lang="pt-BR" sz="1800" smtClean="0"/>
              <a:t>nos 6 meses de seguimento em comparação com 41% dos controles (p&lt;0,001).</a:t>
            </a:r>
          </a:p>
          <a:p>
            <a:pPr eaLnBrk="1" hangingPunct="1"/>
            <a:r>
              <a:rPr lang="pt-BR" sz="1800" smtClean="0"/>
              <a:t>O efeito benéfico no desenvolvimento psicomotor a médio prazo </a:t>
            </a:r>
            <a:r>
              <a:rPr lang="pt-BR" sz="1800" smtClean="0">
                <a:sym typeface="Wingdings" pitchFamily="2" charset="2"/>
              </a:rPr>
              <a:t></a:t>
            </a:r>
            <a:r>
              <a:rPr lang="pt-BR" sz="1800" smtClean="0"/>
              <a:t> necessita de mais estudos.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Espaço Reservado para Conteúdo 2"/>
          <p:cNvSpPr>
            <a:spLocks noGrp="1"/>
          </p:cNvSpPr>
          <p:nvPr>
            <p:ph idx="1"/>
          </p:nvPr>
        </p:nvSpPr>
        <p:spPr>
          <a:xfrm>
            <a:off x="1155700" y="2603500"/>
            <a:ext cx="10404475" cy="4019550"/>
          </a:xfrm>
        </p:spPr>
        <p:txBody>
          <a:bodyPr/>
          <a:lstStyle/>
          <a:p>
            <a:pPr eaLnBrk="1" hangingPunct="1"/>
            <a:r>
              <a:rPr lang="pt-BR" sz="1800" smtClean="0"/>
              <a:t>O </a:t>
            </a:r>
            <a:r>
              <a:rPr lang="pt-BR" sz="1800" b="1" u="sng" smtClean="0"/>
              <a:t>desaparecimento do vírus no sangue  e na urina</a:t>
            </a:r>
            <a:r>
              <a:rPr lang="pt-BR" sz="1800" smtClean="0"/>
              <a:t> tem sido relacionado com um melhor prognóstico neurológico.</a:t>
            </a:r>
          </a:p>
          <a:p>
            <a:pPr eaLnBrk="1" hangingPunct="1"/>
            <a:r>
              <a:rPr lang="pt-BR" sz="1800" smtClean="0"/>
              <a:t>A </a:t>
            </a:r>
            <a:r>
              <a:rPr lang="pt-BR" sz="1800" b="1" u="sng" smtClean="0"/>
              <a:t>evolução neurológica </a:t>
            </a:r>
            <a:r>
              <a:rPr lang="pt-BR" sz="1800" smtClean="0"/>
              <a:t>das crianças com infecção sintomática é variável e pouco previsível ao nascimento.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p:nvPr>
        </p:nvSpPr>
        <p:spPr/>
        <p:txBody>
          <a:bodyPr/>
          <a:lstStyle/>
          <a:p>
            <a:pPr eaLnBrk="1" hangingPunct="1"/>
            <a:endParaRPr lang="pt-BR" smtClean="0"/>
          </a:p>
        </p:txBody>
      </p:sp>
      <p:sp>
        <p:nvSpPr>
          <p:cNvPr id="52227" name="Espaço Reservado para Conteúdo 2"/>
          <p:cNvSpPr>
            <a:spLocks noGrp="1"/>
          </p:cNvSpPr>
          <p:nvPr>
            <p:ph idx="1"/>
          </p:nvPr>
        </p:nvSpPr>
        <p:spPr>
          <a:xfrm>
            <a:off x="757238" y="2430463"/>
            <a:ext cx="10698162" cy="4140200"/>
          </a:xfrm>
        </p:spPr>
        <p:txBody>
          <a:bodyPr/>
          <a:lstStyle/>
          <a:p>
            <a:pPr eaLnBrk="1" hangingPunct="1"/>
            <a:r>
              <a:rPr lang="pt-BR" sz="1800" b="1" u="sng" smtClean="0"/>
              <a:t>Recomendação</a:t>
            </a:r>
            <a:r>
              <a:rPr lang="pt-BR" sz="1800" smtClean="0"/>
              <a:t> : todos os RN com infecção congênita e comprometimento do SNC devem receber tratamento com Ganciclovir para prevenir o desenvolvimento de hipoacusia e de alterações na linguagem e no aprendizado.</a:t>
            </a:r>
          </a:p>
          <a:p>
            <a:pPr eaLnBrk="1" hangingPunct="1"/>
            <a:r>
              <a:rPr lang="pt-BR" sz="1800" smtClean="0"/>
              <a:t>As </a:t>
            </a:r>
            <a:r>
              <a:rPr lang="pt-BR" sz="1800" b="1" u="sng" smtClean="0"/>
              <a:t>únicas exceções </a:t>
            </a:r>
            <a:r>
              <a:rPr lang="pt-BR" sz="1800" smtClean="0"/>
              <a:t>seriam as crianças com surdez bilateral profunda, insuficiência renal (creatinina plasmática &gt;1,5mg/dl) ou comprometimento estrutural grave  pela neuro-imagem, especialmente hidranencefalia.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p:nvPr>
        </p:nvSpPr>
        <p:spPr/>
        <p:txBody>
          <a:bodyPr/>
          <a:lstStyle/>
          <a:p>
            <a:pPr eaLnBrk="1" hangingPunct="1"/>
            <a:endParaRPr lang="pt-BR" smtClean="0"/>
          </a:p>
        </p:txBody>
      </p:sp>
      <p:sp>
        <p:nvSpPr>
          <p:cNvPr id="53251" name="Espaço Reservado para Conteúdo 2"/>
          <p:cNvSpPr>
            <a:spLocks noGrp="1"/>
          </p:cNvSpPr>
          <p:nvPr>
            <p:ph idx="1"/>
          </p:nvPr>
        </p:nvSpPr>
        <p:spPr>
          <a:xfrm>
            <a:off x="679450" y="2363788"/>
            <a:ext cx="10450513" cy="4167187"/>
          </a:xfrm>
        </p:spPr>
        <p:txBody>
          <a:bodyPr/>
          <a:lstStyle/>
          <a:p>
            <a:pPr eaLnBrk="1" hangingPunct="1"/>
            <a:r>
              <a:rPr lang="pt-BR" sz="1800" smtClean="0"/>
              <a:t>O </a:t>
            </a:r>
            <a:r>
              <a:rPr lang="pt-BR" sz="1800" b="1" smtClean="0"/>
              <a:t>tratamento também estaria indicado </a:t>
            </a:r>
            <a:r>
              <a:rPr lang="pt-BR" sz="1800" smtClean="0"/>
              <a:t>em neonatos sem afetação do SNC , porém com enfermidade orgânica específica, sobretudo se existe deterioração multissistêmica ou risco de vida.</a:t>
            </a:r>
          </a:p>
          <a:p>
            <a:pPr eaLnBrk="1" hangingPunct="1"/>
            <a:r>
              <a:rPr lang="pt-BR" sz="1800" smtClean="0"/>
              <a:t>O tratamento das crianças com infecção congênita sem repercussão no SNC e monossintomática ou com sintomatologia leve é mais controverso por falta de ensaios clínicos controlados.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p:cNvSpPr>
          <p:nvPr>
            <p:ph type="title"/>
          </p:nvPr>
        </p:nvSpPr>
        <p:spPr/>
        <p:txBody>
          <a:bodyPr/>
          <a:lstStyle/>
          <a:p>
            <a:pPr eaLnBrk="1" hangingPunct="1"/>
            <a:endParaRPr lang="pt-BR" smtClean="0"/>
          </a:p>
        </p:txBody>
      </p:sp>
      <p:sp>
        <p:nvSpPr>
          <p:cNvPr id="54275" name="Espaço Reservado para Conteúdo 2"/>
          <p:cNvSpPr>
            <a:spLocks noGrp="1"/>
          </p:cNvSpPr>
          <p:nvPr>
            <p:ph idx="1"/>
          </p:nvPr>
        </p:nvSpPr>
        <p:spPr>
          <a:xfrm>
            <a:off x="784225" y="2430463"/>
            <a:ext cx="10945813" cy="4114800"/>
          </a:xfrm>
        </p:spPr>
        <p:txBody>
          <a:bodyPr/>
          <a:lstStyle/>
          <a:p>
            <a:pPr eaLnBrk="1" hangingPunct="1"/>
            <a:r>
              <a:rPr lang="pt-BR" sz="1800" smtClean="0"/>
              <a:t>Contudo pensamos que estes pacientes poderiam se beneficiar de um tratamento antiviral, já que seu risco de hipoacusia parece similar às crianças com comprometimento neurológico.</a:t>
            </a:r>
          </a:p>
          <a:p>
            <a:pPr eaLnBrk="1" hangingPunct="1"/>
            <a:r>
              <a:rPr lang="pt-BR" sz="1800" smtClean="0"/>
              <a:t>Além disso, o tratamento com Ganciclovir melhora rapidamente a trombocitopenia e pode ser eficaz para hepatite colestática e para a coriorretinite por CMV no RN.</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p:txBody>
          <a:bodyPr/>
          <a:lstStyle/>
          <a:p>
            <a:pPr eaLnBrk="1" hangingPunct="1"/>
            <a:endParaRPr lang="pt-BR" smtClean="0"/>
          </a:p>
        </p:txBody>
      </p:sp>
      <p:sp>
        <p:nvSpPr>
          <p:cNvPr id="55299" name="Espaço Reservado para Conteúdo 2"/>
          <p:cNvSpPr>
            <a:spLocks noGrp="1"/>
          </p:cNvSpPr>
          <p:nvPr>
            <p:ph idx="1"/>
          </p:nvPr>
        </p:nvSpPr>
        <p:spPr>
          <a:xfrm>
            <a:off x="614363" y="2495550"/>
            <a:ext cx="10920412" cy="4035425"/>
          </a:xfrm>
        </p:spPr>
        <p:txBody>
          <a:bodyPr/>
          <a:lstStyle/>
          <a:p>
            <a:pPr eaLnBrk="1" hangingPunct="1"/>
            <a:r>
              <a:rPr lang="pt-BR" sz="1800" smtClean="0"/>
              <a:t>Existe um único e pequeno estudo retrospectivo que tem avaliado o tratamento com Ganciclovir na infecção assintomática. </a:t>
            </a:r>
          </a:p>
          <a:p>
            <a:pPr eaLnBrk="1" hangingPunct="1"/>
            <a:r>
              <a:rPr lang="pt-BR" sz="1800" smtClean="0"/>
              <a:t>Nenhuma criança tratada desenvolveu hipoacusia frente a 2 crianças não tratadas em um período de seguimento entre 4 e 11 anos.</a:t>
            </a:r>
          </a:p>
          <a:p>
            <a:pPr eaLnBrk="1" hangingPunct="1"/>
            <a:r>
              <a:rPr lang="pt-BR" sz="1800" smtClean="0"/>
              <a:t>Apesar destes resultados , </a:t>
            </a:r>
            <a:r>
              <a:rPr lang="pt-BR" sz="1800" b="1" u="sng" smtClean="0"/>
              <a:t>o tratamento com Ganciclovir nas crianças com infecção assintomática não pode ser recomendado na atualidade</a:t>
            </a:r>
            <a:r>
              <a:rPr lang="pt-BR" sz="1800" smtClean="0"/>
              <a:t>, já que não há ensaios controlados que demostram sua eficácia, e somente 7% das crianças vão desenvolver hipoacusia progressiva.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ítulo 1"/>
          <p:cNvSpPr>
            <a:spLocks noGrp="1"/>
          </p:cNvSpPr>
          <p:nvPr>
            <p:ph type="title"/>
          </p:nvPr>
        </p:nvSpPr>
        <p:spPr/>
        <p:txBody>
          <a:bodyPr/>
          <a:lstStyle/>
          <a:p>
            <a:pPr eaLnBrk="1" hangingPunct="1"/>
            <a:endParaRPr lang="pt-BR" smtClean="0"/>
          </a:p>
        </p:txBody>
      </p:sp>
      <p:sp>
        <p:nvSpPr>
          <p:cNvPr id="56323" name="Espaço Reservado para Conteúdo 2"/>
          <p:cNvSpPr>
            <a:spLocks noGrp="1"/>
          </p:cNvSpPr>
          <p:nvPr>
            <p:ph idx="1"/>
          </p:nvPr>
        </p:nvSpPr>
        <p:spPr>
          <a:xfrm>
            <a:off x="549275" y="2455863"/>
            <a:ext cx="11180763" cy="4049712"/>
          </a:xfrm>
        </p:spPr>
        <p:txBody>
          <a:bodyPr/>
          <a:lstStyle/>
          <a:p>
            <a:pPr eaLnBrk="1" hangingPunct="1"/>
            <a:r>
              <a:rPr lang="pt-BR" sz="1800" smtClean="0"/>
              <a:t>A disponibilidade do Valganciclovir oral poderia abrir no futuro uma possibilidade de tratamento antiviral nestes pacientes, especialmente se no seguimento aparecer algum grau de hipoacusia ou até mesmo em neonatos com carga viral muito elevadas mas assintomáticos.</a:t>
            </a:r>
          </a:p>
          <a:p>
            <a:pPr eaLnBrk="1" hangingPunct="1"/>
            <a:r>
              <a:rPr lang="pt-BR" sz="1800" smtClean="0"/>
              <a:t>Em um estudo recente, nenhum neonato com infecção congênita e carga viral no plasma abaixo de 10.000 cópias/ml desenvolveu surdez neurossensorial, versus 40% com carga viral superior a 25.000/ml.</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ítulo 1"/>
          <p:cNvSpPr>
            <a:spLocks noGrp="1"/>
          </p:cNvSpPr>
          <p:nvPr>
            <p:ph type="title"/>
          </p:nvPr>
        </p:nvSpPr>
        <p:spPr/>
        <p:txBody>
          <a:bodyPr/>
          <a:lstStyle/>
          <a:p>
            <a:pPr eaLnBrk="1" hangingPunct="1"/>
            <a:endParaRPr lang="pt-BR" smtClean="0"/>
          </a:p>
        </p:txBody>
      </p:sp>
      <p:sp>
        <p:nvSpPr>
          <p:cNvPr id="57347" name="Espaço Reservado para Conteúdo 2"/>
          <p:cNvSpPr>
            <a:spLocks noGrp="1"/>
          </p:cNvSpPr>
          <p:nvPr>
            <p:ph idx="1"/>
          </p:nvPr>
        </p:nvSpPr>
        <p:spPr>
          <a:xfrm>
            <a:off x="534988" y="2363788"/>
            <a:ext cx="11260137" cy="4232275"/>
          </a:xfrm>
        </p:spPr>
        <p:txBody>
          <a:bodyPr/>
          <a:lstStyle/>
          <a:p>
            <a:pPr eaLnBrk="1" hangingPunct="1"/>
            <a:r>
              <a:rPr lang="pt-BR" sz="1800" smtClean="0"/>
              <a:t>O efeito adverso mais frequente do Ganciclovir é a </a:t>
            </a:r>
            <a:r>
              <a:rPr lang="pt-BR" sz="1800" b="1" u="sng" smtClean="0"/>
              <a:t>neutropenia  .</a:t>
            </a:r>
          </a:p>
          <a:p>
            <a:pPr eaLnBrk="1" hangingPunct="1"/>
            <a:r>
              <a:rPr lang="pt-BR" sz="1800" smtClean="0"/>
              <a:t>Até 2/3 das crianças tratadas durante 6 semanas.</a:t>
            </a:r>
          </a:p>
          <a:p>
            <a:pPr eaLnBrk="1" hangingPunct="1"/>
            <a:r>
              <a:rPr lang="pt-BR" sz="1800" smtClean="0"/>
              <a:t> Administração do </a:t>
            </a:r>
            <a:r>
              <a:rPr lang="pt-BR" sz="1800" b="1" smtClean="0"/>
              <a:t>fator estimulante de colônias de granulócitos </a:t>
            </a:r>
            <a:r>
              <a:rPr lang="pt-BR" sz="1800" smtClean="0"/>
              <a:t>pode ser necessária.</a:t>
            </a:r>
          </a:p>
          <a:p>
            <a:pPr eaLnBrk="1" hangingPunct="1"/>
            <a:r>
              <a:rPr lang="pt-BR" sz="1800" smtClean="0"/>
              <a:t> Suspensão temporária do tratamento quando as </a:t>
            </a:r>
            <a:r>
              <a:rPr lang="pt-BR" sz="1800" b="1" smtClean="0"/>
              <a:t>contagens de neutrófilos são inferiores a 500/mm³</a:t>
            </a:r>
            <a:r>
              <a:rPr lang="pt-BR" sz="1800" smtClean="0"/>
              <a:t>.</a:t>
            </a:r>
            <a:endParaRPr lang="pt-BR" sz="1800" b="1" u="sng"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ítulo 1"/>
          <p:cNvSpPr>
            <a:spLocks noGrp="1"/>
          </p:cNvSpPr>
          <p:nvPr>
            <p:ph type="title"/>
          </p:nvPr>
        </p:nvSpPr>
        <p:spPr/>
        <p:txBody>
          <a:bodyPr/>
          <a:lstStyle/>
          <a:p>
            <a:pPr eaLnBrk="1" hangingPunct="1"/>
            <a:endParaRPr lang="pt-BR" smtClean="0"/>
          </a:p>
        </p:txBody>
      </p:sp>
      <p:sp>
        <p:nvSpPr>
          <p:cNvPr id="58371" name="Espaço Reservado para Conteúdo 2"/>
          <p:cNvSpPr>
            <a:spLocks noGrp="1"/>
          </p:cNvSpPr>
          <p:nvPr>
            <p:ph idx="1"/>
          </p:nvPr>
        </p:nvSpPr>
        <p:spPr>
          <a:xfrm>
            <a:off x="549275" y="2378075"/>
            <a:ext cx="11298238" cy="4217988"/>
          </a:xfrm>
        </p:spPr>
        <p:txBody>
          <a:bodyPr/>
          <a:lstStyle/>
          <a:p>
            <a:pPr eaLnBrk="1" hangingPunct="1"/>
            <a:r>
              <a:rPr lang="pt-BR" sz="1800" smtClean="0"/>
              <a:t>Recomenda-se  a realização de </a:t>
            </a:r>
            <a:r>
              <a:rPr lang="pt-BR" sz="1800" b="1" smtClean="0"/>
              <a:t>hemograma semanal</a:t>
            </a:r>
            <a:r>
              <a:rPr lang="pt-BR" sz="1800" smtClean="0"/>
              <a:t> a todos os pacientes enquanto dure o tratamento.</a:t>
            </a:r>
          </a:p>
          <a:p>
            <a:pPr eaLnBrk="1" hangingPunct="1"/>
            <a:r>
              <a:rPr lang="pt-BR" sz="1800" smtClean="0"/>
              <a:t>Outros efeitos adversos descritos com menor frequência são </a:t>
            </a:r>
            <a:r>
              <a:rPr lang="pt-BR" sz="1800" b="1" u="sng" smtClean="0"/>
              <a:t>trombocitopenia, anemia, nefrotoxicidade, hepatotoxicidade, febre e erupções cutâneas.</a:t>
            </a:r>
          </a:p>
          <a:p>
            <a:pPr eaLnBrk="1" hangingPunct="1"/>
            <a:r>
              <a:rPr lang="pt-BR" sz="1800" b="1" smtClean="0"/>
              <a:t>Risco</a:t>
            </a:r>
            <a:r>
              <a:rPr lang="pt-BR" sz="1800" smtClean="0"/>
              <a:t> : efeitos carcinogênicos e alterações do aparelho reprodutor (infertilidade) em humanos a longo prazo (estudos em animais).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b="1" u="sng" dirty="0" smtClean="0"/>
              <a:t/>
            </a:r>
            <a:br>
              <a:rPr lang="pt-BR" b="1" u="sng" dirty="0" smtClean="0"/>
            </a:br>
            <a:endParaRPr lang="pt-BR" dirty="0"/>
          </a:p>
        </p:txBody>
      </p:sp>
      <p:sp>
        <p:nvSpPr>
          <p:cNvPr id="3" name="Espaço Reservado para Conteúdo 2"/>
          <p:cNvSpPr>
            <a:spLocks noGrp="1"/>
          </p:cNvSpPr>
          <p:nvPr>
            <p:ph idx="1"/>
          </p:nvPr>
        </p:nvSpPr>
        <p:spPr>
          <a:xfrm>
            <a:off x="587375" y="2155825"/>
            <a:ext cx="11104563" cy="4219575"/>
          </a:xfrm>
        </p:spPr>
        <p:txBody>
          <a:bodyPr rtlCol="0">
            <a:normAutofit/>
          </a:bodyPr>
          <a:lstStyle/>
          <a:p>
            <a:pPr marL="0" indent="0" eaLnBrk="1" fontAlgn="auto" hangingPunct="1">
              <a:spcAft>
                <a:spcPts val="0"/>
              </a:spcAft>
              <a:buFont typeface="Wingdings 3" charset="2"/>
              <a:buNone/>
              <a:defRPr/>
            </a:pPr>
            <a:endParaRPr lang="pt-BR" sz="1800" b="1" u="sng" dirty="0" smtClean="0">
              <a:solidFill>
                <a:schemeClr val="tx1">
                  <a:lumMod val="75000"/>
                  <a:lumOff val="25000"/>
                </a:schemeClr>
              </a:solidFill>
            </a:endParaRPr>
          </a:p>
          <a:p>
            <a:pPr eaLnBrk="1" fontAlgn="auto" hangingPunct="1">
              <a:spcAft>
                <a:spcPts val="0"/>
              </a:spcAft>
              <a:buFont typeface="Wingdings 3" charset="2"/>
              <a:buChar char=""/>
              <a:defRPr/>
            </a:pPr>
            <a:r>
              <a:rPr lang="pt-BR" sz="1800" dirty="0">
                <a:solidFill>
                  <a:schemeClr val="tx1">
                    <a:lumMod val="75000"/>
                    <a:lumOff val="25000"/>
                  </a:schemeClr>
                </a:solidFill>
              </a:rPr>
              <a:t>I</a:t>
            </a:r>
            <a:r>
              <a:rPr lang="pt-BR" sz="1800" b="1" u="sng" dirty="0" smtClean="0">
                <a:solidFill>
                  <a:schemeClr val="tx1">
                    <a:lumMod val="75000"/>
                    <a:lumOff val="25000"/>
                  </a:schemeClr>
                </a:solidFill>
              </a:rPr>
              <a:t>nconveniente </a:t>
            </a:r>
            <a:r>
              <a:rPr lang="pt-BR" sz="1800" dirty="0" smtClean="0">
                <a:solidFill>
                  <a:schemeClr val="tx1">
                    <a:lumMod val="75000"/>
                    <a:lumOff val="25000"/>
                  </a:schemeClr>
                </a:solidFill>
              </a:rPr>
              <a:t>do Ganciclovir IV :</a:t>
            </a:r>
          </a:p>
          <a:p>
            <a:pPr eaLnBrk="1" fontAlgn="auto" hangingPunct="1">
              <a:spcAft>
                <a:spcPts val="0"/>
              </a:spcAft>
              <a:buFont typeface="Wingdings 3" charset="2"/>
              <a:buChar char=""/>
              <a:defRPr/>
            </a:pPr>
            <a:r>
              <a:rPr lang="pt-BR" sz="1800" dirty="0" smtClean="0">
                <a:solidFill>
                  <a:schemeClr val="tx1">
                    <a:lumMod val="75000"/>
                    <a:lumOff val="25000"/>
                  </a:schemeClr>
                </a:solidFill>
              </a:rPr>
              <a:t>requer uma </a:t>
            </a:r>
            <a:r>
              <a:rPr lang="pt-BR" sz="1800" u="sng" dirty="0" smtClean="0">
                <a:solidFill>
                  <a:schemeClr val="tx1">
                    <a:lumMod val="75000"/>
                    <a:lumOff val="25000"/>
                  </a:schemeClr>
                </a:solidFill>
              </a:rPr>
              <a:t>hospitalização prolongada </a:t>
            </a:r>
            <a:endParaRPr lang="pt-BR" sz="1800" dirty="0">
              <a:solidFill>
                <a:schemeClr val="tx1">
                  <a:lumMod val="75000"/>
                  <a:lumOff val="25000"/>
                </a:schemeClr>
              </a:solidFill>
            </a:endParaRPr>
          </a:p>
          <a:p>
            <a:pPr eaLnBrk="1" fontAlgn="auto" hangingPunct="1">
              <a:spcAft>
                <a:spcPts val="0"/>
              </a:spcAft>
              <a:buFont typeface="Wingdings 3" charset="2"/>
              <a:buChar char=""/>
              <a:defRPr/>
            </a:pPr>
            <a:r>
              <a:rPr lang="pt-BR" sz="1800" dirty="0" smtClean="0">
                <a:solidFill>
                  <a:schemeClr val="tx1">
                    <a:lumMod val="75000"/>
                    <a:lumOff val="25000"/>
                  </a:schemeClr>
                </a:solidFill>
              </a:rPr>
              <a:t> </a:t>
            </a:r>
            <a:r>
              <a:rPr lang="pt-BR" sz="1800" u="sng" dirty="0" smtClean="0">
                <a:solidFill>
                  <a:schemeClr val="tx1">
                    <a:lumMod val="75000"/>
                    <a:lumOff val="25000"/>
                  </a:schemeClr>
                </a:solidFill>
              </a:rPr>
              <a:t>manutenção de uma via intravenosa </a:t>
            </a:r>
          </a:p>
          <a:p>
            <a:pPr eaLnBrk="1" fontAlgn="auto" hangingPunct="1">
              <a:spcAft>
                <a:spcPts val="0"/>
              </a:spcAft>
              <a:buFont typeface="Wingdings 3" charset="2"/>
              <a:buChar char=""/>
              <a:defRPr/>
            </a:pPr>
            <a:r>
              <a:rPr lang="pt-BR" sz="1800" dirty="0" smtClean="0">
                <a:solidFill>
                  <a:schemeClr val="tx1">
                    <a:lumMod val="75000"/>
                    <a:lumOff val="25000"/>
                  </a:schemeClr>
                </a:solidFill>
              </a:rPr>
              <a:t>gera </a:t>
            </a:r>
            <a:r>
              <a:rPr lang="pt-BR" sz="1800" u="sng" dirty="0" smtClean="0">
                <a:solidFill>
                  <a:schemeClr val="tx1">
                    <a:lumMod val="75000"/>
                    <a:lumOff val="25000"/>
                  </a:schemeClr>
                </a:solidFill>
              </a:rPr>
              <a:t>risco de desenvolvimento de infecções </a:t>
            </a:r>
            <a:r>
              <a:rPr lang="pt-BR" sz="1800" dirty="0" smtClean="0">
                <a:solidFill>
                  <a:schemeClr val="tx1">
                    <a:lumMod val="75000"/>
                    <a:lumOff val="25000"/>
                  </a:schemeClr>
                </a:solidFill>
              </a:rPr>
              <a:t>nosocomiais, especialmente relacionadas com o cateter venoso. </a:t>
            </a:r>
          </a:p>
          <a:p>
            <a:pPr eaLnBrk="1" fontAlgn="auto" hangingPunct="1">
              <a:spcAft>
                <a:spcPts val="0"/>
              </a:spcAft>
              <a:buFont typeface="Wingdings 3" charset="2"/>
              <a:buChar char=""/>
              <a:defRPr/>
            </a:pPr>
            <a:r>
              <a:rPr lang="pt-BR" sz="1800" dirty="0" smtClean="0">
                <a:solidFill>
                  <a:schemeClr val="tx1">
                    <a:lumMod val="75000"/>
                    <a:lumOff val="25000"/>
                  </a:schemeClr>
                </a:solidFill>
              </a:rPr>
              <a:t>O Ganciclovir oral poderia ser uma alternativa, mas tem a grande desvantagem de sua pobre biodisponibilidade oral, o que faz ser necessário doses muito elevadas para que se consiga níveis aceitáveis.</a:t>
            </a:r>
            <a:endParaRPr lang="pt-BR" sz="1800" dirty="0">
              <a:solidFill>
                <a:schemeClr val="tx1">
                  <a:lumMod val="75000"/>
                  <a:lumOff val="25000"/>
                </a:schemeClr>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b="1" u="sng" dirty="0" smtClean="0"/>
              <a:t>VALGANCICLOVIR</a:t>
            </a:r>
            <a:br>
              <a:rPr lang="pt-BR" b="1" u="sng" dirty="0" smtClean="0"/>
            </a:br>
            <a:endParaRPr lang="pt-BR" dirty="0"/>
          </a:p>
        </p:txBody>
      </p:sp>
      <p:sp>
        <p:nvSpPr>
          <p:cNvPr id="3" name="Espaço Reservado para Conteúdo 2"/>
          <p:cNvSpPr>
            <a:spLocks noGrp="1"/>
          </p:cNvSpPr>
          <p:nvPr>
            <p:ph idx="1"/>
          </p:nvPr>
        </p:nvSpPr>
        <p:spPr>
          <a:xfrm>
            <a:off x="509588" y="2560638"/>
            <a:ext cx="11195050" cy="4662487"/>
          </a:xfrm>
        </p:spPr>
        <p:txBody>
          <a:bodyPr rtlCol="0">
            <a:normAutofit/>
          </a:bodyPr>
          <a:lstStyle/>
          <a:p>
            <a:pPr eaLnBrk="1" fontAlgn="auto" hangingPunct="1">
              <a:spcAft>
                <a:spcPts val="0"/>
              </a:spcAft>
              <a:buFont typeface="Wingdings 3" charset="2"/>
              <a:buChar char=""/>
              <a:defRPr/>
            </a:pPr>
            <a:r>
              <a:rPr lang="pt-BR" sz="1800" b="1" dirty="0">
                <a:solidFill>
                  <a:schemeClr val="tx1">
                    <a:lumMod val="75000"/>
                    <a:lumOff val="25000"/>
                  </a:schemeClr>
                </a:solidFill>
              </a:rPr>
              <a:t>P</a:t>
            </a:r>
            <a:r>
              <a:rPr lang="pt-BR" sz="1800" b="1" dirty="0" smtClean="0">
                <a:solidFill>
                  <a:schemeClr val="tx1">
                    <a:lumMod val="75000"/>
                    <a:lumOff val="25000"/>
                  </a:schemeClr>
                </a:solidFill>
              </a:rPr>
              <a:t>rofármaco do Ganciclovir </a:t>
            </a:r>
          </a:p>
          <a:p>
            <a:pPr eaLnBrk="1" fontAlgn="auto" hangingPunct="1">
              <a:spcAft>
                <a:spcPts val="0"/>
              </a:spcAft>
              <a:buFont typeface="Wingdings 3" charset="2"/>
              <a:buChar char=""/>
              <a:defRPr/>
            </a:pPr>
            <a:r>
              <a:rPr lang="pt-BR" sz="1800" dirty="0" smtClean="0">
                <a:solidFill>
                  <a:schemeClr val="tx1">
                    <a:lumMod val="75000"/>
                    <a:lumOff val="25000"/>
                  </a:schemeClr>
                </a:solidFill>
              </a:rPr>
              <a:t> Biodisponibilidade é de aproximadamente 60% </a:t>
            </a:r>
            <a:endParaRPr lang="pt-BR" sz="1800" dirty="0">
              <a:solidFill>
                <a:schemeClr val="tx1">
                  <a:lumMod val="75000"/>
                  <a:lumOff val="25000"/>
                </a:schemeClr>
              </a:solidFill>
            </a:endParaRPr>
          </a:p>
          <a:p>
            <a:pPr eaLnBrk="1" fontAlgn="auto" hangingPunct="1">
              <a:spcAft>
                <a:spcPts val="0"/>
              </a:spcAft>
              <a:buFont typeface="Wingdings 3" charset="2"/>
              <a:buChar char=""/>
              <a:defRPr/>
            </a:pPr>
            <a:r>
              <a:rPr lang="pt-BR" sz="1800" dirty="0" smtClean="0">
                <a:solidFill>
                  <a:schemeClr val="tx1">
                    <a:lumMod val="75000"/>
                    <a:lumOff val="25000"/>
                  </a:schemeClr>
                </a:solidFill>
              </a:rPr>
              <a:t>tratamento ambulatorial </a:t>
            </a:r>
          </a:p>
          <a:p>
            <a:pPr eaLnBrk="1" fontAlgn="auto" hangingPunct="1">
              <a:spcAft>
                <a:spcPts val="0"/>
              </a:spcAft>
              <a:buFont typeface="Wingdings 3" charset="2"/>
              <a:buChar char=""/>
              <a:defRPr/>
            </a:pPr>
            <a:r>
              <a:rPr lang="pt-BR" sz="1800" dirty="0" smtClean="0">
                <a:solidFill>
                  <a:schemeClr val="tx1">
                    <a:lumMod val="75000"/>
                    <a:lumOff val="25000"/>
                  </a:schemeClr>
                </a:solidFill>
              </a:rPr>
              <a:t>descartando os problemas do acesso venoso prolongado.</a:t>
            </a:r>
          </a:p>
          <a:p>
            <a:pPr eaLnBrk="1" fontAlgn="auto" hangingPunct="1">
              <a:spcAft>
                <a:spcPts val="0"/>
              </a:spcAft>
              <a:buFont typeface="Wingdings 3" charset="2"/>
              <a:buChar char=""/>
              <a:defRPr/>
            </a:pPr>
            <a:r>
              <a:rPr lang="pt-BR" sz="1800" dirty="0" smtClean="0">
                <a:solidFill>
                  <a:schemeClr val="tx1">
                    <a:lumMod val="75000"/>
                    <a:lumOff val="25000"/>
                  </a:schemeClr>
                </a:solidFill>
              </a:rPr>
              <a:t>Um recente estudo de farmacocinética em neonatos tem estabelecido que doses de 16mg/kg por VO são equivalentes a 6mg/kg de Ganciclovir venoso.</a:t>
            </a:r>
          </a:p>
          <a:p>
            <a:pPr marL="0" indent="0" eaLnBrk="1" fontAlgn="auto" hangingPunct="1">
              <a:spcAft>
                <a:spcPts val="0"/>
              </a:spcAft>
              <a:buFont typeface="Wingdings 3" charset="2"/>
              <a:buNone/>
              <a:defRPr/>
            </a:pPr>
            <a:endParaRPr lang="pt-BR" sz="1800" dirty="0">
              <a:solidFill>
                <a:schemeClr val="tx1">
                  <a:lumMod val="75000"/>
                  <a:lumOff val="25000"/>
                </a:schemeClr>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p:nvPr>
        </p:nvSpPr>
        <p:spPr/>
        <p:txBody>
          <a:bodyPr/>
          <a:lstStyle/>
          <a:p>
            <a:pPr eaLnBrk="1" hangingPunct="1"/>
            <a:r>
              <a:rPr lang="pt-BR" b="1" smtClean="0"/>
              <a:t>Valganciclovir</a:t>
            </a:r>
          </a:p>
        </p:txBody>
      </p:sp>
      <p:sp>
        <p:nvSpPr>
          <p:cNvPr id="3" name="Espaço Reservado para Conteúdo 2"/>
          <p:cNvSpPr>
            <a:spLocks noGrp="1"/>
          </p:cNvSpPr>
          <p:nvPr>
            <p:ph idx="1"/>
          </p:nvPr>
        </p:nvSpPr>
        <p:spPr>
          <a:xfrm>
            <a:off x="671513" y="2141538"/>
            <a:ext cx="11058525" cy="4416425"/>
          </a:xfrm>
        </p:spPr>
        <p:txBody>
          <a:bodyPr rtlCol="0">
            <a:normAutofit/>
          </a:bodyPr>
          <a:lstStyle/>
          <a:p>
            <a:pPr marL="0" indent="0" eaLnBrk="1" fontAlgn="auto" hangingPunct="1">
              <a:spcAft>
                <a:spcPts val="0"/>
              </a:spcAft>
              <a:buFont typeface="Wingdings 3" charset="2"/>
              <a:buNone/>
              <a:defRPr/>
            </a:pPr>
            <a:endParaRPr lang="pt-BR" sz="1800" dirty="0" smtClean="0">
              <a:solidFill>
                <a:schemeClr val="tx1">
                  <a:lumMod val="75000"/>
                  <a:lumOff val="25000"/>
                </a:schemeClr>
              </a:solidFill>
            </a:endParaRPr>
          </a:p>
          <a:p>
            <a:pPr eaLnBrk="1" fontAlgn="auto" hangingPunct="1">
              <a:spcAft>
                <a:spcPts val="0"/>
              </a:spcAft>
              <a:buFont typeface="Wingdings 3" charset="2"/>
              <a:buChar char=""/>
              <a:defRPr/>
            </a:pPr>
            <a:r>
              <a:rPr lang="pt-BR" sz="1800" b="1" dirty="0">
                <a:solidFill>
                  <a:schemeClr val="tx1">
                    <a:lumMod val="75000"/>
                    <a:lumOff val="25000"/>
                  </a:schemeClr>
                </a:solidFill>
              </a:rPr>
              <a:t>C</a:t>
            </a:r>
            <a:r>
              <a:rPr lang="pt-BR" sz="1800" b="1" dirty="0" smtClean="0">
                <a:solidFill>
                  <a:schemeClr val="tx1">
                    <a:lumMod val="75000"/>
                    <a:lumOff val="25000"/>
                  </a:schemeClr>
                </a:solidFill>
              </a:rPr>
              <a:t>omprimidos (450mg) </a:t>
            </a:r>
          </a:p>
          <a:p>
            <a:pPr eaLnBrk="1" fontAlgn="auto" hangingPunct="1">
              <a:spcAft>
                <a:spcPts val="0"/>
              </a:spcAft>
              <a:buFont typeface="Wingdings 3" charset="2"/>
              <a:buChar char=""/>
              <a:defRPr/>
            </a:pPr>
            <a:r>
              <a:rPr lang="pt-BR" sz="1800" b="1" dirty="0">
                <a:solidFill>
                  <a:schemeClr val="tx1">
                    <a:lumMod val="75000"/>
                    <a:lumOff val="25000"/>
                  </a:schemeClr>
                </a:solidFill>
              </a:rPr>
              <a:t>P</a:t>
            </a:r>
            <a:r>
              <a:rPr lang="pt-BR" sz="1800" b="1" dirty="0" smtClean="0">
                <a:solidFill>
                  <a:schemeClr val="tx1">
                    <a:lumMod val="75000"/>
                    <a:lumOff val="25000"/>
                  </a:schemeClr>
                </a:solidFill>
              </a:rPr>
              <a:t>ó para suspensão oral  (50mg/ml). </a:t>
            </a:r>
            <a:endParaRPr lang="pt-BR" sz="1800" b="1" dirty="0">
              <a:solidFill>
                <a:schemeClr val="tx1">
                  <a:lumMod val="75000"/>
                  <a:lumOff val="25000"/>
                </a:schemeClr>
              </a:solidFill>
            </a:endParaRPr>
          </a:p>
          <a:p>
            <a:pPr eaLnBrk="1" fontAlgn="auto" hangingPunct="1">
              <a:spcAft>
                <a:spcPts val="0"/>
              </a:spcAft>
              <a:buFont typeface="Wingdings 3" charset="2"/>
              <a:buChar char=""/>
              <a:defRPr/>
            </a:pPr>
            <a:r>
              <a:rPr lang="pt-BR" sz="1800" dirty="0" smtClean="0">
                <a:solidFill>
                  <a:schemeClr val="tx1">
                    <a:lumMod val="75000"/>
                    <a:lumOff val="25000"/>
                  </a:schemeClr>
                </a:solidFill>
              </a:rPr>
              <a:t>Os </a:t>
            </a:r>
            <a:r>
              <a:rPr lang="pt-BR" sz="1800" b="1" dirty="0" smtClean="0">
                <a:solidFill>
                  <a:schemeClr val="tx1">
                    <a:lumMod val="75000"/>
                    <a:lumOff val="25000"/>
                  </a:schemeClr>
                </a:solidFill>
              </a:rPr>
              <a:t>efeitos secundários </a:t>
            </a:r>
            <a:r>
              <a:rPr lang="pt-BR" sz="1800" dirty="0" smtClean="0">
                <a:solidFill>
                  <a:schemeClr val="tx1">
                    <a:lumMod val="75000"/>
                    <a:lumOff val="25000"/>
                  </a:schemeClr>
                </a:solidFill>
              </a:rPr>
              <a:t>são os mesmos que os do Ganciclovir, e os mais frequentes são o surgimento de neutropenia, anemia e diarréia.</a:t>
            </a:r>
          </a:p>
          <a:p>
            <a:pPr eaLnBrk="1" fontAlgn="auto" hangingPunct="1">
              <a:spcAft>
                <a:spcPts val="0"/>
              </a:spcAft>
              <a:buFont typeface="Wingdings 3" charset="2"/>
              <a:buChar char=""/>
              <a:defRPr/>
            </a:pPr>
            <a:r>
              <a:rPr lang="pt-BR" sz="1800" dirty="0" smtClean="0">
                <a:solidFill>
                  <a:schemeClr val="tx1">
                    <a:lumMod val="75000"/>
                    <a:lumOff val="25000"/>
                  </a:schemeClr>
                </a:solidFill>
              </a:rPr>
              <a:t>Tem sido relatada neutropenia grau 3 e 4 em 38% dos lactentes tratados, o que obriga a obtenção de controles laboratoriais seriados. </a:t>
            </a:r>
          </a:p>
          <a:p>
            <a:pPr eaLnBrk="1" fontAlgn="auto" hangingPunct="1">
              <a:spcAft>
                <a:spcPts val="0"/>
              </a:spcAft>
              <a:buFont typeface="Wingdings 3" charset="2"/>
              <a:buChar char=""/>
              <a:defRPr/>
            </a:pPr>
            <a:r>
              <a:rPr lang="pt-BR" sz="1800" dirty="0" smtClean="0">
                <a:solidFill>
                  <a:schemeClr val="tx1">
                    <a:lumMod val="75000"/>
                    <a:lumOff val="25000"/>
                  </a:schemeClr>
                </a:solidFill>
              </a:rPr>
              <a:t>Se recomenda hemograma semanal durante o primeiro mês e hemograma quinzenal até o final do tratamento.</a:t>
            </a:r>
            <a:endParaRPr lang="pt-BR" sz="1800" dirty="0">
              <a:solidFill>
                <a:schemeClr val="tx1">
                  <a:lumMod val="75000"/>
                  <a:lumOff val="25000"/>
                </a:schemeClr>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b="1" dirty="0" smtClean="0"/>
              <a:t>Administração do Valganciclovir em neonatos</a:t>
            </a:r>
            <a:endParaRPr lang="pt-BR" b="1" dirty="0"/>
          </a:p>
        </p:txBody>
      </p:sp>
      <p:sp>
        <p:nvSpPr>
          <p:cNvPr id="62467" name="Espaço Reservado para Conteúdo 2"/>
          <p:cNvSpPr>
            <a:spLocks noGrp="1"/>
          </p:cNvSpPr>
          <p:nvPr>
            <p:ph idx="1"/>
          </p:nvPr>
        </p:nvSpPr>
        <p:spPr>
          <a:xfrm>
            <a:off x="561975" y="2311400"/>
            <a:ext cx="11168063" cy="4219575"/>
          </a:xfrm>
        </p:spPr>
        <p:txBody>
          <a:bodyPr/>
          <a:lstStyle/>
          <a:p>
            <a:pPr eaLnBrk="1" hangingPunct="1"/>
            <a:r>
              <a:rPr lang="pt-BR" sz="1800" smtClean="0"/>
              <a:t>Bem tolerada  </a:t>
            </a:r>
          </a:p>
          <a:p>
            <a:pPr eaLnBrk="1" hangingPunct="1"/>
            <a:r>
              <a:rPr lang="pt-BR" sz="1800" smtClean="0"/>
              <a:t>Diminuição da replicação viral de forma prolongada, incluindo os prematuros de muito baixo peso.</a:t>
            </a:r>
          </a:p>
          <a:p>
            <a:pPr eaLnBrk="1" hangingPunct="1"/>
            <a:r>
              <a:rPr lang="pt-BR" sz="1800" smtClean="0"/>
              <a:t>Seu </a:t>
            </a:r>
            <a:r>
              <a:rPr lang="pt-BR" sz="1800" b="1" smtClean="0"/>
              <a:t>principal inconveniente </a:t>
            </a:r>
            <a:r>
              <a:rPr lang="pt-BR" sz="1800" smtClean="0"/>
              <a:t>é que não existem estudos comparativos com Ganciclovir e que em sua bula não seja recomendada sua utilização em pediatria por falta de experiência.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ítulo 1"/>
          <p:cNvSpPr>
            <a:spLocks noGrp="1"/>
          </p:cNvSpPr>
          <p:nvPr>
            <p:ph type="title"/>
          </p:nvPr>
        </p:nvSpPr>
        <p:spPr/>
        <p:txBody>
          <a:bodyPr/>
          <a:lstStyle/>
          <a:p>
            <a:pPr eaLnBrk="1" hangingPunct="1"/>
            <a:endParaRPr lang="pt-BR" smtClean="0"/>
          </a:p>
        </p:txBody>
      </p:sp>
      <p:sp>
        <p:nvSpPr>
          <p:cNvPr id="3" name="Espaço Reservado para Conteúdo 2"/>
          <p:cNvSpPr>
            <a:spLocks noGrp="1"/>
          </p:cNvSpPr>
          <p:nvPr>
            <p:ph idx="1"/>
          </p:nvPr>
        </p:nvSpPr>
        <p:spPr>
          <a:xfrm>
            <a:off x="574675" y="2246313"/>
            <a:ext cx="11272838" cy="4219575"/>
          </a:xfrm>
        </p:spPr>
        <p:txBody>
          <a:bodyPr rtlCol="0">
            <a:normAutofit/>
          </a:bodyPr>
          <a:lstStyle/>
          <a:p>
            <a:pPr eaLnBrk="1" fontAlgn="auto" hangingPunct="1">
              <a:spcAft>
                <a:spcPts val="0"/>
              </a:spcAft>
              <a:buFont typeface="Wingdings 3" charset="2"/>
              <a:buChar char=""/>
              <a:defRPr/>
            </a:pPr>
            <a:r>
              <a:rPr lang="pt-BR" sz="1800" dirty="0" smtClean="0">
                <a:solidFill>
                  <a:schemeClr val="tx1">
                    <a:lumMod val="75000"/>
                    <a:lumOff val="25000"/>
                  </a:schemeClr>
                </a:solidFill>
              </a:rPr>
              <a:t>Ao optar-se por seu uso , pode iniciar-se tratamento com Ganciclovir IV e substituí-lo por Valganciclovir oral (32mg/kg/dia em 2 doses) até obter autorização------ “ uso  cauteloso” .</a:t>
            </a:r>
          </a:p>
          <a:p>
            <a:pPr marL="0" indent="0" eaLnBrk="1" fontAlgn="auto" hangingPunct="1">
              <a:spcAft>
                <a:spcPts val="0"/>
              </a:spcAft>
              <a:buFont typeface="Wingdings 3" charset="2"/>
              <a:buNone/>
              <a:defRPr/>
            </a:pPr>
            <a:r>
              <a:rPr lang="pt-BR" sz="1800" b="1" u="sng" dirty="0" smtClean="0">
                <a:solidFill>
                  <a:schemeClr val="tx1">
                    <a:lumMod val="75000"/>
                    <a:lumOff val="25000"/>
                  </a:schemeClr>
                </a:solidFill>
              </a:rPr>
              <a:t>     Objetivo</a:t>
            </a:r>
            <a:r>
              <a:rPr lang="pt-BR" sz="1800" dirty="0" smtClean="0">
                <a:solidFill>
                  <a:schemeClr val="tx1">
                    <a:lumMod val="75000"/>
                    <a:lumOff val="25000"/>
                  </a:schemeClr>
                </a:solidFill>
              </a:rPr>
              <a:t>:</a:t>
            </a:r>
          </a:p>
          <a:p>
            <a:pPr eaLnBrk="1" fontAlgn="auto" hangingPunct="1">
              <a:spcAft>
                <a:spcPts val="0"/>
              </a:spcAft>
              <a:buFont typeface="Wingdings 3" charset="2"/>
              <a:buChar char=""/>
              <a:defRPr/>
            </a:pPr>
            <a:r>
              <a:rPr lang="pt-BR" sz="1800" dirty="0">
                <a:solidFill>
                  <a:schemeClr val="tx1">
                    <a:lumMod val="75000"/>
                    <a:lumOff val="25000"/>
                  </a:schemeClr>
                </a:solidFill>
              </a:rPr>
              <a:t>S</a:t>
            </a:r>
            <a:r>
              <a:rPr lang="pt-BR" sz="1800" dirty="0" smtClean="0">
                <a:solidFill>
                  <a:schemeClr val="tx1">
                    <a:lumMod val="75000"/>
                    <a:lumOff val="25000"/>
                  </a:schemeClr>
                </a:solidFill>
              </a:rPr>
              <a:t>upressão da carga viral plasmática </a:t>
            </a:r>
          </a:p>
          <a:p>
            <a:pPr eaLnBrk="1" fontAlgn="auto" hangingPunct="1">
              <a:spcAft>
                <a:spcPts val="0"/>
              </a:spcAft>
              <a:buFont typeface="Wingdings 3" charset="2"/>
              <a:buChar char=""/>
              <a:defRPr/>
            </a:pPr>
            <a:r>
              <a:rPr lang="pt-BR" sz="1800" dirty="0">
                <a:solidFill>
                  <a:schemeClr val="tx1">
                    <a:lumMod val="75000"/>
                    <a:lumOff val="25000"/>
                  </a:schemeClr>
                </a:solidFill>
              </a:rPr>
              <a:t>N</a:t>
            </a:r>
            <a:r>
              <a:rPr lang="pt-BR" sz="1800" dirty="0" smtClean="0">
                <a:solidFill>
                  <a:schemeClr val="tx1">
                    <a:lumMod val="75000"/>
                    <a:lumOff val="25000"/>
                  </a:schemeClr>
                </a:solidFill>
              </a:rPr>
              <a:t>egativação do CMV na urina enquanto dure sua administração.</a:t>
            </a:r>
          </a:p>
          <a:p>
            <a:pPr marL="0" indent="0" eaLnBrk="1" fontAlgn="auto" hangingPunct="1">
              <a:spcAft>
                <a:spcPts val="0"/>
              </a:spcAft>
              <a:buFont typeface="Wingdings 3" charset="2"/>
              <a:buNone/>
              <a:defRPr/>
            </a:pPr>
            <a:endParaRPr lang="pt-BR" sz="1800" dirty="0" smtClean="0">
              <a:solidFill>
                <a:schemeClr val="tx1">
                  <a:lumMod val="75000"/>
                  <a:lumOff val="25000"/>
                </a:schemeClr>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ítulo 1"/>
          <p:cNvSpPr>
            <a:spLocks noGrp="1"/>
          </p:cNvSpPr>
          <p:nvPr>
            <p:ph type="title"/>
          </p:nvPr>
        </p:nvSpPr>
        <p:spPr/>
        <p:txBody>
          <a:bodyPr/>
          <a:lstStyle/>
          <a:p>
            <a:pPr eaLnBrk="1" hangingPunct="1"/>
            <a:endParaRPr lang="pt-BR" smtClean="0"/>
          </a:p>
        </p:txBody>
      </p:sp>
      <p:sp>
        <p:nvSpPr>
          <p:cNvPr id="64515" name="Espaço Reservado para Conteúdo 2"/>
          <p:cNvSpPr>
            <a:spLocks noGrp="1"/>
          </p:cNvSpPr>
          <p:nvPr>
            <p:ph idx="1"/>
          </p:nvPr>
        </p:nvSpPr>
        <p:spPr>
          <a:xfrm>
            <a:off x="627063" y="2338388"/>
            <a:ext cx="11129962" cy="4062412"/>
          </a:xfrm>
        </p:spPr>
        <p:txBody>
          <a:bodyPr/>
          <a:lstStyle/>
          <a:p>
            <a:pPr eaLnBrk="1" hangingPunct="1"/>
            <a:r>
              <a:rPr lang="pt-BR" sz="1800" smtClean="0"/>
              <a:t>A duração do tratamento é controversa, mas é recomendável que seja de no mínimo 6 semanas. </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p:cNvSpPr>
          <p:nvPr>
            <p:ph type="title"/>
          </p:nvPr>
        </p:nvSpPr>
        <p:spPr/>
        <p:txBody>
          <a:bodyPr/>
          <a:lstStyle/>
          <a:p>
            <a:pPr eaLnBrk="1" hangingPunct="1"/>
            <a:r>
              <a:rPr lang="pt-BR" smtClean="0"/>
              <a:t>w</a:t>
            </a:r>
          </a:p>
        </p:txBody>
      </p:sp>
      <p:pic>
        <p:nvPicPr>
          <p:cNvPr id="65539" name="Picture 2"/>
          <p:cNvPicPr>
            <a:picLocks noGrp="1" noChangeAspect="1" noChangeArrowheads="1"/>
          </p:cNvPicPr>
          <p:nvPr>
            <p:ph idx="1"/>
          </p:nvPr>
        </p:nvPicPr>
        <p:blipFill>
          <a:blip r:embed="rId2"/>
          <a:srcRect l="7597" t="2351" r="7098"/>
          <a:stretch>
            <a:fillRect/>
          </a:stretch>
        </p:blipFill>
        <p:spPr>
          <a:xfrm>
            <a:off x="239713" y="188913"/>
            <a:ext cx="11809412" cy="6511925"/>
          </a:xfrm>
        </p:spPr>
      </p:pic>
    </p:spTree>
  </p:cSld>
  <p:clrMapOvr>
    <a:masterClrMapping/>
  </p:clrMapOvr>
  <p:transition>
    <p:cu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b="1" dirty="0" smtClean="0"/>
              <a:t>Tratamento antiviral fora do período neonatal</a:t>
            </a:r>
            <a:endParaRPr lang="pt-BR" b="1" dirty="0"/>
          </a:p>
        </p:txBody>
      </p:sp>
      <p:sp>
        <p:nvSpPr>
          <p:cNvPr id="66563" name="Espaço Reservado para Conteúdo 2"/>
          <p:cNvSpPr>
            <a:spLocks noGrp="1"/>
          </p:cNvSpPr>
          <p:nvPr>
            <p:ph idx="1"/>
          </p:nvPr>
        </p:nvSpPr>
        <p:spPr>
          <a:xfrm>
            <a:off x="509588" y="2208213"/>
            <a:ext cx="11168062" cy="4232275"/>
          </a:xfrm>
        </p:spPr>
        <p:txBody>
          <a:bodyPr/>
          <a:lstStyle/>
          <a:p>
            <a:pPr eaLnBrk="1" hangingPunct="1"/>
            <a:r>
              <a:rPr lang="pt-BR" sz="1800" smtClean="0"/>
              <a:t>Deve ser individualizado.</a:t>
            </a:r>
          </a:p>
          <a:p>
            <a:pPr eaLnBrk="1" hangingPunct="1"/>
            <a:r>
              <a:rPr lang="pt-BR" sz="1800" smtClean="0"/>
              <a:t>Opção: Valganciclovir oral (?)</a:t>
            </a:r>
          </a:p>
          <a:p>
            <a:pPr eaLnBrk="1" hangingPunct="1"/>
            <a:r>
              <a:rPr lang="pt-BR" sz="1800" smtClean="0"/>
              <a:t>Falta ensaios clínicos.</a:t>
            </a:r>
          </a:p>
          <a:p>
            <a:pPr eaLnBrk="1" hangingPunct="1"/>
            <a:r>
              <a:rPr lang="pt-BR" sz="1800" smtClean="0"/>
              <a:t>Mais válido em lactentes sem hipoacusia com com quadros leves, pois a intenção é minimizar a perda auditiva.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b="1" dirty="0" smtClean="0"/>
              <a:t>MEDIDAS DE ISOLAMENTO E CONTROLE DE INFECÇÃO</a:t>
            </a:r>
            <a:endParaRPr lang="pt-BR" b="1" dirty="0"/>
          </a:p>
        </p:txBody>
      </p:sp>
      <p:sp>
        <p:nvSpPr>
          <p:cNvPr id="67587" name="Espaço Reservado para Conteúdo 2"/>
          <p:cNvSpPr>
            <a:spLocks noGrp="1"/>
          </p:cNvSpPr>
          <p:nvPr>
            <p:ph idx="1"/>
          </p:nvPr>
        </p:nvSpPr>
        <p:spPr>
          <a:xfrm>
            <a:off x="639763" y="2508250"/>
            <a:ext cx="11025187" cy="4559300"/>
          </a:xfrm>
        </p:spPr>
        <p:txBody>
          <a:bodyPr/>
          <a:lstStyle/>
          <a:p>
            <a:pPr eaLnBrk="1" hangingPunct="1"/>
            <a:r>
              <a:rPr lang="pt-BR" sz="1800" smtClean="0"/>
              <a:t>A transmissão nosocomial é pouco frequente</a:t>
            </a:r>
          </a:p>
          <a:p>
            <a:pPr eaLnBrk="1" hangingPunct="1"/>
            <a:r>
              <a:rPr lang="pt-BR" sz="1800" smtClean="0"/>
              <a:t>Usar medida de precaução padrão.</a:t>
            </a:r>
          </a:p>
          <a:p>
            <a:pPr eaLnBrk="1" hangingPunct="1"/>
            <a:r>
              <a:rPr lang="pt-BR" sz="1800" smtClean="0"/>
              <a:t>A transmissão de paciente para paciente é possível através das mãos de familiares e do pessoal de saúde.</a:t>
            </a:r>
          </a:p>
          <a:p>
            <a:pPr eaLnBrk="1" hangingPunct="1"/>
            <a:r>
              <a:rPr lang="pt-BR" sz="1800" smtClean="0"/>
              <a:t>O vírus é inativado com o sabão e soluções alcóolicas = </a:t>
            </a:r>
            <a:r>
              <a:rPr lang="pt-BR" sz="1800" b="1" u="sng" smtClean="0"/>
              <a:t>correta higiene das mãos </a:t>
            </a:r>
            <a:r>
              <a:rPr lang="pt-BR" sz="1800" smtClean="0"/>
              <a:t>é suficiente!</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ítulo 1"/>
          <p:cNvSpPr>
            <a:spLocks noGrp="1"/>
          </p:cNvSpPr>
          <p:nvPr>
            <p:ph type="title"/>
          </p:nvPr>
        </p:nvSpPr>
        <p:spPr/>
        <p:txBody>
          <a:bodyPr/>
          <a:lstStyle/>
          <a:p>
            <a:pPr eaLnBrk="1" hangingPunct="1"/>
            <a:endParaRPr lang="pt-BR" smtClean="0"/>
          </a:p>
        </p:txBody>
      </p:sp>
      <p:sp>
        <p:nvSpPr>
          <p:cNvPr id="68611" name="Espaço Reservado para Conteúdo 2"/>
          <p:cNvSpPr>
            <a:spLocks noGrp="1"/>
          </p:cNvSpPr>
          <p:nvPr>
            <p:ph idx="1"/>
          </p:nvPr>
        </p:nvSpPr>
        <p:spPr>
          <a:xfrm>
            <a:off x="469900" y="2311400"/>
            <a:ext cx="11339513" cy="4024313"/>
          </a:xfrm>
        </p:spPr>
        <p:txBody>
          <a:bodyPr/>
          <a:lstStyle/>
          <a:p>
            <a:pPr eaLnBrk="1" hangingPunct="1"/>
            <a:r>
              <a:rPr lang="pt-BR" sz="1800" smtClean="0"/>
              <a:t>Mães de bebês com infecção congênita não têm mais chances de transmitir esta infecção para os próximos filhos (= mãe imunizada).</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ítulo 1"/>
          <p:cNvSpPr>
            <a:spLocks noGrp="1"/>
          </p:cNvSpPr>
          <p:nvPr>
            <p:ph type="title"/>
          </p:nvPr>
        </p:nvSpPr>
        <p:spPr/>
        <p:txBody>
          <a:bodyPr/>
          <a:lstStyle/>
          <a:p>
            <a:pPr eaLnBrk="1" hangingPunct="1"/>
            <a:endParaRPr lang="pt-BR" smtClean="0"/>
          </a:p>
        </p:txBody>
      </p:sp>
      <p:sp>
        <p:nvSpPr>
          <p:cNvPr id="69635" name="Espaço Reservado para Conteúdo 2"/>
          <p:cNvSpPr>
            <a:spLocks noGrp="1"/>
          </p:cNvSpPr>
          <p:nvPr>
            <p:ph idx="1"/>
          </p:nvPr>
        </p:nvSpPr>
        <p:spPr>
          <a:xfrm>
            <a:off x="522288" y="2311400"/>
            <a:ext cx="11169650" cy="4129088"/>
          </a:xfrm>
        </p:spPr>
        <p:txBody>
          <a:bodyPr/>
          <a:lstStyle/>
          <a:p>
            <a:pPr eaLnBrk="1" hangingPunct="1"/>
            <a:r>
              <a:rPr lang="pt-BR" sz="1800" b="1" smtClean="0"/>
              <a:t>Importante</a:t>
            </a:r>
            <a:r>
              <a:rPr lang="pt-BR" sz="1800" smtClean="0"/>
              <a:t> : cuidado com </a:t>
            </a:r>
            <a:r>
              <a:rPr lang="pt-BR" sz="1800" b="1" smtClean="0"/>
              <a:t>RNPT</a:t>
            </a:r>
            <a:r>
              <a:rPr lang="pt-BR" sz="1800" smtClean="0"/>
              <a:t> que pode ter manifestações clínicas mais críticas: hepatoesplenomegalia, trombocitopenia, neutropenia ou clínica de sepse).</a:t>
            </a:r>
          </a:p>
          <a:p>
            <a:pPr eaLnBrk="1" hangingPunct="1"/>
            <a:r>
              <a:rPr lang="pt-BR" sz="1800" smtClean="0"/>
              <a:t>Mulheres grávidas ou que estejam com intenção de engravidar devem tomar cuidados de higiene com mais atenção: usar luvas para trocar as fraldas , não compartilhar objetos de higiene e evitar dar beijos nas bochechas e nos lábios.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b="1" dirty="0" smtClean="0"/>
              <a:t>Seguimento da criança com CMV congênito</a:t>
            </a:r>
            <a:endParaRPr lang="pt-BR" b="1" dirty="0"/>
          </a:p>
        </p:txBody>
      </p:sp>
      <p:sp>
        <p:nvSpPr>
          <p:cNvPr id="70659" name="Espaço Reservado para Conteúdo 2"/>
          <p:cNvSpPr>
            <a:spLocks noGrp="1"/>
          </p:cNvSpPr>
          <p:nvPr>
            <p:ph idx="1"/>
          </p:nvPr>
        </p:nvSpPr>
        <p:spPr>
          <a:xfrm>
            <a:off x="522288" y="2416175"/>
            <a:ext cx="11169650" cy="4441825"/>
          </a:xfrm>
        </p:spPr>
        <p:txBody>
          <a:bodyPr/>
          <a:lstStyle/>
          <a:p>
            <a:pPr eaLnBrk="1" hangingPunct="1"/>
            <a:r>
              <a:rPr lang="pt-BR" sz="1800" b="1" smtClean="0"/>
              <a:t>Screenig auditivo </a:t>
            </a:r>
            <a:r>
              <a:rPr lang="pt-BR" sz="1800" smtClean="0"/>
              <a:t>: detecta &lt;50% das hipoacusias por CMV , já que a surdez pode aparecer após período neonatal e ser progressiva.</a:t>
            </a:r>
          </a:p>
          <a:p>
            <a:pPr eaLnBrk="1" hangingPunct="1"/>
            <a:r>
              <a:rPr lang="pt-BR" sz="1800" smtClean="0"/>
              <a:t>A chance de desenvolver hipoacusia é semelhante em bebês com e sem acometimento do SNC.</a:t>
            </a:r>
          </a:p>
          <a:p>
            <a:pPr eaLnBrk="1" hangingPunct="1"/>
            <a:r>
              <a:rPr lang="pt-BR" sz="1800" smtClean="0"/>
              <a:t>Devem ser acompanhados por um otorrino durante a infância.</a:t>
            </a:r>
          </a:p>
          <a:p>
            <a:pPr eaLnBrk="1" hangingPunct="1"/>
            <a:r>
              <a:rPr lang="pt-BR" sz="1800" smtClean="0"/>
              <a:t>Controles com BERA e audiometria comportamental com 3-6 meses e com 1 ano. </a:t>
            </a:r>
          </a:p>
          <a:p>
            <a:pPr eaLnBrk="1" hangingPunct="1"/>
            <a:r>
              <a:rPr lang="pt-BR" sz="1800" smtClean="0"/>
              <a:t>Até os 3 anos: anualmente.</a:t>
            </a:r>
          </a:p>
          <a:p>
            <a:pPr eaLnBrk="1" hangingPunct="1"/>
            <a:r>
              <a:rPr lang="pt-BR" sz="1800" smtClean="0"/>
              <a:t>Após 3 anos: audiometria convencional anual durante toda a infância.</a:t>
            </a:r>
          </a:p>
          <a:p>
            <a:pPr eaLnBrk="1" hangingPunct="1"/>
            <a:r>
              <a:rPr lang="pt-BR" sz="1800" smtClean="0"/>
              <a:t>Quando necessário: aparelhos auditivos, reabilitação auditiva e até implante coclear.</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b="1" dirty="0" smtClean="0"/>
              <a:t>Seguimento da criança com CMV congênito</a:t>
            </a:r>
            <a:endParaRPr lang="pt-BR" dirty="0"/>
          </a:p>
        </p:txBody>
      </p:sp>
      <p:sp>
        <p:nvSpPr>
          <p:cNvPr id="71683" name="Espaço Reservado para Conteúdo 2"/>
          <p:cNvSpPr>
            <a:spLocks noGrp="1"/>
          </p:cNvSpPr>
          <p:nvPr>
            <p:ph idx="1"/>
          </p:nvPr>
        </p:nvSpPr>
        <p:spPr>
          <a:xfrm>
            <a:off x="561975" y="2338388"/>
            <a:ext cx="11220450" cy="4219575"/>
          </a:xfrm>
        </p:spPr>
        <p:txBody>
          <a:bodyPr/>
          <a:lstStyle/>
          <a:p>
            <a:pPr eaLnBrk="1" hangingPunct="1"/>
            <a:r>
              <a:rPr lang="pt-BR" sz="1800" smtClean="0"/>
              <a:t>Controles oftalmológicos anuais até o final do período escolar: coriorretinite  pode aparecer tardiamente.</a:t>
            </a:r>
          </a:p>
          <a:p>
            <a:pPr eaLnBrk="1" hangingPunct="1"/>
            <a:r>
              <a:rPr lang="pt-BR" sz="1800" smtClean="0"/>
              <a:t>Seguimento neurológico: para detecção precoce de alterações do desenvolvimento psicomotor .</a:t>
            </a:r>
          </a:p>
          <a:p>
            <a:pPr eaLnBrk="1" hangingPunct="1"/>
            <a:r>
              <a:rPr lang="pt-BR" sz="1800" smtClean="0"/>
              <a:t>Em caso de microcefalia, clínica neurológica ou alterações estruturais: reabilitação!</a:t>
            </a:r>
          </a:p>
          <a:p>
            <a:pPr eaLnBrk="1" hangingPunct="1"/>
            <a:endParaRPr lang="pt-BR" sz="1800"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p:nvPr>
        </p:nvSpPr>
        <p:spPr/>
        <p:txBody>
          <a:bodyPr/>
          <a:lstStyle/>
          <a:p>
            <a:r>
              <a:rPr lang="pt-BR" smtClean="0"/>
              <a:t>Consultem também! Aqui e Agora!</a:t>
            </a:r>
          </a:p>
        </p:txBody>
      </p:sp>
      <p:graphicFrame>
        <p:nvGraphicFramePr>
          <p:cNvPr id="90129" name="Group 17"/>
          <p:cNvGraphicFramePr>
            <a:graphicFrameLocks noGrp="1"/>
          </p:cNvGraphicFramePr>
          <p:nvPr/>
        </p:nvGraphicFramePr>
        <p:xfrm>
          <a:off x="1411288" y="2835275"/>
          <a:ext cx="8256587" cy="641350"/>
        </p:xfrm>
        <a:graphic>
          <a:graphicData uri="http://schemas.openxmlformats.org/drawingml/2006/table">
            <a:tbl>
              <a:tblPr/>
              <a:tblGrid>
                <a:gridCol w="7383462"/>
                <a:gridCol w="873125"/>
              </a:tblGrid>
              <a:tr h="641350">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Citomegalovirose congênita e perinatal</a:t>
                      </a:r>
                      <a:r>
                        <a:rPr kumimoji="0" lang="en-US" sz="1800" b="0" i="0" u="none" strike="noStrike" cap="none" normalizeH="0" baseline="0" smtClean="0">
                          <a:ln>
                            <a:noFill/>
                          </a:ln>
                          <a:solidFill>
                            <a:schemeClr val="tx1"/>
                          </a:solidFill>
                          <a:effectLst/>
                          <a:latin typeface="Arial" charset="0"/>
                          <a:cs typeface="Arial" charset="0"/>
                        </a:rPr>
                        <a:t/>
                      </a:r>
                      <a:br>
                        <a:rPr kumimoji="0" lang="en-US" sz="1800" b="0" i="0" u="none" strike="noStrike" cap="none" normalizeH="0" baseline="0" smtClean="0">
                          <a:ln>
                            <a:noFill/>
                          </a:ln>
                          <a:solidFill>
                            <a:schemeClr val="tx1"/>
                          </a:solidFill>
                          <a:effectLst/>
                          <a:latin typeface="Arial" charset="0"/>
                          <a:cs typeface="Arial" charset="0"/>
                        </a:rPr>
                      </a:br>
                      <a:r>
                        <a:rPr kumimoji="0" lang="en-US" sz="1800" b="0" i="0" u="none" strike="noStrike" cap="none" normalizeH="0" baseline="0" smtClean="0">
                          <a:ln>
                            <a:noFill/>
                          </a:ln>
                          <a:solidFill>
                            <a:schemeClr val="tx1"/>
                          </a:solidFill>
                          <a:effectLst/>
                          <a:latin typeface="Arial" charset="0"/>
                          <a:cs typeface="Arial" charset="0"/>
                        </a:rPr>
                        <a:t>Autor(es): Liu Campello Porto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hlinkClick r:id="rId2"/>
                        </a:rPr>
                        <a:t>  </a:t>
                      </a:r>
                      <a:r>
                        <a:rPr kumimoji="0" lang="en-US"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0118" name="Picture 6" descr="link2">
            <a:hlinkClick r:id="rId2"/>
          </p:cNvPr>
          <p:cNvPicPr>
            <a:picLocks noChangeAspect="1" noChangeArrowheads="1"/>
          </p:cNvPicPr>
          <p:nvPr/>
        </p:nvPicPr>
        <p:blipFill>
          <a:blip r:embed="rId3"/>
          <a:srcRect/>
          <a:stretch>
            <a:fillRect/>
          </a:stretch>
        </p:blipFill>
        <p:spPr bwMode="auto">
          <a:xfrm>
            <a:off x="8864600" y="2990850"/>
            <a:ext cx="352425" cy="285750"/>
          </a:xfrm>
          <a:prstGeom prst="rect">
            <a:avLst/>
          </a:prstGeom>
          <a:noFill/>
        </p:spPr>
      </p:pic>
      <p:sp>
        <p:nvSpPr>
          <p:cNvPr id="90130" name="Text Box 18"/>
          <p:cNvSpPr txBox="1">
            <a:spLocks noChangeArrowheads="1"/>
          </p:cNvSpPr>
          <p:nvPr/>
        </p:nvSpPr>
        <p:spPr bwMode="auto">
          <a:xfrm>
            <a:off x="2095500" y="3802063"/>
            <a:ext cx="6216650" cy="641350"/>
          </a:xfrm>
          <a:prstGeom prst="rect">
            <a:avLst/>
          </a:prstGeom>
          <a:noFill/>
          <a:ln w="9525">
            <a:noFill/>
            <a:miter lim="800000"/>
            <a:headEnd/>
            <a:tailEnd/>
          </a:ln>
          <a:effectLst/>
        </p:spPr>
        <p:txBody>
          <a:bodyPr wrap="none">
            <a:spAutoFit/>
          </a:bodyPr>
          <a:lstStyle/>
          <a:p>
            <a:pPr algn="ctr"/>
            <a:r>
              <a:rPr lang="pt-BR"/>
              <a:t>(Capítulo do livro Assistência ao Recém-Nascido de Risco, </a:t>
            </a:r>
          </a:p>
          <a:p>
            <a:pPr algn="ctr"/>
            <a:r>
              <a:rPr lang="pt-BR"/>
              <a:t>ESCS, Brasília, 3ª Edição, 2013)</a:t>
            </a:r>
          </a:p>
        </p:txBody>
      </p:sp>
      <p:pic>
        <p:nvPicPr>
          <p:cNvPr id="90131" name="Picture 19"/>
          <p:cNvPicPr>
            <a:picLocks noChangeAspect="1" noChangeArrowheads="1"/>
          </p:cNvPicPr>
          <p:nvPr/>
        </p:nvPicPr>
        <p:blipFill>
          <a:blip r:embed="rId4">
            <a:lum bright="6000"/>
          </a:blip>
          <a:srcRect/>
          <a:stretch>
            <a:fillRect/>
          </a:stretch>
        </p:blipFill>
        <p:spPr bwMode="auto">
          <a:xfrm>
            <a:off x="9639300" y="1889125"/>
            <a:ext cx="2428875" cy="3311525"/>
          </a:xfrm>
          <a:prstGeom prst="rect">
            <a:avLst/>
          </a:prstGeom>
          <a:noFill/>
        </p:spPr>
      </p:pic>
      <p:sp>
        <p:nvSpPr>
          <p:cNvPr id="90132" name="Text Box 20"/>
          <p:cNvSpPr txBox="1">
            <a:spLocks noChangeArrowheads="1"/>
          </p:cNvSpPr>
          <p:nvPr/>
        </p:nvSpPr>
        <p:spPr bwMode="auto">
          <a:xfrm>
            <a:off x="3940175" y="5273675"/>
            <a:ext cx="4641850" cy="366713"/>
          </a:xfrm>
          <a:prstGeom prst="rect">
            <a:avLst/>
          </a:prstGeom>
          <a:noFill/>
          <a:ln w="9525">
            <a:noFill/>
            <a:miter lim="800000"/>
            <a:headEnd/>
            <a:tailEnd/>
          </a:ln>
          <a:effectLst/>
        </p:spPr>
        <p:txBody>
          <a:bodyPr wrap="none">
            <a:spAutoFit/>
          </a:bodyPr>
          <a:lstStyle/>
          <a:p>
            <a:pPr defTabSz="914400"/>
            <a:r>
              <a:rPr lang="pt-BR"/>
              <a:t>E mais outras infecções perinatais crônicas:</a:t>
            </a:r>
          </a:p>
        </p:txBody>
      </p:sp>
      <p:sp>
        <p:nvSpPr>
          <p:cNvPr id="90133" name="Rectangle 21"/>
          <p:cNvSpPr>
            <a:spLocks noChangeArrowheads="1"/>
          </p:cNvSpPr>
          <p:nvPr/>
        </p:nvSpPr>
        <p:spPr bwMode="auto">
          <a:xfrm>
            <a:off x="7378700" y="5778500"/>
            <a:ext cx="12192000" cy="366713"/>
          </a:xfrm>
          <a:prstGeom prst="rect">
            <a:avLst/>
          </a:prstGeom>
          <a:noFill/>
          <a:ln w="9525">
            <a:noFill/>
            <a:miter lim="800000"/>
            <a:headEnd/>
            <a:tailEnd/>
          </a:ln>
          <a:effectLst/>
        </p:spPr>
        <p:txBody>
          <a:bodyPr anchor="ctr">
            <a:spAutoFit/>
          </a:bodyPr>
          <a:lstStyle/>
          <a:p>
            <a:pPr eaLnBrk="0" hangingPunct="0"/>
            <a:r>
              <a:rPr lang="en-US">
                <a:hlinkClick r:id="rId5"/>
              </a:rPr>
              <a:t>Infecções Perinatais Crônicas</a:t>
            </a:r>
            <a:r>
              <a:rPr lang="en-US"/>
              <a:t> </a:t>
            </a:r>
          </a:p>
        </p:txBody>
      </p:sp>
      <p:sp>
        <p:nvSpPr>
          <p:cNvPr id="90134" name="Line 22"/>
          <p:cNvSpPr>
            <a:spLocks noChangeShapeType="1"/>
          </p:cNvSpPr>
          <p:nvPr/>
        </p:nvSpPr>
        <p:spPr bwMode="auto">
          <a:xfrm>
            <a:off x="6977063" y="5632450"/>
            <a:ext cx="438150" cy="309563"/>
          </a:xfrm>
          <a:prstGeom prst="line">
            <a:avLst/>
          </a:prstGeom>
          <a:noFill/>
          <a:ln w="76200">
            <a:solidFill>
              <a:schemeClr val="tx2"/>
            </a:solidFill>
            <a:round/>
            <a:headEnd/>
            <a:tailEnd type="triangle" w="med" len="med"/>
          </a:ln>
          <a:effectLst/>
        </p:spPr>
        <p:txBody>
          <a:bodyPr/>
          <a:lstStyle/>
          <a:p>
            <a:endParaRPr lang="pt-B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 Sala da Diretoria">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 xmlns:thm15="http://schemas.microsoft.com/office/thememl/2012/main"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emplate>Ion Boardroom</Template>
  <TotalTime>746</TotalTime>
  <Words>4162</Words>
  <Application>Microsoft Office PowerPoint</Application>
  <PresentationFormat>Personalizar</PresentationFormat>
  <Paragraphs>271</Paragraphs>
  <Slides>58</Slides>
  <Notes>0</Notes>
  <HiddenSlides>0</HiddenSlides>
  <MMClips>0</MMClips>
  <ScaleCrop>false</ScaleCrop>
  <HeadingPairs>
    <vt:vector size="4" baseType="variant">
      <vt:variant>
        <vt:lpstr>Tema</vt:lpstr>
      </vt:variant>
      <vt:variant>
        <vt:i4>1</vt:i4>
      </vt:variant>
      <vt:variant>
        <vt:lpstr>Títulos de slides</vt:lpstr>
      </vt:variant>
      <vt:variant>
        <vt:i4>58</vt:i4>
      </vt:variant>
    </vt:vector>
  </HeadingPairs>
  <TitlesOfParts>
    <vt:vector size="59" baseType="lpstr">
      <vt:lpstr>Íon - Sala da Diretoria</vt:lpstr>
      <vt:lpstr>Documento de consenso de la Sociedad Española de Infectología Pediátrica sobre el diagnóstico y el tratamiento de la infección congénita por citomegalovirus </vt:lpstr>
      <vt:lpstr>DISCUSSÃO DE ARTIGO </vt:lpstr>
      <vt:lpstr>Introdução </vt:lpstr>
      <vt:lpstr>Introdução </vt:lpstr>
      <vt:lpstr>Introdução </vt:lpstr>
      <vt:lpstr>Introdução </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Diagnóstico da infecção congênita por CMV</vt:lpstr>
      <vt:lpstr>TRATAMENTO ANTIVIRAL DURANTE   A GRAVIDEZ</vt:lpstr>
      <vt:lpstr>Slide 31</vt:lpstr>
      <vt:lpstr>Slide 32</vt:lpstr>
      <vt:lpstr>Uso de IG-CMV em gestações  com infecção demonstrada. </vt:lpstr>
      <vt:lpstr>Ig-CMV</vt:lpstr>
      <vt:lpstr>TRATAMENTO ANTIVIRAL NO RN</vt:lpstr>
      <vt:lpstr>Slide 36</vt:lpstr>
      <vt:lpstr>Slide 37</vt:lpstr>
      <vt:lpstr>Slide 38</vt:lpstr>
      <vt:lpstr>Slide 39</vt:lpstr>
      <vt:lpstr>Slide 40</vt:lpstr>
      <vt:lpstr>Slide 41</vt:lpstr>
      <vt:lpstr>Slide 42</vt:lpstr>
      <vt:lpstr>Slide 43</vt:lpstr>
      <vt:lpstr>Slide 44</vt:lpstr>
      <vt:lpstr> </vt:lpstr>
      <vt:lpstr>VALGANCICLOVIR </vt:lpstr>
      <vt:lpstr>Valganciclovir</vt:lpstr>
      <vt:lpstr>Administração do Valganciclovir em neonatos</vt:lpstr>
      <vt:lpstr>Slide 49</vt:lpstr>
      <vt:lpstr>Slide 50</vt:lpstr>
      <vt:lpstr>w</vt:lpstr>
      <vt:lpstr>Tratamento antiviral fora do período neonatal</vt:lpstr>
      <vt:lpstr>MEDIDAS DE ISOLAMENTO E CONTROLE DE INFECÇÃO</vt:lpstr>
      <vt:lpstr>Slide 54</vt:lpstr>
      <vt:lpstr>Slide 55</vt:lpstr>
      <vt:lpstr>Seguimento da criança com CMV congênito</vt:lpstr>
      <vt:lpstr>Seguimento da criança com CMV congênito</vt:lpstr>
      <vt:lpstr>Consultem também! Aqui e Agora!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Ian Janoville</dc:creator>
  <cp:lastModifiedBy>Paulo</cp:lastModifiedBy>
  <cp:revision>91</cp:revision>
  <dcterms:created xsi:type="dcterms:W3CDTF">2014-11-24T17:24:00Z</dcterms:created>
  <dcterms:modified xsi:type="dcterms:W3CDTF">2015-05-01T15:34:04Z</dcterms:modified>
</cp:coreProperties>
</file>