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6" r:id="rId3"/>
    <p:sldId id="257" r:id="rId4"/>
    <p:sldId id="258" r:id="rId5"/>
    <p:sldId id="259" r:id="rId6"/>
    <p:sldId id="266" r:id="rId7"/>
    <p:sldId id="264" r:id="rId8"/>
    <p:sldId id="265" r:id="rId9"/>
    <p:sldId id="267" r:id="rId10"/>
    <p:sldId id="268" r:id="rId11"/>
    <p:sldId id="269" r:id="rId12"/>
    <p:sldId id="270" r:id="rId13"/>
    <p:sldId id="263" r:id="rId14"/>
    <p:sldId id="262" r:id="rId15"/>
    <p:sldId id="261" r:id="rId16"/>
    <p:sldId id="260" r:id="rId17"/>
    <p:sldId id="271" r:id="rId18"/>
    <p:sldId id="298" r:id="rId19"/>
    <p:sldId id="285" r:id="rId20"/>
    <p:sldId id="299" r:id="rId21"/>
    <p:sldId id="284" r:id="rId22"/>
    <p:sldId id="283" r:id="rId23"/>
    <p:sldId id="282" r:id="rId24"/>
    <p:sldId id="281" r:id="rId25"/>
    <p:sldId id="280" r:id="rId26"/>
    <p:sldId id="279" r:id="rId27"/>
    <p:sldId id="278" r:id="rId28"/>
    <p:sldId id="277" r:id="rId29"/>
    <p:sldId id="276" r:id="rId30"/>
    <p:sldId id="294" r:id="rId31"/>
    <p:sldId id="295" r:id="rId32"/>
    <p:sldId id="293" r:id="rId33"/>
    <p:sldId id="292" r:id="rId34"/>
    <p:sldId id="291" r:id="rId35"/>
    <p:sldId id="290" r:id="rId36"/>
    <p:sldId id="289" r:id="rId37"/>
    <p:sldId id="288" r:id="rId38"/>
    <p:sldId id="287" r:id="rId39"/>
    <p:sldId id="297" r:id="rId40"/>
    <p:sldId id="272" r:id="rId41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66FF"/>
    <a:srgbClr val="00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221" autoAdjust="0"/>
    <p:restoredTop sz="94434" autoAdjust="0"/>
  </p:normalViewPr>
  <p:slideViewPr>
    <p:cSldViewPr snapToGrid="0">
      <p:cViewPr varScale="1">
        <p:scale>
          <a:sx n="96" d="100"/>
          <a:sy n="96" d="100"/>
        </p:scale>
        <p:origin x="-82" y="-13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3" name="Rectangle 16"/>
          <p:cNvSpPr/>
          <p:nvPr/>
        </p:nvSpPr>
        <p:spPr>
          <a:xfrm>
            <a:off x="1044416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5875" y="1792288"/>
            <a:ext cx="990600" cy="304800"/>
          </a:xfrm>
        </p:spPr>
        <p:txBody>
          <a:bodyPr anchor="t"/>
          <a:lstStyle>
            <a:lvl1pPr algn="l">
              <a:defRPr b="0" i="0" dirty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11F33759-219B-457A-AADD-C3220EAC6FB3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819" y="3226594"/>
            <a:ext cx="3859212" cy="304800"/>
          </a:xfrm>
        </p:spPr>
        <p:txBody>
          <a:bodyPr anchor="b"/>
          <a:lstStyle>
            <a:lvl1pPr>
              <a:defRPr b="0" i="0" dirty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0500" y="292100"/>
            <a:ext cx="838200" cy="768350"/>
          </a:xfrm>
        </p:spPr>
        <p:txBody>
          <a:bodyPr/>
          <a:lstStyle>
            <a:lvl1pPr>
              <a:defRPr sz="2800" b="0" i="0" dirty="0"/>
            </a:lvl1pPr>
          </a:lstStyle>
          <a:p>
            <a:pPr>
              <a:defRPr/>
            </a:pPr>
            <a:fld id="{F16C03E1-3300-4EAA-9E30-3A4C6D1FF3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76001-22AC-4652-BCF3-324087C429EF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2492C-1D69-4ACC-878F-0A96CDC3DB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6"/>
            <p:cNvSpPr/>
            <p:nvPr/>
          </p:nvSpPr>
          <p:spPr>
            <a:xfrm>
              <a:off x="7289800" y="401638"/>
              <a:ext cx="4478338" cy="60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>
              <a:spLocks noChangeArrowheads="1"/>
            </p:cNvSpPr>
            <p:nvPr/>
          </p:nvSpPr>
          <p:spPr bwMode="gray">
            <a:xfrm rot="-5400000">
              <a:off x="3787244" y="2801721"/>
              <a:ext cx="6053670" cy="1254558"/>
            </a:xfrm>
            <a:custGeom>
              <a:avLst/>
              <a:gdLst>
                <a:gd name="T0" fmla="*/ 0 w 10000"/>
                <a:gd name="T1" fmla="*/ 0 h 8000"/>
                <a:gd name="T2" fmla="*/ 10000 w 10000"/>
                <a:gd name="T3" fmla="*/ 8000 h 8000"/>
              </a:gdLst>
              <a:ahLst/>
              <a:cxnLst/>
              <a:rect l="T0" t="T1" r="T2" b="T3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 noChangeArrowheads="1"/>
            </p:cNvSpPr>
            <p:nvPr/>
          </p:nvSpPr>
          <p:spPr bwMode="gray">
            <a:xfrm rot="-5677511">
              <a:off x="4698352" y="1826078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Rectangle 14"/>
          <p:cNvSpPr/>
          <p:nvPr/>
        </p:nvSpPr>
        <p:spPr>
          <a:xfrm>
            <a:off x="1044416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D8912-2AD9-40F7-97D0-74E746EDAD60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CB131-C5DE-40FA-8DFF-CC8C5BB78D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43DA0-8F77-4427-87CC-4A5DB6615B89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70EA1-9991-41F9-9A02-6174FBBE66B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9DDCF-68A5-4F41-A619-4468DB579D36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5B4C6-3C38-4ACA-8930-0A0711B41D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AEA69-8CCE-4EB6-A5CA-77F1356B39A7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97060-815A-4A06-B9FE-33346B52FC2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/>
          <p:nvPr/>
        </p:nvSpPr>
        <p:spPr>
          <a:xfrm>
            <a:off x="1044416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D275E-F209-4D6A-8FA7-AFD7D4BCC074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7D7C7-594F-44A2-BDBF-C036FA43D73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0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>
              <a:spLocks noChangeArrowheads="1"/>
            </p:cNvSpPr>
            <p:nvPr/>
          </p:nvSpPr>
          <p:spPr bwMode="gray">
            <a:xfrm rot="-5400000">
              <a:off x="2229377" y="2801721"/>
              <a:ext cx="6053670" cy="1254558"/>
            </a:xfrm>
            <a:custGeom>
              <a:avLst/>
              <a:gdLst>
                <a:gd name="T0" fmla="*/ 0 w 10000"/>
                <a:gd name="T1" fmla="*/ 0 h 8000"/>
                <a:gd name="T2" fmla="*/ 10000 w 10000"/>
                <a:gd name="T3" fmla="*/ 8000 h 8000"/>
              </a:gdLst>
              <a:ahLst/>
              <a:cxnLst/>
              <a:rect l="T0" t="T1" r="T2" b="T3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 noChangeArrowheads="1"/>
            </p:cNvSpPr>
            <p:nvPr/>
          </p:nvSpPr>
          <p:spPr bwMode="gray">
            <a:xfrm rot="-5677511">
              <a:off x="3140485" y="1826078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Rectangle 7"/>
            <p:cNvSpPr/>
            <p:nvPr/>
          </p:nvSpPr>
          <p:spPr bwMode="gray">
            <a:xfrm>
              <a:off x="5713413" y="401638"/>
              <a:ext cx="6054725" cy="60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7" name="Rectangle 14"/>
          <p:cNvSpPr/>
          <p:nvPr/>
        </p:nvSpPr>
        <p:spPr>
          <a:xfrm>
            <a:off x="1044416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08F31-78C0-44E4-B67E-09FA39FBDE0A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1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2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101A0-4500-4CFC-B9AE-96CF0FA596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>
              <a:spLocks noChangeArrowheads="1"/>
            </p:cNvSpPr>
            <p:nvPr/>
          </p:nvSpPr>
          <p:spPr bwMode="gray">
            <a:xfrm rot="-5677511">
              <a:off x="4203594" y="1826078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 noChangeArrowheads="1"/>
            </p:cNvSpPr>
            <p:nvPr/>
          </p:nvSpPr>
          <p:spPr bwMode="gray">
            <a:xfrm rot="-5400000">
              <a:off x="3295432" y="2801721"/>
              <a:ext cx="6053670" cy="1254558"/>
            </a:xfrm>
            <a:custGeom>
              <a:avLst/>
              <a:gdLst>
                <a:gd name="T0" fmla="*/ 0 w 10000"/>
                <a:gd name="T1" fmla="*/ 0 h 8000"/>
                <a:gd name="T2" fmla="*/ 10000 w 10000"/>
                <a:gd name="T3" fmla="*/ 8000 h 8000"/>
              </a:gdLst>
              <a:ahLst/>
              <a:cxnLst/>
              <a:rect l="T0" t="T1" r="T2" b="T3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Rectangle 7"/>
            <p:cNvSpPr/>
            <p:nvPr/>
          </p:nvSpPr>
          <p:spPr bwMode="gray">
            <a:xfrm>
              <a:off x="6172200" y="401638"/>
              <a:ext cx="5595938" cy="60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7" name="Rectangle 14"/>
          <p:cNvSpPr/>
          <p:nvPr/>
        </p:nvSpPr>
        <p:spPr>
          <a:xfrm>
            <a:off x="1044416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81058-B97F-4F44-867E-BD0B67DD35AB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1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2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A1DF7-288E-4ADB-A5F5-FCFA93914B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>
              <a:spLocks noChangeArrowheads="1"/>
            </p:cNvSpPr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>
                <a:gd name="T0" fmla="*/ 0 w 7104"/>
                <a:gd name="T1" fmla="*/ 0 h 2856"/>
                <a:gd name="T2" fmla="*/ 7104 w 7104"/>
                <a:gd name="T3" fmla="*/ 2856 h 2856"/>
              </a:gdLst>
              <a:ahLst/>
              <a:cxnLst/>
              <a:rect l="T0" t="T1" r="T2" b="T3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 noChangeArrowheads="1"/>
            </p:cNvSpPr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Rectangle 12"/>
          <p:cNvSpPr/>
          <p:nvPr/>
        </p:nvSpPr>
        <p:spPr>
          <a:xfrm>
            <a:off x="1044416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1E140-3F47-4A8E-86BE-21FFB0BD2C29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75CCE-B84B-478D-B541-30256653886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>
              <a:spLocks noChangeArrowheads="1"/>
            </p:cNvSpPr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>
                <a:gd name="T0" fmla="*/ 0 w 10000"/>
                <a:gd name="T1" fmla="*/ 0 h 7946"/>
                <a:gd name="T2" fmla="*/ 10000 w 10000"/>
                <a:gd name="T3" fmla="*/ 7946 h 7946"/>
              </a:gdLst>
              <a:ahLst/>
              <a:cxnLst/>
              <a:rect l="T0" t="T1" r="T2" b="T3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 noChangeArrowheads="1"/>
            </p:cNvSpPr>
            <p:nvPr/>
          </p:nvSpPr>
          <p:spPr bwMode="gray">
            <a:xfrm rot="-589932">
              <a:off x="8490951" y="2714874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Rectangle 12"/>
          <p:cNvSpPr/>
          <p:nvPr/>
        </p:nvSpPr>
        <p:spPr>
          <a:xfrm>
            <a:off x="1044416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B2FA2-BBAA-416A-8FA4-6CA46F9F7A21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833A1-6B32-47F4-B6C0-E5B065BFAB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/>
            <p:cNvSpPr>
              <a:spLocks noChangeArrowheads="1"/>
            </p:cNvSpPr>
            <p:nvPr/>
          </p:nvSpPr>
          <p:spPr bwMode="gray">
            <a:xfrm rot="-589932">
              <a:off x="8490951" y="4185117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6" name="Freeform 5"/>
            <p:cNvSpPr>
              <a:spLocks noChangeArrowheads="1"/>
            </p:cNvSpPr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>
                <a:gd name="T0" fmla="*/ 0 w 10000"/>
                <a:gd name="T1" fmla="*/ 0 h 8000"/>
                <a:gd name="T2" fmla="*/ 10000 w 10000"/>
                <a:gd name="T3" fmla="*/ 8000 h 8000"/>
              </a:gdLst>
              <a:ahLst/>
              <a:cxnLst/>
              <a:rect l="T0" t="T1" r="T2" b="T3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8" name="TextBox 10"/>
          <p:cNvSpPr txBox="1"/>
          <p:nvPr/>
        </p:nvSpPr>
        <p:spPr bwMode="gray">
          <a:xfrm>
            <a:off x="898525" y="603250"/>
            <a:ext cx="801688" cy="157003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600" dirty="0"/>
              <a:t>“</a:t>
            </a:r>
          </a:p>
        </p:txBody>
      </p:sp>
      <p:sp>
        <p:nvSpPr>
          <p:cNvPr id="19" name="TextBox 12"/>
          <p:cNvSpPr txBox="1"/>
          <p:nvPr/>
        </p:nvSpPr>
        <p:spPr bwMode="gray">
          <a:xfrm>
            <a:off x="9704388" y="2613025"/>
            <a:ext cx="803275" cy="157003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600" dirty="0"/>
              <a:t>”</a:t>
            </a:r>
          </a:p>
        </p:txBody>
      </p:sp>
      <p:sp>
        <p:nvSpPr>
          <p:cNvPr id="20" name="Rectangle 23"/>
          <p:cNvSpPr/>
          <p:nvPr/>
        </p:nvSpPr>
        <p:spPr>
          <a:xfrm>
            <a:off x="1044416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/>
          <a:lstStyle>
            <a:lvl1pPr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1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054A5-B61F-4D2A-99EB-6C7CC2542778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FFDF4-B6B8-4BD1-9062-80743BBAA7A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>
              <a:spLocks noChangeArrowheads="1"/>
            </p:cNvSpPr>
            <p:nvPr/>
          </p:nvSpPr>
          <p:spPr bwMode="gray">
            <a:xfrm rot="-589932">
              <a:off x="8490951" y="4193583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5"/>
            <p:cNvSpPr>
              <a:spLocks noChangeArrowheads="1"/>
            </p:cNvSpPr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>
                <a:gd name="T0" fmla="*/ 0 w 10000"/>
                <a:gd name="T1" fmla="*/ 0 h 8000"/>
                <a:gd name="T2" fmla="*/ 10000 w 10000"/>
                <a:gd name="T3" fmla="*/ 8000 h 8000"/>
              </a:gdLst>
              <a:ahLst/>
              <a:cxnLst/>
              <a:rect l="T0" t="T1" r="T2" b="T3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5" name="Rectangle 11"/>
          <p:cNvSpPr/>
          <p:nvPr/>
        </p:nvSpPr>
        <p:spPr>
          <a:xfrm>
            <a:off x="1044416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14478-FF0A-4A77-80EF-87D4AA4FD949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0526A-B9F7-47AE-82D3-B295BB51F3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21"/>
          <p:cNvCxnSpPr/>
          <p:nvPr/>
        </p:nvCxnSpPr>
        <p:spPr>
          <a:xfrm>
            <a:off x="4403725" y="2570163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2"/>
          <p:cNvCxnSpPr/>
          <p:nvPr/>
        </p:nvCxnSpPr>
        <p:spPr>
          <a:xfrm>
            <a:off x="7772400" y="2570163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C8053-5DB1-4462-A46F-0BD0F6119238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CA3EB-7B87-48D9-A7E8-E900BBA108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20"/>
          <p:cNvCxnSpPr/>
          <p:nvPr/>
        </p:nvCxnSpPr>
        <p:spPr>
          <a:xfrm>
            <a:off x="4405313" y="2570163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4"/>
          <p:cNvCxnSpPr/>
          <p:nvPr/>
        </p:nvCxnSpPr>
        <p:spPr>
          <a:xfrm>
            <a:off x="7797800" y="2570163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5" name="Date Placeholder 6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5E70D-EE23-42AC-8AC1-7148E4780F2B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16" name="Footer Placeholder 7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7" name="Slide Number Placeholder 8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38705-E65F-4F47-B44C-968C1363F65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1484-A42B-4805-81D4-33F93ED2340C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C90C0-E3B1-4DFE-AE54-1E7178EFBCC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>
              <a:spLocks noChangeArrowheads="1"/>
            </p:cNvSpPr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14338" y="401638"/>
              <a:ext cx="6511925" cy="60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>
              <a:spLocks noChangeArrowheads="1"/>
            </p:cNvSpPr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>
                <a:gd name="T0" fmla="*/ 0 w 10000"/>
                <a:gd name="T1" fmla="*/ 0 h 8000"/>
                <a:gd name="T2" fmla="*/ 10000 w 10000"/>
                <a:gd name="T3" fmla="*/ 8000 h 8000"/>
              </a:gdLst>
              <a:ahLst/>
              <a:cxnLst/>
              <a:rect l="T0" t="T1" r="T2" b="T3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Rectangle 17"/>
          <p:cNvSpPr/>
          <p:nvPr/>
        </p:nvSpPr>
        <p:spPr>
          <a:xfrm>
            <a:off x="1044416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0DF88-4DC0-4B3C-BAEA-D87BB142A00B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47C46-CB7E-4F0F-BCA6-DE91C3F7B7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7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54" name="Freeform 5"/>
            <p:cNvSpPr>
              <a:spLocks noChangeArrowheads="1"/>
            </p:cNvSpPr>
            <p:nvPr/>
          </p:nvSpPr>
          <p:spPr bwMode="gray">
            <a:xfrm rot="-589932">
              <a:off x="8490951" y="1797517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055" name="Freeform 5"/>
            <p:cNvSpPr>
              <a:spLocks noChangeArrowheads="1"/>
            </p:cNvSpPr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>
                <a:gd name="T0" fmla="*/ 0 w 7104"/>
                <a:gd name="T1" fmla="*/ 0 h 2856"/>
                <a:gd name="T2" fmla="*/ 7104 w 7104"/>
                <a:gd name="T3" fmla="*/ 2856 h 2856"/>
              </a:gdLst>
              <a:ahLst/>
              <a:cxnLst/>
              <a:rect l="T0" t="T1" r="T2" b="T3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05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gray">
          <a:xfrm>
            <a:off x="1155700" y="947738"/>
            <a:ext cx="8761413" cy="72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55700" y="2603500"/>
            <a:ext cx="8761413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0388" y="6391275"/>
            <a:ext cx="386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1" i="0" dirty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538" y="6394450"/>
            <a:ext cx="990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 i="0" dirty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CE6F444-E38E-4C80-BE4E-796081725B22}" type="datetimeFigureOut">
              <a:rPr lang="en-US"/>
              <a:pPr>
                <a:defRPr/>
              </a:pPr>
              <a:t>8/11/2017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44416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088" y="295275"/>
            <a:ext cx="838200" cy="768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2800" b="0" i="0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56BE33-C88C-4D25-B01E-1E57AF4197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9" r:id="rId3"/>
    <p:sldLayoutId id="2147483686" r:id="rId4"/>
    <p:sldLayoutId id="2147483685" r:id="rId5"/>
    <p:sldLayoutId id="2147483684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83" r:id="rId16"/>
    <p:sldLayoutId id="2147483699" r:id="rId17"/>
  </p:sldLayoutIdLs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bg2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.br/url?sa=t&amp;rct=j&amp;q=&amp;esrc=s&amp;source=web&amp;cd=1&amp;cad=rja&amp;uact=8&amp;sqi=2&amp;ved=0ahUKEwjG45nhmpbVAhUCFZAKHZmqCL4QFggjMAA&amp;url=http%3A%2F%2Fwww.saude.campinas.sp.gov.br%2Fdoencas%2Fsifilis%2Fguiadebolsodasifilis_2edicao2016.pdf&amp;usg=AFQjCNEDrtvnUr1Xxc9N72lptDX-0jjPWQ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ctrTitle"/>
          </p:nvPr>
        </p:nvSpPr>
        <p:spPr>
          <a:xfrm>
            <a:off x="1922463" y="1412875"/>
            <a:ext cx="8824912" cy="1700213"/>
          </a:xfrm>
        </p:spPr>
        <p:txBody>
          <a:bodyPr/>
          <a:lstStyle/>
          <a:p>
            <a:pPr algn="ctr"/>
            <a:r>
              <a:rPr lang="pt-BR" b="1" smtClean="0">
                <a:solidFill>
                  <a:srgbClr val="FFFF00"/>
                </a:solidFill>
              </a:rPr>
              <a:t>Manejo da Sífilis Congênita - 2016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2625" y="3773488"/>
            <a:ext cx="10587038" cy="1865312"/>
          </a:xfrm>
        </p:spPr>
        <p:txBody>
          <a:bodyPr>
            <a:normAutofit/>
          </a:bodyPr>
          <a:lstStyle/>
          <a:p>
            <a:pPr marL="63500" algn="ctr">
              <a:lnSpc>
                <a:spcPct val="60000"/>
              </a:lnSpc>
            </a:pPr>
            <a:r>
              <a:rPr lang="pt-BR" sz="1500" b="1" cap="none" smtClean="0">
                <a:solidFill>
                  <a:schemeClr val="bg1"/>
                </a:solidFill>
              </a:rPr>
              <a:t>APRESENTAÇÃO: PATRÍCIA TEODORO DE QUEIROZ </a:t>
            </a:r>
          </a:p>
          <a:p>
            <a:pPr marL="63500" algn="ctr">
              <a:lnSpc>
                <a:spcPct val="60000"/>
              </a:lnSpc>
            </a:pPr>
            <a:r>
              <a:rPr lang="pt-BR" sz="1500" b="1" cap="none" smtClean="0">
                <a:solidFill>
                  <a:schemeClr val="bg1"/>
                </a:solidFill>
              </a:rPr>
              <a:t>				 R3 NEONATOLOGIA – HMIB/SES/DF</a:t>
            </a:r>
          </a:p>
          <a:p>
            <a:pPr marL="63500" algn="ctr">
              <a:lnSpc>
                <a:spcPct val="60000"/>
              </a:lnSpc>
            </a:pPr>
            <a:r>
              <a:rPr lang="pt-BR" sz="1500" b="1" cap="none" smtClean="0">
                <a:solidFill>
                  <a:schemeClr val="bg1"/>
                </a:solidFill>
              </a:rPr>
              <a:t>                      GABRIELA SANTOS DA SILVA</a:t>
            </a:r>
          </a:p>
          <a:p>
            <a:pPr marL="63500" algn="ctr">
              <a:lnSpc>
                <a:spcPct val="60000"/>
              </a:lnSpc>
            </a:pPr>
            <a:r>
              <a:rPr lang="pt-BR" sz="1500" b="1" cap="none" smtClean="0">
                <a:solidFill>
                  <a:schemeClr val="bg1"/>
                </a:solidFill>
              </a:rPr>
              <a:t>		       R2 PEDIATRIA - HMIB/SES/DF</a:t>
            </a:r>
          </a:p>
          <a:p>
            <a:pPr marL="63500" algn="ctr">
              <a:lnSpc>
                <a:spcPct val="60000"/>
              </a:lnSpc>
            </a:pPr>
            <a:r>
              <a:rPr lang="pt-BR" sz="1500" b="1" cap="none" smtClean="0">
                <a:solidFill>
                  <a:schemeClr val="bg1"/>
                </a:solidFill>
              </a:rPr>
              <a:t>UNIDADE DE NEONATOLOGIA DO HMIB/SES/DF</a:t>
            </a:r>
          </a:p>
          <a:p>
            <a:pPr marL="63500" algn="ctr">
              <a:lnSpc>
                <a:spcPct val="60000"/>
              </a:lnSpc>
            </a:pPr>
            <a:r>
              <a:rPr lang="pt-BR" sz="1500" b="1" cap="none" smtClean="0">
                <a:solidFill>
                  <a:schemeClr val="bg1"/>
                </a:solidFill>
              </a:rPr>
              <a:t>COORDENAÇÃO: DIOGO PEDROSO</a:t>
            </a:r>
          </a:p>
          <a:p>
            <a:pPr marL="63500" algn="ctr">
              <a:lnSpc>
                <a:spcPct val="60000"/>
              </a:lnSpc>
            </a:pPr>
            <a:r>
              <a:rPr lang="pt-BR" sz="1500" b="1" cap="none" smtClean="0">
                <a:solidFill>
                  <a:schemeClr val="bg1"/>
                </a:solidFill>
              </a:rPr>
              <a:t>BRASÍLIA, 12 DE agosto de 2017</a:t>
            </a:r>
          </a:p>
          <a:p>
            <a:pPr marL="63500" algn="ctr">
              <a:lnSpc>
                <a:spcPct val="60000"/>
              </a:lnSpc>
            </a:pPr>
            <a:r>
              <a:rPr lang="pt-BR" sz="1500" b="1" cap="none" smtClean="0">
                <a:solidFill>
                  <a:schemeClr val="bg1"/>
                </a:solidFill>
                <a:hlinkClick r:id="rId2"/>
              </a:rPr>
              <a:t>www.paulomargotto.com.br</a:t>
            </a:r>
            <a:r>
              <a:rPr lang="pt-BR" sz="1500" b="1" cap="none" smtClean="0">
                <a:solidFill>
                  <a:schemeClr val="bg1"/>
                </a:solidFill>
              </a:rPr>
              <a:t> </a:t>
            </a:r>
          </a:p>
          <a:p>
            <a:pPr marL="63500">
              <a:lnSpc>
                <a:spcPct val="80000"/>
              </a:lnSpc>
            </a:pPr>
            <a:endParaRPr lang="pt-BR" sz="1500" cap="none" smtClean="0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2490788" y="3187700"/>
            <a:ext cx="7277100" cy="549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r>
              <a:rPr lang="en-US" u="sng">
                <a:hlinkClick r:id="rId3"/>
              </a:rPr>
              <a:t>Guia de Bolso para o Manejo da Sífilis em Gestantes e Sífilis Congênita</a:t>
            </a:r>
            <a:endParaRPr lang="en-US"/>
          </a:p>
          <a:p>
            <a:pPr eaLnBrk="0" hangingPunct="0"/>
            <a:endParaRPr lang="en-US">
              <a:latin typeface="Century Gothic" pitchFamily="34" charset="0"/>
            </a:endParaRPr>
          </a:p>
        </p:txBody>
      </p:sp>
      <p:sp>
        <p:nvSpPr>
          <p:cNvPr id="14343" name="Line 7"/>
          <p:cNvSpPr>
            <a:spLocks noChangeShapeType="1"/>
          </p:cNvSpPr>
          <p:nvPr/>
        </p:nvSpPr>
        <p:spPr bwMode="auto">
          <a:xfrm>
            <a:off x="1703388" y="3151188"/>
            <a:ext cx="690562" cy="339725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914400" y="2698750"/>
            <a:ext cx="1631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Artigo Original</a:t>
            </a:r>
          </a:p>
        </p:txBody>
      </p:sp>
      <p:pic>
        <p:nvPicPr>
          <p:cNvPr id="14346" name="Picture 10" descr="20170320_152438"/>
          <p:cNvPicPr>
            <a:picLocks noChangeAspect="1" noChangeArrowheads="1"/>
          </p:cNvPicPr>
          <p:nvPr/>
        </p:nvPicPr>
        <p:blipFill>
          <a:blip r:embed="rId4">
            <a:lum bright="18000" contrast="6000"/>
          </a:blip>
          <a:srcRect/>
          <a:stretch>
            <a:fillRect/>
          </a:stretch>
        </p:blipFill>
        <p:spPr bwMode="auto">
          <a:xfrm>
            <a:off x="0" y="0"/>
            <a:ext cx="3436938" cy="1933575"/>
          </a:xfrm>
          <a:prstGeom prst="rect">
            <a:avLst/>
          </a:prstGeom>
          <a:noFill/>
        </p:spPr>
      </p:pic>
      <p:pic>
        <p:nvPicPr>
          <p:cNvPr id="14347" name="Picture 11" descr="20170508_130129 (1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78888" y="0"/>
            <a:ext cx="3313112" cy="1863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9750" y="0"/>
            <a:ext cx="4813300" cy="6858000"/>
          </a:xfrm>
          <a:prstGeom prst="rect">
            <a:avLst/>
          </a:prstGeom>
          <a:noFill/>
          <a:ln w="38100">
            <a:solidFill>
              <a:srgbClr val="FF66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É uma doença sexualmente transmissível (DST) considerada como um grande problema de Saúde Pública pela OMS;</a:t>
            </a:r>
          </a:p>
          <a:p>
            <a:pPr algn="just"/>
            <a:r>
              <a:rPr lang="pt-BR" smtClean="0"/>
              <a:t>Apresenta diagnóstico e tratamento bem estabelecidos e de baixo custo;</a:t>
            </a:r>
          </a:p>
          <a:p>
            <a:pPr algn="just"/>
            <a:r>
              <a:rPr lang="pt-BR" smtClean="0"/>
              <a:t>Grande preocupação </a:t>
            </a:r>
            <a:r>
              <a:rPr lang="pt-BR" smtClean="0">
                <a:sym typeface="Wingdings" pitchFamily="2" charset="2"/>
              </a:rPr>
              <a:t></a:t>
            </a:r>
            <a:r>
              <a:rPr lang="pt-BR" smtClean="0"/>
              <a:t> infecção de mulheres em idade reprodutiva;</a:t>
            </a:r>
          </a:p>
          <a:p>
            <a:pPr algn="just"/>
            <a:r>
              <a:rPr lang="pt-BR" smtClean="0"/>
              <a:t>Pode acarretar a ocorrência de casos de sífilis congênita (SC) por meio da transmissão vertical.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na Gestante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Infecção do feto pelo </a:t>
            </a:r>
            <a:r>
              <a:rPr lang="pt-BR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Treponema pallidum</a:t>
            </a:r>
            <a:r>
              <a:rPr lang="pt-BR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transmitida predominantemente por </a:t>
            </a:r>
            <a:r>
              <a:rPr lang="pt-BR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via </a:t>
            </a:r>
            <a:r>
              <a:rPr lang="pt-BR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transplacentária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em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qualquer momento da gestação ou estágio clínico da doença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em gestante não tratada ou inadequadamente tratada;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Essa infecção pode provocar sérias consequências para o concepto como: 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Aborto,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natimortalidade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óbito e sequelas como deficiência visual, auditiva, física e mental.</a:t>
            </a:r>
          </a:p>
          <a:p>
            <a:pPr marL="342900" lvl="1" indent="-342900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transmissão vertical é absolutamente evitável </a:t>
            </a: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desde que a gestante seja diagnosticada a tempo e tratada corretamente.</a:t>
            </a:r>
            <a:endParaRPr lang="pt-BR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na Gestante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tratamento da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gestante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para ser considerado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adequadamente tratada,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deve ser realizado: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 prazo máximo para finalização até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30 dias antes do parto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Tratamento completo e documentado, adequado ao estágio da doença, feito com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penicilina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benzatina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Tratamento do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parceiro concomitantemente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ao da gestante;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Gestante deverá ter apresentado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queda de 2 titulações em sorologias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não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treponêmica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(VDRL ou  RPR) ou títulos estáveis de sorologia não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treponêmica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se o titulo inicial era menor ou igual a 1:4.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Gestante com alergia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penicilina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Ceftriaxona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1g IV ou IM 1 vez ao dia por 8 a 10 dias  Porém é considerada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inadequadamente tratada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RN deverá ser avaliado clínica e laboratorialmente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na Gestante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Toda gestante devera </a:t>
            </a:r>
            <a:r>
              <a:rPr lang="pt-BR" b="1" smtClean="0"/>
              <a:t>realizar exames para sífilis em sua primeira visita </a:t>
            </a:r>
            <a:r>
              <a:rPr lang="pt-BR" smtClean="0"/>
              <a:t>ao serviço de saúde </a:t>
            </a:r>
            <a:r>
              <a:rPr lang="pt-BR" smtClean="0">
                <a:sym typeface="Wingdings" pitchFamily="2" charset="2"/>
              </a:rPr>
              <a:t> no momento em que realiza o diagnóstico de gestação.</a:t>
            </a:r>
          </a:p>
          <a:p>
            <a:pPr algn="just"/>
            <a:r>
              <a:rPr lang="pt-BR" smtClean="0">
                <a:sym typeface="Wingdings" pitchFamily="2" charset="2"/>
              </a:rPr>
              <a:t>As </a:t>
            </a:r>
            <a:r>
              <a:rPr lang="pt-BR" b="1" smtClean="0">
                <a:sym typeface="Wingdings" pitchFamily="2" charset="2"/>
              </a:rPr>
              <a:t>manifestações clínicas de sífilis dependem da fase da doença</a:t>
            </a:r>
            <a:r>
              <a:rPr lang="pt-BR" smtClean="0">
                <a:sym typeface="Wingdings" pitchFamily="2" charset="2"/>
              </a:rPr>
              <a:t>: primária, secundária, terciária ou latente (recente, tardia ou de duração indeterminada).</a:t>
            </a:r>
          </a:p>
          <a:p>
            <a:pPr algn="just"/>
            <a:r>
              <a:rPr lang="pt-BR" smtClean="0">
                <a:sym typeface="Wingdings" pitchFamily="2" charset="2"/>
              </a:rPr>
              <a:t>A </a:t>
            </a:r>
            <a:r>
              <a:rPr lang="pt-BR" b="1" smtClean="0">
                <a:sym typeface="Wingdings" pitchFamily="2" charset="2"/>
              </a:rPr>
              <a:t>maioria das gestantes não apresenta manifestações clinicas </a:t>
            </a:r>
            <a:r>
              <a:rPr lang="pt-BR" smtClean="0">
                <a:sym typeface="Wingdings" pitchFamily="2" charset="2"/>
              </a:rPr>
              <a:t>da sífilis, portanto a sua fase da doença deve ser </a:t>
            </a:r>
            <a:r>
              <a:rPr lang="pt-BR" b="1" smtClean="0">
                <a:sym typeface="Wingdings" pitchFamily="2" charset="2"/>
              </a:rPr>
              <a:t>considerada como latente com duração indeterminada</a:t>
            </a:r>
            <a:r>
              <a:rPr lang="pt-BR" smtClean="0">
                <a:sym typeface="Wingdings" pitchFamily="2" charset="2"/>
              </a:rPr>
              <a:t>, exceto quando conhecido o tempo de evolução da doença.</a:t>
            </a:r>
            <a:endParaRPr lang="pt-B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na Gestante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Testes sorológicos podem ser divididos em:</a:t>
            </a:r>
          </a:p>
          <a:p>
            <a:pPr lvl="1" algn="just"/>
            <a:r>
              <a:rPr lang="pt-BR" b="1" smtClean="0"/>
              <a:t>Teste não – treponêmicos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 São testes não específicos que podem ser expressos de forma quantitativa (expresso em títulos: 1:2, 1:4 e etc). </a:t>
            </a:r>
          </a:p>
          <a:p>
            <a:pPr lvl="2" algn="just"/>
            <a:r>
              <a:rPr lang="pt-BR" smtClean="0"/>
              <a:t>Utilizados para triagem e monitoramento da infecção.</a:t>
            </a:r>
          </a:p>
          <a:p>
            <a:pPr lvl="2" algn="just"/>
            <a:r>
              <a:rPr lang="pt-BR" smtClean="0"/>
              <a:t>VDRL (Venereal Diseases Research Laboratory) </a:t>
            </a:r>
          </a:p>
          <a:p>
            <a:pPr lvl="2" algn="just"/>
            <a:r>
              <a:rPr lang="pt-BR" smtClean="0"/>
              <a:t>RPR (Rapid Plasma Reagin).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na Gestante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Testes sorológicos podem ser divididos em:</a:t>
            </a:r>
          </a:p>
          <a:p>
            <a:pPr lvl="1" algn="just"/>
            <a:r>
              <a:rPr lang="pt-BR" b="1" smtClean="0"/>
              <a:t>Teste treponêmicos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São testes que detectam anticorpos específicos contra o Treponema pallidum, podendo ser utilizados como triagem ou na confirmação de resultados, dependendo da sensibilidade do teste empregado.</a:t>
            </a:r>
          </a:p>
          <a:p>
            <a:pPr lvl="2" algn="just"/>
            <a:r>
              <a:rPr lang="pt-BR" smtClean="0"/>
              <a:t>Hemaglutinação passiva (TPHA- Treponema pallidum Hemaglutination);</a:t>
            </a:r>
          </a:p>
          <a:p>
            <a:pPr lvl="2" algn="just"/>
            <a:r>
              <a:rPr lang="pt-BR" smtClean="0"/>
              <a:t>Imunofluorescência indireta (FTA-Abs – Fluorescent treponemal Antibody- Absorption);</a:t>
            </a:r>
          </a:p>
          <a:p>
            <a:pPr lvl="2" algn="just"/>
            <a:r>
              <a:rPr lang="pt-BR" smtClean="0"/>
              <a:t>Ensaio imunoenzimático (ELISA- Enzyme-Linked Immunosorbet Assady);</a:t>
            </a:r>
          </a:p>
          <a:p>
            <a:pPr lvl="2" algn="just"/>
            <a:r>
              <a:rPr lang="pt-BR" smtClean="0"/>
              <a:t>Ensaio quimioluminescente (ECLIA);</a:t>
            </a:r>
          </a:p>
          <a:p>
            <a:pPr lvl="2" algn="just"/>
            <a:r>
              <a:rPr lang="pt-BR" smtClean="0"/>
              <a:t>Teste rápido treponêmico.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na Gestante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uso de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apenas um tipo de teste sorológico é insuficiente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para o diagnóstico, porque cada teste possui limitações, incluindo a possibilidade de resultados falso-positivos em pessoas sem sífilis e falso-negativos em pessoas com sífilis.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Portanto uma gestante com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teste não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treponêmico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reagente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deve realizar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teste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treponêmico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para confirmar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diagnóstico de sífilis.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Após 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gestante ter sido infectada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pelo Treponema pallidum, os anticorpos específicos podem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permanecer detectáveis indefinidamente pelos métodos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treponêmicos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podendo significar uma infecção anteriormente tratada. 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  <a:sym typeface="Wingdings" panose="05000000000000000000" pitchFamily="2" charset="2"/>
            </a:endParaRP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“Cicatriz sorológica” ou memória imunológica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Teste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treponêmico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reagente e testes não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treponemicos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não reagentes, após tratamento adequado e documentado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41713" y="0"/>
            <a:ext cx="497205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6988" y="338138"/>
            <a:ext cx="9170987" cy="5740400"/>
          </a:xfrm>
          <a:prstGeom prst="rect">
            <a:avLst/>
          </a:prstGeom>
          <a:noFill/>
        </p:spPr>
      </p:pic>
      <p:sp>
        <p:nvSpPr>
          <p:cNvPr id="24581" name="AutoShape 5"/>
          <p:cNvSpPr>
            <a:spLocks noChangeArrowheads="1"/>
          </p:cNvSpPr>
          <p:nvPr/>
        </p:nvSpPr>
        <p:spPr bwMode="auto">
          <a:xfrm>
            <a:off x="11463338" y="5419725"/>
            <a:ext cx="468312" cy="336550"/>
          </a:xfrm>
          <a:prstGeom prst="rightArrow">
            <a:avLst>
              <a:gd name="adj1" fmla="val 50000"/>
              <a:gd name="adj2" fmla="val 34788"/>
            </a:avLst>
          </a:prstGeom>
          <a:solidFill>
            <a:schemeClr val="accent1"/>
          </a:solidFill>
          <a:ln w="762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0838" y="639763"/>
            <a:ext cx="9018587" cy="5829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A SC é o resultado da </a:t>
            </a:r>
            <a:r>
              <a:rPr lang="pt-BR" b="1" smtClean="0"/>
              <a:t>disseminação hematogênica </a:t>
            </a:r>
            <a:r>
              <a:rPr lang="pt-BR" smtClean="0"/>
              <a:t>do </a:t>
            </a:r>
            <a:r>
              <a:rPr lang="pt-BR" i="1" smtClean="0"/>
              <a:t>Treponema pallidum</a:t>
            </a:r>
            <a:r>
              <a:rPr lang="pt-BR" smtClean="0"/>
              <a:t>, da gestante infectada não tratada ou inadequadamente tratada para o seu concepto, geralmente por via transplacentária.</a:t>
            </a:r>
          </a:p>
          <a:p>
            <a:pPr algn="just"/>
            <a:r>
              <a:rPr lang="pt-BR" b="1" smtClean="0"/>
              <a:t>Mais de 50% </a:t>
            </a:r>
            <a:r>
              <a:rPr lang="pt-BR" smtClean="0"/>
              <a:t>das crianças infectadas são </a:t>
            </a:r>
            <a:r>
              <a:rPr lang="pt-BR" b="1" smtClean="0"/>
              <a:t>assintomáticas</a:t>
            </a:r>
            <a:r>
              <a:rPr lang="pt-BR" smtClean="0"/>
              <a:t> ao nascimento.</a:t>
            </a:r>
          </a:p>
          <a:p>
            <a:pPr algn="just"/>
            <a:r>
              <a:rPr lang="pt-BR" smtClean="0"/>
              <a:t>Surgimento dos primeiros sintomas durante </a:t>
            </a:r>
            <a:r>
              <a:rPr lang="pt-BR" b="1" smtClean="0"/>
              <a:t>os primeiros três meses</a:t>
            </a:r>
            <a:r>
              <a:rPr lang="pt-BR" smtClean="0"/>
              <a:t> de vida.</a:t>
            </a:r>
          </a:p>
          <a:p>
            <a:pPr algn="just"/>
            <a:r>
              <a:rPr lang="pt-BR" smtClean="0"/>
              <a:t>Por isso é muito </a:t>
            </a:r>
            <a:r>
              <a:rPr lang="pt-BR" b="1" smtClean="0"/>
              <a:t>importante a triagem sorológica da mãe </a:t>
            </a:r>
            <a:r>
              <a:rPr lang="pt-BR" smtClean="0"/>
              <a:t>na maternidade e o seguimento </a:t>
            </a:r>
            <a:r>
              <a:rPr lang="pt-BR" b="1" smtClean="0"/>
              <a:t>ambulatorial do recém-nascido</a:t>
            </a:r>
            <a:r>
              <a:rPr lang="pt-BR" smtClean="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smtClean="0"/>
              <a:t>Transmissão</a:t>
            </a:r>
            <a:r>
              <a:rPr lang="pt-BR" smtClean="0"/>
              <a:t>: pode ocorrer </a:t>
            </a:r>
            <a:r>
              <a:rPr lang="pt-BR" b="1" smtClean="0"/>
              <a:t>em qualquer fase da doença </a:t>
            </a:r>
            <a:endParaRPr lang="pt-BR" smtClean="0">
              <a:sym typeface="Wingdings" pitchFamily="2" charset="2"/>
            </a:endParaRPr>
          </a:p>
          <a:p>
            <a:pPr algn="just"/>
            <a:r>
              <a:rPr lang="pt-BR" smtClean="0"/>
              <a:t>Transmissão é </a:t>
            </a:r>
            <a:r>
              <a:rPr lang="pt-BR" b="1" smtClean="0"/>
              <a:t>bem maior nas etapas iniciais </a:t>
            </a:r>
            <a:r>
              <a:rPr lang="pt-BR" smtClean="0"/>
              <a:t>(infecção recente), quando existe mais treponemas circulantes </a:t>
            </a:r>
            <a:r>
              <a:rPr lang="pt-BR" smtClean="0">
                <a:sym typeface="Wingdings" pitchFamily="2" charset="2"/>
              </a:rPr>
              <a:t> portanto </a:t>
            </a:r>
            <a:r>
              <a:rPr lang="pt-BR" b="1" smtClean="0">
                <a:sym typeface="Wingdings" pitchFamily="2" charset="2"/>
              </a:rPr>
              <a:t>maior gravidade </a:t>
            </a:r>
            <a:r>
              <a:rPr lang="pt-BR" smtClean="0">
                <a:sym typeface="Wingdings" pitchFamily="2" charset="2"/>
              </a:rPr>
              <a:t>no acometimento do RN.</a:t>
            </a:r>
          </a:p>
          <a:p>
            <a:pPr algn="just"/>
            <a:r>
              <a:rPr lang="pt-BR" smtClean="0">
                <a:sym typeface="Wingdings" pitchFamily="2" charset="2"/>
              </a:rPr>
              <a:t>A transmissão </a:t>
            </a:r>
            <a:r>
              <a:rPr lang="pt-BR" b="1" smtClean="0">
                <a:sym typeface="Wingdings" pitchFamily="2" charset="2"/>
              </a:rPr>
              <a:t>na infecção tardia </a:t>
            </a:r>
            <a:r>
              <a:rPr lang="pt-BR" smtClean="0">
                <a:sym typeface="Wingdings" pitchFamily="2" charset="2"/>
              </a:rPr>
              <a:t>(antiga) </a:t>
            </a:r>
            <a:r>
              <a:rPr lang="pt-BR" b="1" smtClean="0">
                <a:sym typeface="Wingdings" pitchFamily="2" charset="2"/>
              </a:rPr>
              <a:t>menor gravidade </a:t>
            </a:r>
            <a:r>
              <a:rPr lang="pt-BR" smtClean="0">
                <a:sym typeface="Wingdings" pitchFamily="2" charset="2"/>
              </a:rPr>
              <a:t>no acometimento do RN.</a:t>
            </a:r>
          </a:p>
          <a:p>
            <a:pPr algn="just"/>
            <a:r>
              <a:rPr lang="pt-BR" smtClean="0">
                <a:sym typeface="Wingdings" pitchFamily="2" charset="2"/>
              </a:rPr>
              <a:t>A passagem materno-fetal da doença faz-se basicamente por </a:t>
            </a:r>
            <a:r>
              <a:rPr lang="pt-BR" b="1" smtClean="0">
                <a:sym typeface="Wingdings" pitchFamily="2" charset="2"/>
              </a:rPr>
              <a:t>via transplacentária</a:t>
            </a:r>
            <a:r>
              <a:rPr lang="pt-BR" smtClean="0">
                <a:sym typeface="Wingdings" pitchFamily="2" charset="2"/>
              </a:rPr>
              <a:t>.</a:t>
            </a:r>
          </a:p>
          <a:p>
            <a:pPr algn="just"/>
            <a:r>
              <a:rPr lang="pt-BR" smtClean="0">
                <a:sym typeface="Wingdings" pitchFamily="2" charset="2"/>
              </a:rPr>
              <a:t>O le</a:t>
            </a:r>
            <a:r>
              <a:rPr lang="pt-BR" b="1" smtClean="0">
                <a:sym typeface="Wingdings" pitchFamily="2" charset="2"/>
              </a:rPr>
              <a:t>ite materno não transmite </a:t>
            </a:r>
            <a:r>
              <a:rPr lang="pt-BR" smtClean="0">
                <a:sym typeface="Wingdings" pitchFamily="2" charset="2"/>
              </a:rPr>
              <a:t>a sífilis da mãe para a criança, somente se houver lesão mamária por sífilis.</a:t>
            </a:r>
            <a:endParaRPr lang="pt-BR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A criança com sífilis congênita </a:t>
            </a:r>
            <a:r>
              <a:rPr lang="pt-BR" b="1" smtClean="0"/>
              <a:t>ao nascer </a:t>
            </a:r>
            <a:r>
              <a:rPr lang="pt-BR" smtClean="0"/>
              <a:t>já pode se encontrar </a:t>
            </a:r>
            <a:r>
              <a:rPr lang="pt-BR" b="1" smtClean="0"/>
              <a:t>gravemente doente</a:t>
            </a:r>
            <a:r>
              <a:rPr lang="pt-BR" smtClean="0"/>
              <a:t> ou com malformações clínicas menos intensas ou até com </a:t>
            </a:r>
            <a:r>
              <a:rPr lang="pt-BR" b="1" smtClean="0"/>
              <a:t>aparência saudável</a:t>
            </a:r>
            <a:r>
              <a:rPr lang="pt-BR" smtClean="0"/>
              <a:t>.</a:t>
            </a:r>
          </a:p>
          <a:p>
            <a:pPr algn="just"/>
            <a:r>
              <a:rPr lang="pt-BR" smtClean="0"/>
              <a:t>Pode </a:t>
            </a:r>
            <a:r>
              <a:rPr lang="pt-BR" b="1" smtClean="0"/>
              <a:t>apresentar manifestações tardias</a:t>
            </a:r>
            <a:r>
              <a:rPr lang="pt-BR" smtClean="0"/>
              <a:t>, meses ou anos depois, quando sequelas graves e irreversíveis podem se instalar.</a:t>
            </a:r>
          </a:p>
          <a:p>
            <a:pPr algn="just"/>
            <a:r>
              <a:rPr lang="pt-BR" b="1" smtClean="0"/>
              <a:t>Não há um período de incubação estabelecido </a:t>
            </a:r>
            <a:r>
              <a:rPr lang="pt-BR" smtClean="0"/>
              <a:t>como regra para a criança desenvolver a doença.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Sífilis congênita precoce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surge até o 2º ano de vida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 deve ser diagnosticada por meio de uma investigação epidemiológica criteriosa da situação materna e de avaliações clínica, laboratorial e de estudos de imagem da criança.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Sinais e sintomas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RN com baixo peso ao nascer; RNPT entre 30 e 36ª semanas de gestação; RCIU; déficit no crescimento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pôndero-estatural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na fase pós natal em crianças não tratadas; icterícia; anemia; trombocitopenia; rinite com coriza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serossanguinolenta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; obstrução nasal;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hepatomegalia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; esplenomegalia; gânglios aumentados; pênfigo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plamoplantar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; exantema maculo-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papular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; condiloma plano; fissura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orificial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; alterações respiratórias ou pneumonia;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pseudoparalisia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dos membros;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corioretinite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; glaucoma e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uveíte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.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Osteocondrite, periostite ou osteíte e osteomielite costumam ser bilaterais e simétricas </a:t>
            </a:r>
            <a:r>
              <a:rPr lang="pt-BR" smtClean="0">
                <a:sym typeface="Wingdings" pitchFamily="2" charset="2"/>
              </a:rPr>
              <a:t> acometem ossos longos, costelas e alguns ossos cranianos podem ser uma das </a:t>
            </a:r>
            <a:r>
              <a:rPr lang="pt-BR" b="1" smtClean="0">
                <a:sym typeface="Wingdings" pitchFamily="2" charset="2"/>
              </a:rPr>
              <a:t>causas do choro </a:t>
            </a:r>
            <a:r>
              <a:rPr lang="pt-BR" smtClean="0">
                <a:sym typeface="Wingdings" pitchFamily="2" charset="2"/>
              </a:rPr>
              <a:t>ao manuseio e recusa em mover o membro envolvido (Pseudoparalisia de Parrot).</a:t>
            </a:r>
          </a:p>
          <a:p>
            <a:pPr algn="just"/>
            <a:r>
              <a:rPr lang="pt-BR" smtClean="0">
                <a:sym typeface="Wingdings" pitchFamily="2" charset="2"/>
              </a:rPr>
              <a:t>Envolvimento assintomático do SNC ocorre em 60%  por isso é fundamental a realização da </a:t>
            </a:r>
            <a:r>
              <a:rPr lang="pt-BR" b="1" smtClean="0">
                <a:sym typeface="Wingdings" pitchFamily="2" charset="2"/>
              </a:rPr>
              <a:t>punção lombar </a:t>
            </a:r>
            <a:r>
              <a:rPr lang="pt-BR" smtClean="0">
                <a:sym typeface="Wingdings" pitchFamily="2" charset="2"/>
              </a:rPr>
              <a:t>para exame de líquor. </a:t>
            </a:r>
          </a:p>
          <a:p>
            <a:pPr algn="just"/>
            <a:r>
              <a:rPr lang="pt-BR" smtClean="0">
                <a:sym typeface="Wingdings" pitchFamily="2" charset="2"/>
              </a:rPr>
              <a:t>Anemia muito grave pode evoluir para “cor anêmico”  quando instalado no período ante-natal, pode levar a </a:t>
            </a:r>
            <a:r>
              <a:rPr lang="pt-BR" b="1" smtClean="0">
                <a:sym typeface="Wingdings" pitchFamily="2" charset="2"/>
              </a:rPr>
              <a:t>hidropsia fetal </a:t>
            </a:r>
            <a:r>
              <a:rPr lang="pt-BR" smtClean="0">
                <a:sym typeface="Wingdings" pitchFamily="2" charset="2"/>
              </a:rPr>
              <a:t>(feto descorado, hepatoesplenomegalia e anasarca)  alta taxa de mortalidade.</a:t>
            </a:r>
            <a:endParaRPr lang="pt-BR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>
          <a:xfrm>
            <a:off x="598488" y="5708650"/>
            <a:ext cx="3943350" cy="865188"/>
          </a:xfrm>
        </p:spPr>
        <p:txBody>
          <a:bodyPr/>
          <a:lstStyle/>
          <a:p>
            <a:r>
              <a:rPr lang="pt-BR" smtClean="0"/>
              <a:t>Pênfigo palmo-plantar</a:t>
            </a:r>
          </a:p>
        </p:txBody>
      </p:sp>
      <p:pic>
        <p:nvPicPr>
          <p:cNvPr id="31748" name="Picture 2" descr="Resultado de imagem para penfigo palmo plantar recem nasci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488" y="2451100"/>
            <a:ext cx="394335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4" descr="Resultado de imagem para rinite sanguinolenta sifilis congenit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07025" y="1808163"/>
            <a:ext cx="20955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Espaço Reservado para Conteúdo 2"/>
          <p:cNvSpPr txBox="1">
            <a:spLocks/>
          </p:cNvSpPr>
          <p:nvPr/>
        </p:nvSpPr>
        <p:spPr bwMode="auto">
          <a:xfrm>
            <a:off x="4768850" y="4529138"/>
            <a:ext cx="39433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pt-BR">
                <a:solidFill>
                  <a:srgbClr val="404040"/>
                </a:solidFill>
                <a:latin typeface="Century Gothic" pitchFamily="34" charset="0"/>
              </a:rPr>
              <a:t>Rinite serossanguinolenta</a:t>
            </a:r>
          </a:p>
        </p:txBody>
      </p:sp>
      <p:pic>
        <p:nvPicPr>
          <p:cNvPr id="31751" name="Picture 6" descr="Imagem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1075" y="2576513"/>
            <a:ext cx="2905125" cy="323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2" name="Espaço Reservado para Conteúdo 2"/>
          <p:cNvSpPr txBox="1">
            <a:spLocks/>
          </p:cNvSpPr>
          <p:nvPr/>
        </p:nvSpPr>
        <p:spPr bwMode="auto">
          <a:xfrm>
            <a:off x="8601075" y="5845175"/>
            <a:ext cx="39433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pt-BR">
                <a:solidFill>
                  <a:srgbClr val="404040"/>
                </a:solidFill>
                <a:latin typeface="Century Gothic" pitchFamily="34" charset="0"/>
              </a:rPr>
              <a:t>Alterações ósseas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Sífilis Congênita Tardia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os sintomas são observados a partir do 2º ano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de vida, predominantemente dos 5 aos 20 anos de idade, dependendo do órgão comprometido.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Destaca-se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: fronte olímpica, nariz “em sela”, região maxilar curta com palato em ogiva e protuberância relativa da mandíbula,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rágades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periorais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, alargamento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esternoclavicular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, tíbia em sabre, defeitos da dentição bastante característicos – dentes de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Hutchinson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(incisivos superiores centrais pequenos, separados e com fenda na porção média) e molares em “amora” (primeiros molares pequenos com cúspides múltiplas e malformadas).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Ceratite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intersticial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(pode evoluir com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opacificação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da córnea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cegueira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),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surdez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neurólogica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(acometimento do 8º par craniano) e as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articulações de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Clutton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(edema indolor de ambos os joelhos –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sinovite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uni ou bilateral).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70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2" name="Rectangle 7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80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pic>
        <p:nvPicPr>
          <p:cNvPr id="33795" name="Imagem 5"/>
          <p:cNvPicPr>
            <a:picLocks noChangeAspect="1"/>
          </p:cNvPicPr>
          <p:nvPr/>
        </p:nvPicPr>
        <p:blipFill>
          <a:blip r:embed="rId3"/>
          <a:srcRect t="14893" r="-3" b="24631"/>
          <a:stretch>
            <a:fillRect/>
          </a:stretch>
        </p:blipFill>
        <p:spPr bwMode="auto">
          <a:xfrm>
            <a:off x="8472488" y="803275"/>
            <a:ext cx="3113087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Imagem 4"/>
          <p:cNvPicPr>
            <a:picLocks noChangeAspect="1"/>
          </p:cNvPicPr>
          <p:nvPr/>
        </p:nvPicPr>
        <p:blipFill>
          <a:blip r:embed="rId4"/>
          <a:srcRect l="1790" r="13693" b="-2"/>
          <a:stretch>
            <a:fillRect/>
          </a:stretch>
        </p:blipFill>
        <p:spPr bwMode="auto">
          <a:xfrm>
            <a:off x="1246188" y="885825"/>
            <a:ext cx="3113087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2" descr="Resultado de imagem para dentes de huntington sifilis"/>
          <p:cNvPicPr>
            <a:picLocks noChangeAspect="1" noChangeArrowheads="1"/>
          </p:cNvPicPr>
          <p:nvPr/>
        </p:nvPicPr>
        <p:blipFill>
          <a:blip r:embed="rId5"/>
          <a:srcRect t="8727" r="3" b="9428"/>
          <a:stretch>
            <a:fillRect/>
          </a:stretch>
        </p:blipFill>
        <p:spPr bwMode="auto">
          <a:xfrm>
            <a:off x="1265238" y="3511550"/>
            <a:ext cx="3113087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" name="Rectangle 7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3799" name="Imagem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32775" y="3590925"/>
            <a:ext cx="333375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Imagem 3"/>
          <p:cNvPicPr>
            <a:picLocks noChangeAspect="1"/>
          </p:cNvPicPr>
          <p:nvPr/>
        </p:nvPicPr>
        <p:blipFill>
          <a:blip r:embed="rId7"/>
          <a:srcRect l="482" r="-5" b="-5"/>
          <a:stretch>
            <a:fillRect/>
          </a:stretch>
        </p:blipFill>
        <p:spPr bwMode="auto">
          <a:xfrm>
            <a:off x="4252913" y="1644650"/>
            <a:ext cx="4325937" cy="353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smtClean="0"/>
              <a:t>Outras manifestações</a:t>
            </a:r>
            <a:r>
              <a:rPr lang="pt-BR" smtClean="0"/>
              <a:t> relevantes às alterações neurológicas </a:t>
            </a:r>
            <a:r>
              <a:rPr lang="pt-BR" smtClean="0">
                <a:sym typeface="Wingdings" pitchFamily="2" charset="2"/>
              </a:rPr>
              <a:t> deficiência cognitiva, hidrocefalia, </a:t>
            </a:r>
            <a:r>
              <a:rPr lang="pt-BR" smtClean="0"/>
              <a:t> convulsões, dificuldades de aprendizado, problemas motores, entre outras.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O tratamento adequado dos casos diagnosticados tanto sífilis precoce quanto tardia</a:t>
            </a:r>
            <a:r>
              <a:rPr lang="pt-BR" smtClean="0">
                <a:sym typeface="Wingdings" pitchFamily="2" charset="2"/>
              </a:rPr>
              <a:t> promove remissão dos sintomas em poucos dias.</a:t>
            </a:r>
          </a:p>
          <a:p>
            <a:pPr algn="just"/>
            <a:r>
              <a:rPr lang="pt-BR" smtClean="0">
                <a:sym typeface="Wingdings" pitchFamily="2" charset="2"/>
              </a:rPr>
              <a:t>Porém , as </a:t>
            </a:r>
            <a:r>
              <a:rPr lang="pt-BR" b="1" smtClean="0">
                <a:sym typeface="Wingdings" pitchFamily="2" charset="2"/>
              </a:rPr>
              <a:t>lesões tardias</a:t>
            </a:r>
            <a:r>
              <a:rPr lang="pt-BR" smtClean="0">
                <a:sym typeface="Wingdings" pitchFamily="2" charset="2"/>
              </a:rPr>
              <a:t>, a despeito da interrupção da evolução da infecção, </a:t>
            </a:r>
            <a:r>
              <a:rPr lang="pt-BR" b="1" smtClean="0">
                <a:sym typeface="Wingdings" pitchFamily="2" charset="2"/>
              </a:rPr>
              <a:t>não serão revertidas com  a antibioticoterapia </a:t>
            </a:r>
            <a:r>
              <a:rPr lang="pt-BR" smtClean="0">
                <a:sym typeface="Wingdings" pitchFamily="2" charset="2"/>
              </a:rPr>
              <a:t> importante manter o seguimento ambulatorial a longo prazo</a:t>
            </a:r>
            <a:endParaRPr lang="pt-BR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4954" y="2603500"/>
            <a:ext cx="8761413" cy="34163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Diagnóstico Laboratorial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pode ser realizado por pesquisa direta, com identificação do agente etiológico ou testes sorológicos.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  <a:sym typeface="Wingdings" panose="05000000000000000000" pitchFamily="2" charset="2"/>
            </a:endParaRP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Pesquisa direta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do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Treponema pallidum em material coletado de lesão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cutâneo-mucosa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, secreção nasal, de biópsia ou necropsia, placenta ou cordão umbilical.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Testes sorológicos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testes não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treponêmicos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(VDRL e RPR) </a:t>
            </a:r>
          </a:p>
          <a:p>
            <a:pPr marL="2286000" lvl="5" indent="0" algn="just">
              <a:buFont typeface="Wingdings 3" charset="2"/>
              <a:buNone/>
              <a:defRPr/>
            </a:pPr>
            <a:r>
              <a:rPr lang="pt-BR" dirty="0">
                <a:sym typeface="Wingdings" panose="05000000000000000000" pitchFamily="2" charset="2"/>
              </a:rPr>
              <a:t>      </a:t>
            </a:r>
            <a:r>
              <a:rPr lang="pt-BR" sz="1600" dirty="0">
                <a:sym typeface="Wingdings" panose="05000000000000000000" pitchFamily="2" charset="2"/>
              </a:rPr>
              <a:t> teste </a:t>
            </a:r>
            <a:r>
              <a:rPr lang="pt-BR" sz="1600" dirty="0" err="1">
                <a:sym typeface="Wingdings" panose="05000000000000000000" pitchFamily="2" charset="2"/>
              </a:rPr>
              <a:t>treponêmicos</a:t>
            </a:r>
            <a:r>
              <a:rPr lang="pt-BR" sz="1600" dirty="0">
                <a:sym typeface="Wingdings" panose="05000000000000000000" pitchFamily="2" charset="2"/>
              </a:rPr>
              <a:t> (FTA-</a:t>
            </a:r>
            <a:r>
              <a:rPr lang="pt-BR" sz="1600" dirty="0" err="1">
                <a:sym typeface="Wingdings" panose="05000000000000000000" pitchFamily="2" charset="2"/>
              </a:rPr>
              <a:t>Abs</a:t>
            </a:r>
            <a:r>
              <a:rPr lang="pt-BR" sz="1600" dirty="0">
                <a:sym typeface="Wingdings" panose="05000000000000000000" pitchFamily="2" charset="2"/>
              </a:rPr>
              <a:t>, TPHA, Elisa)</a:t>
            </a:r>
          </a:p>
          <a:p>
            <a:pPr marL="2286000" lvl="5" indent="0" algn="just">
              <a:buFont typeface="Wingdings 3" charset="2"/>
              <a:buNone/>
              <a:defRPr/>
            </a:pPr>
            <a:endParaRPr lang="pt-BR" sz="1600" dirty="0">
              <a:sym typeface="Wingdings" panose="05000000000000000000" pitchFamily="2" charset="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Teste não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treponêmicos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(VDRL e RPR): 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RN de mães com sífilis,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mesmo os não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infectados,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podem apresentar anticorpos maternos transferidos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passivamente pela placenta até o 6º mês de vida.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teste não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treponêmico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poderá ser reagente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devendo ser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comparado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título VDRL do RN com o título de VDRL materno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realizado na admissão para o parto.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Deve ser coletado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sangue periférico de todo RN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cuja mãe apresenta teste para sífilis reagente no momento do parto.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RN com sorologias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não reagentes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mas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 suspeita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epidemiológica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devem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repetir estes testes após o terceiro mês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devido à possibilidade de positivação tardia.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smtClean="0"/>
              <a:t>Testes Treponêmicos (</a:t>
            </a:r>
            <a:r>
              <a:rPr lang="pt-BR" b="1" smtClean="0">
                <a:sym typeface="Wingdings" pitchFamily="2" charset="2"/>
              </a:rPr>
              <a:t>FTA-Abs, TPHA, Elisa)</a:t>
            </a:r>
          </a:p>
          <a:p>
            <a:pPr lvl="1" algn="just"/>
            <a:r>
              <a:rPr lang="pt-BR" smtClean="0"/>
              <a:t>São </a:t>
            </a:r>
            <a:r>
              <a:rPr lang="pt-BR" b="1" smtClean="0"/>
              <a:t>testes qualitativos </a:t>
            </a:r>
            <a:r>
              <a:rPr lang="pt-BR" smtClean="0"/>
              <a:t>para detecção de anticorpos antitreponêmicos específicos, úteis para </a:t>
            </a:r>
            <a:r>
              <a:rPr lang="pt-BR" b="1" smtClean="0"/>
              <a:t>confirmação do diagnóstico</a:t>
            </a:r>
            <a:r>
              <a:rPr lang="pt-BR" smtClean="0"/>
              <a:t>, mas de </a:t>
            </a:r>
            <a:r>
              <a:rPr lang="pt-BR" b="1" smtClean="0"/>
              <a:t>uso limitado no RN</a:t>
            </a:r>
            <a:r>
              <a:rPr lang="pt-BR" smtClean="0">
                <a:sym typeface="Wingdings" pitchFamily="2" charset="2"/>
              </a:rPr>
              <a:t> pois os anticorpos </a:t>
            </a:r>
            <a:r>
              <a:rPr lang="pt-BR" b="1" smtClean="0">
                <a:sym typeface="Wingdings" pitchFamily="2" charset="2"/>
              </a:rPr>
              <a:t>IgG materno ultrapassam a barreira placentária</a:t>
            </a:r>
            <a:r>
              <a:rPr lang="pt-BR" smtClean="0">
                <a:sym typeface="Wingdings" pitchFamily="2" charset="2"/>
              </a:rPr>
              <a:t>.</a:t>
            </a:r>
          </a:p>
          <a:p>
            <a:pPr lvl="1" algn="just"/>
            <a:endParaRPr lang="pt-BR" smtClean="0">
              <a:sym typeface="Wingdings" pitchFamily="2" charset="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342900" lvl="1" indent="-342900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Radiografia de ossos longos </a:t>
            </a: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achados de anormalidades é comum na sífilis congênita sintomática. </a:t>
            </a:r>
            <a:endParaRPr lang="pt-BR" sz="1800" b="1" dirty="0">
              <a:solidFill>
                <a:schemeClr val="tx1">
                  <a:lumMod val="75000"/>
                  <a:lumOff val="25000"/>
                </a:schemeClr>
              </a:solidFill>
              <a:sym typeface="Wingdings" panose="05000000000000000000" pitchFamily="2" charset="2"/>
            </a:endParaRP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metafisite é o sinal mais frequente e precoce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, presente em 50 a 90% dos casos. Ela se caracteriza por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alternância de zonas de maior ou menos densidade na metáfise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e evoluiu para completa desorganização da região.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Incidência maior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nos seguintes ossos: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rádio, ulna, tíbia, fêmur, úmero e fíbula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.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periostite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esta presente em 70% dos casos e 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osteíte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está presentes em 20%-40% dos casos. 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Sinal de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Wimberger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maior sinal radiológico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 SC)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é caracterizado por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erosão bilateral do côndilo medial da tíbia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, ocorrendo em cerca de 20 a 30% dos casos.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99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smtClean="0"/>
              <a:t>Exame do líquido cefalorraquidiano (LCR) </a:t>
            </a:r>
            <a:r>
              <a:rPr lang="pt-BR" smtClean="0">
                <a:sym typeface="Wingdings" pitchFamily="2" charset="2"/>
              </a:rPr>
              <a:t> a coleta é </a:t>
            </a:r>
            <a:r>
              <a:rPr lang="pt-BR" b="1" smtClean="0">
                <a:sym typeface="Wingdings" pitchFamily="2" charset="2"/>
              </a:rPr>
              <a:t>obrigatória para pesquisar a neurosífilis</a:t>
            </a:r>
            <a:r>
              <a:rPr lang="pt-BR" smtClean="0">
                <a:sym typeface="Wingdings" pitchFamily="2" charset="2"/>
              </a:rPr>
              <a:t>. Nos casos em que não é possível colher o LCR  considerar a possibilidade de Neurosífilis.</a:t>
            </a:r>
          </a:p>
          <a:p>
            <a:pPr lvl="1" algn="just"/>
            <a:r>
              <a:rPr lang="pt-BR" b="1" smtClean="0">
                <a:sym typeface="Wingdings" pitchFamily="2" charset="2"/>
              </a:rPr>
              <a:t>Neurosífilis confirmada </a:t>
            </a:r>
            <a:r>
              <a:rPr lang="pt-BR" smtClean="0">
                <a:sym typeface="Wingdings" pitchFamily="2" charset="2"/>
              </a:rPr>
              <a:t> quando o </a:t>
            </a:r>
            <a:r>
              <a:rPr lang="pt-BR" b="1" smtClean="0">
                <a:sym typeface="Wingdings" pitchFamily="2" charset="2"/>
              </a:rPr>
              <a:t>VDRL no líquor é reagente</a:t>
            </a:r>
            <a:r>
              <a:rPr lang="pt-BR" smtClean="0">
                <a:sym typeface="Wingdings" pitchFamily="2" charset="2"/>
              </a:rPr>
              <a:t>, </a:t>
            </a:r>
            <a:r>
              <a:rPr lang="pt-BR" b="1" u="sng" smtClean="0">
                <a:sym typeface="Wingdings" pitchFamily="2" charset="2"/>
              </a:rPr>
              <a:t>independente</a:t>
            </a:r>
            <a:r>
              <a:rPr lang="pt-BR" smtClean="0">
                <a:sym typeface="Wingdings" pitchFamily="2" charset="2"/>
              </a:rPr>
              <a:t> no valor do </a:t>
            </a:r>
            <a:r>
              <a:rPr lang="pt-BR" b="1" smtClean="0">
                <a:sym typeface="Wingdings" pitchFamily="2" charset="2"/>
              </a:rPr>
              <a:t>VDRL sérico</a:t>
            </a:r>
            <a:r>
              <a:rPr lang="pt-BR" smtClean="0">
                <a:sym typeface="Wingdings" pitchFamily="2" charset="2"/>
              </a:rPr>
              <a:t> e da </a:t>
            </a:r>
            <a:r>
              <a:rPr lang="pt-BR" b="1" smtClean="0">
                <a:sym typeface="Wingdings" pitchFamily="2" charset="2"/>
              </a:rPr>
              <a:t>existência de alterações na celularidade </a:t>
            </a:r>
            <a:r>
              <a:rPr lang="pt-BR" smtClean="0">
                <a:sym typeface="Wingdings" pitchFamily="2" charset="2"/>
              </a:rPr>
              <a:t>e/ou na </a:t>
            </a:r>
            <a:r>
              <a:rPr lang="pt-BR" b="1" smtClean="0">
                <a:sym typeface="Wingdings" pitchFamily="2" charset="2"/>
              </a:rPr>
              <a:t>proteinorraquia</a:t>
            </a:r>
            <a:r>
              <a:rPr lang="pt-BR" smtClean="0">
                <a:sym typeface="Wingdings" pitchFamily="2" charset="2"/>
              </a:rPr>
              <a:t>.</a:t>
            </a:r>
          </a:p>
          <a:p>
            <a:pPr lvl="1" algn="just"/>
            <a:r>
              <a:rPr lang="pt-BR" b="1" smtClean="0">
                <a:sym typeface="Wingdings" pitchFamily="2" charset="2"/>
              </a:rPr>
              <a:t>Neurosífilis possível </a:t>
            </a:r>
            <a:r>
              <a:rPr lang="pt-BR" smtClean="0">
                <a:sym typeface="Wingdings" pitchFamily="2" charset="2"/>
              </a:rPr>
              <a:t> quando existe </a:t>
            </a:r>
            <a:r>
              <a:rPr lang="pt-BR" b="1" smtClean="0">
                <a:sym typeface="Wingdings" pitchFamily="2" charset="2"/>
              </a:rPr>
              <a:t>alterações na celularidade </a:t>
            </a:r>
            <a:r>
              <a:rPr lang="pt-BR" smtClean="0">
                <a:sym typeface="Wingdings" pitchFamily="2" charset="2"/>
              </a:rPr>
              <a:t>e/ou no perfil bioquímico liquórico, </a:t>
            </a:r>
            <a:r>
              <a:rPr lang="pt-BR" b="1" smtClean="0">
                <a:sym typeface="Wingdings" pitchFamily="2" charset="2"/>
              </a:rPr>
              <a:t>acompanhadas de VDRL sérico reagente</a:t>
            </a:r>
            <a:r>
              <a:rPr lang="pt-BR" smtClean="0">
                <a:sym typeface="Wingdings" pitchFamily="2" charset="2"/>
              </a:rPr>
              <a:t>,</a:t>
            </a:r>
            <a:r>
              <a:rPr lang="pt-BR" b="1" smtClean="0">
                <a:sym typeface="Wingdings" pitchFamily="2" charset="2"/>
              </a:rPr>
              <a:t> mesmo que o VDRL no líquor seja não reagente</a:t>
            </a:r>
            <a:r>
              <a:rPr lang="pt-BR" smtClean="0">
                <a:sym typeface="Wingdings" pitchFamily="2" charset="2"/>
              </a:rPr>
              <a:t>, ou quando não for possível a realização do exame liquórico.</a:t>
            </a:r>
            <a:endParaRPr lang="pt-BR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LCR alterado no período neonatal (até 28 dias de vida):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Número de células: &gt; 25 células/mm</a:t>
            </a:r>
            <a:r>
              <a:rPr lang="pt-BR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Número de proteínas: &gt; 150mg/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dL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lvl="1" indent="-342900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LCR alterado após 28 dias de vida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Pleocitose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número de células &gt; 5 células/mm</a:t>
            </a:r>
            <a:r>
              <a:rPr lang="pt-BR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Hiperproteinorraquia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concentração proteica &gt; 40mg/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dL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419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smtClean="0"/>
              <a:t>Radiografia de tórax </a:t>
            </a:r>
            <a:r>
              <a:rPr lang="pt-BR" smtClean="0">
                <a:sym typeface="Wingdings" pitchFamily="2" charset="2"/>
              </a:rPr>
              <a:t> nos casos com “Pneumonia Alba”  observa-se mínima aeração alveolar, com presença de broncogramas aéreos  semelhante à SDR neonatal grave.</a:t>
            </a:r>
          </a:p>
          <a:p>
            <a:pPr algn="just"/>
            <a:r>
              <a:rPr lang="pt-BR" b="1" smtClean="0">
                <a:sym typeface="Wingdings" pitchFamily="2" charset="2"/>
              </a:rPr>
              <a:t>Hemograma completo </a:t>
            </a:r>
            <a:r>
              <a:rPr lang="pt-BR" smtClean="0">
                <a:sym typeface="Wingdings" pitchFamily="2" charset="2"/>
              </a:rPr>
              <a:t> anemia, leucocitose (em geral linfocitose ou monocitose) e plaquetopenia. </a:t>
            </a:r>
          </a:p>
          <a:p>
            <a:pPr algn="just"/>
            <a:r>
              <a:rPr lang="pt-BR" b="1" smtClean="0">
                <a:sym typeface="Wingdings" pitchFamily="2" charset="2"/>
              </a:rPr>
              <a:t>Outros exames laboratoriais </a:t>
            </a:r>
            <a:r>
              <a:rPr lang="pt-BR" smtClean="0">
                <a:sym typeface="Wingdings" pitchFamily="2" charset="2"/>
              </a:rPr>
              <a:t> elevação de Bilirrubina indireta, com teste de coombs negativo (por hemólise); elevação da Bilirrubina direta e transaminases (por hepatite neonatal).</a:t>
            </a:r>
            <a:endParaRPr lang="pt-BR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smtClean="0"/>
              <a:t>Diagnóstico Diferencial </a:t>
            </a:r>
            <a:r>
              <a:rPr lang="pt-BR" smtClean="0">
                <a:sym typeface="Wingdings" pitchFamily="2" charset="2"/>
              </a:rPr>
              <a:t> com septicemia e outras infecções congênitas, como rubéola, toxoplasmose, citomegalovirose, infecção generalizada pelo herpes simples e malária, listeriose e eritroplastose fetal.</a:t>
            </a:r>
          </a:p>
          <a:p>
            <a:pPr lvl="1" algn="just"/>
            <a:r>
              <a:rPr lang="pt-BR" smtClean="0">
                <a:sym typeface="Wingdings" pitchFamily="2" charset="2"/>
              </a:rPr>
              <a:t>Algumas lesões mais tardias podem ser confundidas com sarampo, varicela, escarlatina e até escabiose.</a:t>
            </a:r>
            <a:endParaRPr lang="pt-BR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440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smtClean="0"/>
              <a:t>Observação Importante</a:t>
            </a:r>
            <a:r>
              <a:rPr lang="pt-BR" smtClean="0"/>
              <a:t>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b="1" smtClean="0"/>
              <a:t>Elevação de títulos </a:t>
            </a:r>
            <a:r>
              <a:rPr lang="pt-BR" smtClean="0"/>
              <a:t>em sorologia não treponêmico </a:t>
            </a:r>
            <a:r>
              <a:rPr lang="pt-BR" b="1" smtClean="0"/>
              <a:t>ou ausência de queda </a:t>
            </a:r>
            <a:r>
              <a:rPr lang="pt-BR" smtClean="0"/>
              <a:t>(exceto quando o título inicial for menor ou igual a 1:4), após tratamento considerado adequado, </a:t>
            </a:r>
            <a:r>
              <a:rPr lang="pt-BR" b="1" smtClean="0"/>
              <a:t>pode</a:t>
            </a:r>
            <a:r>
              <a:rPr lang="pt-BR" smtClean="0"/>
              <a:t> ser </a:t>
            </a:r>
            <a:r>
              <a:rPr lang="pt-BR" b="1" smtClean="0"/>
              <a:t>devido à reinfecção da gestante</a:t>
            </a:r>
            <a:r>
              <a:rPr lang="pt-BR" smtClean="0"/>
              <a:t>, falha terapêutica ou tratamento inadequado.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1"/>
          </p:nvPr>
        </p:nvSpPr>
        <p:spPr>
          <a:xfrm>
            <a:off x="998538" y="1739900"/>
            <a:ext cx="8761412" cy="3416300"/>
          </a:xfrm>
        </p:spPr>
        <p:txBody>
          <a:bodyPr/>
          <a:lstStyle/>
          <a:p>
            <a:r>
              <a:rPr lang="pt-BR" b="1" smtClean="0">
                <a:solidFill>
                  <a:srgbClr val="FFFF00"/>
                </a:solidFill>
              </a:rPr>
              <a:t>Manejo do recém nascido na maternidade:</a:t>
            </a:r>
          </a:p>
          <a:p>
            <a:endParaRPr lang="pt-BR" b="1" smtClean="0">
              <a:solidFill>
                <a:srgbClr val="FFFF00"/>
              </a:solidFill>
            </a:endParaRPr>
          </a:p>
        </p:txBody>
      </p:sp>
      <p:sp>
        <p:nvSpPr>
          <p:cNvPr id="7" name="Elipse 6"/>
          <p:cNvSpPr/>
          <p:nvPr/>
        </p:nvSpPr>
        <p:spPr>
          <a:xfrm>
            <a:off x="8718550" y="1882775"/>
            <a:ext cx="3233738" cy="4762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chemeClr val="tx1"/>
                </a:solidFill>
              </a:rPr>
              <a:t>A1- </a:t>
            </a:r>
            <a:r>
              <a:rPr lang="pt-BR" sz="1200" b="1" dirty="0">
                <a:solidFill>
                  <a:schemeClr val="tx1"/>
                </a:solidFill>
              </a:rPr>
              <a:t>Penicilina G Cristalina </a:t>
            </a:r>
            <a:r>
              <a:rPr lang="pt-BR" sz="1200" dirty="0">
                <a:solidFill>
                  <a:schemeClr val="tx1"/>
                </a:solidFill>
              </a:rPr>
              <a:t>- 50.000 UI/kg/dose EV 12/12h por 7 dias e no 8º dia 8/8h - durante 10 dias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chemeClr val="tx1"/>
                </a:solidFill>
              </a:rPr>
              <a:t>ou Penicilina G </a:t>
            </a:r>
            <a:r>
              <a:rPr lang="pt-BR" sz="1200" b="1" dirty="0" err="1">
                <a:solidFill>
                  <a:schemeClr val="tx1"/>
                </a:solidFill>
              </a:rPr>
              <a:t>Procaina</a:t>
            </a:r>
            <a:r>
              <a:rPr lang="pt-BR" sz="1200" b="1" dirty="0">
                <a:solidFill>
                  <a:schemeClr val="tx1"/>
                </a:solidFill>
              </a:rPr>
              <a:t> </a:t>
            </a:r>
            <a:r>
              <a:rPr lang="pt-BR" sz="1200" dirty="0">
                <a:solidFill>
                  <a:schemeClr val="tx1"/>
                </a:solidFill>
              </a:rPr>
              <a:t>50.000 UI/Kg IM 1vez  ao dia por 10 dias.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chemeClr val="tx1"/>
                </a:solidFill>
              </a:rPr>
              <a:t>A2- </a:t>
            </a:r>
            <a:r>
              <a:rPr lang="pt-BR" sz="1200" b="1" dirty="0">
                <a:solidFill>
                  <a:schemeClr val="tx1"/>
                </a:solidFill>
              </a:rPr>
              <a:t>Penicilina G Cristalina </a:t>
            </a:r>
            <a:r>
              <a:rPr lang="pt-BR" sz="1200" dirty="0">
                <a:solidFill>
                  <a:schemeClr val="tx1"/>
                </a:solidFill>
              </a:rPr>
              <a:t>- 50.000 UI/kg/dose EV 12/12h por 7 dias e no 8º dia 8/8h - durante 10 dias.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chemeClr val="tx1"/>
                </a:solidFill>
              </a:rPr>
              <a:t>A3- </a:t>
            </a:r>
            <a:r>
              <a:rPr lang="pt-BR" sz="1200" b="1" dirty="0">
                <a:solidFill>
                  <a:schemeClr val="tx1"/>
                </a:solidFill>
              </a:rPr>
              <a:t>Penicilina G </a:t>
            </a:r>
            <a:r>
              <a:rPr lang="pt-BR" sz="1200" b="1" dirty="0" err="1">
                <a:solidFill>
                  <a:schemeClr val="tx1"/>
                </a:solidFill>
              </a:rPr>
              <a:t>Benzatina</a:t>
            </a:r>
            <a:r>
              <a:rPr lang="pt-BR" sz="1200" b="1" dirty="0">
                <a:solidFill>
                  <a:schemeClr val="tx1"/>
                </a:solidFill>
              </a:rPr>
              <a:t> </a:t>
            </a:r>
            <a:r>
              <a:rPr lang="pt-BR" sz="1200" dirty="0">
                <a:solidFill>
                  <a:schemeClr val="tx1"/>
                </a:solidFill>
              </a:rPr>
              <a:t>- 50.000 UI/kg IM  </a:t>
            </a:r>
            <a:r>
              <a:rPr lang="pt-BR" sz="1200" b="1" dirty="0">
                <a:solidFill>
                  <a:schemeClr val="tx1"/>
                </a:solidFill>
              </a:rPr>
              <a:t>+ acompanhamento ambulatorial obrigatório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chemeClr val="tx1"/>
                </a:solidFill>
              </a:rPr>
              <a:t>Se </a:t>
            </a:r>
            <a:r>
              <a:rPr lang="pt-BR" sz="1200" b="1" dirty="0">
                <a:solidFill>
                  <a:schemeClr val="tx1"/>
                </a:solidFill>
              </a:rPr>
              <a:t>não for possível </a:t>
            </a:r>
            <a:r>
              <a:rPr lang="pt-BR" sz="1200" dirty="0">
                <a:solidFill>
                  <a:schemeClr val="tx1"/>
                </a:solidFill>
              </a:rPr>
              <a:t>realizar o </a:t>
            </a:r>
            <a:r>
              <a:rPr lang="pt-BR" sz="1200" b="1" dirty="0">
                <a:solidFill>
                  <a:schemeClr val="tx1"/>
                </a:solidFill>
              </a:rPr>
              <a:t>acompanhamento ambulatorial </a:t>
            </a:r>
            <a:r>
              <a:rPr lang="pt-BR" sz="1200" dirty="0">
                <a:solidFill>
                  <a:schemeClr val="tx1"/>
                </a:solidFill>
              </a:rPr>
              <a:t>--&gt; RN deverá ser </a:t>
            </a:r>
            <a:r>
              <a:rPr lang="pt-BR" sz="1200" b="1" dirty="0">
                <a:solidFill>
                  <a:schemeClr val="tx1"/>
                </a:solidFill>
              </a:rPr>
              <a:t>tratado como A1.</a:t>
            </a:r>
          </a:p>
        </p:txBody>
      </p:sp>
      <p:pic>
        <p:nvPicPr>
          <p:cNvPr id="4506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1038" y="2105025"/>
            <a:ext cx="7354887" cy="4752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73188" y="2654300"/>
            <a:ext cx="8761412" cy="3416300"/>
          </a:xfrm>
        </p:spPr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Seguimento e controle de cura de RN com SC ou expostos a Sífilis materna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Todo RN deve ser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acompanhado por pelo menos 2 anos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342900" lvl="1" indent="-342900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RN com critério de SC e</a:t>
            </a:r>
            <a:r>
              <a:rPr lang="pt-BR" sz="1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tratados</a:t>
            </a:r>
            <a:r>
              <a:rPr lang="pt-B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no período neonatal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Realizar seguimento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ambulatorial mensal até o 6º mês de vida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bimensal do 6º ao 12º mês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semestral até 24 meses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com exames clínicos minuciosos;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Realizar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VDRL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com titulação com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1, 3, 6, 12, 18 e 24 meses de vida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Interromper a coleta do VDRL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seriado após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obtenção de 2 exames consecutivos não reagentes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Realizar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teste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treponêmico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 partir dos 18 meses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 vida;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VDRL estiver caindo nos primeiros 3 meses e forem negativados entre 6 e 18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meses de vida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criança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adequadamente tratada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de maneira correta;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RN com critério de SC e </a:t>
            </a:r>
            <a:r>
              <a:rPr lang="pt-BR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tratados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no período neonatal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Caso sejam observados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sinais clínicos compatíveis com SC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ou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não ocorra a queda esperada de títulos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repetir exames sorológicos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Elevação do título sorológico ou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da sua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não negativação até os 18 meses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reavaliar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o paciente e proceder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retratamento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Neurossífilis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 repetir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PL a cada 6 meses, até normalização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bioquímica, citológica e sorológica.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Espera –se que o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VDRL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do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liquor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negative por volta do 6 mês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de vida e que o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líquor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esteja normal ao fim do segundo ano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Alterações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liquóricas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persistentes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indicam necessidade de reavaliação clínico-laboratorial completa e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retratamento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481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smtClean="0"/>
              <a:t>RN com critério de SC e </a:t>
            </a:r>
            <a:r>
              <a:rPr lang="pt-BR" b="1" u="sng" smtClean="0"/>
              <a:t>tratados</a:t>
            </a:r>
            <a:r>
              <a:rPr lang="pt-BR" b="1" smtClean="0"/>
              <a:t> no período neonatal</a:t>
            </a:r>
          </a:p>
          <a:p>
            <a:pPr lvl="1"/>
            <a:r>
              <a:rPr lang="pt-BR" smtClean="0"/>
              <a:t>Acompanhamento </a:t>
            </a:r>
            <a:r>
              <a:rPr lang="pt-BR" b="1" smtClean="0"/>
              <a:t>oftalmológico, neurológico e audiológico semestral até dos 2 anos de vida</a:t>
            </a:r>
            <a:r>
              <a:rPr lang="pt-BR" smtClean="0"/>
              <a:t>;</a:t>
            </a:r>
          </a:p>
          <a:p>
            <a:pPr lvl="1"/>
            <a:r>
              <a:rPr lang="pt-BR" smtClean="0"/>
              <a:t>Nos casos de </a:t>
            </a:r>
            <a:r>
              <a:rPr lang="pt-BR" b="1" smtClean="0"/>
              <a:t>crianças tratadas de forma inadequada</a:t>
            </a:r>
            <a:r>
              <a:rPr lang="pt-BR" smtClean="0"/>
              <a:t>, na dose e/ou tempo do tratamento preconizado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b="1" smtClean="0">
                <a:sym typeface="Wingdings" pitchFamily="2" charset="2"/>
              </a:rPr>
              <a:t>reavaliação e reiniciar o tratamento</a:t>
            </a:r>
            <a:endParaRPr lang="pt-BR" b="1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RN que não atingiram os critérios diagnósticos de SC e </a:t>
            </a:r>
            <a:r>
              <a:rPr lang="pt-BR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não tratados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no período neonatal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Realizar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exame clínico minucioso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 1,2,3,6,12 e 18 meses de vida;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Realizar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VDRL com titulação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 1, 3, 6, 12 e 18 meses de vida;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Interromper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 coleta do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VDRL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seriado após obtenção de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 exames consecutivos negativos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Realizar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teste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treponêmico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 partir dos 18 meses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 vida;</a:t>
            </a:r>
          </a:p>
          <a:p>
            <a:pPr lvl="1"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 títulos de teste não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treponêmicos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VDRL) estiverem caindo nos primeiros 3 meses e forem negativos entre 6 e 18 meses de vida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acompanhados  por teste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treponêmico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negativo após os 18 meses e vida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 lactente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adequadamente tratado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e não foi afetado pela sífilis.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6913" y="2095500"/>
            <a:ext cx="7292975" cy="4762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512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O </a:t>
            </a:r>
            <a:r>
              <a:rPr lang="pt-BR" b="1" smtClean="0"/>
              <a:t>prognóstico</a:t>
            </a:r>
            <a:r>
              <a:rPr lang="pt-BR" smtClean="0"/>
              <a:t> da SC parece estar </a:t>
            </a:r>
            <a:r>
              <a:rPr lang="pt-BR" b="1" smtClean="0"/>
              <a:t>ligado à gravidade da infecção intrauterina e à época em que o tratamento foi instituído</a:t>
            </a:r>
            <a:r>
              <a:rPr lang="pt-BR" smtClean="0"/>
              <a:t>;</a:t>
            </a:r>
          </a:p>
          <a:p>
            <a:pPr algn="just"/>
            <a:r>
              <a:rPr lang="pt-BR" smtClean="0"/>
              <a:t>Quanto </a:t>
            </a:r>
            <a:r>
              <a:rPr lang="pt-BR" b="1" smtClean="0"/>
              <a:t>mais precoce o tratamento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b="1" smtClean="0">
                <a:sym typeface="Wingdings" pitchFamily="2" charset="2"/>
              </a:rPr>
              <a:t>menos estigmas aparecerão </a:t>
            </a:r>
            <a:r>
              <a:rPr lang="pt-BR" smtClean="0">
                <a:sym typeface="Wingdings" pitchFamily="2" charset="2"/>
              </a:rPr>
              <a:t>no desenvolvimento desta criança;</a:t>
            </a:r>
          </a:p>
          <a:p>
            <a:pPr algn="just"/>
            <a:r>
              <a:rPr lang="pt-BR" b="1" smtClean="0">
                <a:sym typeface="Wingdings" pitchFamily="2" charset="2"/>
              </a:rPr>
              <a:t>Tratamento após o terceiro meses de vida </a:t>
            </a:r>
            <a:r>
              <a:rPr lang="pt-BR" smtClean="0">
                <a:sym typeface="Wingdings" pitchFamily="2" charset="2"/>
              </a:rPr>
              <a:t> pode </a:t>
            </a:r>
            <a:r>
              <a:rPr lang="pt-BR" b="1" smtClean="0">
                <a:sym typeface="Wingdings" pitchFamily="2" charset="2"/>
              </a:rPr>
              <a:t>não evitar a surdez</a:t>
            </a:r>
            <a:r>
              <a:rPr lang="pt-BR" smtClean="0">
                <a:sym typeface="Wingdings" pitchFamily="2" charset="2"/>
              </a:rPr>
              <a:t>, </a:t>
            </a:r>
            <a:r>
              <a:rPr lang="pt-BR" b="1" smtClean="0">
                <a:sym typeface="Wingdings" pitchFamily="2" charset="2"/>
              </a:rPr>
              <a:t>nem a ceratite intersticial</a:t>
            </a:r>
            <a:r>
              <a:rPr lang="pt-BR" smtClean="0">
                <a:sym typeface="Wingdings" pitchFamily="2" charset="2"/>
              </a:rPr>
              <a:t>, </a:t>
            </a:r>
            <a:r>
              <a:rPr lang="pt-BR" b="1" smtClean="0">
                <a:sym typeface="Wingdings" pitchFamily="2" charset="2"/>
              </a:rPr>
              <a:t>nem o aparecimento das articulações de Clutton</a:t>
            </a:r>
            <a:r>
              <a:rPr lang="pt-BR" smtClean="0">
                <a:sym typeface="Wingdings" pitchFamily="2" charset="2"/>
              </a:rPr>
              <a:t>.</a:t>
            </a:r>
            <a:endParaRPr lang="pt-BR" smtClean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Sífilis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761413" cy="4041775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Medidas de controle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Oferecer a toda gestante uma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assistência pré-natal adequada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Prevenir doenças sexualmente transmissíveis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em mulheres em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idade fértil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Prática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 sexo protegido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Realizar triagem de sífilis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para mulheres em idade fértil (antes e durante a gestação) e parceiros sexuais;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Tratar e acompanhar adequadamente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todas as gestantes diagnosticadas com sífilis e seus parceiros sexuais;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Investigar os RN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filhos de mães com sorologias reagentes para sífilis;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Garantir o diagnóstico e tratamento adequado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para todos os casos de sífilis congênitas;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Seguimento ambulatorial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dos RN nascidos expostos a sífilis materna;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Notificar à vigilância epidemiológica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todos os casos de sífilis na gestante e sífilis congênitas.</a:t>
            </a:r>
          </a:p>
          <a:p>
            <a:pPr lvl="1"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ítulo 1"/>
          <p:cNvSpPr>
            <a:spLocks noGrp="1"/>
          </p:cNvSpPr>
          <p:nvPr>
            <p:ph type="title"/>
          </p:nvPr>
        </p:nvSpPr>
        <p:spPr>
          <a:xfrm>
            <a:off x="1155700" y="947738"/>
            <a:ext cx="8761413" cy="728662"/>
          </a:xfrm>
        </p:spPr>
        <p:txBody>
          <a:bodyPr/>
          <a:lstStyle/>
          <a:p>
            <a:r>
              <a:rPr lang="pt-BR" smtClean="0"/>
              <a:t>Referência</a:t>
            </a:r>
          </a:p>
        </p:txBody>
      </p:sp>
      <p:sp>
        <p:nvSpPr>
          <p:cNvPr id="532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Luppi, Carla Gianna; Domingues, Carmem Silvia Bruniera; Gomes, Solange Chabu - </a:t>
            </a:r>
            <a:r>
              <a:rPr lang="pt-BR" b="1" smtClean="0"/>
              <a:t>Guia de Bolso para o Manejo da Sífilis em Gestantes e Sífilis Congênita </a:t>
            </a:r>
            <a:r>
              <a:rPr lang="pt-BR" smtClean="0"/>
              <a:t>- Secretaria de Estado da Saúde de São Paulo - Coordenadoria de Controle de Doenças - Centro de Referência e Treinamento DST/Aids-SP - Programa Estadual DST/AIDS de São Paulo; 2ª edição, São Paulo -2016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ítulo 1"/>
          <p:cNvSpPr>
            <a:spLocks noGrp="1"/>
          </p:cNvSpPr>
          <p:nvPr>
            <p:ph type="title"/>
          </p:nvPr>
        </p:nvSpPr>
        <p:spPr>
          <a:xfrm>
            <a:off x="914400" y="423863"/>
            <a:ext cx="8761413" cy="728662"/>
          </a:xfrm>
        </p:spPr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Obrigada!!</a:t>
            </a:r>
          </a:p>
        </p:txBody>
      </p:sp>
      <p:pic>
        <p:nvPicPr>
          <p:cNvPr id="54276" name="Picture 4" descr="20170509_0903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0363" y="1111250"/>
            <a:ext cx="8832850" cy="5251450"/>
          </a:xfrm>
          <a:prstGeom prst="rect">
            <a:avLst/>
          </a:prstGeom>
          <a:noFill/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2776538" y="6364288"/>
            <a:ext cx="6216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Staffs e Residentes da Unidade Neonatal do HMIB/SES/DF</a:t>
            </a:r>
          </a:p>
        </p:txBody>
      </p:sp>
      <p:sp>
        <p:nvSpPr>
          <p:cNvPr id="54279" name="Line 7"/>
          <p:cNvSpPr>
            <a:spLocks noChangeShapeType="1"/>
          </p:cNvSpPr>
          <p:nvPr/>
        </p:nvSpPr>
        <p:spPr bwMode="auto">
          <a:xfrm>
            <a:off x="8072438" y="1155700"/>
            <a:ext cx="398462" cy="290513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7980363" y="762000"/>
            <a:ext cx="145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FF00"/>
                </a:solidFill>
              </a:rPr>
              <a:t>Dra. Patrícia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 - Sala da Diretoria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679</TotalTime>
  <Words>2762</Words>
  <Application>Microsoft Office PowerPoint</Application>
  <PresentationFormat>Personalizar</PresentationFormat>
  <Paragraphs>183</Paragraphs>
  <Slides>40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40</vt:i4>
      </vt:variant>
    </vt:vector>
  </HeadingPairs>
  <TitlesOfParts>
    <vt:vector size="46" baseType="lpstr">
      <vt:lpstr>Century Gothic</vt:lpstr>
      <vt:lpstr>Arial</vt:lpstr>
      <vt:lpstr>Wingdings 3</vt:lpstr>
      <vt:lpstr>Calibri</vt:lpstr>
      <vt:lpstr>Wingdings</vt:lpstr>
      <vt:lpstr>Íon - Sala da Diretoria</vt:lpstr>
      <vt:lpstr>Manejo da Sífilis Congênita - 2016</vt:lpstr>
      <vt:lpstr>Slide 2</vt:lpstr>
      <vt:lpstr>Sífilis</vt:lpstr>
      <vt:lpstr>Sífilis na Gestante</vt:lpstr>
      <vt:lpstr>Sífilis na Gestante</vt:lpstr>
      <vt:lpstr>Sífilis na Gestante</vt:lpstr>
      <vt:lpstr>Sífilis na Gestante</vt:lpstr>
      <vt:lpstr>Sífilis na Gestante</vt:lpstr>
      <vt:lpstr>Sífilis na Gestante</vt:lpstr>
      <vt:lpstr>Slide 10</vt:lpstr>
      <vt:lpstr>Slide 11</vt:lpstr>
      <vt:lpstr>Slide 12</vt:lpstr>
      <vt:lpstr>Sífilis Congênita</vt:lpstr>
      <vt:lpstr>Sífilis Congênita</vt:lpstr>
      <vt:lpstr>Sífilis Congênita</vt:lpstr>
      <vt:lpstr>Sífilis Congênita</vt:lpstr>
      <vt:lpstr>Sífilis Congênita</vt:lpstr>
      <vt:lpstr>Slide 18</vt:lpstr>
      <vt:lpstr>Sífilis Congênita</vt:lpstr>
      <vt:lpstr>Slide 20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Referência</vt:lpstr>
      <vt:lpstr>Obrigada!!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Manejo da Sífilis Congênita 2016</dc:title>
  <dc:creator>Patrícia Queiroz</dc:creator>
  <cp:lastModifiedBy>Paulo</cp:lastModifiedBy>
  <cp:revision>58</cp:revision>
  <dcterms:created xsi:type="dcterms:W3CDTF">2017-07-10T20:30:05Z</dcterms:created>
  <dcterms:modified xsi:type="dcterms:W3CDTF">2017-08-11T18:56:34Z</dcterms:modified>
</cp:coreProperties>
</file>