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  <p:sldMasterId id="2147483684" r:id="rId3"/>
    <p:sldMasterId id="2147483672" r:id="rId4"/>
    <p:sldMasterId id="2147483660" r:id="rId5"/>
  </p:sldMasterIdLst>
  <p:notesMasterIdLst>
    <p:notesMasterId r:id="rId52"/>
  </p:notesMasterIdLst>
  <p:sldIdLst>
    <p:sldId id="270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9" r:id="rId15"/>
    <p:sldId id="272" r:id="rId16"/>
    <p:sldId id="275" r:id="rId17"/>
    <p:sldId id="276" r:id="rId18"/>
    <p:sldId id="277" r:id="rId19"/>
    <p:sldId id="309" r:id="rId20"/>
    <p:sldId id="279" r:id="rId21"/>
    <p:sldId id="280" r:id="rId22"/>
    <p:sldId id="291" r:id="rId23"/>
    <p:sldId id="282" r:id="rId24"/>
    <p:sldId id="287" r:id="rId25"/>
    <p:sldId id="284" r:id="rId26"/>
    <p:sldId id="290" r:id="rId27"/>
    <p:sldId id="288" r:id="rId28"/>
    <p:sldId id="310" r:id="rId29"/>
    <p:sldId id="289" r:id="rId30"/>
    <p:sldId id="303" r:id="rId31"/>
    <p:sldId id="304" r:id="rId32"/>
    <p:sldId id="312" r:id="rId33"/>
    <p:sldId id="293" r:id="rId34"/>
    <p:sldId id="294" r:id="rId35"/>
    <p:sldId id="295" r:id="rId36"/>
    <p:sldId id="296" r:id="rId37"/>
    <p:sldId id="298" r:id="rId38"/>
    <p:sldId id="299" r:id="rId39"/>
    <p:sldId id="301" r:id="rId40"/>
    <p:sldId id="305" r:id="rId41"/>
    <p:sldId id="306" r:id="rId42"/>
    <p:sldId id="308" r:id="rId43"/>
    <p:sldId id="307" r:id="rId44"/>
    <p:sldId id="311" r:id="rId45"/>
    <p:sldId id="313" r:id="rId46"/>
    <p:sldId id="315" r:id="rId47"/>
    <p:sldId id="318" r:id="rId48"/>
    <p:sldId id="316" r:id="rId49"/>
    <p:sldId id="317" r:id="rId50"/>
    <p:sldId id="319" r:id="rId5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admc-saps-10\Geape2\N&#218;CLEOS%202013\NUSC\PTN\PLANILHAS%202012\Relat&#243;rios%20digitados%202012\amostras%20recebidas%20e%20amostras%20inadequadas%202%2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33480307743596"/>
          <c:y val="8.0136929230085571E-2"/>
          <c:w val="0.4983734446172649"/>
          <c:h val="0.79739751138762349"/>
        </c:manualLayout>
      </c:layout>
      <c:pieChart>
        <c:varyColors val="1"/>
        <c:ser>
          <c:idx val="0"/>
          <c:order val="0"/>
          <c:explosion val="2"/>
          <c:dLbls>
            <c:dLbl>
              <c:idx val="1"/>
              <c:layout>
                <c:manualLayout>
                  <c:x val="-0.19345273770750623"/>
                  <c:y val="-0.397445738352304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4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'recebidas CSxHR'!$A$3:$A$4</c:f>
              <c:strCache>
                <c:ptCount val="2"/>
                <c:pt idx="0">
                  <c:v>Centros de Saúde </c:v>
                </c:pt>
                <c:pt idx="1">
                  <c:v>Hospitais</c:v>
                </c:pt>
              </c:strCache>
            </c:strRef>
          </c:cat>
          <c:val>
            <c:numRef>
              <c:f>'recebidas CSxHR'!$B$3:$B$4</c:f>
              <c:numCache>
                <c:formatCode>General</c:formatCode>
                <c:ptCount val="2"/>
                <c:pt idx="0">
                  <c:v>4730</c:v>
                </c:pt>
                <c:pt idx="1">
                  <c:v>40494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zero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106934-F59B-46C3-82F5-CCBE0E053289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511B9-C731-4F7C-A529-24AA52D6B21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87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511B9-C731-4F7C-A529-24AA52D6B218}" type="slidenum">
              <a:rPr lang="pt-BR" smtClean="0"/>
              <a:pPr/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511B9-C731-4F7C-A529-24AA52D6B218}" type="slidenum">
              <a:rPr lang="pt-BR" smtClean="0"/>
              <a:pPr/>
              <a:t>17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Triângulo retângulo 6"/>
          <p:cNvSpPr/>
          <p:nvPr userDrawn="1"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Espaço Reservado para Data 29"/>
          <p:cNvSpPr txBox="1">
            <a:spLocks/>
          </p:cNvSpPr>
          <p:nvPr userDrawn="1"/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F18AB7-49BF-4E00-BF54-0D9E91AC412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11/10/2013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Espaço Reservado para Número de Slide 26"/>
          <p:cNvSpPr txBox="1">
            <a:spLocks/>
          </p:cNvSpPr>
          <p:nvPr userDrawn="1"/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D6AEEC-6BF2-4190-AB9D-00168C6CA0FB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Espaço Reservado para Conteúdo 4" descr="C:\Users\1964402\Downloads\foto.JPG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6" y="-24"/>
            <a:ext cx="1000100" cy="1357298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tângulo 12"/>
          <p:cNvSpPr/>
          <p:nvPr userDrawn="1"/>
        </p:nvSpPr>
        <p:spPr>
          <a:xfrm>
            <a:off x="142844" y="1142984"/>
            <a:ext cx="785818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4" name="Conector reto 13"/>
          <p:cNvCxnSpPr/>
          <p:nvPr userDrawn="1"/>
        </p:nvCxnSpPr>
        <p:spPr>
          <a:xfrm>
            <a:off x="0" y="1141396"/>
            <a:ext cx="9144000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/>
          <p:cNvSpPr txBox="1"/>
          <p:nvPr userDrawn="1"/>
        </p:nvSpPr>
        <p:spPr>
          <a:xfrm>
            <a:off x="2000232" y="457122"/>
            <a:ext cx="6437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2060"/>
                </a:solidFill>
              </a:rPr>
              <a:t>Programa de Triagem Neonatal do Distrito Federal</a:t>
            </a:r>
            <a:endParaRPr lang="pt-BR" sz="2000" b="1" dirty="0">
              <a:solidFill>
                <a:srgbClr val="002060"/>
              </a:solidFill>
            </a:endParaRPr>
          </a:p>
        </p:txBody>
      </p:sp>
      <p:cxnSp>
        <p:nvCxnSpPr>
          <p:cNvPr id="16" name="Conector reto 15"/>
          <p:cNvCxnSpPr/>
          <p:nvPr userDrawn="1"/>
        </p:nvCxnSpPr>
        <p:spPr>
          <a:xfrm>
            <a:off x="0" y="6356370"/>
            <a:ext cx="9144000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/>
          <p:cNvSpPr txBox="1"/>
          <p:nvPr userDrawn="1"/>
        </p:nvSpPr>
        <p:spPr>
          <a:xfrm>
            <a:off x="5780611" y="6448032"/>
            <a:ext cx="28164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>
                <a:solidFill>
                  <a:srgbClr val="002060"/>
                </a:solidFill>
              </a:rPr>
              <a:t>Juliana de Vasconcellos Thomas</a:t>
            </a:r>
            <a:endParaRPr lang="pt-BR" sz="1600" dirty="0">
              <a:solidFill>
                <a:srgbClr val="002060"/>
              </a:solidFill>
            </a:endParaRPr>
          </a:p>
        </p:txBody>
      </p:sp>
      <p:sp>
        <p:nvSpPr>
          <p:cNvPr id="18" name="Título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</p:spPr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19" name="Espaço Reservado para Data 2"/>
          <p:cNvSpPr txBox="1">
            <a:spLocks/>
          </p:cNvSpPr>
          <p:nvPr userDrawn="1"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tângulo 22"/>
          <p:cNvSpPr/>
          <p:nvPr userDrawn="1"/>
        </p:nvSpPr>
        <p:spPr>
          <a:xfrm>
            <a:off x="142844" y="1142984"/>
            <a:ext cx="785818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4" name="Conector reto 23"/>
          <p:cNvCxnSpPr/>
          <p:nvPr userDrawn="1"/>
        </p:nvCxnSpPr>
        <p:spPr>
          <a:xfrm>
            <a:off x="0" y="1141396"/>
            <a:ext cx="9144000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to 25"/>
          <p:cNvCxnSpPr/>
          <p:nvPr userDrawn="1"/>
        </p:nvCxnSpPr>
        <p:spPr>
          <a:xfrm>
            <a:off x="0" y="6356370"/>
            <a:ext cx="9144000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Imagem 27" descr="C:\Users\1927868\AppData\Local\Microsoft\Windows\Temporary Internet Files\Content.IE5\KMAJNYX7\foto[1].JPG"/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6" y="71414"/>
            <a:ext cx="1071538" cy="1071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</p:spPr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" name="Espaço Reservado para Data 29"/>
          <p:cNvSpPr txBox="1">
            <a:spLocks/>
          </p:cNvSpPr>
          <p:nvPr userDrawn="1"/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F18AB7-49BF-4E00-BF54-0D9E91AC412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11/10/2013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ço Reservado para Número de Slide 26"/>
          <p:cNvSpPr txBox="1">
            <a:spLocks/>
          </p:cNvSpPr>
          <p:nvPr userDrawn="1"/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D6AEEC-6BF2-4190-AB9D-00168C6CA0FB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tângulo 7"/>
          <p:cNvSpPr/>
          <p:nvPr userDrawn="1"/>
        </p:nvSpPr>
        <p:spPr>
          <a:xfrm>
            <a:off x="142844" y="1142984"/>
            <a:ext cx="785818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9" name="Conector reto 8"/>
          <p:cNvCxnSpPr/>
          <p:nvPr userDrawn="1"/>
        </p:nvCxnSpPr>
        <p:spPr>
          <a:xfrm>
            <a:off x="0" y="1141396"/>
            <a:ext cx="9144000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ixaDeTexto 9"/>
          <p:cNvSpPr txBox="1"/>
          <p:nvPr userDrawn="1"/>
        </p:nvSpPr>
        <p:spPr>
          <a:xfrm>
            <a:off x="1857356" y="457122"/>
            <a:ext cx="6437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2060"/>
                </a:solidFill>
              </a:rPr>
              <a:t>Programa de Triagem Neonatal do Distrito Federal</a:t>
            </a:r>
            <a:endParaRPr lang="pt-BR" sz="2000" b="1" dirty="0">
              <a:solidFill>
                <a:srgbClr val="002060"/>
              </a:solidFill>
            </a:endParaRPr>
          </a:p>
        </p:txBody>
      </p:sp>
      <p:cxnSp>
        <p:nvCxnSpPr>
          <p:cNvPr id="11" name="Conector reto 10"/>
          <p:cNvCxnSpPr/>
          <p:nvPr userDrawn="1"/>
        </p:nvCxnSpPr>
        <p:spPr>
          <a:xfrm>
            <a:off x="0" y="6356370"/>
            <a:ext cx="9144000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/>
          <p:nvPr userDrawn="1"/>
        </p:nvSpPr>
        <p:spPr>
          <a:xfrm>
            <a:off x="5709173" y="6448032"/>
            <a:ext cx="33634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>
                <a:solidFill>
                  <a:srgbClr val="002060"/>
                </a:solidFill>
              </a:rPr>
              <a:t>Juliana de Vasconcellos Thomas</a:t>
            </a:r>
            <a:endParaRPr lang="pt-BR" sz="1600" dirty="0">
              <a:solidFill>
                <a:srgbClr val="002060"/>
              </a:solidFill>
            </a:endParaRPr>
          </a:p>
        </p:txBody>
      </p:sp>
      <p:pic>
        <p:nvPicPr>
          <p:cNvPr id="13" name="Imagem 12" descr="C:\Users\1927868\AppData\Local\Microsoft\Windows\Temporary Internet Files\Content.IE5\KMAJNYX7\foto[1].JPG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6" y="71414"/>
            <a:ext cx="1071538" cy="1071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C9523-A791-4C7E-831B-238342B6F20F}" type="datetimeFigureOut">
              <a:rPr lang="pt-BR" smtClean="0"/>
              <a:pPr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FC9C9-7D40-4137-8EB9-4B85E851FF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E27DF-265B-4253-ABAA-0ED7B2EDFE36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34F2C-1524-449A-AB88-76ED0972D5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EB31F-58DB-4000-84EB-91F5CA7A2CBB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E04F7-06CF-43FC-8433-43E4C95E265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78127-C6E8-4A7D-AF54-8CF85D3F96F7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39DD6-70F4-4F7F-9227-5DF8AAAD5B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51F9C-E29E-42C9-B367-024297AAC0EE}" type="datetimeFigureOut">
              <a:rPr lang="pt-BR" smtClean="0"/>
              <a:pPr/>
              <a:t>11/10/2013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46BAF-22F0-4558-A3C1-40F8A457733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com.br/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mailto:naisc.sesdf@gmail.com" TargetMode="Externa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-36512" y="0"/>
            <a:ext cx="9144000" cy="685800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2DA2BF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r"/>
            <a:r>
              <a:rPr lang="pt-BR" sz="2400" dirty="0" smtClean="0"/>
              <a:t> </a:t>
            </a:r>
          </a:p>
        </p:txBody>
      </p:sp>
      <p:pic>
        <p:nvPicPr>
          <p:cNvPr id="6" name="Espaço Reservado para Conteúdo 4" descr="C:\Users\1964402\Downloads\foto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8640"/>
            <a:ext cx="4857784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aixaDeTexto 6"/>
          <p:cNvSpPr txBox="1"/>
          <p:nvPr/>
        </p:nvSpPr>
        <p:spPr>
          <a:xfrm>
            <a:off x="1857356" y="4786322"/>
            <a:ext cx="7056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002060"/>
                </a:solidFill>
              </a:rPr>
              <a:t> PTN/NUSC/GCV/DCVPIS/SAPS/SES-DF</a:t>
            </a:r>
          </a:p>
          <a:p>
            <a:endParaRPr lang="pt-BR" sz="2400" b="1" dirty="0" smtClean="0">
              <a:solidFill>
                <a:srgbClr val="002060"/>
              </a:solidFill>
            </a:endParaRPr>
          </a:p>
          <a:p>
            <a:pPr algn="r"/>
            <a:endParaRPr lang="pt-BR" sz="2400" dirty="0" smtClean="0">
              <a:solidFill>
                <a:srgbClr val="002060"/>
              </a:solidFill>
            </a:endParaRPr>
          </a:p>
          <a:p>
            <a:pPr algn="r"/>
            <a:r>
              <a:rPr lang="pt-BR" sz="2400" dirty="0" smtClean="0">
                <a:solidFill>
                  <a:srgbClr val="002060"/>
                </a:solidFill>
              </a:rPr>
              <a:t>Juliana de Vasconcellos Thomas </a:t>
            </a:r>
          </a:p>
          <a:p>
            <a:pPr algn="r"/>
            <a:r>
              <a:rPr lang="pt-BR" sz="2400" dirty="0" smtClean="0">
                <a:solidFill>
                  <a:srgbClr val="002060"/>
                </a:solidFill>
              </a:rPr>
              <a:t>Coordenação Estadual do PTN-DF</a:t>
            </a:r>
          </a:p>
          <a:p>
            <a:endParaRPr lang="pt-BR" sz="2400" b="1" dirty="0">
              <a:solidFill>
                <a:srgbClr val="002060"/>
              </a:solidFill>
            </a:endParaRPr>
          </a:p>
        </p:txBody>
      </p:sp>
      <p:pic>
        <p:nvPicPr>
          <p:cNvPr id="8" name="Imagem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301208"/>
            <a:ext cx="2016224" cy="126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260648"/>
            <a:ext cx="136815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tângulo 3"/>
          <p:cNvSpPr/>
          <p:nvPr/>
        </p:nvSpPr>
        <p:spPr>
          <a:xfrm>
            <a:off x="2699792" y="644153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000" b="1" dirty="0">
                <a:solidFill>
                  <a:srgbClr val="002060"/>
                </a:solidFill>
                <a:hlinkClick r:id="rId5"/>
              </a:rPr>
              <a:t>www.paulomargottocom.br</a:t>
            </a:r>
            <a:endParaRPr lang="pt-BR" sz="1000" b="1" dirty="0">
              <a:solidFill>
                <a:srgbClr val="002060"/>
              </a:solidFill>
            </a:endParaRPr>
          </a:p>
          <a:p>
            <a:r>
              <a:rPr lang="pt-BR" sz="1000" b="1" dirty="0">
                <a:solidFill>
                  <a:srgbClr val="002060"/>
                </a:solidFill>
              </a:rPr>
              <a:t>Brasília, 11 de outubro de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357430"/>
            <a:ext cx="8568952" cy="3286148"/>
          </a:xfrm>
        </p:spPr>
        <p:txBody>
          <a:bodyPr>
            <a:normAutofit fontScale="90000"/>
          </a:bodyPr>
          <a:lstStyle/>
          <a:p>
            <a:pPr algn="l"/>
            <a:r>
              <a:rPr lang="pt-BR" sz="3100" dirty="0" smtClean="0">
                <a:solidFill>
                  <a:srgbClr val="002060"/>
                </a:solidFill>
              </a:rPr>
              <a:t>TRIAGEM NEONATAL  -  Conceito </a:t>
            </a:r>
            <a:r>
              <a:rPr lang="pt-BR" sz="2400" dirty="0" smtClean="0">
                <a:solidFill>
                  <a:srgbClr val="002060"/>
                </a:solidFill>
              </a:rPr>
              <a:t/>
            </a:r>
            <a:br>
              <a:rPr lang="pt-BR" sz="2400" dirty="0" smtClean="0">
                <a:solidFill>
                  <a:srgbClr val="002060"/>
                </a:solidFill>
              </a:rPr>
            </a:br>
            <a:r>
              <a:rPr lang="pt-BR" dirty="0" smtClean="0">
                <a:solidFill>
                  <a:srgbClr val="002060"/>
                </a:solidFill>
              </a:rPr>
              <a:t/>
            </a:r>
            <a:br>
              <a:rPr lang="pt-BR" dirty="0" smtClean="0">
                <a:solidFill>
                  <a:srgbClr val="002060"/>
                </a:solidFill>
              </a:rPr>
            </a:br>
            <a:r>
              <a:rPr lang="pt-BR" sz="3100" dirty="0" smtClean="0">
                <a:solidFill>
                  <a:srgbClr val="002060"/>
                </a:solidFill>
              </a:rPr>
              <a:t>A triagem neonatal é uma ação </a:t>
            </a:r>
            <a:r>
              <a:rPr lang="pt-BR" sz="3100" b="1" dirty="0" smtClean="0">
                <a:solidFill>
                  <a:srgbClr val="002060"/>
                </a:solidFill>
              </a:rPr>
              <a:t>preventiva</a:t>
            </a:r>
            <a:r>
              <a:rPr lang="pt-BR" sz="3100" dirty="0" smtClean="0">
                <a:solidFill>
                  <a:srgbClr val="002060"/>
                </a:solidFill>
              </a:rPr>
              <a:t> que permite fazer o diagnóstico de diversas doenças congênitas ou infecciosas, </a:t>
            </a:r>
            <a:r>
              <a:rPr lang="pt-BR" sz="3100" b="1" dirty="0" smtClean="0">
                <a:solidFill>
                  <a:srgbClr val="002060"/>
                </a:solidFill>
              </a:rPr>
              <a:t>assintomáticas no período neonatal</a:t>
            </a:r>
            <a:r>
              <a:rPr lang="pt-BR" sz="3100" dirty="0" smtClean="0">
                <a:solidFill>
                  <a:srgbClr val="002060"/>
                </a:solidFill>
              </a:rPr>
              <a:t>, a tempo de se interferir no curso da doença, permitindo, desta forma, a instituição do </a:t>
            </a:r>
            <a:r>
              <a:rPr lang="pt-BR" sz="3100" b="1" dirty="0" smtClean="0">
                <a:solidFill>
                  <a:srgbClr val="002060"/>
                </a:solidFill>
              </a:rPr>
              <a:t>tratamento precoce </a:t>
            </a:r>
            <a:r>
              <a:rPr lang="pt-BR" sz="3100" dirty="0" smtClean="0">
                <a:solidFill>
                  <a:srgbClr val="002060"/>
                </a:solidFill>
              </a:rPr>
              <a:t>específico e a </a:t>
            </a:r>
            <a:r>
              <a:rPr lang="pt-BR" sz="3100" b="1" dirty="0" smtClean="0">
                <a:solidFill>
                  <a:srgbClr val="002060"/>
                </a:solidFill>
              </a:rPr>
              <a:t>diminuição ou eliminação </a:t>
            </a:r>
            <a:br>
              <a:rPr lang="pt-BR" sz="3100" b="1" dirty="0" smtClean="0">
                <a:solidFill>
                  <a:srgbClr val="002060"/>
                </a:solidFill>
              </a:rPr>
            </a:br>
            <a:r>
              <a:rPr lang="pt-BR" sz="3100" b="1" dirty="0" smtClean="0">
                <a:solidFill>
                  <a:srgbClr val="002060"/>
                </a:solidFill>
              </a:rPr>
              <a:t>das sequelas </a:t>
            </a:r>
            <a:r>
              <a:rPr lang="pt-BR" sz="3100" dirty="0" smtClean="0">
                <a:solidFill>
                  <a:srgbClr val="002060"/>
                </a:solidFill>
              </a:rPr>
              <a:t>associadas à cada doença.</a:t>
            </a:r>
            <a:br>
              <a:rPr lang="pt-BR" sz="3100" dirty="0" smtClean="0">
                <a:solidFill>
                  <a:srgbClr val="002060"/>
                </a:solidFill>
              </a:rPr>
            </a:br>
            <a:r>
              <a:rPr lang="pt-BR" sz="3100" dirty="0" smtClean="0">
                <a:solidFill>
                  <a:srgbClr val="002060"/>
                </a:solidFill>
              </a:rPr>
              <a:t/>
            </a:r>
            <a:br>
              <a:rPr lang="pt-BR" sz="3100" dirty="0" smtClean="0">
                <a:solidFill>
                  <a:srgbClr val="002060"/>
                </a:solidFill>
              </a:rPr>
            </a:br>
            <a:r>
              <a:rPr lang="pt-BR" sz="1600" dirty="0" smtClean="0">
                <a:solidFill>
                  <a:srgbClr val="002060"/>
                </a:solidFill>
              </a:rPr>
              <a:t>WWW.SBTN.ORG.BR</a:t>
            </a:r>
            <a:r>
              <a:rPr lang="pt-BR" sz="3100" dirty="0" smtClean="0">
                <a:solidFill>
                  <a:srgbClr val="0070C0"/>
                </a:solidFill>
              </a:rPr>
              <a:t/>
            </a:r>
            <a:br>
              <a:rPr lang="pt-BR" sz="3100" dirty="0" smtClean="0">
                <a:solidFill>
                  <a:srgbClr val="0070C0"/>
                </a:solidFill>
              </a:rPr>
            </a:br>
            <a:endParaRPr lang="pt-BR" sz="31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5511816"/>
          </a:xfrm>
        </p:spPr>
        <p:txBody>
          <a:bodyPr>
            <a:normAutofit/>
          </a:bodyPr>
          <a:lstStyle/>
          <a:p>
            <a:pPr algn="l"/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endParaRPr lang="pt-BR" sz="3100" dirty="0"/>
          </a:p>
        </p:txBody>
      </p:sp>
      <p:sp>
        <p:nvSpPr>
          <p:cNvPr id="5" name="Retângulo 4"/>
          <p:cNvSpPr/>
          <p:nvPr/>
        </p:nvSpPr>
        <p:spPr>
          <a:xfrm>
            <a:off x="285720" y="1357298"/>
            <a:ext cx="75724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rgbClr val="002060"/>
                </a:solidFill>
              </a:rPr>
              <a:t>TRIAGEM NEONATAL - Histórico 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b="1" dirty="0" smtClean="0">
                <a:solidFill>
                  <a:srgbClr val="002060"/>
                </a:solidFill>
              </a:rPr>
              <a:t> 1961</a:t>
            </a:r>
            <a:r>
              <a:rPr lang="pt-BR" sz="2800" dirty="0" smtClean="0">
                <a:solidFill>
                  <a:srgbClr val="002060"/>
                </a:solidFill>
              </a:rPr>
              <a:t>: EUA Prof. Robert Guthrie desenvolveu a primeira metodologia para dosagem de fenilalanina em amostras de sangue seco colhido em papel-filtro. </a:t>
            </a:r>
            <a:r>
              <a:rPr lang="pt-BR" sz="2800" dirty="0" smtClean="0"/>
              <a:t/>
            </a:r>
            <a:br>
              <a:rPr lang="pt-BR" sz="2800" dirty="0" smtClean="0"/>
            </a:br>
            <a:endParaRPr lang="pt-BR" sz="2800" dirty="0"/>
          </a:p>
        </p:txBody>
      </p:sp>
      <p:pic>
        <p:nvPicPr>
          <p:cNvPr id="6" name="Picture 3" descr="quase che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3843358"/>
            <a:ext cx="1709132" cy="23717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2" descr="http://boanoticia.com/wp-content/uploads/2010/04/teste-pezinh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4429132"/>
            <a:ext cx="2551357" cy="1785950"/>
          </a:xfrm>
          <a:prstGeom prst="rect">
            <a:avLst/>
          </a:prstGeom>
          <a:noFill/>
        </p:spPr>
      </p:pic>
      <p:pic>
        <p:nvPicPr>
          <p:cNvPr id="8" name="Picture 2" descr="http://www.cravocanela.com.br/mqtad/wp-content/uploads/2010/06/p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357694"/>
            <a:ext cx="2445945" cy="18335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5511816"/>
          </a:xfrm>
        </p:spPr>
        <p:txBody>
          <a:bodyPr>
            <a:normAutofit/>
          </a:bodyPr>
          <a:lstStyle/>
          <a:p>
            <a:pPr algn="l"/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endParaRPr lang="pt-BR" sz="3100" dirty="0"/>
          </a:p>
        </p:txBody>
      </p:sp>
      <p:sp>
        <p:nvSpPr>
          <p:cNvPr id="5" name="Retângulo 4"/>
          <p:cNvSpPr/>
          <p:nvPr/>
        </p:nvSpPr>
        <p:spPr>
          <a:xfrm>
            <a:off x="357158" y="1928802"/>
            <a:ext cx="83582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rgbClr val="002060"/>
                </a:solidFill>
              </a:rPr>
              <a:t>TRIAGEM NEONATAL - Histórico DF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</a:rPr>
              <a:t>1996: </a:t>
            </a:r>
            <a:r>
              <a:rPr lang="en-US" sz="2800" dirty="0" smtClean="0">
                <a:solidFill>
                  <a:srgbClr val="002060"/>
                </a:solidFill>
              </a:rPr>
              <a:t>hipotireoidismo congênito e fenilcetonúria</a:t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en-US" sz="2800" dirty="0" smtClean="0">
                <a:solidFill>
                  <a:srgbClr val="002060"/>
                </a:solidFill>
              </a:rPr>
              <a:t> </a:t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en-US" sz="2800" b="1" dirty="0" smtClean="0">
                <a:solidFill>
                  <a:srgbClr val="002060"/>
                </a:solidFill>
              </a:rPr>
              <a:t>2003: </a:t>
            </a:r>
            <a:r>
              <a:rPr lang="en-US" sz="2800" dirty="0" smtClean="0">
                <a:solidFill>
                  <a:srgbClr val="002060"/>
                </a:solidFill>
              </a:rPr>
              <a:t>anemia falciforme e outras hemoglobinopatias</a:t>
            </a:r>
            <a:endParaRPr lang="pt-BR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5511816"/>
          </a:xfrm>
        </p:spPr>
        <p:txBody>
          <a:bodyPr>
            <a:normAutofit/>
          </a:bodyPr>
          <a:lstStyle/>
          <a:p>
            <a:pPr algn="l"/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endParaRPr lang="pt-BR" sz="3100" dirty="0"/>
          </a:p>
        </p:txBody>
      </p:sp>
      <p:sp>
        <p:nvSpPr>
          <p:cNvPr id="5" name="Retângulo 4"/>
          <p:cNvSpPr/>
          <p:nvPr/>
        </p:nvSpPr>
        <p:spPr>
          <a:xfrm>
            <a:off x="357158" y="1857364"/>
            <a:ext cx="83582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rgbClr val="002060"/>
                </a:solidFill>
              </a:rPr>
              <a:t>TRIAGEM NEONATAL- Legislação 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b="1" dirty="0" smtClean="0">
                <a:solidFill>
                  <a:srgbClr val="002060"/>
                </a:solidFill>
              </a:rPr>
              <a:t>PNTN – Programa Nacional de Triagem Neonatal:</a:t>
            </a:r>
            <a:br>
              <a:rPr lang="pt-BR" sz="2800" b="1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b="1" dirty="0" smtClean="0">
                <a:solidFill>
                  <a:srgbClr val="002060"/>
                </a:solidFill>
              </a:rPr>
              <a:t>Portaria GM/MS n.º  822/GM  em 06 de junho de 2001.</a:t>
            </a:r>
            <a:br>
              <a:rPr lang="pt-BR" sz="2800" b="1" dirty="0" smtClean="0">
                <a:solidFill>
                  <a:srgbClr val="002060"/>
                </a:solidFill>
              </a:rPr>
            </a:br>
            <a:r>
              <a:rPr lang="pt-BR" sz="2800" b="1" dirty="0" smtClean="0">
                <a:solidFill>
                  <a:srgbClr val="002060"/>
                </a:solidFill>
              </a:rPr>
              <a:t/>
            </a:r>
            <a:br>
              <a:rPr lang="pt-BR" sz="2800" b="1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>Art. 1º Instituir, no âmbito do Sistema Único de Saúde, o Programa Nacional de Triagem Neonatal / PNTN.</a:t>
            </a:r>
            <a:endParaRPr lang="pt-BR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5511816"/>
          </a:xfrm>
        </p:spPr>
        <p:txBody>
          <a:bodyPr>
            <a:normAutofit/>
          </a:bodyPr>
          <a:lstStyle/>
          <a:p>
            <a:pPr algn="l"/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endParaRPr lang="pt-BR" sz="3100" dirty="0"/>
          </a:p>
        </p:txBody>
      </p:sp>
      <p:sp>
        <p:nvSpPr>
          <p:cNvPr id="5" name="Retângulo 4"/>
          <p:cNvSpPr/>
          <p:nvPr/>
        </p:nvSpPr>
        <p:spPr>
          <a:xfrm>
            <a:off x="214282" y="1214422"/>
            <a:ext cx="89297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800" dirty="0" smtClean="0">
                <a:solidFill>
                  <a:srgbClr val="002060"/>
                </a:solidFill>
              </a:rPr>
              <a:t>§ 2º O Programa Nacional de Triagem Neonatal se ocupará da triagem com </a:t>
            </a:r>
            <a:r>
              <a:rPr lang="pt-BR" sz="2800" b="1" dirty="0" smtClean="0">
                <a:solidFill>
                  <a:srgbClr val="002060"/>
                </a:solidFill>
              </a:rPr>
              <a:t>detecção dos casos suspeitos,  confirmação diagnóstica, acompanhamento e tratamento </a:t>
            </a:r>
            <a:r>
              <a:rPr lang="pt-BR" sz="2800" dirty="0" smtClean="0">
                <a:solidFill>
                  <a:srgbClr val="002060"/>
                </a:solidFill>
              </a:rPr>
              <a:t>dos casos identificados nas seguintes doenças congênitas, de acordo com a respectiva Fase de Implantação do Programa: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>a - Fenilcetonúria      FASE I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>b - Hipotireoidismo Congênito      FASE I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>c - Doenças Falciformes e outras Hemoglobinopatias   FASE II</a:t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>d - Fibrose Cística    FASE III</a:t>
            </a:r>
            <a:r>
              <a:rPr lang="pt-BR" sz="2800" dirty="0" smtClean="0"/>
              <a:t/>
            </a:r>
            <a:br>
              <a:rPr lang="pt-BR" sz="2800" dirty="0" smtClean="0"/>
            </a:b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143116"/>
            <a:ext cx="9144000" cy="5511816"/>
          </a:xfrm>
        </p:spPr>
        <p:txBody>
          <a:bodyPr>
            <a:normAutofit/>
          </a:bodyPr>
          <a:lstStyle/>
          <a:p>
            <a:pPr algn="l"/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endParaRPr lang="pt-BR" sz="2800" dirty="0">
              <a:solidFill>
                <a:srgbClr val="00206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2097370"/>
            <a:ext cx="8858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rgbClr val="002060"/>
                </a:solidFill>
              </a:rPr>
              <a:t>TRIAGEM NEONATAL- Legislação </a:t>
            </a:r>
            <a:br>
              <a:rPr lang="pt-BR" sz="2800" dirty="0" smtClean="0">
                <a:solidFill>
                  <a:srgbClr val="002060"/>
                </a:solidFill>
              </a:rPr>
            </a:br>
            <a:endParaRPr lang="pt-BR" sz="2800" dirty="0" smtClean="0">
              <a:solidFill>
                <a:srgbClr val="002060"/>
              </a:solidFill>
            </a:endParaRPr>
          </a:p>
          <a:p>
            <a:r>
              <a:rPr lang="pt-BR" sz="2800" b="1" dirty="0" smtClean="0">
                <a:solidFill>
                  <a:srgbClr val="002060"/>
                </a:solidFill>
              </a:rPr>
              <a:t>Portaria Nº 2.829, de 14 de dezembro de 2012</a:t>
            </a:r>
          </a:p>
          <a:p>
            <a:pPr algn="just"/>
            <a:r>
              <a:rPr lang="pt-BR" sz="2800" dirty="0" smtClean="0">
                <a:solidFill>
                  <a:srgbClr val="002060"/>
                </a:solidFill>
              </a:rPr>
              <a:t>Inclui a Fase IV no Programa Nacional de Triagem Neonatal (PNTN).Triagem de Hiperplasia Adrenal Congênita e Deficiência de </a:t>
            </a:r>
            <a:r>
              <a:rPr lang="pt-BR" sz="2800" dirty="0" err="1" smtClean="0">
                <a:solidFill>
                  <a:srgbClr val="002060"/>
                </a:solidFill>
              </a:rPr>
              <a:t>Biotinidase</a:t>
            </a:r>
            <a:r>
              <a:rPr lang="pt-BR" sz="280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pt-BR" sz="2800" dirty="0" smtClean="0">
              <a:solidFill>
                <a:srgbClr val="002060"/>
              </a:solidFill>
            </a:endParaRPr>
          </a:p>
          <a:p>
            <a:pPr algn="just"/>
            <a:endParaRPr lang="pt-BR" sz="2800" dirty="0" smtClean="0">
              <a:solidFill>
                <a:srgbClr val="002060"/>
              </a:solidFill>
            </a:endParaRPr>
          </a:p>
          <a:p>
            <a:pPr algn="just"/>
            <a:endParaRPr lang="pt-BR" sz="2800" dirty="0" smtClean="0">
              <a:solidFill>
                <a:srgbClr val="002060"/>
              </a:solidFill>
            </a:endParaRPr>
          </a:p>
          <a:p>
            <a:pPr algn="just"/>
            <a:endParaRPr lang="pt-BR" sz="2800" dirty="0" smtClean="0">
              <a:solidFill>
                <a:srgbClr val="002060"/>
              </a:solidFill>
            </a:endParaRPr>
          </a:p>
          <a:p>
            <a:pPr algn="just"/>
            <a:endParaRPr lang="pt-BR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4282" y="3068960"/>
            <a:ext cx="8318158" cy="2736304"/>
          </a:xfrm>
        </p:spPr>
        <p:txBody>
          <a:bodyPr>
            <a:noAutofit/>
          </a:bodyPr>
          <a:lstStyle/>
          <a:p>
            <a:pPr algn="just"/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b="1" dirty="0" smtClean="0">
                <a:solidFill>
                  <a:srgbClr val="002060"/>
                </a:solidFill>
              </a:rPr>
              <a:t>Assegura a todas as crianças nascidas nos hospitais e demais estabelecimentos de atenção à saúde de gestantes da rede pública de saúde do Distrito Federal o direito ao teste de triagem neonatal, na sua modalidade ampliada.</a:t>
            </a:r>
            <a:r>
              <a:rPr lang="pt-BR" sz="3200" dirty="0" smtClean="0">
                <a:solidFill>
                  <a:srgbClr val="002060"/>
                </a:solidFill>
              </a:rPr>
              <a:t/>
            </a:r>
            <a:br>
              <a:rPr lang="pt-BR" sz="3200" dirty="0" smtClean="0">
                <a:solidFill>
                  <a:srgbClr val="002060"/>
                </a:solidFill>
              </a:rPr>
            </a:br>
            <a:r>
              <a:rPr lang="pt-BR" sz="3200" dirty="0" smtClean="0">
                <a:ea typeface="Times New Roman"/>
              </a:rPr>
              <a:t/>
            </a:r>
            <a:br>
              <a:rPr lang="pt-BR" sz="3200" dirty="0" smtClean="0">
                <a:ea typeface="Times New Roman"/>
              </a:rPr>
            </a:br>
            <a: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  <a:t/>
            </a:r>
            <a:br>
              <a:rPr lang="pt-BR" sz="3200" dirty="0" smtClean="0">
                <a:solidFill>
                  <a:srgbClr val="1F497D">
                    <a:lumMod val="75000"/>
                  </a:srgbClr>
                </a:solidFill>
                <a:ea typeface="Times New Roman"/>
              </a:rPr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endParaRPr lang="pt-BR" sz="3200" dirty="0"/>
          </a:p>
        </p:txBody>
      </p:sp>
      <p:sp>
        <p:nvSpPr>
          <p:cNvPr id="5" name="Retângulo 4"/>
          <p:cNvSpPr/>
          <p:nvPr/>
        </p:nvSpPr>
        <p:spPr>
          <a:xfrm>
            <a:off x="285720" y="1571612"/>
            <a:ext cx="8858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rgbClr val="002060"/>
                </a:solidFill>
              </a:rPr>
              <a:t>TRIAGEM NEONATAL- Legislação</a:t>
            </a:r>
          </a:p>
          <a:p>
            <a:endParaRPr lang="pt-BR" sz="2800" dirty="0" smtClean="0">
              <a:solidFill>
                <a:srgbClr val="002060"/>
              </a:solidFill>
            </a:endParaRPr>
          </a:p>
          <a:p>
            <a:r>
              <a:rPr lang="pt-BR" sz="2800" b="1" dirty="0" smtClean="0">
                <a:solidFill>
                  <a:srgbClr val="002060"/>
                </a:solidFill>
              </a:rPr>
              <a:t>Lei Distrital nº 4.190, de 6 de agosto de 2008</a:t>
            </a: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>
                <a:solidFill>
                  <a:srgbClr val="002060"/>
                </a:solidFill>
              </a:rPr>
              <a:t/>
            </a:r>
            <a:br>
              <a:rPr lang="pt-BR" sz="2800" dirty="0" smtClean="0">
                <a:solidFill>
                  <a:srgbClr val="002060"/>
                </a:solidFill>
              </a:rPr>
            </a:br>
            <a:r>
              <a:rPr lang="pt-BR" sz="2800" dirty="0" smtClean="0"/>
              <a:t/>
            </a:r>
            <a:br>
              <a:rPr lang="pt-BR" sz="2800" dirty="0" smtClean="0"/>
            </a:b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1429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  <a:t/>
            </a:r>
            <a:br>
              <a:rPr lang="pt-BR" sz="2000" b="1" dirty="0" smtClean="0">
                <a:solidFill>
                  <a:srgbClr val="425222"/>
                </a:solidFill>
                <a:ea typeface="Times New Roman"/>
                <a:cs typeface="Times New Roman"/>
              </a:rPr>
            </a:br>
            <a:r>
              <a:rPr lang="pt-BR" sz="2200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>Art. 1º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 Toda criança nascida nos hospitais e demais estabelecimentos de atenção à saúde de gestantes da rede pública de saúde do Distrito Federal terá direito ao teste de triagem neonatal, a ser aplicado com o propósito de tornar possível o diagnóstico precoce das seguintes moléstias:</a:t>
            </a:r>
            <a:b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I – fenilcetonúria e outras aminoacidopatias; 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II – hipotireoidismo congênito;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III – hiperplasia adrenal;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IV – galactosemia;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V – deficiência de biotinidase;</a:t>
            </a:r>
            <a:b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 VI – toxoplasmose congênita;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VII – deficiência de G6PD;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VIII – fibrose cística;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IX – anemia falciforme e outras hemoglobinopatias;</a:t>
            </a:r>
            <a:r>
              <a:rPr lang="pt-BR" sz="2200" dirty="0" smtClean="0">
                <a:solidFill>
                  <a:srgbClr val="002060"/>
                </a:solidFill>
                <a:ea typeface="Times New Roman"/>
              </a:rPr>
              <a:t/>
            </a:r>
            <a:br>
              <a:rPr lang="pt-BR" sz="2200" dirty="0" smtClean="0">
                <a:solidFill>
                  <a:srgbClr val="002060"/>
                </a:solidFill>
                <a:ea typeface="Times New Roman"/>
              </a:rPr>
            </a:br>
            <a: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  <a:t>X – leucinose.</a:t>
            </a:r>
            <a:br>
              <a:rPr lang="pt-BR" sz="2200" dirty="0" smtClean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pt-BR" sz="5400" dirty="0" smtClean="0">
                <a:ea typeface="Times New Roman"/>
                <a:cs typeface="Times New Roman"/>
              </a:rPr>
              <a:t/>
            </a:r>
            <a:br>
              <a:rPr lang="pt-BR" sz="5400" dirty="0" smtClean="0">
                <a:ea typeface="Times New Roman"/>
                <a:cs typeface="Times New Roman"/>
              </a:rPr>
            </a:br>
            <a:r>
              <a:rPr lang="pt-BR" sz="5400" dirty="0" smtClean="0">
                <a:solidFill>
                  <a:schemeClr val="tx2">
                    <a:lumMod val="75000"/>
                  </a:schemeClr>
                </a:solidFill>
                <a:ea typeface="Times New Roman"/>
                <a:cs typeface="Times New Roman"/>
              </a:rPr>
              <a:t/>
            </a:r>
            <a:br>
              <a:rPr lang="pt-BR" sz="5400" dirty="0" smtClean="0">
                <a:solidFill>
                  <a:schemeClr val="tx2">
                    <a:lumMod val="75000"/>
                  </a:schemeClr>
                </a:solidFill>
                <a:ea typeface="Times New Roman"/>
                <a:cs typeface="Times New Roman"/>
              </a:rPr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936103"/>
          </a:xfrm>
        </p:spPr>
        <p:txBody>
          <a:bodyPr>
            <a:normAutofit/>
          </a:bodyPr>
          <a:lstStyle/>
          <a:p>
            <a:pPr algn="l"/>
            <a:r>
              <a:rPr lang="pt-BR" sz="2800" dirty="0" smtClean="0">
                <a:solidFill>
                  <a:srgbClr val="002060"/>
                </a:solidFill>
              </a:rPr>
              <a:t>DOENÇAS</a:t>
            </a:r>
            <a:endParaRPr lang="pt-BR" sz="28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755576" y="2204864"/>
            <a:ext cx="6400800" cy="465313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1- </a:t>
            </a:r>
            <a:r>
              <a:rPr lang="pt-BR" sz="2400" dirty="0" err="1" smtClean="0">
                <a:solidFill>
                  <a:srgbClr val="002060"/>
                </a:solidFill>
              </a:rPr>
              <a:t>Fenilcetonúria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2- Aminoacidopatias: </a:t>
            </a: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Leucinose</a:t>
            </a:r>
            <a:r>
              <a:rPr lang="pt-BR" sz="2400" dirty="0" smtClean="0">
                <a:solidFill>
                  <a:srgbClr val="002060"/>
                </a:solidFill>
              </a:rPr>
              <a:t> (MSUD)</a:t>
            </a: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Homocistinúria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Hipermetioninemia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Citrulinemia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Acidúria</a:t>
            </a:r>
            <a:r>
              <a:rPr lang="pt-BR" sz="2400" dirty="0" smtClean="0">
                <a:solidFill>
                  <a:srgbClr val="002060"/>
                </a:solidFill>
              </a:rPr>
              <a:t>  </a:t>
            </a:r>
            <a:r>
              <a:rPr lang="pt-BR" sz="2400" dirty="0" err="1" smtClean="0">
                <a:solidFill>
                  <a:srgbClr val="002060"/>
                </a:solidFill>
              </a:rPr>
              <a:t>argininosuccínica</a:t>
            </a:r>
            <a:r>
              <a:rPr lang="pt-BR" sz="2400" dirty="0" smtClean="0">
                <a:solidFill>
                  <a:srgbClr val="002060"/>
                </a:solidFill>
              </a:rPr>
              <a:t> (ASA)</a:t>
            </a:r>
          </a:p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Tirosinemia</a:t>
            </a:r>
            <a:r>
              <a:rPr lang="pt-BR" sz="2400" dirty="0" smtClean="0">
                <a:solidFill>
                  <a:srgbClr val="002060"/>
                </a:solidFill>
              </a:rPr>
              <a:t> tipo I</a:t>
            </a:r>
          </a:p>
          <a:p>
            <a:pPr algn="just" fontAlgn="t">
              <a:buFontTx/>
              <a:buChar char="-"/>
            </a:pPr>
            <a:endParaRPr lang="pt-BR" sz="2800" dirty="0" smtClean="0">
              <a:solidFill>
                <a:schemeClr val="tx1"/>
              </a:solidFill>
            </a:endParaRPr>
          </a:p>
          <a:p>
            <a:pPr algn="just"/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755576" y="1916832"/>
            <a:ext cx="7992888" cy="4392488"/>
          </a:xfrm>
        </p:spPr>
        <p:txBody>
          <a:bodyPr>
            <a:normAutofit/>
          </a:bodyPr>
          <a:lstStyle/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2- </a:t>
            </a:r>
            <a:r>
              <a:rPr lang="pt-BR" sz="2400" dirty="0" err="1" smtClean="0">
                <a:solidFill>
                  <a:srgbClr val="002060"/>
                </a:solidFill>
              </a:rPr>
              <a:t>Aminoacidopatias</a:t>
            </a:r>
            <a:r>
              <a:rPr lang="pt-BR" sz="2400" dirty="0" smtClean="0">
                <a:solidFill>
                  <a:srgbClr val="002060"/>
                </a:solidFill>
              </a:rPr>
              <a:t>: </a:t>
            </a:r>
          </a:p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Argininemia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Hiperglicinemia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não-cetótica</a:t>
            </a:r>
            <a:r>
              <a:rPr lang="pt-BR" sz="2400" dirty="0" smtClean="0">
                <a:solidFill>
                  <a:srgbClr val="002060"/>
                </a:solidFill>
              </a:rPr>
              <a:t> (NKH)</a:t>
            </a:r>
          </a:p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Tirosinemia</a:t>
            </a:r>
            <a:r>
              <a:rPr lang="pt-BR" sz="2400" dirty="0" smtClean="0">
                <a:solidFill>
                  <a:srgbClr val="002060"/>
                </a:solidFill>
              </a:rPr>
              <a:t> tipo II</a:t>
            </a:r>
          </a:p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S.hiperamonemia-hiperornitinemia-homocitrulinúria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</a:p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- 5-</a:t>
            </a:r>
            <a:r>
              <a:rPr lang="pt-BR" sz="2400" dirty="0" err="1" smtClean="0">
                <a:solidFill>
                  <a:srgbClr val="002060"/>
                </a:solidFill>
              </a:rPr>
              <a:t>oxoprolinuria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l" fontAlgn="t">
              <a:buNone/>
            </a:pPr>
            <a:endParaRPr lang="pt-BR" sz="2400" dirty="0" smtClean="0">
              <a:solidFill>
                <a:srgbClr val="002060"/>
              </a:solidFill>
            </a:endParaRPr>
          </a:p>
          <a:p>
            <a:pPr algn="l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3- Hipotireoidismo Congênito</a:t>
            </a:r>
          </a:p>
          <a:p>
            <a:pPr algn="l" fontAlgn="t"/>
            <a:endParaRPr lang="pt-BR" dirty="0" smtClean="0">
              <a:solidFill>
                <a:schemeClr val="tx1"/>
              </a:solidFill>
            </a:endParaRPr>
          </a:p>
          <a:p>
            <a:pPr algn="l" fontAlgn="t"/>
            <a:endParaRPr lang="pt-BR" dirty="0" smtClean="0">
              <a:solidFill>
                <a:schemeClr val="tx1"/>
              </a:solidFill>
            </a:endParaRPr>
          </a:p>
          <a:p>
            <a:pPr algn="l" fontAlgn="t"/>
            <a:endParaRPr lang="pt-BR" dirty="0" smtClean="0">
              <a:solidFill>
                <a:schemeClr val="tx1"/>
              </a:solidFill>
            </a:endParaRPr>
          </a:p>
          <a:p>
            <a:pPr algn="just"/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1268760"/>
            <a:ext cx="8424936" cy="4734858"/>
          </a:xfrm>
        </p:spPr>
        <p:txBody>
          <a:bodyPr>
            <a:noAutofit/>
          </a:bodyPr>
          <a:lstStyle/>
          <a:p>
            <a:pPr algn="just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4- Hiperplasia Adrenal congênita</a:t>
            </a:r>
          </a:p>
          <a:p>
            <a:pPr algn="just" fontAlgn="t">
              <a:buNone/>
            </a:pPr>
            <a:endParaRPr lang="pt-BR" sz="10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5- </a:t>
            </a:r>
            <a:r>
              <a:rPr lang="pt-BR" sz="2400" spc="-100" dirty="0" err="1" smtClean="0">
                <a:solidFill>
                  <a:srgbClr val="002060"/>
                </a:solidFill>
              </a:rPr>
              <a:t>Galactosemia</a:t>
            </a:r>
            <a:endParaRPr lang="pt-BR" sz="24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endParaRPr lang="pt-BR" sz="10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6- Deficiência de </a:t>
            </a:r>
            <a:r>
              <a:rPr lang="pt-BR" sz="2400" spc="-100" dirty="0" err="1" smtClean="0">
                <a:solidFill>
                  <a:srgbClr val="002060"/>
                </a:solidFill>
              </a:rPr>
              <a:t>biotinidase</a:t>
            </a:r>
            <a:endParaRPr lang="pt-BR" sz="24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endParaRPr lang="pt-BR" sz="10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7- Toxoplasmose congênita</a:t>
            </a:r>
          </a:p>
          <a:p>
            <a:pPr algn="just" fontAlgn="t">
              <a:buNone/>
            </a:pPr>
            <a:endParaRPr lang="pt-BR" sz="10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8- Deficiência de G6PD</a:t>
            </a:r>
          </a:p>
          <a:p>
            <a:pPr algn="just" fontAlgn="t">
              <a:buNone/>
            </a:pPr>
            <a:endParaRPr lang="pt-BR" sz="1000" spc="-100" dirty="0" smtClean="0">
              <a:solidFill>
                <a:srgbClr val="002060"/>
              </a:solidFill>
            </a:endParaRPr>
          </a:p>
          <a:p>
            <a:pPr algn="l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9-Doença falciforme e outras </a:t>
            </a:r>
            <a:r>
              <a:rPr lang="pt-BR" sz="2400" spc="-100" dirty="0" err="1" smtClean="0">
                <a:solidFill>
                  <a:srgbClr val="002060"/>
                </a:solidFill>
              </a:rPr>
              <a:t>hemoglobinopatias</a:t>
            </a:r>
            <a:endParaRPr lang="pt-BR" sz="2400" spc="-100" dirty="0" smtClean="0">
              <a:solidFill>
                <a:srgbClr val="002060"/>
              </a:solidFill>
            </a:endParaRPr>
          </a:p>
          <a:p>
            <a:pPr algn="l" fontAlgn="t">
              <a:buNone/>
            </a:pPr>
            <a:endParaRPr lang="pt-BR" sz="1000" spc="-100" dirty="0" smtClean="0">
              <a:solidFill>
                <a:srgbClr val="002060"/>
              </a:solidFill>
            </a:endParaRPr>
          </a:p>
          <a:p>
            <a:pPr algn="just" fontAlgn="t">
              <a:buNone/>
            </a:pPr>
            <a:r>
              <a:rPr lang="pt-BR" sz="2400" spc="-100" dirty="0" smtClean="0">
                <a:solidFill>
                  <a:srgbClr val="002060"/>
                </a:solidFill>
              </a:rPr>
              <a:t>10- Fibrose Cística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214678" y="5500702"/>
            <a:ext cx="207170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    20</a:t>
            </a:r>
            <a:r>
              <a:rPr lang="pt-BR" dirty="0" smtClean="0"/>
              <a:t> </a:t>
            </a:r>
            <a:r>
              <a:rPr lang="pt-BR" sz="2400" b="1" dirty="0" smtClean="0"/>
              <a:t>doenças</a:t>
            </a:r>
            <a:endParaRPr lang="pt-B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39552" y="2204864"/>
            <a:ext cx="8424936" cy="3744416"/>
          </a:xfrm>
        </p:spPr>
        <p:txBody>
          <a:bodyPr>
            <a:normAutofit fontScale="77500" lnSpcReduction="20000"/>
          </a:bodyPr>
          <a:lstStyle/>
          <a:p>
            <a:pPr algn="just" fontAlgn="t">
              <a:buNone/>
            </a:pPr>
            <a:r>
              <a:rPr lang="pt-BR" sz="3100" dirty="0" smtClean="0">
                <a:solidFill>
                  <a:srgbClr val="002060"/>
                </a:solidFill>
              </a:rPr>
              <a:t>11- Defeitos dos ácidos graxos: </a:t>
            </a:r>
          </a:p>
          <a:p>
            <a:pPr algn="just" fontAlgn="t">
              <a:buNone/>
            </a:pPr>
            <a:endParaRPr lang="pt-BR" sz="3100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3100" dirty="0" smtClean="0">
                <a:solidFill>
                  <a:srgbClr val="002060"/>
                </a:solidFill>
              </a:rPr>
              <a:t>- Deficiência de </a:t>
            </a:r>
            <a:r>
              <a:rPr lang="pt-BR" sz="3100" dirty="0" err="1" smtClean="0">
                <a:solidFill>
                  <a:srgbClr val="002060"/>
                </a:solidFill>
              </a:rPr>
              <a:t>Acil-CoA</a:t>
            </a:r>
            <a:r>
              <a:rPr lang="pt-BR" sz="3100" dirty="0" smtClean="0">
                <a:solidFill>
                  <a:srgbClr val="002060"/>
                </a:solidFill>
              </a:rPr>
              <a:t> </a:t>
            </a:r>
            <a:r>
              <a:rPr lang="pt-BR" sz="3100" dirty="0" err="1" smtClean="0">
                <a:solidFill>
                  <a:srgbClr val="002060"/>
                </a:solidFill>
              </a:rPr>
              <a:t>deidrogenases</a:t>
            </a:r>
            <a:r>
              <a:rPr lang="pt-BR" sz="3100" dirty="0" smtClean="0">
                <a:solidFill>
                  <a:srgbClr val="002060"/>
                </a:solidFill>
              </a:rPr>
              <a:t> de cadeia média (MCAD)</a:t>
            </a:r>
          </a:p>
          <a:p>
            <a:pPr algn="just" fontAlgn="base">
              <a:buNone/>
            </a:pPr>
            <a:r>
              <a:rPr lang="pt-BR" sz="3100" dirty="0" smtClean="0">
                <a:solidFill>
                  <a:srgbClr val="002060"/>
                </a:solidFill>
              </a:rPr>
              <a:t>- Deficiência de </a:t>
            </a:r>
            <a:r>
              <a:rPr lang="pt-BR" sz="3100" dirty="0" err="1" smtClean="0">
                <a:solidFill>
                  <a:srgbClr val="002060"/>
                </a:solidFill>
              </a:rPr>
              <a:t>Acil-CoA</a:t>
            </a:r>
            <a:r>
              <a:rPr lang="pt-BR" sz="3100" dirty="0" smtClean="0">
                <a:solidFill>
                  <a:srgbClr val="002060"/>
                </a:solidFill>
              </a:rPr>
              <a:t> </a:t>
            </a:r>
            <a:r>
              <a:rPr lang="pt-BR" sz="3100" dirty="0" err="1" smtClean="0">
                <a:solidFill>
                  <a:srgbClr val="002060"/>
                </a:solidFill>
              </a:rPr>
              <a:t>deidrogenases</a:t>
            </a:r>
            <a:r>
              <a:rPr lang="pt-BR" sz="3100" dirty="0" smtClean="0">
                <a:solidFill>
                  <a:srgbClr val="002060"/>
                </a:solidFill>
              </a:rPr>
              <a:t> de cadeia muito longa (VLCAD)</a:t>
            </a:r>
          </a:p>
          <a:p>
            <a:pPr algn="just" fontAlgn="base">
              <a:buNone/>
            </a:pPr>
            <a:r>
              <a:rPr lang="pt-BR" sz="3100" dirty="0" smtClean="0">
                <a:solidFill>
                  <a:srgbClr val="002060"/>
                </a:solidFill>
              </a:rPr>
              <a:t>- Deficiência de </a:t>
            </a:r>
            <a:r>
              <a:rPr lang="pt-BR" sz="3100" dirty="0" err="1" smtClean="0">
                <a:solidFill>
                  <a:srgbClr val="002060"/>
                </a:solidFill>
              </a:rPr>
              <a:t>Acil-CoA</a:t>
            </a:r>
            <a:r>
              <a:rPr lang="pt-BR" sz="3100" dirty="0" smtClean="0">
                <a:solidFill>
                  <a:srgbClr val="002060"/>
                </a:solidFill>
              </a:rPr>
              <a:t> </a:t>
            </a:r>
            <a:r>
              <a:rPr lang="pt-BR" sz="3100" dirty="0" err="1" smtClean="0">
                <a:solidFill>
                  <a:srgbClr val="002060"/>
                </a:solidFill>
              </a:rPr>
              <a:t>deidrogenases</a:t>
            </a:r>
            <a:r>
              <a:rPr lang="pt-BR" sz="3100" dirty="0" smtClean="0">
                <a:solidFill>
                  <a:srgbClr val="002060"/>
                </a:solidFill>
              </a:rPr>
              <a:t> de cadeia curta (SCAD)</a:t>
            </a:r>
          </a:p>
          <a:p>
            <a:pPr algn="just" fontAlgn="base">
              <a:buNone/>
            </a:pPr>
            <a:r>
              <a:rPr lang="pt-BR" sz="3100" dirty="0" smtClean="0">
                <a:solidFill>
                  <a:srgbClr val="002060"/>
                </a:solidFill>
              </a:rPr>
              <a:t>- Deficiência múltipla de </a:t>
            </a:r>
            <a:r>
              <a:rPr lang="pt-BR" sz="3100" dirty="0" err="1" smtClean="0">
                <a:solidFill>
                  <a:srgbClr val="002060"/>
                </a:solidFill>
              </a:rPr>
              <a:t>Acil-CoA</a:t>
            </a:r>
            <a:r>
              <a:rPr lang="pt-BR" sz="3100" dirty="0" smtClean="0">
                <a:solidFill>
                  <a:srgbClr val="002060"/>
                </a:solidFill>
              </a:rPr>
              <a:t> </a:t>
            </a:r>
            <a:r>
              <a:rPr lang="pt-BR" sz="3100" dirty="0" err="1" smtClean="0">
                <a:solidFill>
                  <a:srgbClr val="002060"/>
                </a:solidFill>
              </a:rPr>
              <a:t>deidrogenases</a:t>
            </a:r>
            <a:r>
              <a:rPr lang="pt-BR" sz="3100" dirty="0" smtClean="0">
                <a:solidFill>
                  <a:srgbClr val="002060"/>
                </a:solidFill>
              </a:rPr>
              <a:t> (MADD ou GA-II)</a:t>
            </a:r>
          </a:p>
          <a:p>
            <a:pPr algn="just" fontAlgn="base">
              <a:buNone/>
            </a:pPr>
            <a:r>
              <a:rPr lang="pt-BR" sz="3100" dirty="0" smtClean="0">
                <a:solidFill>
                  <a:srgbClr val="002060"/>
                </a:solidFill>
              </a:rPr>
              <a:t>- Deficiência de </a:t>
            </a:r>
            <a:r>
              <a:rPr lang="pt-BR" sz="3100" dirty="0" err="1" smtClean="0">
                <a:solidFill>
                  <a:srgbClr val="002060"/>
                </a:solidFill>
              </a:rPr>
              <a:t>carnitina</a:t>
            </a:r>
            <a:r>
              <a:rPr lang="pt-BR" sz="3100" dirty="0" smtClean="0">
                <a:solidFill>
                  <a:srgbClr val="002060"/>
                </a:solidFill>
              </a:rPr>
              <a:t> </a:t>
            </a:r>
            <a:r>
              <a:rPr lang="pt-BR" sz="3100" dirty="0" err="1" smtClean="0">
                <a:solidFill>
                  <a:srgbClr val="002060"/>
                </a:solidFill>
              </a:rPr>
              <a:t>palmitoil</a:t>
            </a:r>
            <a:r>
              <a:rPr lang="pt-BR" sz="3100" dirty="0" smtClean="0">
                <a:solidFill>
                  <a:srgbClr val="002060"/>
                </a:solidFill>
              </a:rPr>
              <a:t> </a:t>
            </a:r>
            <a:r>
              <a:rPr lang="pt-BR" sz="3100" dirty="0" err="1" smtClean="0">
                <a:solidFill>
                  <a:srgbClr val="002060"/>
                </a:solidFill>
              </a:rPr>
              <a:t>transferase</a:t>
            </a:r>
            <a:r>
              <a:rPr lang="pt-BR" sz="3100" dirty="0" smtClean="0">
                <a:solidFill>
                  <a:srgbClr val="002060"/>
                </a:solidFill>
              </a:rPr>
              <a:t> (CPT-II)</a:t>
            </a:r>
          </a:p>
          <a:p>
            <a:pPr algn="just" fontAlgn="t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39552" y="2204864"/>
            <a:ext cx="8424936" cy="3744416"/>
          </a:xfrm>
        </p:spPr>
        <p:txBody>
          <a:bodyPr>
            <a:normAutofit/>
          </a:bodyPr>
          <a:lstStyle/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11- Defeitos dos ácidos graxos: </a:t>
            </a:r>
          </a:p>
          <a:p>
            <a:pPr fontAlgn="base">
              <a:buNone/>
            </a:pPr>
            <a:endParaRPr lang="pt-BR" sz="2400" b="1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Defeito na </a:t>
            </a:r>
            <a:r>
              <a:rPr lang="pt-BR" sz="2400" dirty="0" err="1" smtClean="0">
                <a:solidFill>
                  <a:srgbClr val="002060"/>
                </a:solidFill>
              </a:rPr>
              <a:t>carnitina</a:t>
            </a:r>
            <a:r>
              <a:rPr lang="pt-BR" sz="2400" dirty="0" smtClean="0">
                <a:solidFill>
                  <a:srgbClr val="002060"/>
                </a:solidFill>
              </a:rPr>
              <a:t>/</a:t>
            </a:r>
            <a:r>
              <a:rPr lang="pt-BR" sz="2400" dirty="0" err="1" smtClean="0">
                <a:solidFill>
                  <a:srgbClr val="002060"/>
                </a:solidFill>
              </a:rPr>
              <a:t>acilcarnitina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translocase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Def. </a:t>
            </a:r>
            <a:r>
              <a:rPr lang="pt-BR" sz="2400" dirty="0" err="1" smtClean="0">
                <a:solidFill>
                  <a:srgbClr val="002060"/>
                </a:solidFill>
              </a:rPr>
              <a:t>hidróxiacil-CoA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deidrogenase</a:t>
            </a:r>
            <a:r>
              <a:rPr lang="pt-BR" sz="2400" dirty="0" smtClean="0">
                <a:solidFill>
                  <a:srgbClr val="002060"/>
                </a:solidFill>
              </a:rPr>
              <a:t>  cad. longa (LCHAD)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Deficiência de proteína trifuncional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Acidemia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glutárica</a:t>
            </a:r>
            <a:r>
              <a:rPr lang="pt-BR" sz="2400" dirty="0" smtClean="0">
                <a:solidFill>
                  <a:srgbClr val="002060"/>
                </a:solidFill>
              </a:rPr>
              <a:t> tipo I (GA-I)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Deficiência de </a:t>
            </a:r>
            <a:r>
              <a:rPr lang="pt-BR" sz="2400" dirty="0" err="1" smtClean="0">
                <a:solidFill>
                  <a:srgbClr val="002060"/>
                </a:solidFill>
              </a:rPr>
              <a:t>carnitina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palmitoiltransferase</a:t>
            </a:r>
            <a:r>
              <a:rPr lang="pt-BR" sz="2400" dirty="0" smtClean="0">
                <a:solidFill>
                  <a:srgbClr val="002060"/>
                </a:solidFill>
              </a:rPr>
              <a:t> tipo I (CPT-I)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39552" y="2204864"/>
            <a:ext cx="8424936" cy="3744416"/>
          </a:xfrm>
        </p:spPr>
        <p:txBody>
          <a:bodyPr>
            <a:normAutofit/>
          </a:bodyPr>
          <a:lstStyle/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11- Defeitos dos ácidos graxos: </a:t>
            </a:r>
          </a:p>
          <a:p>
            <a:pPr fontAlgn="base">
              <a:buNone/>
            </a:pPr>
            <a:endParaRPr lang="pt-BR" sz="2400" b="1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Defeito na </a:t>
            </a:r>
            <a:r>
              <a:rPr lang="pt-BR" sz="2400" dirty="0" err="1" smtClean="0">
                <a:solidFill>
                  <a:srgbClr val="002060"/>
                </a:solidFill>
              </a:rPr>
              <a:t>carnitina</a:t>
            </a:r>
            <a:r>
              <a:rPr lang="pt-BR" sz="2400" dirty="0" smtClean="0">
                <a:solidFill>
                  <a:srgbClr val="002060"/>
                </a:solidFill>
              </a:rPr>
              <a:t>/</a:t>
            </a:r>
            <a:r>
              <a:rPr lang="pt-BR" sz="2400" dirty="0" err="1" smtClean="0">
                <a:solidFill>
                  <a:srgbClr val="002060"/>
                </a:solidFill>
              </a:rPr>
              <a:t>acilcarnitina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translocase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Def. </a:t>
            </a:r>
            <a:r>
              <a:rPr lang="pt-BR" sz="2400" dirty="0" err="1" smtClean="0">
                <a:solidFill>
                  <a:srgbClr val="002060"/>
                </a:solidFill>
              </a:rPr>
              <a:t>hidróxiacil-CoA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deidrogenase</a:t>
            </a:r>
            <a:r>
              <a:rPr lang="pt-BR" sz="2400" dirty="0" smtClean="0">
                <a:solidFill>
                  <a:srgbClr val="002060"/>
                </a:solidFill>
              </a:rPr>
              <a:t>  cad. longa (LCHAD)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Deficiência de proteína trifuncional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Acidemia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glutárica</a:t>
            </a:r>
            <a:r>
              <a:rPr lang="pt-BR" sz="2400" dirty="0" smtClean="0">
                <a:solidFill>
                  <a:srgbClr val="002060"/>
                </a:solidFill>
              </a:rPr>
              <a:t> tipo I (GA-I)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Deficiência de </a:t>
            </a:r>
            <a:r>
              <a:rPr lang="pt-BR" sz="2400" dirty="0" err="1" smtClean="0">
                <a:solidFill>
                  <a:srgbClr val="002060"/>
                </a:solidFill>
              </a:rPr>
              <a:t>carnitina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palmitoiltransferase</a:t>
            </a:r>
            <a:r>
              <a:rPr lang="pt-BR" sz="2400" dirty="0" smtClean="0">
                <a:solidFill>
                  <a:srgbClr val="002060"/>
                </a:solidFill>
              </a:rPr>
              <a:t> tipo I (CPT-I)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214678" y="5500702"/>
            <a:ext cx="207170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    10</a:t>
            </a:r>
            <a:r>
              <a:rPr lang="pt-BR" dirty="0" smtClean="0"/>
              <a:t> </a:t>
            </a:r>
            <a:r>
              <a:rPr lang="pt-BR" sz="2400" b="1" dirty="0" smtClean="0"/>
              <a:t>doenças</a:t>
            </a:r>
            <a:endParaRPr lang="pt-B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39552" y="2204864"/>
            <a:ext cx="8424936" cy="3744416"/>
          </a:xfrm>
        </p:spPr>
        <p:txBody>
          <a:bodyPr>
            <a:normAutofit/>
          </a:bodyPr>
          <a:lstStyle/>
          <a:p>
            <a:pPr algn="just" fontAlgn="t">
              <a:buNone/>
            </a:pPr>
            <a:r>
              <a:rPr lang="pt-BR" sz="2600" dirty="0" smtClean="0">
                <a:solidFill>
                  <a:srgbClr val="002060"/>
                </a:solidFill>
              </a:rPr>
              <a:t>12- </a:t>
            </a:r>
            <a:r>
              <a:rPr lang="pt-BR" sz="2600" dirty="0" err="1" smtClean="0">
                <a:solidFill>
                  <a:srgbClr val="002060"/>
                </a:solidFill>
              </a:rPr>
              <a:t>Acidemias</a:t>
            </a:r>
            <a:r>
              <a:rPr lang="pt-BR" sz="2600" dirty="0" smtClean="0">
                <a:solidFill>
                  <a:srgbClr val="002060"/>
                </a:solidFill>
              </a:rPr>
              <a:t> orgânicas: </a:t>
            </a:r>
          </a:p>
          <a:p>
            <a:pPr fontAlgn="base">
              <a:buNone/>
            </a:pPr>
            <a:endParaRPr lang="pt-BR" sz="2600" b="1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600" dirty="0" smtClean="0">
                <a:solidFill>
                  <a:srgbClr val="002060"/>
                </a:solidFill>
              </a:rPr>
              <a:t>- </a:t>
            </a:r>
            <a:r>
              <a:rPr lang="pt-BR" sz="2600" dirty="0" err="1" smtClean="0">
                <a:solidFill>
                  <a:srgbClr val="002060"/>
                </a:solidFill>
              </a:rPr>
              <a:t>Acidemia</a:t>
            </a:r>
            <a:r>
              <a:rPr lang="pt-BR" sz="2600" dirty="0" smtClean="0">
                <a:solidFill>
                  <a:srgbClr val="002060"/>
                </a:solidFill>
              </a:rPr>
              <a:t> </a:t>
            </a:r>
            <a:r>
              <a:rPr lang="pt-BR" sz="2600" dirty="0" err="1" smtClean="0">
                <a:solidFill>
                  <a:srgbClr val="002060"/>
                </a:solidFill>
              </a:rPr>
              <a:t>propiônica</a:t>
            </a:r>
            <a:r>
              <a:rPr lang="pt-BR" sz="2600" dirty="0" smtClean="0">
                <a:solidFill>
                  <a:srgbClr val="002060"/>
                </a:solidFill>
              </a:rPr>
              <a:t> (PA)</a:t>
            </a:r>
          </a:p>
          <a:p>
            <a:pPr algn="just" fontAlgn="base">
              <a:buNone/>
            </a:pPr>
            <a:r>
              <a:rPr lang="pt-BR" sz="2600" dirty="0" smtClean="0">
                <a:solidFill>
                  <a:srgbClr val="002060"/>
                </a:solidFill>
              </a:rPr>
              <a:t>- Ac. </a:t>
            </a:r>
            <a:r>
              <a:rPr lang="pt-BR" sz="2600" dirty="0" err="1" smtClean="0">
                <a:solidFill>
                  <a:srgbClr val="002060"/>
                </a:solidFill>
              </a:rPr>
              <a:t>metilmalônica</a:t>
            </a:r>
            <a:r>
              <a:rPr lang="pt-BR" sz="2600" dirty="0" smtClean="0">
                <a:solidFill>
                  <a:srgbClr val="002060"/>
                </a:solidFill>
              </a:rPr>
              <a:t> (MMA)</a:t>
            </a:r>
          </a:p>
          <a:p>
            <a:pPr algn="just" fontAlgn="base">
              <a:buNone/>
            </a:pPr>
            <a:r>
              <a:rPr lang="pt-BR" sz="2600" dirty="0" smtClean="0">
                <a:solidFill>
                  <a:srgbClr val="002060"/>
                </a:solidFill>
              </a:rPr>
              <a:t>- Ac. </a:t>
            </a:r>
            <a:r>
              <a:rPr lang="pt-BR" sz="2600" dirty="0" err="1" smtClean="0">
                <a:solidFill>
                  <a:srgbClr val="002060"/>
                </a:solidFill>
              </a:rPr>
              <a:t>isovalérica</a:t>
            </a:r>
            <a:r>
              <a:rPr lang="pt-BR" sz="2600" dirty="0" smtClean="0">
                <a:solidFill>
                  <a:srgbClr val="002060"/>
                </a:solidFill>
              </a:rPr>
              <a:t> (IVA)</a:t>
            </a:r>
          </a:p>
          <a:p>
            <a:pPr algn="just" fontAlgn="base">
              <a:buNone/>
            </a:pPr>
            <a:r>
              <a:rPr lang="pt-BR" sz="2600" dirty="0" smtClean="0">
                <a:solidFill>
                  <a:srgbClr val="002060"/>
                </a:solidFill>
              </a:rPr>
              <a:t>- Deficiência da 3-</a:t>
            </a:r>
            <a:r>
              <a:rPr lang="pt-BR" sz="2600" dirty="0" err="1" smtClean="0">
                <a:solidFill>
                  <a:srgbClr val="002060"/>
                </a:solidFill>
              </a:rPr>
              <a:t>hidróxi</a:t>
            </a:r>
            <a:r>
              <a:rPr lang="pt-BR" sz="2600" dirty="0" smtClean="0">
                <a:solidFill>
                  <a:srgbClr val="002060"/>
                </a:solidFill>
              </a:rPr>
              <a:t>-3-</a:t>
            </a:r>
            <a:r>
              <a:rPr lang="pt-BR" sz="2600" dirty="0" err="1" smtClean="0">
                <a:solidFill>
                  <a:srgbClr val="002060"/>
                </a:solidFill>
              </a:rPr>
              <a:t>metilglutaril-CoA</a:t>
            </a:r>
            <a:r>
              <a:rPr lang="pt-BR" sz="2600" dirty="0" smtClean="0">
                <a:solidFill>
                  <a:srgbClr val="002060"/>
                </a:solidFill>
              </a:rPr>
              <a:t> </a:t>
            </a:r>
            <a:r>
              <a:rPr lang="pt-BR" sz="2600" dirty="0" err="1" smtClean="0">
                <a:solidFill>
                  <a:srgbClr val="002060"/>
                </a:solidFill>
              </a:rPr>
              <a:t>liase</a:t>
            </a:r>
            <a:r>
              <a:rPr lang="pt-BR" sz="2600" dirty="0" smtClean="0">
                <a:solidFill>
                  <a:srgbClr val="002060"/>
                </a:solidFill>
              </a:rPr>
              <a:t> (HMG)</a:t>
            </a:r>
          </a:p>
          <a:p>
            <a:pPr algn="just" fontAlgn="base">
              <a:buNone/>
            </a:pPr>
            <a:r>
              <a:rPr lang="pt-BR" sz="2600" dirty="0" smtClean="0">
                <a:solidFill>
                  <a:srgbClr val="002060"/>
                </a:solidFill>
              </a:rPr>
              <a:t>- Def. da 3-</a:t>
            </a:r>
            <a:r>
              <a:rPr lang="pt-BR" sz="2600" dirty="0" err="1" smtClean="0">
                <a:solidFill>
                  <a:srgbClr val="002060"/>
                </a:solidFill>
              </a:rPr>
              <a:t>metilcrotonil-CoA</a:t>
            </a:r>
            <a:r>
              <a:rPr lang="pt-BR" sz="2600" dirty="0" smtClean="0">
                <a:solidFill>
                  <a:srgbClr val="002060"/>
                </a:solidFill>
              </a:rPr>
              <a:t> </a:t>
            </a:r>
            <a:r>
              <a:rPr lang="pt-BR" sz="2600" dirty="0" err="1" smtClean="0">
                <a:solidFill>
                  <a:srgbClr val="002060"/>
                </a:solidFill>
              </a:rPr>
              <a:t>carboxilase</a:t>
            </a:r>
            <a:r>
              <a:rPr lang="pt-BR" sz="2600" dirty="0" smtClean="0">
                <a:solidFill>
                  <a:srgbClr val="002060"/>
                </a:solidFill>
              </a:rPr>
              <a:t> (3-MCC</a:t>
            </a:r>
            <a:r>
              <a:rPr lang="pt-BR" dirty="0" smtClean="0">
                <a:solidFill>
                  <a:schemeClr val="tx1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00034" y="1643050"/>
            <a:ext cx="8424936" cy="3744416"/>
          </a:xfrm>
        </p:spPr>
        <p:txBody>
          <a:bodyPr>
            <a:normAutofit/>
          </a:bodyPr>
          <a:lstStyle/>
          <a:p>
            <a:pPr algn="just" fontAlgn="t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12- </a:t>
            </a:r>
            <a:r>
              <a:rPr lang="pt-BR" sz="2400" dirty="0" err="1" smtClean="0">
                <a:solidFill>
                  <a:srgbClr val="002060"/>
                </a:solidFill>
              </a:rPr>
              <a:t>Acidemias</a:t>
            </a:r>
            <a:r>
              <a:rPr lang="pt-BR" sz="2400" dirty="0" smtClean="0">
                <a:solidFill>
                  <a:srgbClr val="002060"/>
                </a:solidFill>
              </a:rPr>
              <a:t> orgânicas: </a:t>
            </a:r>
          </a:p>
          <a:p>
            <a:pPr fontAlgn="base">
              <a:buNone/>
            </a:pPr>
            <a:endParaRPr lang="pt-BR" sz="2400" b="1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Def. da </a:t>
            </a:r>
            <a:r>
              <a:rPr lang="pt-BR" sz="2400" dirty="0" err="1" smtClean="0">
                <a:solidFill>
                  <a:srgbClr val="002060"/>
                </a:solidFill>
              </a:rPr>
              <a:t>Acetoacetil-CoA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tiolase</a:t>
            </a:r>
            <a:r>
              <a:rPr lang="pt-BR" sz="2400" dirty="0" smtClean="0">
                <a:solidFill>
                  <a:srgbClr val="002060"/>
                </a:solidFill>
              </a:rPr>
              <a:t> mitocondrial (B-KT)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Def. de </a:t>
            </a:r>
            <a:r>
              <a:rPr lang="pt-BR" sz="2400" dirty="0" err="1" smtClean="0">
                <a:solidFill>
                  <a:srgbClr val="002060"/>
                </a:solidFill>
              </a:rPr>
              <a:t>isobutiril-CoA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deidrogenase</a:t>
            </a:r>
            <a:r>
              <a:rPr lang="pt-BR" sz="2400" dirty="0" smtClean="0">
                <a:solidFill>
                  <a:srgbClr val="002060"/>
                </a:solidFill>
              </a:rPr>
              <a:t> (IBD)</a:t>
            </a: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</a:t>
            </a:r>
            <a:r>
              <a:rPr lang="pt-BR" sz="2400" dirty="0" err="1" smtClean="0">
                <a:solidFill>
                  <a:srgbClr val="002060"/>
                </a:solidFill>
              </a:rPr>
              <a:t>Acidúria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malônica</a:t>
            </a:r>
            <a:endParaRPr lang="pt-BR" sz="2400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- Deficiência de 2-</a:t>
            </a:r>
            <a:r>
              <a:rPr lang="pt-BR" sz="2400" dirty="0" err="1" smtClean="0">
                <a:solidFill>
                  <a:srgbClr val="002060"/>
                </a:solidFill>
              </a:rPr>
              <a:t>metilbutiril-CoA</a:t>
            </a:r>
            <a:r>
              <a:rPr lang="pt-BR" sz="2400" dirty="0" smtClean="0">
                <a:solidFill>
                  <a:srgbClr val="002060"/>
                </a:solidFill>
              </a:rPr>
              <a:t> </a:t>
            </a:r>
            <a:r>
              <a:rPr lang="pt-BR" sz="2400" dirty="0" err="1" smtClean="0">
                <a:solidFill>
                  <a:srgbClr val="002060"/>
                </a:solidFill>
              </a:rPr>
              <a:t>deidrogenase</a:t>
            </a:r>
            <a:endParaRPr lang="pt-BR" sz="2400" dirty="0" smtClean="0">
              <a:solidFill>
                <a:srgbClr val="00206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55776" y="5143512"/>
            <a:ext cx="2587728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    9</a:t>
            </a:r>
            <a:r>
              <a:rPr lang="pt-BR" sz="2400" dirty="0" smtClean="0"/>
              <a:t> </a:t>
            </a:r>
            <a:r>
              <a:rPr lang="pt-BR" sz="2400" b="1" dirty="0" smtClean="0"/>
              <a:t>doenças</a:t>
            </a:r>
            <a:endParaRPr lang="pt-BR" sz="24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6143636" y="5013176"/>
            <a:ext cx="2071702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    39</a:t>
            </a:r>
            <a:r>
              <a:rPr lang="pt-BR" sz="4000" dirty="0" smtClean="0"/>
              <a:t> </a:t>
            </a:r>
            <a:r>
              <a:rPr lang="pt-BR" sz="4000" b="1" dirty="0" smtClean="0"/>
              <a:t>doenças</a:t>
            </a:r>
            <a:endParaRPr lang="pt-BR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472" y="85723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pt-BR" sz="2800" dirty="0" smtClean="0">
                <a:solidFill>
                  <a:srgbClr val="002060"/>
                </a:solidFill>
              </a:rPr>
              <a:t>FLUXOGRAMA</a:t>
            </a:r>
            <a:endParaRPr lang="pt-BR" sz="28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 flipH="1" flipV="1">
            <a:off x="7772399" y="5638799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pt-BR" sz="3600" dirty="0" smtClean="0"/>
          </a:p>
          <a:p>
            <a:endParaRPr lang="pt-BR" sz="3600" dirty="0" smtClean="0"/>
          </a:p>
          <a:p>
            <a:endParaRPr lang="pt-BR" sz="36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3635896" y="1643050"/>
            <a:ext cx="1440160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   COLETA </a:t>
            </a:r>
            <a:endParaRPr lang="pt-BR" dirty="0">
              <a:solidFill>
                <a:srgbClr val="002060"/>
              </a:solidFill>
            </a:endParaRPr>
          </a:p>
        </p:txBody>
      </p:sp>
      <p:cxnSp>
        <p:nvCxnSpPr>
          <p:cNvPr id="7" name="Conector de seta reta 6"/>
          <p:cNvCxnSpPr/>
          <p:nvPr/>
        </p:nvCxnSpPr>
        <p:spPr>
          <a:xfrm>
            <a:off x="4355976" y="207167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3347864" y="2714620"/>
            <a:ext cx="2160240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   LABORATÓRIO</a:t>
            </a:r>
            <a:endParaRPr lang="pt-BR" dirty="0">
              <a:solidFill>
                <a:srgbClr val="002060"/>
              </a:solidFill>
            </a:endParaRPr>
          </a:p>
        </p:txBody>
      </p:sp>
      <p:cxnSp>
        <p:nvCxnSpPr>
          <p:cNvPr id="10" name="Conector de seta reta 9"/>
          <p:cNvCxnSpPr/>
          <p:nvPr/>
        </p:nvCxnSpPr>
        <p:spPr>
          <a:xfrm flipH="1">
            <a:off x="3347864" y="3214686"/>
            <a:ext cx="79208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1547664" y="3786190"/>
            <a:ext cx="2592288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  RESULTADO ALTERADO</a:t>
            </a: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436096" y="3786190"/>
            <a:ext cx="2592288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  RESULTADO NORMAL</a:t>
            </a:r>
            <a:endParaRPr lang="pt-BR" dirty="0">
              <a:solidFill>
                <a:srgbClr val="002060"/>
              </a:solidFill>
            </a:endParaRPr>
          </a:p>
        </p:txBody>
      </p:sp>
      <p:cxnSp>
        <p:nvCxnSpPr>
          <p:cNvPr id="17" name="Conector de seta reta 16"/>
          <p:cNvCxnSpPr/>
          <p:nvPr/>
        </p:nvCxnSpPr>
        <p:spPr>
          <a:xfrm>
            <a:off x="4860032" y="3214686"/>
            <a:ext cx="79208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>
            <a:off x="6715140" y="421481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429256" y="4857760"/>
            <a:ext cx="2592288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  PEGAR RESULTADO CS</a:t>
            </a:r>
            <a:endParaRPr lang="pt-BR" dirty="0">
              <a:solidFill>
                <a:srgbClr val="002060"/>
              </a:solidFill>
            </a:endParaRPr>
          </a:p>
        </p:txBody>
      </p:sp>
      <p:cxnSp>
        <p:nvCxnSpPr>
          <p:cNvPr id="21" name="Conector de seta reta 20"/>
          <p:cNvCxnSpPr/>
          <p:nvPr/>
        </p:nvCxnSpPr>
        <p:spPr>
          <a:xfrm>
            <a:off x="2771800" y="421481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1835696" y="4857760"/>
            <a:ext cx="1872208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  BUSCA ATIVA </a:t>
            </a:r>
            <a:endParaRPr lang="pt-BR" dirty="0">
              <a:solidFill>
                <a:srgbClr val="002060"/>
              </a:solidFill>
            </a:endParaRPr>
          </a:p>
        </p:txBody>
      </p:sp>
      <p:cxnSp>
        <p:nvCxnSpPr>
          <p:cNvPr id="23" name="Conector de seta reta 22"/>
          <p:cNvCxnSpPr/>
          <p:nvPr/>
        </p:nvCxnSpPr>
        <p:spPr>
          <a:xfrm>
            <a:off x="2771800" y="528638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/>
          <p:cNvSpPr txBox="1"/>
          <p:nvPr/>
        </p:nvSpPr>
        <p:spPr>
          <a:xfrm>
            <a:off x="1500166" y="5917188"/>
            <a:ext cx="2736304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  CONSULTA/TRATAMENTO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1196752"/>
            <a:ext cx="8229600" cy="648072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rgbClr val="002060"/>
                </a:solidFill>
              </a:rPr>
              <a:t>COLETA</a:t>
            </a:r>
            <a:endParaRPr lang="pt-BR" sz="2800" dirty="0">
              <a:solidFill>
                <a:srgbClr val="00206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67544" y="5589240"/>
            <a:ext cx="3240360" cy="58477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</a:rPr>
              <a:t>   HOSPITAIS  17</a:t>
            </a:r>
            <a:endParaRPr lang="pt-BR" sz="3200" b="1" dirty="0">
              <a:solidFill>
                <a:srgbClr val="00206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644008" y="5589240"/>
            <a:ext cx="3744416" cy="5232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</a:rPr>
              <a:t>CENTROS DE SAÚDE   77</a:t>
            </a:r>
            <a:endParaRPr lang="pt-BR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/>
        </p:nvGraphicFramePr>
        <p:xfrm>
          <a:off x="1403648" y="1916832"/>
          <a:ext cx="6192688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2910" y="1000108"/>
            <a:ext cx="7772400" cy="1470025"/>
          </a:xfrm>
        </p:spPr>
        <p:txBody>
          <a:bodyPr>
            <a:normAutofit/>
          </a:bodyPr>
          <a:lstStyle/>
          <a:p>
            <a:r>
              <a:rPr lang="pt-BR" sz="3200" dirty="0" smtClean="0">
                <a:solidFill>
                  <a:srgbClr val="002060"/>
                </a:solidFill>
              </a:rPr>
              <a:t>COLETA</a:t>
            </a:r>
            <a:endParaRPr lang="pt-BR" sz="32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928662" y="2571744"/>
            <a:ext cx="7056784" cy="3888432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2800" dirty="0" smtClean="0">
                <a:solidFill>
                  <a:srgbClr val="002060"/>
                </a:solidFill>
              </a:rPr>
              <a:t>Porta de entrada do sistema </a:t>
            </a:r>
          </a:p>
          <a:p>
            <a:pPr algn="just">
              <a:buFont typeface="Arial" pitchFamily="34" charset="0"/>
              <a:buChar char="•"/>
            </a:pPr>
            <a:r>
              <a:rPr lang="pt-BR" sz="2800" dirty="0" smtClean="0">
                <a:solidFill>
                  <a:srgbClr val="002060"/>
                </a:solidFill>
              </a:rPr>
              <a:t>Maternidade a partir de 24 horas de vida, na alta hospitalar  e  prematuros - protocolo</a:t>
            </a:r>
          </a:p>
          <a:p>
            <a:pPr algn="just">
              <a:buFont typeface="Arial" pitchFamily="34" charset="0"/>
              <a:buChar char="•"/>
            </a:pPr>
            <a:r>
              <a:rPr lang="pt-BR" sz="2800" dirty="0" smtClean="0">
                <a:solidFill>
                  <a:srgbClr val="002060"/>
                </a:solidFill>
              </a:rPr>
              <a:t>Preenchimento correto dos cartões: preenchimento dos 5 círculos de sangue e dos dados de identificação</a:t>
            </a:r>
          </a:p>
          <a:p>
            <a:pPr algn="just">
              <a:buNone/>
            </a:pPr>
            <a:r>
              <a:rPr lang="pt-BR" sz="2800" dirty="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4" name="Elipse 3"/>
          <p:cNvSpPr/>
          <p:nvPr/>
        </p:nvSpPr>
        <p:spPr>
          <a:xfrm>
            <a:off x="1071538" y="2571744"/>
            <a:ext cx="5143536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COLETA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899592" y="2780928"/>
            <a:ext cx="7416824" cy="3240360"/>
          </a:xfrm>
        </p:spPr>
        <p:txBody>
          <a:bodyPr/>
          <a:lstStyle/>
          <a:p>
            <a:pPr algn="just"/>
            <a:r>
              <a:rPr lang="pt-BR" b="1" dirty="0" smtClean="0">
                <a:solidFill>
                  <a:schemeClr val="tx1"/>
                </a:solidFill>
              </a:rPr>
              <a:t> </a:t>
            </a:r>
          </a:p>
          <a:p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09807"/>
            <a:ext cx="6827837" cy="4105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ubtítulo 2"/>
          <p:cNvSpPr txBox="1">
            <a:spLocks/>
          </p:cNvSpPr>
          <p:nvPr/>
        </p:nvSpPr>
        <p:spPr>
          <a:xfrm>
            <a:off x="899592" y="3298441"/>
            <a:ext cx="7416824" cy="3240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pt-BR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7" name="AutoShape 12"/>
          <p:cNvSpPr>
            <a:spLocks noChangeArrowheads="1"/>
          </p:cNvSpPr>
          <p:nvPr/>
        </p:nvSpPr>
        <p:spPr bwMode="auto">
          <a:xfrm>
            <a:off x="3741136" y="3639548"/>
            <a:ext cx="2089150" cy="36036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PICOTAGEM</a:t>
            </a:r>
          </a:p>
          <a:p>
            <a:pPr algn="ctr"/>
            <a:r>
              <a:rPr lang="pt-BR" sz="900" b="1" dirty="0">
                <a:latin typeface="Verdana" pitchFamily="34" charset="0"/>
              </a:rPr>
              <a:t>DBS PUNCHER</a:t>
            </a:r>
          </a:p>
        </p:txBody>
      </p:sp>
      <p:sp>
        <p:nvSpPr>
          <p:cNvPr id="98" name="AutoShape 13"/>
          <p:cNvSpPr>
            <a:spLocks noChangeArrowheads="1"/>
          </p:cNvSpPr>
          <p:nvPr/>
        </p:nvSpPr>
        <p:spPr bwMode="auto">
          <a:xfrm>
            <a:off x="3741136" y="4142786"/>
            <a:ext cx="2089150" cy="43338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>
                <a:latin typeface="Verdana" pitchFamily="34" charset="0"/>
              </a:rPr>
              <a:t>RECONHECIMENTO PELO</a:t>
            </a:r>
          </a:p>
          <a:p>
            <a:pPr algn="ctr"/>
            <a:r>
              <a:rPr lang="pt-BR" sz="900" b="1">
                <a:latin typeface="Verdana" pitchFamily="34" charset="0"/>
              </a:rPr>
              <a:t>SISTEMA INFORMATIZADO</a:t>
            </a:r>
          </a:p>
        </p:txBody>
      </p:sp>
      <p:sp>
        <p:nvSpPr>
          <p:cNvPr id="99" name="AutoShape 15"/>
          <p:cNvSpPr>
            <a:spLocks noChangeArrowheads="1"/>
          </p:cNvSpPr>
          <p:nvPr/>
        </p:nvSpPr>
        <p:spPr bwMode="auto">
          <a:xfrm>
            <a:off x="1653574" y="4792073"/>
            <a:ext cx="2089150" cy="50323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>
                <a:latin typeface="Verdana" pitchFamily="34" charset="0"/>
              </a:rPr>
              <a:t>ENVIO AUTOMÁTICO</a:t>
            </a:r>
          </a:p>
          <a:p>
            <a:pPr algn="ctr"/>
            <a:r>
              <a:rPr lang="pt-BR" sz="900" b="1">
                <a:latin typeface="Verdana" pitchFamily="34" charset="0"/>
              </a:rPr>
              <a:t>DOS CÓDIGOS PARA OS</a:t>
            </a:r>
          </a:p>
          <a:p>
            <a:pPr algn="ctr"/>
            <a:r>
              <a:rPr lang="pt-BR" sz="900" b="1">
                <a:latin typeface="Verdana" pitchFamily="34" charset="0"/>
              </a:rPr>
              <a:t>EQUIPAMENTOS</a:t>
            </a:r>
          </a:p>
        </p:txBody>
      </p:sp>
      <p:sp>
        <p:nvSpPr>
          <p:cNvPr id="100" name="AutoShape 16"/>
          <p:cNvSpPr>
            <a:spLocks noChangeArrowheads="1"/>
          </p:cNvSpPr>
          <p:nvPr/>
        </p:nvSpPr>
        <p:spPr bwMode="auto">
          <a:xfrm>
            <a:off x="5830286" y="4792073"/>
            <a:ext cx="2089150" cy="50323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EMISSÃO DA FOLHA</a:t>
            </a:r>
          </a:p>
          <a:p>
            <a:pPr algn="ctr"/>
            <a:r>
              <a:rPr lang="pt-BR" sz="900" b="1" dirty="0">
                <a:latin typeface="Verdana" pitchFamily="34" charset="0"/>
              </a:rPr>
              <a:t>ORDENADA PELA</a:t>
            </a:r>
          </a:p>
          <a:p>
            <a:pPr algn="ctr"/>
            <a:r>
              <a:rPr lang="pt-BR" sz="900" b="1" dirty="0">
                <a:latin typeface="Verdana" pitchFamily="34" charset="0"/>
              </a:rPr>
              <a:t>PICOTAGEM</a:t>
            </a:r>
          </a:p>
        </p:txBody>
      </p:sp>
      <p:sp>
        <p:nvSpPr>
          <p:cNvPr id="101" name="AutoShape 17"/>
          <p:cNvSpPr>
            <a:spLocks noChangeArrowheads="1"/>
          </p:cNvSpPr>
          <p:nvPr/>
        </p:nvSpPr>
        <p:spPr bwMode="auto">
          <a:xfrm>
            <a:off x="286290" y="5584012"/>
            <a:ext cx="1296987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AUTO-DELFIA</a:t>
            </a:r>
          </a:p>
        </p:txBody>
      </p:sp>
      <p:sp>
        <p:nvSpPr>
          <p:cNvPr id="102" name="AutoShape 21"/>
          <p:cNvSpPr>
            <a:spLocks noChangeArrowheads="1"/>
          </p:cNvSpPr>
          <p:nvPr/>
        </p:nvSpPr>
        <p:spPr bwMode="auto">
          <a:xfrm>
            <a:off x="3236311" y="5584236"/>
            <a:ext cx="1296988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VICTOR</a:t>
            </a:r>
          </a:p>
        </p:txBody>
      </p:sp>
      <p:sp>
        <p:nvSpPr>
          <p:cNvPr id="103" name="AutoShape 22"/>
          <p:cNvSpPr>
            <a:spLocks noChangeArrowheads="1"/>
          </p:cNvSpPr>
          <p:nvPr/>
        </p:nvSpPr>
        <p:spPr bwMode="auto">
          <a:xfrm>
            <a:off x="1798458" y="6016060"/>
            <a:ext cx="865187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TSH NEO</a:t>
            </a:r>
          </a:p>
        </p:txBody>
      </p:sp>
      <p:sp>
        <p:nvSpPr>
          <p:cNvPr id="104" name="AutoShape 25"/>
          <p:cNvSpPr>
            <a:spLocks noChangeArrowheads="1"/>
          </p:cNvSpPr>
          <p:nvPr/>
        </p:nvSpPr>
        <p:spPr bwMode="auto">
          <a:xfrm>
            <a:off x="3598658" y="6016036"/>
            <a:ext cx="576263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BTD</a:t>
            </a:r>
          </a:p>
        </p:txBody>
      </p:sp>
      <p:sp>
        <p:nvSpPr>
          <p:cNvPr id="105" name="AutoShape 26"/>
          <p:cNvSpPr>
            <a:spLocks noChangeArrowheads="1"/>
          </p:cNvSpPr>
          <p:nvPr/>
        </p:nvSpPr>
        <p:spPr bwMode="auto">
          <a:xfrm>
            <a:off x="2806570" y="6016036"/>
            <a:ext cx="576263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GAO</a:t>
            </a:r>
          </a:p>
        </p:txBody>
      </p:sp>
      <p:sp>
        <p:nvSpPr>
          <p:cNvPr id="106" name="AutoShape 28"/>
          <p:cNvSpPr>
            <a:spLocks noChangeArrowheads="1"/>
          </p:cNvSpPr>
          <p:nvPr/>
        </p:nvSpPr>
        <p:spPr bwMode="auto">
          <a:xfrm>
            <a:off x="4390449" y="6016036"/>
            <a:ext cx="576262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>
                <a:latin typeface="Verdana" pitchFamily="34" charset="0"/>
              </a:rPr>
              <a:t>G6PD</a:t>
            </a:r>
          </a:p>
        </p:txBody>
      </p:sp>
      <p:sp>
        <p:nvSpPr>
          <p:cNvPr id="107" name="AutoShape 31"/>
          <p:cNvSpPr>
            <a:spLocks noChangeArrowheads="1"/>
          </p:cNvSpPr>
          <p:nvPr/>
        </p:nvSpPr>
        <p:spPr bwMode="auto">
          <a:xfrm>
            <a:off x="5614882" y="6088068"/>
            <a:ext cx="576263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HB</a:t>
            </a:r>
          </a:p>
        </p:txBody>
      </p:sp>
      <p:sp>
        <p:nvSpPr>
          <p:cNvPr id="108" name="AutoShape 32"/>
          <p:cNvSpPr>
            <a:spLocks noChangeArrowheads="1"/>
          </p:cNvSpPr>
          <p:nvPr/>
        </p:nvSpPr>
        <p:spPr bwMode="auto">
          <a:xfrm>
            <a:off x="6550986" y="6088068"/>
            <a:ext cx="576263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MSMS</a:t>
            </a:r>
          </a:p>
        </p:txBody>
      </p:sp>
      <p:sp>
        <p:nvSpPr>
          <p:cNvPr id="109" name="Line 38"/>
          <p:cNvSpPr>
            <a:spLocks noChangeShapeType="1"/>
          </p:cNvSpPr>
          <p:nvPr/>
        </p:nvSpPr>
        <p:spPr bwMode="auto">
          <a:xfrm>
            <a:off x="4820636" y="3998323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10" name="Line 39"/>
          <p:cNvSpPr>
            <a:spLocks noChangeShapeType="1"/>
          </p:cNvSpPr>
          <p:nvPr/>
        </p:nvSpPr>
        <p:spPr bwMode="auto">
          <a:xfrm>
            <a:off x="2733074" y="4649198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11" name="Line 40"/>
          <p:cNvSpPr>
            <a:spLocks noChangeShapeType="1"/>
          </p:cNvSpPr>
          <p:nvPr/>
        </p:nvSpPr>
        <p:spPr bwMode="auto">
          <a:xfrm>
            <a:off x="6836761" y="4649198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12" name="Line 41"/>
          <p:cNvSpPr>
            <a:spLocks noChangeShapeType="1"/>
          </p:cNvSpPr>
          <p:nvPr/>
        </p:nvSpPr>
        <p:spPr bwMode="auto">
          <a:xfrm>
            <a:off x="2733074" y="4649198"/>
            <a:ext cx="41036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13" name="Line 42"/>
          <p:cNvSpPr>
            <a:spLocks noChangeShapeType="1"/>
          </p:cNvSpPr>
          <p:nvPr/>
        </p:nvSpPr>
        <p:spPr bwMode="auto">
          <a:xfrm>
            <a:off x="4820636" y="4576173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14" name="Line 43"/>
          <p:cNvSpPr>
            <a:spLocks noChangeShapeType="1"/>
          </p:cNvSpPr>
          <p:nvPr/>
        </p:nvSpPr>
        <p:spPr bwMode="auto">
          <a:xfrm>
            <a:off x="6836760" y="5296898"/>
            <a:ext cx="2258" cy="64715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15" name="Line 44"/>
          <p:cNvSpPr>
            <a:spLocks noChangeShapeType="1"/>
          </p:cNvSpPr>
          <p:nvPr/>
        </p:nvSpPr>
        <p:spPr bwMode="auto">
          <a:xfrm>
            <a:off x="5902914" y="5944052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16" name="Line 45"/>
          <p:cNvSpPr>
            <a:spLocks noChangeShapeType="1"/>
          </p:cNvSpPr>
          <p:nvPr/>
        </p:nvSpPr>
        <p:spPr bwMode="auto">
          <a:xfrm>
            <a:off x="6839018" y="5944052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17" name="Line 46"/>
          <p:cNvSpPr>
            <a:spLocks noChangeShapeType="1"/>
          </p:cNvSpPr>
          <p:nvPr/>
        </p:nvSpPr>
        <p:spPr bwMode="auto">
          <a:xfrm flipV="1">
            <a:off x="5902914" y="5944052"/>
            <a:ext cx="1873646" cy="136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18" name="Line 47"/>
          <p:cNvSpPr>
            <a:spLocks noChangeShapeType="1"/>
          </p:cNvSpPr>
          <p:nvPr/>
        </p:nvSpPr>
        <p:spPr bwMode="auto">
          <a:xfrm>
            <a:off x="2731486" y="5296898"/>
            <a:ext cx="0" cy="144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19" name="Line 48"/>
          <p:cNvSpPr>
            <a:spLocks noChangeShapeType="1"/>
          </p:cNvSpPr>
          <p:nvPr/>
        </p:nvSpPr>
        <p:spPr bwMode="auto">
          <a:xfrm>
            <a:off x="862354" y="5439996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20" name="Line 49"/>
          <p:cNvSpPr>
            <a:spLocks noChangeShapeType="1"/>
          </p:cNvSpPr>
          <p:nvPr/>
        </p:nvSpPr>
        <p:spPr bwMode="auto">
          <a:xfrm>
            <a:off x="3884011" y="5441361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21" name="Line 50"/>
          <p:cNvSpPr>
            <a:spLocks noChangeShapeType="1"/>
          </p:cNvSpPr>
          <p:nvPr/>
        </p:nvSpPr>
        <p:spPr bwMode="auto">
          <a:xfrm>
            <a:off x="755576" y="5445224"/>
            <a:ext cx="3021657" cy="136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22" name="Line 52"/>
          <p:cNvSpPr>
            <a:spLocks noChangeShapeType="1"/>
          </p:cNvSpPr>
          <p:nvPr/>
        </p:nvSpPr>
        <p:spPr bwMode="auto">
          <a:xfrm>
            <a:off x="3884011" y="5871573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23" name="Line 53"/>
          <p:cNvSpPr>
            <a:spLocks noChangeShapeType="1"/>
          </p:cNvSpPr>
          <p:nvPr/>
        </p:nvSpPr>
        <p:spPr bwMode="auto">
          <a:xfrm>
            <a:off x="3886690" y="5944598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24" name="Line 54"/>
          <p:cNvSpPr>
            <a:spLocks noChangeShapeType="1"/>
          </p:cNvSpPr>
          <p:nvPr/>
        </p:nvSpPr>
        <p:spPr bwMode="auto">
          <a:xfrm>
            <a:off x="4678778" y="5944598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25" name="Line 55"/>
          <p:cNvSpPr>
            <a:spLocks noChangeShapeType="1"/>
          </p:cNvSpPr>
          <p:nvPr/>
        </p:nvSpPr>
        <p:spPr bwMode="auto">
          <a:xfrm>
            <a:off x="3094602" y="5944598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26" name="Line 57"/>
          <p:cNvSpPr>
            <a:spLocks noChangeShapeType="1"/>
          </p:cNvSpPr>
          <p:nvPr/>
        </p:nvSpPr>
        <p:spPr bwMode="auto">
          <a:xfrm>
            <a:off x="3094603" y="5944052"/>
            <a:ext cx="15841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28" name="AutoShape 22"/>
          <p:cNvSpPr>
            <a:spLocks noChangeArrowheads="1"/>
          </p:cNvSpPr>
          <p:nvPr/>
        </p:nvSpPr>
        <p:spPr bwMode="auto">
          <a:xfrm>
            <a:off x="214282" y="6016060"/>
            <a:ext cx="576064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 smtClean="0">
                <a:latin typeface="Verdana" pitchFamily="34" charset="0"/>
              </a:rPr>
              <a:t>IRT</a:t>
            </a:r>
            <a:endParaRPr lang="pt-BR" sz="900" b="1" dirty="0">
              <a:latin typeface="Verdana" pitchFamily="34" charset="0"/>
            </a:endParaRPr>
          </a:p>
        </p:txBody>
      </p:sp>
      <p:sp>
        <p:nvSpPr>
          <p:cNvPr id="129" name="AutoShape 22"/>
          <p:cNvSpPr>
            <a:spLocks noChangeArrowheads="1"/>
          </p:cNvSpPr>
          <p:nvPr/>
        </p:nvSpPr>
        <p:spPr bwMode="auto">
          <a:xfrm>
            <a:off x="934362" y="6016060"/>
            <a:ext cx="714350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 smtClean="0">
                <a:latin typeface="Verdana" pitchFamily="34" charset="0"/>
              </a:rPr>
              <a:t>17OHP</a:t>
            </a:r>
            <a:endParaRPr lang="pt-BR" sz="900" b="1" dirty="0">
              <a:latin typeface="Verdana" pitchFamily="34" charset="0"/>
            </a:endParaRPr>
          </a:p>
        </p:txBody>
      </p:sp>
      <p:sp>
        <p:nvSpPr>
          <p:cNvPr id="130" name="Line 56"/>
          <p:cNvSpPr>
            <a:spLocks noChangeShapeType="1"/>
          </p:cNvSpPr>
          <p:nvPr/>
        </p:nvSpPr>
        <p:spPr bwMode="auto">
          <a:xfrm>
            <a:off x="502314" y="5944052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31" name="Line 56"/>
          <p:cNvSpPr>
            <a:spLocks noChangeShapeType="1"/>
          </p:cNvSpPr>
          <p:nvPr/>
        </p:nvSpPr>
        <p:spPr bwMode="auto">
          <a:xfrm>
            <a:off x="1366410" y="5944052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cxnSp>
        <p:nvCxnSpPr>
          <p:cNvPr id="132" name="Conector reto 131"/>
          <p:cNvCxnSpPr>
            <a:stCxn id="130" idx="0"/>
            <a:endCxn id="131" idx="0"/>
          </p:cNvCxnSpPr>
          <p:nvPr/>
        </p:nvCxnSpPr>
        <p:spPr>
          <a:xfrm>
            <a:off x="502314" y="5944052"/>
            <a:ext cx="86409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Line 56"/>
          <p:cNvSpPr>
            <a:spLocks noChangeShapeType="1"/>
          </p:cNvSpPr>
          <p:nvPr/>
        </p:nvSpPr>
        <p:spPr bwMode="auto">
          <a:xfrm>
            <a:off x="862354" y="5872044"/>
            <a:ext cx="0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34" name="AutoShape 31"/>
          <p:cNvSpPr>
            <a:spLocks noChangeArrowheads="1"/>
          </p:cNvSpPr>
          <p:nvPr/>
        </p:nvSpPr>
        <p:spPr bwMode="auto">
          <a:xfrm>
            <a:off x="7487090" y="6088068"/>
            <a:ext cx="576263" cy="28733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 smtClean="0">
                <a:latin typeface="Verdana" pitchFamily="34" charset="0"/>
              </a:rPr>
              <a:t>TOXO</a:t>
            </a:r>
            <a:endParaRPr lang="pt-BR" sz="900" b="1" dirty="0">
              <a:latin typeface="Verdana" pitchFamily="34" charset="0"/>
            </a:endParaRPr>
          </a:p>
        </p:txBody>
      </p:sp>
      <p:sp>
        <p:nvSpPr>
          <p:cNvPr id="135" name="Line 45"/>
          <p:cNvSpPr>
            <a:spLocks noChangeShapeType="1"/>
          </p:cNvSpPr>
          <p:nvPr/>
        </p:nvSpPr>
        <p:spPr bwMode="auto">
          <a:xfrm>
            <a:off x="7775122" y="5944052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6" name="Line 45"/>
          <p:cNvSpPr>
            <a:spLocks noChangeShapeType="1"/>
          </p:cNvSpPr>
          <p:nvPr/>
        </p:nvSpPr>
        <p:spPr bwMode="auto">
          <a:xfrm>
            <a:off x="2230506" y="5872044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7" name="AutoShape 17"/>
          <p:cNvSpPr>
            <a:spLocks noChangeArrowheads="1"/>
          </p:cNvSpPr>
          <p:nvPr/>
        </p:nvSpPr>
        <p:spPr bwMode="auto">
          <a:xfrm>
            <a:off x="1870465" y="5584012"/>
            <a:ext cx="720081" cy="295721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 smtClean="0">
                <a:latin typeface="Verdana" pitchFamily="34" charset="0"/>
              </a:rPr>
              <a:t>GSP</a:t>
            </a:r>
            <a:endParaRPr lang="pt-BR" sz="900" b="1" dirty="0">
              <a:latin typeface="Verdana" pitchFamily="34" charset="0"/>
            </a:endParaRPr>
          </a:p>
        </p:txBody>
      </p:sp>
      <p:sp>
        <p:nvSpPr>
          <p:cNvPr id="138" name="Line 48"/>
          <p:cNvSpPr>
            <a:spLocks noChangeShapeType="1"/>
          </p:cNvSpPr>
          <p:nvPr/>
        </p:nvSpPr>
        <p:spPr bwMode="auto">
          <a:xfrm>
            <a:off x="2230506" y="5439996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9" name="AutoShape 8"/>
          <p:cNvSpPr>
            <a:spLocks noChangeArrowheads="1"/>
          </p:cNvSpPr>
          <p:nvPr/>
        </p:nvSpPr>
        <p:spPr bwMode="auto">
          <a:xfrm>
            <a:off x="3768734" y="1142984"/>
            <a:ext cx="2089150" cy="57626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ABERTURA E CONFERÊNCIA</a:t>
            </a:r>
          </a:p>
          <a:p>
            <a:pPr algn="ctr"/>
            <a:r>
              <a:rPr lang="pt-BR" sz="900" b="1" dirty="0">
                <a:latin typeface="Verdana" pitchFamily="34" charset="0"/>
              </a:rPr>
              <a:t>DAS AMOSTRAS</a:t>
            </a:r>
          </a:p>
          <a:p>
            <a:pPr algn="ctr"/>
            <a:r>
              <a:rPr lang="pt-BR" sz="900" b="1" dirty="0">
                <a:latin typeface="Verdana" pitchFamily="34" charset="0"/>
              </a:rPr>
              <a:t>QUANTO À IDENTIFICAÇÃO</a:t>
            </a:r>
          </a:p>
        </p:txBody>
      </p:sp>
      <p:sp>
        <p:nvSpPr>
          <p:cNvPr id="140" name="AutoShape 9"/>
          <p:cNvSpPr>
            <a:spLocks noChangeArrowheads="1"/>
          </p:cNvSpPr>
          <p:nvPr/>
        </p:nvSpPr>
        <p:spPr bwMode="auto">
          <a:xfrm>
            <a:off x="3768734" y="1862122"/>
            <a:ext cx="2089150" cy="430212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>
                <a:latin typeface="Verdana" pitchFamily="34" charset="0"/>
              </a:rPr>
              <a:t>INSPEÇÃO DAS AMOSTRAS</a:t>
            </a:r>
          </a:p>
          <a:p>
            <a:pPr algn="ctr"/>
            <a:r>
              <a:rPr lang="pt-BR" sz="900" b="1">
                <a:latin typeface="Verdana" pitchFamily="34" charset="0"/>
              </a:rPr>
              <a:t>QUANTO À QUALIDADE</a:t>
            </a:r>
          </a:p>
        </p:txBody>
      </p:sp>
      <p:sp>
        <p:nvSpPr>
          <p:cNvPr id="141" name="AutoShape 10"/>
          <p:cNvSpPr>
            <a:spLocks noChangeArrowheads="1"/>
          </p:cNvSpPr>
          <p:nvPr/>
        </p:nvSpPr>
        <p:spPr bwMode="auto">
          <a:xfrm>
            <a:off x="3768734" y="2438384"/>
            <a:ext cx="2089150" cy="43021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>
                <a:latin typeface="Verdana" pitchFamily="34" charset="0"/>
              </a:rPr>
              <a:t>ORDENAÇÃO DOS</a:t>
            </a:r>
          </a:p>
          <a:p>
            <a:pPr algn="ctr"/>
            <a:r>
              <a:rPr lang="pt-BR" sz="900" b="1">
                <a:latin typeface="Verdana" pitchFamily="34" charset="0"/>
              </a:rPr>
              <a:t>CÓDIGOS DE BARRA</a:t>
            </a:r>
          </a:p>
        </p:txBody>
      </p:sp>
      <p:sp>
        <p:nvSpPr>
          <p:cNvPr id="142" name="AutoShape 11"/>
          <p:cNvSpPr>
            <a:spLocks noChangeArrowheads="1"/>
          </p:cNvSpPr>
          <p:nvPr/>
        </p:nvSpPr>
        <p:spPr bwMode="auto">
          <a:xfrm>
            <a:off x="3768734" y="3014647"/>
            <a:ext cx="2089150" cy="431800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900" b="1" dirty="0">
                <a:latin typeface="Verdana" pitchFamily="34" charset="0"/>
              </a:rPr>
              <a:t>CADASTRAMENTO NO SISTEMA</a:t>
            </a:r>
          </a:p>
          <a:p>
            <a:pPr algn="ctr"/>
            <a:r>
              <a:rPr lang="pt-BR" sz="900" b="1" dirty="0">
                <a:latin typeface="Verdana" pitchFamily="34" charset="0"/>
              </a:rPr>
              <a:t>VEGA TRIAGEM</a:t>
            </a:r>
          </a:p>
        </p:txBody>
      </p:sp>
      <p:sp>
        <p:nvSpPr>
          <p:cNvPr id="143" name="Line 34"/>
          <p:cNvSpPr>
            <a:spLocks noChangeShapeType="1"/>
          </p:cNvSpPr>
          <p:nvPr/>
        </p:nvSpPr>
        <p:spPr bwMode="auto">
          <a:xfrm>
            <a:off x="4848234" y="1719247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4" name="Line 35"/>
          <p:cNvSpPr>
            <a:spLocks noChangeShapeType="1"/>
          </p:cNvSpPr>
          <p:nvPr/>
        </p:nvSpPr>
        <p:spPr bwMode="auto">
          <a:xfrm>
            <a:off x="4848234" y="2293922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5" name="Line 36"/>
          <p:cNvSpPr>
            <a:spLocks noChangeShapeType="1"/>
          </p:cNvSpPr>
          <p:nvPr/>
        </p:nvSpPr>
        <p:spPr bwMode="auto">
          <a:xfrm>
            <a:off x="4848234" y="2870184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6" name="Line 36"/>
          <p:cNvSpPr>
            <a:spLocks noChangeShapeType="1"/>
          </p:cNvSpPr>
          <p:nvPr/>
        </p:nvSpPr>
        <p:spPr bwMode="auto">
          <a:xfrm>
            <a:off x="4857752" y="3514711"/>
            <a:ext cx="0" cy="146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7" name="CaixaDeTexto 146"/>
          <p:cNvSpPr txBox="1"/>
          <p:nvPr/>
        </p:nvSpPr>
        <p:spPr>
          <a:xfrm>
            <a:off x="214282" y="2143116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rgbClr val="002060"/>
                </a:solidFill>
              </a:rPr>
              <a:t>LABORATÓRIO</a:t>
            </a:r>
            <a:endParaRPr lang="en-US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LABORATÓRIO</a:t>
            </a:r>
            <a:endParaRPr lang="pt-BR" sz="3600" dirty="0">
              <a:solidFill>
                <a:srgbClr val="002060"/>
              </a:solidFill>
            </a:endParaRPr>
          </a:p>
        </p:txBody>
      </p:sp>
      <p:pic>
        <p:nvPicPr>
          <p:cNvPr id="5" name="Picture 2" descr="E:\Picotagem 3º picote amostra bo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0800" y="2000240"/>
            <a:ext cx="6502400" cy="4286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LABORATÓRIO</a:t>
            </a:r>
            <a:endParaRPr lang="pt-BR" sz="36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1530321\Downloads\foto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071678"/>
            <a:ext cx="5359067" cy="4019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LABORATÓRIO</a:t>
            </a:r>
            <a:endParaRPr lang="pt-BR" sz="36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1530321\Downloads\foto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14554"/>
            <a:ext cx="5120118" cy="3840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COBERTURA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899592" y="2780928"/>
            <a:ext cx="7416824" cy="3240360"/>
          </a:xfrm>
        </p:spPr>
        <p:txBody>
          <a:bodyPr/>
          <a:lstStyle/>
          <a:p>
            <a:pPr algn="just"/>
            <a:r>
              <a:rPr lang="pt-BR" sz="2800" b="1" dirty="0" smtClean="0">
                <a:solidFill>
                  <a:srgbClr val="002060"/>
                </a:solidFill>
              </a:rPr>
              <a:t>2012 – 100% </a:t>
            </a:r>
          </a:p>
          <a:p>
            <a:pPr algn="just">
              <a:buFont typeface="Arial" pitchFamily="34" charset="0"/>
              <a:buChar char="•"/>
            </a:pPr>
            <a:endParaRPr lang="pt-BR" sz="2800" b="1" dirty="0" smtClean="0">
              <a:solidFill>
                <a:srgbClr val="002060"/>
              </a:solidFill>
            </a:endParaRPr>
          </a:p>
          <a:p>
            <a:pPr algn="just"/>
            <a:r>
              <a:rPr lang="pt-BR" sz="2800" b="1" dirty="0" smtClean="0">
                <a:solidFill>
                  <a:srgbClr val="002060"/>
                </a:solidFill>
              </a:rPr>
              <a:t>2011 – 95,6%</a:t>
            </a:r>
          </a:p>
          <a:p>
            <a:endParaRPr lang="pt-BR" sz="2800" b="1" dirty="0" smtClean="0">
              <a:solidFill>
                <a:srgbClr val="002060"/>
              </a:solidFill>
            </a:endParaRPr>
          </a:p>
          <a:p>
            <a:r>
              <a:rPr lang="pt-BR" sz="2800" b="1" dirty="0" smtClean="0">
                <a:solidFill>
                  <a:srgbClr val="002060"/>
                </a:solidFill>
              </a:rPr>
              <a:t>Brasil: 85%</a:t>
            </a:r>
          </a:p>
          <a:p>
            <a:endParaRPr lang="pt-B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COLETA  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899592" y="2780928"/>
            <a:ext cx="7416824" cy="3240360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</a:rPr>
              <a:t> </a:t>
            </a:r>
            <a:r>
              <a:rPr lang="pt-BR" sz="2800" dirty="0" smtClean="0">
                <a:solidFill>
                  <a:srgbClr val="002060"/>
                </a:solidFill>
              </a:rPr>
              <a:t>IDADE DA CRIANÇA NA 1ª COLETA:</a:t>
            </a:r>
          </a:p>
          <a:p>
            <a:pPr>
              <a:buNone/>
            </a:pPr>
            <a:r>
              <a:rPr lang="pt-BR" sz="2400" dirty="0" smtClean="0">
                <a:solidFill>
                  <a:srgbClr val="FF0000"/>
                </a:solidFill>
              </a:rPr>
              <a:t>92,5% ATÉ 5º dia vida</a:t>
            </a:r>
          </a:p>
          <a:p>
            <a:pPr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3,91%  6 – 8 º dia vida</a:t>
            </a:r>
          </a:p>
          <a:p>
            <a:pPr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2,28% 9 – 14º dia vida</a:t>
            </a:r>
          </a:p>
          <a:p>
            <a:pPr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0,92% 15 – 30º dia vida</a:t>
            </a:r>
          </a:p>
          <a:p>
            <a:pPr>
              <a:buNone/>
            </a:pPr>
            <a:r>
              <a:rPr lang="pt-BR" sz="2400" dirty="0" smtClean="0">
                <a:solidFill>
                  <a:srgbClr val="002060"/>
                </a:solidFill>
              </a:rPr>
              <a:t>&gt;0,39% &gt; 30º dia vida</a:t>
            </a:r>
          </a:p>
          <a:p>
            <a:pPr>
              <a:buNone/>
            </a:pPr>
            <a:endParaRPr lang="pt-BR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pt-BR" dirty="0" smtClean="0">
              <a:solidFill>
                <a:schemeClr val="tx1"/>
              </a:solidFill>
            </a:endParaRPr>
          </a:p>
          <a:p>
            <a:endParaRPr lang="pt-B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COLETA  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899592" y="2780928"/>
            <a:ext cx="7416824" cy="3240360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</a:rPr>
              <a:t> </a:t>
            </a:r>
            <a:r>
              <a:rPr lang="pt-BR" sz="2800" dirty="0" smtClean="0">
                <a:solidFill>
                  <a:srgbClr val="002060"/>
                </a:solidFill>
              </a:rPr>
              <a:t>% DE AMOSTRAS INADEQUADAS </a:t>
            </a:r>
          </a:p>
          <a:p>
            <a:pPr>
              <a:buNone/>
            </a:pPr>
            <a:endParaRPr lang="pt-BR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pt-BR" sz="2800" dirty="0" smtClean="0">
                <a:solidFill>
                  <a:srgbClr val="002060"/>
                </a:solidFill>
              </a:rPr>
              <a:t>2012 - 124 crianças - 0,27% </a:t>
            </a:r>
          </a:p>
          <a:p>
            <a:pPr>
              <a:buNone/>
            </a:pPr>
            <a:endParaRPr lang="pt-BR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pt-BR" dirty="0" smtClean="0">
              <a:solidFill>
                <a:schemeClr val="tx1"/>
              </a:solidFill>
            </a:endParaRPr>
          </a:p>
          <a:p>
            <a:endParaRPr lang="pt-B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500174"/>
            <a:ext cx="7128792" cy="1152128"/>
          </a:xfrm>
        </p:spPr>
        <p:txBody>
          <a:bodyPr>
            <a:normAutofit/>
          </a:bodyPr>
          <a:lstStyle/>
          <a:p>
            <a:pPr algn="l"/>
            <a:r>
              <a:rPr lang="pt-BR" sz="3600" dirty="0" smtClean="0">
                <a:solidFill>
                  <a:srgbClr val="002060"/>
                </a:solidFill>
              </a:rPr>
              <a:t>LABORATÓRIO – resultado normal: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3071810"/>
            <a:ext cx="7416824" cy="324036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sz="2800" b="1" dirty="0" smtClean="0">
                <a:solidFill>
                  <a:srgbClr val="002060"/>
                </a:solidFill>
              </a:rPr>
              <a:t> </a:t>
            </a:r>
            <a:r>
              <a:rPr lang="pt-BR" sz="2800" dirty="0" smtClean="0">
                <a:solidFill>
                  <a:srgbClr val="002060"/>
                </a:solidFill>
              </a:rPr>
              <a:t>Pegar o resultado no Centro de Saúde mais próximo de casa 20 dias após a data da coleta</a:t>
            </a:r>
          </a:p>
          <a:p>
            <a:pPr algn="just">
              <a:buNone/>
            </a:pPr>
            <a:endParaRPr lang="pt-BR" sz="28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pt-BR" sz="2800" dirty="0" smtClean="0">
                <a:solidFill>
                  <a:srgbClr val="002060"/>
                </a:solidFill>
              </a:rPr>
              <a:t>Resultado disponibilizado pela internet</a:t>
            </a:r>
            <a:endParaRPr lang="pt-BR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128792" cy="1152128"/>
          </a:xfrm>
        </p:spPr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714620"/>
            <a:ext cx="7416824" cy="3240360"/>
          </a:xfrm>
        </p:spPr>
        <p:txBody>
          <a:bodyPr/>
          <a:lstStyle/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1530321\Desktop\Passo-a-passo\passo 4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44000" cy="5857892"/>
          </a:xfrm>
          <a:prstGeom prst="rect">
            <a:avLst/>
          </a:prstGeom>
          <a:noFill/>
        </p:spPr>
      </p:pic>
      <p:sp>
        <p:nvSpPr>
          <p:cNvPr id="5" name="Elipse 4"/>
          <p:cNvSpPr/>
          <p:nvPr/>
        </p:nvSpPr>
        <p:spPr>
          <a:xfrm>
            <a:off x="3000364" y="3643314"/>
            <a:ext cx="1500198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128792" cy="1152128"/>
          </a:xfrm>
        </p:spPr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714620"/>
            <a:ext cx="7416824" cy="3240360"/>
          </a:xfrm>
        </p:spPr>
        <p:txBody>
          <a:bodyPr/>
          <a:lstStyle/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6" name="Picture 2" descr="C:\Users\1530321\Desktop\Passo-a-passo\passo 5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</p:spPr>
      </p:pic>
      <p:sp>
        <p:nvSpPr>
          <p:cNvPr id="7" name="Elipse 6"/>
          <p:cNvSpPr/>
          <p:nvPr/>
        </p:nvSpPr>
        <p:spPr>
          <a:xfrm>
            <a:off x="3428992" y="2214554"/>
            <a:ext cx="2571768" cy="1143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5786" y="1428736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LABORATÓRIO – resultado alterado: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642910" y="2857496"/>
            <a:ext cx="7416824" cy="3454674"/>
          </a:xfrm>
        </p:spPr>
        <p:txBody>
          <a:bodyPr/>
          <a:lstStyle/>
          <a:p>
            <a:pPr algn="just">
              <a:buNone/>
            </a:pP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dirty="0" smtClean="0">
                <a:solidFill>
                  <a:srgbClr val="002060"/>
                </a:solidFill>
              </a:rPr>
              <a:t>Busca Ativa: </a:t>
            </a:r>
          </a:p>
          <a:p>
            <a:pPr algn="just">
              <a:buNone/>
            </a:pPr>
            <a:endParaRPr lang="pt-BR" sz="900" dirty="0" smtClean="0">
              <a:solidFill>
                <a:srgbClr val="002060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pt-BR" sz="2800" dirty="0" smtClean="0">
                <a:solidFill>
                  <a:srgbClr val="002060"/>
                </a:solidFill>
              </a:rPr>
              <a:t>Telefone – 2012 mais de 3500 ligações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sz="2800" dirty="0" smtClean="0">
                <a:solidFill>
                  <a:srgbClr val="002060"/>
                </a:solidFill>
              </a:rPr>
              <a:t>Visita domiciliar DF e entorno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sz="2800" dirty="0" smtClean="0">
                <a:solidFill>
                  <a:srgbClr val="002060"/>
                </a:solidFill>
              </a:rPr>
              <a:t>Carta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sz="2800" dirty="0" smtClean="0">
                <a:solidFill>
                  <a:srgbClr val="002060"/>
                </a:solidFill>
              </a:rPr>
              <a:t>Publicação no site da SES</a:t>
            </a:r>
          </a:p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  <p:cxnSp>
        <p:nvCxnSpPr>
          <p:cNvPr id="5" name="Conector de seta reta 4"/>
          <p:cNvCxnSpPr/>
          <p:nvPr/>
        </p:nvCxnSpPr>
        <p:spPr>
          <a:xfrm>
            <a:off x="5643570" y="4429132"/>
            <a:ext cx="114300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de seta reta 5"/>
          <p:cNvCxnSpPr/>
          <p:nvPr/>
        </p:nvCxnSpPr>
        <p:spPr>
          <a:xfrm flipV="1">
            <a:off x="5000628" y="5286388"/>
            <a:ext cx="150019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ixaDeTexto 9"/>
          <p:cNvSpPr txBox="1"/>
          <p:nvPr/>
        </p:nvSpPr>
        <p:spPr>
          <a:xfrm>
            <a:off x="6929454" y="4929198"/>
            <a:ext cx="1214446" cy="58477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002060"/>
                </a:solidFill>
              </a:rPr>
              <a:t>1,2%</a:t>
            </a:r>
            <a:endParaRPr lang="en-US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CONSULTAS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500306"/>
            <a:ext cx="7416824" cy="3714776"/>
          </a:xfrm>
        </p:spPr>
        <p:txBody>
          <a:bodyPr>
            <a:normAutofit/>
          </a:bodyPr>
          <a:lstStyle/>
          <a:p>
            <a:pPr marR="64008" algn="just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sz="2600" b="1" dirty="0" smtClean="0"/>
              <a:t> </a:t>
            </a:r>
            <a:r>
              <a:rPr lang="pt-BR" sz="2800" b="1" dirty="0" smtClean="0">
                <a:solidFill>
                  <a:srgbClr val="002060"/>
                </a:solidFill>
              </a:rPr>
              <a:t>Serviço de Referência - Hospital da Criança de Brasília José Alencar</a:t>
            </a:r>
          </a:p>
          <a:p>
            <a:pPr lvl="2" algn="just"/>
            <a:r>
              <a:rPr lang="pt-BR" dirty="0" smtClean="0">
                <a:solidFill>
                  <a:srgbClr val="002060"/>
                </a:solidFill>
              </a:rPr>
              <a:t>Fenilcetonúria</a:t>
            </a:r>
          </a:p>
          <a:p>
            <a:pPr lvl="2" algn="just"/>
            <a:r>
              <a:rPr lang="pt-BR" dirty="0" smtClean="0">
                <a:solidFill>
                  <a:srgbClr val="002060"/>
                </a:solidFill>
              </a:rPr>
              <a:t>Hipotireoidismo congênito </a:t>
            </a:r>
          </a:p>
          <a:p>
            <a:pPr lvl="2" algn="just"/>
            <a:r>
              <a:rPr lang="pt-BR" dirty="0" smtClean="0">
                <a:solidFill>
                  <a:srgbClr val="002060"/>
                </a:solidFill>
              </a:rPr>
              <a:t>Doença falciforme e outras hemoglobinopatias.</a:t>
            </a:r>
          </a:p>
          <a:p>
            <a:pPr lvl="2" algn="just"/>
            <a:r>
              <a:rPr lang="pt-BR" dirty="0" smtClean="0">
                <a:solidFill>
                  <a:srgbClr val="002060"/>
                </a:solidFill>
              </a:rPr>
              <a:t>Fibrose Cística</a:t>
            </a:r>
          </a:p>
          <a:p>
            <a:pPr lvl="2" algn="just"/>
            <a:r>
              <a:rPr lang="pt-BR" dirty="0" smtClean="0">
                <a:solidFill>
                  <a:srgbClr val="002060"/>
                </a:solidFill>
              </a:rPr>
              <a:t>Deficiência de G6PD – referenciado da APS - sintomáticas</a:t>
            </a:r>
          </a:p>
          <a:p>
            <a:pPr algn="just">
              <a:buNone/>
            </a:pPr>
            <a:endParaRPr lang="pt-BR" dirty="0" smtClean="0">
              <a:solidFill>
                <a:schemeClr val="tx1"/>
              </a:solidFill>
            </a:endParaRPr>
          </a:p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CONSULTAS</a:t>
            </a:r>
            <a:endParaRPr lang="pt-BR" sz="3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500306"/>
            <a:ext cx="8215370" cy="3240360"/>
          </a:xfrm>
        </p:spPr>
        <p:txBody>
          <a:bodyPr>
            <a:normAutofit/>
          </a:bodyPr>
          <a:lstStyle/>
          <a:p>
            <a:pPr marR="64008" lvl="0" algn="just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sz="2800" b="1" dirty="0" smtClean="0">
                <a:solidFill>
                  <a:srgbClr val="002060"/>
                </a:solidFill>
              </a:rPr>
              <a:t>Hospital de Apoio:</a:t>
            </a:r>
          </a:p>
          <a:p>
            <a:pPr marR="64008" lvl="2" algn="just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pt-BR" dirty="0" smtClean="0">
                <a:solidFill>
                  <a:srgbClr val="002060"/>
                </a:solidFill>
              </a:rPr>
              <a:t>Hiperplasia Adrenal Congênita</a:t>
            </a:r>
          </a:p>
          <a:p>
            <a:pPr marR="64008" lvl="2" algn="just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pt-BR" dirty="0" smtClean="0">
                <a:solidFill>
                  <a:srgbClr val="002060"/>
                </a:solidFill>
              </a:rPr>
              <a:t>Deficiência de Biotinidase</a:t>
            </a:r>
          </a:p>
          <a:p>
            <a:pPr marR="64008" lvl="2" algn="just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pt-BR" dirty="0" smtClean="0">
                <a:solidFill>
                  <a:srgbClr val="002060"/>
                </a:solidFill>
              </a:rPr>
              <a:t>Galactosemia</a:t>
            </a:r>
          </a:p>
          <a:p>
            <a:pPr marR="64008" lvl="2" algn="just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pt-BR" dirty="0" smtClean="0">
                <a:solidFill>
                  <a:srgbClr val="002060"/>
                </a:solidFill>
              </a:rPr>
              <a:t>Deficiência de G6PD – grupo de orientações para pais</a:t>
            </a:r>
          </a:p>
          <a:p>
            <a:pPr marR="64008" lvl="2" algn="just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pt-BR" dirty="0" smtClean="0">
                <a:solidFill>
                  <a:srgbClr val="002060"/>
                </a:solidFill>
              </a:rPr>
              <a:t>Erros Inatos do Metabolismo</a:t>
            </a:r>
          </a:p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CONSULTAS</a:t>
            </a:r>
            <a:endParaRPr lang="pt-BR" sz="3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500306"/>
            <a:ext cx="7416824" cy="3240360"/>
          </a:xfrm>
        </p:spPr>
        <p:txBody>
          <a:bodyPr>
            <a:normAutofit/>
          </a:bodyPr>
          <a:lstStyle/>
          <a:p>
            <a:pPr marR="64008" lvl="0" algn="just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sz="2600" b="1" dirty="0" smtClean="0"/>
              <a:t> </a:t>
            </a:r>
            <a:r>
              <a:rPr lang="pt-BR" sz="2800" b="1" dirty="0" smtClean="0">
                <a:solidFill>
                  <a:srgbClr val="002060"/>
                </a:solidFill>
              </a:rPr>
              <a:t>Hospital Materno Infantil de Brasília:</a:t>
            </a:r>
          </a:p>
          <a:p>
            <a:pPr lvl="2" algn="just"/>
            <a:r>
              <a:rPr lang="pt-BR" dirty="0" smtClean="0">
                <a:solidFill>
                  <a:srgbClr val="002060"/>
                </a:solidFill>
              </a:rPr>
              <a:t>Toxoplasmose congênita</a:t>
            </a:r>
          </a:p>
          <a:p>
            <a:pPr algn="just">
              <a:buNone/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DIAGNÓSTICOS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500306"/>
            <a:ext cx="7416824" cy="3240360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Fenilcetonúria: 3   1:14.632</a:t>
            </a:r>
          </a:p>
          <a:p>
            <a:r>
              <a:rPr lang="pt-BR" dirty="0" smtClean="0">
                <a:solidFill>
                  <a:srgbClr val="002060"/>
                </a:solidFill>
              </a:rPr>
              <a:t>Hipotireoidismo Congênito: 18    1:2438</a:t>
            </a:r>
          </a:p>
          <a:p>
            <a:r>
              <a:rPr lang="pt-BR" dirty="0" smtClean="0">
                <a:solidFill>
                  <a:srgbClr val="002060"/>
                </a:solidFill>
              </a:rPr>
              <a:t>Anemia Falciforme: 17      1:2582</a:t>
            </a:r>
          </a:p>
          <a:p>
            <a:r>
              <a:rPr lang="pt-BR" dirty="0" smtClean="0">
                <a:solidFill>
                  <a:srgbClr val="002060"/>
                </a:solidFill>
              </a:rPr>
              <a:t>Fibrose cística: 2           1:21948</a:t>
            </a:r>
          </a:p>
          <a:p>
            <a:r>
              <a:rPr lang="pt-BR" dirty="0" smtClean="0">
                <a:solidFill>
                  <a:srgbClr val="002060"/>
                </a:solidFill>
              </a:rPr>
              <a:t>Galactosemia: 5             1:8779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128792" cy="1152128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002060"/>
                </a:solidFill>
              </a:rPr>
              <a:t>DIAGNÓSTICOS </a:t>
            </a:r>
            <a:endParaRPr lang="pt-BR" sz="3600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143116"/>
            <a:ext cx="8143932" cy="385765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spcBef>
                <a:spcPts val="768"/>
              </a:spcBef>
            </a:pPr>
            <a:endParaRPr lang="pt-BR" dirty="0" smtClean="0"/>
          </a:p>
          <a:p>
            <a:pPr>
              <a:lnSpc>
                <a:spcPct val="120000"/>
              </a:lnSpc>
              <a:spcBef>
                <a:spcPts val="768"/>
              </a:spcBef>
            </a:pPr>
            <a:r>
              <a:rPr lang="pt-BR" sz="5100" dirty="0" smtClean="0">
                <a:solidFill>
                  <a:srgbClr val="002060"/>
                </a:solidFill>
              </a:rPr>
              <a:t>Deficiência de Biotinidase: 4     1:10974</a:t>
            </a:r>
          </a:p>
          <a:p>
            <a:pPr>
              <a:lnSpc>
                <a:spcPct val="120000"/>
              </a:lnSpc>
              <a:spcBef>
                <a:spcPts val="768"/>
              </a:spcBef>
            </a:pPr>
            <a:r>
              <a:rPr lang="pt-BR" sz="5100" dirty="0" smtClean="0">
                <a:solidFill>
                  <a:srgbClr val="002060"/>
                </a:solidFill>
              </a:rPr>
              <a:t>Hiperplasia Adrenal Congênita: 4     1:10974 </a:t>
            </a:r>
          </a:p>
          <a:p>
            <a:pPr>
              <a:lnSpc>
                <a:spcPct val="120000"/>
              </a:lnSpc>
              <a:spcBef>
                <a:spcPts val="768"/>
              </a:spcBef>
            </a:pPr>
            <a:r>
              <a:rPr lang="pt-BR" sz="5100" dirty="0" smtClean="0">
                <a:solidFill>
                  <a:srgbClr val="002060"/>
                </a:solidFill>
              </a:rPr>
              <a:t>Deficiência de G6PD: 1265           2,8%</a:t>
            </a:r>
          </a:p>
          <a:p>
            <a:pPr>
              <a:lnSpc>
                <a:spcPct val="120000"/>
              </a:lnSpc>
              <a:spcBef>
                <a:spcPts val="768"/>
              </a:spcBef>
            </a:pPr>
            <a:r>
              <a:rPr lang="pt-BR" sz="5100" dirty="0" smtClean="0">
                <a:solidFill>
                  <a:srgbClr val="002060"/>
                </a:solidFill>
              </a:rPr>
              <a:t>Erros Inatos do Metabolismo: 5    1:8779</a:t>
            </a:r>
          </a:p>
          <a:p>
            <a:pPr>
              <a:lnSpc>
                <a:spcPct val="120000"/>
              </a:lnSpc>
              <a:spcBef>
                <a:spcPts val="768"/>
              </a:spcBef>
            </a:pPr>
            <a:r>
              <a:rPr lang="pt-BR" sz="5100" dirty="0" smtClean="0">
                <a:solidFill>
                  <a:srgbClr val="002060"/>
                </a:solidFill>
              </a:rPr>
              <a:t>Toxoplasmose Congênita: 8     1:4123</a:t>
            </a:r>
          </a:p>
          <a:p>
            <a:pPr>
              <a:lnSpc>
                <a:spcPct val="120000"/>
              </a:lnSpc>
              <a:spcBef>
                <a:spcPts val="768"/>
              </a:spcBef>
              <a:buNone/>
            </a:pPr>
            <a:r>
              <a:rPr lang="pt-BR" sz="4100" dirty="0" smtClean="0">
                <a:solidFill>
                  <a:srgbClr val="002060"/>
                </a:solidFill>
              </a:rPr>
              <a:t> </a:t>
            </a:r>
          </a:p>
          <a:p>
            <a:pPr algn="just">
              <a:lnSpc>
                <a:spcPct val="120000"/>
              </a:lnSpc>
              <a:spcBef>
                <a:spcPts val="768"/>
              </a:spcBef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071678"/>
            <a:ext cx="7416824" cy="407196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>
                <a:solidFill>
                  <a:srgbClr val="002060"/>
                </a:solidFill>
              </a:rPr>
              <a:t>INDICADOR:</a:t>
            </a:r>
          </a:p>
          <a:p>
            <a:pPr algn="just">
              <a:buNone/>
            </a:pPr>
            <a:r>
              <a:rPr lang="pt-BR" dirty="0" smtClean="0">
                <a:solidFill>
                  <a:srgbClr val="002060"/>
                </a:solidFill>
              </a:rPr>
              <a:t>Busca Ativa – pacientes não encontrados:</a:t>
            </a:r>
          </a:p>
          <a:p>
            <a:pPr algn="just"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pt-BR" sz="2800" dirty="0" smtClean="0">
                <a:solidFill>
                  <a:srgbClr val="002060"/>
                </a:solidFill>
              </a:rPr>
              <a:t>47 pacientes  0,1% dos pacientes triados</a:t>
            </a:r>
          </a:p>
          <a:p>
            <a:pPr algn="just">
              <a:buNone/>
            </a:pPr>
            <a:endParaRPr lang="pt-BR" sz="28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pt-BR" sz="2800" dirty="0" smtClean="0">
                <a:solidFill>
                  <a:srgbClr val="002060"/>
                </a:solidFill>
              </a:rPr>
              <a:t>50% causas evitáveis </a:t>
            </a:r>
          </a:p>
          <a:p>
            <a:pPr algn="just">
              <a:buNone/>
            </a:pPr>
            <a:endParaRPr lang="pt-BR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5786" y="1500174"/>
            <a:ext cx="7128792" cy="1152128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Tratamento das doenças:</a:t>
            </a: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71472" y="2714620"/>
            <a:ext cx="8286808" cy="3240360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pt-BR" dirty="0" smtClean="0">
                <a:solidFill>
                  <a:srgbClr val="002060"/>
                </a:solidFill>
              </a:rPr>
              <a:t>Fórmulas são todas fornecidas pela SES</a:t>
            </a:r>
          </a:p>
          <a:p>
            <a:pPr marL="514350" indent="-514350" algn="just">
              <a:buNone/>
            </a:pPr>
            <a:r>
              <a:rPr lang="pt-BR" dirty="0" smtClean="0">
                <a:solidFill>
                  <a:srgbClr val="002060"/>
                </a:solidFill>
              </a:rPr>
              <a:t>2.  Medicamentos padronizados </a:t>
            </a:r>
          </a:p>
          <a:p>
            <a:pPr marL="514350" indent="-514350" algn="just">
              <a:buNone/>
            </a:pPr>
            <a:r>
              <a:rPr lang="pt-BR" dirty="0" smtClean="0">
                <a:solidFill>
                  <a:srgbClr val="002060"/>
                </a:solidFill>
              </a:rPr>
              <a:t>3.  Medicamentos da farmácia de alto custo</a:t>
            </a:r>
          </a:p>
          <a:p>
            <a:pPr marL="514350" indent="-514350" algn="just">
              <a:buNone/>
            </a:pPr>
            <a:r>
              <a:rPr lang="pt-BR" dirty="0" smtClean="0">
                <a:solidFill>
                  <a:srgbClr val="002060"/>
                </a:solidFill>
              </a:rPr>
              <a:t>4.  Medicações manipuladas</a:t>
            </a:r>
          </a:p>
          <a:p>
            <a:pPr algn="just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642910" y="1571612"/>
            <a:ext cx="8286808" cy="4383368"/>
          </a:xfrm>
        </p:spPr>
        <p:txBody>
          <a:bodyPr>
            <a:normAutofit fontScale="92500" lnSpcReduction="20000"/>
          </a:bodyPr>
          <a:lstStyle/>
          <a:p>
            <a:endParaRPr lang="pt-BR" sz="2800" b="1" dirty="0" smtClean="0">
              <a:solidFill>
                <a:srgbClr val="002060"/>
              </a:solidFill>
            </a:endParaRPr>
          </a:p>
          <a:p>
            <a:endParaRPr lang="pt-BR" sz="2800" b="1" dirty="0" smtClean="0">
              <a:solidFill>
                <a:srgbClr val="002060"/>
              </a:solidFill>
            </a:endParaRPr>
          </a:p>
          <a:p>
            <a:r>
              <a:rPr lang="pt-BR" sz="2800" b="1" dirty="0" smtClean="0">
                <a:solidFill>
                  <a:srgbClr val="002060"/>
                </a:solidFill>
              </a:rPr>
              <a:t>Núcleo de Saúde da Criança:</a:t>
            </a:r>
            <a:endParaRPr lang="pt-BR" b="1" dirty="0" smtClean="0">
              <a:solidFill>
                <a:srgbClr val="002060"/>
              </a:solidFill>
            </a:endParaRPr>
          </a:p>
          <a:p>
            <a:pPr lvl="2"/>
            <a:r>
              <a:rPr lang="pt-BR" dirty="0" smtClean="0">
                <a:solidFill>
                  <a:srgbClr val="002060"/>
                </a:solidFill>
              </a:rPr>
              <a:t>Coordenação Estadual do PTN</a:t>
            </a:r>
          </a:p>
          <a:p>
            <a:pPr lvl="2"/>
            <a:r>
              <a:rPr lang="pt-BR" dirty="0" smtClean="0">
                <a:solidFill>
                  <a:srgbClr val="002060"/>
                </a:solidFill>
              </a:rPr>
              <a:t>Contato:  3348-6259</a:t>
            </a:r>
          </a:p>
          <a:p>
            <a:pPr lvl="2"/>
            <a:r>
              <a:rPr lang="pt-BR" dirty="0" smtClean="0">
                <a:solidFill>
                  <a:srgbClr val="002060"/>
                </a:solidFill>
              </a:rPr>
              <a:t>Email: </a:t>
            </a:r>
            <a:r>
              <a:rPr lang="pt-BR" dirty="0" smtClean="0">
                <a:solidFill>
                  <a:srgbClr val="002060"/>
                </a:solidFill>
                <a:hlinkClick r:id="rId2"/>
              </a:rPr>
              <a:t>naisc.sesdf@gmail.com</a:t>
            </a:r>
            <a:endParaRPr lang="pt-BR" dirty="0" smtClean="0">
              <a:solidFill>
                <a:srgbClr val="002060"/>
              </a:solidFill>
            </a:endParaRPr>
          </a:p>
          <a:p>
            <a:pPr lvl="2"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lvl="2"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lvl="2">
              <a:buNone/>
            </a:pPr>
            <a:endParaRPr lang="pt-BR" dirty="0" smtClean="0"/>
          </a:p>
          <a:p>
            <a:pPr lvl="2">
              <a:buNone/>
            </a:pPr>
            <a:r>
              <a:rPr lang="pt-BR" dirty="0" smtClean="0"/>
              <a:t>						</a:t>
            </a:r>
            <a:r>
              <a:rPr lang="pt-BR" sz="3900" b="1" dirty="0" smtClean="0">
                <a:solidFill>
                  <a:srgbClr val="002060"/>
                </a:solidFill>
              </a:rPr>
              <a:t>OBRIGADA!</a:t>
            </a:r>
            <a:br>
              <a:rPr lang="pt-BR" sz="3900" b="1" dirty="0" smtClean="0">
                <a:solidFill>
                  <a:srgbClr val="002060"/>
                </a:solidFill>
              </a:rPr>
            </a:br>
            <a:endParaRPr lang="pt-BR" sz="39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268760"/>
            <a:ext cx="8929718" cy="4686220"/>
          </a:xfrm>
        </p:spPr>
        <p:txBody>
          <a:bodyPr>
            <a:normAutofit lnSpcReduction="10000"/>
          </a:bodyPr>
          <a:lstStyle/>
          <a:p>
            <a:pPr lvl="2" algn="ctr">
              <a:buNone/>
            </a:pPr>
            <a:r>
              <a:rPr lang="pt-BR" sz="3900" b="1" dirty="0" smtClean="0">
                <a:solidFill>
                  <a:srgbClr val="002060"/>
                </a:solidFill>
              </a:rPr>
              <a:t>Triagem neonatal Prematuros  </a:t>
            </a:r>
          </a:p>
          <a:p>
            <a:pPr lvl="2">
              <a:buNone/>
            </a:pPr>
            <a:r>
              <a:rPr lang="pt-BR" sz="3900" b="1" dirty="0" smtClean="0">
                <a:solidFill>
                  <a:srgbClr val="002060"/>
                </a:solidFill>
              </a:rPr>
              <a:t>RN de baixo peso ao nascer</a:t>
            </a:r>
          </a:p>
          <a:p>
            <a:pPr lvl="2">
              <a:buNone/>
            </a:pPr>
            <a:r>
              <a:rPr lang="pt-BR" sz="3900" b="1" dirty="0" smtClean="0">
                <a:solidFill>
                  <a:srgbClr val="002060"/>
                </a:solidFill>
              </a:rPr>
              <a:t>RN criticamente enfermo</a:t>
            </a:r>
          </a:p>
          <a:p>
            <a:pPr lvl="2">
              <a:buNone/>
            </a:pPr>
            <a:endParaRPr lang="pt-BR" sz="3900" b="1" dirty="0" smtClean="0">
              <a:solidFill>
                <a:srgbClr val="002060"/>
              </a:solidFill>
            </a:endParaRPr>
          </a:p>
          <a:p>
            <a:pPr lvl="2">
              <a:buNone/>
            </a:pPr>
            <a:r>
              <a:rPr lang="pt-BR" sz="3900" b="1" dirty="0" smtClean="0">
                <a:solidFill>
                  <a:srgbClr val="002060"/>
                </a:solidFill>
              </a:rPr>
              <a:t>Elevados valores de falso positivo</a:t>
            </a:r>
          </a:p>
          <a:p>
            <a:pPr lvl="2">
              <a:buFontTx/>
              <a:buChar char="-"/>
            </a:pPr>
            <a:r>
              <a:rPr lang="pt-BR" sz="3900" b="1" dirty="0" err="1" smtClean="0">
                <a:solidFill>
                  <a:srgbClr val="002060"/>
                </a:solidFill>
              </a:rPr>
              <a:t>Hipotireodismo</a:t>
            </a:r>
            <a:r>
              <a:rPr lang="pt-BR" sz="3900" b="1" dirty="0" smtClean="0">
                <a:solidFill>
                  <a:srgbClr val="002060"/>
                </a:solidFill>
              </a:rPr>
              <a:t> congênito</a:t>
            </a:r>
          </a:p>
          <a:p>
            <a:pPr lvl="2">
              <a:buFontTx/>
              <a:buChar char="-"/>
            </a:pPr>
            <a:r>
              <a:rPr lang="pt-BR" sz="3900" b="1" dirty="0" smtClean="0">
                <a:solidFill>
                  <a:srgbClr val="002060"/>
                </a:solidFill>
              </a:rPr>
              <a:t>Hiperplasia adrenal congênita </a:t>
            </a:r>
            <a:endParaRPr lang="pt-BR" sz="39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40768"/>
            <a:ext cx="9144000" cy="4614212"/>
          </a:xfrm>
        </p:spPr>
        <p:txBody>
          <a:bodyPr>
            <a:noAutofit/>
          </a:bodyPr>
          <a:lstStyle/>
          <a:p>
            <a:pPr lvl="2" algn="ctr">
              <a:buNone/>
            </a:pPr>
            <a:r>
              <a:rPr lang="pt-BR" sz="3200" b="1" dirty="0" smtClean="0">
                <a:solidFill>
                  <a:srgbClr val="002060"/>
                </a:solidFill>
              </a:rPr>
              <a:t>Hiperplasia adrenal congênita </a:t>
            </a:r>
          </a:p>
          <a:p>
            <a:r>
              <a:rPr lang="pt-BR" dirty="0" smtClean="0"/>
              <a:t>Doença autossômica recessiva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90% a 95% dos casos de HAC  deficiência da enzima 21-</a:t>
            </a:r>
            <a:r>
              <a:rPr lang="pt-BR" dirty="0" err="1" smtClean="0"/>
              <a:t>hidroxilase</a:t>
            </a:r>
            <a:r>
              <a:rPr lang="pt-BR" dirty="0" smtClean="0"/>
              <a:t> (21-OH), o que acarreta em níveis elevados de 17α- </a:t>
            </a:r>
            <a:r>
              <a:rPr lang="pt-BR" dirty="0" err="1" smtClean="0"/>
              <a:t>hidroxiprogesterona</a:t>
            </a:r>
            <a:r>
              <a:rPr lang="pt-BR" dirty="0" smtClean="0"/>
              <a:t> (17-OHP).</a:t>
            </a:r>
          </a:p>
          <a:p>
            <a:pPr>
              <a:buNone/>
            </a:pPr>
            <a:r>
              <a:rPr lang="pt-BR" dirty="0" smtClean="0"/>
              <a:t> </a:t>
            </a:r>
          </a:p>
          <a:p>
            <a:r>
              <a:rPr lang="pt-BR" dirty="0" smtClean="0"/>
              <a:t>Incidência no Brasil: 1:7500 nascidos vivos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40768"/>
            <a:ext cx="9144000" cy="4614212"/>
          </a:xfrm>
        </p:spPr>
        <p:txBody>
          <a:bodyPr>
            <a:noAutofit/>
          </a:bodyPr>
          <a:lstStyle/>
          <a:p>
            <a:pPr lvl="2">
              <a:buNone/>
            </a:pPr>
            <a:r>
              <a:rPr lang="pt-BR" b="1" dirty="0" smtClean="0">
                <a:solidFill>
                  <a:srgbClr val="002060"/>
                </a:solidFill>
              </a:rPr>
              <a:t>Hiperplasia adrenal congênita </a:t>
            </a:r>
          </a:p>
          <a:p>
            <a:pPr algn="just"/>
            <a:r>
              <a:rPr lang="pt-BR" sz="2800" dirty="0" smtClean="0"/>
              <a:t>O objetivo primordial da triagem é a detecção da forma clássica perdedora de sal. </a:t>
            </a:r>
          </a:p>
          <a:p>
            <a:pPr algn="just"/>
            <a:r>
              <a:rPr lang="pt-BR" sz="2800" dirty="0" smtClean="0"/>
              <a:t>RN sexo masculino e RN feminino com genitália ambígua</a:t>
            </a:r>
          </a:p>
          <a:p>
            <a:pPr algn="just"/>
            <a:r>
              <a:rPr lang="pt-BR" sz="2800" dirty="0" smtClean="0"/>
              <a:t>falso-positivos ocorre: prematuros, recém-nascido com baixo peso ao nascer e em crianças  doente em uso de drogas vasoativas </a:t>
            </a:r>
          </a:p>
          <a:p>
            <a:pPr algn="just"/>
            <a:r>
              <a:rPr lang="pt-BR" sz="2800" dirty="0" smtClean="0"/>
              <a:t>falso-negativo amostras colhidas nas primeiras 24 horas de vida e mães que usaram corticoide – pré natal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40768"/>
            <a:ext cx="9144000" cy="4614212"/>
          </a:xfrm>
        </p:spPr>
        <p:txBody>
          <a:bodyPr>
            <a:noAutofit/>
          </a:bodyPr>
          <a:lstStyle/>
          <a:p>
            <a:pPr lvl="2">
              <a:buNone/>
            </a:pPr>
            <a:r>
              <a:rPr lang="pt-BR" b="1" dirty="0" smtClean="0">
                <a:solidFill>
                  <a:srgbClr val="002060"/>
                </a:solidFill>
              </a:rPr>
              <a:t>Hiperplasia adrenal congênita </a:t>
            </a:r>
          </a:p>
          <a:p>
            <a:pPr lvl="2">
              <a:buNone/>
            </a:pPr>
            <a:endParaRPr lang="pt-BR" b="1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136904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568952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77041" y="620688"/>
            <a:ext cx="75879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dirty="0" smtClean="0"/>
              <a:t>Nota do Editor do site, Dr. Paulo R. Margotto</a:t>
            </a:r>
          </a:p>
          <a:p>
            <a:pPr algn="ctr"/>
            <a:r>
              <a:rPr lang="pt-BR" sz="3200" dirty="0" smtClean="0">
                <a:hlinkClick r:id="rId2"/>
              </a:rPr>
              <a:t>www.paulomargotto.com.br</a:t>
            </a:r>
            <a:r>
              <a:rPr lang="pt-BR" sz="3200" dirty="0" smtClean="0"/>
              <a:t> </a:t>
            </a:r>
          </a:p>
          <a:p>
            <a:pPr algn="ctr"/>
            <a:r>
              <a:rPr lang="pt-BR" sz="3200" dirty="0" smtClean="0"/>
              <a:t>( Em </a:t>
            </a:r>
            <a:r>
              <a:rPr lang="pt-BR" sz="3200" dirty="0" smtClean="0">
                <a:solidFill>
                  <a:srgbClr val="FF0000"/>
                </a:solidFill>
              </a:rPr>
              <a:t>Infecções Perinatais Crônicas</a:t>
            </a:r>
            <a:r>
              <a:rPr lang="pt-BR" sz="3200" dirty="0" smtClean="0"/>
              <a:t>)</a:t>
            </a:r>
          </a:p>
          <a:p>
            <a:pPr algn="ctr"/>
            <a:r>
              <a:rPr lang="pt-BR" sz="3200" dirty="0" smtClean="0"/>
              <a:t>Consultem também!</a:t>
            </a:r>
            <a:endParaRPr lang="pt-BR" sz="32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485931"/>
              </p:ext>
            </p:extLst>
          </p:nvPr>
        </p:nvGraphicFramePr>
        <p:xfrm>
          <a:off x="899592" y="2697110"/>
          <a:ext cx="7416823" cy="1409700"/>
        </p:xfrm>
        <a:graphic>
          <a:graphicData uri="http://schemas.openxmlformats.org/drawingml/2006/table">
            <a:tbl>
              <a:tblPr/>
              <a:tblGrid>
                <a:gridCol w="6632209"/>
                <a:gridCol w="784614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b="1" dirty="0"/>
                        <a:t>Infecção congênita pelo </a:t>
                      </a:r>
                      <a:r>
                        <a:rPr lang="pt-BR" b="1" dirty="0" smtClean="0"/>
                        <a:t>citomegalovírus </a:t>
                      </a:r>
                      <a:r>
                        <a:rPr lang="pt-BR" b="1" dirty="0"/>
                        <a:t>– uma causa comum de surdez de etiologia desconhecida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r>
                        <a:rPr lang="pt-BR" dirty="0"/>
                        <a:t>Autor(es): Eva </a:t>
                      </a:r>
                      <a:r>
                        <a:rPr lang="pt-BR" dirty="0" err="1"/>
                        <a:t>Karltorp</a:t>
                      </a:r>
                      <a:r>
                        <a:rPr lang="pt-BR" dirty="0"/>
                        <a:t>, </a:t>
                      </a:r>
                      <a:r>
                        <a:rPr lang="pt-BR" dirty="0" err="1"/>
                        <a:t>Sten</a:t>
                      </a:r>
                      <a:r>
                        <a:rPr lang="pt-BR" dirty="0"/>
                        <a:t> </a:t>
                      </a:r>
                      <a:r>
                        <a:rPr lang="pt-BR" dirty="0" err="1"/>
                        <a:t>Hellström</a:t>
                      </a:r>
                      <a:r>
                        <a:rPr lang="pt-BR" dirty="0"/>
                        <a:t>, </a:t>
                      </a:r>
                      <a:r>
                        <a:rPr lang="pt-BR" dirty="0" err="1"/>
                        <a:t>Ilona</a:t>
                      </a:r>
                      <a:r>
                        <a:rPr lang="pt-BR" dirty="0"/>
                        <a:t> </a:t>
                      </a:r>
                      <a:r>
                        <a:rPr lang="pt-BR" dirty="0" err="1"/>
                        <a:t>Lewensohn-Fuchs</a:t>
                      </a:r>
                      <a:r>
                        <a:rPr lang="pt-BR" dirty="0"/>
                        <a:t>, Eva Carlsson-</a:t>
                      </a:r>
                      <a:r>
                        <a:rPr lang="pt-BR" dirty="0" err="1"/>
                        <a:t>Hansén</a:t>
                      </a:r>
                      <a:r>
                        <a:rPr lang="pt-BR" dirty="0"/>
                        <a:t>, Per-</a:t>
                      </a:r>
                      <a:r>
                        <a:rPr lang="pt-BR" dirty="0" err="1"/>
                        <a:t>Inge</a:t>
                      </a:r>
                      <a:r>
                        <a:rPr lang="pt-BR" dirty="0"/>
                        <a:t> Carlsson, Mona-Lisa </a:t>
                      </a:r>
                      <a:r>
                        <a:rPr lang="pt-BR" dirty="0" err="1"/>
                        <a:t>Engman.Apresentação</a:t>
                      </a:r>
                      <a:r>
                        <a:rPr lang="pt-BR" dirty="0"/>
                        <a:t>: Fabiana de Lucas dos Santos, </a:t>
                      </a:r>
                      <a:r>
                        <a:rPr lang="pt-BR" dirty="0" err="1"/>
                        <a:t>Joseleide</a:t>
                      </a:r>
                      <a:r>
                        <a:rPr lang="pt-BR" dirty="0"/>
                        <a:t> de Castro, Paulo R. Margotto</a:t>
                      </a:r>
                    </a:p>
                  </a:txBody>
                  <a:tcPr marL="19050" marR="19050" marT="19050" marB="1905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9050" marR="19050" marT="19050" marB="1905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25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880" y="2996952"/>
            <a:ext cx="3524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611560" y="4221088"/>
            <a:ext cx="8229600" cy="43243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altLang="pt-BR" sz="2000" dirty="0" smtClean="0"/>
              <a:t>O diagnóstico da infecção congênita deve ser realizado nas </a:t>
            </a:r>
            <a:r>
              <a:rPr lang="pt-BR" altLang="pt-BR" sz="2000" b="1" dirty="0" smtClean="0"/>
              <a:t>primeiras 2-3 semanas de vida </a:t>
            </a:r>
            <a:r>
              <a:rPr lang="pt-BR" altLang="pt-BR" sz="2000" dirty="0" smtClean="0"/>
              <a:t>para diferenciar da infecção pós-natal;</a:t>
            </a:r>
          </a:p>
          <a:p>
            <a:endParaRPr lang="pt-BR" altLang="pt-BR" sz="2000" dirty="0" smtClean="0"/>
          </a:p>
          <a:p>
            <a:r>
              <a:rPr lang="pt-BR" altLang="pt-BR" sz="2000" dirty="0" smtClean="0">
                <a:solidFill>
                  <a:schemeClr val="tx2"/>
                </a:solidFill>
              </a:rPr>
              <a:t>A possibilidade de usar a gota de sangue seco (papel filtro) para determinar a presença do DNA do CMV, que é coletada na primeira semana de vida de todo RN abriu novas possibilidades  para a detecção de infecção congênita pelo CMV (ICCMV) em crianças maiores de 2-3 semanas.</a:t>
            </a:r>
            <a:endParaRPr lang="pt-BR" altLang="pt-BR" sz="20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66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1047</Words>
  <Application>Microsoft Office PowerPoint</Application>
  <PresentationFormat>Apresentação na tela (4:3)</PresentationFormat>
  <Paragraphs>271</Paragraphs>
  <Slides>46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slides</vt:lpstr>
      </vt:variant>
      <vt:variant>
        <vt:i4>46</vt:i4>
      </vt:variant>
    </vt:vector>
  </HeadingPairs>
  <TitlesOfParts>
    <vt:vector size="51" baseType="lpstr">
      <vt:lpstr>Tema do Office</vt:lpstr>
      <vt:lpstr>3_Personalizar design</vt:lpstr>
      <vt:lpstr>2_Personalizar design</vt:lpstr>
      <vt:lpstr>1_Personalizar design</vt:lpstr>
      <vt:lpstr>Personalizar design</vt:lpstr>
      <vt:lpstr>Apresentação do PowerPoint</vt:lpstr>
      <vt:lpstr>TRIAGEM NEONATAL  -  Conceito   A triagem neonatal é uma ação preventiva que permite fazer o diagnóstico de diversas doenças congênitas ou infecciosas, assintomáticas no período neonatal, a tempo de se interferir no curso da doença, permitindo, desta forma, a instituição do tratamento precoce específico e a diminuição ou eliminação  das sequelas associadas à cada doença.  WWW.SBTN.ORG.BR </vt:lpstr>
      <vt:lpstr>  </vt:lpstr>
      <vt:lpstr>  </vt:lpstr>
      <vt:lpstr>  </vt:lpstr>
      <vt:lpstr>  </vt:lpstr>
      <vt:lpstr>  </vt:lpstr>
      <vt:lpstr>      Assegura a todas as crianças nascidas nos hospitais e demais estabelecimentos de atenção à saúde de gestantes da rede pública de saúde do Distrito Federal o direito ao teste de triagem neonatal, na sua modalidade ampliada.      </vt:lpstr>
      <vt:lpstr>                             Art. 1º Toda criança nascida nos hospitais e demais estabelecimentos de atenção à saúde de gestantes da rede pública de saúde do Distrito Federal terá direito ao teste de triagem neonatal, a ser aplicado com o propósito de tornar possível o diagnóstico precoce das seguintes moléstias:  I – fenilcetonúria e outras aminoacidopatias;  II – hipotireoidismo congênito; III – hiperplasia adrenal; IV – galactosemia; V – deficiência de biotinidase;  VI – toxoplasmose congênita; VII – deficiência de G6PD; VIII – fibrose cística; IX – anemia falciforme e outras hemoglobinopatias; X – leucinose.   </vt:lpstr>
      <vt:lpstr>DOENÇAS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FLUXOGRAMA</vt:lpstr>
      <vt:lpstr>COLETA</vt:lpstr>
      <vt:lpstr>COLETA</vt:lpstr>
      <vt:lpstr>COLETA</vt:lpstr>
      <vt:lpstr>Apresentação do PowerPoint</vt:lpstr>
      <vt:lpstr>LABORATÓRIO</vt:lpstr>
      <vt:lpstr>LABORATÓRIO</vt:lpstr>
      <vt:lpstr>LABORATÓRIO</vt:lpstr>
      <vt:lpstr>COBERTURA</vt:lpstr>
      <vt:lpstr>COLETA  </vt:lpstr>
      <vt:lpstr>COLETA  </vt:lpstr>
      <vt:lpstr>LABORATÓRIO – resultado normal:</vt:lpstr>
      <vt:lpstr>Apresentação do PowerPoint</vt:lpstr>
      <vt:lpstr>Apresentação do PowerPoint</vt:lpstr>
      <vt:lpstr>LABORATÓRIO – resultado alterado:</vt:lpstr>
      <vt:lpstr>CONSULTAS</vt:lpstr>
      <vt:lpstr>CONSULTAS</vt:lpstr>
      <vt:lpstr>CONSULTAS</vt:lpstr>
      <vt:lpstr>DIAGNÓSTICOS</vt:lpstr>
      <vt:lpstr>DIAGNÓSTICOS </vt:lpstr>
      <vt:lpstr>Apresentação do PowerPoint</vt:lpstr>
      <vt:lpstr>Tratamento das doenças: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Secretaria de Estado de Saúde do DF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de Triagem Neonatal do Distrito Federal</dc:title>
  <dc:creator>1530321</dc:creator>
  <cp:lastModifiedBy>PRM</cp:lastModifiedBy>
  <cp:revision>146</cp:revision>
  <dcterms:created xsi:type="dcterms:W3CDTF">2013-08-19T18:06:38Z</dcterms:created>
  <dcterms:modified xsi:type="dcterms:W3CDTF">2013-10-12T01:49:25Z</dcterms:modified>
</cp:coreProperties>
</file>