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76"/>
  </p:notesMasterIdLst>
  <p:sldIdLst>
    <p:sldId id="360" r:id="rId2"/>
    <p:sldId id="361" r:id="rId3"/>
    <p:sldId id="362" r:id="rId4"/>
    <p:sldId id="363" r:id="rId5"/>
    <p:sldId id="364" r:id="rId6"/>
    <p:sldId id="365" r:id="rId7"/>
    <p:sldId id="366" r:id="rId8"/>
    <p:sldId id="367" r:id="rId9"/>
    <p:sldId id="368" r:id="rId10"/>
    <p:sldId id="369" r:id="rId11"/>
    <p:sldId id="370" r:id="rId12"/>
    <p:sldId id="371" r:id="rId13"/>
    <p:sldId id="372" r:id="rId14"/>
    <p:sldId id="373" r:id="rId15"/>
    <p:sldId id="374" r:id="rId16"/>
    <p:sldId id="375" r:id="rId17"/>
    <p:sldId id="376" r:id="rId18"/>
    <p:sldId id="377" r:id="rId19"/>
    <p:sldId id="378" r:id="rId20"/>
    <p:sldId id="379" r:id="rId21"/>
    <p:sldId id="380" r:id="rId22"/>
    <p:sldId id="381" r:id="rId23"/>
    <p:sldId id="382" r:id="rId24"/>
    <p:sldId id="383" r:id="rId25"/>
    <p:sldId id="384" r:id="rId26"/>
    <p:sldId id="385" r:id="rId27"/>
    <p:sldId id="386" r:id="rId28"/>
    <p:sldId id="387" r:id="rId29"/>
    <p:sldId id="388" r:id="rId30"/>
    <p:sldId id="389" r:id="rId31"/>
    <p:sldId id="390" r:id="rId32"/>
    <p:sldId id="391" r:id="rId33"/>
    <p:sldId id="392" r:id="rId34"/>
    <p:sldId id="393" r:id="rId35"/>
    <p:sldId id="394" r:id="rId36"/>
    <p:sldId id="395" r:id="rId37"/>
    <p:sldId id="396" r:id="rId38"/>
    <p:sldId id="397" r:id="rId39"/>
    <p:sldId id="398" r:id="rId40"/>
    <p:sldId id="399" r:id="rId41"/>
    <p:sldId id="401" r:id="rId42"/>
    <p:sldId id="400" r:id="rId43"/>
    <p:sldId id="326" r:id="rId44"/>
    <p:sldId id="327" r:id="rId45"/>
    <p:sldId id="328" r:id="rId46"/>
    <p:sldId id="329" r:id="rId47"/>
    <p:sldId id="330" r:id="rId48"/>
    <p:sldId id="331" r:id="rId49"/>
    <p:sldId id="332" r:id="rId50"/>
    <p:sldId id="333" r:id="rId51"/>
    <p:sldId id="334" r:id="rId52"/>
    <p:sldId id="335" r:id="rId53"/>
    <p:sldId id="336" r:id="rId54"/>
    <p:sldId id="337" r:id="rId55"/>
    <p:sldId id="338" r:id="rId56"/>
    <p:sldId id="339" r:id="rId57"/>
    <p:sldId id="340" r:id="rId58"/>
    <p:sldId id="341" r:id="rId59"/>
    <p:sldId id="342" r:id="rId60"/>
    <p:sldId id="343" r:id="rId61"/>
    <p:sldId id="344" r:id="rId62"/>
    <p:sldId id="345" r:id="rId63"/>
    <p:sldId id="346" r:id="rId64"/>
    <p:sldId id="347" r:id="rId65"/>
    <p:sldId id="348" r:id="rId66"/>
    <p:sldId id="349" r:id="rId67"/>
    <p:sldId id="350" r:id="rId68"/>
    <p:sldId id="351" r:id="rId69"/>
    <p:sldId id="352" r:id="rId70"/>
    <p:sldId id="353" r:id="rId71"/>
    <p:sldId id="354" r:id="rId72"/>
    <p:sldId id="355" r:id="rId73"/>
    <p:sldId id="402" r:id="rId74"/>
    <p:sldId id="403" r:id="rId75"/>
  </p:sldIdLst>
  <p:sldSz cx="9144000" cy="5143500" type="screen16x9"/>
  <p:notesSz cx="6858000" cy="9144000"/>
  <p:embeddedFontLst>
    <p:embeddedFont>
      <p:font typeface="Calibri" pitchFamily="34" charset="0"/>
      <p:regular r:id="rId77"/>
      <p:bold r:id="rId78"/>
      <p:italic r:id="rId79"/>
      <p:boldItalic r:id="rId80"/>
    </p:embeddedFont>
    <p:embeddedFont>
      <p:font typeface="Arial Unicode MS" pitchFamily="34" charset="-128"/>
      <p:regular r:id="rId81"/>
    </p:embeddedFont>
    <p:embeddedFont>
      <p:font typeface="MS PGothic" pitchFamily="34" charset="-128"/>
      <p:regular r:id="rId82"/>
    </p:embeddedFont>
    <p:embeddedFont>
      <p:font typeface="Lato" pitchFamily="34" charset="0"/>
      <p:regular r:id="rId83"/>
      <p:bold r:id="rId84"/>
      <p:italic r:id="rId85"/>
      <p:boldItalic r:id="rId86"/>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CC"/>
    <a:srgbClr val="FF0066"/>
    <a:srgbClr val="FFFF00"/>
    <a:srgbClr val="0066FF"/>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441" autoAdjust="0"/>
    <p:restoredTop sz="96499" autoAdjust="0"/>
  </p:normalViewPr>
  <p:slideViewPr>
    <p:cSldViewPr snapToGrid="0">
      <p:cViewPr>
        <p:scale>
          <a:sx n="100" d="100"/>
          <a:sy n="100" d="100"/>
        </p:scale>
        <p:origin x="-1566" y="-576"/>
      </p:cViewPr>
      <p:guideLst>
        <p:guide orient="horz" pos="1620"/>
        <p:guide pos="2880"/>
      </p:guideLst>
    </p:cSldViewPr>
  </p:slideViewPr>
  <p:notesTextViewPr>
    <p:cViewPr>
      <p:scale>
        <a:sx n="1" d="1"/>
        <a:sy n="1" d="1"/>
      </p:scale>
      <p:origin x="0" y="0"/>
    </p:cViewPr>
  </p:notesTextViewPr>
  <p:sorterViewPr>
    <p:cViewPr>
      <p:scale>
        <a:sx n="66" d="100"/>
        <a:sy n="66" d="100"/>
      </p:scale>
      <p:origin x="0" y="57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84" Type="http://schemas.openxmlformats.org/officeDocument/2006/relationships/font" Target="fonts/font8.fntdata"/><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font" Target="fonts/font3.fntdata"/><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6.fntdata"/><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1.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4.fntdata"/><Relationship Id="rId85"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7.fntdata"/><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font" Target="fonts/font2.fntdata"/><Relationship Id="rId81" Type="http://schemas.openxmlformats.org/officeDocument/2006/relationships/font" Target="fonts/font5.fntdata"/><Relationship Id="rId86"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8066" name="Shape 3"/>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a:tailEn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pPr lvl="0"/>
            <a:endParaRPr noProof="0"/>
          </a:p>
        </p:txBody>
      </p:sp>
    </p:spTree>
  </p:cSld>
  <p:clrMap bg1="lt1" tx1="dk1" bg2="dk2" tx2="lt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742950" indent="-285750" algn="l" rtl="0" eaLnBrk="0" fontAlgn="base" hangingPunct="0">
      <a:spcBef>
        <a:spcPct val="30000"/>
      </a:spcBef>
      <a:spcAft>
        <a:spcPct val="0"/>
      </a:spcAft>
      <a:defRPr sz="1200" kern="1200">
        <a:solidFill>
          <a:schemeClr val="tx1"/>
        </a:solidFill>
        <a:latin typeface="+mn-lt"/>
        <a:ea typeface="+mn-ea"/>
        <a:cs typeface="+mn-cs"/>
      </a:defRPr>
    </a:lvl2pPr>
    <a:lvl3pPr marL="1143000" indent="-228600" algn="l" rtl="0" eaLnBrk="0" fontAlgn="base" hangingPunct="0">
      <a:spcBef>
        <a:spcPct val="30000"/>
      </a:spcBef>
      <a:spcAft>
        <a:spcPct val="0"/>
      </a:spcAft>
      <a:defRPr sz="1200" kern="1200">
        <a:solidFill>
          <a:schemeClr val="tx1"/>
        </a:solidFill>
        <a:latin typeface="+mn-lt"/>
        <a:ea typeface="+mn-ea"/>
        <a:cs typeface="+mn-cs"/>
      </a:defRPr>
    </a:lvl3pPr>
    <a:lvl4pPr marL="1600200" indent="-228600" algn="l" rtl="0" eaLnBrk="0" fontAlgn="base" hangingPunct="0">
      <a:spcBef>
        <a:spcPct val="30000"/>
      </a:spcBef>
      <a:spcAft>
        <a:spcPct val="0"/>
      </a:spcAft>
      <a:defRPr sz="1200" kern="1200">
        <a:solidFill>
          <a:schemeClr val="tx1"/>
        </a:solidFill>
        <a:latin typeface="+mn-lt"/>
        <a:ea typeface="+mn-ea"/>
        <a:cs typeface="+mn-cs"/>
      </a:defRPr>
    </a:lvl4pPr>
    <a:lvl5pPr marL="2057400" indent="-2286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a:ln/>
        </p:spPr>
      </p:sp>
      <p:sp>
        <p:nvSpPr>
          <p:cNvPr id="89091"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r>
              <a:rPr lang="en-US" sz="1200" smtClean="0"/>
              <a:t>The</a:t>
            </a:r>
            <a:endParaRPr lang="pt-BR" sz="1200" smtClean="0"/>
          </a:p>
        </p:txBody>
      </p:sp>
      <p:sp>
        <p:nvSpPr>
          <p:cNvPr id="890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D548D2F-A5B5-4CB7-A7A7-9A876446868D}" type="slidenum">
              <a:rPr lang="pt-BR" sz="1200">
                <a:solidFill>
                  <a:schemeClr val="tx1"/>
                </a:solidFill>
                <a:latin typeface="Calibri" pitchFamily="34" charset="0"/>
              </a:rPr>
              <a:pPr algn="r"/>
              <a:t>2</a:t>
            </a:fld>
            <a:endParaRPr lang="pt-BR" sz="1200">
              <a:solidFill>
                <a:schemeClr val="tx1"/>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Imagem de Slide 1"/>
          <p:cNvSpPr>
            <a:spLocks noGrp="1" noRot="1" noChangeAspect="1" noTextEdit="1"/>
          </p:cNvSpPr>
          <p:nvPr>
            <p:ph type="sldImg"/>
          </p:nvPr>
        </p:nvSpPr>
        <p:spPr>
          <a:ln/>
        </p:spPr>
      </p:sp>
      <p:sp>
        <p:nvSpPr>
          <p:cNvPr id="90115"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endParaRPr lang="pt-BR" sz="1200" smtClean="0"/>
          </a:p>
        </p:txBody>
      </p:sp>
      <p:sp>
        <p:nvSpPr>
          <p:cNvPr id="901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BC77F453-36B6-4D6C-AE05-6CA44D958DFE}" type="slidenum">
              <a:rPr lang="pt-BR" sz="1200">
                <a:solidFill>
                  <a:schemeClr val="tx1"/>
                </a:solidFill>
                <a:latin typeface="Calibri" pitchFamily="34" charset="0"/>
              </a:rPr>
              <a:pPr algn="r"/>
              <a:t>3</a:t>
            </a:fld>
            <a:endParaRPr lang="pt-BR" sz="1200">
              <a:solidFill>
                <a:schemeClr val="tx1"/>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a:ln/>
        </p:spPr>
      </p:sp>
      <p:sp>
        <p:nvSpPr>
          <p:cNvPr id="91139"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endParaRPr lang="pt-BR" sz="1200" smtClean="0"/>
          </a:p>
        </p:txBody>
      </p:sp>
      <p:sp>
        <p:nvSpPr>
          <p:cNvPr id="911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4779F62-6F8A-478E-ADC8-D8231E9A8E12}" type="slidenum">
              <a:rPr lang="pt-BR" sz="1200">
                <a:solidFill>
                  <a:schemeClr val="tx1"/>
                </a:solidFill>
                <a:latin typeface="Calibri" pitchFamily="34" charset="0"/>
              </a:rPr>
              <a:pPr algn="r"/>
              <a:t>6</a:t>
            </a:fld>
            <a:endParaRPr lang="pt-BR" sz="1200">
              <a:solidFill>
                <a:schemeClr val="tx1"/>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Imagem de Slide 1"/>
          <p:cNvSpPr>
            <a:spLocks noGrp="1" noRot="1" noChangeAspect="1" noTextEdit="1"/>
          </p:cNvSpPr>
          <p:nvPr>
            <p:ph type="sldImg"/>
          </p:nvPr>
        </p:nvSpPr>
        <p:spPr>
          <a:ln/>
        </p:spPr>
      </p:sp>
      <p:sp>
        <p:nvSpPr>
          <p:cNvPr id="92163"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r>
              <a:rPr lang="pt-BR" sz="1200" smtClean="0"/>
              <a:t>Pertinent maternal and</a:t>
            </a:r>
          </a:p>
          <a:p>
            <a:pPr eaLnBrk="1" hangingPunct="1">
              <a:spcBef>
                <a:spcPct val="0"/>
              </a:spcBef>
              <a:buSzTx/>
              <a:buFontTx/>
              <a:buNone/>
            </a:pPr>
            <a:r>
              <a:rPr lang="en-US" sz="1200" smtClean="0"/>
              <a:t>neonatal demographic factors, clinical factors, delivery and admission</a:t>
            </a:r>
          </a:p>
          <a:p>
            <a:pPr eaLnBrk="1" hangingPunct="1">
              <a:spcBef>
                <a:spcPct val="0"/>
              </a:spcBef>
              <a:buSzTx/>
              <a:buFontTx/>
              <a:buNone/>
            </a:pPr>
            <a:r>
              <a:rPr lang="en-US" sz="1200" smtClean="0"/>
              <a:t>characteristics, and the severity of encephalopathy were</a:t>
            </a:r>
          </a:p>
          <a:p>
            <a:pPr eaLnBrk="1" hangingPunct="1">
              <a:spcBef>
                <a:spcPct val="0"/>
              </a:spcBef>
              <a:buSzTx/>
              <a:buFontTx/>
              <a:buNone/>
            </a:pPr>
            <a:r>
              <a:rPr lang="en-US" sz="1200" smtClean="0"/>
              <a:t>recorded from the medical records.1</a:t>
            </a:r>
            <a:endParaRPr lang="pt-BR" sz="1200" smtClean="0"/>
          </a:p>
        </p:txBody>
      </p:sp>
      <p:sp>
        <p:nvSpPr>
          <p:cNvPr id="921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F5C8962-A522-47F7-A3CC-D83429ED18BD}" type="slidenum">
              <a:rPr lang="pt-BR" sz="1200">
                <a:solidFill>
                  <a:schemeClr val="tx1"/>
                </a:solidFill>
                <a:latin typeface="Calibri" pitchFamily="34" charset="0"/>
              </a:rPr>
              <a:pPr algn="r"/>
              <a:t>7</a:t>
            </a:fld>
            <a:endParaRPr lang="pt-BR" sz="1200">
              <a:solidFill>
                <a:schemeClr val="tx1"/>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ço Reservado para Imagem de Slide 1"/>
          <p:cNvSpPr>
            <a:spLocks noGrp="1" noRot="1" noChangeAspect="1" noTextEdit="1"/>
          </p:cNvSpPr>
          <p:nvPr>
            <p:ph type="sldImg"/>
          </p:nvPr>
        </p:nvSpPr>
        <p:spPr>
          <a:ln/>
        </p:spPr>
      </p:sp>
      <p:sp>
        <p:nvSpPr>
          <p:cNvPr id="93187"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endParaRPr lang="pt-BR" sz="1200" smtClean="0"/>
          </a:p>
        </p:txBody>
      </p:sp>
      <p:sp>
        <p:nvSpPr>
          <p:cNvPr id="931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799558D-ECDB-4782-9363-754825BAC0FA}" type="slidenum">
              <a:rPr lang="pt-BR" sz="1200">
                <a:solidFill>
                  <a:schemeClr val="tx1"/>
                </a:solidFill>
                <a:latin typeface="Calibri" pitchFamily="34" charset="0"/>
              </a:rPr>
              <a:pPr algn="r"/>
              <a:t>8</a:t>
            </a:fld>
            <a:endParaRPr lang="pt-BR" sz="1200">
              <a:solidFill>
                <a:schemeClr val="tx1"/>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Espaço Reservado para Imagem de Slide 1"/>
          <p:cNvSpPr>
            <a:spLocks noGrp="1" noRot="1" noChangeAspect="1" noTextEdit="1"/>
          </p:cNvSpPr>
          <p:nvPr>
            <p:ph type="sldImg"/>
          </p:nvPr>
        </p:nvSpPr>
        <p:spPr>
          <a:ln/>
        </p:spPr>
      </p:sp>
      <p:sp>
        <p:nvSpPr>
          <p:cNvPr id="94211"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endParaRPr lang="pt-BR" sz="1200" smtClean="0"/>
          </a:p>
        </p:txBody>
      </p:sp>
      <p:sp>
        <p:nvSpPr>
          <p:cNvPr id="942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5DA3AC0-0706-4815-BE15-015301EB98C2}" type="slidenum">
              <a:rPr lang="pt-BR" sz="1200">
                <a:solidFill>
                  <a:schemeClr val="tx1"/>
                </a:solidFill>
                <a:latin typeface="Calibri" pitchFamily="34" charset="0"/>
              </a:rPr>
              <a:pPr algn="r"/>
              <a:t>9</a:t>
            </a:fld>
            <a:endParaRPr lang="pt-BR" sz="1200">
              <a:solidFill>
                <a:schemeClr val="tx1"/>
              </a:solidFill>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Espaço Reservado para Imagem de Slide 1"/>
          <p:cNvSpPr>
            <a:spLocks noGrp="1" noRot="1" noChangeAspect="1" noTextEdit="1"/>
          </p:cNvSpPr>
          <p:nvPr>
            <p:ph type="sldImg"/>
          </p:nvPr>
        </p:nvSpPr>
        <p:spPr>
          <a:ln/>
        </p:spPr>
      </p:sp>
      <p:sp>
        <p:nvSpPr>
          <p:cNvPr id="95235"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endParaRPr lang="pt-BR" sz="1200" smtClean="0"/>
          </a:p>
        </p:txBody>
      </p:sp>
      <p:sp>
        <p:nvSpPr>
          <p:cNvPr id="952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CAC718C-5724-4DD4-B5E5-C047C7BFC3CF}" type="slidenum">
              <a:rPr lang="pt-BR" sz="1200">
                <a:solidFill>
                  <a:schemeClr val="tx1"/>
                </a:solidFill>
                <a:latin typeface="Calibri" pitchFamily="34" charset="0"/>
              </a:rPr>
              <a:pPr algn="r"/>
              <a:t>10</a:t>
            </a:fld>
            <a:endParaRPr lang="pt-BR" sz="1200">
              <a:solidFill>
                <a:schemeClr val="tx1"/>
              </a:solidFill>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Espaço Reservado para Imagem de Slide 1"/>
          <p:cNvSpPr>
            <a:spLocks noGrp="1" noRot="1" noChangeAspect="1" noTextEdit="1"/>
          </p:cNvSpPr>
          <p:nvPr>
            <p:ph type="sldImg"/>
          </p:nvPr>
        </p:nvSpPr>
        <p:spPr>
          <a:ln/>
        </p:spPr>
      </p:sp>
      <p:sp>
        <p:nvSpPr>
          <p:cNvPr id="96259" name="Espaço Reservado para Anotações 2"/>
          <p:cNvSpPr txBox="1">
            <a:spLocks noGrp="1"/>
          </p:cNvSpPr>
          <p:nvPr>
            <p:ph type="body" idx="1"/>
          </p:nvPr>
        </p:nvSpPr>
        <p:spPr bwMode="auto">
          <a:noFill/>
        </p:spPr>
        <p:txBody>
          <a:bodyPr vert="horz" lIns="91440" tIns="45720" rIns="91440" bIns="45720" numCol="1" compatLnSpc="1">
            <a:prstTxWarp prst="textNoShape">
              <a:avLst/>
            </a:prstTxWarp>
          </a:bodyPr>
          <a:lstStyle/>
          <a:p>
            <a:pPr eaLnBrk="1" hangingPunct="1">
              <a:spcBef>
                <a:spcPct val="0"/>
              </a:spcBef>
              <a:buSzTx/>
              <a:buFontTx/>
              <a:buNone/>
            </a:pPr>
            <a:r>
              <a:rPr lang="pt-PT" sz="1200" smtClean="0"/>
              <a:t>. A falta de um grupo de controle de neonatos prematuros naquela idade gestacional não tratados com hipotermia terapêutica é uma limitação que não pode ser superada sem ensaios clínicos (atualmente em curso).</a:t>
            </a:r>
            <a:endParaRPr lang="pt-BR" sz="1200" smtClean="0"/>
          </a:p>
        </p:txBody>
      </p:sp>
      <p:sp>
        <p:nvSpPr>
          <p:cNvPr id="962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3586ADA-0914-46CB-A5D9-E0A4FDEB80BF}" type="slidenum">
              <a:rPr lang="pt-BR" sz="1200">
                <a:solidFill>
                  <a:schemeClr val="tx1"/>
                </a:solidFill>
                <a:latin typeface="Calibri" pitchFamily="34" charset="0"/>
              </a:rPr>
              <a:pPr algn="r"/>
              <a:t>35</a:t>
            </a:fld>
            <a:endParaRPr lang="pt-BR" sz="120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311700" y="2150850"/>
            <a:ext cx="8520600" cy="841800"/>
          </a:xfrm>
          <a:prstGeom prst="rect">
            <a:avLst/>
          </a:prstGeom>
        </p:spPr>
        <p:txBody>
          <a:bodyPr anchor="ctr"/>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3" name="Shape 15"/>
          <p:cNvSpPr txBox="1">
            <a:spLocks noGrp="1"/>
          </p:cNvSpPr>
          <p:nvPr>
            <p:ph type="sldNum" idx="10"/>
          </p:nvPr>
        </p:nvSpPr>
        <p:spPr/>
        <p:txBody>
          <a:bodyPr/>
          <a:lstStyle>
            <a:lvl1pPr algn="l">
              <a:defRPr sz="1400" smtClean="0">
                <a:solidFill>
                  <a:srgbClr val="000000"/>
                </a:solidFill>
              </a:defRPr>
            </a:lvl1pPr>
          </a:lstStyle>
          <a:p>
            <a:pPr>
              <a:defRPr/>
            </a:pPr>
            <a:fld id="{E359B2C9-4342-42FC-885C-5AEBADB9FF3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445025"/>
            <a:ext cx="8520600" cy="572700"/>
          </a:xfrm>
          <a:prstGeom prst="rect">
            <a:avLst/>
          </a:prstGeom>
        </p:spPr>
        <p:txBody>
          <a:bodyPr/>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311700" y="1152475"/>
            <a:ext cx="8520600" cy="3416400"/>
          </a:xfrm>
          <a:prstGeom prst="rect">
            <a:avLst/>
          </a:prstGeom>
        </p:spPr>
        <p:txBody>
          <a:bodyPr/>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 name="Shape 19"/>
          <p:cNvSpPr txBox="1">
            <a:spLocks noGrp="1"/>
          </p:cNvSpPr>
          <p:nvPr>
            <p:ph type="sldNum" idx="10"/>
          </p:nvPr>
        </p:nvSpPr>
        <p:spPr/>
        <p:txBody>
          <a:bodyPr/>
          <a:lstStyle>
            <a:lvl1pPr algn="l">
              <a:defRPr sz="1400" smtClean="0">
                <a:solidFill>
                  <a:srgbClr val="000000"/>
                </a:solidFill>
              </a:defRPr>
            </a:lvl1pPr>
          </a:lstStyle>
          <a:p>
            <a:pPr>
              <a:defRPr/>
            </a:pPr>
            <a:fld id="{B073A0D0-F667-4276-B682-18F6C1DF8F4F}"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445025"/>
            <a:ext cx="8520600" cy="572700"/>
          </a:xfrm>
          <a:prstGeom prst="rect">
            <a:avLst/>
          </a:prstGeom>
        </p:spPr>
        <p:txBody>
          <a:bodyPr/>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311700" y="1152475"/>
            <a:ext cx="3999900" cy="3416400"/>
          </a:xfrm>
          <a:prstGeom prst="rect">
            <a:avLst/>
          </a:prstGeom>
        </p:spPr>
        <p:txBody>
          <a:bodyPr/>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4832400" y="1152475"/>
            <a:ext cx="3999900" cy="3416400"/>
          </a:xfrm>
          <a:prstGeom prst="rect">
            <a:avLst/>
          </a:prstGeom>
        </p:spPr>
        <p:txBody>
          <a:bodyPr/>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5" name="Shape 24"/>
          <p:cNvSpPr txBox="1">
            <a:spLocks noGrp="1"/>
          </p:cNvSpPr>
          <p:nvPr>
            <p:ph type="sldNum" idx="10"/>
          </p:nvPr>
        </p:nvSpPr>
        <p:spPr/>
        <p:txBody>
          <a:bodyPr/>
          <a:lstStyle>
            <a:lvl1pPr algn="l">
              <a:defRPr sz="1400" smtClean="0">
                <a:solidFill>
                  <a:srgbClr val="000000"/>
                </a:solidFill>
              </a:defRPr>
            </a:lvl1pPr>
          </a:lstStyle>
          <a:p>
            <a:pPr>
              <a:defRPr/>
            </a:pPr>
            <a:fld id="{19AA8C6C-496C-428F-8546-48046A26855B}"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311700" y="445025"/>
            <a:ext cx="8520600" cy="572700"/>
          </a:xfrm>
          <a:prstGeom prst="rect">
            <a:avLst/>
          </a:prstGeom>
        </p:spPr>
        <p:txBody>
          <a:bodyPr/>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 name="Shape 27"/>
          <p:cNvSpPr txBox="1">
            <a:spLocks noGrp="1"/>
          </p:cNvSpPr>
          <p:nvPr>
            <p:ph type="sldNum" idx="10"/>
          </p:nvPr>
        </p:nvSpPr>
        <p:spPr/>
        <p:txBody>
          <a:bodyPr/>
          <a:lstStyle>
            <a:lvl1pPr algn="l">
              <a:defRPr sz="1400" smtClean="0">
                <a:solidFill>
                  <a:srgbClr val="000000"/>
                </a:solidFill>
              </a:defRPr>
            </a:lvl1pPr>
          </a:lstStyle>
          <a:p>
            <a:pPr>
              <a:defRPr/>
            </a:pPr>
            <a:fld id="{235DEA3F-5AE0-4026-A4BE-68F675A5DF98}"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555600"/>
            <a:ext cx="2808000" cy="755700"/>
          </a:xfrm>
          <a:prstGeom prst="rect">
            <a:avLst/>
          </a:prstGeom>
        </p:spPr>
        <p:txBody>
          <a:bodyPr anchor="b"/>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311700" y="1389600"/>
            <a:ext cx="2808000" cy="3179400"/>
          </a:xfrm>
          <a:prstGeom prst="rect">
            <a:avLst/>
          </a:prstGeom>
        </p:spPr>
        <p:txBody>
          <a:bodyPr/>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4" name="Shape 31"/>
          <p:cNvSpPr txBox="1">
            <a:spLocks noGrp="1"/>
          </p:cNvSpPr>
          <p:nvPr>
            <p:ph type="sldNum" idx="10"/>
          </p:nvPr>
        </p:nvSpPr>
        <p:spPr/>
        <p:txBody>
          <a:bodyPr/>
          <a:lstStyle>
            <a:lvl1pPr algn="l">
              <a:defRPr sz="1400" smtClean="0">
                <a:solidFill>
                  <a:srgbClr val="000000"/>
                </a:solidFill>
              </a:defRPr>
            </a:lvl1pPr>
          </a:lstStyle>
          <a:p>
            <a:pPr>
              <a:defRPr/>
            </a:pPr>
            <a:fld id="{209560F7-715E-48DB-B52E-348898AB9A9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90250" y="450150"/>
            <a:ext cx="6367800" cy="4090800"/>
          </a:xfrm>
          <a:prstGeom prst="rect">
            <a:avLst/>
          </a:prstGeom>
        </p:spPr>
        <p:txBody>
          <a:bodyPr anchor="ctr"/>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 name="Shape 34"/>
          <p:cNvSpPr txBox="1">
            <a:spLocks noGrp="1"/>
          </p:cNvSpPr>
          <p:nvPr>
            <p:ph type="sldNum" idx="10"/>
          </p:nvPr>
        </p:nvSpPr>
        <p:spPr/>
        <p:txBody>
          <a:bodyPr/>
          <a:lstStyle>
            <a:lvl1pPr algn="l">
              <a:defRPr sz="1400" smtClean="0">
                <a:solidFill>
                  <a:srgbClr val="000000"/>
                </a:solidFill>
              </a:defRPr>
            </a:lvl1pPr>
          </a:lstStyle>
          <a:p>
            <a:pPr>
              <a:defRPr/>
            </a:pPr>
            <a:fld id="{116BE768-8AAD-446C-AE04-DD694D6A5AB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5" name="Shape 36"/>
          <p:cNvSpPr>
            <a:spLocks noChangeArrowheads="1"/>
          </p:cNvSpPr>
          <p:nvPr/>
        </p:nvSpPr>
        <p:spPr bwMode="auto">
          <a:xfrm>
            <a:off x="4572000" y="0"/>
            <a:ext cx="4572000" cy="5143500"/>
          </a:xfrm>
          <a:prstGeom prst="rect">
            <a:avLst/>
          </a:prstGeom>
          <a:solidFill>
            <a:schemeClr val="tx2"/>
          </a:solidFill>
          <a:ln w="9525">
            <a:noFill/>
            <a:miter lim="800000"/>
            <a:headEnd/>
            <a:tailEnd/>
          </a:ln>
        </p:spPr>
        <p:txBody>
          <a:bodyPr lIns="91425" tIns="91425" rIns="91425" bIns="91425" anchor="ctr"/>
          <a:lstStyle/>
          <a:p>
            <a:pPr>
              <a:defRPr/>
            </a:pPr>
            <a:endParaRPr lang="pt-BR">
              <a:latin typeface="Arial" pitchFamily="34" charset="0"/>
              <a:cs typeface="Arial" pitchFamily="34" charset="0"/>
              <a:sym typeface="Arial" pitchFamily="34" charset="0"/>
            </a:endParaRPr>
          </a:p>
        </p:txBody>
      </p:sp>
      <p:sp>
        <p:nvSpPr>
          <p:cNvPr id="37" name="Shape 37"/>
          <p:cNvSpPr txBox="1">
            <a:spLocks noGrp="1"/>
          </p:cNvSpPr>
          <p:nvPr>
            <p:ph type="title"/>
          </p:nvPr>
        </p:nvSpPr>
        <p:spPr>
          <a:xfrm>
            <a:off x="265500" y="1233175"/>
            <a:ext cx="4045200" cy="1482300"/>
          </a:xfrm>
          <a:prstGeom prst="rect">
            <a:avLst/>
          </a:prstGeom>
        </p:spPr>
        <p:txBody>
          <a:bodyPr anchor="b"/>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65500" y="2803075"/>
            <a:ext cx="4045200" cy="1235100"/>
          </a:xfrm>
          <a:prstGeom prst="rect">
            <a:avLst/>
          </a:prstGeom>
        </p:spPr>
        <p:txBody>
          <a:bodyPr/>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939500" y="724075"/>
            <a:ext cx="3837000" cy="3695100"/>
          </a:xfrm>
          <a:prstGeom prst="rect">
            <a:avLst/>
          </a:prstGeom>
        </p:spPr>
        <p:txBody>
          <a:bodyPr anchor="ctr"/>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Shape 40"/>
          <p:cNvSpPr txBox="1">
            <a:spLocks noGrp="1"/>
          </p:cNvSpPr>
          <p:nvPr>
            <p:ph type="sldNum" idx="10"/>
          </p:nvPr>
        </p:nvSpPr>
        <p:spPr/>
        <p:txBody>
          <a:bodyPr/>
          <a:lstStyle>
            <a:lvl1pPr algn="l">
              <a:defRPr sz="1400" smtClean="0">
                <a:solidFill>
                  <a:srgbClr val="000000"/>
                </a:solidFill>
              </a:defRPr>
            </a:lvl1pPr>
          </a:lstStyle>
          <a:p>
            <a:pPr>
              <a:defRPr/>
            </a:pPr>
            <a:fld id="{530BFEC5-EEA6-400F-A02B-77798F976C9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311700" y="4230575"/>
            <a:ext cx="5998800" cy="605100"/>
          </a:xfrm>
          <a:prstGeom prst="rect">
            <a:avLst/>
          </a:prstGeom>
        </p:spPr>
        <p:txBody>
          <a:bodyPr anchor="ctr"/>
          <a:lstStyle>
            <a:lvl1pPr lvl="0">
              <a:lnSpc>
                <a:spcPct val="100000"/>
              </a:lnSpc>
              <a:spcBef>
                <a:spcPts val="0"/>
              </a:spcBef>
              <a:spcAft>
                <a:spcPts val="0"/>
              </a:spcAft>
              <a:buNone/>
              <a:defRPr/>
            </a:lvl1pPr>
          </a:lstStyle>
          <a:p>
            <a:endParaRPr/>
          </a:p>
        </p:txBody>
      </p:sp>
      <p:sp>
        <p:nvSpPr>
          <p:cNvPr id="3" name="Shape 43"/>
          <p:cNvSpPr txBox="1">
            <a:spLocks noGrp="1"/>
          </p:cNvSpPr>
          <p:nvPr>
            <p:ph type="sldNum" idx="10"/>
          </p:nvPr>
        </p:nvSpPr>
        <p:spPr/>
        <p:txBody>
          <a:bodyPr/>
          <a:lstStyle>
            <a:lvl1pPr algn="l">
              <a:defRPr sz="1400" smtClean="0">
                <a:solidFill>
                  <a:srgbClr val="000000"/>
                </a:solidFill>
              </a:defRPr>
            </a:lvl1pPr>
          </a:lstStyle>
          <a:p>
            <a:pPr>
              <a:defRPr/>
            </a:pPr>
            <a:fld id="{77E5E931-09E1-42D2-B275-3437564AD7F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11700" y="1106125"/>
            <a:ext cx="8520600" cy="1963500"/>
          </a:xfrm>
          <a:prstGeom prst="rect">
            <a:avLst/>
          </a:prstGeom>
        </p:spPr>
        <p:txBody>
          <a:bodyPr anchor="b"/>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311700" y="3152225"/>
            <a:ext cx="8520600" cy="1300800"/>
          </a:xfrm>
          <a:prstGeom prst="rect">
            <a:avLst/>
          </a:prstGeom>
        </p:spPr>
        <p:txBody>
          <a:bodyPr/>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 name="Shape 47"/>
          <p:cNvSpPr txBox="1">
            <a:spLocks noGrp="1"/>
          </p:cNvSpPr>
          <p:nvPr>
            <p:ph type="sldNum" idx="10"/>
          </p:nvPr>
        </p:nvSpPr>
        <p:spPr/>
        <p:txBody>
          <a:bodyPr/>
          <a:lstStyle>
            <a:lvl1pPr algn="l">
              <a:defRPr sz="1400" smtClean="0">
                <a:solidFill>
                  <a:srgbClr val="000000"/>
                </a:solidFill>
              </a:defRPr>
            </a:lvl1pPr>
          </a:lstStyle>
          <a:p>
            <a:pPr>
              <a:defRPr/>
            </a:pPr>
            <a:fld id="{6781E807-2536-4C2F-BBA1-EA032169E79C}"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2" name="Shape 49"/>
          <p:cNvSpPr txBox="1">
            <a:spLocks noGrp="1"/>
          </p:cNvSpPr>
          <p:nvPr>
            <p:ph type="sldNum" idx="10"/>
          </p:nvPr>
        </p:nvSpPr>
        <p:spPr/>
        <p:txBody>
          <a:bodyPr/>
          <a:lstStyle>
            <a:lvl1pPr algn="l">
              <a:defRPr sz="1400" smtClean="0">
                <a:solidFill>
                  <a:srgbClr val="000000"/>
                </a:solidFill>
              </a:defRPr>
            </a:lvl1pPr>
          </a:lstStyle>
          <a:p>
            <a:pPr>
              <a:defRPr/>
            </a:pPr>
            <a:fld id="{B7F27749-5AAF-4537-9493-853AE4F7142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Shape 6"/>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Shape 7"/>
          <p:cNvSpPr txBox="1">
            <a:spLocks noGrp="1"/>
          </p:cNvSpPr>
          <p:nvPr>
            <p:ph type="body" idx="1"/>
          </p:nvPr>
        </p:nvSpPr>
        <p:spPr bwMode="auto">
          <a:xfrm>
            <a:off x="311150" y="1152525"/>
            <a:ext cx="852170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Shape 8"/>
          <p:cNvSpPr txBox="1">
            <a:spLocks noGrp="1"/>
          </p:cNvSpPr>
          <p:nvPr>
            <p:ph type="sldNum" idx="12"/>
          </p:nvPr>
        </p:nvSpPr>
        <p:spPr bwMode="auto">
          <a:xfrm>
            <a:off x="8472488" y="4662488"/>
            <a:ext cx="549275"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defRPr sz="1000" smtClean="0">
                <a:solidFill>
                  <a:srgbClr val="595959"/>
                </a:solidFill>
                <a:latin typeface="Arial" pitchFamily="34" charset="0"/>
                <a:cs typeface="Arial" pitchFamily="34" charset="0"/>
                <a:sym typeface="Arial" pitchFamily="34" charset="0"/>
              </a:defRPr>
            </a:lvl1pPr>
          </a:lstStyle>
          <a:p>
            <a:pPr>
              <a:defRPr/>
            </a:pPr>
            <a:fld id="{AD75B7B1-29E3-4CA1-87A9-A1CF9A900892}" type="slidenum">
              <a:rPr lang="pt-BR"/>
              <a:pPr>
                <a:defRPr/>
              </a:pPr>
              <a:t>‹nº›</a:t>
            </a:fld>
            <a:endParaRPr lang="pt-BR"/>
          </a:p>
        </p:txBody>
      </p:sp>
    </p:spTree>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charset="0"/>
        </a:defRPr>
      </a:lvl1pPr>
      <a:lvl2pPr algn="l" rtl="0" eaLnBrk="0" fontAlgn="base" hangingPunct="0">
        <a:spcBef>
          <a:spcPct val="0"/>
        </a:spcBef>
        <a:spcAft>
          <a:spcPct val="0"/>
        </a:spcAft>
        <a:defRPr sz="1400">
          <a:solidFill>
            <a:srgbClr val="000000"/>
          </a:solidFill>
          <a:latin typeface="Arial" pitchFamily="34" charset="0"/>
          <a:cs typeface="Arial" pitchFamily="34" charset="0"/>
          <a:sym typeface="Arial" charset="0"/>
        </a:defRPr>
      </a:lvl2pPr>
      <a:lvl3pPr algn="l" rtl="0" eaLnBrk="0" fontAlgn="base" hangingPunct="0">
        <a:spcBef>
          <a:spcPct val="0"/>
        </a:spcBef>
        <a:spcAft>
          <a:spcPct val="0"/>
        </a:spcAft>
        <a:defRPr sz="1400">
          <a:solidFill>
            <a:srgbClr val="000000"/>
          </a:solidFill>
          <a:latin typeface="Arial" pitchFamily="34" charset="0"/>
          <a:cs typeface="Arial" pitchFamily="34" charset="0"/>
          <a:sym typeface="Arial" charset="0"/>
        </a:defRPr>
      </a:lvl3pPr>
      <a:lvl4pPr algn="l" rtl="0" eaLnBrk="0" fontAlgn="base" hangingPunct="0">
        <a:spcBef>
          <a:spcPct val="0"/>
        </a:spcBef>
        <a:spcAft>
          <a:spcPct val="0"/>
        </a:spcAft>
        <a:defRPr sz="1400">
          <a:solidFill>
            <a:srgbClr val="000000"/>
          </a:solidFill>
          <a:latin typeface="Arial" pitchFamily="34" charset="0"/>
          <a:cs typeface="Arial" pitchFamily="34" charset="0"/>
          <a:sym typeface="Arial" charset="0"/>
        </a:defRPr>
      </a:lvl4pPr>
      <a:lvl5pPr algn="l" rtl="0" eaLnBrk="0" fontAlgn="base" hangingPunct="0">
        <a:spcBef>
          <a:spcPct val="0"/>
        </a:spcBef>
        <a:spcAft>
          <a:spcPct val="0"/>
        </a:spcAft>
        <a:defRPr sz="1400">
          <a:solidFill>
            <a:srgbClr val="000000"/>
          </a:solidFill>
          <a:latin typeface="Arial" pitchFamily="34" charset="0"/>
          <a:cs typeface="Arial" pitchFamily="34" charset="0"/>
          <a:sym typeface="Arial" charset="0"/>
        </a:defRPr>
      </a:lvl5pPr>
      <a:lvl6pPr marL="457200" algn="l" rtl="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914400" algn="l" rtl="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1371600" algn="l" rtl="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1828800" algn="l" rtl="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har char="•"/>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har char="–"/>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har char="•"/>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har char="–"/>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har char="»"/>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7979578" TargetMode="External"/><Relationship Id="rId7" Type="http://schemas.openxmlformats.org/officeDocument/2006/relationships/image" Target="../media/image3.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www.ncbi.nlm.nih.gov/pubmed?linkname=pubmed_pubmed&amp;from_uid=2797957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4531"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ncbi.nlm.nih.gov/pubmed/25536254"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nichd.nih.gov/cochrane_data/jacobss_01/jacobss_01.html"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1955"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paulomargotto.com.br/documentos/1952"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1930"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ncbi.nlm.nih.gov/pubmed/28695691"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4534"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ubtítulo 2"/>
          <p:cNvSpPr txBox="1">
            <a:spLocks noGrp="1"/>
          </p:cNvSpPr>
          <p:nvPr>
            <p:ph type="subTitle" idx="4294967295"/>
          </p:nvPr>
        </p:nvSpPr>
        <p:spPr>
          <a:xfrm>
            <a:off x="1187450" y="3057525"/>
            <a:ext cx="6769100" cy="1890713"/>
          </a:xfrm>
        </p:spPr>
        <p:txBody>
          <a:bodyPr lIns="91440" tIns="45720" rIns="91440" bIns="45720"/>
          <a:lstStyle/>
          <a:p>
            <a:pPr marL="0" indent="0" algn="ctr">
              <a:lnSpc>
                <a:spcPct val="80000"/>
              </a:lnSpc>
              <a:buFontTx/>
              <a:buNone/>
            </a:pPr>
            <a:r>
              <a:rPr lang="pt-BR" smtClean="0">
                <a:solidFill>
                  <a:srgbClr val="898989"/>
                </a:solidFill>
                <a:latin typeface="Arial" charset="0"/>
                <a:cs typeface="Arial" charset="0"/>
              </a:rPr>
              <a:t>Faculdade de Medicina da Universidade Católica de Brasília</a:t>
            </a:r>
          </a:p>
          <a:p>
            <a:pPr marL="0" indent="0" algn="ctr">
              <a:lnSpc>
                <a:spcPct val="80000"/>
              </a:lnSpc>
              <a:buFontTx/>
              <a:buNone/>
            </a:pPr>
            <a:r>
              <a:rPr lang="pt-BR" smtClean="0">
                <a:solidFill>
                  <a:srgbClr val="898989"/>
                </a:solidFill>
                <a:latin typeface="Arial" charset="0"/>
                <a:cs typeface="Arial" charset="0"/>
              </a:rPr>
              <a:t>Internato em Neonatologia na Unidade de Neonatologia do HMIB/SES/DF</a:t>
            </a:r>
          </a:p>
          <a:p>
            <a:pPr marL="0" indent="0" algn="ctr">
              <a:lnSpc>
                <a:spcPct val="80000"/>
              </a:lnSpc>
              <a:buFontTx/>
              <a:buNone/>
            </a:pPr>
            <a:r>
              <a:rPr lang="pt-BR" smtClean="0">
                <a:solidFill>
                  <a:srgbClr val="898989"/>
                </a:solidFill>
                <a:latin typeface="Arial" charset="0"/>
                <a:cs typeface="Arial" charset="0"/>
              </a:rPr>
              <a:t>Apresentação: Fernanda Medeiros, Luana Capinam, Victor Santos</a:t>
            </a:r>
          </a:p>
          <a:p>
            <a:pPr marL="0" indent="0" algn="ctr">
              <a:lnSpc>
                <a:spcPct val="80000"/>
              </a:lnSpc>
              <a:buFontTx/>
              <a:buNone/>
            </a:pPr>
            <a:r>
              <a:rPr lang="pt-BR" smtClean="0">
                <a:solidFill>
                  <a:srgbClr val="898989"/>
                </a:solidFill>
                <a:latin typeface="Arial" charset="0"/>
                <a:cs typeface="Arial" charset="0"/>
              </a:rPr>
              <a:t>Coordenação: Paulo R. Margotto</a:t>
            </a:r>
          </a:p>
          <a:p>
            <a:pPr marL="0" indent="0" algn="ctr">
              <a:lnSpc>
                <a:spcPct val="80000"/>
              </a:lnSpc>
              <a:buFontTx/>
              <a:buNone/>
            </a:pPr>
            <a:r>
              <a:rPr lang="pt-BR" smtClean="0">
                <a:solidFill>
                  <a:srgbClr val="898989"/>
                </a:solidFill>
                <a:latin typeface="Arial" charset="0"/>
                <a:cs typeface="Arial" charset="0"/>
              </a:rPr>
              <a:t>Foz do Iguaçu, 7 de abril de 2018</a:t>
            </a:r>
          </a:p>
          <a:p>
            <a:pPr marL="0" indent="0" algn="ctr">
              <a:lnSpc>
                <a:spcPct val="80000"/>
              </a:lnSpc>
              <a:buFontTx/>
              <a:buNone/>
            </a:pPr>
            <a:r>
              <a:rPr lang="pt-BR" smtClean="0">
                <a:solidFill>
                  <a:srgbClr val="898989"/>
                </a:solidFill>
                <a:latin typeface="Arial" charset="0"/>
                <a:cs typeface="Arial" charset="0"/>
                <a:hlinkClick r:id="rId2"/>
              </a:rPr>
              <a:t>www.paulomargotto.com.br</a:t>
            </a:r>
            <a:r>
              <a:rPr lang="pt-BR" smtClean="0">
                <a:solidFill>
                  <a:srgbClr val="898989"/>
                </a:solidFill>
                <a:latin typeface="Arial" charset="0"/>
                <a:cs typeface="Arial" charset="0"/>
              </a:rPr>
              <a:t> </a:t>
            </a:r>
          </a:p>
        </p:txBody>
      </p:sp>
      <p:sp>
        <p:nvSpPr>
          <p:cNvPr id="12291" name="Rectangle 3"/>
          <p:cNvSpPr>
            <a:spLocks noChangeArrowheads="1"/>
          </p:cNvSpPr>
          <p:nvPr/>
        </p:nvSpPr>
        <p:spPr bwMode="auto">
          <a:xfrm>
            <a:off x="0" y="2139950"/>
            <a:ext cx="9144000" cy="796925"/>
          </a:xfrm>
          <a:prstGeom prst="rect">
            <a:avLst/>
          </a:prstGeom>
          <a:solidFill>
            <a:srgbClr val="FFFFFF"/>
          </a:solidFill>
          <a:ln w="9525">
            <a:noFill/>
            <a:miter lim="800000"/>
            <a:headEnd/>
            <a:tailEnd/>
          </a:ln>
        </p:spPr>
        <p:txBody>
          <a:bodyPr lIns="0" tIns="0" rIns="71415" bIns="0" anchor="ctr">
            <a:spAutoFit/>
          </a:bodyPr>
          <a:lstStyle/>
          <a:p>
            <a:pPr algn="ctr"/>
            <a:r>
              <a:rPr lang="pt-BR">
                <a:solidFill>
                  <a:schemeClr val="tx1"/>
                </a:solidFill>
                <a:hlinkClick r:id="rId3"/>
              </a:rPr>
              <a:t>Safety and Short-Term Outcomes of Therapeutic Hypothermia in Preterm Neonates 34-35 Weeks Gestational Age with Hypoxic-Ischemic Encephalopathy.</a:t>
            </a:r>
            <a:endParaRPr lang="pt-BR">
              <a:solidFill>
                <a:schemeClr val="tx1"/>
              </a:solidFill>
            </a:endParaRPr>
          </a:p>
          <a:p>
            <a:pPr algn="ctr"/>
            <a:r>
              <a:rPr lang="pt-BR">
                <a:solidFill>
                  <a:schemeClr val="tx1"/>
                </a:solidFill>
              </a:rPr>
              <a:t>Rao R, Trivedi S, Vesoulis Z, Liao SM, Smyser CD, Mathur AM.</a:t>
            </a:r>
          </a:p>
          <a:p>
            <a:pPr algn="ctr"/>
            <a:r>
              <a:rPr lang="pt-BR">
                <a:solidFill>
                  <a:schemeClr val="tx1"/>
                </a:solidFill>
              </a:rPr>
              <a:t>J Pediatr. 2017 Apr;183:37-42. doi: 10.1016/j.jpeds.2016.11.019. Epub 2016 Dec 13.</a:t>
            </a:r>
          </a:p>
          <a:p>
            <a:pPr algn="ctr"/>
            <a:r>
              <a:rPr lang="pt-BR">
                <a:solidFill>
                  <a:schemeClr val="tx1"/>
                </a:solidFill>
              </a:rPr>
              <a:t>PMID: 27979578 </a:t>
            </a:r>
            <a:r>
              <a:rPr lang="pt-BR" u="sng">
                <a:solidFill>
                  <a:schemeClr val="tx1"/>
                </a:solidFill>
                <a:hlinkClick r:id="rId4"/>
              </a:rPr>
              <a:t>Similar articles</a:t>
            </a:r>
            <a:endParaRPr lang="pt-BR" u="sng">
              <a:solidFill>
                <a:schemeClr val="tx1"/>
              </a:solidFill>
            </a:endParaRPr>
          </a:p>
        </p:txBody>
      </p:sp>
      <p:sp>
        <p:nvSpPr>
          <p:cNvPr id="12292" name="Text Box 4"/>
          <p:cNvSpPr txBox="1">
            <a:spLocks noChangeArrowheads="1"/>
          </p:cNvSpPr>
          <p:nvPr/>
        </p:nvSpPr>
        <p:spPr bwMode="auto">
          <a:xfrm>
            <a:off x="117475" y="1355725"/>
            <a:ext cx="8897938" cy="609600"/>
          </a:xfrm>
          <a:prstGeom prst="rect">
            <a:avLst/>
          </a:prstGeom>
          <a:noFill/>
          <a:ln w="9525">
            <a:noFill/>
            <a:miter lim="800000"/>
            <a:headEnd/>
            <a:tailEnd/>
          </a:ln>
        </p:spPr>
        <p:txBody>
          <a:bodyPr wrap="none">
            <a:spAutoFit/>
          </a:bodyPr>
          <a:lstStyle/>
          <a:p>
            <a:pPr algn="ctr"/>
            <a:r>
              <a:rPr lang="pt-BR" sz="1700" b="1">
                <a:solidFill>
                  <a:srgbClr val="FF0066"/>
                </a:solidFill>
              </a:rPr>
              <a:t>Segurança e resultados a curto prazo da hipotermia terapêutica nos pré-termo entre </a:t>
            </a:r>
          </a:p>
          <a:p>
            <a:pPr algn="ctr"/>
            <a:r>
              <a:rPr lang="pt-BR" sz="1700" b="1">
                <a:solidFill>
                  <a:srgbClr val="FF0066"/>
                </a:solidFill>
              </a:rPr>
              <a:t>34-35 semanas de idade gestacional com encefalopatia hipóxico-isquêmica</a:t>
            </a:r>
          </a:p>
        </p:txBody>
      </p:sp>
      <p:pic>
        <p:nvPicPr>
          <p:cNvPr id="12294" name="Picture 6"/>
          <p:cNvPicPr>
            <a:picLocks noChangeAspect="1" noChangeArrowheads="1"/>
          </p:cNvPicPr>
          <p:nvPr/>
        </p:nvPicPr>
        <p:blipFill>
          <a:blip r:embed="rId5"/>
          <a:srcRect/>
          <a:stretch>
            <a:fillRect/>
          </a:stretch>
        </p:blipFill>
        <p:spPr bwMode="auto">
          <a:xfrm>
            <a:off x="1271588" y="127000"/>
            <a:ext cx="6867525" cy="1257300"/>
          </a:xfrm>
          <a:prstGeom prst="rect">
            <a:avLst/>
          </a:prstGeom>
          <a:noFill/>
          <a:ln w="9525">
            <a:noFill/>
            <a:miter lim="800000"/>
            <a:headEnd/>
            <a:tailEnd/>
          </a:ln>
          <a:effectLst/>
        </p:spPr>
      </p:pic>
      <p:pic>
        <p:nvPicPr>
          <p:cNvPr id="12295" name="Picture 7"/>
          <p:cNvPicPr>
            <a:picLocks noChangeAspect="1" noChangeArrowheads="1"/>
          </p:cNvPicPr>
          <p:nvPr/>
        </p:nvPicPr>
        <p:blipFill>
          <a:blip r:embed="rId6"/>
          <a:srcRect/>
          <a:stretch>
            <a:fillRect/>
          </a:stretch>
        </p:blipFill>
        <p:spPr bwMode="auto">
          <a:xfrm>
            <a:off x="7454900" y="3649663"/>
            <a:ext cx="1689100" cy="1493837"/>
          </a:xfrm>
          <a:prstGeom prst="rect">
            <a:avLst/>
          </a:prstGeom>
          <a:noFill/>
          <a:ln w="9525">
            <a:noFill/>
            <a:miter lim="800000"/>
            <a:headEnd/>
            <a:tailEnd/>
          </a:ln>
          <a:effectLst/>
        </p:spPr>
      </p:pic>
      <p:pic>
        <p:nvPicPr>
          <p:cNvPr id="12296" name="Picture 8"/>
          <p:cNvPicPr>
            <a:picLocks noChangeAspect="1" noChangeArrowheads="1"/>
          </p:cNvPicPr>
          <p:nvPr/>
        </p:nvPicPr>
        <p:blipFill>
          <a:blip r:embed="rId7"/>
          <a:srcRect/>
          <a:stretch>
            <a:fillRect/>
          </a:stretch>
        </p:blipFill>
        <p:spPr bwMode="auto">
          <a:xfrm>
            <a:off x="209550" y="3724275"/>
            <a:ext cx="1255713" cy="11033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txBox="1">
            <a:spLocks noGrp="1"/>
          </p:cNvSpPr>
          <p:nvPr>
            <p:ph type="title" idx="4294967295"/>
          </p:nvPr>
        </p:nvSpPr>
        <p:spPr>
          <a:xfrm>
            <a:off x="357188" y="0"/>
            <a:ext cx="8229600" cy="857250"/>
          </a:xfrm>
        </p:spPr>
        <p:txBody>
          <a:bodyPr lIns="91440" tIns="45720" rIns="91440" bIns="45720" anchor="ctr"/>
          <a:lstStyle/>
          <a:p>
            <a:r>
              <a:rPr lang="pt-BR" sz="4000" smtClean="0">
                <a:solidFill>
                  <a:srgbClr val="FF0066"/>
                </a:solidFill>
                <a:latin typeface="Arial" charset="0"/>
                <a:cs typeface="Arial" charset="0"/>
              </a:rPr>
              <a:t>                  Introdução</a:t>
            </a:r>
            <a:r>
              <a:rPr lang="pt-BR" smtClean="0">
                <a:latin typeface="Arial" charset="0"/>
                <a:cs typeface="Arial" charset="0"/>
              </a:rPr>
              <a:t> </a:t>
            </a:r>
          </a:p>
        </p:txBody>
      </p:sp>
      <p:sp>
        <p:nvSpPr>
          <p:cNvPr id="13315" name="Espaço Reservado para Conteúdo 2"/>
          <p:cNvSpPr txBox="1">
            <a:spLocks noGrp="1"/>
          </p:cNvSpPr>
          <p:nvPr>
            <p:ph idx="4294967295"/>
          </p:nvPr>
        </p:nvSpPr>
        <p:spPr>
          <a:xfrm>
            <a:off x="350838" y="1104900"/>
            <a:ext cx="8607425" cy="3394075"/>
          </a:xfrm>
        </p:spPr>
        <p:txBody>
          <a:bodyPr lIns="91440" tIns="45720" rIns="91440" bIns="45720"/>
          <a:lstStyle/>
          <a:p>
            <a:pPr>
              <a:lnSpc>
                <a:spcPct val="80000"/>
              </a:lnSpc>
              <a:buFontTx/>
              <a:buNone/>
            </a:pPr>
            <a:r>
              <a:rPr lang="pt-BR" sz="2000" smtClean="0">
                <a:latin typeface="Arial" charset="0"/>
                <a:cs typeface="Arial" charset="0"/>
              </a:rPr>
              <a:t>A encefalopatia hipóxica-isquêmica (EHI) afeta em 0,5/1000 nascidos vivos.</a:t>
            </a:r>
            <a:r>
              <a:rPr lang="pt-BR" sz="2000" baseline="30000" smtClean="0">
                <a:latin typeface="Arial" charset="0"/>
                <a:cs typeface="Arial" charset="0"/>
              </a:rPr>
              <a:t>1</a:t>
            </a:r>
          </a:p>
          <a:p>
            <a:pPr>
              <a:lnSpc>
                <a:spcPct val="80000"/>
              </a:lnSpc>
              <a:buFontTx/>
              <a:buNone/>
            </a:pPr>
            <a:r>
              <a:rPr lang="pt-BR" sz="2000" smtClean="0">
                <a:latin typeface="Arial" charset="0"/>
                <a:cs typeface="Arial" charset="0"/>
              </a:rPr>
              <a:t>Associada com alta mortalidade (10-60%) , e sequelas neurológicas significantes (25%).</a:t>
            </a:r>
          </a:p>
          <a:p>
            <a:pPr>
              <a:lnSpc>
                <a:spcPct val="80000"/>
              </a:lnSpc>
              <a:buFontTx/>
              <a:buNone/>
            </a:pPr>
            <a:r>
              <a:rPr lang="pt-BR" sz="2000" smtClean="0">
                <a:latin typeface="Arial" charset="0"/>
                <a:cs typeface="Arial" charset="0"/>
              </a:rPr>
              <a:t>Triagem em neonatos com &gt; de 36 semanas de idade gestacional, que cursaram com EHI  de moderada à grave foram submetidos a hipotermia terapêutica, mostrando eficácia , e segurança , inclusive melhorando a severidade das sequelas neurológicas .</a:t>
            </a:r>
          </a:p>
          <a:p>
            <a:pPr>
              <a:lnSpc>
                <a:spcPct val="80000"/>
              </a:lnSpc>
              <a:buFontTx/>
              <a:buNone/>
            </a:pPr>
            <a:r>
              <a:rPr lang="pt-BR" sz="2000" smtClean="0">
                <a:latin typeface="Arial" charset="0"/>
                <a:cs typeface="Arial" charset="0"/>
              </a:rPr>
              <a:t>A hipotermia terapêutica aumenta as taxas de sobrevivência de recém-nascidos (RN) , e os mesmos sem cursar posteriormente com sequelas neurológicas</a:t>
            </a:r>
            <a:r>
              <a:rPr lang="pt-BR" sz="2000" baseline="30000" smtClean="0">
                <a:latin typeface="Arial" charset="0"/>
                <a:cs typeface="Arial" charset="0"/>
              </a:rPr>
              <a:t>1-5</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Conteúdo 2"/>
          <p:cNvSpPr txBox="1">
            <a:spLocks noGrp="1"/>
          </p:cNvSpPr>
          <p:nvPr>
            <p:ph idx="4294967295"/>
          </p:nvPr>
        </p:nvSpPr>
        <p:spPr>
          <a:xfrm>
            <a:off x="500063" y="1393825"/>
            <a:ext cx="8086725" cy="3429000"/>
          </a:xfrm>
        </p:spPr>
        <p:txBody>
          <a:bodyPr lIns="91440" tIns="45720" rIns="91440" bIns="45720"/>
          <a:lstStyle/>
          <a:p>
            <a:pPr>
              <a:buFontTx/>
              <a:buNone/>
            </a:pPr>
            <a:r>
              <a:rPr lang="pt-BR" sz="2800" smtClean="0">
                <a:latin typeface="Arial" charset="0"/>
                <a:cs typeface="Arial" charset="0"/>
              </a:rPr>
              <a:t>O sucesso desta terapia em neonatos ≥ de 36 semanas  levou a especulações sobre os benefícios a serem estendidos aos prematuros.</a:t>
            </a:r>
            <a:r>
              <a:rPr lang="pt-BR" sz="2800" baseline="30000" smtClean="0">
                <a:latin typeface="Arial" charset="0"/>
                <a:cs typeface="Arial" charset="0"/>
              </a:rPr>
              <a:t>6</a:t>
            </a:r>
          </a:p>
          <a:p>
            <a:pPr>
              <a:buFontTx/>
              <a:buNone/>
            </a:pPr>
            <a:r>
              <a:rPr lang="pt-BR" sz="2800" smtClean="0">
                <a:latin typeface="Arial" charset="0"/>
                <a:cs typeface="Arial" charset="0"/>
              </a:rPr>
              <a:t>Pesquisa  mostrou que : a hipotermia pode oferecer neuroproteção em modelos animais pré-termo</a:t>
            </a:r>
            <a:r>
              <a:rPr lang="pt-BR" sz="2800" baseline="30000" smtClean="0">
                <a:latin typeface="Arial" charset="0"/>
                <a:cs typeface="Arial" charset="0"/>
              </a:rPr>
              <a:t>7</a:t>
            </a:r>
            <a:r>
              <a:rPr lang="pt-BR" sz="2800" smtClean="0">
                <a:latin typeface="Arial" charset="0"/>
                <a:cs typeface="Arial" charset="0"/>
              </a:rPr>
              <a:t> , e em crianças pré-termo  com enterocolite necrosante.</a:t>
            </a:r>
            <a:r>
              <a:rPr lang="pt-BR" sz="2800" baseline="30000" smtClean="0">
                <a:latin typeface="Arial" charset="0"/>
                <a:cs typeface="Arial" charset="0"/>
              </a:rPr>
              <a:t>8</a:t>
            </a:r>
          </a:p>
          <a:p>
            <a:pPr>
              <a:buFontTx/>
              <a:buNone/>
            </a:pPr>
            <a:endParaRPr lang="pt-BR" sz="2800" smtClean="0">
              <a:latin typeface="Arial" charset="0"/>
              <a:cs typeface="Arial" charset="0"/>
            </a:endParaRPr>
          </a:p>
          <a:p>
            <a:pPr>
              <a:buFontTx/>
              <a:buNone/>
            </a:pPr>
            <a:endParaRPr lang="pt-BR" sz="2800" smtClean="0">
              <a:latin typeface="Arial" charset="0"/>
              <a:cs typeface="Arial" charset="0"/>
            </a:endParaRPr>
          </a:p>
          <a:p>
            <a:pPr>
              <a:buFontTx/>
              <a:buNone/>
            </a:pPr>
            <a:endParaRPr lang="pt-BR" sz="2800" smtClean="0">
              <a:latin typeface="Arial" charset="0"/>
              <a:cs typeface="Arial" charset="0"/>
            </a:endParaRPr>
          </a:p>
        </p:txBody>
      </p:sp>
      <p:sp>
        <p:nvSpPr>
          <p:cNvPr id="14339" name="Retângulo 4"/>
          <p:cNvSpPr>
            <a:spLocks noChangeArrowheads="1"/>
          </p:cNvSpPr>
          <p:nvPr/>
        </p:nvSpPr>
        <p:spPr bwMode="auto">
          <a:xfrm>
            <a:off x="2786063" y="482600"/>
            <a:ext cx="3079750" cy="701675"/>
          </a:xfrm>
          <a:prstGeom prst="rect">
            <a:avLst/>
          </a:prstGeom>
          <a:noFill/>
          <a:ln w="9525">
            <a:noFill/>
            <a:miter lim="800000"/>
            <a:headEnd/>
            <a:tailEnd/>
          </a:ln>
        </p:spPr>
        <p:txBody>
          <a:bodyPr>
            <a:spAutoFit/>
          </a:bodyPr>
          <a:lstStyle/>
          <a:p>
            <a:r>
              <a:rPr lang="pt-BR" sz="4000" b="1">
                <a:solidFill>
                  <a:srgbClr val="FF0066"/>
                </a:solidFill>
                <a:latin typeface="Calibri" pitchFamily="34" charset="0"/>
              </a:rPr>
              <a:t>Introdução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Grp="1"/>
          </p:cNvSpPr>
          <p:nvPr>
            <p:ph type="body" idx="4294967295"/>
          </p:nvPr>
        </p:nvSpPr>
        <p:spPr>
          <a:xfrm>
            <a:off x="179388" y="1209675"/>
            <a:ext cx="8785225" cy="3394075"/>
          </a:xfrm>
        </p:spPr>
        <p:txBody>
          <a:bodyPr/>
          <a:lstStyle/>
          <a:p>
            <a:pPr>
              <a:lnSpc>
                <a:spcPct val="90000"/>
              </a:lnSpc>
              <a:buFontTx/>
              <a:buNone/>
            </a:pPr>
            <a:r>
              <a:rPr lang="pt-BR" sz="2000" smtClean="0">
                <a:latin typeface="Arial" charset="0"/>
                <a:cs typeface="Arial" charset="0"/>
              </a:rPr>
              <a:t>Além disso, embora dados epidemiológicos sugerem que os critérios de triagem neurológica e metabólica para recém-nascidos a termo com EHI poderiam ser aplicados na identificação de  RN pré-termo com EHI, </a:t>
            </a:r>
            <a:r>
              <a:rPr lang="pt-BR" sz="2000" baseline="30000" smtClean="0">
                <a:latin typeface="Arial" charset="0"/>
                <a:cs typeface="Arial" charset="0"/>
              </a:rPr>
              <a:t>9,10</a:t>
            </a:r>
            <a:r>
              <a:rPr lang="pt-BR" sz="2000" smtClean="0">
                <a:latin typeface="Arial" charset="0"/>
                <a:cs typeface="Arial" charset="0"/>
              </a:rPr>
              <a:t> um ensaio de hipotermia em neonatos prematuros com idade gestacional de 33 a 35 semanas recomendou contra o resfriamento fora dos ensaios clínicos, devido à alta morbidade e mortalidade (ClinicalTrials.gov : NCT 00620711).</a:t>
            </a:r>
            <a:r>
              <a:rPr lang="pt-BR" sz="2000" baseline="30000" smtClean="0">
                <a:latin typeface="Arial" charset="0"/>
                <a:cs typeface="Arial" charset="0"/>
              </a:rPr>
              <a:t>11</a:t>
            </a:r>
          </a:p>
          <a:p>
            <a:pPr>
              <a:lnSpc>
                <a:spcPct val="90000"/>
              </a:lnSpc>
              <a:buFontTx/>
              <a:buNone/>
            </a:pPr>
            <a:r>
              <a:rPr lang="pt-BR" sz="2000" smtClean="0">
                <a:latin typeface="Arial" charset="0"/>
                <a:cs typeface="Arial" charset="0"/>
              </a:rPr>
              <a:t>No entanto, um estudo em andamento do mesmo grupo está recrutando recém-nascidos prematuros com 33-35 semanas de idade gestacional (ClinicalTrials.gov:NCT 01793129).</a:t>
            </a:r>
            <a:r>
              <a:rPr lang="pt-BR" sz="2000" baseline="30000" smtClean="0">
                <a:latin typeface="Arial" charset="0"/>
                <a:cs typeface="Arial" charset="0"/>
              </a:rPr>
              <a:t>12</a:t>
            </a:r>
          </a:p>
        </p:txBody>
      </p:sp>
      <p:sp>
        <p:nvSpPr>
          <p:cNvPr id="15363" name="Retângulo 4"/>
          <p:cNvSpPr>
            <a:spLocks noChangeArrowheads="1"/>
          </p:cNvSpPr>
          <p:nvPr/>
        </p:nvSpPr>
        <p:spPr bwMode="auto">
          <a:xfrm>
            <a:off x="2786063" y="482600"/>
            <a:ext cx="3079750" cy="701675"/>
          </a:xfrm>
          <a:prstGeom prst="rect">
            <a:avLst/>
          </a:prstGeom>
          <a:noFill/>
          <a:ln w="9525">
            <a:noFill/>
            <a:miter lim="800000"/>
            <a:headEnd/>
            <a:tailEnd/>
          </a:ln>
        </p:spPr>
        <p:txBody>
          <a:bodyPr>
            <a:spAutoFit/>
          </a:bodyPr>
          <a:lstStyle/>
          <a:p>
            <a:r>
              <a:rPr lang="pt-BR" sz="4000" b="1">
                <a:solidFill>
                  <a:srgbClr val="FF0066"/>
                </a:solidFill>
                <a:latin typeface="Calibri" pitchFamily="34" charset="0"/>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txBox="1">
            <a:spLocks noGrp="1"/>
          </p:cNvSpPr>
          <p:nvPr>
            <p:ph type="title" idx="4294967295"/>
          </p:nvPr>
        </p:nvSpPr>
        <p:spPr>
          <a:xfrm>
            <a:off x="2786063" y="422275"/>
            <a:ext cx="8521700" cy="573088"/>
          </a:xfrm>
        </p:spPr>
        <p:txBody>
          <a:bodyPr lIns="91440" tIns="45720" rIns="91440" bIns="45720" anchor="ctr"/>
          <a:lstStyle/>
          <a:p>
            <a:r>
              <a:rPr lang="pt-BR" sz="4000" b="1" smtClean="0">
                <a:solidFill>
                  <a:srgbClr val="FF0066"/>
                </a:solidFill>
                <a:latin typeface="Arial" charset="0"/>
                <a:cs typeface="Arial" charset="0"/>
              </a:rPr>
              <a:t>Introdução</a:t>
            </a:r>
          </a:p>
        </p:txBody>
      </p:sp>
      <p:sp>
        <p:nvSpPr>
          <p:cNvPr id="16387" name="Espaço Reservado para Conteúdo 2"/>
          <p:cNvSpPr txBox="1">
            <a:spLocks noGrp="1"/>
          </p:cNvSpPr>
          <p:nvPr>
            <p:ph idx="4294967295"/>
          </p:nvPr>
        </p:nvSpPr>
        <p:spPr>
          <a:xfrm>
            <a:off x="428625" y="857250"/>
            <a:ext cx="8607425" cy="3394075"/>
          </a:xfrm>
        </p:spPr>
        <p:txBody>
          <a:bodyPr lIns="91440" tIns="45720" rIns="91440" bIns="45720"/>
          <a:lstStyle/>
          <a:p>
            <a:pPr>
              <a:buFontTx/>
              <a:buNone/>
            </a:pPr>
            <a:endParaRPr lang="pt-BR" sz="1000" smtClean="0">
              <a:latin typeface="Arial" charset="0"/>
              <a:cs typeface="Arial" charset="0"/>
            </a:endParaRPr>
          </a:p>
          <a:p>
            <a:pPr>
              <a:buFontTx/>
              <a:buNone/>
            </a:pPr>
            <a:endParaRPr lang="pt-BR" sz="1000" smtClean="0">
              <a:latin typeface="Arial" charset="0"/>
              <a:cs typeface="Arial" charset="0"/>
            </a:endParaRPr>
          </a:p>
          <a:p>
            <a:pPr>
              <a:buFontTx/>
              <a:buNone/>
            </a:pPr>
            <a:r>
              <a:rPr lang="pt-BR" sz="2000" smtClean="0">
                <a:latin typeface="Arial" charset="0"/>
                <a:cs typeface="Arial" charset="0"/>
              </a:rPr>
              <a:t>Relatos  recentes sugerem uma mudança na prática clinica , onde a hipotermia terapêutica é oferecida, cada vez mais a neonatos que não preencheram critérios dos ensaios originais. </a:t>
            </a:r>
            <a:r>
              <a:rPr lang="pt-BR" sz="2000" baseline="30000" smtClean="0">
                <a:latin typeface="Arial" charset="0"/>
                <a:cs typeface="Arial" charset="0"/>
              </a:rPr>
              <a:t>13-14</a:t>
            </a:r>
          </a:p>
          <a:p>
            <a:pPr algn="ctr">
              <a:buFontTx/>
              <a:buNone/>
            </a:pPr>
            <a:r>
              <a:rPr lang="pt-BR" sz="2000" b="1" smtClean="0">
                <a:solidFill>
                  <a:schemeClr val="hlink"/>
                </a:solidFill>
                <a:latin typeface="Arial" charset="0"/>
                <a:cs typeface="Arial" charset="0"/>
              </a:rPr>
              <a:t>Neste estudo, é descrito resultados a curto prazo (como lesão definida pela ressonância magnética nos primeiros 10 dias de vida) e a segurança da hipotermia terapêutica nos neonatos pré-termos nascidos entre 34-35 semanas , em comparação com coorte de nascidos termos com EHI na mesma Instituição*.</a:t>
            </a:r>
          </a:p>
          <a:p>
            <a:pPr algn="ctr">
              <a:buFontTx/>
              <a:buNone/>
            </a:pPr>
            <a:r>
              <a:rPr lang="pt-BR" sz="2000" b="1" smtClean="0">
                <a:solidFill>
                  <a:schemeClr val="hlink"/>
                </a:solidFill>
                <a:latin typeface="Arial" charset="0"/>
                <a:cs typeface="Arial" charset="0"/>
              </a:rPr>
              <a:t>* </a:t>
            </a:r>
            <a:r>
              <a:rPr lang="pt-BR" sz="2000" smtClean="0">
                <a:latin typeface="Arial" charset="0"/>
                <a:cs typeface="Arial" charset="0"/>
              </a:rPr>
              <a:t>Esta Instituição participa do </a:t>
            </a:r>
            <a:r>
              <a:rPr lang="pt-BR" sz="2000" i="1" smtClean="0">
                <a:latin typeface="Arial" charset="0"/>
                <a:cs typeface="Arial" charset="0"/>
              </a:rPr>
              <a:t>Infant Cooling Evaluation trial</a:t>
            </a:r>
          </a:p>
          <a:p>
            <a:pPr algn="ctr">
              <a:buFontTx/>
              <a:buNone/>
            </a:pPr>
            <a:endParaRPr lang="pt-BR" sz="2000" smtClean="0">
              <a:latin typeface="Arial" charset="0"/>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txBox="1">
            <a:spLocks noGrp="1"/>
          </p:cNvSpPr>
          <p:nvPr>
            <p:ph type="title" idx="4294967295"/>
          </p:nvPr>
        </p:nvSpPr>
        <p:spPr>
          <a:xfrm>
            <a:off x="468313" y="195263"/>
            <a:ext cx="8229600" cy="857250"/>
          </a:xfrm>
        </p:spPr>
        <p:txBody>
          <a:bodyPr lIns="91440" tIns="45720" rIns="91440" bIns="45720" anchor="ctr"/>
          <a:lstStyle/>
          <a:p>
            <a:pPr algn="ctr"/>
            <a:r>
              <a:rPr lang="pt-BR" sz="4000" smtClean="0">
                <a:solidFill>
                  <a:srgbClr val="FF0066"/>
                </a:solidFill>
                <a:latin typeface="Arial" charset="0"/>
                <a:cs typeface="Arial" charset="0"/>
              </a:rPr>
              <a:t>Métodos</a:t>
            </a:r>
          </a:p>
        </p:txBody>
      </p:sp>
      <p:sp>
        <p:nvSpPr>
          <p:cNvPr id="17411" name="Espaço Reservado para Conteúdo 2"/>
          <p:cNvSpPr txBox="1">
            <a:spLocks noGrp="1"/>
          </p:cNvSpPr>
          <p:nvPr>
            <p:ph idx="4294967295"/>
          </p:nvPr>
        </p:nvSpPr>
        <p:spPr/>
        <p:txBody>
          <a:bodyPr lIns="91440" tIns="45720" rIns="91440" bIns="45720"/>
          <a:lstStyle/>
          <a:p>
            <a:pPr>
              <a:lnSpc>
                <a:spcPct val="90000"/>
              </a:lnSpc>
              <a:buFontTx/>
              <a:buNone/>
            </a:pPr>
            <a:endParaRPr lang="pt-BR" smtClean="0">
              <a:latin typeface="Arial" charset="0"/>
              <a:cs typeface="Arial" charset="0"/>
            </a:endParaRPr>
          </a:p>
          <a:p>
            <a:pPr>
              <a:lnSpc>
                <a:spcPct val="90000"/>
              </a:lnSpc>
              <a:buFontTx/>
              <a:buNone/>
            </a:pPr>
            <a:r>
              <a:rPr lang="pt-BR" sz="2000" smtClean="0">
                <a:latin typeface="Arial" charset="0"/>
                <a:cs typeface="Arial" charset="0"/>
              </a:rPr>
              <a:t>Estudo coorte retrospectivo</a:t>
            </a:r>
          </a:p>
          <a:p>
            <a:pPr>
              <a:lnSpc>
                <a:spcPct val="90000"/>
              </a:lnSpc>
              <a:buFontTx/>
              <a:buNone/>
            </a:pPr>
            <a:r>
              <a:rPr lang="pt-BR" sz="2000" smtClean="0">
                <a:latin typeface="Arial" charset="0"/>
                <a:cs typeface="Arial" charset="0"/>
              </a:rPr>
              <a:t>Foram analisados 63 neonatos  .</a:t>
            </a:r>
          </a:p>
          <a:p>
            <a:pPr>
              <a:lnSpc>
                <a:spcPct val="90000"/>
              </a:lnSpc>
              <a:buFontTx/>
              <a:buNone/>
            </a:pPr>
            <a:r>
              <a:rPr lang="pt-BR" sz="2000" smtClean="0">
                <a:latin typeface="Arial" charset="0"/>
                <a:cs typeface="Arial" charset="0"/>
              </a:rPr>
              <a:t> </a:t>
            </a:r>
            <a:r>
              <a:rPr lang="pt-BR" sz="2000" smtClean="0">
                <a:solidFill>
                  <a:schemeClr val="hlink"/>
                </a:solidFill>
                <a:latin typeface="Arial" charset="0"/>
                <a:cs typeface="Arial" charset="0"/>
              </a:rPr>
              <a:t>32 RN a termo (≥37 semanas - dados publicados previamente</a:t>
            </a:r>
            <a:r>
              <a:rPr lang="pt-BR" sz="2000" baseline="30000" smtClean="0">
                <a:solidFill>
                  <a:schemeClr val="hlink"/>
                </a:solidFill>
                <a:latin typeface="Arial" charset="0"/>
                <a:cs typeface="Arial" charset="0"/>
              </a:rPr>
              <a:t>16</a:t>
            </a:r>
            <a:r>
              <a:rPr lang="pt-BR" sz="2000" smtClean="0">
                <a:solidFill>
                  <a:schemeClr val="hlink"/>
                </a:solidFill>
                <a:latin typeface="Arial" charset="0"/>
                <a:cs typeface="Arial" charset="0"/>
              </a:rPr>
              <a:t>)</a:t>
            </a:r>
            <a:endParaRPr lang="pt-BR" sz="2000" smtClean="0">
              <a:latin typeface="Arial" charset="0"/>
              <a:cs typeface="Arial" charset="0"/>
            </a:endParaRPr>
          </a:p>
          <a:p>
            <a:pPr>
              <a:lnSpc>
                <a:spcPct val="90000"/>
              </a:lnSpc>
              <a:buFontTx/>
              <a:buNone/>
            </a:pPr>
            <a:r>
              <a:rPr lang="pt-BR" sz="2000" smtClean="0">
                <a:solidFill>
                  <a:srgbClr val="FF0066"/>
                </a:solidFill>
                <a:latin typeface="Arial" charset="0"/>
                <a:cs typeface="Arial" charset="0"/>
              </a:rPr>
              <a:t>Para neonatos com &lt; de 35 semanas com EHI (31 RN):</a:t>
            </a:r>
            <a:r>
              <a:rPr lang="pt-BR" sz="2000" smtClean="0">
                <a:latin typeface="Arial" charset="0"/>
                <a:cs typeface="Arial" charset="0"/>
              </a:rPr>
              <a:t>  foi discutido individualmente o risco e os benefícios com a família . O consenso foi obtido antes do  início da terapia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txBox="1">
            <a:spLocks noGrp="1"/>
          </p:cNvSpPr>
          <p:nvPr>
            <p:ph type="title" idx="4294967295"/>
          </p:nvPr>
        </p:nvSpPr>
        <p:spPr>
          <a:xfrm>
            <a:off x="0" y="436563"/>
            <a:ext cx="8521700" cy="573087"/>
          </a:xfrm>
        </p:spPr>
        <p:txBody>
          <a:bodyPr lIns="91440" tIns="45720" rIns="91440" bIns="45720" anchor="ctr"/>
          <a:lstStyle/>
          <a:p>
            <a:pPr algn="ctr"/>
            <a:r>
              <a:rPr lang="pt-BR" sz="4000" smtClean="0">
                <a:solidFill>
                  <a:srgbClr val="FF0066"/>
                </a:solidFill>
                <a:latin typeface="Arial" charset="0"/>
                <a:cs typeface="Arial" charset="0"/>
              </a:rPr>
              <a:t>Métodos</a:t>
            </a:r>
          </a:p>
        </p:txBody>
      </p:sp>
      <p:sp>
        <p:nvSpPr>
          <p:cNvPr id="18435" name="Espaço Reservado para Conteúdo 2"/>
          <p:cNvSpPr txBox="1">
            <a:spLocks noGrp="1"/>
          </p:cNvSpPr>
          <p:nvPr>
            <p:ph idx="4294967295"/>
          </p:nvPr>
        </p:nvSpPr>
        <p:spPr>
          <a:xfrm>
            <a:off x="295275" y="1495425"/>
            <a:ext cx="8521700" cy="3416300"/>
          </a:xfrm>
        </p:spPr>
        <p:txBody>
          <a:bodyPr lIns="91440" tIns="45720" rIns="91440" bIns="45720"/>
          <a:lstStyle/>
          <a:p>
            <a:pPr>
              <a:buFontTx/>
              <a:buNone/>
            </a:pPr>
            <a:r>
              <a:rPr lang="pt-BR" sz="2000" smtClean="0">
                <a:latin typeface="Arial" charset="0"/>
                <a:cs typeface="Arial" charset="0"/>
              </a:rPr>
              <a:t>Foi realizada revisão retrospectivas dos neonatos pré-termo , com </a:t>
            </a:r>
            <a:r>
              <a:rPr lang="pt-BR" sz="2000" smtClean="0">
                <a:solidFill>
                  <a:schemeClr val="hlink"/>
                </a:solidFill>
                <a:latin typeface="Arial" charset="0"/>
                <a:cs typeface="Arial" charset="0"/>
              </a:rPr>
              <a:t>34-35 semanas</a:t>
            </a:r>
            <a:r>
              <a:rPr lang="pt-BR" sz="2000" smtClean="0">
                <a:latin typeface="Arial" charset="0"/>
                <a:cs typeface="Arial" charset="0"/>
              </a:rPr>
              <a:t> de idade gestacional (IG) , os quais cursaram com EHI e foram tratados com hipotermia terapêutica entre  2007-2015.</a:t>
            </a:r>
          </a:p>
          <a:p>
            <a:pPr>
              <a:buFontTx/>
              <a:buNone/>
            </a:pPr>
            <a:r>
              <a:rPr lang="pt-BR" sz="2000" smtClean="0">
                <a:latin typeface="Arial" charset="0"/>
                <a:cs typeface="Arial" charset="0"/>
              </a:rPr>
              <a:t>O </a:t>
            </a:r>
            <a:r>
              <a:rPr lang="pt-BR" sz="2000" smtClean="0">
                <a:solidFill>
                  <a:schemeClr val="hlink"/>
                </a:solidFill>
                <a:latin typeface="Arial" charset="0"/>
                <a:cs typeface="Arial" charset="0"/>
              </a:rPr>
              <a:t>grupo de comparação de RN a termo com EHI tratado com hipotermia terapêutica</a:t>
            </a:r>
            <a:r>
              <a:rPr lang="pt-BR" sz="2000" smtClean="0">
                <a:latin typeface="Arial" charset="0"/>
                <a:cs typeface="Arial" charset="0"/>
              </a:rPr>
              <a:t> </a:t>
            </a:r>
            <a:r>
              <a:rPr lang="pt-BR" sz="2000" smtClean="0">
                <a:solidFill>
                  <a:schemeClr val="hlink"/>
                </a:solidFill>
                <a:latin typeface="Arial" charset="0"/>
                <a:cs typeface="Arial" charset="0"/>
              </a:rPr>
              <a:t>em igual período</a:t>
            </a:r>
            <a:r>
              <a:rPr lang="pt-BR" sz="2000" smtClean="0">
                <a:latin typeface="Arial" charset="0"/>
                <a:cs typeface="Arial" charset="0"/>
              </a:rPr>
              <a:t> tem sido relatado em estudo prévio.</a:t>
            </a:r>
            <a:r>
              <a:rPr lang="pt-BR" sz="2000" baseline="30000" smtClean="0">
                <a:latin typeface="Arial" charset="0"/>
                <a:cs typeface="Arial" charset="0"/>
              </a:rPr>
              <a:t>16</a:t>
            </a:r>
          </a:p>
          <a:p>
            <a:pPr>
              <a:buFontTx/>
              <a:buNone/>
            </a:pPr>
            <a:r>
              <a:rPr lang="pt-BR" sz="2000" smtClean="0">
                <a:latin typeface="Arial" charset="0"/>
                <a:cs typeface="Arial" charset="0"/>
              </a:rPr>
              <a:t>O estudo foi aprovado pelo Comitê de Pesquisas Humanas da Universidade de Washington</a:t>
            </a:r>
          </a:p>
          <a:p>
            <a:pPr>
              <a:buFontTx/>
              <a:buNone/>
            </a:pPr>
            <a:endParaRPr lang="pt-BR" sz="2000" smtClean="0">
              <a:latin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txBox="1">
            <a:spLocks noGrp="1"/>
          </p:cNvSpPr>
          <p:nvPr>
            <p:ph type="title" idx="4294967295"/>
          </p:nvPr>
        </p:nvSpPr>
        <p:spPr/>
        <p:txBody>
          <a:bodyPr lIns="91440" tIns="45720" rIns="91440" bIns="45720" anchor="ctr"/>
          <a:lstStyle/>
          <a:p>
            <a:pPr algn="ctr"/>
            <a:r>
              <a:rPr lang="pt-BR" sz="4000" smtClean="0">
                <a:solidFill>
                  <a:srgbClr val="FF0066"/>
                </a:solidFill>
                <a:latin typeface="Arial" charset="0"/>
                <a:cs typeface="Arial" charset="0"/>
              </a:rPr>
              <a:t>Métodos</a:t>
            </a:r>
          </a:p>
        </p:txBody>
      </p:sp>
      <p:sp>
        <p:nvSpPr>
          <p:cNvPr id="19459" name="Espaço Reservado para Conteúdo 2"/>
          <p:cNvSpPr txBox="1">
            <a:spLocks noGrp="1"/>
          </p:cNvSpPr>
          <p:nvPr>
            <p:ph idx="4294967295"/>
          </p:nvPr>
        </p:nvSpPr>
        <p:spPr>
          <a:xfrm>
            <a:off x="457200" y="1200150"/>
            <a:ext cx="8507413" cy="3586163"/>
          </a:xfrm>
        </p:spPr>
        <p:txBody>
          <a:bodyPr lIns="91440" tIns="45720" rIns="91440" bIns="45720"/>
          <a:lstStyle/>
          <a:p>
            <a:pPr>
              <a:lnSpc>
                <a:spcPct val="80000"/>
              </a:lnSpc>
              <a:buFontTx/>
              <a:buNone/>
            </a:pPr>
            <a:r>
              <a:rPr lang="pt-BR" sz="2000" smtClean="0">
                <a:latin typeface="Arial" charset="0"/>
                <a:cs typeface="Arial" charset="0"/>
              </a:rPr>
              <a:t>A administração e monitorização da hipotermia tem sido previamente publicado.</a:t>
            </a:r>
            <a:r>
              <a:rPr lang="pt-BR" sz="2000" baseline="30000" smtClean="0">
                <a:latin typeface="Arial" charset="0"/>
                <a:cs typeface="Arial" charset="0"/>
              </a:rPr>
              <a:t>3</a:t>
            </a:r>
          </a:p>
          <a:p>
            <a:pPr>
              <a:lnSpc>
                <a:spcPct val="80000"/>
              </a:lnSpc>
              <a:buFontTx/>
              <a:buNone/>
            </a:pPr>
            <a:r>
              <a:rPr lang="pt-BR" sz="2000" smtClean="0">
                <a:latin typeface="Arial" charset="0"/>
                <a:cs typeface="Arial" charset="0"/>
              </a:rPr>
              <a:t>Foram analisados fatores materno e neonatais : demográficos, clínicos , clínica à admissão e  a severidade da encefalopatia . </a:t>
            </a:r>
          </a:p>
          <a:p>
            <a:pPr>
              <a:lnSpc>
                <a:spcPct val="80000"/>
              </a:lnSpc>
              <a:buFontTx/>
              <a:buNone/>
            </a:pPr>
            <a:r>
              <a:rPr lang="pt-BR" sz="2000" smtClean="0">
                <a:latin typeface="Arial" charset="0"/>
                <a:cs typeface="Arial" charset="0"/>
              </a:rPr>
              <a:t>Também foram analisados , distúrbios associados, como hipocalemia  , bradicardia , coagulopatias , alterações no leucograma, trombocitopenia, hiperglicemia, hiponatremia, hipocalcemia ,hipotermia e necrose cutânea a partir de registros médicos.</a:t>
            </a:r>
            <a:r>
              <a:rPr lang="pt-BR" sz="2000" baseline="30000" smtClean="0">
                <a:latin typeface="Arial" charset="0"/>
                <a:cs typeface="Arial" charset="0"/>
              </a:rPr>
              <a:t>13</a:t>
            </a:r>
          </a:p>
          <a:p>
            <a:pPr>
              <a:lnSpc>
                <a:spcPct val="80000"/>
              </a:lnSpc>
              <a:buFontTx/>
              <a:buNone/>
            </a:pPr>
            <a:r>
              <a:rPr lang="pt-BR" sz="2000" smtClean="0">
                <a:latin typeface="Arial" charset="0"/>
                <a:cs typeface="Arial" charset="0"/>
              </a:rPr>
              <a:t>Foi realizado eletroencefalograma (</a:t>
            </a:r>
            <a:r>
              <a:rPr lang="pt-BR" sz="2000" smtClean="0">
                <a:solidFill>
                  <a:schemeClr val="hlink"/>
                </a:solidFill>
                <a:latin typeface="Arial" charset="0"/>
                <a:cs typeface="Arial" charset="0"/>
              </a:rPr>
              <a:t>ECG)</a:t>
            </a:r>
            <a:r>
              <a:rPr lang="pt-BR" sz="2000" smtClean="0">
                <a:latin typeface="Arial" charset="0"/>
                <a:cs typeface="Arial" charset="0"/>
              </a:rPr>
              <a:t> por no mínimo 24 horas após início de tratamento e maior duração, se convulsões.</a:t>
            </a:r>
            <a:r>
              <a:rPr lang="pt-BR" sz="2000" baseline="30000" smtClean="0">
                <a:latin typeface="Arial" charset="0"/>
                <a:cs typeface="Arial" charset="0"/>
              </a:rPr>
              <a:t>17 </a:t>
            </a:r>
            <a:r>
              <a:rPr lang="pt-BR" sz="2000" smtClean="0">
                <a:latin typeface="Arial" charset="0"/>
                <a:cs typeface="Arial"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txBox="1">
            <a:spLocks noGrp="1"/>
          </p:cNvSpPr>
          <p:nvPr>
            <p:ph idx="4294967295"/>
          </p:nvPr>
        </p:nvSpPr>
        <p:spPr>
          <a:xfrm>
            <a:off x="-107950" y="1071563"/>
            <a:ext cx="9251950" cy="3394075"/>
          </a:xfrm>
        </p:spPr>
        <p:txBody>
          <a:bodyPr lIns="91440" tIns="45720" rIns="91440" bIns="45720"/>
          <a:lstStyle/>
          <a:p>
            <a:pPr>
              <a:lnSpc>
                <a:spcPct val="90000"/>
              </a:lnSpc>
              <a:buFontTx/>
              <a:buNone/>
            </a:pPr>
            <a:r>
              <a:rPr lang="pt-BR" sz="2000" smtClean="0">
                <a:latin typeface="Arial" charset="0"/>
                <a:cs typeface="Arial" charset="0"/>
              </a:rPr>
              <a:t>Realizado </a:t>
            </a:r>
            <a:r>
              <a:rPr lang="pt-BR" sz="2000" smtClean="0">
                <a:solidFill>
                  <a:schemeClr val="hlink"/>
                </a:solidFill>
                <a:latin typeface="Arial" charset="0"/>
                <a:cs typeface="Arial" charset="0"/>
              </a:rPr>
              <a:t>RM</a:t>
            </a:r>
            <a:r>
              <a:rPr lang="pt-BR" sz="2000" smtClean="0">
                <a:latin typeface="Arial" charset="0"/>
                <a:cs typeface="Arial" charset="0"/>
              </a:rPr>
              <a:t> durante hospitalização( dependendo da área lesada , a ressonância classificava  a l</a:t>
            </a:r>
            <a:r>
              <a:rPr lang="pt-BR" sz="2000" smtClean="0">
                <a:solidFill>
                  <a:schemeClr val="hlink"/>
                </a:solidFill>
                <a:latin typeface="Arial" charset="0"/>
                <a:cs typeface="Arial" charset="0"/>
              </a:rPr>
              <a:t>esão</a:t>
            </a:r>
            <a:r>
              <a:rPr lang="pt-BR" sz="2000" smtClean="0">
                <a:latin typeface="Arial" charset="0"/>
                <a:cs typeface="Arial" charset="0"/>
              </a:rPr>
              <a:t> como </a:t>
            </a:r>
            <a:r>
              <a:rPr lang="pt-BR" sz="2000" smtClean="0">
                <a:solidFill>
                  <a:schemeClr val="hlink"/>
                </a:solidFill>
                <a:latin typeface="Arial" charset="0"/>
                <a:cs typeface="Arial" charset="0"/>
              </a:rPr>
              <a:t>nenhuma, leve , moderada ou grave</a:t>
            </a:r>
            <a:r>
              <a:rPr lang="pt-BR" sz="2000" smtClean="0">
                <a:latin typeface="Arial" charset="0"/>
                <a:cs typeface="Arial" charset="0"/>
              </a:rPr>
              <a:t> por um experiente leitor cego ao curso clínico dos bebês  ) :</a:t>
            </a:r>
          </a:p>
          <a:p>
            <a:pPr lvl="1">
              <a:lnSpc>
                <a:spcPct val="90000"/>
              </a:lnSpc>
              <a:buFontTx/>
              <a:buNone/>
            </a:pPr>
            <a:r>
              <a:rPr lang="pt-BR" sz="2000" smtClean="0">
                <a:latin typeface="Arial" charset="0"/>
                <a:cs typeface="Arial" charset="0"/>
              </a:rPr>
              <a:t>1- Região sub-cortical</a:t>
            </a:r>
          </a:p>
          <a:p>
            <a:pPr lvl="1">
              <a:lnSpc>
                <a:spcPct val="90000"/>
              </a:lnSpc>
              <a:buFontTx/>
              <a:buNone/>
            </a:pPr>
            <a:r>
              <a:rPr lang="pt-BR" sz="2000" smtClean="0">
                <a:latin typeface="Arial" charset="0"/>
                <a:cs typeface="Arial" charset="0"/>
              </a:rPr>
              <a:t>2-Substancia branca (WM)</a:t>
            </a:r>
          </a:p>
          <a:p>
            <a:pPr lvl="1">
              <a:lnSpc>
                <a:spcPct val="90000"/>
              </a:lnSpc>
              <a:buFontTx/>
              <a:buNone/>
            </a:pPr>
            <a:r>
              <a:rPr lang="pt-BR" sz="2000" smtClean="0">
                <a:latin typeface="Arial" charset="0"/>
                <a:cs typeface="Arial" charset="0"/>
              </a:rPr>
              <a:t>3-Córtex</a:t>
            </a:r>
          </a:p>
          <a:p>
            <a:pPr lvl="1">
              <a:lnSpc>
                <a:spcPct val="90000"/>
              </a:lnSpc>
              <a:buFontTx/>
              <a:buNone/>
            </a:pPr>
            <a:r>
              <a:rPr lang="pt-BR" sz="2000" smtClean="0">
                <a:latin typeface="Arial" charset="0"/>
                <a:cs typeface="Arial" charset="0"/>
              </a:rPr>
              <a:t>4-Cerebelo</a:t>
            </a:r>
          </a:p>
          <a:p>
            <a:pPr lvl="1">
              <a:lnSpc>
                <a:spcPct val="90000"/>
              </a:lnSpc>
              <a:buFontTx/>
              <a:buNone/>
            </a:pPr>
            <a:r>
              <a:rPr lang="pt-BR" sz="2000" smtClean="0">
                <a:latin typeface="Arial" charset="0"/>
                <a:cs typeface="Arial" charset="0"/>
              </a:rPr>
              <a:t>5- Tronco cerebral</a:t>
            </a:r>
          </a:p>
          <a:p>
            <a:pPr>
              <a:lnSpc>
                <a:spcPct val="90000"/>
              </a:lnSpc>
              <a:buFontTx/>
              <a:buNone/>
            </a:pPr>
            <a:r>
              <a:rPr lang="pt-BR" sz="2000" smtClean="0">
                <a:latin typeface="Arial" charset="0"/>
                <a:cs typeface="Arial" charset="0"/>
              </a:rPr>
              <a:t> Também fez a </a:t>
            </a:r>
            <a:r>
              <a:rPr lang="pt-BR" sz="2000" smtClean="0">
                <a:solidFill>
                  <a:schemeClr val="hlink"/>
                </a:solidFill>
                <a:latin typeface="Arial" charset="0"/>
                <a:cs typeface="Arial" charset="0"/>
              </a:rPr>
              <a:t>subdivisão da região sub-cortical, </a:t>
            </a:r>
            <a:r>
              <a:rPr lang="pt-BR" sz="2000" smtClean="0">
                <a:latin typeface="Arial" charset="0"/>
                <a:cs typeface="Arial" charset="0"/>
              </a:rPr>
              <a:t>classificando-a em área de  substancia cinzenta nuclear profunda (DNMG), e membro posterior de cápsula interna (PLIC) .</a:t>
            </a:r>
          </a:p>
          <a:p>
            <a:pPr lvl="1">
              <a:lnSpc>
                <a:spcPct val="90000"/>
              </a:lnSpc>
              <a:buFontTx/>
              <a:buNone/>
            </a:pPr>
            <a:r>
              <a:rPr lang="pt-BR" sz="2000" smtClean="0">
                <a:latin typeface="Arial" charset="0"/>
                <a:cs typeface="Arial" charset="0"/>
              </a:rPr>
              <a:t>DNMG incluiu :               1-núcleo caudado  </a:t>
            </a:r>
          </a:p>
          <a:p>
            <a:pPr lvl="1">
              <a:lnSpc>
                <a:spcPct val="90000"/>
              </a:lnSpc>
              <a:buFontTx/>
              <a:buNone/>
            </a:pPr>
            <a:r>
              <a:rPr lang="pt-BR" sz="2000" smtClean="0">
                <a:latin typeface="Arial" charset="0"/>
                <a:cs typeface="Arial" charset="0"/>
              </a:rPr>
              <a:t>			                    </a:t>
            </a:r>
            <a:r>
              <a:rPr lang="pt-BR" sz="2000" i="1" smtClean="0">
                <a:latin typeface="Arial" charset="0"/>
                <a:cs typeface="Arial" charset="0"/>
              </a:rPr>
              <a:t>2-globus pallidus e putamen</a:t>
            </a:r>
            <a:r>
              <a:rPr lang="pt-BR" sz="2000" smtClean="0">
                <a:latin typeface="Arial" charset="0"/>
                <a:cs typeface="Arial" charset="0"/>
              </a:rPr>
              <a:t> ;</a:t>
            </a:r>
          </a:p>
          <a:p>
            <a:pPr lvl="1">
              <a:lnSpc>
                <a:spcPct val="90000"/>
              </a:lnSpc>
              <a:buFontTx/>
              <a:buNone/>
            </a:pPr>
            <a:r>
              <a:rPr lang="pt-BR" sz="2000" smtClean="0">
                <a:latin typeface="Arial" charset="0"/>
                <a:cs typeface="Arial" charset="0"/>
              </a:rPr>
              <a:t>			                    3- tálamo</a:t>
            </a:r>
          </a:p>
        </p:txBody>
      </p:sp>
      <p:sp>
        <p:nvSpPr>
          <p:cNvPr id="20483" name="Retângulo 3"/>
          <p:cNvSpPr>
            <a:spLocks noChangeArrowheads="1"/>
          </p:cNvSpPr>
          <p:nvPr/>
        </p:nvSpPr>
        <p:spPr bwMode="auto">
          <a:xfrm>
            <a:off x="3429000" y="374650"/>
            <a:ext cx="2043113" cy="527050"/>
          </a:xfrm>
          <a:prstGeom prst="rect">
            <a:avLst/>
          </a:prstGeom>
          <a:noFill/>
          <a:ln w="9525">
            <a:noFill/>
            <a:miter lim="800000"/>
            <a:headEnd/>
            <a:tailEnd/>
          </a:ln>
        </p:spPr>
        <p:txBody>
          <a:bodyPr wrap="none">
            <a:spAutoFit/>
          </a:bodyPr>
          <a:lstStyle/>
          <a:p>
            <a:r>
              <a:rPr lang="pt-BR" sz="4000">
                <a:solidFill>
                  <a:srgbClr val="FF0066"/>
                </a:solidFill>
                <a:latin typeface="Calibri" pitchFamily="34" charset="0"/>
              </a:rPr>
              <a:t>Métodos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txBox="1">
            <a:spLocks noGrp="1"/>
          </p:cNvSpPr>
          <p:nvPr>
            <p:ph type="title" idx="4294967295"/>
          </p:nvPr>
        </p:nvSpPr>
        <p:spPr/>
        <p:txBody>
          <a:bodyPr lIns="91440" tIns="45720" rIns="91440" bIns="45720" anchor="ctr"/>
          <a:lstStyle/>
          <a:p>
            <a:pPr algn="ctr"/>
            <a:r>
              <a:rPr lang="pt-BR" sz="4000" smtClean="0">
                <a:solidFill>
                  <a:srgbClr val="FF0066"/>
                </a:solidFill>
                <a:latin typeface="Arial" charset="0"/>
                <a:cs typeface="Arial" charset="0"/>
              </a:rPr>
              <a:t>Métodos</a:t>
            </a:r>
          </a:p>
        </p:txBody>
      </p:sp>
      <p:sp>
        <p:nvSpPr>
          <p:cNvPr id="21507" name="Espaço Reservado para Conteúdo 2"/>
          <p:cNvSpPr txBox="1">
            <a:spLocks noGrp="1"/>
          </p:cNvSpPr>
          <p:nvPr>
            <p:ph idx="4294967295"/>
          </p:nvPr>
        </p:nvSpPr>
        <p:spPr>
          <a:xfrm>
            <a:off x="457200" y="1200150"/>
            <a:ext cx="8435975" cy="3394075"/>
          </a:xfrm>
        </p:spPr>
        <p:txBody>
          <a:bodyPr lIns="91440" tIns="45720" rIns="91440" bIns="45720"/>
          <a:lstStyle/>
          <a:p>
            <a:pPr algn="ctr">
              <a:buFontTx/>
              <a:buNone/>
            </a:pPr>
            <a:r>
              <a:rPr lang="pt-BR" sz="2000" smtClean="0">
                <a:latin typeface="Arial" charset="0"/>
                <a:cs typeface="Arial" charset="0"/>
              </a:rPr>
              <a:t>Análise foi realizada com software SPSS v21.0 , e os resultados demonstrados como média (sd) ou mediana (IQR) , e porcentagem (%).</a:t>
            </a:r>
          </a:p>
          <a:p>
            <a:pPr>
              <a:buFontTx/>
              <a:buNone/>
            </a:pPr>
            <a:r>
              <a:rPr lang="pt-BR" sz="2000" smtClean="0">
                <a:solidFill>
                  <a:schemeClr val="hlink"/>
                </a:solidFill>
                <a:latin typeface="Arial" charset="0"/>
                <a:cs typeface="Arial" charset="0"/>
              </a:rPr>
              <a:t>-Teste t , e quiquadrado</a:t>
            </a:r>
            <a:r>
              <a:rPr lang="pt-BR" sz="2000" smtClean="0">
                <a:latin typeface="Arial" charset="0"/>
                <a:cs typeface="Arial" charset="0"/>
              </a:rPr>
              <a:t> (dados contínuos e categóricos, respectivamente)</a:t>
            </a:r>
          </a:p>
          <a:p>
            <a:pPr>
              <a:buFontTx/>
              <a:buNone/>
            </a:pPr>
            <a:r>
              <a:rPr lang="pt-BR" sz="2000" smtClean="0">
                <a:solidFill>
                  <a:schemeClr val="hlink"/>
                </a:solidFill>
                <a:latin typeface="Arial" charset="0"/>
                <a:cs typeface="Arial" charset="0"/>
              </a:rPr>
              <a:t>-Coeficiente Pearson</a:t>
            </a:r>
            <a:r>
              <a:rPr lang="pt-BR" sz="2000" smtClean="0">
                <a:latin typeface="Arial" charset="0"/>
                <a:cs typeface="Arial" charset="0"/>
              </a:rPr>
              <a:t> e </a:t>
            </a:r>
            <a:r>
              <a:rPr lang="pt-BR" sz="2000" smtClean="0">
                <a:solidFill>
                  <a:schemeClr val="hlink"/>
                </a:solidFill>
                <a:latin typeface="Arial" charset="0"/>
                <a:cs typeface="Arial" charset="0"/>
              </a:rPr>
              <a:t>Spearman</a:t>
            </a:r>
            <a:r>
              <a:rPr lang="pt-BR" sz="2000" smtClean="0">
                <a:latin typeface="Arial" charset="0"/>
                <a:cs typeface="Arial" charset="0"/>
              </a:rPr>
              <a:t>  (usado para correlacionar a lesão  neurológica com a gravidade da encefalopatia) .</a:t>
            </a:r>
          </a:p>
          <a:p>
            <a:pPr>
              <a:buFontTx/>
              <a:buNone/>
            </a:pPr>
            <a:r>
              <a:rPr lang="pt-BR" sz="2000" smtClean="0">
                <a:latin typeface="Arial" charset="0"/>
                <a:cs typeface="Arial" charset="0"/>
              </a:rPr>
              <a:t>-P&lt;0,05 foi considerado significante.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txBox="1">
            <a:spLocks noGrp="1"/>
          </p:cNvSpPr>
          <p:nvPr>
            <p:ph type="title" idx="4294967295"/>
          </p:nvPr>
        </p:nvSpPr>
        <p:spPr/>
        <p:txBody>
          <a:bodyPr lIns="91440" tIns="45720" rIns="91440" bIns="45720" anchor="ctr"/>
          <a:lstStyle/>
          <a:p>
            <a:pPr algn="ctr"/>
            <a:r>
              <a:rPr lang="en-US" sz="4000" smtClean="0">
                <a:solidFill>
                  <a:srgbClr val="FF0066"/>
                </a:solidFill>
                <a:latin typeface="Arial" charset="0"/>
                <a:cs typeface="Arial" charset="0"/>
              </a:rPr>
              <a:t>Resultados</a:t>
            </a:r>
          </a:p>
        </p:txBody>
      </p:sp>
      <p:sp>
        <p:nvSpPr>
          <p:cNvPr id="22531" name="Content Placeholder 2"/>
          <p:cNvSpPr txBox="1">
            <a:spLocks noGrp="1"/>
          </p:cNvSpPr>
          <p:nvPr>
            <p:ph idx="4294967295"/>
          </p:nvPr>
        </p:nvSpPr>
        <p:spPr/>
        <p:txBody>
          <a:bodyPr lIns="91440" tIns="45720" rIns="91440" bIns="45720"/>
          <a:lstStyle/>
          <a:p>
            <a:pPr>
              <a:buFontTx/>
              <a:buNone/>
            </a:pPr>
            <a:endParaRPr lang="en-US" smtClean="0">
              <a:latin typeface="Arial" charset="0"/>
              <a:cs typeface="Arial" charset="0"/>
            </a:endParaRPr>
          </a:p>
          <a:p>
            <a:pPr>
              <a:buFontTx/>
              <a:buNone/>
            </a:pPr>
            <a:r>
              <a:rPr lang="en-US" sz="2000" smtClean="0">
                <a:latin typeface="Arial" charset="0"/>
                <a:cs typeface="Arial" charset="0"/>
              </a:rPr>
              <a:t>O estudo de coorte incluiu </a:t>
            </a:r>
            <a:r>
              <a:rPr lang="en-US" sz="2000" smtClean="0">
                <a:solidFill>
                  <a:srgbClr val="FF0066"/>
                </a:solidFill>
                <a:latin typeface="Arial" charset="0"/>
                <a:cs typeface="Arial" charset="0"/>
              </a:rPr>
              <a:t>31 neonatos nascidos em 34-35</a:t>
            </a:r>
            <a:r>
              <a:rPr lang="en-US" sz="2000" smtClean="0">
                <a:latin typeface="Arial" charset="0"/>
                <a:cs typeface="Arial" charset="0"/>
              </a:rPr>
              <a:t> semanas de gestação e </a:t>
            </a:r>
            <a:r>
              <a:rPr lang="en-US" sz="2000" smtClean="0">
                <a:solidFill>
                  <a:schemeClr val="hlink"/>
                </a:solidFill>
                <a:latin typeface="Arial" charset="0"/>
                <a:cs typeface="Arial" charset="0"/>
              </a:rPr>
              <a:t>32 recém-nascidos</a:t>
            </a:r>
            <a:r>
              <a:rPr lang="en-US" sz="2000" smtClean="0">
                <a:latin typeface="Arial" charset="0"/>
                <a:cs typeface="Arial" charset="0"/>
              </a:rPr>
              <a:t> a termo com Encefalopatia hipóxico-isquêmica</a:t>
            </a:r>
          </a:p>
          <a:p>
            <a:pPr>
              <a:buFontTx/>
              <a:buNone/>
            </a:pPr>
            <a:r>
              <a:rPr lang="en-US" sz="2000" smtClean="0">
                <a:latin typeface="Arial" charset="0"/>
                <a:cs typeface="Arial" charset="0"/>
              </a:rPr>
              <a:t>Os fatores clínicos e demográficos maternos nos dois  grupos são mostrados na </a:t>
            </a:r>
            <a:r>
              <a:rPr lang="en-US" sz="2000" smtClean="0">
                <a:solidFill>
                  <a:schemeClr val="hlink"/>
                </a:solidFill>
                <a:latin typeface="Arial" charset="0"/>
                <a:cs typeface="Arial" charset="0"/>
              </a:rPr>
              <a:t>Tabela I</a:t>
            </a:r>
            <a:r>
              <a:rPr lang="en-US" sz="2000" smtClean="0">
                <a:latin typeface="Arial" charset="0"/>
                <a:cs typeface="Arial" charset="0"/>
              </a:rPr>
              <a:t>. </a:t>
            </a:r>
          </a:p>
          <a:p>
            <a:pPr>
              <a:buFontTx/>
              <a:buNone/>
            </a:pPr>
            <a:endParaRPr lang="en-US" sz="2000" smtClean="0">
              <a:latin typeface="Arial" charset="0"/>
              <a:cs typeface="Arial"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srcRect/>
          <a:stretch>
            <a:fillRect/>
          </a:stretch>
        </p:blipFill>
        <p:spPr bwMode="auto">
          <a:xfrm>
            <a:off x="1954213" y="87313"/>
            <a:ext cx="5160962" cy="486092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txBox="1">
            <a:spLocks noGrp="1"/>
          </p:cNvSpPr>
          <p:nvPr>
            <p:ph type="title" idx="4294967295"/>
          </p:nvPr>
        </p:nvSpPr>
        <p:spPr/>
        <p:txBody>
          <a:bodyPr lIns="91440" tIns="45720" rIns="91440" bIns="45720" anchor="ctr"/>
          <a:lstStyle/>
          <a:p>
            <a:pPr algn="ctr"/>
            <a:r>
              <a:rPr lang="en-US" sz="4000" b="1" smtClean="0">
                <a:solidFill>
                  <a:srgbClr val="FF0066"/>
                </a:solidFill>
                <a:latin typeface="Arial" charset="0"/>
                <a:cs typeface="Arial" charset="0"/>
              </a:rPr>
              <a:t>Resultados</a:t>
            </a:r>
            <a:br>
              <a:rPr lang="en-US" sz="4000" b="1" smtClean="0">
                <a:solidFill>
                  <a:srgbClr val="FF0066"/>
                </a:solidFill>
                <a:latin typeface="Arial" charset="0"/>
                <a:cs typeface="Arial" charset="0"/>
              </a:rPr>
            </a:br>
            <a:r>
              <a:rPr lang="en-US" sz="4000" b="1" smtClean="0">
                <a:solidFill>
                  <a:srgbClr val="FF0066"/>
                </a:solidFill>
                <a:latin typeface="Arial" charset="0"/>
                <a:cs typeface="Arial" charset="0"/>
              </a:rPr>
              <a:t>Observem que:</a:t>
            </a:r>
          </a:p>
        </p:txBody>
      </p:sp>
      <p:sp>
        <p:nvSpPr>
          <p:cNvPr id="24579" name="Content Placeholder 2"/>
          <p:cNvSpPr txBox="1">
            <a:spLocks noGrp="1"/>
          </p:cNvSpPr>
          <p:nvPr>
            <p:ph idx="4294967295"/>
          </p:nvPr>
        </p:nvSpPr>
        <p:spPr>
          <a:xfrm>
            <a:off x="341313" y="1727200"/>
            <a:ext cx="8521700" cy="3416300"/>
          </a:xfrm>
        </p:spPr>
        <p:txBody>
          <a:bodyPr lIns="91440" tIns="45720" rIns="91440" bIns="45720"/>
          <a:lstStyle/>
          <a:p>
            <a:pPr>
              <a:lnSpc>
                <a:spcPct val="80000"/>
              </a:lnSpc>
              <a:buFontTx/>
              <a:buNone/>
            </a:pPr>
            <a:r>
              <a:rPr lang="en-US" sz="2000" smtClean="0">
                <a:latin typeface="Arial" charset="0"/>
                <a:cs typeface="Arial" charset="0"/>
              </a:rPr>
              <a:t>O líquido amniótico tinto  de mecônio ocorreu mais freqüentemente em bebês a termo que os recém-nascidos prematuros. </a:t>
            </a:r>
          </a:p>
          <a:p>
            <a:pPr>
              <a:lnSpc>
                <a:spcPct val="80000"/>
              </a:lnSpc>
              <a:buFontTx/>
              <a:buNone/>
            </a:pPr>
            <a:r>
              <a:rPr lang="en-US" sz="2000" smtClean="0">
                <a:latin typeface="Arial" charset="0"/>
                <a:cs typeface="Arial" charset="0"/>
              </a:rPr>
              <a:t>Embora o descolamento abrupto de placenta  tenha sido mais comum em recém-nascidos prematuros, não houve diferenças no número de eventos sentinelas entre neonatos prematuros e termo. </a:t>
            </a:r>
          </a:p>
          <a:p>
            <a:pPr>
              <a:lnSpc>
                <a:spcPct val="80000"/>
              </a:lnSpc>
              <a:buFontTx/>
              <a:buNone/>
            </a:pPr>
            <a:r>
              <a:rPr lang="en-US" sz="2000" smtClean="0">
                <a:latin typeface="Arial" charset="0"/>
                <a:cs typeface="Arial" charset="0"/>
              </a:rPr>
              <a:t>As doenças médicas maternas que requereram parto foram mais prevalentes em recém-nascidos prematuros. </a:t>
            </a:r>
          </a:p>
          <a:p>
            <a:pPr>
              <a:lnSpc>
                <a:spcPct val="80000"/>
              </a:lnSpc>
              <a:buFontTx/>
              <a:buNone/>
            </a:pPr>
            <a:r>
              <a:rPr lang="en-US" sz="2000" smtClean="0">
                <a:latin typeface="Arial" charset="0"/>
                <a:cs typeface="Arial" charset="0"/>
              </a:rPr>
              <a:t>A gravidade da encefalopatia clínica no resfriamento foi semelhante entre recém-nascidos pré-termo e termo.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txBox="1">
            <a:spLocks noGrp="1"/>
          </p:cNvSpPr>
          <p:nvPr>
            <p:ph type="title" idx="4294967295"/>
          </p:nvPr>
        </p:nvSpPr>
        <p:spPr>
          <a:xfrm>
            <a:off x="457200" y="0"/>
            <a:ext cx="8229600" cy="871538"/>
          </a:xfrm>
        </p:spPr>
        <p:txBody>
          <a:bodyPr lIns="91440" tIns="45720" rIns="91440" bIns="45720" anchor="ctr"/>
          <a:lstStyle/>
          <a:p>
            <a:pPr algn="ctr"/>
            <a:r>
              <a:rPr lang="en-US" sz="4000" b="1" smtClean="0">
                <a:solidFill>
                  <a:srgbClr val="FF0066"/>
                </a:solidFill>
                <a:latin typeface="Arial" charset="0"/>
                <a:cs typeface="Arial" charset="0"/>
              </a:rPr>
              <a:t>Resultados</a:t>
            </a:r>
          </a:p>
        </p:txBody>
      </p:sp>
      <p:sp>
        <p:nvSpPr>
          <p:cNvPr id="25603" name="Content Placeholder 2"/>
          <p:cNvSpPr txBox="1">
            <a:spLocks noGrp="1"/>
          </p:cNvSpPr>
          <p:nvPr>
            <p:ph idx="4294967295"/>
          </p:nvPr>
        </p:nvSpPr>
        <p:spPr>
          <a:xfrm>
            <a:off x="539750" y="1550988"/>
            <a:ext cx="8229600" cy="3592512"/>
          </a:xfrm>
        </p:spPr>
        <p:txBody>
          <a:bodyPr lIns="91440" tIns="45720" rIns="91440" bIns="45720"/>
          <a:lstStyle/>
          <a:p>
            <a:pPr>
              <a:buFontTx/>
              <a:buNone/>
            </a:pPr>
            <a:r>
              <a:rPr lang="en-US" sz="2000" smtClean="0">
                <a:latin typeface="Arial" charset="0"/>
                <a:cs typeface="Arial" charset="0"/>
              </a:rPr>
              <a:t>As características de admissão, morbidades infantis e mortalidade são mostradas na </a:t>
            </a:r>
            <a:r>
              <a:rPr lang="en-US" sz="2000" smtClean="0">
                <a:solidFill>
                  <a:schemeClr val="hlink"/>
                </a:solidFill>
                <a:latin typeface="Arial" charset="0"/>
                <a:cs typeface="Arial" charset="0"/>
              </a:rPr>
              <a:t>Tabela II</a:t>
            </a:r>
            <a:r>
              <a:rPr lang="en-US" sz="2000" smtClean="0">
                <a:latin typeface="Arial" charset="0"/>
                <a:cs typeface="Arial" charset="0"/>
              </a:rPr>
              <a:t>. </a:t>
            </a:r>
          </a:p>
          <a:p>
            <a:pPr>
              <a:buFontTx/>
              <a:buNone/>
            </a:pPr>
            <a:endParaRPr lang="en-US" sz="2000" smtClean="0">
              <a:latin typeface="Arial" charset="0"/>
              <a:cs typeface="Arial" charset="0"/>
            </a:endParaRPr>
          </a:p>
          <a:p>
            <a:pPr>
              <a:buFontTx/>
              <a:buNone/>
            </a:pPr>
            <a:endParaRPr lang="en-US" smtClean="0">
              <a:latin typeface="Arial"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srcRect/>
          <a:stretch>
            <a:fillRect/>
          </a:stretch>
        </p:blipFill>
        <p:spPr bwMode="auto">
          <a:xfrm>
            <a:off x="2243138" y="87313"/>
            <a:ext cx="4514850" cy="480695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txBox="1">
            <a:spLocks noGrp="1"/>
          </p:cNvSpPr>
          <p:nvPr>
            <p:ph type="title" idx="4294967295"/>
          </p:nvPr>
        </p:nvSpPr>
        <p:spPr>
          <a:xfrm>
            <a:off x="622300" y="466725"/>
            <a:ext cx="8521700" cy="573088"/>
          </a:xfrm>
        </p:spPr>
        <p:txBody>
          <a:bodyPr lIns="91440" tIns="45720" rIns="91440" bIns="45720" anchor="ctr"/>
          <a:lstStyle/>
          <a:p>
            <a:pPr algn="ctr"/>
            <a:r>
              <a:rPr lang="en-US" sz="4000" b="1" smtClean="0">
                <a:solidFill>
                  <a:srgbClr val="FF0066"/>
                </a:solidFill>
                <a:latin typeface="Arial" charset="0"/>
                <a:cs typeface="Arial" charset="0"/>
              </a:rPr>
              <a:t>Resultados</a:t>
            </a:r>
            <a:br>
              <a:rPr lang="en-US" sz="4000" b="1" smtClean="0">
                <a:solidFill>
                  <a:srgbClr val="FF0066"/>
                </a:solidFill>
                <a:latin typeface="Arial" charset="0"/>
                <a:cs typeface="Arial" charset="0"/>
              </a:rPr>
            </a:br>
            <a:r>
              <a:rPr lang="en-US" sz="4000" b="1" smtClean="0">
                <a:solidFill>
                  <a:srgbClr val="FF0066"/>
                </a:solidFill>
                <a:latin typeface="Arial" charset="0"/>
                <a:cs typeface="Arial" charset="0"/>
              </a:rPr>
              <a:t>Observem…</a:t>
            </a:r>
          </a:p>
        </p:txBody>
      </p:sp>
      <p:sp>
        <p:nvSpPr>
          <p:cNvPr id="27651" name="Content Placeholder 2"/>
          <p:cNvSpPr txBox="1">
            <a:spLocks noGrp="1"/>
          </p:cNvSpPr>
          <p:nvPr>
            <p:ph idx="4294967295"/>
          </p:nvPr>
        </p:nvSpPr>
        <p:spPr>
          <a:xfrm>
            <a:off x="357188" y="1727200"/>
            <a:ext cx="8521700" cy="3416300"/>
          </a:xfrm>
        </p:spPr>
        <p:txBody>
          <a:bodyPr lIns="91440" tIns="45720" rIns="91440" bIns="45720"/>
          <a:lstStyle/>
          <a:p>
            <a:pPr>
              <a:lnSpc>
                <a:spcPct val="80000"/>
              </a:lnSpc>
              <a:buFontTx/>
              <a:buNone/>
            </a:pPr>
            <a:r>
              <a:rPr lang="en-US" sz="2000" smtClean="0">
                <a:latin typeface="Arial" charset="0"/>
                <a:cs typeface="Arial" charset="0"/>
              </a:rPr>
              <a:t>Em comparação com recém-nascidos a termo, os recém-nascidos prematuros eram mais propensos a receber esteróides pós-natais, foram ventilados por mais tempo e tiveram um período de permanência mais longo. </a:t>
            </a:r>
          </a:p>
          <a:p>
            <a:pPr>
              <a:lnSpc>
                <a:spcPct val="80000"/>
              </a:lnSpc>
              <a:buFontTx/>
              <a:buNone/>
            </a:pPr>
            <a:r>
              <a:rPr lang="en-US" sz="2000" smtClean="0">
                <a:latin typeface="Arial" charset="0"/>
                <a:cs typeface="Arial" charset="0"/>
              </a:rPr>
              <a:t> O risco de síndrome de aspiração de mecônio foi maior em neonatos a termo.</a:t>
            </a:r>
          </a:p>
          <a:p>
            <a:pPr>
              <a:lnSpc>
                <a:spcPct val="80000"/>
              </a:lnSpc>
              <a:buFontTx/>
              <a:buNone/>
            </a:pPr>
            <a:r>
              <a:rPr lang="en-US" sz="2000" smtClean="0">
                <a:latin typeface="Arial" charset="0"/>
                <a:cs typeface="Arial" charset="0"/>
              </a:rPr>
              <a:t> A mortalidade ocorreu apenas no grupo pré-termo e foi secundária ao redirecionamento dos cuidados após falência multiorgânica e lesão neurológica grave em todos os casos. Todas as mortes ocorreram em neonatos com encefalopatia grave.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txBox="1">
            <a:spLocks noGrp="1"/>
          </p:cNvSpPr>
          <p:nvPr>
            <p:ph type="title" idx="4294967295"/>
          </p:nvPr>
        </p:nvSpPr>
        <p:spPr>
          <a:xfrm>
            <a:off x="457200" y="0"/>
            <a:ext cx="8229600" cy="758825"/>
          </a:xfrm>
        </p:spPr>
        <p:txBody>
          <a:bodyPr lIns="91440" tIns="45720" rIns="91440" bIns="45720" anchor="ctr"/>
          <a:lstStyle/>
          <a:p>
            <a:pPr algn="ctr"/>
            <a:r>
              <a:rPr lang="en-US" sz="4000" b="1" smtClean="0">
                <a:solidFill>
                  <a:srgbClr val="FF0066"/>
                </a:solidFill>
                <a:latin typeface="Arial" charset="0"/>
                <a:cs typeface="Arial" charset="0"/>
              </a:rPr>
              <a:t>Resultados</a:t>
            </a:r>
          </a:p>
        </p:txBody>
      </p:sp>
      <p:sp>
        <p:nvSpPr>
          <p:cNvPr id="28675" name="Content Placeholder 2"/>
          <p:cNvSpPr txBox="1">
            <a:spLocks noGrp="1"/>
          </p:cNvSpPr>
          <p:nvPr>
            <p:ph idx="4294967295"/>
          </p:nvPr>
        </p:nvSpPr>
        <p:spPr>
          <a:xfrm>
            <a:off x="419100" y="1271588"/>
            <a:ext cx="8229600" cy="3673475"/>
          </a:xfrm>
        </p:spPr>
        <p:txBody>
          <a:bodyPr lIns="91440" tIns="45720" rIns="91440" bIns="45720"/>
          <a:lstStyle/>
          <a:p>
            <a:pPr>
              <a:lnSpc>
                <a:spcPct val="80000"/>
              </a:lnSpc>
              <a:buFontTx/>
              <a:buNone/>
            </a:pPr>
            <a:r>
              <a:rPr lang="en-US" sz="2000" smtClean="0">
                <a:latin typeface="Arial" charset="0"/>
                <a:cs typeface="Arial" charset="0"/>
              </a:rPr>
              <a:t>As características de resfriamento são mostradas na </a:t>
            </a:r>
            <a:r>
              <a:rPr lang="en-US" sz="2000" smtClean="0">
                <a:solidFill>
                  <a:schemeClr val="hlink"/>
                </a:solidFill>
                <a:latin typeface="Arial" charset="0"/>
                <a:cs typeface="Arial" charset="0"/>
              </a:rPr>
              <a:t>Tabela III</a:t>
            </a:r>
            <a:r>
              <a:rPr lang="en-US" sz="2000" smtClean="0">
                <a:latin typeface="Arial" charset="0"/>
                <a:cs typeface="Arial" charset="0"/>
              </a:rPr>
              <a:t>. </a:t>
            </a:r>
          </a:p>
          <a:p>
            <a:pPr>
              <a:lnSpc>
                <a:spcPct val="80000"/>
              </a:lnSpc>
              <a:buFontTx/>
              <a:buNone/>
            </a:pPr>
            <a:endParaRPr lang="en-US"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srcRect/>
          <a:stretch>
            <a:fillRect/>
          </a:stretch>
        </p:blipFill>
        <p:spPr bwMode="auto">
          <a:xfrm>
            <a:off x="2555875" y="0"/>
            <a:ext cx="3910013" cy="500221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Grp="1"/>
          </p:cNvSpPr>
          <p:nvPr>
            <p:ph type="title" idx="4294967295"/>
          </p:nvPr>
        </p:nvSpPr>
        <p:spPr>
          <a:xfrm>
            <a:off x="468313" y="195263"/>
            <a:ext cx="8229600" cy="857250"/>
          </a:xfrm>
        </p:spPr>
        <p:txBody>
          <a:bodyPr/>
          <a:lstStyle/>
          <a:p>
            <a:pPr algn="ctr"/>
            <a:r>
              <a:rPr lang="en-US" sz="4000" b="1" smtClean="0">
                <a:solidFill>
                  <a:srgbClr val="FF0066"/>
                </a:solidFill>
                <a:latin typeface="Arial" charset="0"/>
                <a:cs typeface="Arial" charset="0"/>
              </a:rPr>
              <a:t>Resultados</a:t>
            </a:r>
            <a:br>
              <a:rPr lang="en-US" sz="4000" b="1" smtClean="0">
                <a:solidFill>
                  <a:srgbClr val="FF0066"/>
                </a:solidFill>
                <a:latin typeface="Arial" charset="0"/>
                <a:cs typeface="Arial" charset="0"/>
              </a:rPr>
            </a:br>
            <a:r>
              <a:rPr lang="en-US" sz="4000" b="1" smtClean="0">
                <a:solidFill>
                  <a:srgbClr val="FF0066"/>
                </a:solidFill>
                <a:latin typeface="Arial" charset="0"/>
                <a:cs typeface="Arial" charset="0"/>
              </a:rPr>
              <a:t>Observem…</a:t>
            </a:r>
            <a:endParaRPr lang="pt-BR" sz="4000" b="1" smtClean="0">
              <a:solidFill>
                <a:srgbClr val="FF0066"/>
              </a:solidFill>
              <a:latin typeface="Arial" charset="0"/>
              <a:cs typeface="Arial" charset="0"/>
            </a:endParaRPr>
          </a:p>
        </p:txBody>
      </p:sp>
      <p:sp>
        <p:nvSpPr>
          <p:cNvPr id="30723" name="Text Box 3"/>
          <p:cNvSpPr txBox="1">
            <a:spLocks noGrp="1"/>
          </p:cNvSpPr>
          <p:nvPr>
            <p:ph type="body" idx="4294967295"/>
          </p:nvPr>
        </p:nvSpPr>
        <p:spPr>
          <a:xfrm>
            <a:off x="279400" y="1960563"/>
            <a:ext cx="8521700" cy="3416300"/>
          </a:xfrm>
        </p:spPr>
        <p:txBody>
          <a:bodyPr/>
          <a:lstStyle/>
          <a:p>
            <a:pPr>
              <a:lnSpc>
                <a:spcPct val="80000"/>
              </a:lnSpc>
              <a:buFontTx/>
              <a:buNone/>
            </a:pPr>
            <a:r>
              <a:rPr lang="en-US" sz="2000" smtClean="0">
                <a:latin typeface="Arial" charset="0"/>
                <a:cs typeface="Arial" charset="0"/>
              </a:rPr>
              <a:t>Para ambos os grupos, a temperatura média (SD) na admissão de recém-nascidos resfriados passivamente foi menor que aqueles que não foram resfriados de forma passiva (34,0 ± 1,6 ° C versus 35,7 ± 1,4 ° C, P &lt;0,001). </a:t>
            </a:r>
          </a:p>
          <a:p>
            <a:pPr>
              <a:lnSpc>
                <a:spcPct val="80000"/>
              </a:lnSpc>
              <a:buFontTx/>
              <a:buNone/>
            </a:pPr>
            <a:endParaRPr lang="en-US" sz="2000" smtClean="0">
              <a:latin typeface="Arial" charset="0"/>
              <a:cs typeface="Arial" charset="0"/>
            </a:endParaRPr>
          </a:p>
          <a:p>
            <a:pPr>
              <a:lnSpc>
                <a:spcPct val="80000"/>
              </a:lnSpc>
              <a:buFontTx/>
              <a:buNone/>
            </a:pPr>
            <a:r>
              <a:rPr lang="en-US" sz="2000" smtClean="0">
                <a:latin typeface="Arial" charset="0"/>
                <a:cs typeface="Arial" charset="0"/>
              </a:rPr>
              <a:t>A hipotermia também foi mais vista em neonatos que resfriaram passivamente no transporte (14/41 [34,1%] vs 2/21 [9,5%], P = 0,04).</a:t>
            </a:r>
          </a:p>
          <a:p>
            <a:pPr>
              <a:buFontTx/>
              <a:buNone/>
            </a:pPr>
            <a:endParaRPr lang="pt-BR" sz="2000" smtClean="0">
              <a:latin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Grp="1"/>
          </p:cNvSpPr>
          <p:nvPr>
            <p:ph type="body" idx="4294967295"/>
          </p:nvPr>
        </p:nvSpPr>
        <p:spPr>
          <a:xfrm>
            <a:off x="179388" y="1535113"/>
            <a:ext cx="8507412" cy="3394075"/>
          </a:xfrm>
        </p:spPr>
        <p:txBody>
          <a:bodyPr/>
          <a:lstStyle/>
          <a:p>
            <a:pPr>
              <a:buFontTx/>
              <a:buNone/>
            </a:pPr>
            <a:r>
              <a:rPr lang="pt-BR" sz="2000" smtClean="0">
                <a:solidFill>
                  <a:srgbClr val="FF0066"/>
                </a:solidFill>
                <a:latin typeface="Arial" charset="0"/>
                <a:cs typeface="Arial" charset="0"/>
              </a:rPr>
              <a:t>Neonatos prematuros que desenvolveram hipotermia tinham menor temperatura média na admissão</a:t>
            </a:r>
            <a:r>
              <a:rPr lang="pt-BR" sz="2000" smtClean="0">
                <a:latin typeface="Arial" charset="0"/>
                <a:cs typeface="Arial" charset="0"/>
              </a:rPr>
              <a:t> (34,0 ± 2,2°C vs 35,6 ± 1,4°C, P = 0,03) e foram mais propensos a exigir óxido nítrico (3/6,[50,0%] vs 3/24 [12,5%], P = 0,04) do que os prematuros que não desenvolveram hipotermia.</a:t>
            </a:r>
          </a:p>
        </p:txBody>
      </p:sp>
      <p:sp>
        <p:nvSpPr>
          <p:cNvPr id="31747" name="Rectangle 3"/>
          <p:cNvSpPr>
            <a:spLocks/>
          </p:cNvSpPr>
          <p:nvPr/>
        </p:nvSpPr>
        <p:spPr bwMode="auto">
          <a:xfrm>
            <a:off x="468313" y="203200"/>
            <a:ext cx="8229600" cy="857250"/>
          </a:xfrm>
          <a:prstGeom prst="rect">
            <a:avLst/>
          </a:prstGeom>
          <a:noFill/>
          <a:ln w="9525">
            <a:noFill/>
            <a:miter lim="800000"/>
            <a:headEnd/>
            <a:tailEnd/>
          </a:ln>
        </p:spPr>
        <p:txBody>
          <a:bodyPr anchor="ctr"/>
          <a:lstStyle/>
          <a:p>
            <a:pPr algn="ctr" eaLnBrk="0" hangingPunct="0"/>
            <a:r>
              <a:rPr lang="en-US" sz="4000" b="1">
                <a:solidFill>
                  <a:srgbClr val="FF0066"/>
                </a:solidFill>
              </a:rPr>
              <a:t>Resultados</a:t>
            </a:r>
            <a:br>
              <a:rPr lang="en-US" sz="4000" b="1">
                <a:solidFill>
                  <a:srgbClr val="FF0066"/>
                </a:solidFill>
              </a:rPr>
            </a:br>
            <a:endParaRPr lang="pt-BR" sz="4000" b="1">
              <a:solidFill>
                <a:srgbClr val="FF0066"/>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Grp="1"/>
          </p:cNvSpPr>
          <p:nvPr>
            <p:ph type="body" idx="4294967295"/>
          </p:nvPr>
        </p:nvSpPr>
        <p:spPr>
          <a:xfrm>
            <a:off x="381000" y="1458913"/>
            <a:ext cx="8435975" cy="3394075"/>
          </a:xfrm>
        </p:spPr>
        <p:txBody>
          <a:bodyPr/>
          <a:lstStyle/>
          <a:p>
            <a:pPr>
              <a:buFontTx/>
              <a:buNone/>
            </a:pPr>
            <a:r>
              <a:rPr lang="pt-BR" sz="2000" smtClean="0">
                <a:latin typeface="Arial" charset="0"/>
                <a:cs typeface="Arial" charset="0"/>
              </a:rPr>
              <a:t>Os neonatos a termo que desenvolveram hipotermia apresentavam  maior idade gestacional (39,8 ± 0,6 vs 39,0 ± 0,8 semanas, P = 0,01) e foram mais propensos a receber óxido nítrico (2/10 [20,0%] vs 0/22 [0,0%], P = 0,03) do que os bebês nascidos a termo que não desenvolveram hipotermia.</a:t>
            </a:r>
          </a:p>
        </p:txBody>
      </p:sp>
      <p:sp>
        <p:nvSpPr>
          <p:cNvPr id="32771" name="Rectangle 3"/>
          <p:cNvSpPr>
            <a:spLocks/>
          </p:cNvSpPr>
          <p:nvPr/>
        </p:nvSpPr>
        <p:spPr bwMode="auto">
          <a:xfrm>
            <a:off x="468313" y="203200"/>
            <a:ext cx="8229600" cy="857250"/>
          </a:xfrm>
          <a:prstGeom prst="rect">
            <a:avLst/>
          </a:prstGeom>
          <a:noFill/>
          <a:ln w="9525">
            <a:noFill/>
            <a:miter lim="800000"/>
            <a:headEnd/>
            <a:tailEnd/>
          </a:ln>
        </p:spPr>
        <p:txBody>
          <a:bodyPr anchor="ctr"/>
          <a:lstStyle/>
          <a:p>
            <a:pPr algn="ctr" eaLnBrk="0" hangingPunct="0"/>
            <a:r>
              <a:rPr lang="en-US" sz="4000" b="1">
                <a:solidFill>
                  <a:srgbClr val="FF0066"/>
                </a:solidFill>
              </a:rPr>
              <a:t>Resultados</a:t>
            </a:r>
            <a:br>
              <a:rPr lang="en-US" sz="4000" b="1">
                <a:solidFill>
                  <a:srgbClr val="FF0066"/>
                </a:solidFill>
              </a:rPr>
            </a:br>
            <a:endParaRPr lang="pt-BR" sz="4000" b="1">
              <a:solidFill>
                <a:schemeClr val="hlink"/>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Grp="1"/>
          </p:cNvSpPr>
          <p:nvPr>
            <p:ph type="body" idx="4294967295"/>
          </p:nvPr>
        </p:nvSpPr>
        <p:spPr>
          <a:xfrm>
            <a:off x="457200" y="1209675"/>
            <a:ext cx="8507413" cy="3394075"/>
          </a:xfrm>
        </p:spPr>
        <p:txBody>
          <a:bodyPr/>
          <a:lstStyle/>
          <a:p>
            <a:pPr>
              <a:lnSpc>
                <a:spcPct val="90000"/>
              </a:lnSpc>
              <a:buFontTx/>
              <a:buNone/>
            </a:pPr>
            <a:endParaRPr lang="pt-BR" sz="1000" smtClean="0">
              <a:latin typeface="Arial" charset="0"/>
              <a:cs typeface="Arial" charset="0"/>
            </a:endParaRPr>
          </a:p>
          <a:p>
            <a:pPr>
              <a:lnSpc>
                <a:spcPct val="90000"/>
              </a:lnSpc>
              <a:buFontTx/>
              <a:buNone/>
            </a:pPr>
            <a:r>
              <a:rPr lang="pt-PT" sz="2000" smtClean="0">
                <a:latin typeface="Arial" charset="0"/>
                <a:cs typeface="Arial" charset="0"/>
              </a:rPr>
              <a:t>Complicações associadas à hipotermia terapêutica (</a:t>
            </a:r>
            <a:r>
              <a:rPr lang="pt-PT" sz="2000" smtClean="0">
                <a:solidFill>
                  <a:schemeClr val="hlink"/>
                </a:solidFill>
                <a:latin typeface="Arial" charset="0"/>
                <a:cs typeface="Arial" charset="0"/>
              </a:rPr>
              <a:t>Tabela</a:t>
            </a:r>
            <a:br>
              <a:rPr lang="pt-PT" sz="2000" smtClean="0">
                <a:solidFill>
                  <a:schemeClr val="hlink"/>
                </a:solidFill>
                <a:latin typeface="Arial" charset="0"/>
                <a:cs typeface="Arial" charset="0"/>
              </a:rPr>
            </a:br>
            <a:r>
              <a:rPr lang="pt-PT" sz="2000" smtClean="0">
                <a:solidFill>
                  <a:schemeClr val="hlink"/>
                </a:solidFill>
                <a:latin typeface="Arial" charset="0"/>
                <a:cs typeface="Arial" charset="0"/>
              </a:rPr>
              <a:t>III</a:t>
            </a:r>
            <a:r>
              <a:rPr lang="pt-PT" sz="2000" smtClean="0">
                <a:latin typeface="Arial" charset="0"/>
                <a:cs typeface="Arial" charset="0"/>
              </a:rPr>
              <a:t>) foram observados em 90% dos prematuros e 81,3% dos</a:t>
            </a:r>
            <a:br>
              <a:rPr lang="pt-PT" sz="2000" smtClean="0">
                <a:latin typeface="Arial" charset="0"/>
                <a:cs typeface="Arial" charset="0"/>
              </a:rPr>
            </a:br>
            <a:r>
              <a:rPr lang="pt-PT" sz="2000" smtClean="0">
                <a:latin typeface="Arial" charset="0"/>
                <a:cs typeface="Arial" charset="0"/>
              </a:rPr>
              <a:t>lactentes (</a:t>
            </a:r>
            <a:r>
              <a:rPr lang="pt-PT" sz="2000" smtClean="0">
                <a:solidFill>
                  <a:schemeClr val="hlink"/>
                </a:solidFill>
                <a:latin typeface="Arial" charset="0"/>
                <a:cs typeface="Arial" charset="0"/>
              </a:rPr>
              <a:t>P = 0,30</a:t>
            </a:r>
            <a:r>
              <a:rPr lang="pt-PT" sz="2000" smtClean="0">
                <a:latin typeface="Arial" charset="0"/>
                <a:cs typeface="Arial" charset="0"/>
              </a:rPr>
              <a:t>). </a:t>
            </a:r>
          </a:p>
          <a:p>
            <a:pPr>
              <a:lnSpc>
                <a:spcPct val="90000"/>
              </a:lnSpc>
              <a:buFontTx/>
              <a:buNone/>
            </a:pPr>
            <a:r>
              <a:rPr lang="pt-PT" sz="2000" smtClean="0">
                <a:latin typeface="Arial" charset="0"/>
                <a:cs typeface="Arial" charset="0"/>
              </a:rPr>
              <a:t>Complicações de </a:t>
            </a:r>
            <a:r>
              <a:rPr lang="pt-PT" sz="2000" smtClean="0">
                <a:solidFill>
                  <a:srgbClr val="FF0066"/>
                </a:solidFill>
                <a:latin typeface="Arial" charset="0"/>
                <a:cs typeface="Arial" charset="0"/>
              </a:rPr>
              <a:t>hiperglicemia e leucopenia foram mais comuns em</a:t>
            </a:r>
            <a:r>
              <a:rPr lang="pt-PT" sz="2000" smtClean="0">
                <a:latin typeface="Arial" charset="0"/>
                <a:cs typeface="Arial" charset="0"/>
              </a:rPr>
              <a:t>, mas outras taxas de complicações foram semelhantes entre grupos (</a:t>
            </a:r>
            <a:r>
              <a:rPr lang="pt-PT" sz="2000" smtClean="0">
                <a:solidFill>
                  <a:schemeClr val="hlink"/>
                </a:solidFill>
                <a:latin typeface="Arial" charset="0"/>
                <a:cs typeface="Arial" charset="0"/>
              </a:rPr>
              <a:t>Tabela III</a:t>
            </a:r>
            <a:r>
              <a:rPr lang="pt-PT" sz="2000" smtClean="0">
                <a:latin typeface="Arial" charset="0"/>
                <a:cs typeface="Arial" charset="0"/>
              </a:rPr>
              <a:t>). </a:t>
            </a:r>
          </a:p>
          <a:p>
            <a:pPr>
              <a:lnSpc>
                <a:spcPct val="90000"/>
              </a:lnSpc>
              <a:buFontTx/>
              <a:buNone/>
            </a:pPr>
            <a:r>
              <a:rPr lang="pt-PT" sz="2000" smtClean="0">
                <a:latin typeface="Arial" charset="0"/>
                <a:cs typeface="Arial" charset="0"/>
              </a:rPr>
              <a:t>Bebês prematuros foram reaquecidos antes da conclusão da hipotermia terapêutica com mais frequência do que os bebês a termo</a:t>
            </a:r>
            <a:br>
              <a:rPr lang="pt-PT" sz="2000" smtClean="0">
                <a:latin typeface="Arial" charset="0"/>
                <a:cs typeface="Arial" charset="0"/>
              </a:rPr>
            </a:br>
            <a:r>
              <a:rPr lang="pt-PT" sz="2000" smtClean="0">
                <a:latin typeface="Arial" charset="0"/>
                <a:cs typeface="Arial" charset="0"/>
              </a:rPr>
              <a:t>.</a:t>
            </a:r>
            <a:endParaRPr lang="pt-BR" sz="2000" smtClean="0">
              <a:latin typeface="Arial" charset="0"/>
              <a:cs typeface="Arial" charset="0"/>
            </a:endParaRPr>
          </a:p>
        </p:txBody>
      </p:sp>
      <p:sp>
        <p:nvSpPr>
          <p:cNvPr id="33795" name="Rectangle 3"/>
          <p:cNvSpPr>
            <a:spLocks/>
          </p:cNvSpPr>
          <p:nvPr/>
        </p:nvSpPr>
        <p:spPr bwMode="auto">
          <a:xfrm>
            <a:off x="468313" y="203200"/>
            <a:ext cx="8229600" cy="857250"/>
          </a:xfrm>
          <a:prstGeom prst="rect">
            <a:avLst/>
          </a:prstGeom>
          <a:noFill/>
          <a:ln w="9525">
            <a:noFill/>
            <a:miter lim="800000"/>
            <a:headEnd/>
            <a:tailEnd/>
          </a:ln>
        </p:spPr>
        <p:txBody>
          <a:bodyPr anchor="ctr"/>
          <a:lstStyle/>
          <a:p>
            <a:pPr algn="ctr" eaLnBrk="0" hangingPunct="0"/>
            <a:r>
              <a:rPr lang="en-US" sz="4000" b="1">
                <a:solidFill>
                  <a:srgbClr val="FF0066"/>
                </a:solidFill>
              </a:rPr>
              <a:t>Resultados</a:t>
            </a:r>
            <a:br>
              <a:rPr lang="en-US" sz="4000" b="1">
                <a:solidFill>
                  <a:srgbClr val="FF0066"/>
                </a:solidFill>
              </a:rPr>
            </a:br>
            <a:endParaRPr lang="pt-BR" sz="4000" b="1">
              <a:solidFill>
                <a:schemeClr val="hlink"/>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Grp="1"/>
          </p:cNvSpPr>
          <p:nvPr>
            <p:ph type="body" idx="4294967295"/>
          </p:nvPr>
        </p:nvSpPr>
        <p:spPr/>
        <p:txBody>
          <a:bodyPr/>
          <a:lstStyle/>
          <a:p>
            <a:pPr>
              <a:buFontTx/>
              <a:buNone/>
            </a:pPr>
            <a:r>
              <a:rPr lang="pt-BR" sz="1200" smtClean="0">
                <a:latin typeface="Arial" charset="0"/>
                <a:cs typeface="Arial" charset="0"/>
              </a:rPr>
              <a:t>                        </a:t>
            </a:r>
            <a:r>
              <a:rPr lang="pt-BR" sz="2000" b="1" smtClean="0">
                <a:solidFill>
                  <a:srgbClr val="FF0066"/>
                </a:solidFill>
                <a:latin typeface="Arial" charset="0"/>
                <a:cs typeface="Arial" charset="0"/>
              </a:rPr>
              <a:t>EEG e Neuroimagem</a:t>
            </a:r>
          </a:p>
          <a:p>
            <a:pPr>
              <a:buFontTx/>
              <a:buNone/>
            </a:pPr>
            <a:endParaRPr lang="pt-BR" sz="2000" b="1" smtClean="0">
              <a:solidFill>
                <a:srgbClr val="FF0066"/>
              </a:solidFill>
              <a:latin typeface="Arial" charset="0"/>
              <a:cs typeface="Arial" charset="0"/>
            </a:endParaRPr>
          </a:p>
          <a:p>
            <a:pPr>
              <a:buFontTx/>
              <a:buNone/>
            </a:pPr>
            <a:r>
              <a:rPr lang="pt-BR" sz="2000" smtClean="0">
                <a:latin typeface="Arial" charset="0"/>
                <a:cs typeface="Arial" charset="0"/>
              </a:rPr>
              <a:t>Os dados do EEG não mostraram diferenças nas convulsões, no padrão de supressão de surtos ou no </a:t>
            </a:r>
            <a:r>
              <a:rPr lang="pt-BR" sz="2000" i="1" smtClean="0">
                <a:latin typeface="Arial" charset="0"/>
                <a:cs typeface="Arial" charset="0"/>
              </a:rPr>
              <a:t>status epilepticus</a:t>
            </a:r>
            <a:r>
              <a:rPr lang="pt-BR" sz="2000" smtClean="0">
                <a:latin typeface="Arial" charset="0"/>
                <a:cs typeface="Arial" charset="0"/>
              </a:rPr>
              <a:t> entre os dois grupos. </a:t>
            </a:r>
          </a:p>
          <a:p>
            <a:pPr>
              <a:buFontTx/>
              <a:buNone/>
            </a:pPr>
            <a:r>
              <a:rPr lang="pt-BR" sz="2000" smtClean="0">
                <a:latin typeface="Arial" charset="0"/>
                <a:cs typeface="Arial" charset="0"/>
              </a:rPr>
              <a:t>Em 12 neonatos a termo tratados para convulsões, convulsões eletrográficas foram detectadas em 6 (50,0%, 5 foram tratados clinicamente, 1 teve convulsões somente em EEG de amplitude integrada).</a:t>
            </a:r>
          </a:p>
        </p:txBody>
      </p:sp>
      <p:sp>
        <p:nvSpPr>
          <p:cNvPr id="34819" name="Rectangle 3"/>
          <p:cNvSpPr>
            <a:spLocks/>
          </p:cNvSpPr>
          <p:nvPr/>
        </p:nvSpPr>
        <p:spPr bwMode="auto">
          <a:xfrm>
            <a:off x="468313" y="203200"/>
            <a:ext cx="8229600" cy="857250"/>
          </a:xfrm>
          <a:prstGeom prst="rect">
            <a:avLst/>
          </a:prstGeom>
          <a:noFill/>
          <a:ln w="9525">
            <a:noFill/>
            <a:miter lim="800000"/>
            <a:headEnd/>
            <a:tailEnd/>
          </a:ln>
        </p:spPr>
        <p:txBody>
          <a:bodyPr anchor="ctr"/>
          <a:lstStyle/>
          <a:p>
            <a:pPr algn="ctr" eaLnBrk="0" hangingPunct="0"/>
            <a:r>
              <a:rPr lang="en-US" sz="4000" b="1">
                <a:solidFill>
                  <a:srgbClr val="FF0066"/>
                </a:solidFill>
              </a:rPr>
              <a:t>Resultados</a:t>
            </a:r>
            <a:br>
              <a:rPr lang="en-US" sz="4000" b="1">
                <a:solidFill>
                  <a:srgbClr val="FF0066"/>
                </a:solidFill>
              </a:rPr>
            </a:br>
            <a:endParaRPr lang="pt-BR" sz="4000" b="1">
              <a:solidFill>
                <a:srgbClr val="FF0066"/>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Grp="1"/>
          </p:cNvSpPr>
          <p:nvPr>
            <p:ph type="body" idx="4294967295"/>
          </p:nvPr>
        </p:nvSpPr>
        <p:spPr/>
        <p:txBody>
          <a:bodyPr/>
          <a:lstStyle/>
          <a:p>
            <a:pPr>
              <a:lnSpc>
                <a:spcPct val="80000"/>
              </a:lnSpc>
              <a:buFontTx/>
              <a:buNone/>
            </a:pPr>
            <a:r>
              <a:rPr lang="pt-BR" sz="2000" smtClean="0">
                <a:latin typeface="Arial" charset="0"/>
                <a:cs typeface="Arial" charset="0"/>
              </a:rPr>
              <a:t>A mediana de idade na RM foi de 6,0 (4,7-10,3) dias nos prematuros e 5,0 (4,0-8,5) dias nos bebês nascidos a termo (P = 0,02). </a:t>
            </a:r>
          </a:p>
          <a:p>
            <a:pPr>
              <a:lnSpc>
                <a:spcPct val="80000"/>
              </a:lnSpc>
              <a:buFontTx/>
              <a:buNone/>
            </a:pPr>
            <a:r>
              <a:rPr lang="pt-BR" sz="2000" smtClean="0">
                <a:latin typeface="Arial" charset="0"/>
                <a:cs typeface="Arial" charset="0"/>
              </a:rPr>
              <a:t>A neuroimagem mostrou a presença de lesão em 81,6% de bebês prematuros e 59,4% dos bebês nascidos a termo (P = 0,07). </a:t>
            </a:r>
          </a:p>
          <a:p>
            <a:pPr>
              <a:lnSpc>
                <a:spcPct val="80000"/>
              </a:lnSpc>
              <a:buFontTx/>
              <a:buNone/>
            </a:pPr>
            <a:r>
              <a:rPr lang="pt-BR" sz="2000" smtClean="0">
                <a:latin typeface="Arial" charset="0"/>
                <a:cs typeface="Arial" charset="0"/>
              </a:rPr>
              <a:t>No grupo pré-termo, as lesões por RM foram graves em 6 (20,0%), moderadas em 7 (23,3%), leves em 12 (38,7%) e ausentes em 6 neonatos (20,0%).</a:t>
            </a:r>
          </a:p>
          <a:p>
            <a:pPr>
              <a:lnSpc>
                <a:spcPct val="80000"/>
              </a:lnSpc>
              <a:buFontTx/>
              <a:buNone/>
            </a:pPr>
            <a:r>
              <a:rPr lang="pt-BR" sz="2000" smtClean="0">
                <a:latin typeface="Arial" charset="0"/>
                <a:cs typeface="Arial" charset="0"/>
              </a:rPr>
              <a:t>Nos recém-nascidos a termo, as lesões por RM foram graves em 1</a:t>
            </a:r>
          </a:p>
          <a:p>
            <a:pPr>
              <a:lnSpc>
                <a:spcPct val="80000"/>
              </a:lnSpc>
              <a:buFontTx/>
              <a:buNone/>
            </a:pPr>
            <a:r>
              <a:rPr lang="pt-BR" sz="2000" smtClean="0">
                <a:latin typeface="Arial" charset="0"/>
                <a:cs typeface="Arial" charset="0"/>
              </a:rPr>
              <a:t>(3,1%), moderada em 4 (12,5%), leve em 14 (43,8%) e ausente em 13 (40,6%) lactentes. </a:t>
            </a:r>
          </a:p>
          <a:p>
            <a:pPr>
              <a:lnSpc>
                <a:spcPct val="80000"/>
              </a:lnSpc>
              <a:buFontTx/>
              <a:buNone/>
            </a:pPr>
            <a:r>
              <a:rPr lang="pt-BR" sz="2000" smtClean="0">
                <a:latin typeface="Arial" charset="0"/>
                <a:cs typeface="Arial" charset="0"/>
              </a:rPr>
              <a:t>Houve uma </a:t>
            </a:r>
            <a:r>
              <a:rPr lang="pt-BR" sz="2000" smtClean="0">
                <a:solidFill>
                  <a:srgbClr val="FF0066"/>
                </a:solidFill>
                <a:latin typeface="Arial" charset="0"/>
                <a:cs typeface="Arial" charset="0"/>
              </a:rPr>
              <a:t>tendência não significativa para maior gravidade da lesão no grupo pré-termo em comparação com o termo grupo (P = 0,07</a:t>
            </a:r>
            <a:r>
              <a:rPr lang="pt-BR" sz="2000" smtClean="0">
                <a:latin typeface="Arial" charset="0"/>
                <a:cs typeface="Arial" charset="0"/>
              </a:rPr>
              <a:t>).</a:t>
            </a:r>
          </a:p>
        </p:txBody>
      </p:sp>
      <p:sp>
        <p:nvSpPr>
          <p:cNvPr id="35843" name="Rectangle 3"/>
          <p:cNvSpPr>
            <a:spLocks/>
          </p:cNvSpPr>
          <p:nvPr/>
        </p:nvSpPr>
        <p:spPr bwMode="auto">
          <a:xfrm>
            <a:off x="468313" y="203200"/>
            <a:ext cx="8229600" cy="857250"/>
          </a:xfrm>
          <a:prstGeom prst="rect">
            <a:avLst/>
          </a:prstGeom>
          <a:noFill/>
          <a:ln w="9525">
            <a:noFill/>
            <a:miter lim="800000"/>
            <a:headEnd/>
            <a:tailEnd/>
          </a:ln>
        </p:spPr>
        <p:txBody>
          <a:bodyPr anchor="ctr"/>
          <a:lstStyle/>
          <a:p>
            <a:pPr algn="ctr" eaLnBrk="0" hangingPunct="0"/>
            <a:r>
              <a:rPr lang="en-US" sz="4000" b="1">
                <a:solidFill>
                  <a:srgbClr val="FF0066"/>
                </a:solidFill>
              </a:rPr>
              <a:t>Resultados</a:t>
            </a:r>
            <a:br>
              <a:rPr lang="en-US" sz="4000" b="1">
                <a:solidFill>
                  <a:srgbClr val="FF0066"/>
                </a:solidFill>
              </a:rPr>
            </a:br>
            <a:endParaRPr lang="pt-BR" sz="4000" b="1">
              <a:solidFill>
                <a:schemeClr val="hlink"/>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txBox="1">
            <a:spLocks noGrp="1"/>
          </p:cNvSpPr>
          <p:nvPr>
            <p:ph type="title" idx="4294967295"/>
          </p:nvPr>
        </p:nvSpPr>
        <p:spPr/>
        <p:txBody>
          <a:bodyPr lIns="91440" tIns="45720" rIns="91440" bIns="45720" anchor="ctr"/>
          <a:lstStyle/>
          <a:p>
            <a:pPr algn="ctr"/>
            <a:r>
              <a:rPr lang="en-US" sz="4000" smtClean="0">
                <a:solidFill>
                  <a:srgbClr val="FF0066"/>
                </a:solidFill>
                <a:latin typeface="Arial" charset="0"/>
                <a:cs typeface="Arial" charset="0"/>
              </a:rPr>
              <a:t>Resultados</a:t>
            </a:r>
          </a:p>
        </p:txBody>
      </p:sp>
      <p:sp>
        <p:nvSpPr>
          <p:cNvPr id="36867" name="Content Placeholder 2"/>
          <p:cNvSpPr txBox="1">
            <a:spLocks noGrp="1"/>
          </p:cNvSpPr>
          <p:nvPr>
            <p:ph idx="4294967295"/>
          </p:nvPr>
        </p:nvSpPr>
        <p:spPr>
          <a:xfrm>
            <a:off x="400050" y="1392238"/>
            <a:ext cx="8229600" cy="3395662"/>
          </a:xfrm>
        </p:spPr>
        <p:txBody>
          <a:bodyPr lIns="91440" tIns="45720" rIns="91440" bIns="45720"/>
          <a:lstStyle/>
          <a:p>
            <a:pPr>
              <a:lnSpc>
                <a:spcPct val="90000"/>
              </a:lnSpc>
              <a:buFontTx/>
              <a:buNone/>
            </a:pPr>
            <a:r>
              <a:rPr lang="en-US" sz="2000" smtClean="0">
                <a:latin typeface="Arial" charset="0"/>
                <a:cs typeface="Arial" charset="0"/>
              </a:rPr>
              <a:t>A </a:t>
            </a:r>
            <a:r>
              <a:rPr lang="en-US" sz="2000" smtClean="0">
                <a:solidFill>
                  <a:schemeClr val="hlink"/>
                </a:solidFill>
                <a:latin typeface="Arial" charset="0"/>
                <a:cs typeface="Arial" charset="0"/>
              </a:rPr>
              <a:t>Tabela IV</a:t>
            </a:r>
            <a:r>
              <a:rPr lang="en-US" sz="2000" smtClean="0">
                <a:latin typeface="Arial" charset="0"/>
                <a:cs typeface="Arial" charset="0"/>
              </a:rPr>
              <a:t> mostra os locais de lesão na RM . </a:t>
            </a:r>
          </a:p>
          <a:p>
            <a:pPr>
              <a:lnSpc>
                <a:spcPct val="90000"/>
              </a:lnSpc>
              <a:buFontTx/>
              <a:buNone/>
            </a:pPr>
            <a:r>
              <a:rPr lang="en-US" sz="2000" smtClean="0">
                <a:latin typeface="Arial" charset="0"/>
                <a:cs typeface="Arial" charset="0"/>
              </a:rPr>
              <a:t>No </a:t>
            </a:r>
            <a:r>
              <a:rPr lang="en-US" sz="2000" smtClean="0">
                <a:solidFill>
                  <a:srgbClr val="FF0066"/>
                </a:solidFill>
                <a:latin typeface="Arial" charset="0"/>
                <a:cs typeface="Arial" charset="0"/>
              </a:rPr>
              <a:t>grupo prematuro</a:t>
            </a:r>
            <a:r>
              <a:rPr lang="en-US" sz="2000" smtClean="0">
                <a:latin typeface="Arial" charset="0"/>
                <a:cs typeface="Arial" charset="0"/>
              </a:rPr>
              <a:t>, foram observadas lesões em todas as regiões, sendo a </a:t>
            </a:r>
            <a:r>
              <a:rPr lang="en-US" sz="2000" smtClean="0">
                <a:solidFill>
                  <a:srgbClr val="FF0066"/>
                </a:solidFill>
                <a:latin typeface="Arial" charset="0"/>
                <a:cs typeface="Arial" charset="0"/>
              </a:rPr>
              <a:t>substância branca</a:t>
            </a:r>
            <a:r>
              <a:rPr lang="en-US" sz="2000" smtClean="0">
                <a:latin typeface="Arial" charset="0"/>
                <a:cs typeface="Arial" charset="0"/>
              </a:rPr>
              <a:t> (white matter-WM) a mais frequente, seguido da </a:t>
            </a:r>
            <a:r>
              <a:rPr lang="en-US" sz="2000" smtClean="0">
                <a:solidFill>
                  <a:srgbClr val="FF0066"/>
                </a:solidFill>
                <a:latin typeface="Arial" charset="0"/>
                <a:cs typeface="Arial" charset="0"/>
              </a:rPr>
              <a:t>DNGM e do córtex</a:t>
            </a:r>
            <a:r>
              <a:rPr lang="en-US" sz="2000" smtClean="0">
                <a:latin typeface="Arial" charset="0"/>
                <a:cs typeface="Arial" charset="0"/>
              </a:rPr>
              <a:t>. </a:t>
            </a:r>
          </a:p>
          <a:p>
            <a:pPr>
              <a:lnSpc>
                <a:spcPct val="90000"/>
              </a:lnSpc>
              <a:buFontTx/>
              <a:buNone/>
            </a:pPr>
            <a:r>
              <a:rPr lang="en-US" sz="2000" smtClean="0">
                <a:latin typeface="Arial" charset="0"/>
                <a:cs typeface="Arial" charset="0"/>
              </a:rPr>
              <a:t>Em comparação com os recém-nascidos a termo , os </a:t>
            </a:r>
            <a:r>
              <a:rPr lang="en-US" sz="2000" smtClean="0">
                <a:solidFill>
                  <a:srgbClr val="FF0066"/>
                </a:solidFill>
                <a:latin typeface="Arial" charset="0"/>
                <a:cs typeface="Arial" charset="0"/>
              </a:rPr>
              <a:t>neonatos prematuros tiveram significativamente mais lesões na WM e no cerebelo</a:t>
            </a:r>
            <a:r>
              <a:rPr lang="en-US" sz="2000" smtClean="0">
                <a:latin typeface="Arial" charset="0"/>
                <a:cs typeface="Arial" charset="0"/>
              </a:rPr>
              <a:t>. </a:t>
            </a:r>
          </a:p>
          <a:p>
            <a:pPr>
              <a:lnSpc>
                <a:spcPct val="90000"/>
              </a:lnSpc>
              <a:buFontTx/>
              <a:buNone/>
            </a:pPr>
            <a:r>
              <a:rPr lang="en-US" sz="2000" smtClean="0">
                <a:latin typeface="Arial" charset="0"/>
                <a:cs typeface="Arial" charset="0"/>
              </a:rPr>
              <a:t>No entanto, em recém-nascidos a termo, a lesão na WM foi mais freqüentemente isolada e a lesão no cerebelo não foi observada.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srcRect/>
          <a:stretch>
            <a:fillRect/>
          </a:stretch>
        </p:blipFill>
        <p:spPr bwMode="auto">
          <a:xfrm>
            <a:off x="1979613" y="141288"/>
            <a:ext cx="5321300" cy="4840287"/>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3"/>
          <p:cNvSpPr txBox="1">
            <a:spLocks noGrp="1"/>
          </p:cNvSpPr>
          <p:nvPr>
            <p:ph type="title" idx="4294967295"/>
          </p:nvPr>
        </p:nvSpPr>
        <p:spPr/>
        <p:txBody>
          <a:bodyPr lIns="91440" tIns="45720" rIns="91440" bIns="45720" anchor="ctr"/>
          <a:lstStyle/>
          <a:p>
            <a:pPr algn="ctr"/>
            <a:r>
              <a:rPr lang="pt-BR" sz="3600" b="1" smtClean="0">
                <a:solidFill>
                  <a:srgbClr val="FF0066"/>
                </a:solidFill>
                <a:latin typeface="Arial" charset="0"/>
                <a:cs typeface="Arial" charset="0"/>
              </a:rPr>
              <a:t>DISCUSSÃO</a:t>
            </a:r>
            <a:r>
              <a:rPr lang="pt-BR" sz="1200" smtClean="0">
                <a:latin typeface="Arial" charset="0"/>
                <a:cs typeface="Arial" charset="0"/>
              </a:rPr>
              <a:t> </a:t>
            </a:r>
          </a:p>
        </p:txBody>
      </p:sp>
      <p:sp>
        <p:nvSpPr>
          <p:cNvPr id="38915" name="Espaço Reservado para Conteúdo 4"/>
          <p:cNvSpPr txBox="1">
            <a:spLocks noGrp="1"/>
          </p:cNvSpPr>
          <p:nvPr>
            <p:ph idx="4294967295"/>
          </p:nvPr>
        </p:nvSpPr>
        <p:spPr>
          <a:xfrm>
            <a:off x="0" y="1377950"/>
            <a:ext cx="8229600" cy="3394075"/>
          </a:xfrm>
        </p:spPr>
        <p:txBody>
          <a:bodyPr lIns="91440" tIns="45720" rIns="91440" bIns="45720"/>
          <a:lstStyle/>
          <a:p>
            <a:pPr algn="ctr">
              <a:lnSpc>
                <a:spcPct val="90000"/>
              </a:lnSpc>
              <a:buFontTx/>
              <a:buNone/>
            </a:pPr>
            <a:r>
              <a:rPr lang="pt-BR" sz="2000" smtClean="0">
                <a:solidFill>
                  <a:schemeClr val="hlink"/>
                </a:solidFill>
                <a:latin typeface="Arial" charset="0"/>
                <a:cs typeface="Arial" charset="0"/>
              </a:rPr>
              <a:t>Neste estudo, para os pré-termos entre 34-36 semanas com EHI:</a:t>
            </a:r>
          </a:p>
          <a:p>
            <a:pPr lvl="1">
              <a:lnSpc>
                <a:spcPct val="90000"/>
              </a:lnSpc>
              <a:buFontTx/>
              <a:buNone/>
            </a:pPr>
            <a:r>
              <a:rPr lang="pt-PT" sz="2000" smtClean="0">
                <a:latin typeface="Arial" charset="0"/>
                <a:cs typeface="Arial" charset="0"/>
              </a:rPr>
              <a:t>A hipotermia terapêutica foi viável e</a:t>
            </a:r>
            <a:r>
              <a:rPr lang="pt-BR" sz="2000" smtClean="0">
                <a:latin typeface="Arial" charset="0"/>
                <a:cs typeface="Arial" charset="0"/>
              </a:rPr>
              <a:t> </a:t>
            </a:r>
            <a:r>
              <a:rPr lang="pt-PT" sz="2000" smtClean="0">
                <a:latin typeface="Arial" charset="0"/>
                <a:cs typeface="Arial" charset="0"/>
              </a:rPr>
              <a:t>pode ser considerada como uma estratégia de gerenciamento </a:t>
            </a:r>
          </a:p>
          <a:p>
            <a:pPr lvl="1">
              <a:lnSpc>
                <a:spcPct val="90000"/>
              </a:lnSpc>
              <a:buFontTx/>
              <a:buNone/>
            </a:pPr>
            <a:r>
              <a:rPr lang="pt-PT" sz="2000" smtClean="0">
                <a:latin typeface="Arial" charset="0"/>
                <a:cs typeface="Arial" charset="0"/>
              </a:rPr>
              <a:t>Não houveram diferenças estatísticas na gravidade de lesão cerebral na RM</a:t>
            </a:r>
          </a:p>
          <a:p>
            <a:pPr lvl="1">
              <a:lnSpc>
                <a:spcPct val="90000"/>
              </a:lnSpc>
              <a:buFontTx/>
              <a:buNone/>
            </a:pPr>
            <a:r>
              <a:rPr lang="pt-PT" sz="2000" smtClean="0">
                <a:latin typeface="Arial" charset="0"/>
                <a:cs typeface="Arial" charset="0"/>
              </a:rPr>
              <a:t>Embora não houve diferenças estatísticas na severidade da lesão cerebral na RM, os pré-termo apresentaram incidência aumentada de lesão cerebral na WM e aumento da mortalidade secundária ao redirecionamento dos cuidados relacionados à gravidade da encefalopatia</a:t>
            </a:r>
            <a:endParaRPr lang="pt-BR"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txBox="1">
            <a:spLocks noGrp="1"/>
          </p:cNvSpPr>
          <p:nvPr>
            <p:ph type="title" idx="4294967295"/>
          </p:nvPr>
        </p:nvSpPr>
        <p:spPr>
          <a:xfrm>
            <a:off x="914400" y="0"/>
            <a:ext cx="8229600" cy="857250"/>
          </a:xfrm>
        </p:spPr>
        <p:txBody>
          <a:bodyPr lIns="91440" tIns="45720" rIns="91440" bIns="45720" anchor="ctr"/>
          <a:lstStyle/>
          <a:p>
            <a:pPr algn="ctr"/>
            <a:r>
              <a:rPr lang="pt-BR" sz="4000" b="1" smtClean="0">
                <a:solidFill>
                  <a:srgbClr val="FF0066"/>
                </a:solidFill>
                <a:latin typeface="Arial" charset="0"/>
                <a:cs typeface="Arial" charset="0"/>
              </a:rPr>
              <a:t>DISCUSSÃO</a:t>
            </a:r>
          </a:p>
        </p:txBody>
      </p:sp>
      <p:sp>
        <p:nvSpPr>
          <p:cNvPr id="39939" name="Espaço Reservado para Conteúdo 2"/>
          <p:cNvSpPr txBox="1">
            <a:spLocks noGrp="1"/>
          </p:cNvSpPr>
          <p:nvPr>
            <p:ph idx="4294967295"/>
          </p:nvPr>
        </p:nvSpPr>
        <p:spPr>
          <a:xfrm>
            <a:off x="395288" y="844550"/>
            <a:ext cx="8497887" cy="3995738"/>
          </a:xfrm>
        </p:spPr>
        <p:txBody>
          <a:bodyPr lIns="91440" tIns="45720" rIns="91440" bIns="45720"/>
          <a:lstStyle/>
          <a:p>
            <a:pPr>
              <a:lnSpc>
                <a:spcPct val="80000"/>
              </a:lnSpc>
              <a:buFontTx/>
              <a:buNone/>
            </a:pPr>
            <a:r>
              <a:rPr lang="pt-BR" sz="1100" smtClean="0">
                <a:latin typeface="Arial" charset="0"/>
                <a:cs typeface="Arial" charset="0"/>
              </a:rPr>
              <a:t>    </a:t>
            </a:r>
            <a:r>
              <a:rPr lang="pt-BR" sz="1800" smtClean="0">
                <a:latin typeface="Arial" charset="0"/>
                <a:cs typeface="Arial" charset="0"/>
              </a:rPr>
              <a:t>Em ensaios randomizados de hipotermia terapêutica em neonatos ≥36 semanas de gestação, os efeitos adversos a curto prazo:</a:t>
            </a:r>
          </a:p>
          <a:p>
            <a:pPr lvl="1">
              <a:lnSpc>
                <a:spcPct val="80000"/>
              </a:lnSpc>
              <a:buFontTx/>
              <a:buNone/>
            </a:pPr>
            <a:r>
              <a:rPr lang="pt-PT" sz="1800" smtClean="0">
                <a:latin typeface="Arial" charset="0"/>
                <a:cs typeface="Arial" charset="0"/>
              </a:rPr>
              <a:t>foram transitórios e recuperados sem sequelas significativas a longo prazo.  </a:t>
            </a:r>
          </a:p>
          <a:p>
            <a:pPr algn="ctr">
              <a:lnSpc>
                <a:spcPct val="80000"/>
              </a:lnSpc>
              <a:buFontTx/>
              <a:buNone/>
            </a:pPr>
            <a:r>
              <a:rPr lang="pt-BR" sz="1800" b="1" i="1" smtClean="0">
                <a:solidFill>
                  <a:schemeClr val="hlink"/>
                </a:solidFill>
                <a:latin typeface="Arial" charset="0"/>
                <a:cs typeface="Arial" charset="0"/>
              </a:rPr>
              <a:t>As complicações notadas neste estudo foram semelhantes às relatadas na literatura</a:t>
            </a:r>
          </a:p>
          <a:p>
            <a:pPr lvl="1">
              <a:lnSpc>
                <a:spcPct val="80000"/>
              </a:lnSpc>
              <a:buFontTx/>
              <a:buNone/>
            </a:pPr>
            <a:r>
              <a:rPr lang="pt-PT" sz="1800" smtClean="0">
                <a:solidFill>
                  <a:srgbClr val="FF0066"/>
                </a:solidFill>
                <a:latin typeface="Arial" charset="0"/>
                <a:cs typeface="Arial" charset="0"/>
              </a:rPr>
              <a:t>coagulopatia</a:t>
            </a:r>
            <a:r>
              <a:rPr lang="pt-PT" sz="1800" smtClean="0">
                <a:latin typeface="Arial" charset="0"/>
                <a:cs typeface="Arial" charset="0"/>
              </a:rPr>
              <a:t> foi uma complicação frequente em ambos os grupos </a:t>
            </a:r>
            <a:r>
              <a:rPr lang="pt-PT" sz="1800" baseline="30000" smtClean="0">
                <a:latin typeface="Arial" charset="0"/>
                <a:cs typeface="Arial" charset="0"/>
              </a:rPr>
              <a:t>1,3,15</a:t>
            </a:r>
          </a:p>
          <a:p>
            <a:pPr lvl="1">
              <a:lnSpc>
                <a:spcPct val="80000"/>
              </a:lnSpc>
              <a:buFontTx/>
              <a:buNone/>
            </a:pPr>
            <a:r>
              <a:rPr lang="pt-PT" sz="1800" smtClean="0">
                <a:solidFill>
                  <a:srgbClr val="FF0066"/>
                </a:solidFill>
                <a:latin typeface="Arial" charset="0"/>
                <a:cs typeface="Arial" charset="0"/>
              </a:rPr>
              <a:t>Trombose ou hemorragia significativa</a:t>
            </a:r>
            <a:r>
              <a:rPr lang="pt-PT" sz="1800" smtClean="0">
                <a:latin typeface="Arial" charset="0"/>
                <a:cs typeface="Arial" charset="0"/>
              </a:rPr>
              <a:t>:</a:t>
            </a:r>
          </a:p>
          <a:p>
            <a:pPr lvl="2">
              <a:lnSpc>
                <a:spcPct val="80000"/>
              </a:lnSpc>
              <a:buFontTx/>
              <a:buNone/>
            </a:pPr>
            <a:r>
              <a:rPr lang="pt-PT" sz="1800" smtClean="0">
                <a:latin typeface="Arial" charset="0"/>
                <a:cs typeface="Arial" charset="0"/>
              </a:rPr>
              <a:t> relatada em menos de 3% dos neonatos tratados com hipotermia do corpo inteiro, mas não foi observada na neuroimagem na coorte de neonatos prematuros</a:t>
            </a:r>
          </a:p>
          <a:p>
            <a:pPr lvl="1">
              <a:lnSpc>
                <a:spcPct val="80000"/>
              </a:lnSpc>
              <a:buFontTx/>
              <a:buNone/>
            </a:pPr>
            <a:r>
              <a:rPr lang="pt-PT" sz="1800" smtClean="0">
                <a:solidFill>
                  <a:srgbClr val="FF0066"/>
                </a:solidFill>
                <a:latin typeface="Arial" charset="0"/>
                <a:cs typeface="Arial" charset="0"/>
              </a:rPr>
              <a:t>Hiperglicemia</a:t>
            </a:r>
            <a:r>
              <a:rPr lang="pt-PT" sz="1800" smtClean="0">
                <a:latin typeface="Arial" charset="0"/>
                <a:cs typeface="Arial" charset="0"/>
              </a:rPr>
              <a:t> ocorreu em uma </a:t>
            </a:r>
            <a:r>
              <a:rPr lang="pt-PT" sz="1800" smtClean="0">
                <a:solidFill>
                  <a:srgbClr val="FF0066"/>
                </a:solidFill>
                <a:latin typeface="Arial" charset="0"/>
                <a:cs typeface="Arial" charset="0"/>
              </a:rPr>
              <a:t>proporção maior de recém-nascidos prematuros</a:t>
            </a:r>
          </a:p>
          <a:p>
            <a:pPr lvl="2">
              <a:lnSpc>
                <a:spcPct val="80000"/>
              </a:lnSpc>
              <a:buFontTx/>
              <a:buNone/>
            </a:pPr>
            <a:r>
              <a:rPr lang="pt-PT" sz="1800" smtClean="0">
                <a:latin typeface="Arial" charset="0"/>
                <a:cs typeface="Arial" charset="0"/>
              </a:rPr>
              <a:t>Foi observado </a:t>
            </a:r>
            <a:r>
              <a:rPr lang="pt-PT" sz="1800" b="1" smtClean="0">
                <a:latin typeface="Arial" charset="0"/>
                <a:cs typeface="Arial" charset="0"/>
              </a:rPr>
              <a:t>hiperglicemia em mais de metade da coorte</a:t>
            </a:r>
            <a:r>
              <a:rPr lang="pt-PT" sz="1800" smtClean="0">
                <a:latin typeface="Arial" charset="0"/>
                <a:cs typeface="Arial" charset="0"/>
              </a:rPr>
              <a:t>, mas a mortalidade não foi aumentada nesses pacientes</a:t>
            </a:r>
          </a:p>
          <a:p>
            <a:pPr lvl="2">
              <a:lnSpc>
                <a:spcPct val="80000"/>
              </a:lnSpc>
              <a:buFontTx/>
              <a:buNone/>
            </a:pPr>
            <a:r>
              <a:rPr lang="pt-PT" sz="1800" smtClean="0">
                <a:latin typeface="Arial" charset="0"/>
                <a:cs typeface="Arial" charset="0"/>
              </a:rPr>
              <a:t>Estudo mostrou mortalidade de 100% ou desabilidade moderada a severa desabilidade nos RN a termo resfriados que apresentaram hiperglicemia (acima de 200mg%)</a:t>
            </a:r>
            <a:r>
              <a:rPr lang="pt-PT" sz="1800" baseline="30000" smtClean="0">
                <a:latin typeface="Arial" charset="0"/>
                <a:cs typeface="Arial" charset="0"/>
              </a:rPr>
              <a:t>19</a:t>
            </a:r>
            <a:r>
              <a:rPr lang="pt-PT" sz="1800" smtClean="0">
                <a:latin typeface="Arial" charset="0"/>
                <a:cs typeface="Arial" charset="0"/>
              </a:rPr>
              <a: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txBox="1">
            <a:spLocks noGrp="1"/>
          </p:cNvSpPr>
          <p:nvPr>
            <p:ph type="title" idx="4294967295"/>
          </p:nvPr>
        </p:nvSpPr>
        <p:spPr>
          <a:xfrm>
            <a:off x="468313" y="-128588"/>
            <a:ext cx="8229600" cy="857251"/>
          </a:xfrm>
        </p:spPr>
        <p:txBody>
          <a:bodyPr lIns="91440" tIns="45720" rIns="91440" bIns="45720" anchor="ctr"/>
          <a:lstStyle/>
          <a:p>
            <a:pPr algn="ctr"/>
            <a:r>
              <a:rPr lang="pt-BR" sz="4000" b="1" smtClean="0">
                <a:solidFill>
                  <a:srgbClr val="FF0066"/>
                </a:solidFill>
                <a:latin typeface="Arial" charset="0"/>
                <a:cs typeface="Arial" charset="0"/>
              </a:rPr>
              <a:t>DISCUSSÃO</a:t>
            </a:r>
          </a:p>
        </p:txBody>
      </p:sp>
      <p:sp>
        <p:nvSpPr>
          <p:cNvPr id="40963" name="Espaço Reservado para Conteúdo 2"/>
          <p:cNvSpPr txBox="1">
            <a:spLocks noGrp="1"/>
          </p:cNvSpPr>
          <p:nvPr>
            <p:ph idx="4294967295"/>
          </p:nvPr>
        </p:nvSpPr>
        <p:spPr>
          <a:xfrm>
            <a:off x="384175" y="585788"/>
            <a:ext cx="8229600" cy="3394075"/>
          </a:xfrm>
        </p:spPr>
        <p:txBody>
          <a:bodyPr lIns="91440" tIns="45720" rIns="91440" bIns="45720"/>
          <a:lstStyle/>
          <a:p>
            <a:pPr>
              <a:lnSpc>
                <a:spcPct val="80000"/>
              </a:lnSpc>
              <a:buFontTx/>
              <a:buNone/>
            </a:pPr>
            <a:endParaRPr lang="pt-BR" sz="900" smtClean="0">
              <a:latin typeface="Arial" charset="0"/>
              <a:cs typeface="Arial" charset="0"/>
            </a:endParaRPr>
          </a:p>
          <a:p>
            <a:pPr lvl="1">
              <a:lnSpc>
                <a:spcPct val="80000"/>
              </a:lnSpc>
              <a:buFontTx/>
              <a:buNone/>
            </a:pPr>
            <a:r>
              <a:rPr lang="pt-BR" sz="1600" smtClean="0">
                <a:solidFill>
                  <a:srgbClr val="FF0066"/>
                </a:solidFill>
                <a:latin typeface="Arial" charset="0"/>
                <a:cs typeface="Arial" charset="0"/>
              </a:rPr>
              <a:t>Hipotermia</a:t>
            </a:r>
            <a:r>
              <a:rPr lang="pt-BR" sz="1600" smtClean="0">
                <a:latin typeface="Arial" charset="0"/>
                <a:cs typeface="Arial" charset="0"/>
              </a:rPr>
              <a:t>: ocorreu tanto na fase passiva</a:t>
            </a:r>
            <a:r>
              <a:rPr lang="pt-BR" sz="1600" baseline="30000" smtClean="0">
                <a:latin typeface="Arial" charset="0"/>
                <a:cs typeface="Arial" charset="0"/>
              </a:rPr>
              <a:t>20</a:t>
            </a:r>
            <a:r>
              <a:rPr lang="pt-BR" sz="1600" smtClean="0">
                <a:latin typeface="Arial" charset="0"/>
                <a:cs typeface="Arial" charset="0"/>
              </a:rPr>
              <a:t> como ativa com superação transitória da temperatura alvo mesmo em unidades de resfriamento servocontroladas.</a:t>
            </a:r>
            <a:r>
              <a:rPr lang="pt-BR" sz="1600" baseline="30000" smtClean="0">
                <a:latin typeface="Arial" charset="0"/>
                <a:cs typeface="Arial" charset="0"/>
              </a:rPr>
              <a:t>20</a:t>
            </a:r>
            <a:r>
              <a:rPr lang="pt-BR" sz="1600" smtClean="0">
                <a:latin typeface="Arial" charset="0"/>
                <a:cs typeface="Arial" charset="0"/>
              </a:rPr>
              <a:t> </a:t>
            </a:r>
          </a:p>
          <a:p>
            <a:pPr lvl="2">
              <a:lnSpc>
                <a:spcPct val="80000"/>
              </a:lnSpc>
              <a:buFontTx/>
              <a:buNone/>
            </a:pPr>
            <a:r>
              <a:rPr lang="pt-PT" sz="1600" smtClean="0">
                <a:latin typeface="Arial" charset="0"/>
                <a:cs typeface="Arial" charset="0"/>
              </a:rPr>
              <a:t>A </a:t>
            </a:r>
            <a:r>
              <a:rPr lang="pt-PT" sz="1600" b="1" smtClean="0">
                <a:latin typeface="Arial" charset="0"/>
                <a:cs typeface="Arial" charset="0"/>
              </a:rPr>
              <a:t>temperatura central transitória &lt;32ºC foi observada em bebês com menor peso ao nascer</a:t>
            </a:r>
            <a:r>
              <a:rPr lang="pt-PT" sz="1600" smtClean="0">
                <a:latin typeface="Arial" charset="0"/>
                <a:cs typeface="Arial" charset="0"/>
              </a:rPr>
              <a:t> sem maiores riscos de mortalidade</a:t>
            </a:r>
            <a:r>
              <a:rPr lang="pt-PT" sz="1600" baseline="30000" smtClean="0">
                <a:latin typeface="Arial" charset="0"/>
                <a:cs typeface="Arial" charset="0"/>
              </a:rPr>
              <a:t>21</a:t>
            </a:r>
          </a:p>
          <a:p>
            <a:pPr lvl="2">
              <a:lnSpc>
                <a:spcPct val="80000"/>
              </a:lnSpc>
              <a:buFontTx/>
              <a:buNone/>
            </a:pPr>
            <a:r>
              <a:rPr lang="pt-PT" sz="1600" b="1" smtClean="0">
                <a:latin typeface="Arial" charset="0"/>
                <a:cs typeface="Arial" charset="0"/>
              </a:rPr>
              <a:t>Os prematuros</a:t>
            </a:r>
            <a:r>
              <a:rPr lang="pt-PT" sz="1600" smtClean="0">
                <a:latin typeface="Arial" charset="0"/>
                <a:cs typeface="Arial" charset="0"/>
              </a:rPr>
              <a:t>, mas não os termo que apresentaram hipotermia tiveram menor temperatura á admissão</a:t>
            </a:r>
          </a:p>
          <a:p>
            <a:pPr lvl="2">
              <a:lnSpc>
                <a:spcPct val="80000"/>
              </a:lnSpc>
              <a:buFontTx/>
              <a:buNone/>
            </a:pPr>
            <a:r>
              <a:rPr lang="pt-PT" sz="1600" b="1" smtClean="0">
                <a:latin typeface="Arial" charset="0"/>
                <a:cs typeface="Arial" charset="0"/>
              </a:rPr>
              <a:t>RN a termo e prematuro  que desenvolveram hipotermia necessitaram de terapia de óxido nítrico</a:t>
            </a:r>
            <a:r>
              <a:rPr lang="pt-PT" sz="1600" smtClean="0">
                <a:latin typeface="Arial" charset="0"/>
                <a:cs typeface="Arial" charset="0"/>
              </a:rPr>
              <a:t> sugerindo maior risco de hipertensão pulmonar, como relatado por outros</a:t>
            </a:r>
            <a:r>
              <a:rPr lang="pt-PT" sz="1600" baseline="30000" smtClean="0">
                <a:latin typeface="Arial" charset="0"/>
                <a:cs typeface="Arial" charset="0"/>
              </a:rPr>
              <a:t>22</a:t>
            </a:r>
            <a:endParaRPr lang="pt-BR" sz="1600" baseline="30000" smtClean="0">
              <a:latin typeface="Arial" charset="0"/>
              <a:cs typeface="Arial" charset="0"/>
            </a:endParaRPr>
          </a:p>
          <a:p>
            <a:pPr lvl="1">
              <a:lnSpc>
                <a:spcPct val="80000"/>
              </a:lnSpc>
              <a:buFontTx/>
              <a:buNone/>
            </a:pPr>
            <a:r>
              <a:rPr lang="pt-PT" sz="1600" smtClean="0">
                <a:solidFill>
                  <a:srgbClr val="FF0066"/>
                </a:solidFill>
                <a:latin typeface="Arial" charset="0"/>
                <a:cs typeface="Arial" charset="0"/>
              </a:rPr>
              <a:t>Mortalidade geral: </a:t>
            </a:r>
            <a:r>
              <a:rPr lang="pt-PT" sz="1600" smtClean="0">
                <a:latin typeface="Arial" charset="0"/>
                <a:cs typeface="Arial" charset="0"/>
              </a:rPr>
              <a:t>12,9%</a:t>
            </a:r>
            <a:r>
              <a:rPr lang="pt-PT" sz="1600" smtClean="0">
                <a:solidFill>
                  <a:srgbClr val="FF0066"/>
                </a:solidFill>
                <a:latin typeface="Arial" charset="0"/>
                <a:cs typeface="Arial" charset="0"/>
              </a:rPr>
              <a:t> </a:t>
            </a:r>
          </a:p>
          <a:p>
            <a:pPr lvl="2">
              <a:buFontTx/>
              <a:buNone/>
            </a:pPr>
            <a:r>
              <a:rPr lang="pt-PT" sz="1600" smtClean="0">
                <a:latin typeface="Arial" charset="0"/>
                <a:cs typeface="Arial" charset="0"/>
              </a:rPr>
              <a:t>Menor do que a mortalidade reportada nas metanálises de ensaios de hipotermia terapêutica de recém-nascidos ≥36 semanas de gestação</a:t>
            </a:r>
            <a:r>
              <a:rPr lang="pt-PT" sz="1600" baseline="30000" smtClean="0">
                <a:latin typeface="Arial" charset="0"/>
                <a:cs typeface="Arial" charset="0"/>
              </a:rPr>
              <a:t>1</a:t>
            </a:r>
            <a:r>
              <a:rPr lang="pt-PT" sz="1600" smtClean="0">
                <a:latin typeface="Arial" charset="0"/>
                <a:cs typeface="Arial" charset="0"/>
              </a:rPr>
              <a:t>(</a:t>
            </a:r>
            <a:r>
              <a:rPr lang="pt-BR" sz="1600" smtClean="0">
                <a:latin typeface="Arial" charset="0"/>
                <a:cs typeface="Arial" charset="0"/>
              </a:rPr>
              <a:t>aproximadamente 25%) e pode refletir o maior número de leve a  moderado (74%) em comparação com severa (26%) encefalopatia no grupo de pré-termo</a:t>
            </a:r>
          </a:p>
          <a:p>
            <a:pPr lvl="2">
              <a:buFontTx/>
              <a:buNone/>
            </a:pPr>
            <a:r>
              <a:rPr lang="pt-PT" sz="1600" b="1" smtClean="0">
                <a:latin typeface="Arial" charset="0"/>
                <a:cs typeface="Arial" charset="0"/>
              </a:rPr>
              <a:t>Toda a mortalidade ocorreu em recém nascidos prematuros</a:t>
            </a:r>
            <a:r>
              <a:rPr lang="pt-PT" sz="1600" smtClean="0">
                <a:latin typeface="Arial" charset="0"/>
                <a:cs typeface="Arial" charset="0"/>
              </a:rPr>
              <a:t> e naqueles aqueles com encefalopatia grave, </a:t>
            </a:r>
            <a:r>
              <a:rPr lang="pt-BR" sz="1600" smtClean="0">
                <a:latin typeface="Arial" charset="0"/>
                <a:cs typeface="Arial" charset="0"/>
              </a:rPr>
              <a:t>com morte em 50% dos prematuros com encefalopatia grave nessa coorte.</a:t>
            </a:r>
          </a:p>
          <a:p>
            <a:pPr lvl="2">
              <a:buFontTx/>
              <a:buNone/>
            </a:pPr>
            <a:r>
              <a:rPr lang="pt-BR" sz="1600" smtClean="0">
                <a:latin typeface="Arial" charset="0"/>
                <a:cs typeface="Arial" charset="0"/>
              </a:rPr>
              <a:t> Isso é semelhante aos relatos anteriores que identificaram que 88% - 94% de toda a mortalidade ocorreu em recém-nascidos com EHI grave.</a:t>
            </a:r>
            <a:r>
              <a:rPr lang="pt-BR" sz="1600" baseline="30000" smtClean="0">
                <a:latin typeface="Arial" charset="0"/>
                <a:cs typeface="Arial" charset="0"/>
              </a:rPr>
              <a:t>13</a:t>
            </a:r>
            <a:r>
              <a:rPr lang="pt-BR" sz="1600" smtClean="0">
                <a:latin typeface="Arial" charset="0"/>
                <a:cs typeface="Arial" charset="0"/>
              </a:rPr>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txBox="1">
            <a:spLocks noGrp="1"/>
          </p:cNvSpPr>
          <p:nvPr>
            <p:ph type="title" idx="4294967295"/>
          </p:nvPr>
        </p:nvSpPr>
        <p:spPr/>
        <p:txBody>
          <a:bodyPr lIns="91440" tIns="45720" rIns="91440" bIns="45720" anchor="ctr"/>
          <a:lstStyle/>
          <a:p>
            <a:pPr algn="ctr"/>
            <a:r>
              <a:rPr lang="pt-BR" sz="4000" smtClean="0">
                <a:solidFill>
                  <a:srgbClr val="FF0066"/>
                </a:solidFill>
                <a:latin typeface="Arial" charset="0"/>
                <a:cs typeface="Arial" charset="0"/>
              </a:rPr>
              <a:t>DISCUSSÃO</a:t>
            </a:r>
          </a:p>
        </p:txBody>
      </p:sp>
      <p:sp>
        <p:nvSpPr>
          <p:cNvPr id="41987" name="Espaço Reservado para Conteúdo 2"/>
          <p:cNvSpPr txBox="1">
            <a:spLocks noGrp="1"/>
          </p:cNvSpPr>
          <p:nvPr>
            <p:ph idx="4294967295"/>
          </p:nvPr>
        </p:nvSpPr>
        <p:spPr/>
        <p:txBody>
          <a:bodyPr lIns="91440" tIns="45720" rIns="91440" bIns="45720"/>
          <a:lstStyle/>
          <a:p>
            <a:pPr lvl="1">
              <a:lnSpc>
                <a:spcPct val="90000"/>
              </a:lnSpc>
              <a:buFontTx/>
              <a:buNone/>
            </a:pPr>
            <a:r>
              <a:rPr lang="pt-BR" sz="2000" smtClean="0">
                <a:latin typeface="Arial" charset="0"/>
                <a:cs typeface="Arial" charset="0"/>
              </a:rPr>
              <a:t>Convulsões foram observadas em mais de um terço de pré-termo e recém-nascidos a termo, consistente cm taxas relatadas nos RN a termo e próximo ao termo.</a:t>
            </a:r>
            <a:r>
              <a:rPr lang="pt-BR" sz="2000" baseline="30000" smtClean="0">
                <a:latin typeface="Arial" charset="0"/>
                <a:cs typeface="Arial" charset="0"/>
              </a:rPr>
              <a:t>3,5.15</a:t>
            </a:r>
          </a:p>
          <a:p>
            <a:pPr>
              <a:lnSpc>
                <a:spcPct val="90000"/>
              </a:lnSpc>
              <a:buFontTx/>
              <a:buNone/>
            </a:pPr>
            <a:r>
              <a:rPr lang="pt-BR" sz="2000" smtClean="0">
                <a:latin typeface="Arial" charset="0"/>
                <a:cs typeface="Arial" charset="0"/>
              </a:rPr>
              <a:t>       RM feita a poucos dias do nascimento: </a:t>
            </a:r>
            <a:r>
              <a:rPr lang="pt-PT" sz="2000" smtClean="0">
                <a:latin typeface="Arial" charset="0"/>
                <a:cs typeface="Arial" charset="0"/>
              </a:rPr>
              <a:t>é considerado biomarcador excelente, pois identifica com precisão o local e o momento da lesão</a:t>
            </a:r>
          </a:p>
          <a:p>
            <a:pPr lvl="1">
              <a:lnSpc>
                <a:spcPct val="90000"/>
              </a:lnSpc>
              <a:buFontTx/>
              <a:buNone/>
            </a:pPr>
            <a:r>
              <a:rPr lang="pt-PT" sz="2000" smtClean="0">
                <a:latin typeface="Arial" charset="0"/>
                <a:cs typeface="Arial" charset="0"/>
              </a:rPr>
              <a:t>Reflete a etiologia subjacente </a:t>
            </a:r>
          </a:p>
          <a:p>
            <a:pPr lvl="1">
              <a:lnSpc>
                <a:spcPct val="90000"/>
              </a:lnSpc>
              <a:buFontTx/>
              <a:buNone/>
            </a:pPr>
            <a:r>
              <a:rPr lang="pt-PT" sz="2000" smtClean="0">
                <a:latin typeface="Arial" charset="0"/>
                <a:cs typeface="Arial" charset="0"/>
              </a:rPr>
              <a:t>Altamente preditivo (desenvolvimento neurológico)</a:t>
            </a:r>
            <a:r>
              <a:rPr lang="pt-PT" sz="2000" baseline="30000" smtClean="0">
                <a:latin typeface="Arial" charset="0"/>
                <a:cs typeface="Arial" charset="0"/>
              </a:rPr>
              <a:t>23</a:t>
            </a:r>
          </a:p>
          <a:p>
            <a:pPr algn="ctr">
              <a:lnSpc>
                <a:spcPct val="90000"/>
              </a:lnSpc>
              <a:buFontTx/>
              <a:buNone/>
            </a:pPr>
            <a:r>
              <a:rPr lang="pt-PT" sz="2000" b="1" smtClean="0">
                <a:solidFill>
                  <a:schemeClr val="hlink"/>
                </a:solidFill>
                <a:latin typeface="Arial" charset="0"/>
                <a:cs typeface="Arial" charset="0"/>
              </a:rPr>
              <a:t>Valor preditivo da RM na EHI não é alterado pela hipotermia terapêutica.</a:t>
            </a:r>
            <a:r>
              <a:rPr lang="pt-PT" sz="2000" b="1" baseline="30000" smtClean="0">
                <a:solidFill>
                  <a:schemeClr val="hlink"/>
                </a:solidFill>
                <a:latin typeface="Arial" charset="0"/>
                <a:cs typeface="Arial" charset="0"/>
              </a:rPr>
              <a:t>24</a:t>
            </a:r>
            <a:endParaRPr lang="pt-BR" sz="2000" b="1" baseline="30000" smtClean="0">
              <a:solidFill>
                <a:schemeClr val="hlink"/>
              </a:solidFill>
              <a:latin typeface="Arial" charset="0"/>
              <a:cs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txBox="1">
            <a:spLocks noGrp="1"/>
          </p:cNvSpPr>
          <p:nvPr>
            <p:ph type="title" idx="4294967295"/>
          </p:nvPr>
        </p:nvSpPr>
        <p:spPr>
          <a:xfrm>
            <a:off x="468313" y="149225"/>
            <a:ext cx="8229600" cy="857250"/>
          </a:xfrm>
        </p:spPr>
        <p:txBody>
          <a:bodyPr lIns="91440" tIns="45720" rIns="91440" bIns="45720" anchor="ctr"/>
          <a:lstStyle/>
          <a:p>
            <a:pPr algn="ctr"/>
            <a:r>
              <a:rPr lang="pt-BR" sz="4000" b="1" smtClean="0">
                <a:solidFill>
                  <a:srgbClr val="FF0066"/>
                </a:solidFill>
                <a:latin typeface="Arial" charset="0"/>
                <a:cs typeface="Arial" charset="0"/>
              </a:rPr>
              <a:t>DISCUSSÃO</a:t>
            </a:r>
          </a:p>
        </p:txBody>
      </p:sp>
      <p:sp>
        <p:nvSpPr>
          <p:cNvPr id="43011" name="Espaço Reservado para Conteúdo 2"/>
          <p:cNvSpPr txBox="1">
            <a:spLocks noGrp="1"/>
          </p:cNvSpPr>
          <p:nvPr>
            <p:ph idx="4294967295"/>
          </p:nvPr>
        </p:nvSpPr>
        <p:spPr>
          <a:xfrm>
            <a:off x="468313" y="1230313"/>
            <a:ext cx="8229600" cy="3394075"/>
          </a:xfrm>
        </p:spPr>
        <p:txBody>
          <a:bodyPr lIns="91440" tIns="45720" rIns="91440" bIns="45720"/>
          <a:lstStyle/>
          <a:p>
            <a:pPr>
              <a:lnSpc>
                <a:spcPct val="90000"/>
              </a:lnSpc>
              <a:buFontTx/>
              <a:buNone/>
            </a:pPr>
            <a:r>
              <a:rPr lang="pt-PT" sz="900" smtClean="0">
                <a:solidFill>
                  <a:schemeClr val="hlink"/>
                </a:solidFill>
                <a:latin typeface="Arial" charset="0"/>
                <a:cs typeface="Arial" charset="0"/>
              </a:rPr>
              <a:t>-</a:t>
            </a:r>
            <a:r>
              <a:rPr lang="pt-PT" sz="2000" b="1" smtClean="0">
                <a:solidFill>
                  <a:srgbClr val="FF0066"/>
                </a:solidFill>
                <a:latin typeface="Arial" charset="0"/>
                <a:cs typeface="Arial" charset="0"/>
              </a:rPr>
              <a:t>Dois principais padrões de lesão tem sido identificados nos RN a termo que prediz o prognóstico, assim como identifica a etiologia subjacente</a:t>
            </a:r>
            <a:r>
              <a:rPr lang="pt-PT" sz="2000" b="1" baseline="30000" smtClean="0">
                <a:solidFill>
                  <a:srgbClr val="FF0066"/>
                </a:solidFill>
                <a:latin typeface="Arial" charset="0"/>
                <a:cs typeface="Arial" charset="0"/>
              </a:rPr>
              <a:t>25</a:t>
            </a:r>
            <a:r>
              <a:rPr lang="pt-PT" sz="2000" smtClean="0">
                <a:latin typeface="Arial" charset="0"/>
                <a:cs typeface="Arial" charset="0"/>
              </a:rPr>
              <a:t>: </a:t>
            </a:r>
          </a:p>
          <a:p>
            <a:pPr lvl="1">
              <a:lnSpc>
                <a:spcPct val="90000"/>
              </a:lnSpc>
              <a:buFontTx/>
              <a:buNone/>
            </a:pPr>
            <a:r>
              <a:rPr lang="pt-PT" sz="2000" smtClean="0">
                <a:solidFill>
                  <a:srgbClr val="FF0066"/>
                </a:solidFill>
                <a:latin typeface="Arial" charset="0"/>
                <a:cs typeface="Arial" charset="0"/>
              </a:rPr>
              <a:t>      -Gânglios basais e predominantemente o tálamo</a:t>
            </a:r>
            <a:r>
              <a:rPr lang="pt-PT" sz="2000" smtClean="0">
                <a:latin typeface="Arial" charset="0"/>
                <a:cs typeface="Arial" charset="0"/>
              </a:rPr>
              <a:t> </a:t>
            </a:r>
          </a:p>
          <a:p>
            <a:pPr lvl="2">
              <a:lnSpc>
                <a:spcPct val="90000"/>
              </a:lnSpc>
              <a:buFontTx/>
              <a:buNone/>
            </a:pPr>
            <a:r>
              <a:rPr lang="pt-PT" sz="2000" smtClean="0">
                <a:latin typeface="Arial" charset="0"/>
                <a:cs typeface="Arial" charset="0"/>
              </a:rPr>
              <a:t>Envolvendo também o tronco encefálico e o hipocampo;</a:t>
            </a:r>
          </a:p>
          <a:p>
            <a:pPr lvl="2">
              <a:lnSpc>
                <a:spcPct val="90000"/>
              </a:lnSpc>
              <a:buFontTx/>
              <a:buNone/>
            </a:pPr>
            <a:r>
              <a:rPr lang="pt-PT" sz="2000" smtClean="0">
                <a:latin typeface="Arial" charset="0"/>
                <a:cs typeface="Arial" charset="0"/>
              </a:rPr>
              <a:t> </a:t>
            </a:r>
            <a:r>
              <a:rPr lang="pt-PT" sz="2000" i="1" smtClean="0">
                <a:latin typeface="Arial" charset="0"/>
                <a:cs typeface="Arial" charset="0"/>
              </a:rPr>
              <a:t>Watershed</a:t>
            </a:r>
            <a:r>
              <a:rPr lang="pt-PT" sz="2000" smtClean="0">
                <a:latin typeface="Arial" charset="0"/>
                <a:cs typeface="Arial" charset="0"/>
              </a:rPr>
              <a:t> envolvendo a WM e o córtex subjacente</a:t>
            </a:r>
          </a:p>
          <a:p>
            <a:pPr lvl="2">
              <a:lnSpc>
                <a:spcPct val="90000"/>
              </a:lnSpc>
              <a:buFontTx/>
              <a:buNone/>
            </a:pPr>
            <a:endParaRPr lang="pt-PT" sz="2000" b="1" baseline="30000" smtClean="0">
              <a:solidFill>
                <a:srgbClr val="FF0066"/>
              </a:solidFill>
              <a:latin typeface="Arial" charset="0"/>
              <a:cs typeface="Arial" charset="0"/>
            </a:endParaRPr>
          </a:p>
        </p:txBody>
      </p:sp>
      <p:sp>
        <p:nvSpPr>
          <p:cNvPr id="43012" name="Rectangle 4"/>
          <p:cNvSpPr>
            <a:spLocks noChangeArrowheads="1"/>
          </p:cNvSpPr>
          <p:nvPr/>
        </p:nvSpPr>
        <p:spPr bwMode="auto">
          <a:xfrm>
            <a:off x="585788" y="3213100"/>
            <a:ext cx="7740650" cy="1006475"/>
          </a:xfrm>
          <a:prstGeom prst="rect">
            <a:avLst/>
          </a:prstGeom>
          <a:noFill/>
          <a:ln w="9525">
            <a:noFill/>
            <a:miter lim="800000"/>
            <a:headEnd/>
            <a:tailEnd/>
          </a:ln>
        </p:spPr>
        <p:txBody>
          <a:bodyPr wrap="none">
            <a:spAutoFit/>
          </a:bodyPr>
          <a:lstStyle/>
          <a:p>
            <a:pPr algn="ctr"/>
            <a:r>
              <a:rPr lang="pt-PT" sz="2000" b="1">
                <a:solidFill>
                  <a:srgbClr val="FF0066"/>
                </a:solidFill>
              </a:rPr>
              <a:t>Um terceiro padrão envolvendo a lesão focal da WM sem </a:t>
            </a:r>
          </a:p>
          <a:p>
            <a:pPr algn="ctr"/>
            <a:r>
              <a:rPr lang="pt-PT" sz="2000" b="1">
                <a:solidFill>
                  <a:srgbClr val="FF0066"/>
                </a:solidFill>
              </a:rPr>
              <a:t>envolvimento da ganglia basal e tálamo </a:t>
            </a:r>
            <a:r>
              <a:rPr lang="pt-PT" sz="2000">
                <a:solidFill>
                  <a:schemeClr val="tx1"/>
                </a:solidFill>
              </a:rPr>
              <a:t>com prognóstico ruim e </a:t>
            </a:r>
          </a:p>
          <a:p>
            <a:pPr algn="ctr"/>
            <a:r>
              <a:rPr lang="pt-PT" sz="2000">
                <a:solidFill>
                  <a:schemeClr val="tx1"/>
                </a:solidFill>
              </a:rPr>
              <a:t>é semelhante a lesão da WM nos pré-termo</a:t>
            </a:r>
            <a:r>
              <a:rPr lang="pt-PT" sz="2000" baseline="30000">
                <a:solidFill>
                  <a:schemeClr val="tx1"/>
                </a:solidFill>
                <a:ea typeface="Arial Unicode MS" pitchFamily="34" charset="-128"/>
                <a:cs typeface="Arial Unicode MS" pitchFamily="34" charset="-128"/>
              </a:rPr>
              <a:t>26</a:t>
            </a:r>
            <a:endParaRPr lang="pt-BR" sz="2000" baseline="30000">
              <a:solidFill>
                <a:schemeClr val="tx1"/>
              </a:solidFill>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txBox="1">
            <a:spLocks noGrp="1"/>
          </p:cNvSpPr>
          <p:nvPr>
            <p:ph type="title" idx="4294967295"/>
          </p:nvPr>
        </p:nvSpPr>
        <p:spPr>
          <a:xfrm>
            <a:off x="468313" y="195263"/>
            <a:ext cx="8229600" cy="857250"/>
          </a:xfrm>
        </p:spPr>
        <p:txBody>
          <a:bodyPr lIns="91440" tIns="45720" rIns="91440" bIns="45720" anchor="ctr"/>
          <a:lstStyle/>
          <a:p>
            <a:pPr algn="ctr"/>
            <a:r>
              <a:rPr lang="pt-BR" sz="4000" b="1" smtClean="0">
                <a:solidFill>
                  <a:srgbClr val="FF0066"/>
                </a:solidFill>
                <a:latin typeface="Arial" charset="0"/>
                <a:cs typeface="Arial" charset="0"/>
              </a:rPr>
              <a:t>DISCUSSÃO</a:t>
            </a:r>
          </a:p>
        </p:txBody>
      </p:sp>
      <p:sp>
        <p:nvSpPr>
          <p:cNvPr id="44035" name="Espaço Reservado para Conteúdo 2"/>
          <p:cNvSpPr txBox="1">
            <a:spLocks noGrp="1"/>
          </p:cNvSpPr>
          <p:nvPr>
            <p:ph idx="4294967295"/>
          </p:nvPr>
        </p:nvSpPr>
        <p:spPr>
          <a:xfrm>
            <a:off x="311150" y="1443038"/>
            <a:ext cx="8521700" cy="3416300"/>
          </a:xfrm>
        </p:spPr>
        <p:txBody>
          <a:bodyPr lIns="91440" tIns="45720" rIns="91440" bIns="45720"/>
          <a:lstStyle/>
          <a:p>
            <a:pPr>
              <a:lnSpc>
                <a:spcPct val="90000"/>
              </a:lnSpc>
              <a:buFontTx/>
              <a:buNone/>
            </a:pPr>
            <a:r>
              <a:rPr lang="pt-PT" sz="2000" smtClean="0">
                <a:latin typeface="Arial" charset="0"/>
                <a:cs typeface="Arial" charset="0"/>
              </a:rPr>
              <a:t>Neste estudo a lesão em </a:t>
            </a:r>
            <a:r>
              <a:rPr lang="pt-PT" sz="2000" i="1" smtClean="0">
                <a:latin typeface="Arial" charset="0"/>
                <a:cs typeface="Arial" charset="0"/>
              </a:rPr>
              <a:t>watershed (córtex e WM) </a:t>
            </a:r>
            <a:r>
              <a:rPr lang="pt-PT" sz="2000" smtClean="0">
                <a:latin typeface="Arial" charset="0"/>
                <a:cs typeface="Arial" charset="0"/>
              </a:rPr>
              <a:t>é sugestivo de </a:t>
            </a:r>
            <a:r>
              <a:rPr lang="pt-PT" sz="2000" smtClean="0">
                <a:solidFill>
                  <a:srgbClr val="FF0066"/>
                </a:solidFill>
                <a:latin typeface="Arial" charset="0"/>
                <a:cs typeface="Arial" charset="0"/>
              </a:rPr>
              <a:t>hipoxia intermitente crônica</a:t>
            </a:r>
            <a:r>
              <a:rPr lang="pt-PT" sz="2000" smtClean="0">
                <a:latin typeface="Arial" charset="0"/>
                <a:cs typeface="Arial" charset="0"/>
              </a:rPr>
              <a:t> (</a:t>
            </a:r>
            <a:r>
              <a:rPr lang="pt-PT" sz="2000" b="1" smtClean="0">
                <a:latin typeface="Arial" charset="0"/>
                <a:cs typeface="Arial" charset="0"/>
              </a:rPr>
              <a:t>PREDOMINANTE  NOS PRE-TERMO</a:t>
            </a:r>
            <a:r>
              <a:rPr lang="pt-PT" sz="2000" smtClean="0">
                <a:latin typeface="Arial" charset="0"/>
                <a:cs typeface="Arial" charset="0"/>
              </a:rPr>
              <a:t>) </a:t>
            </a:r>
          </a:p>
          <a:p>
            <a:pPr lvl="1">
              <a:lnSpc>
                <a:spcPct val="90000"/>
              </a:lnSpc>
              <a:buFontTx/>
              <a:buNone/>
            </a:pPr>
            <a:r>
              <a:rPr lang="pt-PT" sz="2000" smtClean="0">
                <a:latin typeface="Arial" charset="0"/>
                <a:cs typeface="Arial" charset="0"/>
              </a:rPr>
              <a:t>Etiologia também apoiada pela contagem de glóbulos vermelhos nucleados elevados em neonatos prematuros.</a:t>
            </a:r>
            <a:r>
              <a:rPr lang="pt-PT" sz="2000" baseline="30000" smtClean="0">
                <a:latin typeface="Arial" charset="0"/>
                <a:cs typeface="Arial" charset="0"/>
              </a:rPr>
              <a:t>27</a:t>
            </a:r>
            <a:r>
              <a:rPr lang="pt-PT" sz="2000" smtClean="0">
                <a:latin typeface="Arial" charset="0"/>
                <a:cs typeface="Arial" charset="0"/>
              </a:rPr>
              <a:t> </a:t>
            </a:r>
          </a:p>
          <a:p>
            <a:pPr>
              <a:lnSpc>
                <a:spcPct val="90000"/>
              </a:lnSpc>
              <a:buFontTx/>
              <a:buNone/>
            </a:pPr>
            <a:r>
              <a:rPr lang="pt-PT" sz="2000" smtClean="0">
                <a:latin typeface="Arial" charset="0"/>
                <a:cs typeface="Arial" charset="0"/>
              </a:rPr>
              <a:t>DNGM é mais frequentemente associado a </a:t>
            </a:r>
            <a:r>
              <a:rPr lang="pt-PT" sz="2000" smtClean="0">
                <a:solidFill>
                  <a:srgbClr val="FF0066"/>
                </a:solidFill>
                <a:latin typeface="Arial" charset="0"/>
                <a:cs typeface="Arial" charset="0"/>
              </a:rPr>
              <a:t>hipoxia aguda </a:t>
            </a:r>
            <a:r>
              <a:rPr lang="pt-PT" sz="2000" b="1" smtClean="0">
                <a:latin typeface="Arial" charset="0"/>
                <a:cs typeface="Arial" charset="0"/>
              </a:rPr>
              <a:t>(PREDOMINANTE NOS RN A TERMO)</a:t>
            </a:r>
          </a:p>
          <a:p>
            <a:pPr lvl="1">
              <a:lnSpc>
                <a:spcPct val="90000"/>
              </a:lnSpc>
              <a:buFontTx/>
              <a:buNone/>
            </a:pPr>
            <a:r>
              <a:rPr lang="pt-PT" sz="2000" smtClean="0">
                <a:latin typeface="Arial" charset="0"/>
                <a:cs typeface="Arial" charset="0"/>
              </a:rPr>
              <a:t>(Visto em 30% -59% de neonatos de próximo ao termo) e termo com EHI tratados com hipotermia terapêutica.</a:t>
            </a:r>
            <a:endParaRPr lang="pt-BR" sz="2000" smtClean="0">
              <a:latin typeface="Arial" charset="0"/>
              <a:cs typeface="Arial" charset="0"/>
            </a:endParaRPr>
          </a:p>
          <a:p>
            <a:pPr>
              <a:lnSpc>
                <a:spcPct val="90000"/>
              </a:lnSpc>
              <a:buFontTx/>
              <a:buNone/>
            </a:pPr>
            <a:endParaRPr lang="pt-BR"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txBox="1">
            <a:spLocks noGrp="1"/>
          </p:cNvSpPr>
          <p:nvPr>
            <p:ph type="title" idx="4294967295"/>
          </p:nvPr>
        </p:nvSpPr>
        <p:spPr>
          <a:xfrm>
            <a:off x="468313" y="195263"/>
            <a:ext cx="8229600" cy="857250"/>
          </a:xfrm>
        </p:spPr>
        <p:txBody>
          <a:bodyPr lIns="91440" tIns="45720" rIns="91440" bIns="45720" anchor="ctr"/>
          <a:lstStyle/>
          <a:p>
            <a:pPr algn="ctr"/>
            <a:r>
              <a:rPr lang="pt-BR" sz="4000" b="1" smtClean="0">
                <a:solidFill>
                  <a:srgbClr val="FF0066"/>
                </a:solidFill>
                <a:latin typeface="Arial" charset="0"/>
                <a:cs typeface="Arial" charset="0"/>
              </a:rPr>
              <a:t>DISCUSSÃO</a:t>
            </a:r>
          </a:p>
        </p:txBody>
      </p:sp>
      <p:sp>
        <p:nvSpPr>
          <p:cNvPr id="45059" name="Espaço Reservado para Conteúdo 2"/>
          <p:cNvSpPr txBox="1">
            <a:spLocks noGrp="1"/>
          </p:cNvSpPr>
          <p:nvPr>
            <p:ph idx="4294967295"/>
          </p:nvPr>
        </p:nvSpPr>
        <p:spPr>
          <a:xfrm>
            <a:off x="311150" y="1381125"/>
            <a:ext cx="8521700" cy="3416300"/>
          </a:xfrm>
        </p:spPr>
        <p:txBody>
          <a:bodyPr lIns="91440" tIns="45720" rIns="91440" bIns="45720"/>
          <a:lstStyle/>
          <a:p>
            <a:pPr>
              <a:lnSpc>
                <a:spcPct val="80000"/>
              </a:lnSpc>
              <a:buFontTx/>
              <a:buNone/>
            </a:pPr>
            <a:r>
              <a:rPr lang="pt-PT" sz="2000" smtClean="0">
                <a:latin typeface="Arial" charset="0"/>
                <a:cs typeface="Arial" charset="0"/>
              </a:rPr>
              <a:t>No presente estudo, as taxas de lesão cerebral na RM foram:</a:t>
            </a:r>
          </a:p>
          <a:p>
            <a:pPr lvl="1">
              <a:lnSpc>
                <a:spcPct val="80000"/>
              </a:lnSpc>
              <a:buFontTx/>
              <a:buNone/>
            </a:pPr>
            <a:r>
              <a:rPr lang="pt-PT" sz="2000" smtClean="0">
                <a:latin typeface="Arial" charset="0"/>
                <a:cs typeface="Arial" charset="0"/>
              </a:rPr>
              <a:t>Prematuros: 80,6%;</a:t>
            </a:r>
          </a:p>
          <a:p>
            <a:pPr lvl="1">
              <a:lnSpc>
                <a:spcPct val="80000"/>
              </a:lnSpc>
              <a:buFontTx/>
              <a:buNone/>
            </a:pPr>
            <a:r>
              <a:rPr lang="pt-PT" sz="2000" smtClean="0">
                <a:latin typeface="Arial" charset="0"/>
                <a:cs typeface="Arial" charset="0"/>
              </a:rPr>
              <a:t>Neonatos a termo: 59,4%</a:t>
            </a:r>
          </a:p>
          <a:p>
            <a:pPr lvl="1">
              <a:lnSpc>
                <a:spcPct val="80000"/>
              </a:lnSpc>
              <a:buFontTx/>
              <a:buNone/>
            </a:pPr>
            <a:r>
              <a:rPr lang="pt-PT" sz="2000" smtClean="0">
                <a:latin typeface="Arial" charset="0"/>
                <a:cs typeface="Arial" charset="0"/>
              </a:rPr>
              <a:t>Neonatos ≥36 semanas matriculados nos ensaios de hipotermia terapêutica: 40% -46%</a:t>
            </a:r>
            <a:r>
              <a:rPr lang="pt-PT" sz="2000" baseline="30000" smtClean="0">
                <a:latin typeface="Arial" charset="0"/>
                <a:cs typeface="Arial" charset="0"/>
              </a:rPr>
              <a:t>3,4,15</a:t>
            </a:r>
            <a:r>
              <a:rPr lang="pt-PT" sz="2000" smtClean="0">
                <a:latin typeface="Arial" charset="0"/>
                <a:cs typeface="Arial" charset="0"/>
              </a:rPr>
              <a:t> </a:t>
            </a:r>
          </a:p>
          <a:p>
            <a:pPr>
              <a:lnSpc>
                <a:spcPct val="80000"/>
              </a:lnSpc>
              <a:buFontTx/>
              <a:buNone/>
            </a:pPr>
            <a:r>
              <a:rPr lang="pt-PT" sz="2000" smtClean="0">
                <a:solidFill>
                  <a:srgbClr val="FF0066"/>
                </a:solidFill>
                <a:latin typeface="Arial" charset="0"/>
                <a:cs typeface="Arial" charset="0"/>
              </a:rPr>
              <a:t>Conclusão: idade gestacional mais baixa = vulnerabilidade seletiva da WM e do cerebelo</a:t>
            </a:r>
            <a:r>
              <a:rPr lang="pt-PT" sz="2000" smtClean="0">
                <a:latin typeface="Arial" charset="0"/>
                <a:cs typeface="Arial" charset="0"/>
              </a:rPr>
              <a:t> </a:t>
            </a:r>
          </a:p>
          <a:p>
            <a:pPr>
              <a:lnSpc>
                <a:spcPct val="80000"/>
              </a:lnSpc>
              <a:buFontTx/>
              <a:buNone/>
            </a:pPr>
            <a:r>
              <a:rPr lang="pt-PT" sz="2000" smtClean="0">
                <a:solidFill>
                  <a:schemeClr val="hlink"/>
                </a:solidFill>
                <a:latin typeface="Arial" charset="0"/>
                <a:cs typeface="Arial" charset="0"/>
              </a:rPr>
              <a:t>A maior incidência de lesão na RM em pré-termo é comparável às taxas em lactentes prematuros com EHI não tratados com hipotermia terapêutica</a:t>
            </a:r>
            <a:endParaRPr lang="pt-BR" sz="2000" smtClean="0">
              <a:solidFill>
                <a:schemeClr val="hlink"/>
              </a:solidFill>
              <a:latin typeface="Arial" charset="0"/>
              <a:cs typeface="Arial"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Grp="1"/>
          </p:cNvSpPr>
          <p:nvPr>
            <p:ph type="body" idx="4294967295"/>
          </p:nvPr>
        </p:nvSpPr>
        <p:spPr/>
        <p:txBody>
          <a:bodyPr/>
          <a:lstStyle/>
          <a:p>
            <a:pPr>
              <a:lnSpc>
                <a:spcPct val="90000"/>
              </a:lnSpc>
              <a:buFontTx/>
              <a:buNone/>
            </a:pPr>
            <a:r>
              <a:rPr lang="pt-BR" sz="2000" smtClean="0">
                <a:latin typeface="Arial" charset="0"/>
                <a:cs typeface="Arial" charset="0"/>
              </a:rPr>
              <a:t>Logitharajah et al</a:t>
            </a:r>
            <a:r>
              <a:rPr lang="pt-BR" sz="2000" baseline="30000" smtClean="0">
                <a:latin typeface="Arial" charset="0"/>
                <a:cs typeface="Arial" charset="0"/>
              </a:rPr>
              <a:t>28</a:t>
            </a:r>
            <a:r>
              <a:rPr lang="pt-BR" sz="2000" smtClean="0">
                <a:latin typeface="Arial" charset="0"/>
                <a:cs typeface="Arial" charset="0"/>
              </a:rPr>
              <a:t> relataram achados de neuroimagem de 55 prematuros nascidos com 26-36 semanas de gestação. </a:t>
            </a:r>
          </a:p>
          <a:p>
            <a:pPr>
              <a:lnSpc>
                <a:spcPct val="90000"/>
              </a:lnSpc>
              <a:buFontTx/>
              <a:buNone/>
            </a:pPr>
            <a:r>
              <a:rPr lang="pt-BR" sz="2000" smtClean="0">
                <a:latin typeface="Arial" charset="0"/>
                <a:cs typeface="Arial" charset="0"/>
              </a:rPr>
              <a:t>Nesse estudo, a mediana de idade dos lactentes foi de 35 semanas (5 lactentes com &lt;32 semanas de gestação) e a mediana da idade do primeiro exame foi de 7 dias. </a:t>
            </a:r>
          </a:p>
          <a:p>
            <a:pPr>
              <a:lnSpc>
                <a:spcPct val="90000"/>
              </a:lnSpc>
              <a:buFontTx/>
              <a:buNone/>
            </a:pPr>
            <a:r>
              <a:rPr lang="pt-BR" sz="2000" smtClean="0">
                <a:latin typeface="Arial" charset="0"/>
                <a:cs typeface="Arial" charset="0"/>
              </a:rPr>
              <a:t>Eles relataram </a:t>
            </a:r>
            <a:r>
              <a:rPr lang="pt-BR" sz="2000" smtClean="0">
                <a:solidFill>
                  <a:srgbClr val="FF0066"/>
                </a:solidFill>
                <a:latin typeface="Arial" charset="0"/>
                <a:cs typeface="Arial" charset="0"/>
              </a:rPr>
              <a:t>lesão observada na WM em quase 89% dos neonatos, na ganglia basal e tálamo em 72%, no córtex em 47% e tronco encefálico em 43% dos lactentes. </a:t>
            </a:r>
          </a:p>
          <a:p>
            <a:pPr>
              <a:lnSpc>
                <a:spcPct val="90000"/>
              </a:lnSpc>
              <a:buFontTx/>
              <a:buNone/>
            </a:pPr>
            <a:r>
              <a:rPr lang="pt-BR" sz="2000" smtClean="0">
                <a:latin typeface="Arial" charset="0"/>
                <a:cs typeface="Arial" charset="0"/>
              </a:rPr>
              <a:t>Ensaios de hipotermia terapêutica em recém-nascidos com 35 semanas de gestação</a:t>
            </a:r>
            <a:r>
              <a:rPr lang="pt-BR" sz="2000" baseline="30000" smtClean="0">
                <a:latin typeface="Arial" charset="0"/>
                <a:cs typeface="Arial" charset="0"/>
              </a:rPr>
              <a:t>15</a:t>
            </a:r>
            <a:r>
              <a:rPr lang="pt-BR" sz="2000" smtClean="0">
                <a:latin typeface="Arial" charset="0"/>
                <a:cs typeface="Arial" charset="0"/>
              </a:rPr>
              <a:t> não referiram resultados de ressonância magnética por idade gestacional.</a:t>
            </a:r>
          </a:p>
        </p:txBody>
      </p:sp>
      <p:sp>
        <p:nvSpPr>
          <p:cNvPr id="46083" name="Título 1"/>
          <p:cNvSpPr>
            <a:spLocks/>
          </p:cNvSpPr>
          <p:nvPr/>
        </p:nvSpPr>
        <p:spPr bwMode="auto">
          <a:xfrm>
            <a:off x="468313" y="195263"/>
            <a:ext cx="8229600" cy="857250"/>
          </a:xfrm>
          <a:prstGeom prst="rect">
            <a:avLst/>
          </a:prstGeom>
          <a:noFill/>
          <a:ln w="9525">
            <a:noFill/>
            <a:miter lim="800000"/>
            <a:headEnd/>
            <a:tailEnd/>
          </a:ln>
        </p:spPr>
        <p:txBody>
          <a:bodyPr anchor="ctr"/>
          <a:lstStyle/>
          <a:p>
            <a:pPr algn="ctr" eaLnBrk="0" hangingPunct="0"/>
            <a:r>
              <a:rPr lang="pt-BR" sz="4000" b="1">
                <a:solidFill>
                  <a:srgbClr val="FF0066"/>
                </a:solidFill>
              </a:rPr>
              <a:t>DISCUSSÃO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txBox="1">
            <a:spLocks noGrp="1"/>
          </p:cNvSpPr>
          <p:nvPr>
            <p:ph type="title" idx="4294967295"/>
          </p:nvPr>
        </p:nvSpPr>
        <p:spPr>
          <a:xfrm>
            <a:off x="468313" y="195263"/>
            <a:ext cx="8229600" cy="857250"/>
          </a:xfrm>
        </p:spPr>
        <p:txBody>
          <a:bodyPr lIns="91440" tIns="45720" rIns="91440" bIns="45720" anchor="ctr"/>
          <a:lstStyle/>
          <a:p>
            <a:pPr algn="ctr"/>
            <a:r>
              <a:rPr lang="pt-BR" sz="4000" b="1" smtClean="0">
                <a:solidFill>
                  <a:srgbClr val="FF0066"/>
                </a:solidFill>
                <a:latin typeface="Arial" charset="0"/>
                <a:cs typeface="Arial" charset="0"/>
              </a:rPr>
              <a:t>LIMITAÇÕES</a:t>
            </a:r>
          </a:p>
        </p:txBody>
      </p:sp>
      <p:sp>
        <p:nvSpPr>
          <p:cNvPr id="47107" name="Espaço Reservado para Conteúdo 2"/>
          <p:cNvSpPr txBox="1">
            <a:spLocks noGrp="1"/>
          </p:cNvSpPr>
          <p:nvPr>
            <p:ph idx="4294967295"/>
          </p:nvPr>
        </p:nvSpPr>
        <p:spPr/>
        <p:txBody>
          <a:bodyPr lIns="91440" tIns="45720" rIns="91440" bIns="45720"/>
          <a:lstStyle/>
          <a:p>
            <a:pPr>
              <a:lnSpc>
                <a:spcPct val="80000"/>
              </a:lnSpc>
              <a:buFontTx/>
              <a:buNone/>
            </a:pPr>
            <a:r>
              <a:rPr lang="pt-PT" sz="2000" smtClean="0">
                <a:latin typeface="Arial" charset="0"/>
                <a:cs typeface="Arial" charset="0"/>
              </a:rPr>
              <a:t>O Estudo é limitado pela natureza retrospectiva e pequeno tamanho de coorte</a:t>
            </a:r>
          </a:p>
          <a:p>
            <a:pPr lvl="1">
              <a:lnSpc>
                <a:spcPct val="80000"/>
              </a:lnSpc>
              <a:buFontTx/>
              <a:buNone/>
            </a:pPr>
            <a:r>
              <a:rPr lang="pt-PT" sz="2000" smtClean="0">
                <a:latin typeface="Arial" charset="0"/>
                <a:cs typeface="Arial" charset="0"/>
              </a:rPr>
              <a:t>A falta de um grupo de controle de neonatos prematuros naquela idade gestacional não tratados com hipotermia terapêutica</a:t>
            </a:r>
          </a:p>
          <a:p>
            <a:pPr>
              <a:lnSpc>
                <a:spcPct val="80000"/>
              </a:lnSpc>
              <a:buFontTx/>
              <a:buNone/>
            </a:pPr>
            <a:r>
              <a:rPr lang="pt-PT" sz="2000" smtClean="0">
                <a:latin typeface="Arial" charset="0"/>
                <a:cs typeface="Arial" charset="0"/>
              </a:rPr>
              <a:t>Ausência de um grupo de controle prematuro:</a:t>
            </a:r>
          </a:p>
          <a:p>
            <a:pPr lvl="1">
              <a:lnSpc>
                <a:spcPct val="80000"/>
              </a:lnSpc>
              <a:buFontTx/>
              <a:buNone/>
            </a:pPr>
            <a:r>
              <a:rPr lang="pt-PT" sz="2000" smtClean="0">
                <a:latin typeface="Arial" charset="0"/>
                <a:cs typeface="Arial" charset="0"/>
              </a:rPr>
              <a:t>Resultados de segurança e a lesão neurológica na RM comparados com uma coorte de neonatos a termo da Unidade, bem como com dados publicados em neonatos nascidos a ≥36 semanas de idade gestacional tratados com hipotermia terapêutica. </a:t>
            </a:r>
          </a:p>
          <a:p>
            <a:pPr>
              <a:lnSpc>
                <a:spcPct val="80000"/>
              </a:lnSpc>
              <a:buFontTx/>
              <a:buNone/>
            </a:pPr>
            <a:r>
              <a:rPr lang="pt-PT" sz="2000" smtClean="0">
                <a:latin typeface="Arial" charset="0"/>
                <a:cs typeface="Arial" charset="0"/>
              </a:rPr>
              <a:t>Ausência de mortalidade na coorte de termo </a:t>
            </a:r>
          </a:p>
          <a:p>
            <a:pPr>
              <a:lnSpc>
                <a:spcPct val="80000"/>
              </a:lnSpc>
              <a:buFontTx/>
              <a:buNone/>
            </a:pPr>
            <a:r>
              <a:rPr lang="pt-PT" sz="2000" smtClean="0">
                <a:latin typeface="Arial" charset="0"/>
                <a:cs typeface="Arial" charset="0"/>
              </a:rPr>
              <a:t>Neonatos com encefalopatia leve foram incluídos nas análises</a:t>
            </a:r>
            <a:endParaRPr lang="pt-BR" sz="2000" smtClean="0">
              <a:latin typeface="Arial" charset="0"/>
              <a:cs typeface="Arial" charset="0"/>
            </a:endParaRPr>
          </a:p>
          <a:p>
            <a:pPr>
              <a:lnSpc>
                <a:spcPct val="80000"/>
              </a:lnSpc>
              <a:buFontTx/>
              <a:buNone/>
            </a:pPr>
            <a:r>
              <a:rPr lang="pt-PT" sz="2000" smtClean="0">
                <a:latin typeface="Arial" charset="0"/>
                <a:cs typeface="Arial" charset="0"/>
              </a:rPr>
              <a:t>Realizada apenas uma análise limitada das características do EEG</a:t>
            </a:r>
          </a:p>
          <a:p>
            <a:pPr lvl="1">
              <a:lnSpc>
                <a:spcPct val="80000"/>
              </a:lnSpc>
              <a:buFontTx/>
              <a:buNone/>
            </a:pPr>
            <a:r>
              <a:rPr lang="pt-PT" sz="2000" smtClean="0">
                <a:latin typeface="Arial" charset="0"/>
                <a:cs typeface="Arial" charset="0"/>
              </a:rPr>
              <a:t> Não tem um acompanhamento completo do desenvolvimento neurológico nos sobreviventes na coorte de pré-termo</a:t>
            </a:r>
            <a:endParaRPr lang="pt-BR"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txBox="1">
            <a:spLocks noGrp="1"/>
          </p:cNvSpPr>
          <p:nvPr>
            <p:ph type="title" idx="4294967295"/>
          </p:nvPr>
        </p:nvSpPr>
        <p:spPr/>
        <p:txBody>
          <a:bodyPr lIns="91440" tIns="45720" rIns="91440" bIns="45720" anchor="ctr"/>
          <a:lstStyle/>
          <a:p>
            <a:pPr algn="ctr"/>
            <a:r>
              <a:rPr lang="pt-BR" sz="4000" b="1" smtClean="0">
                <a:solidFill>
                  <a:schemeClr val="hlink"/>
                </a:solidFill>
                <a:latin typeface="Arial" charset="0"/>
                <a:cs typeface="Arial" charset="0"/>
              </a:rPr>
              <a:t>CONCLUSÃO</a:t>
            </a:r>
          </a:p>
        </p:txBody>
      </p:sp>
      <p:sp>
        <p:nvSpPr>
          <p:cNvPr id="48131" name="Espaço Reservado para Conteúdo 2"/>
          <p:cNvSpPr txBox="1">
            <a:spLocks noGrp="1"/>
          </p:cNvSpPr>
          <p:nvPr>
            <p:ph idx="4294967295"/>
          </p:nvPr>
        </p:nvSpPr>
        <p:spPr>
          <a:xfrm>
            <a:off x="311150" y="1487488"/>
            <a:ext cx="8521700" cy="3416300"/>
          </a:xfrm>
        </p:spPr>
        <p:txBody>
          <a:bodyPr lIns="91440" tIns="45720" rIns="91440" bIns="45720"/>
          <a:lstStyle/>
          <a:p>
            <a:pPr>
              <a:lnSpc>
                <a:spcPct val="80000"/>
              </a:lnSpc>
              <a:buFontTx/>
              <a:buNone/>
            </a:pPr>
            <a:r>
              <a:rPr lang="pt-BR" sz="2000" smtClean="0">
                <a:latin typeface="Arial" charset="0"/>
                <a:cs typeface="Arial" charset="0"/>
              </a:rPr>
              <a:t>Os dados, </a:t>
            </a:r>
            <a:r>
              <a:rPr lang="pt-PT" sz="2000" smtClean="0">
                <a:latin typeface="Arial" charset="0"/>
                <a:cs typeface="Arial" charset="0"/>
              </a:rPr>
              <a:t>bem como relatos de casos isolados</a:t>
            </a:r>
            <a:r>
              <a:rPr lang="pt-PT" sz="2000" baseline="30000" smtClean="0">
                <a:latin typeface="Arial" charset="0"/>
                <a:cs typeface="Arial" charset="0"/>
              </a:rPr>
              <a:t>29</a:t>
            </a:r>
            <a:r>
              <a:rPr lang="pt-PT" sz="2000" smtClean="0">
                <a:latin typeface="Arial" charset="0"/>
                <a:cs typeface="Arial" charset="0"/>
              </a:rPr>
              <a:t> de resfriamento em recém-nascidos prematuros tardios, sugerem que </a:t>
            </a:r>
            <a:r>
              <a:rPr lang="pt-PT" sz="2000" smtClean="0">
                <a:solidFill>
                  <a:schemeClr val="hlink"/>
                </a:solidFill>
                <a:latin typeface="Arial" charset="0"/>
                <a:cs typeface="Arial" charset="0"/>
              </a:rPr>
              <a:t>a hipotermia terapêutica pode ser estendida a neonatos ≥34 semanas de gestação</a:t>
            </a:r>
            <a:r>
              <a:rPr lang="pt-BR" sz="2000" smtClean="0">
                <a:solidFill>
                  <a:schemeClr val="hlink"/>
                </a:solidFill>
                <a:latin typeface="Arial" charset="0"/>
                <a:cs typeface="Arial" charset="0"/>
              </a:rPr>
              <a:t>. </a:t>
            </a:r>
          </a:p>
          <a:p>
            <a:pPr>
              <a:lnSpc>
                <a:spcPct val="80000"/>
              </a:lnSpc>
              <a:buFontTx/>
              <a:buNone/>
            </a:pPr>
            <a:r>
              <a:rPr lang="pt-PT" sz="2000" smtClean="0">
                <a:latin typeface="Arial" charset="0"/>
                <a:cs typeface="Arial" charset="0"/>
              </a:rPr>
              <a:t>Sugere que as taxas da maioria dos eventos adversos associados ao processo de resfriamento ativo são semelhantes às observadas em neonatos a termo. </a:t>
            </a:r>
          </a:p>
          <a:p>
            <a:pPr>
              <a:lnSpc>
                <a:spcPct val="80000"/>
              </a:lnSpc>
              <a:buFontTx/>
              <a:buNone/>
            </a:pPr>
            <a:r>
              <a:rPr lang="pt-PT" sz="2000" smtClean="0">
                <a:latin typeface="Arial" charset="0"/>
                <a:cs typeface="Arial" charset="0"/>
              </a:rPr>
              <a:t>Os resultados podem refletir uma vulnerabilidade seletiva de lesão substância branca (WM)  nesta idade gestacional</a:t>
            </a:r>
            <a:endParaRPr lang="pt-BR" sz="2000" smtClean="0">
              <a:latin typeface="Arial" charset="0"/>
              <a:cs typeface="Arial" charset="0"/>
            </a:endParaRPr>
          </a:p>
          <a:p>
            <a:pPr>
              <a:lnSpc>
                <a:spcPct val="80000"/>
              </a:lnSpc>
              <a:buFontTx/>
              <a:buNone/>
            </a:pPr>
            <a:endParaRPr lang="pt-BR"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179388" y="574675"/>
            <a:ext cx="8826500" cy="3779838"/>
          </a:xfrm>
          <a:prstGeom prst="rect">
            <a:avLst/>
          </a:prstGeom>
          <a:noFill/>
          <a:ln w="9525">
            <a:noFill/>
            <a:miter lim="800000"/>
            <a:headEnd/>
            <a:tailEnd/>
          </a:ln>
        </p:spPr>
      </p:pic>
      <p:sp>
        <p:nvSpPr>
          <p:cNvPr id="49155" name="Text Box 3"/>
          <p:cNvSpPr txBox="1">
            <a:spLocks noChangeArrowheads="1"/>
          </p:cNvSpPr>
          <p:nvPr/>
        </p:nvSpPr>
        <p:spPr bwMode="auto">
          <a:xfrm>
            <a:off x="3616325" y="136525"/>
            <a:ext cx="1585913" cy="396875"/>
          </a:xfrm>
          <a:prstGeom prst="rect">
            <a:avLst/>
          </a:prstGeom>
          <a:noFill/>
          <a:ln w="9525">
            <a:noFill/>
            <a:miter lim="800000"/>
            <a:headEnd/>
            <a:tailEnd/>
          </a:ln>
        </p:spPr>
        <p:txBody>
          <a:bodyPr wrap="none">
            <a:spAutoFit/>
          </a:bodyPr>
          <a:lstStyle/>
          <a:p>
            <a:r>
              <a:rPr lang="pt-BR" sz="2000" b="1">
                <a:solidFill>
                  <a:schemeClr val="hlink"/>
                </a:solidFill>
              </a:rPr>
              <a:t>ABSTRACT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Grp="1"/>
          </p:cNvSpPr>
          <p:nvPr>
            <p:ph type="body" idx="4294967295"/>
          </p:nvPr>
        </p:nvSpPr>
        <p:spPr/>
        <p:txBody>
          <a:bodyPr/>
          <a:lstStyle/>
          <a:p>
            <a:pPr>
              <a:lnSpc>
                <a:spcPct val="90000"/>
              </a:lnSpc>
              <a:buFontTx/>
              <a:buNone/>
            </a:pPr>
            <a:r>
              <a:rPr lang="pt-BR" sz="2000" b="1" smtClean="0">
                <a:solidFill>
                  <a:schemeClr val="hlink"/>
                </a:solidFill>
                <a:latin typeface="Arial" charset="0"/>
                <a:cs typeface="Arial" charset="0"/>
              </a:rPr>
              <a:t>Objetivo:</a:t>
            </a:r>
            <a:r>
              <a:rPr lang="pt-BR" sz="2000" smtClean="0">
                <a:latin typeface="Arial" charset="0"/>
                <a:cs typeface="Arial" charset="0"/>
              </a:rPr>
              <a:t> Avaliar a segurança e os desfechos em curto prazo de neonatos prematuros nascidos com 34 a 35 semanas de gestação com encefalopatia hipóxico-isquêmica (EHI) tratada com hipotermia terapêutica.</a:t>
            </a:r>
          </a:p>
          <a:p>
            <a:pPr>
              <a:lnSpc>
                <a:spcPct val="90000"/>
              </a:lnSpc>
              <a:buFontTx/>
              <a:buNone/>
            </a:pPr>
            <a:r>
              <a:rPr lang="pt-BR" sz="2000" b="1" smtClean="0">
                <a:solidFill>
                  <a:schemeClr val="hlink"/>
                </a:solidFill>
                <a:latin typeface="Arial" charset="0"/>
                <a:cs typeface="Arial" charset="0"/>
              </a:rPr>
              <a:t>Desenho do estudo:</a:t>
            </a:r>
            <a:r>
              <a:rPr lang="pt-BR" sz="2000" smtClean="0">
                <a:latin typeface="Arial" charset="0"/>
                <a:cs typeface="Arial" charset="0"/>
              </a:rPr>
              <a:t> Registros médicos de recém-nascidos pré-termo nascidos com 34-35 semanas de idade gestacional com tratamento com EHI com hipotermia terapêutica foram revistos retrospectivamente. Resultados de segurança a curto prazo e a presença,severidade (leve, moderada, grave) e padrões de lesão cerebral na ressonância magnética foram revisados. utilizando um sistema de pontuação padrão, e comparado com uma coorte de neonatos a termo com EHI tratados com hipotermia.</a:t>
            </a:r>
          </a:p>
        </p:txBody>
      </p:sp>
      <p:sp>
        <p:nvSpPr>
          <p:cNvPr id="50179" name="Text Box 3"/>
          <p:cNvSpPr txBox="1">
            <a:spLocks noChangeArrowheads="1"/>
          </p:cNvSpPr>
          <p:nvPr/>
        </p:nvSpPr>
        <p:spPr bwMode="auto">
          <a:xfrm>
            <a:off x="4048125" y="52388"/>
            <a:ext cx="2413000" cy="701675"/>
          </a:xfrm>
          <a:prstGeom prst="rect">
            <a:avLst/>
          </a:prstGeom>
          <a:noFill/>
          <a:ln w="9525">
            <a:noFill/>
            <a:miter lim="800000"/>
            <a:headEnd/>
            <a:tailEnd/>
          </a:ln>
        </p:spPr>
        <p:txBody>
          <a:bodyPr wrap="none">
            <a:spAutoFit/>
          </a:bodyPr>
          <a:lstStyle/>
          <a:p>
            <a:r>
              <a:rPr lang="pt-BR" sz="4000">
                <a:solidFill>
                  <a:srgbClr val="0066FF"/>
                </a:solidFill>
              </a:rPr>
              <a:t>RESUMO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Grp="1"/>
          </p:cNvSpPr>
          <p:nvPr>
            <p:ph type="body" idx="4294967295"/>
          </p:nvPr>
        </p:nvSpPr>
        <p:spPr/>
        <p:txBody>
          <a:bodyPr/>
          <a:lstStyle/>
          <a:p>
            <a:pPr>
              <a:lnSpc>
                <a:spcPct val="80000"/>
              </a:lnSpc>
              <a:buFontTx/>
              <a:buNone/>
            </a:pPr>
            <a:r>
              <a:rPr lang="pt-BR" sz="1800" b="1" smtClean="0">
                <a:solidFill>
                  <a:schemeClr val="hlink"/>
                </a:solidFill>
                <a:latin typeface="Arial" charset="0"/>
                <a:cs typeface="Arial" charset="0"/>
              </a:rPr>
              <a:t>Resultados: </a:t>
            </a:r>
            <a:r>
              <a:rPr lang="pt-BR" sz="1800" b="1" smtClean="0">
                <a:solidFill>
                  <a:srgbClr val="FF0066"/>
                </a:solidFill>
                <a:latin typeface="Arial" charset="0"/>
                <a:cs typeface="Arial" charset="0"/>
              </a:rPr>
              <a:t>31 neonatos prematuros e 32 a termo</a:t>
            </a:r>
            <a:r>
              <a:rPr lang="pt-BR" sz="1800" smtClean="0">
                <a:latin typeface="Arial" charset="0"/>
                <a:cs typeface="Arial" charset="0"/>
              </a:rPr>
              <a:t> foram identificados. Complicações associadas à hipotermia terapêutica foram observadas em 90% dos prematuros e 81,3% dos recém-nascidos a termo (P = 0,30). Nas crianças pré-termo, hiperglicemia (58,1% vs 31,3%, P = 0,03) e reaquecimento antes da conclusão da hipotermia terapêutica (19,4% vs 0,0%, P = 0,009) foram mais prováveis em comparação com bebês nascidos a termo. Todas as mortes ocorreram no grupo pré-termo (12,9% vs 0%, P = 0,04). A neuroimagem mostrou a presença de lesão em 80,6% dos prematuros e em 59,4% dos lactentes nascidos a termo (p = 0,07), sem diferenças na gravidade da lesão. A lesão da substância branca foi mais prevalente em prematuros em comparação com bebês a termo (66,7% vs 25,0%, P = 0,001).</a:t>
            </a:r>
          </a:p>
          <a:p>
            <a:pPr>
              <a:lnSpc>
                <a:spcPct val="80000"/>
              </a:lnSpc>
              <a:buFontTx/>
              <a:buNone/>
            </a:pPr>
            <a:r>
              <a:rPr lang="pt-BR" sz="1800" b="1" smtClean="0">
                <a:solidFill>
                  <a:schemeClr val="hlink"/>
                </a:solidFill>
                <a:latin typeface="Arial" charset="0"/>
                <a:cs typeface="Arial" charset="0"/>
              </a:rPr>
              <a:t>Conclusões:</a:t>
            </a:r>
            <a:r>
              <a:rPr lang="pt-BR" sz="1800" smtClean="0">
                <a:latin typeface="Arial" charset="0"/>
                <a:cs typeface="Arial" charset="0"/>
              </a:rPr>
              <a:t> A hipotermia terapêutica em bebês nascidos com 34-35 semanas de idade gestacional parece viável. Riscos de mortalidade e efeitos colaterais justificam cautela com o uso de hipotermia terapêutica em bebês prematuros</a:t>
            </a:r>
          </a:p>
        </p:txBody>
      </p:sp>
      <p:sp>
        <p:nvSpPr>
          <p:cNvPr id="51203" name="Text Box 3"/>
          <p:cNvSpPr txBox="1">
            <a:spLocks noChangeArrowheads="1"/>
          </p:cNvSpPr>
          <p:nvPr/>
        </p:nvSpPr>
        <p:spPr bwMode="auto">
          <a:xfrm>
            <a:off x="4048125" y="52388"/>
            <a:ext cx="2413000" cy="701675"/>
          </a:xfrm>
          <a:prstGeom prst="rect">
            <a:avLst/>
          </a:prstGeom>
          <a:noFill/>
          <a:ln w="9525">
            <a:noFill/>
            <a:miter lim="800000"/>
            <a:headEnd/>
            <a:tailEnd/>
          </a:ln>
        </p:spPr>
        <p:txBody>
          <a:bodyPr wrap="none">
            <a:spAutoFit/>
          </a:bodyPr>
          <a:lstStyle/>
          <a:p>
            <a:r>
              <a:rPr lang="pt-BR" sz="4000">
                <a:solidFill>
                  <a:srgbClr val="0066FF"/>
                </a:solidFill>
              </a:rPr>
              <a:t>RESUMO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txBox="1">
            <a:spLocks noGrp="1"/>
          </p:cNvSpPr>
          <p:nvPr>
            <p:ph type="title" idx="4294967295"/>
          </p:nvPr>
        </p:nvSpPr>
        <p:spPr>
          <a:xfrm>
            <a:off x="0" y="1741488"/>
            <a:ext cx="8229600" cy="857250"/>
          </a:xfrm>
        </p:spPr>
        <p:txBody>
          <a:bodyPr lIns="91440" tIns="45720" rIns="91440" bIns="45720" anchor="ctr"/>
          <a:lstStyle/>
          <a:p>
            <a:r>
              <a:rPr lang="pt-BR" sz="1200" b="1" smtClean="0">
                <a:solidFill>
                  <a:schemeClr val="hlink"/>
                </a:solidFill>
                <a:latin typeface="Arial" charset="0"/>
                <a:cs typeface="Arial" charset="0"/>
              </a:rPr>
              <a:t>REFERENCES</a:t>
            </a:r>
          </a:p>
        </p:txBody>
      </p:sp>
      <p:sp>
        <p:nvSpPr>
          <p:cNvPr id="52227" name="Espaço Reservado para Conteúdo 2"/>
          <p:cNvSpPr txBox="1">
            <a:spLocks noGrp="1"/>
          </p:cNvSpPr>
          <p:nvPr>
            <p:ph sz="half" idx="4294967295"/>
          </p:nvPr>
        </p:nvSpPr>
        <p:spPr>
          <a:xfrm>
            <a:off x="1217613" y="0"/>
            <a:ext cx="7824787" cy="4537075"/>
          </a:xfrm>
        </p:spPr>
        <p:txBody>
          <a:bodyPr lIns="91440" tIns="45720" rIns="91440" bIns="45720"/>
          <a:lstStyle/>
          <a:p>
            <a:pPr marL="0" indent="0">
              <a:buSzPct val="102000"/>
              <a:buFontTx/>
              <a:buNone/>
            </a:pPr>
            <a:r>
              <a:rPr lang="pt-BR" sz="1000" smtClean="0">
                <a:latin typeface="Arial" charset="0"/>
                <a:cs typeface="Arial" charset="0"/>
              </a:rPr>
              <a:t>1. Jacobs SE, Berg M, Hunt R, Tarnow-Mordi WO, Inder TE, Davis PG. Cooling for newborns with hypoxic ischaemic encephalopathy. Cochrane Database Syst Rev 2013;1:CD003311. </a:t>
            </a:r>
          </a:p>
          <a:p>
            <a:pPr marL="0" indent="0">
              <a:buSzPct val="102000"/>
              <a:buFontTx/>
              <a:buNone/>
            </a:pPr>
            <a:r>
              <a:rPr lang="pt-BR" sz="1000" smtClean="0">
                <a:latin typeface="Arial" charset="0"/>
                <a:cs typeface="Arial" charset="0"/>
              </a:rPr>
              <a:t>2. Shankaran S, Pappas A, McDonald SA, Vohr BR, Hintz SR, Yolton K, et al. Childhood outcomes after hypothermia for neonatal encephalopathy. N Engl J Med 2012;366:2085-92. </a:t>
            </a:r>
          </a:p>
          <a:p>
            <a:pPr marL="0" indent="0">
              <a:buSzPct val="102000"/>
              <a:buFontTx/>
              <a:buNone/>
            </a:pPr>
            <a:r>
              <a:rPr lang="pt-BR" sz="1000" smtClean="0">
                <a:latin typeface="Arial" charset="0"/>
                <a:cs typeface="Arial" charset="0"/>
              </a:rPr>
              <a:t>3. Shankaran S, Laptook AR, Ehrenkranz RA, Tyson JE, McDonald SA, Donovan EF, et al. Whole-body hypothermia for neonates with hypoxicischemic encephalopathy. N Engl J Med 2005;353:1574-84.</a:t>
            </a:r>
          </a:p>
          <a:p>
            <a:pPr marL="0" indent="0">
              <a:buSzPct val="102000"/>
              <a:buFontTx/>
              <a:buNone/>
            </a:pPr>
            <a:r>
              <a:rPr lang="pt-BR" sz="1000" smtClean="0">
                <a:latin typeface="Arial" charset="0"/>
                <a:cs typeface="Arial" charset="0"/>
              </a:rPr>
              <a:t>4. Azzopardi DV, Strohm B, Edwards AD, Dyet L, Halliday HL, Juszczak E, et al. Moderate hypothermia to treat perinatal asphyxial encephalopathy. N Engl J Med 2009;361:1349-58. </a:t>
            </a:r>
          </a:p>
          <a:p>
            <a:pPr marL="0" indent="0">
              <a:buSzPct val="102000"/>
              <a:buFontTx/>
              <a:buNone/>
            </a:pPr>
            <a:r>
              <a:rPr lang="pt-BR" sz="1000" smtClean="0">
                <a:latin typeface="Arial" charset="0"/>
                <a:cs typeface="Arial" charset="0"/>
              </a:rPr>
              <a:t>5. Gluckman PD, Wyatt JS, Azzopardi D, Ballard R, Edwards AD, Ferriero DM, et al. Selective head cooling with mild systemic hypothermia after neonatal encephalopathy: multicentre randomised trial. Lancet 2005;365:663-70. </a:t>
            </a:r>
          </a:p>
          <a:p>
            <a:pPr marL="0" indent="0">
              <a:buSzPct val="102000"/>
              <a:buFontTx/>
              <a:buNone/>
            </a:pPr>
            <a:r>
              <a:rPr lang="pt-BR" sz="1000" smtClean="0">
                <a:latin typeface="Arial" charset="0"/>
                <a:cs typeface="Arial" charset="0"/>
              </a:rPr>
              <a:t>6. Gancia P, Pomero G. Therapeutic hypothermia in the prevention of hypoxic-ischaemic encephalopathy: new categories to be enrolled. J Matern Fetal Neonatal Med 2012;25(Suppl 4):94-6. </a:t>
            </a:r>
          </a:p>
          <a:p>
            <a:pPr marL="0" indent="0">
              <a:buSzPct val="102000"/>
              <a:buFontTx/>
              <a:buNone/>
            </a:pPr>
            <a:r>
              <a:rPr lang="pt-BR" sz="1000" smtClean="0">
                <a:latin typeface="Arial" charset="0"/>
                <a:cs typeface="Arial" charset="0"/>
              </a:rPr>
              <a:t>7. Bennet L, Roelfsema V, George S, Dean JM, Emerald BS, Gunn AJ. The effect of cerebral hypothermia on white and grey matter injury induced by severe hypoxia in preterm fetal sheep. J Physiol 2007;578:491- 506. </a:t>
            </a:r>
          </a:p>
          <a:p>
            <a:pPr marL="0" indent="0">
              <a:buSzPct val="102000"/>
              <a:buFontTx/>
              <a:buNone/>
            </a:pPr>
            <a:r>
              <a:rPr lang="pt-BR" sz="1000" smtClean="0">
                <a:latin typeface="Arial" charset="0"/>
                <a:cs typeface="Arial" charset="0"/>
              </a:rPr>
              <a:t>8. Hall NJ, Eaton S, Peters MJ, Hiorns MP, Alexander N, Azzopardi DV, et al. Mild controlled hypothermia in preterm neonates with advanced necrotizing enterocolitis. Pediatrics 2010;125:e300-8. </a:t>
            </a:r>
          </a:p>
          <a:p>
            <a:pPr marL="0" indent="0">
              <a:buSzPct val="102000"/>
              <a:buFontTx/>
              <a:buNone/>
            </a:pPr>
            <a:r>
              <a:rPr lang="pt-BR" sz="1000" smtClean="0">
                <a:latin typeface="Arial" charset="0"/>
                <a:cs typeface="Arial" charset="0"/>
              </a:rPr>
              <a:t>9. Chalak LF, Rollins N, Morriss MC, Brion LP, Heyne R, Sanchez PJ. Perinatal acidosis and hypoxic-ischemic encephalopathy in preterm infants of 33 to 35 weeks’ gestation. J Pediatr 2012;160:388-94. </a:t>
            </a:r>
          </a:p>
          <a:p>
            <a:pPr marL="0" indent="0">
              <a:buSzPct val="102000"/>
              <a:buFontTx/>
              <a:buNone/>
            </a:pPr>
            <a:r>
              <a:rPr lang="pt-BR" sz="1000" smtClean="0">
                <a:latin typeface="Arial" charset="0"/>
                <a:cs typeface="Arial" charset="0"/>
              </a:rPr>
              <a:t>10. Salhab WA, Perlman JM. Severe fetal acidemia and subsequent neonatal encephalopathy in the larger premature infant. Pediatr Neurol 2005;32:25- 9. </a:t>
            </a:r>
          </a:p>
          <a:p>
            <a:pPr marL="0" indent="0">
              <a:buSzPct val="102000"/>
              <a:buFontTx/>
              <a:buNone/>
            </a:pPr>
            <a:r>
              <a:rPr lang="pt-BR" sz="1000" smtClean="0">
                <a:latin typeface="Arial" charset="0"/>
                <a:cs typeface="Arial" charset="0"/>
              </a:rPr>
              <a:t>11. Walsh MC, Butler D, Schmidt JW. Report of a pilot study of cooling four preterm infants 32-35 weeks gestation with HIE. J Neonatal Perinatal Med 2015;8:47-51. </a:t>
            </a:r>
          </a:p>
          <a:p>
            <a:pPr marL="0" indent="0">
              <a:buSzPct val="102000"/>
              <a:buFontTx/>
              <a:buNone/>
            </a:pPr>
            <a:r>
              <a:rPr lang="pt-BR" sz="1000" smtClean="0">
                <a:latin typeface="Arial" charset="0"/>
                <a:cs typeface="Arial" charset="0"/>
              </a:rPr>
              <a:t>12. Walsh MC. Premie hypothermia for neonatal encephalopathy. https:// www.clinicaltrials.gov. NCT01793129. </a:t>
            </a:r>
          </a:p>
          <a:p>
            <a:pPr marL="0" indent="0">
              <a:buSzPct val="102000"/>
              <a:buFontTx/>
              <a:buNone/>
            </a:pPr>
            <a:r>
              <a:rPr lang="pt-BR" sz="1000" smtClean="0">
                <a:latin typeface="Arial" charset="0"/>
                <a:cs typeface="Arial" charset="0"/>
              </a:rPr>
              <a:t>13. Massaro AN, Murthy K, Zaniletti I, Cook N, DiGeronimo R, Dizon M, et al. Short-term outcomes after perinatal hypoxic ischemic encephalopathy: a report from the Children’s Hospitals Neonatal Consortium HIE focus group. J Perinatol 2015;35:290-6. </a:t>
            </a:r>
          </a:p>
          <a:p>
            <a:pPr marL="0" indent="0">
              <a:buSzPct val="102000"/>
              <a:buFontTx/>
              <a:buNone/>
            </a:pPr>
            <a:r>
              <a:rPr lang="pt-BR" sz="1000" smtClean="0">
                <a:latin typeface="Arial" charset="0"/>
                <a:cs typeface="Arial" charset="0"/>
              </a:rPr>
              <a:t>14. Kracer B, Hintz SR, Van Meurs KP, Lee HC. Hypothermia therapy for neonatal hypoxic ischemic encephalopathy in the state of California. J Pediatr 2014;165:267-73. </a:t>
            </a:r>
          </a:p>
          <a:p>
            <a:pPr marL="0" indent="0">
              <a:buSzPct val="102000"/>
              <a:buFontTx/>
              <a:buNone/>
            </a:pPr>
            <a:r>
              <a:rPr lang="pt-BR" sz="1000" smtClean="0">
                <a:latin typeface="Arial" charset="0"/>
                <a:cs typeface="Arial" charset="0"/>
              </a:rPr>
              <a:t>15. Jacobs SE, Morley CJ, Inder TE, Stewart MJ, Smith KR, McNamara PJ, et al. Whole-body hypothermia for term and near-term newborns with hypoxic-ischemic encephalopathy: a randomized controlled trial. Arch Pediatr Adolesc Med 2011;165:692-700. </a:t>
            </a:r>
          </a:p>
          <a:p>
            <a:pPr marL="0" indent="0">
              <a:buSzPct val="102000"/>
              <a:buFontTx/>
              <a:buNone/>
            </a:pPr>
            <a:r>
              <a:rPr lang="pt-BR" sz="1000" smtClean="0">
                <a:latin typeface="Arial" charset="0"/>
                <a:cs typeface="Arial" charset="0"/>
              </a:rPr>
              <a:t>16. Srinivasakumar P, Zempel J, Trivedi S, Wallendorf M, Rao R, Smith B, et al. Treating EEG seizures in hypoxic ischemic encephalopathy: a randomized controlled trial. Pediatrics 2015;136:e1302-9. </a:t>
            </a:r>
          </a:p>
          <a:p>
            <a:pPr marL="0" indent="0">
              <a:lnSpc>
                <a:spcPct val="50000"/>
              </a:lnSpc>
              <a:buSzPct val="102000"/>
              <a:buFontTx/>
              <a:buNone/>
            </a:pPr>
            <a:endParaRPr lang="pt-BR" sz="1000" smtClean="0">
              <a:latin typeface="Arial" charset="0"/>
              <a:cs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Conteúdo 3"/>
          <p:cNvSpPr txBox="1">
            <a:spLocks/>
          </p:cNvSpPr>
          <p:nvPr/>
        </p:nvSpPr>
        <p:spPr bwMode="auto">
          <a:xfrm>
            <a:off x="1042988" y="196850"/>
            <a:ext cx="7669212" cy="4819650"/>
          </a:xfrm>
          <a:prstGeom prst="rect">
            <a:avLst/>
          </a:prstGeom>
          <a:noFill/>
          <a:ln w="9525">
            <a:noFill/>
            <a:miter lim="800000"/>
            <a:headEnd/>
            <a:tailEnd/>
          </a:ln>
        </p:spPr>
        <p:txBody>
          <a:bodyPr/>
          <a:lstStyle/>
          <a:p>
            <a:pPr eaLnBrk="0" hangingPunct="0"/>
            <a:r>
              <a:rPr lang="pt-BR" sz="1000"/>
              <a:t>17. Tsuchida TN, Wusthoff CJ, Shellhaas RA, Abend NS, Hahn CD, Sullivan JE, et al. American Clinical Neurophysiology Society Standardized EEG Terminology and Categorization for the description of continuous EEG monitoring in neonates: report of the American Clinical Neurophysiology Society Critical Care Monitoring Committee. J Clin Neurophysiol 2013;30:161-73. </a:t>
            </a:r>
          </a:p>
          <a:p>
            <a:pPr eaLnBrk="0" hangingPunct="0"/>
            <a:r>
              <a:rPr lang="pt-BR" sz="1000"/>
              <a:t>18. Bednarek N, Mathur A, Inder T, Wilkinson J, Neil J, Shimony J. Impact of therapeutic hypothermia on MRI diffusion changes in neonatal encephalopathy. Neurology 2012;78:1420-7. </a:t>
            </a:r>
          </a:p>
          <a:p>
            <a:pPr eaLnBrk="0" hangingPunct="0"/>
            <a:r>
              <a:rPr lang="pt-BR" sz="1000"/>
              <a:t>19. Chouthai NS, Sobczak H, Khan R, Subramanian D, Raman S, Rao R. Hyperglycemia is associated with poor outcome in newborn infants undergoing therapeutic hypothermia for hypoxic ischemic encephalopathy. J Neonatal Perinatal Med 2015;8:125-31</a:t>
            </a:r>
          </a:p>
          <a:p>
            <a:pPr eaLnBrk="0" hangingPunct="0"/>
            <a:r>
              <a:rPr lang="pt-BR" sz="1000"/>
              <a:t>20. Kendall GS, Kapetanakis A, Ratnavel N, Azzopardi D, Robertson NJ. Passive cooling for initiation of therapeutic hypothermia in neonatal encephalopathy. Arch Dis Child Fetal Neonatal Ed 2010;95:F408-12. </a:t>
            </a:r>
          </a:p>
          <a:p>
            <a:pPr eaLnBrk="0" hangingPunct="0"/>
            <a:r>
              <a:rPr lang="pt-BR" sz="1000"/>
              <a:t>21. Shankaran S, Laptook AR, McDonald SA, Higgins RD, Tyson JE, Ehrenkranz RA, et al. Temperature profile and outcomes of neonates undergoing whole body hypothermia for neonatal hypoxic-ischemic encephalopathy. Pediatr Crit Care Med 2012;13:53-9. </a:t>
            </a:r>
          </a:p>
          <a:p>
            <a:pPr eaLnBrk="0" hangingPunct="0"/>
            <a:r>
              <a:rPr lang="pt-BR" sz="1000"/>
              <a:t>22. Shankaran S, Laptook AR, Pappas A, McDonald SA, Das A, Tyson JE, et al. Effect of depth and duration of cooling on deaths in the NICU among neonates with hypoxic ischemic encephalopathy: a randomized clinical trial. JAMA 2014;312:2629-39. </a:t>
            </a:r>
          </a:p>
          <a:p>
            <a:pPr eaLnBrk="0" hangingPunct="0"/>
            <a:r>
              <a:rPr lang="pt-BR" sz="1000"/>
              <a:t>23. Cowan F, Rutherford M, Groenendaal F, Eken P, Mercuri E, Bydder GM, et al. Origin and timing of brain lesions in term infants with neonatal encephalopathy. Lancet 2003;361:736-42. </a:t>
            </a:r>
          </a:p>
          <a:p>
            <a:pPr eaLnBrk="0" hangingPunct="0"/>
            <a:r>
              <a:rPr lang="pt-BR" sz="1000"/>
              <a:t>24. Rutherford M, Ramenghi LA, Edwards AD, Brocklehurst P, Halliday H, Levene M, et al. Assessment of brain tissue injury after moderate hypothermia in neonates with hypoxic- ischaemic encephalopathy: a nested substudy of a randomised controlled trial. Lancet Neurol 2010;9:39- 45. </a:t>
            </a:r>
          </a:p>
          <a:p>
            <a:pPr eaLnBrk="0" hangingPunct="0"/>
            <a:r>
              <a:rPr lang="pt-BR" sz="1000"/>
              <a:t>25. de Vries LS, Groenendaal F. Patterns of neonatal hypoxic-ischaemic brain injury. Neuroradiology 2010;52:555-66. </a:t>
            </a:r>
          </a:p>
          <a:p>
            <a:pPr eaLnBrk="0" hangingPunct="0"/>
            <a:r>
              <a:rPr lang="pt-BR" sz="1000"/>
              <a:t>26. Barrett MJ, Donoghue V, Mooney EE, Slevin M, Persaud T, Twomey E, et al. Isolated acute non-cystic white matter injury in term infants presenting with neonatal encephalopathy. Arch Dis Child Fetal Neonatal Ed 2013;98:F158-60. </a:t>
            </a:r>
          </a:p>
          <a:p>
            <a:pPr eaLnBrk="0" hangingPunct="0"/>
            <a:r>
              <a:rPr lang="pt-BR" sz="1000"/>
              <a:t>27. Li J, Kobata K, Kamei Y, Okazaki Y, Nishihara M, Wada H, et al. Nucleated red blood cell counts: an early predictor of brain injury and 2-year outcome in neonates with hypoxic-ischemic encephalopathy in the era of cooling-based treatment. Brain Dev 2014;36:472-8. </a:t>
            </a:r>
          </a:p>
          <a:p>
            <a:pPr eaLnBrk="0" hangingPunct="0"/>
            <a:r>
              <a:rPr lang="pt-BR" sz="1000"/>
              <a:t>28. Logitharajah P, Rutherford MA, Cowan FM. Hypoxic-ischemic encephalopathy in preterm infants: antecedent factors, brain imaging, and outcome. Pediatr Res 2009;66:222-9. </a:t>
            </a:r>
          </a:p>
          <a:p>
            <a:pPr eaLnBrk="0" hangingPunct="0"/>
            <a:r>
              <a:rPr lang="pt-BR" sz="1000"/>
              <a:t>29. Laura F, Mori A, Tataranno ML, Muraca MC, Rodriquez DC, Giomi S, et al. Therapeutic hypothermia in a late preterm infant. J Matern Fetal Neonatal Med 2012;25(Suppl 1):125-7.</a:t>
            </a:r>
          </a:p>
          <a:p>
            <a:pPr eaLnBrk="0" hangingPunct="0">
              <a:lnSpc>
                <a:spcPct val="80000"/>
              </a:lnSpc>
            </a:pPr>
            <a:endParaRPr lang="pt-BR" sz="10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Grp="1"/>
          </p:cNvSpPr>
          <p:nvPr>
            <p:ph type="title" idx="4294967295"/>
          </p:nvPr>
        </p:nvSpPr>
        <p:spPr/>
        <p:txBody>
          <a:bodyPr/>
          <a:lstStyle/>
          <a:p>
            <a:pPr algn="ctr"/>
            <a:r>
              <a:rPr lang="pt-BR" sz="2400" b="1" smtClean="0">
                <a:solidFill>
                  <a:schemeClr val="hlink"/>
                </a:solidFill>
                <a:latin typeface="Arial" charset="0"/>
                <a:cs typeface="Arial" charset="0"/>
              </a:rPr>
              <a:t>Nota do Editor do site, Dr. Paulo R. Margotto. Consultem também Aqui e Agora! Estudando Juntos!</a:t>
            </a:r>
          </a:p>
        </p:txBody>
      </p:sp>
      <p:sp>
        <p:nvSpPr>
          <p:cNvPr id="54275" name="Text Box 3"/>
          <p:cNvSpPr txBox="1">
            <a:spLocks noGrp="1"/>
          </p:cNvSpPr>
          <p:nvPr>
            <p:ph type="body" idx="4294967295"/>
          </p:nvPr>
        </p:nvSpPr>
        <p:spPr>
          <a:xfrm>
            <a:off x="395288" y="1600200"/>
            <a:ext cx="8229600" cy="3394075"/>
          </a:xfrm>
        </p:spPr>
        <p:txBody>
          <a:bodyPr/>
          <a:lstStyle/>
          <a:p>
            <a:pPr>
              <a:buFontTx/>
              <a:buNone/>
            </a:pPr>
            <a:r>
              <a:rPr lang="pt-BR" smtClean="0">
                <a:latin typeface="Arial" charset="0"/>
                <a:cs typeface="Arial" charset="0"/>
              </a:rPr>
              <a:t>                                    </a:t>
            </a:r>
            <a:r>
              <a:rPr lang="pt-BR" smtClean="0">
                <a:solidFill>
                  <a:srgbClr val="0066FF"/>
                </a:solidFill>
                <a:latin typeface="Arial" charset="0"/>
                <a:cs typeface="Arial" charset="0"/>
              </a:rPr>
              <a:t>Vejamos os questionamentos sobre a Hipotermia Terapêutica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txBox="1">
            <a:spLocks noGrp="1"/>
          </p:cNvSpPr>
          <p:nvPr>
            <p:ph type="body" idx="4294967295"/>
          </p:nvPr>
        </p:nvSpPr>
        <p:spPr>
          <a:xfrm>
            <a:off x="179388" y="1235075"/>
            <a:ext cx="8856662" cy="3394075"/>
          </a:xfrm>
        </p:spPr>
        <p:txBody>
          <a:bodyPr lIns="91440" tIns="45720" rIns="91440" bIns="45720"/>
          <a:lstStyle/>
          <a:p>
            <a:pPr marL="292100" indent="-292100" algn="ctr">
              <a:lnSpc>
                <a:spcPct val="90000"/>
              </a:lnSpc>
              <a:buFontTx/>
              <a:buNone/>
            </a:pPr>
            <a:r>
              <a:rPr lang="pt-BR" sz="1800" smtClean="0">
                <a:solidFill>
                  <a:srgbClr val="FF33CC"/>
                </a:solidFill>
                <a:latin typeface="Arial" charset="0"/>
                <a:cs typeface="Arial" charset="0"/>
              </a:rPr>
              <a:t>É seguro resfriar os RN abaixo de 36 semanas (33-35 semanas)?</a:t>
            </a:r>
          </a:p>
          <a:p>
            <a:pPr marL="292100" indent="-292100" algn="ctr">
              <a:lnSpc>
                <a:spcPct val="90000"/>
              </a:lnSpc>
              <a:buFontTx/>
              <a:buNone/>
            </a:pPr>
            <a:endParaRPr lang="pt-BR" sz="1800" smtClean="0">
              <a:solidFill>
                <a:srgbClr val="FF33CC"/>
              </a:solidFill>
              <a:latin typeface="Arial" charset="0"/>
              <a:cs typeface="Arial" charset="0"/>
            </a:endParaRPr>
          </a:p>
          <a:p>
            <a:pPr marL="292100" indent="-292100" algn="ctr">
              <a:lnSpc>
                <a:spcPct val="90000"/>
              </a:lnSpc>
              <a:buFontTx/>
              <a:buNone/>
            </a:pPr>
            <a:r>
              <a:rPr lang="pt-BR" altLang="ja-JP" sz="1600" b="1" i="1" smtClean="0">
                <a:latin typeface="Arial" charset="0"/>
                <a:ea typeface="MS PGothic" pitchFamily="34" charset="-128"/>
                <a:cs typeface="Arial" charset="0"/>
              </a:rPr>
              <a:t>Preemie Hypothermia for Neonatal Encephalopathy</a:t>
            </a:r>
            <a:r>
              <a:rPr lang="pt-BR" altLang="ja-JP" sz="1600" smtClean="0">
                <a:latin typeface="Arial" charset="0"/>
                <a:ea typeface="MS PGothic" pitchFamily="34" charset="-128"/>
                <a:cs typeface="Arial" charset="0"/>
              </a:rPr>
              <a:t> </a:t>
            </a:r>
          </a:p>
          <a:p>
            <a:pPr marL="292100" indent="-292100" algn="ctr">
              <a:lnSpc>
                <a:spcPct val="90000"/>
              </a:lnSpc>
              <a:buFontTx/>
              <a:buNone/>
            </a:pPr>
            <a:endParaRPr lang="pt-BR" sz="1600" b="1" smtClean="0">
              <a:solidFill>
                <a:srgbClr val="FFFF00"/>
              </a:solidFill>
              <a:latin typeface="Arial" charset="0"/>
              <a:cs typeface="Arial" charset="0"/>
            </a:endParaRPr>
          </a:p>
          <a:p>
            <a:pPr marL="292100" indent="-292100">
              <a:lnSpc>
                <a:spcPct val="90000"/>
              </a:lnSpc>
              <a:buFontTx/>
              <a:buNone/>
            </a:pPr>
            <a:r>
              <a:rPr lang="pt-BR" altLang="ja-JP" sz="1600" b="1" smtClean="0">
                <a:latin typeface="Arial" charset="0"/>
                <a:ea typeface="MS PGothic" pitchFamily="34" charset="-128"/>
                <a:cs typeface="Arial" charset="0"/>
              </a:rPr>
              <a:t>Roger Faix e Abbot Laptook, do NICHD </a:t>
            </a:r>
            <a:r>
              <a:rPr lang="pt-BR" altLang="ja-JP" sz="1600" b="1" i="1" smtClean="0">
                <a:latin typeface="Arial" charset="0"/>
                <a:ea typeface="MS PGothic" pitchFamily="34" charset="-128"/>
                <a:cs typeface="Arial" charset="0"/>
              </a:rPr>
              <a:t>Neonatal Research Network </a:t>
            </a:r>
            <a:r>
              <a:rPr lang="pt-BR" altLang="ja-JP" sz="1600" b="1" smtClean="0">
                <a:latin typeface="Arial" charset="0"/>
                <a:ea typeface="MS PGothic" pitchFamily="34" charset="-128"/>
                <a:cs typeface="Arial" charset="0"/>
              </a:rPr>
              <a:t>- NCTO1793129</a:t>
            </a:r>
          </a:p>
          <a:p>
            <a:pPr marL="292100" indent="-292100">
              <a:lnSpc>
                <a:spcPct val="90000"/>
              </a:lnSpc>
              <a:buFontTx/>
              <a:buNone/>
            </a:pPr>
            <a:r>
              <a:rPr lang="pt-BR" altLang="ja-JP" sz="1600" b="1" smtClean="0">
                <a:latin typeface="Arial" charset="0"/>
                <a:ea typeface="MS PGothic" pitchFamily="34" charset="-128"/>
                <a:cs typeface="Arial" charset="0"/>
              </a:rPr>
              <a:t>N=168  RN (40 envolvidos)/Temp Esofágica de 33,5</a:t>
            </a:r>
            <a:r>
              <a:rPr lang="pt-BR" altLang="ja-JP" sz="1600" b="1" baseline="30000" smtClean="0">
                <a:latin typeface="Arial" charset="0"/>
                <a:ea typeface="MS PGothic" pitchFamily="34" charset="-128"/>
                <a:cs typeface="Arial" charset="0"/>
              </a:rPr>
              <a:t>o</a:t>
            </a:r>
            <a:r>
              <a:rPr lang="pt-BR" altLang="ja-JP" sz="1600" b="1" smtClean="0">
                <a:latin typeface="Arial" charset="0"/>
                <a:ea typeface="MS PGothic" pitchFamily="34" charset="-128"/>
                <a:cs typeface="Arial" charset="0"/>
              </a:rPr>
              <a:t>C</a:t>
            </a:r>
            <a:r>
              <a:rPr lang="pt-BR" altLang="ja-JP" sz="1600" smtClean="0">
                <a:latin typeface="Arial" charset="0"/>
                <a:ea typeface="MS PGothic" pitchFamily="34" charset="-128"/>
                <a:cs typeface="Arial" charset="0"/>
              </a:rPr>
              <a:t> </a:t>
            </a:r>
          </a:p>
          <a:p>
            <a:pPr marL="292100" indent="-292100">
              <a:lnSpc>
                <a:spcPct val="90000"/>
              </a:lnSpc>
              <a:buFontTx/>
              <a:buNone/>
            </a:pPr>
            <a:r>
              <a:rPr lang="pt-BR" altLang="ja-JP" sz="1600" smtClean="0">
                <a:latin typeface="Arial" charset="0"/>
                <a:ea typeface="MS PGothic" pitchFamily="34" charset="-128"/>
                <a:cs typeface="Arial" charset="0"/>
              </a:rPr>
              <a:t>Resultado:</a:t>
            </a:r>
          </a:p>
          <a:p>
            <a:pPr marL="292100" indent="-292100" algn="ctr">
              <a:lnSpc>
                <a:spcPct val="90000"/>
              </a:lnSpc>
              <a:buFontTx/>
              <a:buNone/>
            </a:pPr>
            <a:r>
              <a:rPr lang="pt-BR" altLang="ja-JP" sz="1600" smtClean="0">
                <a:solidFill>
                  <a:srgbClr val="000099"/>
                </a:solidFill>
                <a:latin typeface="Arial" charset="0"/>
                <a:ea typeface="MS PGothic" pitchFamily="34" charset="-128"/>
                <a:cs typeface="Arial" charset="0"/>
              </a:rPr>
              <a:t>morte ou moderada a severa deficiência no neurodesenvolvimento 18-22 meses</a:t>
            </a:r>
          </a:p>
          <a:p>
            <a:pPr marL="292100" indent="-292100" algn="ctr">
              <a:lnSpc>
                <a:spcPct val="90000"/>
              </a:lnSpc>
              <a:buFontTx/>
              <a:buNone/>
            </a:pPr>
            <a:r>
              <a:rPr lang="pt-BR" altLang="ja-JP" sz="1600" smtClean="0">
                <a:solidFill>
                  <a:srgbClr val="000099"/>
                </a:solidFill>
                <a:latin typeface="Arial" charset="0"/>
                <a:ea typeface="MS PGothic" pitchFamily="34" charset="-128"/>
                <a:cs typeface="Arial" charset="0"/>
              </a:rPr>
              <a:t>(Estudo em andamento)</a:t>
            </a:r>
          </a:p>
          <a:p>
            <a:pPr marL="292100" indent="-292100" algn="ctr">
              <a:lnSpc>
                <a:spcPct val="90000"/>
              </a:lnSpc>
              <a:buFontTx/>
              <a:buNone/>
            </a:pPr>
            <a:endParaRPr lang="pt-BR" altLang="ja-JP" sz="1600" smtClean="0">
              <a:solidFill>
                <a:srgbClr val="000099"/>
              </a:solidFill>
              <a:latin typeface="Arial" charset="0"/>
              <a:ea typeface="MS PGothic" pitchFamily="34" charset="-128"/>
              <a:cs typeface="Arial" charset="0"/>
            </a:endParaRPr>
          </a:p>
          <a:p>
            <a:pPr marL="292100" indent="-292100" algn="ctr">
              <a:lnSpc>
                <a:spcPct val="90000"/>
              </a:lnSpc>
              <a:buFontTx/>
              <a:buNone/>
            </a:pPr>
            <a:r>
              <a:rPr lang="pt-BR" altLang="ja-JP" sz="1600" smtClean="0">
                <a:solidFill>
                  <a:srgbClr val="FF33CC"/>
                </a:solidFill>
                <a:latin typeface="Arial" charset="0"/>
                <a:ea typeface="MS PGothic" pitchFamily="34" charset="-128"/>
                <a:cs typeface="Arial" charset="0"/>
              </a:rPr>
              <a:t>No 7o Simpósio Internacional de Reanimação Neonatal que está ocorrendo em Foz de Iguaçu, Paraná, perguntamos ao Dr. Gary Weiner a respeito do resfriamento terapêuticos em bebês &lt;35 semanas: </a:t>
            </a:r>
            <a:r>
              <a:rPr lang="pt-BR" altLang="ja-JP" sz="1600" b="1" i="1" smtClean="0">
                <a:solidFill>
                  <a:srgbClr val="FF33CC"/>
                </a:solidFill>
                <a:latin typeface="Arial" charset="0"/>
                <a:ea typeface="MS PGothic" pitchFamily="34" charset="-128"/>
                <a:cs typeface="Arial" charset="0"/>
              </a:rPr>
              <a:t>para os bebês de 35 semanas, podem ser resfriados, uma vez que os riscos são menores que os benefícios. No entanto, para os RN de 33 e 34 semanas, NÃO!</a:t>
            </a:r>
            <a:endParaRPr lang="pt-BR" sz="1600" b="1" i="1" smtClean="0">
              <a:solidFill>
                <a:srgbClr val="FF33CC"/>
              </a:solidFill>
              <a:latin typeface="Arial" charset="0"/>
              <a:cs typeface="Arial" charset="0"/>
            </a:endParaRPr>
          </a:p>
        </p:txBody>
      </p:sp>
      <p:sp>
        <p:nvSpPr>
          <p:cNvPr id="55299" name="Oval 4"/>
          <p:cNvSpPr>
            <a:spLocks noChangeArrowheads="1"/>
          </p:cNvSpPr>
          <p:nvPr/>
        </p:nvSpPr>
        <p:spPr bwMode="auto">
          <a:xfrm>
            <a:off x="1258888" y="303213"/>
            <a:ext cx="6408737" cy="739775"/>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txBox="1">
            <a:spLocks noGrp="1"/>
          </p:cNvSpPr>
          <p:nvPr>
            <p:ph type="body" idx="4294967295"/>
          </p:nvPr>
        </p:nvSpPr>
        <p:spPr>
          <a:xfrm>
            <a:off x="611188" y="736600"/>
            <a:ext cx="8229600" cy="3394075"/>
          </a:xfrm>
        </p:spPr>
        <p:txBody>
          <a:bodyPr lIns="91440" tIns="45720" rIns="91440" bIns="45720"/>
          <a:lstStyle/>
          <a:p>
            <a:pPr marL="292100" indent="-292100">
              <a:buFontTx/>
              <a:buNone/>
            </a:pPr>
            <a:r>
              <a:rPr lang="pt-BR" sz="800" smtClean="0">
                <a:solidFill>
                  <a:srgbClr val="FFFF00"/>
                </a:solidFill>
                <a:latin typeface="Arial" charset="0"/>
                <a:cs typeface="Arial" charset="0"/>
              </a:rPr>
              <a:t>                                                                           </a:t>
            </a:r>
            <a:r>
              <a:rPr lang="pt-BR" b="1" smtClean="0">
                <a:solidFill>
                  <a:srgbClr val="FF33CC"/>
                </a:solidFill>
                <a:latin typeface="Arial" charset="0"/>
                <a:cs typeface="Arial" charset="0"/>
              </a:rPr>
              <a:t>QUAL É A MELHOR TEMPERATURA?</a:t>
            </a:r>
          </a:p>
          <a:p>
            <a:pPr marL="292100" indent="-292100">
              <a:buFontTx/>
              <a:buNone/>
            </a:pPr>
            <a:endParaRPr lang="pt-BR" b="1" smtClean="0">
              <a:solidFill>
                <a:srgbClr val="FF33CC"/>
              </a:solidFill>
              <a:latin typeface="Arial" charset="0"/>
              <a:cs typeface="Arial" charset="0"/>
            </a:endParaRPr>
          </a:p>
        </p:txBody>
      </p:sp>
      <p:sp>
        <p:nvSpPr>
          <p:cNvPr id="56323" name="Text Box 5"/>
          <p:cNvSpPr txBox="1">
            <a:spLocks noChangeArrowheads="1"/>
          </p:cNvSpPr>
          <p:nvPr/>
        </p:nvSpPr>
        <p:spPr bwMode="auto">
          <a:xfrm>
            <a:off x="525463" y="1690688"/>
            <a:ext cx="7796212" cy="669925"/>
          </a:xfrm>
          <a:prstGeom prst="rect">
            <a:avLst/>
          </a:prstGeom>
          <a:noFill/>
          <a:ln w="9525">
            <a:noFill/>
            <a:miter lim="800000"/>
            <a:headEnd/>
            <a:tailEnd/>
          </a:ln>
        </p:spPr>
        <p:txBody>
          <a:bodyPr>
            <a:spAutoFit/>
          </a:bodyPr>
          <a:lstStyle/>
          <a:p>
            <a:pPr algn="ctr"/>
            <a:r>
              <a:rPr lang="pt-BR" sz="2800" b="1" baseline="30000">
                <a:solidFill>
                  <a:srgbClr val="000099"/>
                </a:solidFill>
                <a:latin typeface="Times New Roman" pitchFamily="18" charset="0"/>
              </a:rPr>
              <a:t>Temperatura cerebral em neonatos com encefalopatia hipóxico-isquêmica durante a hipotermia terapêutica</a:t>
            </a:r>
          </a:p>
        </p:txBody>
      </p:sp>
      <p:sp>
        <p:nvSpPr>
          <p:cNvPr id="56324" name="Text Box 7"/>
          <p:cNvSpPr txBox="1">
            <a:spLocks noChangeArrowheads="1"/>
          </p:cNvSpPr>
          <p:nvPr/>
        </p:nvSpPr>
        <p:spPr bwMode="auto">
          <a:xfrm>
            <a:off x="250825" y="2320925"/>
            <a:ext cx="8569325" cy="2686050"/>
          </a:xfrm>
          <a:prstGeom prst="rect">
            <a:avLst/>
          </a:prstGeom>
          <a:noFill/>
          <a:ln w="9525">
            <a:noFill/>
            <a:miter lim="800000"/>
            <a:headEnd/>
            <a:tailEnd/>
          </a:ln>
        </p:spPr>
        <p:txBody>
          <a:bodyPr>
            <a:spAutoFit/>
          </a:bodyPr>
          <a:lstStyle/>
          <a:p>
            <a:r>
              <a:rPr lang="pt-BR">
                <a:solidFill>
                  <a:schemeClr val="tx1"/>
                </a:solidFill>
              </a:rPr>
              <a:t>Tai-Wei Wu et al,2014: Determinaram a temperatura cerebral de modo não invasivo em recém-nascido com encefalopatia hipóxico-isquêmica durante e após hipotermia terapêutica.</a:t>
            </a:r>
          </a:p>
          <a:p>
            <a:endParaRPr lang="pt-BR">
              <a:solidFill>
                <a:schemeClr val="tx1"/>
              </a:solidFill>
            </a:endParaRPr>
          </a:p>
          <a:p>
            <a:pPr algn="just">
              <a:lnSpc>
                <a:spcPct val="80000"/>
              </a:lnSpc>
              <a:spcBef>
                <a:spcPct val="20000"/>
              </a:spcBef>
              <a:buFont typeface="Arial" charset="0"/>
              <a:buChar char="•"/>
            </a:pPr>
            <a:r>
              <a:rPr lang="pt-BR">
                <a:solidFill>
                  <a:schemeClr val="tx1"/>
                </a:solidFill>
              </a:rPr>
              <a:t>Para a medição da temperatura cerebral, usou-se a </a:t>
            </a:r>
            <a:r>
              <a:rPr lang="pt-BR">
                <a:solidFill>
                  <a:srgbClr val="FF33CC"/>
                </a:solidFill>
              </a:rPr>
              <a:t>Espectroscopia por ressonância magnética</a:t>
            </a:r>
            <a:r>
              <a:rPr lang="pt-BR">
                <a:solidFill>
                  <a:schemeClr val="tx1"/>
                </a:solidFill>
              </a:rPr>
              <a:t> (RNM) durante a hipotermia terapêutica (não houve interrupção). </a:t>
            </a:r>
          </a:p>
          <a:p>
            <a:pPr algn="just">
              <a:lnSpc>
                <a:spcPct val="80000"/>
              </a:lnSpc>
              <a:spcBef>
                <a:spcPct val="20000"/>
              </a:spcBef>
              <a:buFont typeface="Arial" charset="0"/>
              <a:buChar char="•"/>
            </a:pPr>
            <a:r>
              <a:rPr lang="pt-BR">
                <a:solidFill>
                  <a:schemeClr val="tx1"/>
                </a:solidFill>
              </a:rPr>
              <a:t>18 RN</a:t>
            </a:r>
            <a:r>
              <a:rPr lang="pt-BR">
                <a:solidFill>
                  <a:srgbClr val="000099"/>
                </a:solidFill>
              </a:rPr>
              <a:t>:</a:t>
            </a:r>
            <a:r>
              <a:rPr lang="pt-BR" b="1" i="1">
                <a:solidFill>
                  <a:srgbClr val="000099"/>
                </a:solidFill>
              </a:rPr>
              <a:t>Em 72 das 90 mensurações demonstraram que a temperatura cerebral foi maior que a retal e a diferença das temperaturas (cerebral-retal) foi, em média, de 0,86 com amplitude ± 1,1ºC</a:t>
            </a:r>
            <a:r>
              <a:rPr lang="pt-BR">
                <a:solidFill>
                  <a:srgbClr val="000099"/>
                </a:solidFill>
              </a:rPr>
              <a:t>.</a:t>
            </a:r>
          </a:p>
          <a:p>
            <a:pPr algn="just">
              <a:lnSpc>
                <a:spcPct val="80000"/>
              </a:lnSpc>
              <a:spcBef>
                <a:spcPct val="20000"/>
              </a:spcBef>
              <a:buFont typeface="Arial" charset="0"/>
              <a:buChar char="•"/>
            </a:pPr>
            <a:r>
              <a:rPr lang="pt-BR">
                <a:solidFill>
                  <a:schemeClr val="tx1"/>
                </a:solidFill>
              </a:rPr>
              <a:t>No caso de </a:t>
            </a:r>
            <a:r>
              <a:rPr lang="pt-BR" b="1">
                <a:solidFill>
                  <a:srgbClr val="000099"/>
                </a:solidFill>
              </a:rPr>
              <a:t>EHI severa</a:t>
            </a:r>
            <a:r>
              <a:rPr lang="pt-BR">
                <a:solidFill>
                  <a:srgbClr val="000099"/>
                </a:solidFill>
              </a:rPr>
              <a:t> a </a:t>
            </a:r>
            <a:r>
              <a:rPr lang="pt-BR" b="1">
                <a:solidFill>
                  <a:srgbClr val="000099"/>
                </a:solidFill>
              </a:rPr>
              <a:t>temperatura cerebral foi significativamente maior durante e após a terapia em relação ao grupo com EHI moderada</a:t>
            </a:r>
            <a:r>
              <a:rPr lang="pt-BR">
                <a:solidFill>
                  <a:srgbClr val="000099"/>
                </a:solidFill>
              </a:rPr>
              <a:t> tanto </a:t>
            </a:r>
            <a:r>
              <a:rPr lang="pt-BR" b="1">
                <a:solidFill>
                  <a:srgbClr val="000099"/>
                </a:solidFill>
              </a:rPr>
              <a:t>durante a hipotermia</a:t>
            </a:r>
            <a:r>
              <a:rPr lang="pt-BR">
                <a:solidFill>
                  <a:srgbClr val="000099"/>
                </a:solidFill>
              </a:rPr>
              <a:t> </a:t>
            </a:r>
            <a:r>
              <a:rPr lang="en-US" b="1">
                <a:solidFill>
                  <a:srgbClr val="000099"/>
                </a:solidFill>
              </a:rPr>
              <a:t>como após.</a:t>
            </a:r>
          </a:p>
          <a:p>
            <a:pPr algn="ctr">
              <a:lnSpc>
                <a:spcPct val="80000"/>
              </a:lnSpc>
              <a:spcBef>
                <a:spcPct val="20000"/>
              </a:spcBef>
              <a:buFont typeface="Arial" charset="0"/>
              <a:buChar char="•"/>
            </a:pPr>
            <a:r>
              <a:rPr lang="pt-BR">
                <a:solidFill>
                  <a:srgbClr val="FF33CC"/>
                </a:solidFill>
              </a:rPr>
              <a:t>Assim, os autores sugerem que  a temperatura alvo usada no resfriamento terapêutica não seja efetiva na diminuição da temperatura cerebral nos RN com EHI grave</a:t>
            </a:r>
          </a:p>
          <a:p>
            <a:pPr algn="just">
              <a:lnSpc>
                <a:spcPct val="80000"/>
              </a:lnSpc>
              <a:spcBef>
                <a:spcPct val="20000"/>
              </a:spcBef>
              <a:buFont typeface="Arial" charset="0"/>
              <a:buChar char="•"/>
            </a:pPr>
            <a:endParaRPr lang="pt-BR" b="1">
              <a:solidFill>
                <a:schemeClr val="accent2"/>
              </a:solidFill>
            </a:endParaRPr>
          </a:p>
          <a:p>
            <a:endParaRPr lang="pt-BR" b="1">
              <a:solidFill>
                <a:srgbClr val="000099"/>
              </a:solidFill>
            </a:endParaRPr>
          </a:p>
        </p:txBody>
      </p:sp>
      <p:sp>
        <p:nvSpPr>
          <p:cNvPr id="56325" name="Oval 7"/>
          <p:cNvSpPr>
            <a:spLocks noChangeArrowheads="1"/>
          </p:cNvSpPr>
          <p:nvPr/>
        </p:nvSpPr>
        <p:spPr bwMode="auto">
          <a:xfrm>
            <a:off x="1258888" y="0"/>
            <a:ext cx="6408737" cy="739775"/>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
        <p:nvSpPr>
          <p:cNvPr id="56326" name="Rectangle 20"/>
          <p:cNvSpPr>
            <a:spLocks noChangeArrowheads="1"/>
          </p:cNvSpPr>
          <p:nvPr/>
        </p:nvSpPr>
        <p:spPr bwMode="auto">
          <a:xfrm>
            <a:off x="430213" y="1012825"/>
            <a:ext cx="8148637" cy="479425"/>
          </a:xfrm>
          <a:prstGeom prst="rect">
            <a:avLst/>
          </a:prstGeom>
          <a:solidFill>
            <a:srgbClr val="FFFFFF"/>
          </a:solidFill>
          <a:ln w="9525">
            <a:noFill/>
            <a:miter lim="800000"/>
            <a:headEnd/>
            <a:tailEnd/>
          </a:ln>
        </p:spPr>
        <p:txBody>
          <a:bodyPr wrap="none" lIns="0" tIns="95220" rIns="0" bIns="19044" anchor="ctr">
            <a:spAutoFit/>
          </a:bodyPr>
          <a:lstStyle/>
          <a:p>
            <a:pPr eaLnBrk="0" hangingPunct="0"/>
            <a:r>
              <a:rPr lang="pt-BR" sz="1200" b="1">
                <a:solidFill>
                  <a:srgbClr val="0066FF"/>
                </a:solidFill>
                <a:latin typeface="Lato" pitchFamily="34" charset="0"/>
              </a:rPr>
              <a:t>Temperatura cerebral em neonatos com encefalopatia hip</a:t>
            </a:r>
            <a:r>
              <a:rPr lang="pt-BR" sz="1200" b="1">
                <a:solidFill>
                  <a:srgbClr val="0066FF"/>
                </a:solidFill>
              </a:rPr>
              <a:t>ó</a:t>
            </a:r>
            <a:r>
              <a:rPr lang="pt-BR" sz="1200" b="1">
                <a:solidFill>
                  <a:srgbClr val="0066FF"/>
                </a:solidFill>
                <a:latin typeface="Lato" pitchFamily="34" charset="0"/>
              </a:rPr>
              <a:t>xico-isquêmica durante a hipotermia terapêutica</a:t>
            </a:r>
          </a:p>
          <a:p>
            <a:pPr eaLnBrk="0" hangingPunct="0"/>
            <a:r>
              <a:rPr lang="pt-BR" sz="1200" u="sng">
                <a:solidFill>
                  <a:srgbClr val="78909C"/>
                </a:solidFill>
                <a:latin typeface="Source Sans Pro"/>
              </a:rPr>
              <a:t>  </a:t>
            </a:r>
            <a:r>
              <a:rPr lang="pt-BR" sz="1000" u="sng"/>
              <a:t>Tai-Wei Wu, Claire McLean, Phillppe Friedlich et al. Apresentação:Guilherme Sales, Paulo Sergio Zerbini, Rodrigo Borduni, Paulo R. Margotto.</a:t>
            </a:r>
            <a:r>
              <a:rPr lang="pt-BR" sz="1000"/>
              <a:t>  </a:t>
            </a:r>
          </a:p>
        </p:txBody>
      </p:sp>
      <p:pic>
        <p:nvPicPr>
          <p:cNvPr id="56327" name="Picture 21" descr="ppt">
            <a:hlinkClick r:id="rId2" tooltip="Hipoglicemia_lesao_occipital"/>
          </p:cNvPr>
          <p:cNvPicPr>
            <a:picLocks noChangeAspect="1" noChangeArrowheads="1"/>
          </p:cNvPicPr>
          <p:nvPr/>
        </p:nvPicPr>
        <p:blipFill>
          <a:blip r:embed="rId3"/>
          <a:srcRect/>
          <a:stretch>
            <a:fillRect/>
          </a:stretch>
        </p:blipFill>
        <p:spPr bwMode="auto">
          <a:xfrm>
            <a:off x="7740650" y="869950"/>
            <a:ext cx="409575" cy="409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txBox="1">
            <a:spLocks noGrp="1"/>
          </p:cNvSpPr>
          <p:nvPr>
            <p:ph type="body" idx="4294967295"/>
          </p:nvPr>
        </p:nvSpPr>
        <p:spPr>
          <a:xfrm>
            <a:off x="611188" y="736600"/>
            <a:ext cx="7467600" cy="3654425"/>
          </a:xfrm>
        </p:spPr>
        <p:txBody>
          <a:bodyPr lIns="91440" tIns="45720" rIns="91440" bIns="45720"/>
          <a:lstStyle/>
          <a:p>
            <a:pPr marL="292100" indent="-292100" algn="ctr">
              <a:lnSpc>
                <a:spcPct val="90000"/>
              </a:lnSpc>
              <a:buFontTx/>
              <a:buNone/>
            </a:pPr>
            <a:r>
              <a:rPr lang="pt-BR" sz="1600" b="1" smtClean="0">
                <a:solidFill>
                  <a:srgbClr val="FF0066"/>
                </a:solidFill>
                <a:latin typeface="Arial" charset="0"/>
                <a:cs typeface="Arial" charset="0"/>
              </a:rPr>
              <a:t>QUAL É A MELHOR TEMPERATURA E DURAÇÃO?</a:t>
            </a:r>
          </a:p>
          <a:p>
            <a:pPr marL="292100" indent="-292100">
              <a:lnSpc>
                <a:spcPct val="90000"/>
              </a:lnSpc>
              <a:buFontTx/>
              <a:buNone/>
            </a:pPr>
            <a:r>
              <a:rPr lang="pt-BR" altLang="ja-JP" smtClean="0">
                <a:latin typeface="Arial" charset="0"/>
                <a:ea typeface="MS PGothic" pitchFamily="34" charset="-128"/>
                <a:cs typeface="Arial" charset="0"/>
              </a:rPr>
              <a:t>Shankaran S et al (2014):estudou 4 grupos</a:t>
            </a:r>
          </a:p>
          <a:p>
            <a:pPr marL="292100" indent="-292100">
              <a:lnSpc>
                <a:spcPct val="90000"/>
              </a:lnSpc>
              <a:buFontTx/>
              <a:buNone/>
            </a:pPr>
            <a:endParaRPr lang="pt-BR" altLang="ja-JP" smtClean="0">
              <a:latin typeface="Arial" charset="0"/>
              <a:ea typeface="MS PGothic" pitchFamily="34" charset="-128"/>
              <a:cs typeface="Arial" charset="0"/>
            </a:endParaRPr>
          </a:p>
          <a:p>
            <a:pPr marL="292100" indent="-292100">
              <a:lnSpc>
                <a:spcPct val="90000"/>
              </a:lnSpc>
              <a:buFontTx/>
              <a:buNone/>
            </a:pPr>
            <a:r>
              <a:rPr lang="pt-BR" b="1" smtClean="0">
                <a:latin typeface="Arial" charset="0"/>
                <a:cs typeface="Arial" charset="0"/>
              </a:rPr>
              <a:t>-33,5</a:t>
            </a:r>
            <a:r>
              <a:rPr lang="pt-BR" b="1" baseline="30000" smtClean="0">
                <a:latin typeface="Arial" charset="0"/>
                <a:cs typeface="Arial" charset="0"/>
              </a:rPr>
              <a:t>o</a:t>
            </a:r>
            <a:r>
              <a:rPr lang="pt-BR" b="1" smtClean="0">
                <a:latin typeface="Arial" charset="0"/>
                <a:cs typeface="Arial" charset="0"/>
              </a:rPr>
              <a:t>C  por 72 horas: 7%</a:t>
            </a:r>
          </a:p>
          <a:p>
            <a:pPr marL="292100" indent="-292100">
              <a:lnSpc>
                <a:spcPct val="90000"/>
              </a:lnSpc>
              <a:buFontTx/>
              <a:buNone/>
            </a:pPr>
            <a:r>
              <a:rPr lang="pt-BR" b="1" smtClean="0">
                <a:latin typeface="Arial" charset="0"/>
                <a:cs typeface="Arial" charset="0"/>
              </a:rPr>
              <a:t>-33.5</a:t>
            </a:r>
            <a:r>
              <a:rPr lang="pt-BR" b="1" baseline="30000" smtClean="0">
                <a:latin typeface="Arial" charset="0"/>
                <a:cs typeface="Arial" charset="0"/>
              </a:rPr>
              <a:t>o</a:t>
            </a:r>
            <a:r>
              <a:rPr lang="pt-BR" b="1" smtClean="0">
                <a:latin typeface="Arial" charset="0"/>
                <a:cs typeface="Arial" charset="0"/>
              </a:rPr>
              <a:t>C por 120 horas:14%</a:t>
            </a:r>
          </a:p>
          <a:p>
            <a:pPr marL="292100" indent="-292100">
              <a:lnSpc>
                <a:spcPct val="90000"/>
              </a:lnSpc>
              <a:buFontTx/>
              <a:buNone/>
            </a:pPr>
            <a:r>
              <a:rPr lang="pt-BR" b="1" smtClean="0">
                <a:latin typeface="Arial" charset="0"/>
                <a:cs typeface="Arial" charset="0"/>
              </a:rPr>
              <a:t>-32</a:t>
            </a:r>
            <a:r>
              <a:rPr lang="pt-BR" b="1" baseline="30000" smtClean="0">
                <a:latin typeface="Arial" charset="0"/>
                <a:cs typeface="Arial" charset="0"/>
              </a:rPr>
              <a:t>o</a:t>
            </a:r>
            <a:r>
              <a:rPr lang="pt-BR" b="1" smtClean="0">
                <a:latin typeface="Arial" charset="0"/>
                <a:cs typeface="Arial" charset="0"/>
              </a:rPr>
              <a:t>C por 72 horas:     16%</a:t>
            </a:r>
          </a:p>
          <a:p>
            <a:pPr marL="292100" indent="-292100">
              <a:lnSpc>
                <a:spcPct val="90000"/>
              </a:lnSpc>
              <a:buFontTx/>
              <a:buNone/>
            </a:pPr>
            <a:r>
              <a:rPr lang="pt-BR" b="1" smtClean="0">
                <a:latin typeface="Arial" charset="0"/>
                <a:cs typeface="Arial" charset="0"/>
              </a:rPr>
              <a:t>-32</a:t>
            </a:r>
            <a:r>
              <a:rPr lang="pt-BR" b="1" baseline="30000" smtClean="0">
                <a:latin typeface="Arial" charset="0"/>
                <a:cs typeface="Arial" charset="0"/>
              </a:rPr>
              <a:t>o</a:t>
            </a:r>
            <a:r>
              <a:rPr lang="pt-BR" b="1" smtClean="0">
                <a:latin typeface="Arial" charset="0"/>
                <a:cs typeface="Arial" charset="0"/>
              </a:rPr>
              <a:t>C por 120 horas:  17%</a:t>
            </a:r>
          </a:p>
          <a:p>
            <a:pPr marL="292100" indent="-292100">
              <a:lnSpc>
                <a:spcPct val="90000"/>
              </a:lnSpc>
              <a:buFontTx/>
              <a:buNone/>
            </a:pPr>
            <a:endParaRPr lang="pt-BR" b="1" smtClean="0">
              <a:latin typeface="Arial" charset="0"/>
              <a:cs typeface="Arial" charset="0"/>
            </a:endParaRPr>
          </a:p>
          <a:p>
            <a:pPr marL="292100" indent="-292100">
              <a:lnSpc>
                <a:spcPct val="90000"/>
              </a:lnSpc>
              <a:buFontTx/>
              <a:buNone/>
            </a:pPr>
            <a:endParaRPr lang="pt-BR" sz="1200" b="1" smtClean="0">
              <a:latin typeface="Arial" charset="0"/>
              <a:cs typeface="Arial" charset="0"/>
            </a:endParaRPr>
          </a:p>
          <a:p>
            <a:pPr marL="292100" indent="-292100" algn="ctr">
              <a:lnSpc>
                <a:spcPct val="90000"/>
              </a:lnSpc>
              <a:buFontTx/>
              <a:buNone/>
            </a:pPr>
            <a:endParaRPr lang="pt-BR" altLang="ja-JP" sz="800" b="1" smtClean="0">
              <a:solidFill>
                <a:srgbClr val="FF0000"/>
              </a:solidFill>
              <a:latin typeface="Arial" charset="0"/>
              <a:ea typeface="MS PGothic" pitchFamily="34" charset="-128"/>
              <a:cs typeface="Arial" charset="0"/>
            </a:endParaRPr>
          </a:p>
          <a:p>
            <a:pPr marL="292100" indent="-292100" algn="ctr">
              <a:lnSpc>
                <a:spcPct val="90000"/>
              </a:lnSpc>
              <a:buFontTx/>
              <a:buNone/>
            </a:pPr>
            <a:r>
              <a:rPr lang="pt-BR" altLang="ja-JP" b="1" smtClean="0">
                <a:solidFill>
                  <a:srgbClr val="FF0000"/>
                </a:solidFill>
                <a:latin typeface="Arial" charset="0"/>
                <a:ea typeface="MS PGothic" pitchFamily="34" charset="-128"/>
                <a:cs typeface="Arial" charset="0"/>
              </a:rPr>
              <a:t>a maior duração ou mais profunda hipotermia ou ambos comparado com o resfriamento a 33,5</a:t>
            </a:r>
            <a:r>
              <a:rPr lang="pt-BR" altLang="ja-JP" b="1" baseline="30000" smtClean="0">
                <a:solidFill>
                  <a:srgbClr val="FF0000"/>
                </a:solidFill>
                <a:latin typeface="Arial" charset="0"/>
                <a:ea typeface="MS PGothic" pitchFamily="34" charset="-128"/>
                <a:cs typeface="Arial" charset="0"/>
              </a:rPr>
              <a:t>o</a:t>
            </a:r>
            <a:r>
              <a:rPr lang="pt-BR" altLang="ja-JP" b="1" smtClean="0">
                <a:solidFill>
                  <a:srgbClr val="FF0000"/>
                </a:solidFill>
                <a:latin typeface="Arial" charset="0"/>
                <a:ea typeface="MS PGothic" pitchFamily="34" charset="-128"/>
                <a:cs typeface="Arial" charset="0"/>
              </a:rPr>
              <a:t>C por 72 horas não reduziu a morte na UTI Neonatal</a:t>
            </a:r>
            <a:r>
              <a:rPr lang="pt-BR" altLang="ja-JP" b="1" smtClean="0">
                <a:solidFill>
                  <a:srgbClr val="FF66FF"/>
                </a:solidFill>
                <a:latin typeface="Arial" charset="0"/>
                <a:ea typeface="MS PGothic" pitchFamily="34" charset="-128"/>
                <a:cs typeface="Arial" charset="0"/>
              </a:rPr>
              <a:t> </a:t>
            </a:r>
            <a:endParaRPr lang="pt-BR" b="1" smtClean="0">
              <a:solidFill>
                <a:srgbClr val="FF66FF"/>
              </a:solidFill>
              <a:latin typeface="Arial" charset="0"/>
              <a:cs typeface="Arial" charset="0"/>
            </a:endParaRPr>
          </a:p>
        </p:txBody>
      </p:sp>
      <p:sp>
        <p:nvSpPr>
          <p:cNvPr id="57347" name="Line 4"/>
          <p:cNvSpPr>
            <a:spLocks noChangeShapeType="1"/>
          </p:cNvSpPr>
          <p:nvPr/>
        </p:nvSpPr>
        <p:spPr bwMode="auto">
          <a:xfrm flipH="1">
            <a:off x="2855913" y="1260475"/>
            <a:ext cx="360362" cy="161925"/>
          </a:xfrm>
          <a:prstGeom prst="line">
            <a:avLst/>
          </a:prstGeom>
          <a:noFill/>
          <a:ln w="76200">
            <a:solidFill>
              <a:srgbClr val="FF3300"/>
            </a:solidFill>
            <a:round/>
            <a:headEnd/>
            <a:tailEnd type="triangle" w="med" len="med"/>
          </a:ln>
        </p:spPr>
        <p:txBody>
          <a:bodyPr/>
          <a:lstStyle/>
          <a:p>
            <a:endParaRPr lang="pt-BR"/>
          </a:p>
        </p:txBody>
      </p:sp>
      <p:sp>
        <p:nvSpPr>
          <p:cNvPr id="57348" name="Text Box 5"/>
          <p:cNvSpPr txBox="1">
            <a:spLocks noChangeArrowheads="1"/>
          </p:cNvSpPr>
          <p:nvPr/>
        </p:nvSpPr>
        <p:spPr bwMode="auto">
          <a:xfrm>
            <a:off x="3251200" y="1258888"/>
            <a:ext cx="1608138" cy="396875"/>
          </a:xfrm>
          <a:prstGeom prst="rect">
            <a:avLst/>
          </a:prstGeom>
          <a:noFill/>
          <a:ln w="9525">
            <a:noFill/>
            <a:miter lim="800000"/>
            <a:headEnd/>
            <a:tailEnd/>
          </a:ln>
        </p:spPr>
        <p:txBody>
          <a:bodyPr wrap="none">
            <a:spAutoFit/>
          </a:bodyPr>
          <a:lstStyle/>
          <a:p>
            <a:r>
              <a:rPr lang="pt-BR" sz="2000" b="1">
                <a:solidFill>
                  <a:srgbClr val="FF3300"/>
                </a:solidFill>
              </a:rPr>
              <a:t>Mortalidade</a:t>
            </a:r>
          </a:p>
        </p:txBody>
      </p:sp>
      <p:sp>
        <p:nvSpPr>
          <p:cNvPr id="57349" name="Text Box 8"/>
          <p:cNvSpPr txBox="1">
            <a:spLocks noChangeArrowheads="1"/>
          </p:cNvSpPr>
          <p:nvPr/>
        </p:nvSpPr>
        <p:spPr bwMode="auto">
          <a:xfrm>
            <a:off x="5180013" y="1165225"/>
            <a:ext cx="2863850" cy="915988"/>
          </a:xfrm>
          <a:prstGeom prst="rect">
            <a:avLst/>
          </a:prstGeom>
          <a:noFill/>
          <a:ln w="9525">
            <a:noFill/>
            <a:miter lim="800000"/>
            <a:headEnd/>
            <a:tailEnd/>
          </a:ln>
        </p:spPr>
        <p:txBody>
          <a:bodyPr wrap="none">
            <a:spAutoFit/>
          </a:bodyPr>
          <a:lstStyle/>
          <a:p>
            <a:pPr algn="ctr"/>
            <a:r>
              <a:rPr lang="pt-BR" sz="1800" b="1">
                <a:solidFill>
                  <a:srgbClr val="FF0000"/>
                </a:solidFill>
              </a:rPr>
              <a:t>Encefalopatia hipóxico-</a:t>
            </a:r>
          </a:p>
          <a:p>
            <a:pPr algn="ctr"/>
            <a:r>
              <a:rPr lang="pt-BR" sz="1800" b="1">
                <a:solidFill>
                  <a:srgbClr val="FF0000"/>
                </a:solidFill>
              </a:rPr>
              <a:t>isquêmica moderada ou </a:t>
            </a:r>
          </a:p>
          <a:p>
            <a:pPr algn="ctr"/>
            <a:r>
              <a:rPr lang="pt-BR" sz="1800" b="1">
                <a:solidFill>
                  <a:srgbClr val="FF0000"/>
                </a:solidFill>
              </a:rPr>
              <a:t>severa</a:t>
            </a:r>
          </a:p>
        </p:txBody>
      </p:sp>
      <p:sp>
        <p:nvSpPr>
          <p:cNvPr id="57350" name="Oval 8"/>
          <p:cNvSpPr>
            <a:spLocks noChangeArrowheads="1"/>
          </p:cNvSpPr>
          <p:nvPr/>
        </p:nvSpPr>
        <p:spPr bwMode="auto">
          <a:xfrm>
            <a:off x="1258888" y="0"/>
            <a:ext cx="6408737" cy="739775"/>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
        <p:nvSpPr>
          <p:cNvPr id="57351" name="Rectangle 9"/>
          <p:cNvSpPr>
            <a:spLocks noChangeArrowheads="1"/>
          </p:cNvSpPr>
          <p:nvPr/>
        </p:nvSpPr>
        <p:spPr bwMode="auto">
          <a:xfrm>
            <a:off x="179388" y="3341688"/>
            <a:ext cx="8964612" cy="1190625"/>
          </a:xfrm>
          <a:prstGeom prst="rect">
            <a:avLst/>
          </a:prstGeom>
          <a:solidFill>
            <a:srgbClr val="FFFFFF"/>
          </a:solidFill>
          <a:ln w="9525">
            <a:noFill/>
            <a:miter lim="800000"/>
            <a:headEnd/>
            <a:tailEnd/>
          </a:ln>
        </p:spPr>
        <p:txBody>
          <a:bodyPr anchor="ctr">
            <a:spAutoFit/>
          </a:bodyPr>
          <a:lstStyle/>
          <a:p>
            <a:pPr algn="ctr"/>
            <a:r>
              <a:rPr lang="pt-BR" sz="1800">
                <a:solidFill>
                  <a:schemeClr val="tx1"/>
                </a:solidFill>
                <a:hlinkClick r:id="rId2"/>
              </a:rPr>
              <a:t>Effect of depth and duration of cooling on deaths in the NICU among neonates with hypoxic ischemic encephalopathy: a randomized clinical trial.</a:t>
            </a:r>
            <a:endParaRPr lang="pt-BR" sz="1800">
              <a:solidFill>
                <a:schemeClr val="tx1"/>
              </a:solidFill>
            </a:endParaRPr>
          </a:p>
          <a:p>
            <a:pPr algn="ctr"/>
            <a:r>
              <a:rPr lang="pt-BR" sz="1800">
                <a:solidFill>
                  <a:schemeClr val="tx1"/>
                </a:solidFill>
              </a:rPr>
              <a:t>Shankaran S, Laptook AR, Pappas A, et al.</a:t>
            </a:r>
          </a:p>
          <a:p>
            <a:pPr algn="ctr"/>
            <a:r>
              <a:rPr lang="pt-BR" sz="1800">
                <a:solidFill>
                  <a:schemeClr val="tx1"/>
                </a:solidFill>
              </a:rPr>
              <a:t>JAMA. 2014 Dec 24-31;312(24):2629-39. </a:t>
            </a:r>
            <a:r>
              <a:rPr lang="pt-BR" sz="1800" b="1">
                <a:solidFill>
                  <a:srgbClr val="0033CC"/>
                </a:solidFill>
              </a:rPr>
              <a:t>Artigo Integral!</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txBox="1">
            <a:spLocks noGrp="1"/>
          </p:cNvSpPr>
          <p:nvPr>
            <p:ph type="body" idx="4294967295"/>
          </p:nvPr>
        </p:nvSpPr>
        <p:spPr>
          <a:xfrm>
            <a:off x="395288" y="1060450"/>
            <a:ext cx="8229600" cy="3394075"/>
          </a:xfrm>
        </p:spPr>
        <p:txBody>
          <a:bodyPr lIns="91440" tIns="45720" rIns="91440" bIns="45720"/>
          <a:lstStyle/>
          <a:p>
            <a:pPr marL="292100" indent="-292100">
              <a:buFontTx/>
              <a:buNone/>
            </a:pPr>
            <a:r>
              <a:rPr lang="pt-BR" sz="1600" b="1" smtClean="0">
                <a:solidFill>
                  <a:srgbClr val="0066FF"/>
                </a:solidFill>
                <a:latin typeface="Arial" charset="0"/>
                <a:cs typeface="Arial" charset="0"/>
              </a:rPr>
              <a:t>Dispositivos:</a:t>
            </a:r>
          </a:p>
        </p:txBody>
      </p:sp>
      <p:sp>
        <p:nvSpPr>
          <p:cNvPr id="58371" name="Rectangle 8"/>
          <p:cNvSpPr>
            <a:spLocks noChangeArrowheads="1"/>
          </p:cNvSpPr>
          <p:nvPr/>
        </p:nvSpPr>
        <p:spPr bwMode="auto">
          <a:xfrm>
            <a:off x="231775" y="1323975"/>
            <a:ext cx="8642350" cy="3927475"/>
          </a:xfrm>
          <a:prstGeom prst="rect">
            <a:avLst/>
          </a:prstGeom>
          <a:noFill/>
          <a:ln w="9525">
            <a:noFill/>
            <a:miter lim="800000"/>
            <a:headEnd/>
            <a:tailEnd/>
          </a:ln>
        </p:spPr>
        <p:txBody>
          <a:bodyPr anchor="ctr">
            <a:spAutoFit/>
          </a:bodyPr>
          <a:lstStyle/>
          <a:p>
            <a:r>
              <a:rPr lang="pt-BR" sz="2400" b="1">
                <a:solidFill>
                  <a:srgbClr val="0066FF"/>
                </a:solidFill>
                <a:latin typeface="Rockwell"/>
              </a:rPr>
              <a:t>-</a:t>
            </a:r>
            <a:r>
              <a:rPr lang="pt-BR" sz="2400">
                <a:solidFill>
                  <a:srgbClr val="FF3300"/>
                </a:solidFill>
                <a:latin typeface="Rockwell"/>
              </a:rPr>
              <a:t>resfriamento do corpo inteiro</a:t>
            </a:r>
            <a:r>
              <a:rPr lang="pt-BR" sz="2400">
                <a:solidFill>
                  <a:schemeClr val="tx1"/>
                </a:solidFill>
                <a:latin typeface="Rockwell"/>
              </a:rPr>
              <a:t> (</a:t>
            </a:r>
            <a:r>
              <a:rPr lang="pt-BR" sz="2400" i="1">
                <a:solidFill>
                  <a:schemeClr val="tx1"/>
                </a:solidFill>
                <a:latin typeface="Rockwell"/>
              </a:rPr>
              <a:t>whole body</a:t>
            </a:r>
            <a:r>
              <a:rPr lang="pt-BR" sz="2400">
                <a:solidFill>
                  <a:schemeClr val="tx1"/>
                </a:solidFill>
                <a:latin typeface="Rockwell"/>
              </a:rPr>
              <a:t>). A temperatura corporal alvo central (retal ou esofageana é de 33,5</a:t>
            </a:r>
            <a:r>
              <a:rPr lang="pt-BR" sz="2400" baseline="30000">
                <a:solidFill>
                  <a:schemeClr val="tx1"/>
                </a:solidFill>
                <a:latin typeface="Rockwell"/>
              </a:rPr>
              <a:t>o</a:t>
            </a:r>
            <a:r>
              <a:rPr lang="pt-BR" sz="2400">
                <a:solidFill>
                  <a:schemeClr val="tx1"/>
                </a:solidFill>
                <a:latin typeface="Rockwell"/>
              </a:rPr>
              <a:t>C) por 72 horas e o aquecimento é realizado lentamente (0,5</a:t>
            </a:r>
            <a:r>
              <a:rPr lang="pt-BR" sz="2400" baseline="30000">
                <a:solidFill>
                  <a:schemeClr val="tx1"/>
                </a:solidFill>
                <a:latin typeface="Rockwell"/>
              </a:rPr>
              <a:t>o</a:t>
            </a:r>
            <a:r>
              <a:rPr lang="pt-BR" sz="2400">
                <a:solidFill>
                  <a:schemeClr val="tx1"/>
                </a:solidFill>
                <a:latin typeface="Rockwell"/>
              </a:rPr>
              <a:t>C/hora).</a:t>
            </a:r>
          </a:p>
          <a:p>
            <a:endParaRPr lang="pt-BR" sz="2400">
              <a:solidFill>
                <a:schemeClr val="tx1"/>
              </a:solidFill>
              <a:latin typeface="Rockwell"/>
            </a:endParaRPr>
          </a:p>
          <a:p>
            <a:endParaRPr lang="pt-BR" sz="1800">
              <a:solidFill>
                <a:schemeClr val="tx1"/>
              </a:solidFill>
              <a:latin typeface="Rockwell"/>
            </a:endParaRPr>
          </a:p>
          <a:p>
            <a:endParaRPr lang="pt-BR" sz="1800">
              <a:solidFill>
                <a:schemeClr val="tx1"/>
              </a:solidFill>
              <a:latin typeface="Rockwell"/>
            </a:endParaRPr>
          </a:p>
          <a:p>
            <a:endParaRPr lang="pt-BR" sz="2400" b="1">
              <a:solidFill>
                <a:srgbClr val="FF3300"/>
              </a:solidFill>
              <a:latin typeface="Rockwell"/>
            </a:endParaRPr>
          </a:p>
          <a:p>
            <a:r>
              <a:rPr lang="pt-BR" sz="2400" b="1">
                <a:solidFill>
                  <a:srgbClr val="FF3300"/>
                </a:solidFill>
                <a:latin typeface="Rockwell"/>
              </a:rPr>
              <a:t>-resfriamento seletivo da cabeça</a:t>
            </a:r>
            <a:r>
              <a:rPr lang="pt-BR" sz="2400">
                <a:solidFill>
                  <a:schemeClr val="tx1"/>
                </a:solidFill>
                <a:latin typeface="Rockwell"/>
              </a:rPr>
              <a:t> (</a:t>
            </a:r>
            <a:r>
              <a:rPr lang="pt-BR" sz="2400" i="1">
                <a:solidFill>
                  <a:schemeClr val="tx1"/>
                </a:solidFill>
                <a:latin typeface="Rockwell"/>
              </a:rPr>
              <a:t>Cool Cap</a:t>
            </a:r>
            <a:r>
              <a:rPr lang="pt-BR" sz="2400">
                <a:solidFill>
                  <a:schemeClr val="tx1"/>
                </a:solidFill>
                <a:latin typeface="Rockwell"/>
              </a:rPr>
              <a:t>):temperatura corporal alvo central entre 34-35,3</a:t>
            </a:r>
            <a:r>
              <a:rPr lang="pt-BR" sz="2400" baseline="30000">
                <a:solidFill>
                  <a:schemeClr val="tx1"/>
                </a:solidFill>
                <a:latin typeface="Rockwell"/>
              </a:rPr>
              <a:t>o</a:t>
            </a:r>
            <a:r>
              <a:rPr lang="pt-BR" sz="2400">
                <a:solidFill>
                  <a:schemeClr val="tx1"/>
                </a:solidFill>
                <a:latin typeface="Rockwell"/>
              </a:rPr>
              <a:t>C por 72 horas com reaquecimento lento (0,5</a:t>
            </a:r>
            <a:r>
              <a:rPr lang="pt-BR" sz="2400" baseline="30000">
                <a:solidFill>
                  <a:schemeClr val="tx1"/>
                </a:solidFill>
                <a:latin typeface="Rockwell"/>
              </a:rPr>
              <a:t>o</a:t>
            </a:r>
            <a:r>
              <a:rPr lang="pt-BR" sz="2400">
                <a:solidFill>
                  <a:schemeClr val="tx1"/>
                </a:solidFill>
                <a:latin typeface="Rockwell"/>
              </a:rPr>
              <a:t>C/hora).</a:t>
            </a:r>
          </a:p>
          <a:p>
            <a:pPr eaLnBrk="0" hangingPunct="0"/>
            <a:endParaRPr lang="pt-BR" sz="2400">
              <a:solidFill>
                <a:schemeClr val="tx1"/>
              </a:solidFill>
              <a:latin typeface="Rockwell"/>
            </a:endParaRPr>
          </a:p>
        </p:txBody>
      </p:sp>
      <p:sp>
        <p:nvSpPr>
          <p:cNvPr id="58372" name="Rectangle 9"/>
          <p:cNvSpPr>
            <a:spLocks noChangeArrowheads="1"/>
          </p:cNvSpPr>
          <p:nvPr/>
        </p:nvSpPr>
        <p:spPr bwMode="auto">
          <a:xfrm>
            <a:off x="-1331913" y="2820988"/>
            <a:ext cx="184150" cy="366712"/>
          </a:xfrm>
          <a:prstGeom prst="rect">
            <a:avLst/>
          </a:prstGeom>
          <a:noFill/>
          <a:ln w="9525">
            <a:noFill/>
            <a:miter lim="800000"/>
            <a:headEnd/>
            <a:tailEnd/>
          </a:ln>
        </p:spPr>
        <p:txBody>
          <a:bodyPr wrap="none" anchor="ctr">
            <a:spAutoFit/>
          </a:bodyPr>
          <a:lstStyle/>
          <a:p>
            <a:endParaRPr lang="pt-BR" sz="1800">
              <a:solidFill>
                <a:schemeClr val="tx1"/>
              </a:solidFill>
              <a:latin typeface="Rockwell"/>
            </a:endParaRPr>
          </a:p>
        </p:txBody>
      </p:sp>
      <p:pic>
        <p:nvPicPr>
          <p:cNvPr id="58373" name="Picture 10"/>
          <p:cNvPicPr>
            <a:picLocks noChangeAspect="1" noChangeArrowheads="1"/>
          </p:cNvPicPr>
          <p:nvPr/>
        </p:nvPicPr>
        <p:blipFill>
          <a:blip r:embed="rId2"/>
          <a:srcRect/>
          <a:stretch>
            <a:fillRect/>
          </a:stretch>
        </p:blipFill>
        <p:spPr bwMode="auto">
          <a:xfrm>
            <a:off x="3827463" y="2679700"/>
            <a:ext cx="1728787" cy="827088"/>
          </a:xfrm>
          <a:prstGeom prst="rect">
            <a:avLst/>
          </a:prstGeom>
          <a:noFill/>
          <a:ln w="9525">
            <a:noFill/>
            <a:miter lim="800000"/>
            <a:headEnd/>
            <a:tailEnd/>
          </a:ln>
        </p:spPr>
      </p:pic>
      <p:pic>
        <p:nvPicPr>
          <p:cNvPr id="58374" name="Picture 11"/>
          <p:cNvPicPr>
            <a:picLocks noChangeAspect="1" noChangeArrowheads="1"/>
          </p:cNvPicPr>
          <p:nvPr/>
        </p:nvPicPr>
        <p:blipFill>
          <a:blip r:embed="rId3"/>
          <a:srcRect/>
          <a:stretch>
            <a:fillRect/>
          </a:stretch>
        </p:blipFill>
        <p:spPr bwMode="auto">
          <a:xfrm>
            <a:off x="7880350" y="4254500"/>
            <a:ext cx="1060450" cy="771525"/>
          </a:xfrm>
          <a:prstGeom prst="rect">
            <a:avLst/>
          </a:prstGeom>
          <a:noFill/>
          <a:ln w="9525">
            <a:noFill/>
            <a:miter lim="800000"/>
            <a:headEnd/>
            <a:tailEnd/>
          </a:ln>
        </p:spPr>
      </p:pic>
      <p:sp>
        <p:nvSpPr>
          <p:cNvPr id="58375" name="Oval 29"/>
          <p:cNvSpPr>
            <a:spLocks noChangeArrowheads="1"/>
          </p:cNvSpPr>
          <p:nvPr/>
        </p:nvSpPr>
        <p:spPr bwMode="auto">
          <a:xfrm>
            <a:off x="1258888" y="250825"/>
            <a:ext cx="6408737" cy="7381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txBox="1">
            <a:spLocks noGrp="1"/>
          </p:cNvSpPr>
          <p:nvPr>
            <p:ph type="body" idx="4294967295"/>
          </p:nvPr>
        </p:nvSpPr>
        <p:spPr>
          <a:xfrm>
            <a:off x="468313" y="1058863"/>
            <a:ext cx="8580437" cy="3341687"/>
          </a:xfrm>
          <a:ln>
            <a:solidFill>
              <a:schemeClr val="bg2"/>
            </a:solidFill>
          </a:ln>
        </p:spPr>
        <p:txBody>
          <a:bodyPr lIns="91440" tIns="45720" rIns="91440" bIns="45720"/>
          <a:lstStyle/>
          <a:p>
            <a:pPr marL="292100" indent="-292100">
              <a:buFontTx/>
              <a:buNone/>
            </a:pPr>
            <a:r>
              <a:rPr lang="pt-BR" sz="1600" b="1" smtClean="0">
                <a:solidFill>
                  <a:srgbClr val="FF33CC"/>
                </a:solidFill>
                <a:latin typeface="Arial" charset="0"/>
                <a:cs typeface="Arial" charset="0"/>
              </a:rPr>
              <a:t>Qual é o melhor Dispositivo</a:t>
            </a:r>
            <a:r>
              <a:rPr lang="pt-BR" sz="800" smtClean="0">
                <a:solidFill>
                  <a:srgbClr val="FFFF00"/>
                </a:solidFill>
                <a:latin typeface="Arial" charset="0"/>
                <a:cs typeface="Arial" charset="0"/>
              </a:rPr>
              <a:t>: </a:t>
            </a:r>
            <a:r>
              <a:rPr lang="pt-BR" smtClean="0">
                <a:latin typeface="Arial" charset="0"/>
                <a:cs typeface="Arial" charset="0"/>
              </a:rPr>
              <a:t>ambos diminuem a morte ou a grande  desabilidade</a:t>
            </a:r>
          </a:p>
          <a:p>
            <a:pPr marL="292100" indent="-292100">
              <a:buFontTx/>
              <a:buNone/>
            </a:pPr>
            <a:r>
              <a:rPr lang="pt-BR" altLang="ja-JP" smtClean="0">
                <a:latin typeface="Arial" charset="0"/>
                <a:ea typeface="MS PGothic" pitchFamily="34" charset="-128"/>
                <a:cs typeface="Arial" charset="0"/>
              </a:rPr>
              <a:t>No entanto, </a:t>
            </a:r>
            <a:r>
              <a:rPr lang="pt-BR" altLang="ja-JP" b="1" smtClean="0">
                <a:latin typeface="Arial" charset="0"/>
                <a:ea typeface="MS PGothic" pitchFamily="34" charset="-128"/>
                <a:cs typeface="Arial" charset="0"/>
              </a:rPr>
              <a:t>o resfriamento corporal diminui significativamente a mortalidade, desabilidade neuromotora e o atraso do neurodesenvolvimento</a:t>
            </a:r>
            <a:r>
              <a:rPr lang="pt-BR" altLang="ja-JP" smtClean="0">
                <a:latin typeface="Arial" charset="0"/>
                <a:ea typeface="MS PGothic" pitchFamily="34" charset="-128"/>
                <a:cs typeface="Arial" charset="0"/>
              </a:rPr>
              <a:t>, mas não o resfriamento da cabeça </a:t>
            </a:r>
            <a:endParaRPr lang="pt-BR" smtClean="0">
              <a:latin typeface="Arial" charset="0"/>
              <a:cs typeface="Arial" charset="0"/>
            </a:endParaRPr>
          </a:p>
          <a:p>
            <a:pPr marL="292100" indent="-292100">
              <a:buFontTx/>
              <a:buNone/>
            </a:pPr>
            <a:endParaRPr lang="pt-BR" smtClean="0">
              <a:latin typeface="Arial" charset="0"/>
              <a:cs typeface="Arial" charset="0"/>
            </a:endParaRPr>
          </a:p>
        </p:txBody>
      </p:sp>
      <p:pic>
        <p:nvPicPr>
          <p:cNvPr id="59395" name="Picture 5"/>
          <p:cNvPicPr>
            <a:picLocks noChangeAspect="1" noChangeArrowheads="1"/>
          </p:cNvPicPr>
          <p:nvPr/>
        </p:nvPicPr>
        <p:blipFill>
          <a:blip r:embed="rId2"/>
          <a:srcRect/>
          <a:stretch>
            <a:fillRect/>
          </a:stretch>
        </p:blipFill>
        <p:spPr bwMode="auto">
          <a:xfrm>
            <a:off x="0" y="1928813"/>
            <a:ext cx="6196013" cy="2954337"/>
          </a:xfrm>
          <a:prstGeom prst="rect">
            <a:avLst/>
          </a:prstGeom>
          <a:noFill/>
          <a:ln w="19050">
            <a:solidFill>
              <a:srgbClr val="0000FF"/>
            </a:solidFill>
            <a:miter lim="800000"/>
            <a:headEnd/>
            <a:tailEnd/>
          </a:ln>
        </p:spPr>
      </p:pic>
      <p:sp>
        <p:nvSpPr>
          <p:cNvPr id="59396" name="Rectangle 7"/>
          <p:cNvSpPr>
            <a:spLocks noChangeArrowheads="1"/>
          </p:cNvSpPr>
          <p:nvPr/>
        </p:nvSpPr>
        <p:spPr bwMode="auto">
          <a:xfrm>
            <a:off x="6267450" y="2968625"/>
            <a:ext cx="2876550" cy="1190625"/>
          </a:xfrm>
          <a:prstGeom prst="rect">
            <a:avLst/>
          </a:prstGeom>
          <a:noFill/>
          <a:ln w="9525">
            <a:noFill/>
            <a:miter lim="800000"/>
            <a:headEnd/>
            <a:tailEnd/>
          </a:ln>
        </p:spPr>
        <p:txBody>
          <a:bodyPr wrap="none" anchor="ctr">
            <a:spAutoFit/>
          </a:bodyPr>
          <a:lstStyle/>
          <a:p>
            <a:pPr algn="ctr"/>
            <a:r>
              <a:rPr lang="pt-BR" altLang="ja-JP" sz="1800">
                <a:solidFill>
                  <a:schemeClr val="tx1"/>
                </a:solidFill>
                <a:hlinkClick r:id="rId3"/>
              </a:rPr>
              <a:t>Cooling for newborns with </a:t>
            </a:r>
          </a:p>
          <a:p>
            <a:pPr algn="ctr"/>
            <a:r>
              <a:rPr lang="pt-BR" altLang="ja-JP" sz="1800">
                <a:solidFill>
                  <a:schemeClr val="tx1"/>
                </a:solidFill>
                <a:hlinkClick r:id="rId3"/>
              </a:rPr>
              <a:t>hypoxic ischaemic </a:t>
            </a:r>
          </a:p>
          <a:p>
            <a:pPr algn="ctr"/>
            <a:r>
              <a:rPr lang="pt-BR" altLang="ja-JP" sz="1800">
                <a:solidFill>
                  <a:schemeClr val="tx1"/>
                </a:solidFill>
                <a:hlinkClick r:id="rId3"/>
              </a:rPr>
              <a:t>Encephalopathy</a:t>
            </a:r>
            <a:endParaRPr lang="pt-BR" altLang="ja-JP" sz="1800">
              <a:solidFill>
                <a:schemeClr val="tx1"/>
              </a:solidFill>
            </a:endParaRPr>
          </a:p>
          <a:p>
            <a:pPr algn="ctr"/>
            <a:r>
              <a:rPr lang="pt-BR" altLang="ja-JP" sz="1800">
                <a:solidFill>
                  <a:srgbClr val="0000FF"/>
                </a:solidFill>
              </a:rPr>
              <a:t>Artigo Integral!</a:t>
            </a:r>
            <a:r>
              <a:rPr lang="pt-BR" altLang="ja-JP" sz="1800">
                <a:solidFill>
                  <a:schemeClr val="tx1"/>
                </a:solidFill>
              </a:rPr>
              <a:t> </a:t>
            </a:r>
          </a:p>
        </p:txBody>
      </p:sp>
      <p:sp>
        <p:nvSpPr>
          <p:cNvPr id="59397" name="Oval 6"/>
          <p:cNvSpPr>
            <a:spLocks noChangeArrowheads="1"/>
          </p:cNvSpPr>
          <p:nvPr/>
        </p:nvSpPr>
        <p:spPr bwMode="auto">
          <a:xfrm>
            <a:off x="1258888" y="250825"/>
            <a:ext cx="6408737" cy="7381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
        <p:nvSpPr>
          <p:cNvPr id="59398" name="Line 6"/>
          <p:cNvSpPr>
            <a:spLocks noChangeShapeType="1"/>
          </p:cNvSpPr>
          <p:nvPr/>
        </p:nvSpPr>
        <p:spPr bwMode="auto">
          <a:xfrm flipH="1">
            <a:off x="6972300" y="2560638"/>
            <a:ext cx="479425" cy="441325"/>
          </a:xfrm>
          <a:prstGeom prst="line">
            <a:avLst/>
          </a:prstGeom>
          <a:noFill/>
          <a:ln w="57150">
            <a:solidFill>
              <a:schemeClr val="tx1"/>
            </a:solidFill>
            <a:round/>
            <a:headEnd/>
            <a:tailEnd type="triangle" w="med" len="med"/>
          </a:ln>
        </p:spPr>
        <p:txBody>
          <a:bodyPr/>
          <a:lstStyle/>
          <a:p>
            <a:endParaRPr lang="pt-BR"/>
          </a:p>
        </p:txBody>
      </p:sp>
      <p:sp>
        <p:nvSpPr>
          <p:cNvPr id="59399" name="Text Box 7"/>
          <p:cNvSpPr txBox="1">
            <a:spLocks noChangeArrowheads="1"/>
          </p:cNvSpPr>
          <p:nvPr/>
        </p:nvSpPr>
        <p:spPr bwMode="auto">
          <a:xfrm>
            <a:off x="6645275" y="2054225"/>
            <a:ext cx="1847850" cy="517525"/>
          </a:xfrm>
          <a:prstGeom prst="rect">
            <a:avLst/>
          </a:prstGeom>
          <a:noFill/>
          <a:ln w="9525">
            <a:noFill/>
            <a:miter lim="800000"/>
            <a:headEnd/>
            <a:tailEnd/>
          </a:ln>
        </p:spPr>
        <p:txBody>
          <a:bodyPr wrap="none">
            <a:spAutoFit/>
          </a:bodyPr>
          <a:lstStyle/>
          <a:p>
            <a:pPr algn="ctr"/>
            <a:r>
              <a:rPr lang="pt-BR">
                <a:solidFill>
                  <a:srgbClr val="0066FF"/>
                </a:solidFill>
              </a:rPr>
              <a:t>Clique Aqui!</a:t>
            </a:r>
          </a:p>
          <a:p>
            <a:pPr algn="ctr"/>
            <a:r>
              <a:rPr lang="pt-BR">
                <a:solidFill>
                  <a:srgbClr val="0066FF"/>
                </a:solidFill>
              </a:rPr>
              <a:t>(com o eslide aberto)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txBox="1">
            <a:spLocks noGrp="1"/>
          </p:cNvSpPr>
          <p:nvPr>
            <p:ph type="body" idx="4294967295"/>
          </p:nvPr>
        </p:nvSpPr>
        <p:spPr>
          <a:xfrm>
            <a:off x="0" y="2419350"/>
            <a:ext cx="8964613" cy="3394075"/>
          </a:xfrm>
        </p:spPr>
        <p:txBody>
          <a:bodyPr lIns="91440" tIns="45720" rIns="91440" bIns="45720"/>
          <a:lstStyle/>
          <a:p>
            <a:pPr marL="292100" indent="-292100">
              <a:buFontTx/>
              <a:buNone/>
            </a:pPr>
            <a:r>
              <a:rPr lang="pt-BR" smtClean="0">
                <a:latin typeface="Arial" charset="0"/>
                <a:cs typeface="Arial" charset="0"/>
              </a:rPr>
              <a:t>O resfriamento passivo foi obtido colocando o RN descoberto em uma Unidade de Terapia Intensiva Neonatal aberta principalmente sem aquecimento. (Temperatura da UTI Neonatal na Suiça:24oC) e se necessário resfriamento ativo, foram adicionados pacotes de gelo (em apenas 15% do tempo) colocados na cabeça e na virilha. </a:t>
            </a:r>
          </a:p>
          <a:p>
            <a:pPr marL="292100" indent="-292100">
              <a:buFontTx/>
              <a:buNone/>
            </a:pPr>
            <a:endParaRPr lang="pt-BR" smtClean="0">
              <a:latin typeface="Arial" charset="0"/>
              <a:cs typeface="Arial" charset="0"/>
            </a:endParaRPr>
          </a:p>
          <a:p>
            <a:pPr marL="292100" indent="-292100">
              <a:buFontTx/>
              <a:buNone/>
            </a:pPr>
            <a:r>
              <a:rPr lang="pt-BR" smtClean="0">
                <a:latin typeface="Arial" charset="0"/>
                <a:cs typeface="Arial" charset="0"/>
              </a:rPr>
              <a:t> Quando comparado com o estudo NICHD, lactentes no presente estudo resfriados  atingiram mais significativamente a temperatura alvo (1 hora mais cedo!), além de  menor risco de ultrapassar a temperatura desejada.</a:t>
            </a:r>
          </a:p>
          <a:p>
            <a:pPr marL="292100" indent="-292100">
              <a:buFontTx/>
              <a:buNone/>
            </a:pPr>
            <a:r>
              <a:rPr lang="pt-BR" smtClean="0">
                <a:latin typeface="Arial" charset="0"/>
                <a:cs typeface="Arial" charset="0"/>
              </a:rPr>
              <a:t> </a:t>
            </a:r>
          </a:p>
          <a:p>
            <a:pPr marL="292100" indent="-292100">
              <a:buFontTx/>
              <a:buNone/>
            </a:pPr>
            <a:r>
              <a:rPr lang="pt-BR" smtClean="0">
                <a:latin typeface="Arial" charset="0"/>
                <a:cs typeface="Arial" charset="0"/>
              </a:rPr>
              <a:t> 4 RN foram resfriados passivamente e 14  foram resfriados passivamente em 85% do tempo</a:t>
            </a:r>
          </a:p>
        </p:txBody>
      </p:sp>
      <p:sp>
        <p:nvSpPr>
          <p:cNvPr id="60419" name="Oval 28"/>
          <p:cNvSpPr>
            <a:spLocks noChangeArrowheads="1"/>
          </p:cNvSpPr>
          <p:nvPr/>
        </p:nvSpPr>
        <p:spPr bwMode="auto">
          <a:xfrm>
            <a:off x="339725" y="273050"/>
            <a:ext cx="914400" cy="685800"/>
          </a:xfrm>
          <a:prstGeom prst="ellipse">
            <a:avLst/>
          </a:prstGeom>
          <a:solidFill>
            <a:schemeClr val="accent1"/>
          </a:solidFill>
          <a:ln w="9525">
            <a:solidFill>
              <a:schemeClr val="tx1"/>
            </a:solidFill>
            <a:round/>
            <a:headEnd/>
            <a:tailEnd/>
          </a:ln>
        </p:spPr>
        <p:txBody>
          <a:bodyPr wrap="none" anchor="ctr"/>
          <a:lstStyle/>
          <a:p>
            <a:pPr algn="ctr"/>
            <a:r>
              <a:rPr lang="pt-BR" sz="1800">
                <a:solidFill>
                  <a:srgbClr val="FFFF00"/>
                </a:solidFill>
              </a:rPr>
              <a:t>2013</a:t>
            </a:r>
          </a:p>
        </p:txBody>
      </p:sp>
      <p:sp>
        <p:nvSpPr>
          <p:cNvPr id="60420" name="Oval 16"/>
          <p:cNvSpPr>
            <a:spLocks noChangeArrowheads="1"/>
          </p:cNvSpPr>
          <p:nvPr/>
        </p:nvSpPr>
        <p:spPr bwMode="auto">
          <a:xfrm>
            <a:off x="1258888" y="250825"/>
            <a:ext cx="6408737" cy="7381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
        <p:nvSpPr>
          <p:cNvPr id="60421" name="Rectangle 18"/>
          <p:cNvSpPr>
            <a:spLocks noChangeArrowheads="1"/>
          </p:cNvSpPr>
          <p:nvPr/>
        </p:nvSpPr>
        <p:spPr bwMode="auto">
          <a:xfrm>
            <a:off x="0" y="1633538"/>
            <a:ext cx="9144000" cy="479425"/>
          </a:xfrm>
          <a:prstGeom prst="rect">
            <a:avLst/>
          </a:prstGeom>
          <a:solidFill>
            <a:srgbClr val="FFFFFF"/>
          </a:solidFill>
          <a:ln w="9525">
            <a:noFill/>
            <a:miter lim="800000"/>
            <a:headEnd/>
            <a:tailEnd/>
          </a:ln>
        </p:spPr>
        <p:txBody>
          <a:bodyPr lIns="0" tIns="95220" rIns="0" bIns="19044" anchor="ctr">
            <a:spAutoFit/>
          </a:bodyPr>
          <a:lstStyle/>
          <a:p>
            <a:pPr algn="ctr" eaLnBrk="0" hangingPunct="0"/>
            <a:r>
              <a:rPr lang="pt-BR" sz="1200" b="1">
                <a:solidFill>
                  <a:srgbClr val="0066FF"/>
                </a:solidFill>
                <a:latin typeface="Lato" pitchFamily="34" charset="0"/>
              </a:rPr>
              <a:t>Viabilidade e seguran</a:t>
            </a:r>
            <a:r>
              <a:rPr lang="pt-BR" sz="1200" b="1">
                <a:solidFill>
                  <a:srgbClr val="0066FF"/>
                </a:solidFill>
              </a:rPr>
              <a:t>ç</a:t>
            </a:r>
            <a:r>
              <a:rPr lang="pt-BR" sz="1200" b="1">
                <a:solidFill>
                  <a:srgbClr val="0066FF"/>
                </a:solidFill>
                <a:latin typeface="Lato" pitchFamily="34" charset="0"/>
              </a:rPr>
              <a:t>a do resfriamento passivo em uma coorte de rec</a:t>
            </a:r>
            <a:r>
              <a:rPr lang="pt-BR" sz="1200" b="1">
                <a:solidFill>
                  <a:srgbClr val="0066FF"/>
                </a:solidFill>
              </a:rPr>
              <a:t>é</a:t>
            </a:r>
            <a:r>
              <a:rPr lang="pt-BR" sz="1200" b="1">
                <a:solidFill>
                  <a:srgbClr val="0066FF"/>
                </a:solidFill>
                <a:latin typeface="Lato" pitchFamily="34" charset="0"/>
              </a:rPr>
              <a:t>m-nascidos asfixiado</a:t>
            </a:r>
          </a:p>
          <a:p>
            <a:pPr algn="ctr" eaLnBrk="0" hangingPunct="0"/>
            <a:r>
              <a:rPr lang="pt-BR" sz="1200" u="sng"/>
              <a:t>Karin Daetwyler, Barbara Brotschi, Thomas M. Berger, Bendicht Peter Wagner</a:t>
            </a:r>
            <a:r>
              <a:rPr lang="pt-BR" sz="1200"/>
              <a:t> . Apresentação:Mayra Aguirre, Paulo R. Margotto </a:t>
            </a:r>
          </a:p>
        </p:txBody>
      </p:sp>
      <p:pic>
        <p:nvPicPr>
          <p:cNvPr id="60422" name="Picture 19" descr="ppt">
            <a:hlinkClick r:id="rId2" tooltip="Hipotermia_passiva_viabil_seguran"/>
          </p:cNvPr>
          <p:cNvPicPr>
            <a:picLocks noChangeAspect="1" noChangeArrowheads="1"/>
          </p:cNvPicPr>
          <p:nvPr/>
        </p:nvPicPr>
        <p:blipFill>
          <a:blip r:embed="rId3"/>
          <a:srcRect/>
          <a:stretch>
            <a:fillRect/>
          </a:stretch>
        </p:blipFill>
        <p:spPr bwMode="auto">
          <a:xfrm>
            <a:off x="8467725" y="1485900"/>
            <a:ext cx="409575" cy="409575"/>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txBox="1">
            <a:spLocks noGrp="1"/>
          </p:cNvSpPr>
          <p:nvPr>
            <p:ph type="body" idx="4294967295"/>
          </p:nvPr>
        </p:nvSpPr>
        <p:spPr>
          <a:xfrm>
            <a:off x="549275" y="820738"/>
            <a:ext cx="7467600" cy="3816350"/>
          </a:xfrm>
        </p:spPr>
        <p:txBody>
          <a:bodyPr lIns="91440" tIns="45720" rIns="91440" bIns="45720"/>
          <a:lstStyle/>
          <a:p>
            <a:pPr marL="292100" indent="-292100" algn="ctr">
              <a:buFontTx/>
              <a:buNone/>
            </a:pPr>
            <a:r>
              <a:rPr lang="pt-BR" sz="1600" b="1" smtClean="0">
                <a:solidFill>
                  <a:srgbClr val="FF33CC"/>
                </a:solidFill>
                <a:latin typeface="Arial" charset="0"/>
                <a:cs typeface="Arial" charset="0"/>
              </a:rPr>
              <a:t>DEVERIAM OS RECÉM-NASCIDOS SEREM RESFRIADOS DEPOIS DE 6 HORAS?</a:t>
            </a:r>
          </a:p>
        </p:txBody>
      </p:sp>
      <p:pic>
        <p:nvPicPr>
          <p:cNvPr id="61443" name="Picture 54"/>
          <p:cNvPicPr>
            <a:picLocks noChangeAspect="1" noChangeArrowheads="1"/>
          </p:cNvPicPr>
          <p:nvPr/>
        </p:nvPicPr>
        <p:blipFill>
          <a:blip r:embed="rId2"/>
          <a:srcRect/>
          <a:stretch>
            <a:fillRect/>
          </a:stretch>
        </p:blipFill>
        <p:spPr bwMode="auto">
          <a:xfrm>
            <a:off x="0" y="2571750"/>
            <a:ext cx="4500563" cy="1916113"/>
          </a:xfrm>
          <a:prstGeom prst="rect">
            <a:avLst/>
          </a:prstGeom>
          <a:noFill/>
          <a:ln w="9525">
            <a:noFill/>
            <a:miter lim="800000"/>
            <a:headEnd/>
            <a:tailEnd/>
          </a:ln>
        </p:spPr>
      </p:pic>
      <p:pic>
        <p:nvPicPr>
          <p:cNvPr id="61444" name="Picture 55"/>
          <p:cNvPicPr>
            <a:picLocks noChangeAspect="1" noChangeArrowheads="1"/>
          </p:cNvPicPr>
          <p:nvPr/>
        </p:nvPicPr>
        <p:blipFill>
          <a:blip r:embed="rId3"/>
          <a:srcRect/>
          <a:stretch>
            <a:fillRect/>
          </a:stretch>
        </p:blipFill>
        <p:spPr bwMode="auto">
          <a:xfrm>
            <a:off x="4572000" y="2787650"/>
            <a:ext cx="4572000" cy="2289175"/>
          </a:xfrm>
          <a:prstGeom prst="rect">
            <a:avLst/>
          </a:prstGeom>
          <a:noFill/>
          <a:ln w="9525">
            <a:noFill/>
            <a:miter lim="800000"/>
            <a:headEnd/>
            <a:tailEnd/>
          </a:ln>
        </p:spPr>
      </p:pic>
      <p:sp>
        <p:nvSpPr>
          <p:cNvPr id="61445" name="Oval 57"/>
          <p:cNvSpPr>
            <a:spLocks noChangeArrowheads="1"/>
          </p:cNvSpPr>
          <p:nvPr/>
        </p:nvSpPr>
        <p:spPr bwMode="auto">
          <a:xfrm>
            <a:off x="327025" y="122238"/>
            <a:ext cx="914400" cy="685800"/>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2015</a:t>
            </a:r>
          </a:p>
        </p:txBody>
      </p:sp>
      <p:sp>
        <p:nvSpPr>
          <p:cNvPr id="61446" name="Oval 18"/>
          <p:cNvSpPr>
            <a:spLocks noChangeArrowheads="1"/>
          </p:cNvSpPr>
          <p:nvPr/>
        </p:nvSpPr>
        <p:spPr bwMode="auto">
          <a:xfrm>
            <a:off x="1258888" y="87313"/>
            <a:ext cx="6408737" cy="739775"/>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
        <p:nvSpPr>
          <p:cNvPr id="61447" name="Rectangle 21"/>
          <p:cNvSpPr>
            <a:spLocks noChangeArrowheads="1"/>
          </p:cNvSpPr>
          <p:nvPr/>
        </p:nvSpPr>
        <p:spPr bwMode="auto">
          <a:xfrm>
            <a:off x="271463" y="1312863"/>
            <a:ext cx="7932737" cy="844550"/>
          </a:xfrm>
          <a:prstGeom prst="rect">
            <a:avLst/>
          </a:prstGeom>
          <a:solidFill>
            <a:srgbClr val="FFFFFF"/>
          </a:solidFill>
          <a:ln w="9525">
            <a:noFill/>
            <a:miter lim="800000"/>
            <a:headEnd/>
            <a:tailEnd/>
          </a:ln>
        </p:spPr>
        <p:txBody>
          <a:bodyPr wrap="none" lIns="0" tIns="95220" rIns="0" bIns="19044" anchor="ctr">
            <a:spAutoFit/>
          </a:bodyPr>
          <a:lstStyle/>
          <a:p>
            <a:pPr eaLnBrk="0" hangingPunct="0"/>
            <a:r>
              <a:rPr lang="pt-BR" sz="1200" b="1">
                <a:solidFill>
                  <a:srgbClr val="0066FF"/>
                </a:solidFill>
                <a:latin typeface="Lato" pitchFamily="34" charset="0"/>
              </a:rPr>
              <a:t>Resfriamento dos rec</a:t>
            </a:r>
            <a:r>
              <a:rPr lang="pt-BR" sz="1200" b="1">
                <a:solidFill>
                  <a:srgbClr val="0066FF"/>
                </a:solidFill>
              </a:rPr>
              <a:t>é</a:t>
            </a:r>
            <a:r>
              <a:rPr lang="pt-BR" sz="1200" b="1">
                <a:solidFill>
                  <a:srgbClr val="0066FF"/>
                </a:solidFill>
                <a:latin typeface="Lato" pitchFamily="34" charset="0"/>
              </a:rPr>
              <a:t>m-nascidos que não preenchem os crit</a:t>
            </a:r>
            <a:r>
              <a:rPr lang="pt-BR" sz="1200" b="1">
                <a:solidFill>
                  <a:srgbClr val="0066FF"/>
                </a:solidFill>
              </a:rPr>
              <a:t>é</a:t>
            </a:r>
            <a:r>
              <a:rPr lang="pt-BR" sz="1200" b="1">
                <a:solidFill>
                  <a:srgbClr val="0066FF"/>
                </a:solidFill>
                <a:latin typeface="Lato" pitchFamily="34" charset="0"/>
              </a:rPr>
              <a:t>rios de resfriamento: resultados a curto e longo prazo</a:t>
            </a:r>
          </a:p>
          <a:p>
            <a:pPr eaLnBrk="0" hangingPunct="0"/>
            <a:r>
              <a:rPr lang="pt-BR" sz="1200" b="1">
                <a:solidFill>
                  <a:schemeClr val="bg2"/>
                </a:solidFill>
                <a:latin typeface="Lato" pitchFamily="34" charset="0"/>
              </a:rPr>
              <a:t>Elisa Smit et al. Apresenta</a:t>
            </a:r>
            <a:r>
              <a:rPr lang="pt-BR" sz="1200" b="1">
                <a:solidFill>
                  <a:schemeClr val="bg2"/>
                </a:solidFill>
              </a:rPr>
              <a:t>ç</a:t>
            </a:r>
            <a:r>
              <a:rPr lang="pt-BR" sz="1200" b="1">
                <a:solidFill>
                  <a:schemeClr val="bg2"/>
                </a:solidFill>
                <a:latin typeface="Lato" pitchFamily="34" charset="0"/>
              </a:rPr>
              <a:t>ão: Ana Paula Lottici, Andrea Zappal</a:t>
            </a:r>
            <a:r>
              <a:rPr lang="pt-BR" sz="1200" b="1">
                <a:solidFill>
                  <a:schemeClr val="bg2"/>
                </a:solidFill>
              </a:rPr>
              <a:t>á</a:t>
            </a:r>
            <a:r>
              <a:rPr lang="pt-BR" sz="1200" b="1">
                <a:solidFill>
                  <a:schemeClr val="bg2"/>
                </a:solidFill>
                <a:latin typeface="Lato" pitchFamily="34" charset="0"/>
              </a:rPr>
              <a:t>, Daniela Megumi, Lorena Amaral, Paulo R. Margotto</a:t>
            </a:r>
          </a:p>
          <a:p>
            <a:endParaRPr lang="pt-BR" sz="1200" u="sng">
              <a:solidFill>
                <a:srgbClr val="000066"/>
              </a:solidFill>
            </a:endParaRPr>
          </a:p>
          <a:p>
            <a:pPr eaLnBrk="0" hangingPunct="0"/>
            <a:endParaRPr lang="pt-BR" sz="1200"/>
          </a:p>
        </p:txBody>
      </p:sp>
      <p:pic>
        <p:nvPicPr>
          <p:cNvPr id="61448" name="Picture 22" descr="ppt">
            <a:hlinkClick r:id="rId4" tooltip="Hipotermia_fora_dos _criterios_2015"/>
          </p:cNvPr>
          <p:cNvPicPr>
            <a:picLocks noChangeAspect="1" noChangeArrowheads="1"/>
          </p:cNvPicPr>
          <p:nvPr/>
        </p:nvPicPr>
        <p:blipFill>
          <a:blip r:embed="rId5"/>
          <a:srcRect/>
          <a:stretch>
            <a:fillRect/>
          </a:stretch>
        </p:blipFill>
        <p:spPr bwMode="auto">
          <a:xfrm>
            <a:off x="8301038" y="1452563"/>
            <a:ext cx="409575" cy="409575"/>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txBox="1">
            <a:spLocks noGrp="1"/>
          </p:cNvSpPr>
          <p:nvPr>
            <p:ph type="body" idx="4294967295"/>
          </p:nvPr>
        </p:nvSpPr>
        <p:spPr>
          <a:xfrm>
            <a:off x="827088" y="1492250"/>
            <a:ext cx="7772400" cy="3429000"/>
          </a:xfrm>
        </p:spPr>
        <p:txBody>
          <a:bodyPr lIns="91440" tIns="45720" rIns="91440" bIns="45720"/>
          <a:lstStyle/>
          <a:p>
            <a:pPr marL="292100" indent="-292100" algn="ctr">
              <a:lnSpc>
                <a:spcPct val="90000"/>
              </a:lnSpc>
              <a:buFontTx/>
              <a:buNone/>
            </a:pPr>
            <a:r>
              <a:rPr lang="pt-BR" sz="1600" b="1" smtClean="0">
                <a:solidFill>
                  <a:srgbClr val="FF33CC"/>
                </a:solidFill>
                <a:latin typeface="Arial" charset="0"/>
                <a:cs typeface="Arial" charset="0"/>
              </a:rPr>
              <a:t>DEVERIAM OS RECÉM-NASCIDOS SEREM RESFRIADOS DEPOIS DE 6 HORAS?</a:t>
            </a:r>
          </a:p>
          <a:p>
            <a:pPr marL="292100" indent="-292100">
              <a:lnSpc>
                <a:spcPct val="90000"/>
              </a:lnSpc>
              <a:buFontTx/>
              <a:buNone/>
            </a:pPr>
            <a:r>
              <a:rPr lang="pt-BR" sz="1600" smtClean="0">
                <a:solidFill>
                  <a:srgbClr val="0000FF"/>
                </a:solidFill>
                <a:latin typeface="Arial" charset="0"/>
                <a:cs typeface="Arial" charset="0"/>
              </a:rPr>
              <a:t>Os 36 pacientes não tiveram diferenças significativas quanto às complicações do resfriamento e no resultado final. </a:t>
            </a:r>
          </a:p>
          <a:p>
            <a:pPr marL="292100" indent="-292100">
              <a:lnSpc>
                <a:spcPct val="90000"/>
              </a:lnSpc>
              <a:buFontTx/>
              <a:buNone/>
            </a:pPr>
            <a:r>
              <a:rPr lang="pt-BR" sz="1600" smtClean="0">
                <a:latin typeface="Arial" charset="0"/>
                <a:cs typeface="Arial" charset="0"/>
              </a:rPr>
              <a:t>Pacientes com grande </a:t>
            </a:r>
            <a:r>
              <a:rPr lang="pt-BR" sz="1600" smtClean="0">
                <a:solidFill>
                  <a:srgbClr val="FF5050"/>
                </a:solidFill>
                <a:latin typeface="Arial" charset="0"/>
                <a:cs typeface="Arial" charset="0"/>
              </a:rPr>
              <a:t>hemorragia intracraniana</a:t>
            </a:r>
            <a:r>
              <a:rPr lang="pt-BR" sz="1600" smtClean="0">
                <a:latin typeface="Arial" charset="0"/>
                <a:cs typeface="Arial" charset="0"/>
              </a:rPr>
              <a:t> tiveram mais problemas de coagulação e um pior resultado final: os autores </a:t>
            </a:r>
            <a:r>
              <a:rPr lang="pt-BR" sz="1600" smtClean="0">
                <a:solidFill>
                  <a:srgbClr val="FF5050"/>
                </a:solidFill>
                <a:latin typeface="Arial" charset="0"/>
                <a:cs typeface="Arial" charset="0"/>
              </a:rPr>
              <a:t>não recomendam</a:t>
            </a:r>
            <a:r>
              <a:rPr lang="pt-BR" sz="1600" smtClean="0">
                <a:latin typeface="Arial" charset="0"/>
                <a:cs typeface="Arial" charset="0"/>
              </a:rPr>
              <a:t> o resfriamento desses pacientes. </a:t>
            </a:r>
          </a:p>
          <a:p>
            <a:pPr marL="292100" indent="-292100">
              <a:lnSpc>
                <a:spcPct val="90000"/>
              </a:lnSpc>
              <a:buFontTx/>
              <a:buNone/>
            </a:pPr>
            <a:r>
              <a:rPr lang="pt-BR" sz="1600" smtClean="0">
                <a:solidFill>
                  <a:srgbClr val="0000FF"/>
                </a:solidFill>
                <a:latin typeface="Arial" charset="0"/>
                <a:cs typeface="Arial" charset="0"/>
              </a:rPr>
              <a:t>Este estudo observacional provê evidência para considerar hipotermia terapêutica em pacientes com encefalopatia hipóxico-isquêmica</a:t>
            </a:r>
            <a:r>
              <a:rPr lang="pt-BR" sz="1600" b="1" smtClean="0">
                <a:solidFill>
                  <a:srgbClr val="0000FF"/>
                </a:solidFill>
                <a:latin typeface="Arial" charset="0"/>
                <a:cs typeface="Arial" charset="0"/>
              </a:rPr>
              <a:t> que não preenchem os critérios preconizados para resfriamento.</a:t>
            </a:r>
            <a:endParaRPr lang="pt-BR" sz="1600" smtClean="0">
              <a:solidFill>
                <a:srgbClr val="0000FF"/>
              </a:solidFill>
              <a:latin typeface="Arial" charset="0"/>
              <a:cs typeface="Arial" charset="0"/>
            </a:endParaRPr>
          </a:p>
          <a:p>
            <a:pPr marL="292100" indent="-292100">
              <a:lnSpc>
                <a:spcPct val="90000"/>
              </a:lnSpc>
              <a:buFontTx/>
              <a:buNone/>
            </a:pPr>
            <a:endParaRPr lang="pt-BR" sz="1600" smtClean="0">
              <a:solidFill>
                <a:srgbClr val="0000FF"/>
              </a:solidFill>
              <a:latin typeface="Arial" charset="0"/>
              <a:cs typeface="Arial" charset="0"/>
            </a:endParaRPr>
          </a:p>
        </p:txBody>
      </p:sp>
      <p:sp>
        <p:nvSpPr>
          <p:cNvPr id="62467" name="Oval 4"/>
          <p:cNvSpPr>
            <a:spLocks noChangeArrowheads="1"/>
          </p:cNvSpPr>
          <p:nvPr/>
        </p:nvSpPr>
        <p:spPr bwMode="auto">
          <a:xfrm>
            <a:off x="1258888" y="250825"/>
            <a:ext cx="6408737" cy="7381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txBox="1">
            <a:spLocks noGrp="1"/>
          </p:cNvSpPr>
          <p:nvPr>
            <p:ph type="body" idx="4294967295"/>
          </p:nvPr>
        </p:nvSpPr>
        <p:spPr>
          <a:xfrm>
            <a:off x="323850" y="2665413"/>
            <a:ext cx="8229600" cy="3394075"/>
          </a:xfrm>
        </p:spPr>
        <p:txBody>
          <a:bodyPr lIns="91440" tIns="45720" rIns="91440" bIns="45720"/>
          <a:lstStyle/>
          <a:p>
            <a:pPr marL="292100" indent="-292100">
              <a:buFontTx/>
              <a:buNone/>
            </a:pPr>
            <a:r>
              <a:rPr lang="pt-BR" sz="900" smtClean="0">
                <a:latin typeface="Arial" charset="0"/>
                <a:cs typeface="Arial" charset="0"/>
              </a:rPr>
              <a:t>    </a:t>
            </a:r>
            <a:r>
              <a:rPr lang="pt-BR" smtClean="0">
                <a:latin typeface="Arial" charset="0"/>
                <a:cs typeface="Arial" charset="0"/>
              </a:rPr>
              <a:t>-Nos neonatos que não nasceram em Hospital de referência, pode-se iniciar a </a:t>
            </a:r>
            <a:r>
              <a:rPr lang="pt-BR" b="1" smtClean="0">
                <a:solidFill>
                  <a:srgbClr val="0000FF"/>
                </a:solidFill>
                <a:latin typeface="Arial" charset="0"/>
                <a:cs typeface="Arial" charset="0"/>
              </a:rPr>
              <a:t>Hipotermia 6-12 horas</a:t>
            </a:r>
            <a:r>
              <a:rPr lang="pt-BR" smtClean="0">
                <a:latin typeface="Arial" charset="0"/>
                <a:cs typeface="Arial" charset="0"/>
              </a:rPr>
              <a:t> após o nascimento, </a:t>
            </a:r>
            <a:r>
              <a:rPr lang="pt-BR" smtClean="0">
                <a:solidFill>
                  <a:srgbClr val="0000FF"/>
                </a:solidFill>
                <a:latin typeface="Arial" charset="0"/>
                <a:cs typeface="Arial" charset="0"/>
              </a:rPr>
              <a:t>dado que o benefício neurológico se sebropõe ao risco da hipotermia terapêutica. </a:t>
            </a:r>
          </a:p>
          <a:p>
            <a:pPr marL="292100" indent="-292100">
              <a:buFontTx/>
              <a:buNone/>
            </a:pPr>
            <a:endParaRPr lang="pt-BR" smtClean="0">
              <a:solidFill>
                <a:srgbClr val="0000FF"/>
              </a:solidFill>
              <a:latin typeface="Arial" charset="0"/>
              <a:cs typeface="Arial" charset="0"/>
            </a:endParaRPr>
          </a:p>
          <a:p>
            <a:pPr marL="292100" indent="-292100">
              <a:buFontTx/>
              <a:buNone/>
            </a:pPr>
            <a:r>
              <a:rPr lang="pt-BR" smtClean="0">
                <a:latin typeface="Arial" charset="0"/>
                <a:cs typeface="Arial" charset="0"/>
              </a:rPr>
              <a:t>    -Estratégias para aumentar a janela de início da terapia (6-24h) estão sendo testadas em modelos experimentais (</a:t>
            </a:r>
            <a:r>
              <a:rPr lang="pt-BR" smtClean="0">
                <a:solidFill>
                  <a:srgbClr val="FF33CC"/>
                </a:solidFill>
                <a:latin typeface="Arial" charset="0"/>
                <a:cs typeface="Arial" charset="0"/>
              </a:rPr>
              <a:t>NCT00614744</a:t>
            </a:r>
            <a:r>
              <a:rPr lang="pt-BR" smtClean="0">
                <a:latin typeface="Arial" charset="0"/>
                <a:cs typeface="Arial" charset="0"/>
              </a:rPr>
              <a:t>). Deve-se ter cautela, considerar caso a caso e fazer a rigorosa monitorização de perto quando quiser ampliar os critérios de admissão.</a:t>
            </a:r>
            <a:endParaRPr lang="pt-BR" smtClean="0">
              <a:solidFill>
                <a:srgbClr val="FFFF00"/>
              </a:solidFill>
              <a:latin typeface="Arial" charset="0"/>
              <a:cs typeface="Arial" charset="0"/>
            </a:endParaRPr>
          </a:p>
          <a:p>
            <a:pPr marL="292100" indent="-292100">
              <a:buFontTx/>
              <a:buNone/>
            </a:pPr>
            <a:endParaRPr lang="pt-BR" smtClean="0">
              <a:solidFill>
                <a:srgbClr val="FFFF00"/>
              </a:solidFill>
              <a:latin typeface="Arial" charset="0"/>
              <a:cs typeface="Arial" charset="0"/>
            </a:endParaRPr>
          </a:p>
          <a:p>
            <a:pPr marL="292100" indent="-292100">
              <a:buFontTx/>
              <a:buNone/>
            </a:pPr>
            <a:endParaRPr lang="pt-BR" smtClean="0">
              <a:latin typeface="Arial" charset="0"/>
              <a:cs typeface="Arial" charset="0"/>
            </a:endParaRPr>
          </a:p>
        </p:txBody>
      </p:sp>
      <p:sp>
        <p:nvSpPr>
          <p:cNvPr id="63491" name="Rectangle 30"/>
          <p:cNvSpPr>
            <a:spLocks noChangeArrowheads="1"/>
          </p:cNvSpPr>
          <p:nvPr/>
        </p:nvSpPr>
        <p:spPr bwMode="auto">
          <a:xfrm>
            <a:off x="755650" y="1185863"/>
            <a:ext cx="7940675" cy="336550"/>
          </a:xfrm>
          <a:prstGeom prst="rect">
            <a:avLst/>
          </a:prstGeom>
          <a:noFill/>
          <a:ln w="9525">
            <a:noFill/>
            <a:miter lim="800000"/>
            <a:headEnd/>
            <a:tailEnd/>
          </a:ln>
        </p:spPr>
        <p:txBody>
          <a:bodyPr wrap="none">
            <a:spAutoFit/>
          </a:bodyPr>
          <a:lstStyle/>
          <a:p>
            <a:r>
              <a:rPr lang="pt-BR" sz="1600" b="1">
                <a:solidFill>
                  <a:srgbClr val="FF33CC"/>
                </a:solidFill>
              </a:rPr>
              <a:t>DEVERIAM OS RECÉM-NASCIDOS SEREM RESFRIADOS DEPOIS DE 6 HORAS?</a:t>
            </a:r>
          </a:p>
        </p:txBody>
      </p:sp>
      <p:sp>
        <p:nvSpPr>
          <p:cNvPr id="63492" name="Oval 31"/>
          <p:cNvSpPr>
            <a:spLocks noChangeArrowheads="1"/>
          </p:cNvSpPr>
          <p:nvPr/>
        </p:nvSpPr>
        <p:spPr bwMode="auto">
          <a:xfrm>
            <a:off x="179388" y="1112838"/>
            <a:ext cx="625475" cy="471487"/>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2015</a:t>
            </a:r>
          </a:p>
        </p:txBody>
      </p:sp>
      <p:sp>
        <p:nvSpPr>
          <p:cNvPr id="63493" name="Oval 17"/>
          <p:cNvSpPr>
            <a:spLocks noChangeArrowheads="1"/>
          </p:cNvSpPr>
          <p:nvPr/>
        </p:nvSpPr>
        <p:spPr bwMode="auto">
          <a:xfrm>
            <a:off x="1258888" y="250825"/>
            <a:ext cx="6408737" cy="7381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HIPOTERMIA TERAPÊUTICA - QUESTIONAMENTOS</a:t>
            </a:r>
          </a:p>
        </p:txBody>
      </p:sp>
      <p:pic>
        <p:nvPicPr>
          <p:cNvPr id="63494" name="Picture 20" descr="ppt">
            <a:hlinkClick r:id="rId2" tooltip="Extensao_indicac_hipoter_2015"/>
          </p:cNvPr>
          <p:cNvPicPr>
            <a:picLocks noChangeAspect="1" noChangeArrowheads="1"/>
          </p:cNvPicPr>
          <p:nvPr/>
        </p:nvPicPr>
        <p:blipFill>
          <a:blip r:embed="rId3"/>
          <a:srcRect/>
          <a:stretch>
            <a:fillRect/>
          </a:stretch>
        </p:blipFill>
        <p:spPr bwMode="auto">
          <a:xfrm>
            <a:off x="6794500" y="1674813"/>
            <a:ext cx="409575" cy="409575"/>
          </a:xfrm>
          <a:prstGeom prst="rect">
            <a:avLst/>
          </a:prstGeom>
          <a:noFill/>
          <a:ln w="9525">
            <a:noFill/>
            <a:miter lim="800000"/>
            <a:headEnd/>
            <a:tailEnd/>
          </a:ln>
        </p:spPr>
      </p:pic>
      <p:sp>
        <p:nvSpPr>
          <p:cNvPr id="63495" name="Rectangle 26"/>
          <p:cNvSpPr>
            <a:spLocks noChangeArrowheads="1"/>
          </p:cNvSpPr>
          <p:nvPr/>
        </p:nvSpPr>
        <p:spPr bwMode="auto">
          <a:xfrm>
            <a:off x="785813" y="1584325"/>
            <a:ext cx="7837487" cy="517525"/>
          </a:xfrm>
          <a:prstGeom prst="rect">
            <a:avLst/>
          </a:prstGeom>
          <a:noFill/>
          <a:ln w="9525">
            <a:noFill/>
            <a:miter lim="800000"/>
            <a:headEnd/>
            <a:tailEnd/>
          </a:ln>
        </p:spPr>
        <p:txBody>
          <a:bodyPr>
            <a:spAutoFit/>
          </a:bodyPr>
          <a:lstStyle/>
          <a:p>
            <a:r>
              <a:rPr lang="pt-BR" b="1">
                <a:solidFill>
                  <a:srgbClr val="0066FF"/>
                </a:solidFill>
              </a:rPr>
              <a:t>Deveríamos estender as indicações para a hipotermia terapêutica?</a:t>
            </a:r>
          </a:p>
          <a:p>
            <a:r>
              <a:rPr lang="pt-BR">
                <a:solidFill>
                  <a:srgbClr val="0066FF"/>
                </a:solidFill>
              </a:rPr>
              <a:t> </a:t>
            </a:r>
            <a:r>
              <a:rPr lang="pt-BR"/>
              <a:t>Elie Saliba, França.Apresentação:Mariana Carvalho, Paulo R. Margotto</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txBox="1">
            <a:spLocks noGrp="1"/>
          </p:cNvSpPr>
          <p:nvPr>
            <p:ph type="body" idx="4294967295"/>
          </p:nvPr>
        </p:nvSpPr>
        <p:spPr>
          <a:xfrm>
            <a:off x="661988" y="2640013"/>
            <a:ext cx="7467600" cy="3654425"/>
          </a:xfrm>
        </p:spPr>
        <p:txBody>
          <a:bodyPr lIns="91440" tIns="45720" rIns="91440" bIns="45720"/>
          <a:lstStyle/>
          <a:p>
            <a:pPr marL="273050" indent="-273050">
              <a:buFontTx/>
              <a:buNone/>
            </a:pPr>
            <a:r>
              <a:rPr lang="pt-BR" smtClean="0">
                <a:latin typeface="Arial" charset="0"/>
                <a:cs typeface="Arial" charset="0"/>
              </a:rPr>
              <a:t>A hipotermia terapêutica é atualmente a única terapia clinicamente disponível que melhorou os resultados de lactentes com encefalopatia isquêmica hipóxica moderada a grave (HIE).</a:t>
            </a:r>
          </a:p>
          <a:p>
            <a:pPr marL="273050" indent="-273050">
              <a:buFontTx/>
              <a:buNone/>
            </a:pPr>
            <a:r>
              <a:rPr lang="pt-BR" smtClean="0">
                <a:latin typeface="Arial" charset="0"/>
                <a:cs typeface="Arial" charset="0"/>
              </a:rPr>
              <a:t>Os clínicos que fornecem hipotermia terapêutica fazem isso com base em critérios de inclusão rigorosos, derivados de ensaios randomizados e controlados.</a:t>
            </a:r>
          </a:p>
          <a:p>
            <a:pPr marL="273050" indent="-273050">
              <a:buFontTx/>
              <a:buNone/>
            </a:pPr>
            <a:r>
              <a:rPr lang="pt-BR" smtClean="0">
                <a:latin typeface="Arial" charset="0"/>
                <a:cs typeface="Arial" charset="0"/>
              </a:rPr>
              <a:t>No entanto, esses Protocolos deixam um grande dilema para os Neonatologistas para aqueles recém-nascidos que não atendem aos Protocolos, representando uma </a:t>
            </a:r>
            <a:r>
              <a:rPr lang="pt-BR" b="1" smtClean="0">
                <a:solidFill>
                  <a:schemeClr val="folHlink"/>
                </a:solidFill>
                <a:latin typeface="Arial" charset="0"/>
                <a:cs typeface="Arial" charset="0"/>
              </a:rPr>
              <a:t>zona cinzenta</a:t>
            </a:r>
            <a:r>
              <a:rPr lang="pt-BR" smtClean="0">
                <a:latin typeface="Arial" charset="0"/>
                <a:cs typeface="Arial" charset="0"/>
              </a:rPr>
              <a:t> para aqueles bebês que poderiam se beneficiar do tratamento, mas no entanto não são cobertos pelos Protocolos. É nesta área onde provavelmente ocorrerá significativa variabilidade na prática clínica.</a:t>
            </a:r>
          </a:p>
        </p:txBody>
      </p:sp>
      <p:sp>
        <p:nvSpPr>
          <p:cNvPr id="64515" name="Rectangle 4"/>
          <p:cNvSpPr>
            <a:spLocks noChangeArrowheads="1"/>
          </p:cNvSpPr>
          <p:nvPr/>
        </p:nvSpPr>
        <p:spPr bwMode="auto">
          <a:xfrm>
            <a:off x="250825" y="727075"/>
            <a:ext cx="8640763" cy="1373188"/>
          </a:xfrm>
          <a:prstGeom prst="rect">
            <a:avLst/>
          </a:prstGeom>
          <a:solidFill>
            <a:srgbClr val="FFFFFF"/>
          </a:solidFill>
          <a:ln w="9525">
            <a:noFill/>
            <a:miter lim="800000"/>
            <a:headEnd/>
            <a:tailEnd/>
          </a:ln>
        </p:spPr>
        <p:txBody>
          <a:bodyPr lIns="0" tIns="0" rIns="0" bIns="0" anchor="ctr">
            <a:spAutoFit/>
          </a:bodyPr>
          <a:lstStyle/>
          <a:p>
            <a:pPr algn="ctr"/>
            <a:r>
              <a:rPr lang="pt-BR" sz="1800" b="1">
                <a:solidFill>
                  <a:schemeClr val="tx1"/>
                </a:solidFill>
                <a:hlinkClick r:id="rId2"/>
              </a:rPr>
              <a:t>Neonatal</a:t>
            </a:r>
            <a:r>
              <a:rPr lang="pt-BR" sz="1800">
                <a:solidFill>
                  <a:schemeClr val="tx1"/>
                </a:solidFill>
                <a:hlinkClick r:id="rId2"/>
              </a:rPr>
              <a:t> Therapeutic </a:t>
            </a:r>
            <a:r>
              <a:rPr lang="pt-BR" sz="1800" b="1">
                <a:solidFill>
                  <a:schemeClr val="tx1"/>
                </a:solidFill>
                <a:hlinkClick r:id="rId2"/>
              </a:rPr>
              <a:t>Hypothermia</a:t>
            </a:r>
            <a:r>
              <a:rPr lang="pt-BR" sz="1800">
                <a:solidFill>
                  <a:schemeClr val="tx1"/>
                </a:solidFill>
                <a:hlinkClick r:id="rId2"/>
              </a:rPr>
              <a:t> Outside of Standard Guidelines: A Survey of U.S. Neonatologists.</a:t>
            </a:r>
            <a:endParaRPr lang="pt-BR" sz="1800">
              <a:solidFill>
                <a:schemeClr val="tx1"/>
              </a:solidFill>
            </a:endParaRPr>
          </a:p>
          <a:p>
            <a:pPr algn="ctr"/>
            <a:r>
              <a:rPr lang="pt-BR" sz="1800">
                <a:solidFill>
                  <a:schemeClr val="tx1"/>
                </a:solidFill>
              </a:rPr>
              <a:t>Burnsed J, Zanelli SA.Acta Paediatr. 2017 Jul 11. doi: 10.1111/apa.13983. [Epub ahead of print]PMID: 28695691</a:t>
            </a:r>
          </a:p>
          <a:p>
            <a:pPr algn="ctr" eaLnBrk="0" hangingPunct="0"/>
            <a:endParaRPr lang="pt-BR" sz="1800">
              <a:solidFill>
                <a:schemeClr val="tx1"/>
              </a:solidFill>
              <a:latin typeface="Century Schoolbook"/>
            </a:endParaRPr>
          </a:p>
        </p:txBody>
      </p:sp>
      <p:sp>
        <p:nvSpPr>
          <p:cNvPr id="64516" name="Text Box 5"/>
          <p:cNvSpPr txBox="1">
            <a:spLocks noChangeArrowheads="1"/>
          </p:cNvSpPr>
          <p:nvPr/>
        </p:nvSpPr>
        <p:spPr bwMode="auto">
          <a:xfrm>
            <a:off x="0" y="195263"/>
            <a:ext cx="8893175" cy="915987"/>
          </a:xfrm>
          <a:prstGeom prst="rect">
            <a:avLst/>
          </a:prstGeom>
          <a:noFill/>
          <a:ln w="9525">
            <a:noFill/>
            <a:miter lim="800000"/>
            <a:headEnd/>
            <a:tailEnd/>
          </a:ln>
        </p:spPr>
        <p:txBody>
          <a:bodyPr>
            <a:spAutoFit/>
          </a:bodyPr>
          <a:lstStyle/>
          <a:p>
            <a:pPr algn="ctr"/>
            <a:r>
              <a:rPr lang="pt-BR" sz="1800" b="1">
                <a:solidFill>
                  <a:srgbClr val="0066FF"/>
                </a:solidFill>
              </a:rPr>
              <a:t>Hipotermia Neonatal fora das Diretrizes Padrão: pesquisa entre os neonatologistas americanos</a:t>
            </a:r>
          </a:p>
          <a:p>
            <a:pPr algn="ctr"/>
            <a:endParaRPr lang="pt-BR" sz="1800" b="1">
              <a:solidFill>
                <a:srgbClr val="FF33CC"/>
              </a:solidFill>
            </a:endParaRPr>
          </a:p>
        </p:txBody>
      </p:sp>
      <p:sp>
        <p:nvSpPr>
          <p:cNvPr id="64517" name="Rectangle 5"/>
          <p:cNvSpPr>
            <a:spLocks noChangeArrowheads="1"/>
          </p:cNvSpPr>
          <p:nvPr/>
        </p:nvSpPr>
        <p:spPr bwMode="auto">
          <a:xfrm>
            <a:off x="2298700" y="1916113"/>
            <a:ext cx="3832225" cy="304800"/>
          </a:xfrm>
          <a:prstGeom prst="rect">
            <a:avLst/>
          </a:prstGeom>
          <a:noFill/>
          <a:ln w="9525">
            <a:noFill/>
            <a:miter lim="800000"/>
            <a:headEnd/>
            <a:tailEnd/>
          </a:ln>
        </p:spPr>
        <p:txBody>
          <a:bodyPr wrap="none">
            <a:spAutoFit/>
          </a:bodyPr>
          <a:lstStyle/>
          <a:p>
            <a:r>
              <a:rPr lang="pt-BR" b="1">
                <a:solidFill>
                  <a:srgbClr val="FF33CC"/>
                </a:solidFill>
              </a:rPr>
              <a:t>(publicação online em 11 de julho de 2017!)</a:t>
            </a:r>
          </a:p>
        </p:txBody>
      </p:sp>
      <p:sp>
        <p:nvSpPr>
          <p:cNvPr id="64518" name="Oval 31"/>
          <p:cNvSpPr>
            <a:spLocks noChangeArrowheads="1"/>
          </p:cNvSpPr>
          <p:nvPr/>
        </p:nvSpPr>
        <p:spPr bwMode="auto">
          <a:xfrm>
            <a:off x="0" y="168275"/>
            <a:ext cx="625475" cy="471488"/>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2017</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txBox="1">
            <a:spLocks noGrp="1"/>
          </p:cNvSpPr>
          <p:nvPr>
            <p:ph type="body" idx="4294967295"/>
          </p:nvPr>
        </p:nvSpPr>
        <p:spPr>
          <a:xfrm>
            <a:off x="608013" y="682625"/>
            <a:ext cx="7920037" cy="3654425"/>
          </a:xfrm>
        </p:spPr>
        <p:txBody>
          <a:bodyPr lIns="91440" tIns="45720" rIns="91440" bIns="45720"/>
          <a:lstStyle/>
          <a:p>
            <a:pPr marL="273050" indent="-273050">
              <a:lnSpc>
                <a:spcPct val="90000"/>
              </a:lnSpc>
              <a:buFontTx/>
              <a:buNone/>
            </a:pPr>
            <a:r>
              <a:rPr lang="pt-BR" sz="1600" smtClean="0">
                <a:latin typeface="Arial" charset="0"/>
                <a:cs typeface="Arial" charset="0"/>
              </a:rPr>
              <a:t>Um desses exemplos seria o de um </a:t>
            </a:r>
            <a:r>
              <a:rPr lang="pt-BR" sz="1600" smtClean="0">
                <a:solidFill>
                  <a:srgbClr val="FF5050"/>
                </a:solidFill>
                <a:latin typeface="Arial" charset="0"/>
                <a:cs typeface="Arial" charset="0"/>
              </a:rPr>
              <a:t>RN a termo proveniente de um Hospital comunitário</a:t>
            </a:r>
            <a:r>
              <a:rPr lang="pt-BR" sz="1600" smtClean="0">
                <a:latin typeface="Arial" charset="0"/>
                <a:cs typeface="Arial" charset="0"/>
              </a:rPr>
              <a:t> e com evidência inequívoca de EHI severa que não pode ser transportado para um Hospital de Referência dentro de 6 horas após o nascimento.</a:t>
            </a:r>
          </a:p>
          <a:p>
            <a:pPr marL="273050" indent="-273050">
              <a:lnSpc>
                <a:spcPct val="90000"/>
              </a:lnSpc>
              <a:buFontTx/>
              <a:buNone/>
            </a:pPr>
            <a:r>
              <a:rPr lang="pt-BR" sz="1600" smtClean="0">
                <a:latin typeface="Arial" charset="0"/>
                <a:cs typeface="Arial" charset="0"/>
              </a:rPr>
              <a:t>Do mesmo modo, um bebê </a:t>
            </a:r>
            <a:r>
              <a:rPr lang="pt-BR" sz="1600" smtClean="0">
                <a:solidFill>
                  <a:srgbClr val="FF5050"/>
                </a:solidFill>
                <a:latin typeface="Arial" charset="0"/>
                <a:cs typeface="Arial" charset="0"/>
              </a:rPr>
              <a:t>prematuro tardio</a:t>
            </a:r>
            <a:r>
              <a:rPr lang="pt-BR" sz="1600" smtClean="0">
                <a:latin typeface="Arial" charset="0"/>
                <a:cs typeface="Arial" charset="0"/>
              </a:rPr>
              <a:t> prematuro também pode ser excluído na base exclusivamente na sua idade gestacional.</a:t>
            </a:r>
          </a:p>
          <a:p>
            <a:pPr marL="273050" indent="-273050">
              <a:lnSpc>
                <a:spcPct val="90000"/>
              </a:lnSpc>
              <a:buFontTx/>
              <a:buNone/>
            </a:pPr>
            <a:r>
              <a:rPr lang="pt-BR" sz="1600" smtClean="0">
                <a:latin typeface="Arial" charset="0"/>
                <a:cs typeface="Arial" charset="0"/>
              </a:rPr>
              <a:t>.Outras situações também podem incluir o </a:t>
            </a:r>
            <a:r>
              <a:rPr lang="pt-BR" sz="1600" smtClean="0">
                <a:solidFill>
                  <a:srgbClr val="FF5050"/>
                </a:solidFill>
                <a:latin typeface="Arial" charset="0"/>
                <a:cs typeface="Arial" charset="0"/>
              </a:rPr>
              <a:t>prolongamento do resfriamento para convulsões recorrentes ou descompensação</a:t>
            </a:r>
            <a:r>
              <a:rPr lang="pt-BR" sz="1600" smtClean="0">
                <a:latin typeface="Arial" charset="0"/>
                <a:cs typeface="Arial" charset="0"/>
              </a:rPr>
              <a:t> clínica, e oferecer ou não o resfriamento na parada cardíaca pós-natal.</a:t>
            </a:r>
          </a:p>
          <a:p>
            <a:pPr marL="273050" indent="-273050">
              <a:lnSpc>
                <a:spcPct val="90000"/>
              </a:lnSpc>
              <a:buFontTx/>
              <a:buNone/>
            </a:pPr>
            <a:r>
              <a:rPr lang="pt-BR" sz="1600" smtClean="0">
                <a:latin typeface="Arial" charset="0"/>
                <a:cs typeface="Arial" charset="0"/>
              </a:rPr>
              <a:t> Uma pequena série de casos examinou alguns desses cenários, como resfriamento tardio, colapso pós-natal, recém-nascidos prematuros tardios, lactentes com hemorragia intracraniana e bebês com outras anomalias, e descobriram que a maioria das crianças que se enquadram nessas categorias que recebeu hipotermia terapêutica não apresentou desenvolvimento neurológico diferente aos 2 anos comparados aos que se qualificaram em Protocolos Padrões. (8)</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txBox="1">
            <a:spLocks noGrp="1"/>
          </p:cNvSpPr>
          <p:nvPr>
            <p:ph type="body" idx="4294967295"/>
          </p:nvPr>
        </p:nvSpPr>
        <p:spPr>
          <a:xfrm>
            <a:off x="457200" y="1200150"/>
            <a:ext cx="8147050" cy="3656013"/>
          </a:xfrm>
        </p:spPr>
        <p:txBody>
          <a:bodyPr lIns="91440" tIns="45720" rIns="91440" bIns="45720"/>
          <a:lstStyle/>
          <a:p>
            <a:pPr marL="273050" indent="-273050">
              <a:lnSpc>
                <a:spcPct val="90000"/>
              </a:lnSpc>
              <a:buFontTx/>
              <a:buNone/>
            </a:pPr>
            <a:r>
              <a:rPr lang="pt-BR" sz="2000" smtClean="0">
                <a:latin typeface="Arial" charset="0"/>
                <a:cs typeface="Arial" charset="0"/>
              </a:rPr>
              <a:t>No entanto, evidências conflitantes de outros estudos deixa os </a:t>
            </a:r>
            <a:r>
              <a:rPr lang="pt-BR" sz="2000" smtClean="0">
                <a:solidFill>
                  <a:srgbClr val="FF5050"/>
                </a:solidFill>
                <a:latin typeface="Arial" charset="0"/>
                <a:cs typeface="Arial" charset="0"/>
              </a:rPr>
              <a:t>Neonatologistas com grande incerteza</a:t>
            </a:r>
            <a:r>
              <a:rPr lang="pt-BR" sz="2000" smtClean="0">
                <a:latin typeface="Arial" charset="0"/>
                <a:cs typeface="Arial" charset="0"/>
              </a:rPr>
              <a:t> nessas situações.</a:t>
            </a:r>
          </a:p>
          <a:p>
            <a:pPr marL="273050" indent="-273050">
              <a:lnSpc>
                <a:spcPct val="90000"/>
              </a:lnSpc>
              <a:buFontTx/>
              <a:buNone/>
            </a:pPr>
            <a:r>
              <a:rPr lang="pt-BR" sz="2000" smtClean="0">
                <a:latin typeface="Arial" charset="0"/>
                <a:cs typeface="Arial" charset="0"/>
              </a:rPr>
              <a:t>Por exemplo, estudos de animais com lesão hipóxico-isquêmia grave demonstraram que o resfriamento tardio (&gt; 6 horas) não foi benéfico e pode ser prejudicial. (9-12) </a:t>
            </a:r>
          </a:p>
          <a:p>
            <a:pPr marL="273050" indent="-273050">
              <a:lnSpc>
                <a:spcPct val="90000"/>
              </a:lnSpc>
              <a:buFontTx/>
              <a:buNone/>
            </a:pPr>
            <a:r>
              <a:rPr lang="pt-BR" sz="2000" smtClean="0">
                <a:latin typeface="Arial" charset="0"/>
                <a:cs typeface="Arial" charset="0"/>
              </a:rPr>
              <a:t>Além disso,um estudo recente do Instituto Nacional de Saúde Infantil e Desenvolvimento Humano (NICHD), examinando mais tempo (120 horas vs. 72 horas) e um resfriamento mais profundo (32 ° C vs. 33,5 ° C) não revelou benefício e pode ser prejudicial em alguns casos. (13).</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txBox="1">
            <a:spLocks noGrp="1"/>
          </p:cNvSpPr>
          <p:nvPr>
            <p:ph type="body" idx="4294967295"/>
          </p:nvPr>
        </p:nvSpPr>
        <p:spPr>
          <a:xfrm>
            <a:off x="465138" y="1206500"/>
            <a:ext cx="8218487" cy="3656013"/>
          </a:xfrm>
        </p:spPr>
        <p:txBody>
          <a:bodyPr lIns="91440" tIns="45720" rIns="91440" bIns="45720"/>
          <a:lstStyle/>
          <a:p>
            <a:pPr marL="273050" indent="-273050">
              <a:buFontTx/>
              <a:buNone/>
            </a:pPr>
            <a:r>
              <a:rPr lang="pt-BR" sz="2000" smtClean="0">
                <a:latin typeface="Arial" charset="0"/>
                <a:cs typeface="Arial" charset="0"/>
              </a:rPr>
              <a:t>Alguns desses cenários são objeto de ensaios clínicos em curso, como o resfriamento de prematuros e resfriamento tardio; </a:t>
            </a:r>
          </a:p>
          <a:p>
            <a:pPr marL="273050" indent="-273050">
              <a:buFontTx/>
              <a:buNone/>
            </a:pPr>
            <a:r>
              <a:rPr lang="pt-BR" sz="2000" smtClean="0">
                <a:latin typeface="Arial" charset="0"/>
                <a:cs typeface="Arial" charset="0"/>
              </a:rPr>
              <a:t>No entanto, </a:t>
            </a:r>
            <a:r>
              <a:rPr lang="pt-BR" sz="2000" smtClean="0">
                <a:solidFill>
                  <a:srgbClr val="FF5050"/>
                </a:solidFill>
                <a:latin typeface="Arial" charset="0"/>
                <a:cs typeface="Arial" charset="0"/>
              </a:rPr>
              <a:t>outros não estão sendo investigados ativamente tais como:</a:t>
            </a:r>
          </a:p>
          <a:p>
            <a:pPr marL="273050" indent="-273050">
              <a:buFontTx/>
              <a:buNone/>
            </a:pPr>
            <a:r>
              <a:rPr lang="pt-BR" sz="2000" smtClean="0">
                <a:latin typeface="Arial" charset="0"/>
                <a:cs typeface="Arial" charset="0"/>
              </a:rPr>
              <a:t>   -resfriamento para parada pós-natal em neonatos       </a:t>
            </a:r>
          </a:p>
          <a:p>
            <a:pPr marL="273050" indent="-273050">
              <a:buFontTx/>
              <a:buNone/>
            </a:pPr>
            <a:r>
              <a:rPr lang="pt-BR" sz="2000" smtClean="0">
                <a:latin typeface="Arial" charset="0"/>
                <a:cs typeface="Arial" charset="0"/>
              </a:rPr>
              <a:t>   -ou o resfriamento prolongado para convulsões recorrentes ou descompensação clínica. </a:t>
            </a:r>
          </a:p>
          <a:p>
            <a:pPr marL="273050" indent="-273050" algn="ctr">
              <a:buFontTx/>
              <a:buNone/>
            </a:pPr>
            <a:r>
              <a:rPr lang="pt-BR" sz="2000" b="1" smtClean="0">
                <a:solidFill>
                  <a:srgbClr val="FF33CC"/>
                </a:solidFill>
                <a:latin typeface="Arial" charset="0"/>
                <a:cs typeface="Arial" charset="0"/>
              </a:rPr>
              <a:t>O objetivo do presente estudo foi compreender a variabilidade da prática nesses difíceis cenários clínicos entre neonatologistas nos os Estados Unidos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txBox="1">
            <a:spLocks noGrp="1"/>
          </p:cNvSpPr>
          <p:nvPr>
            <p:ph type="title" idx="4294967295"/>
          </p:nvPr>
        </p:nvSpPr>
        <p:spPr>
          <a:xfrm>
            <a:off x="395288" y="-182563"/>
            <a:ext cx="8229600" cy="857251"/>
          </a:xfrm>
        </p:spPr>
        <p:txBody>
          <a:bodyPr lIns="91440" tIns="45720" rIns="91440" bIns="45720" anchor="b"/>
          <a:lstStyle/>
          <a:p>
            <a:r>
              <a:rPr lang="pt-BR" sz="1800" smtClean="0">
                <a:solidFill>
                  <a:srgbClr val="0066FF"/>
                </a:solidFill>
                <a:latin typeface="Arial" charset="0"/>
                <a:cs typeface="Arial" charset="0"/>
              </a:rPr>
              <a:t>Método</a:t>
            </a:r>
          </a:p>
        </p:txBody>
      </p:sp>
      <p:sp>
        <p:nvSpPr>
          <p:cNvPr id="68611" name="Rectangle 3"/>
          <p:cNvSpPr txBox="1">
            <a:spLocks noGrp="1"/>
          </p:cNvSpPr>
          <p:nvPr>
            <p:ph type="body" idx="4294967295"/>
          </p:nvPr>
        </p:nvSpPr>
        <p:spPr>
          <a:xfrm>
            <a:off x="395288" y="788988"/>
            <a:ext cx="8147050" cy="3656012"/>
          </a:xfrm>
        </p:spPr>
        <p:txBody>
          <a:bodyPr lIns="91440" tIns="45720" rIns="91440" bIns="45720"/>
          <a:lstStyle/>
          <a:p>
            <a:pPr marL="273050" indent="-273050">
              <a:lnSpc>
                <a:spcPct val="80000"/>
              </a:lnSpc>
              <a:buFontTx/>
              <a:buNone/>
            </a:pPr>
            <a:r>
              <a:rPr lang="pt-BR" sz="1600" smtClean="0">
                <a:latin typeface="Arial" charset="0"/>
                <a:cs typeface="Arial" charset="0"/>
              </a:rPr>
              <a:t>Foi realizado um levantamento baseado em casos apresentados aos membros da Seção de Medicina Perinatal –Neonatal da Academia Americana de Pediatria.</a:t>
            </a:r>
          </a:p>
          <a:p>
            <a:pPr marL="273050" indent="-273050">
              <a:lnSpc>
                <a:spcPct val="80000"/>
              </a:lnSpc>
              <a:buFontTx/>
              <a:buNone/>
            </a:pPr>
            <a:r>
              <a:rPr lang="pt-BR" sz="1600" smtClean="0">
                <a:latin typeface="Arial" charset="0"/>
                <a:cs typeface="Arial" charset="0"/>
              </a:rPr>
              <a:t>O levantamento incluiu 7 perguntas para caracterizar a população da pesquisa e 6 cenários de hipotermia terapêutica</a:t>
            </a:r>
          </a:p>
          <a:p>
            <a:pPr marL="273050" indent="-273050" algn="ctr">
              <a:lnSpc>
                <a:spcPct val="80000"/>
              </a:lnSpc>
              <a:buFontTx/>
              <a:buNone/>
            </a:pPr>
            <a:r>
              <a:rPr lang="pt-BR" sz="1600" b="1" smtClean="0">
                <a:solidFill>
                  <a:srgbClr val="0066FF"/>
                </a:solidFill>
                <a:latin typeface="Arial" charset="0"/>
                <a:cs typeface="Arial" charset="0"/>
              </a:rPr>
              <a:t>Esses cenários incluíram</a:t>
            </a:r>
            <a:r>
              <a:rPr lang="pt-BR" sz="1600" smtClean="0">
                <a:latin typeface="Arial" charset="0"/>
                <a:cs typeface="Arial" charset="0"/>
              </a:rPr>
              <a:t> :</a:t>
            </a:r>
          </a:p>
          <a:p>
            <a:pPr marL="273050" indent="-273050">
              <a:lnSpc>
                <a:spcPct val="80000"/>
              </a:lnSpc>
              <a:buFontTx/>
              <a:buNone/>
            </a:pPr>
            <a:r>
              <a:rPr lang="pt-BR" sz="1600" smtClean="0">
                <a:latin typeface="Arial" charset="0"/>
                <a:cs typeface="Arial" charset="0"/>
              </a:rPr>
              <a:t>     -</a:t>
            </a:r>
            <a:r>
              <a:rPr lang="pt-BR" sz="1600" b="1" smtClean="0">
                <a:latin typeface="Arial" charset="0"/>
                <a:cs typeface="Arial" charset="0"/>
              </a:rPr>
              <a:t>fornecer hipotermia terapêutica fora da janela recomendada de 6 horas, </a:t>
            </a:r>
          </a:p>
          <a:p>
            <a:pPr marL="273050" indent="-273050">
              <a:lnSpc>
                <a:spcPct val="80000"/>
              </a:lnSpc>
              <a:buFontTx/>
              <a:buNone/>
            </a:pPr>
            <a:r>
              <a:rPr lang="pt-BR" sz="1600" b="1" smtClean="0">
                <a:latin typeface="Arial" charset="0"/>
                <a:cs typeface="Arial" charset="0"/>
              </a:rPr>
              <a:t>     -hipotermia terapêutica em uma criança pré-termo, </a:t>
            </a:r>
          </a:p>
          <a:p>
            <a:pPr marL="273050" indent="-273050">
              <a:lnSpc>
                <a:spcPct val="80000"/>
              </a:lnSpc>
              <a:buFontTx/>
              <a:buNone/>
            </a:pPr>
            <a:r>
              <a:rPr lang="pt-BR" sz="1600" b="1" smtClean="0">
                <a:latin typeface="Arial" charset="0"/>
                <a:cs typeface="Arial" charset="0"/>
              </a:rPr>
              <a:t>     -hipotermia terapêutica para parada pós-natal às 24 horas de idade, </a:t>
            </a:r>
          </a:p>
          <a:p>
            <a:pPr marL="273050" indent="-273050">
              <a:lnSpc>
                <a:spcPct val="80000"/>
              </a:lnSpc>
              <a:buFontTx/>
              <a:buNone/>
            </a:pPr>
            <a:r>
              <a:rPr lang="pt-BR" sz="1600" b="1" smtClean="0">
                <a:latin typeface="Arial" charset="0"/>
                <a:cs typeface="Arial" charset="0"/>
              </a:rPr>
              <a:t>     -prolongamento da hipotermia terapêutica para uma descompensação aguda, </a:t>
            </a:r>
          </a:p>
          <a:p>
            <a:pPr marL="273050" indent="-273050">
              <a:lnSpc>
                <a:spcPct val="80000"/>
              </a:lnSpc>
              <a:buFontTx/>
              <a:buNone/>
            </a:pPr>
            <a:r>
              <a:rPr lang="pt-BR" sz="1600" b="1" smtClean="0">
                <a:latin typeface="Arial" charset="0"/>
                <a:cs typeface="Arial" charset="0"/>
              </a:rPr>
              <a:t>     -hipotermia terapêutica para convulsões recorrentes e </a:t>
            </a:r>
          </a:p>
          <a:p>
            <a:pPr marL="273050" indent="-273050">
              <a:lnSpc>
                <a:spcPct val="80000"/>
              </a:lnSpc>
              <a:buFontTx/>
              <a:buNone/>
            </a:pPr>
            <a:r>
              <a:rPr lang="pt-BR" sz="1600" b="1" smtClean="0">
                <a:latin typeface="Arial" charset="0"/>
                <a:cs typeface="Arial" charset="0"/>
              </a:rPr>
              <a:t>     -uso de hipotermia terapêutica durante a oxigenação da membrana extracorpórea (ECMO).</a:t>
            </a:r>
          </a:p>
          <a:p>
            <a:pPr marL="273050" indent="-273050">
              <a:lnSpc>
                <a:spcPct val="80000"/>
              </a:lnSpc>
              <a:buFontTx/>
              <a:buNone/>
            </a:pPr>
            <a:r>
              <a:rPr lang="pt-BR" sz="1600" smtClean="0">
                <a:latin typeface="Arial" charset="0"/>
                <a:cs typeface="Arial" charset="0"/>
              </a:rPr>
              <a:t>(Veja na </a:t>
            </a:r>
            <a:r>
              <a:rPr lang="pt-BR" sz="1600" b="1" smtClean="0">
                <a:solidFill>
                  <a:srgbClr val="0066FF"/>
                </a:solidFill>
                <a:latin typeface="Arial" charset="0"/>
                <a:cs typeface="Arial" charset="0"/>
              </a:rPr>
              <a:t>Tabela 1</a:t>
            </a:r>
            <a:r>
              <a:rPr lang="pt-BR" sz="1600" smtClean="0">
                <a:latin typeface="Arial" charset="0"/>
                <a:cs typeface="Arial" charset="0"/>
              </a:rPr>
              <a:t> os cenários detalhados e possíveis opções de resposta) </a:t>
            </a:r>
          </a:p>
          <a:p>
            <a:pPr marL="273050" indent="-273050">
              <a:lnSpc>
                <a:spcPct val="80000"/>
              </a:lnSpc>
              <a:buFontTx/>
              <a:buNone/>
            </a:pPr>
            <a:r>
              <a:rPr lang="pt-BR" sz="1600" smtClean="0">
                <a:latin typeface="Arial" charset="0"/>
                <a:cs typeface="Arial" charset="0"/>
              </a:rPr>
              <a:t>Para maior clareza, a pesquisa foi testada com um grupo de 6 neonatologistas praticantes e 6 pacientes neonatais dentro da Instituição dos autores</a:t>
            </a:r>
          </a:p>
          <a:p>
            <a:pPr marL="273050" indent="-273050">
              <a:lnSpc>
                <a:spcPct val="80000"/>
              </a:lnSpc>
              <a:buFontTx/>
              <a:buNone/>
            </a:pPr>
            <a:r>
              <a:rPr lang="pt-BR" sz="1600" smtClean="0">
                <a:latin typeface="Arial" charset="0"/>
                <a:cs typeface="Arial" charset="0"/>
              </a:rPr>
              <a:t>O levantamento foi administrado entre fevereiro a abril  de 2016 </a:t>
            </a:r>
            <a:br>
              <a:rPr lang="pt-BR" sz="1600" smtClean="0">
                <a:latin typeface="Arial" charset="0"/>
                <a:cs typeface="Arial" charset="0"/>
              </a:rPr>
            </a:br>
            <a:endParaRPr lang="pt-BR" sz="1600" smtClean="0">
              <a:latin typeface="Arial" charset="0"/>
              <a:cs typeface="Arial" charset="0"/>
            </a:endParaRPr>
          </a:p>
          <a:p>
            <a:pPr marL="273050" indent="-273050">
              <a:lnSpc>
                <a:spcPct val="80000"/>
              </a:lnSpc>
              <a:buFontTx/>
              <a:buNone/>
            </a:pPr>
            <a:endParaRPr lang="pt-BR" sz="1600" smtClean="0">
              <a:latin typeface="Arial" charset="0"/>
              <a:cs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txBox="1">
            <a:spLocks noGrp="1"/>
          </p:cNvSpPr>
          <p:nvPr>
            <p:ph type="title" idx="4294967295"/>
          </p:nvPr>
        </p:nvSpPr>
        <p:spPr/>
        <p:txBody>
          <a:bodyPr lIns="91440" tIns="45720" rIns="91440" bIns="45720" anchor="b"/>
          <a:lstStyle/>
          <a:p>
            <a:r>
              <a:rPr lang="pt-BR" sz="2000" smtClean="0">
                <a:solidFill>
                  <a:srgbClr val="0066FF"/>
                </a:solidFill>
                <a:latin typeface="Arial" charset="0"/>
                <a:cs typeface="Arial" charset="0"/>
              </a:rPr>
              <a:t>Método</a:t>
            </a:r>
          </a:p>
        </p:txBody>
      </p:sp>
      <p:sp>
        <p:nvSpPr>
          <p:cNvPr id="69635" name="Rectangle 3"/>
          <p:cNvSpPr txBox="1">
            <a:spLocks noGrp="1"/>
          </p:cNvSpPr>
          <p:nvPr>
            <p:ph type="body" idx="4294967295"/>
          </p:nvPr>
        </p:nvSpPr>
        <p:spPr>
          <a:xfrm>
            <a:off x="457200" y="1181100"/>
            <a:ext cx="8147050" cy="3656013"/>
          </a:xfrm>
        </p:spPr>
        <p:txBody>
          <a:bodyPr lIns="91440" tIns="45720" rIns="91440" bIns="45720"/>
          <a:lstStyle/>
          <a:p>
            <a:pPr marL="273050" indent="-273050">
              <a:lnSpc>
                <a:spcPct val="90000"/>
              </a:lnSpc>
              <a:buFontTx/>
              <a:buNone/>
            </a:pPr>
            <a:r>
              <a:rPr lang="pt-BR" sz="1800" smtClean="0">
                <a:latin typeface="Arial" charset="0"/>
                <a:cs typeface="Arial" charset="0"/>
              </a:rPr>
              <a:t>A pesquisa foi administrada entre fevereiro de 2016 e abril de 2016, usando um </a:t>
            </a:r>
            <a:r>
              <a:rPr lang="pt-BR" sz="1800" i="1" smtClean="0">
                <a:latin typeface="Arial" charset="0"/>
                <a:cs typeface="Arial" charset="0"/>
              </a:rPr>
              <a:t>link</a:t>
            </a:r>
            <a:r>
              <a:rPr lang="pt-BR" sz="1800" smtClean="0">
                <a:latin typeface="Arial" charset="0"/>
                <a:cs typeface="Arial" charset="0"/>
              </a:rPr>
              <a:t> para um programa de pesquisa na Web (SurveyMonkey, Palo Alto, CA) por </a:t>
            </a:r>
            <a:r>
              <a:rPr lang="pt-BR" sz="1800" i="1" smtClean="0">
                <a:latin typeface="Arial" charset="0"/>
                <a:cs typeface="Arial" charset="0"/>
              </a:rPr>
              <a:t>e-mail </a:t>
            </a:r>
            <a:r>
              <a:rPr lang="pt-BR" sz="1800" smtClean="0">
                <a:latin typeface="Arial" charset="0"/>
                <a:cs typeface="Arial" charset="0"/>
              </a:rPr>
              <a:t>da SONMP. </a:t>
            </a:r>
          </a:p>
          <a:p>
            <a:pPr marL="273050" indent="-273050">
              <a:lnSpc>
                <a:spcPct val="90000"/>
              </a:lnSpc>
              <a:buFontTx/>
              <a:buNone/>
            </a:pPr>
            <a:r>
              <a:rPr lang="pt-BR" sz="1800" smtClean="0">
                <a:latin typeface="Arial" charset="0"/>
                <a:cs typeface="Arial" charset="0"/>
              </a:rPr>
              <a:t>O grupo recebeu um </a:t>
            </a:r>
            <a:r>
              <a:rPr lang="pt-BR" sz="1800" i="1" smtClean="0">
                <a:latin typeface="Arial" charset="0"/>
                <a:cs typeface="Arial" charset="0"/>
              </a:rPr>
              <a:t>e-mail</a:t>
            </a:r>
            <a:r>
              <a:rPr lang="pt-BR" sz="1800" smtClean="0">
                <a:latin typeface="Arial" charset="0"/>
                <a:cs typeface="Arial" charset="0"/>
              </a:rPr>
              <a:t> inicial com o </a:t>
            </a:r>
            <a:r>
              <a:rPr lang="pt-BR" sz="1800" i="1" smtClean="0">
                <a:latin typeface="Arial" charset="0"/>
                <a:cs typeface="Arial" charset="0"/>
              </a:rPr>
              <a:t>link</a:t>
            </a:r>
            <a:r>
              <a:rPr lang="pt-BR" sz="1800" smtClean="0">
                <a:latin typeface="Arial" charset="0"/>
                <a:cs typeface="Arial" charset="0"/>
              </a:rPr>
              <a:t> da pesquisa, seguido de um </a:t>
            </a:r>
            <a:r>
              <a:rPr lang="pt-BR" sz="1800" i="1" smtClean="0">
                <a:latin typeface="Arial" charset="0"/>
                <a:cs typeface="Arial" charset="0"/>
              </a:rPr>
              <a:t>e-mail</a:t>
            </a:r>
            <a:r>
              <a:rPr lang="pt-BR" sz="1800" smtClean="0">
                <a:latin typeface="Arial" charset="0"/>
                <a:cs typeface="Arial" charset="0"/>
              </a:rPr>
              <a:t> de lembrete por mês mais tarde. </a:t>
            </a:r>
          </a:p>
          <a:p>
            <a:pPr marL="273050" indent="-273050">
              <a:lnSpc>
                <a:spcPct val="90000"/>
              </a:lnSpc>
              <a:buFontTx/>
              <a:buNone/>
            </a:pPr>
            <a:r>
              <a:rPr lang="pt-BR" sz="1800" smtClean="0">
                <a:latin typeface="Arial" charset="0"/>
                <a:cs typeface="Arial" charset="0"/>
              </a:rPr>
              <a:t>A pesquisa permaneceu aberta por um mês após o </a:t>
            </a:r>
            <a:r>
              <a:rPr lang="pt-BR" sz="1800" i="1" smtClean="0">
                <a:latin typeface="Arial" charset="0"/>
                <a:cs typeface="Arial" charset="0"/>
              </a:rPr>
              <a:t>e-mail </a:t>
            </a:r>
            <a:r>
              <a:rPr lang="pt-BR" sz="1800" smtClean="0">
                <a:latin typeface="Arial" charset="0"/>
                <a:cs typeface="Arial" charset="0"/>
              </a:rPr>
              <a:t>de lembrete (um total de dois após a abertura)</a:t>
            </a:r>
          </a:p>
          <a:p>
            <a:pPr marL="273050" indent="-273050">
              <a:lnSpc>
                <a:spcPct val="90000"/>
              </a:lnSpc>
              <a:buFontTx/>
              <a:buNone/>
            </a:pPr>
            <a:r>
              <a:rPr lang="pt-BR" sz="1800" smtClean="0">
                <a:latin typeface="Arial" charset="0"/>
                <a:cs typeface="Arial" charset="0"/>
              </a:rPr>
              <a:t>A pesquisa foi voluntária e não houve incentivo aos participantes</a:t>
            </a:r>
          </a:p>
          <a:p>
            <a:pPr marL="273050" indent="-273050">
              <a:lnSpc>
                <a:spcPct val="90000"/>
              </a:lnSpc>
              <a:buFontTx/>
              <a:buNone/>
            </a:pPr>
            <a:r>
              <a:rPr lang="pt-BR" sz="1800" smtClean="0">
                <a:latin typeface="Arial" charset="0"/>
                <a:cs typeface="Arial" charset="0"/>
              </a:rPr>
              <a:t>Foram Apresentados </a:t>
            </a:r>
            <a:r>
              <a:rPr lang="pt-BR" sz="1800" smtClean="0">
                <a:solidFill>
                  <a:srgbClr val="FF33CC"/>
                </a:solidFill>
                <a:latin typeface="Arial" charset="0"/>
                <a:cs typeface="Arial" charset="0"/>
              </a:rPr>
              <a:t>6 Cenários Clínicos</a:t>
            </a:r>
            <a:r>
              <a:rPr lang="pt-BR" sz="1800" smtClean="0">
                <a:latin typeface="Arial" charset="0"/>
                <a:cs typeface="Arial" charset="0"/>
              </a:rPr>
              <a:t> (</a:t>
            </a:r>
            <a:r>
              <a:rPr lang="pt-BR" sz="1800" smtClean="0">
                <a:solidFill>
                  <a:srgbClr val="0066FF"/>
                </a:solidFill>
                <a:latin typeface="Arial" charset="0"/>
                <a:cs typeface="Arial" charset="0"/>
              </a:rPr>
              <a:t>Tabela</a:t>
            </a:r>
            <a:r>
              <a:rPr lang="pt-BR" sz="1800" smtClean="0">
                <a:latin typeface="Arial" charset="0"/>
                <a:cs typeface="Arial" charset="0"/>
              </a:rPr>
              <a:t> a seguir)</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4"/>
          <p:cNvPicPr>
            <a:picLocks noChangeAspect="1" noChangeArrowheads="1"/>
          </p:cNvPicPr>
          <p:nvPr/>
        </p:nvPicPr>
        <p:blipFill>
          <a:blip r:embed="rId2"/>
          <a:srcRect/>
          <a:stretch>
            <a:fillRect/>
          </a:stretch>
        </p:blipFill>
        <p:spPr bwMode="auto">
          <a:xfrm>
            <a:off x="179388" y="0"/>
            <a:ext cx="8208962" cy="3073400"/>
          </a:xfrm>
          <a:prstGeom prst="rect">
            <a:avLst/>
          </a:prstGeom>
          <a:noFill/>
          <a:ln w="9525">
            <a:noFill/>
            <a:miter lim="800000"/>
            <a:headEnd/>
            <a:tailEnd/>
          </a:ln>
        </p:spPr>
      </p:pic>
      <p:pic>
        <p:nvPicPr>
          <p:cNvPr id="70659" name="Picture 5"/>
          <p:cNvPicPr>
            <a:picLocks noChangeAspect="1" noChangeArrowheads="1"/>
          </p:cNvPicPr>
          <p:nvPr/>
        </p:nvPicPr>
        <p:blipFill>
          <a:blip r:embed="rId3"/>
          <a:srcRect/>
          <a:stretch>
            <a:fillRect/>
          </a:stretch>
        </p:blipFill>
        <p:spPr bwMode="auto">
          <a:xfrm>
            <a:off x="107950" y="3048000"/>
            <a:ext cx="8351838" cy="20955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txBox="1">
            <a:spLocks noGrp="1"/>
          </p:cNvSpPr>
          <p:nvPr>
            <p:ph type="title" idx="4294967295"/>
          </p:nvPr>
        </p:nvSpPr>
        <p:spPr>
          <a:xfrm>
            <a:off x="428625" y="0"/>
            <a:ext cx="7467600" cy="857250"/>
          </a:xfrm>
        </p:spPr>
        <p:txBody>
          <a:bodyPr lIns="91440" tIns="45720" rIns="91440" bIns="45720" anchor="b"/>
          <a:lstStyle/>
          <a:p>
            <a:r>
              <a:rPr lang="pt-BR" sz="2000" smtClean="0">
                <a:solidFill>
                  <a:srgbClr val="0066FF"/>
                </a:solidFill>
                <a:latin typeface="Arial" charset="0"/>
                <a:cs typeface="Arial" charset="0"/>
              </a:rPr>
              <a:t>Análise Estatística</a:t>
            </a:r>
          </a:p>
        </p:txBody>
      </p:sp>
      <p:sp>
        <p:nvSpPr>
          <p:cNvPr id="71683" name="Rectangle 3"/>
          <p:cNvSpPr txBox="1">
            <a:spLocks noGrp="1"/>
          </p:cNvSpPr>
          <p:nvPr>
            <p:ph type="body" idx="4294967295"/>
          </p:nvPr>
        </p:nvSpPr>
        <p:spPr>
          <a:xfrm>
            <a:off x="342900" y="1138238"/>
            <a:ext cx="8147050" cy="3656012"/>
          </a:xfrm>
        </p:spPr>
        <p:txBody>
          <a:bodyPr lIns="91440" tIns="45720" rIns="91440" bIns="45720"/>
          <a:lstStyle/>
          <a:p>
            <a:pPr marL="273050" indent="-273050">
              <a:buFontTx/>
              <a:buNone/>
            </a:pPr>
            <a:r>
              <a:rPr lang="pt-BR" sz="1800" smtClean="0">
                <a:latin typeface="Arial" charset="0"/>
                <a:cs typeface="Arial" charset="0"/>
              </a:rPr>
              <a:t>As estatísticas básicas da população e da pesquisa foram coletadas com base em respostas enviadas por todos</a:t>
            </a:r>
          </a:p>
          <a:p>
            <a:pPr marL="273050" indent="-273050">
              <a:buFontTx/>
              <a:buNone/>
            </a:pPr>
            <a:r>
              <a:rPr lang="pt-BR" sz="1800" smtClean="0">
                <a:latin typeface="Arial" charset="0"/>
                <a:cs typeface="Arial" charset="0"/>
              </a:rPr>
              <a:t>Participantes e analisados usando a versão 9.4 do SAS. Estatísticas descritivas básicas foram usadas para</a:t>
            </a:r>
          </a:p>
          <a:p>
            <a:pPr marL="273050" indent="-273050">
              <a:buFontTx/>
              <a:buNone/>
            </a:pPr>
            <a:r>
              <a:rPr lang="pt-BR" sz="1800" smtClean="0">
                <a:latin typeface="Arial" charset="0"/>
                <a:cs typeface="Arial" charset="0"/>
              </a:rPr>
              <a:t>Relata as características dos participantes, incluindo o tipo NICU (UTI Neonatal), tamanho da  NICU, anos na prática, ECMO E disponibilidade de hipotermia terapêutica. Um teste de qui-quadrado foi usado para comparar as respostas</a:t>
            </a:r>
          </a:p>
          <a:p>
            <a:pPr marL="273050" indent="-273050">
              <a:buFontTx/>
              <a:buNone/>
            </a:pPr>
            <a:r>
              <a:rPr lang="pt-BR" sz="1800" smtClean="0">
                <a:latin typeface="Arial" charset="0"/>
                <a:cs typeface="Arial" charset="0"/>
              </a:rPr>
              <a:t>Para cenários entre as características dos entrevistados do tipo NICU (acadêmico versus não-acadêmico), tamanho NICU e anos na prática.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txBox="1">
            <a:spLocks noGrp="1"/>
          </p:cNvSpPr>
          <p:nvPr>
            <p:ph type="title" idx="4294967295"/>
          </p:nvPr>
        </p:nvSpPr>
        <p:spPr/>
        <p:txBody>
          <a:bodyPr lIns="91440" tIns="45720" rIns="91440" bIns="45720" anchor="b"/>
          <a:lstStyle/>
          <a:p>
            <a:r>
              <a:rPr lang="pt-BR" sz="1800" smtClean="0">
                <a:solidFill>
                  <a:srgbClr val="0066FF"/>
                </a:solidFill>
                <a:latin typeface="Arial" charset="0"/>
                <a:cs typeface="Arial" charset="0"/>
              </a:rPr>
              <a:t>Resultados</a:t>
            </a:r>
          </a:p>
        </p:txBody>
      </p:sp>
      <p:sp>
        <p:nvSpPr>
          <p:cNvPr id="72707" name="Rectangle 3"/>
          <p:cNvSpPr txBox="1">
            <a:spLocks noGrp="1"/>
          </p:cNvSpPr>
          <p:nvPr>
            <p:ph type="body" idx="4294967295"/>
          </p:nvPr>
        </p:nvSpPr>
        <p:spPr>
          <a:xfrm>
            <a:off x="428625" y="911225"/>
            <a:ext cx="8218488" cy="3654425"/>
          </a:xfrm>
        </p:spPr>
        <p:txBody>
          <a:bodyPr lIns="91440" tIns="45720" rIns="91440" bIns="45720"/>
          <a:lstStyle/>
          <a:p>
            <a:pPr marL="273050" indent="-273050">
              <a:lnSpc>
                <a:spcPct val="90000"/>
              </a:lnSpc>
              <a:buFontTx/>
              <a:buNone/>
            </a:pPr>
            <a:r>
              <a:rPr lang="pt-BR" smtClean="0">
                <a:latin typeface="Arial" charset="0"/>
                <a:cs typeface="Arial" charset="0"/>
              </a:rPr>
              <a:t/>
            </a:r>
            <a:br>
              <a:rPr lang="pt-BR" smtClean="0">
                <a:latin typeface="Arial" charset="0"/>
                <a:cs typeface="Arial" charset="0"/>
              </a:rPr>
            </a:br>
            <a:r>
              <a:rPr lang="pt-BR" sz="1800" smtClean="0">
                <a:latin typeface="Arial" charset="0"/>
                <a:cs typeface="Arial" charset="0"/>
              </a:rPr>
              <a:t>Foram analisadas 447 respostas, isto é, uma taxa de resposta de 19%. Encontramos significantes</a:t>
            </a:r>
          </a:p>
          <a:p>
            <a:pPr marL="273050" indent="-273050">
              <a:lnSpc>
                <a:spcPct val="90000"/>
              </a:lnSpc>
              <a:buFontTx/>
              <a:buNone/>
            </a:pPr>
            <a:r>
              <a:rPr lang="pt-BR" sz="1800" smtClean="0">
                <a:latin typeface="Arial" charset="0"/>
                <a:cs typeface="Arial" charset="0"/>
              </a:rPr>
              <a:t>Variabilidade entre os neonatologistas dos EUA com relação ao uso de hipotermia terapêutica</a:t>
            </a:r>
          </a:p>
          <a:p>
            <a:pPr marL="273050" indent="-273050">
              <a:lnSpc>
                <a:spcPct val="90000"/>
              </a:lnSpc>
              <a:buFontTx/>
              <a:buNone/>
            </a:pPr>
            <a:r>
              <a:rPr lang="pt-BR" sz="1800" smtClean="0">
                <a:latin typeface="Arial" charset="0"/>
                <a:cs typeface="Arial" charset="0"/>
              </a:rPr>
              <a:t>Para lactentes com HIE que se enquadram nos critérios de inclusão padrão. Cenários com o máximo</a:t>
            </a:r>
          </a:p>
          <a:p>
            <a:pPr marL="273050" indent="-273050">
              <a:lnSpc>
                <a:spcPct val="90000"/>
              </a:lnSpc>
              <a:buFontTx/>
              <a:buNone/>
            </a:pPr>
            <a:r>
              <a:rPr lang="pt-BR" sz="1800" smtClean="0">
                <a:latin typeface="Arial" charset="0"/>
                <a:cs typeface="Arial" charset="0"/>
              </a:rPr>
              <a:t>A variabilidade incluiu HIE em um bebê pré-termo tardio e HIE após um código pós-natal. Provisão</a:t>
            </a:r>
          </a:p>
          <a:p>
            <a:pPr marL="273050" indent="-273050">
              <a:lnSpc>
                <a:spcPct val="90000"/>
              </a:lnSpc>
              <a:buFontTx/>
              <a:buNone/>
            </a:pPr>
            <a:r>
              <a:rPr lang="pt-BR" sz="1800" smtClean="0">
                <a:latin typeface="Arial" charset="0"/>
                <a:cs typeface="Arial" charset="0"/>
              </a:rPr>
              <a:t>De hipotermia terapêutica fora das diretrizes padrão não foi influenciado pelo número de</a:t>
            </a:r>
          </a:p>
          <a:p>
            <a:pPr marL="273050" indent="-273050">
              <a:lnSpc>
                <a:spcPct val="90000"/>
              </a:lnSpc>
              <a:buFontTx/>
              <a:buNone/>
            </a:pPr>
            <a:r>
              <a:rPr lang="pt-BR" sz="1800" smtClean="0">
                <a:latin typeface="Arial" charset="0"/>
                <a:cs typeface="Arial" charset="0"/>
              </a:rPr>
              <a:t>Anos na prática, tipo de tratamento intensivo neonatal (UTI Neonatal) ou tamanho da UTI Neonatal.</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Resultados</a:t>
            </a:r>
          </a:p>
        </p:txBody>
      </p:sp>
      <p:sp>
        <p:nvSpPr>
          <p:cNvPr id="73731" name="Rectangle 3"/>
          <p:cNvSpPr txBox="1">
            <a:spLocks noGrp="1"/>
          </p:cNvSpPr>
          <p:nvPr>
            <p:ph type="body" idx="4294967295"/>
          </p:nvPr>
        </p:nvSpPr>
        <p:spPr>
          <a:xfrm>
            <a:off x="179388" y="1222375"/>
            <a:ext cx="8569325" cy="3654425"/>
          </a:xfrm>
        </p:spPr>
        <p:txBody>
          <a:bodyPr lIns="91440" tIns="45720" rIns="91440" bIns="45720"/>
          <a:lstStyle/>
          <a:p>
            <a:pPr marL="273050" indent="-273050">
              <a:lnSpc>
                <a:spcPct val="90000"/>
              </a:lnSpc>
              <a:buFontTx/>
              <a:buNone/>
            </a:pPr>
            <a:r>
              <a:rPr lang="pt-BR" sz="1800" b="1" smtClean="0">
                <a:solidFill>
                  <a:srgbClr val="FF33CC"/>
                </a:solidFill>
                <a:latin typeface="Arial" charset="0"/>
                <a:cs typeface="Arial" charset="0"/>
              </a:rPr>
              <a:t>Cenário 1: hipotermia terapêutica &gt;6 horas de vida</a:t>
            </a:r>
          </a:p>
          <a:p>
            <a:pPr marL="273050" indent="-273050">
              <a:lnSpc>
                <a:spcPct val="90000"/>
              </a:lnSpc>
              <a:buFontTx/>
              <a:buNone/>
            </a:pPr>
            <a:endParaRPr lang="pt-BR" sz="1800" b="1" smtClean="0">
              <a:solidFill>
                <a:srgbClr val="FF33CC"/>
              </a:solidFill>
              <a:latin typeface="Arial" charset="0"/>
              <a:cs typeface="Arial" charset="0"/>
            </a:endParaRPr>
          </a:p>
          <a:p>
            <a:pPr marL="273050" indent="-273050">
              <a:lnSpc>
                <a:spcPct val="90000"/>
              </a:lnSpc>
              <a:buFontTx/>
              <a:buNone/>
            </a:pPr>
            <a:r>
              <a:rPr lang="pt-BR" sz="1800" smtClean="0">
                <a:latin typeface="Arial" charset="0"/>
                <a:cs typeface="Arial" charset="0"/>
              </a:rPr>
              <a:t>2/3 declararam que não ofereceriam hipotermia terapêutica nesta situação e só forneceriam cuidados de suporte. </a:t>
            </a:r>
          </a:p>
          <a:p>
            <a:pPr marL="273050" indent="-273050">
              <a:lnSpc>
                <a:spcPct val="90000"/>
              </a:lnSpc>
              <a:buFontTx/>
              <a:buNone/>
            </a:pPr>
            <a:r>
              <a:rPr lang="pt-BR" sz="1800" smtClean="0">
                <a:latin typeface="Arial" charset="0"/>
                <a:cs typeface="Arial" charset="0"/>
              </a:rPr>
              <a:t>No entanto, </a:t>
            </a:r>
            <a:r>
              <a:rPr lang="pt-BR" sz="1800" smtClean="0">
                <a:solidFill>
                  <a:srgbClr val="0066FF"/>
                </a:solidFill>
                <a:latin typeface="Arial" charset="0"/>
                <a:cs typeface="Arial" charset="0"/>
              </a:rPr>
              <a:t>1/3 dos participantes considerariam a hipotermia terapêutica nesta situação</a:t>
            </a:r>
            <a:r>
              <a:rPr lang="pt-BR" sz="1800" smtClean="0">
                <a:latin typeface="Arial" charset="0"/>
                <a:cs typeface="Arial" charset="0"/>
              </a:rPr>
              <a:t>, sendo que:</a:t>
            </a:r>
          </a:p>
          <a:p>
            <a:pPr marL="273050" indent="-273050">
              <a:lnSpc>
                <a:spcPct val="90000"/>
              </a:lnSpc>
              <a:buFontTx/>
              <a:buNone/>
            </a:pPr>
            <a:r>
              <a:rPr lang="pt-BR" sz="1800" smtClean="0">
                <a:latin typeface="Arial" charset="0"/>
                <a:cs typeface="Arial" charset="0"/>
              </a:rPr>
              <a:t>      -11% forneceria hipotermia terapêutica enquanto 22% discutiriam a hipotermia terapêutica como opção com a família. </a:t>
            </a:r>
          </a:p>
          <a:p>
            <a:pPr marL="273050" indent="-273050">
              <a:lnSpc>
                <a:spcPct val="90000"/>
              </a:lnSpc>
              <a:buFontTx/>
              <a:buNone/>
            </a:pPr>
            <a:r>
              <a:rPr lang="pt-BR" sz="1800" smtClean="0">
                <a:solidFill>
                  <a:srgbClr val="0066FF"/>
                </a:solidFill>
                <a:latin typeface="Arial" charset="0"/>
                <a:cs typeface="Arial" charset="0"/>
              </a:rPr>
              <a:t>Os Neonatologistas com mais tempo na prática (≥ 11 anos) eram mais propensos a oferecer resfriamento além das recomendadas 6h com ou sem consentimento dos pais (92,9%)</a:t>
            </a:r>
            <a:r>
              <a:rPr lang="pt-BR" sz="1800" smtClean="0">
                <a:latin typeface="Arial" charset="0"/>
                <a:cs typeface="Arial" charset="0"/>
              </a:rPr>
              <a:t> do que os neonatologistas com menos experiência (78,9%)</a:t>
            </a:r>
          </a:p>
          <a:p>
            <a:pPr marL="273050" indent="-273050">
              <a:lnSpc>
                <a:spcPct val="90000"/>
              </a:lnSpc>
              <a:buFontTx/>
              <a:buNone/>
            </a:pPr>
            <a:r>
              <a:rPr lang="pt-BR" sz="1800" smtClean="0">
                <a:latin typeface="Arial" charset="0"/>
                <a:cs typeface="Arial" charset="0"/>
              </a:rPr>
              <a:t>Sem diferenças significativas entre o tipo de UTI Neonatal, assim como o tamanho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Resultados</a:t>
            </a:r>
          </a:p>
        </p:txBody>
      </p:sp>
      <p:sp>
        <p:nvSpPr>
          <p:cNvPr id="74755" name="Rectangle 3"/>
          <p:cNvSpPr txBox="1">
            <a:spLocks noGrp="1"/>
          </p:cNvSpPr>
          <p:nvPr>
            <p:ph type="body" idx="4294967295"/>
          </p:nvPr>
        </p:nvSpPr>
        <p:spPr>
          <a:xfrm>
            <a:off x="457200" y="1200150"/>
            <a:ext cx="8147050" cy="3656013"/>
          </a:xfrm>
        </p:spPr>
        <p:txBody>
          <a:bodyPr lIns="91440" tIns="45720" rIns="91440" bIns="45720"/>
          <a:lstStyle/>
          <a:p>
            <a:pPr marL="273050" indent="-273050">
              <a:buFontTx/>
              <a:buNone/>
            </a:pPr>
            <a:r>
              <a:rPr lang="pt-BR" sz="2000" b="1" smtClean="0">
                <a:solidFill>
                  <a:srgbClr val="FF33CC"/>
                </a:solidFill>
                <a:latin typeface="Arial" charset="0"/>
                <a:cs typeface="Arial" charset="0"/>
              </a:rPr>
              <a:t>Cenário 2:Prematuro tardio</a:t>
            </a:r>
          </a:p>
          <a:p>
            <a:pPr marL="273050" indent="-273050">
              <a:buFontTx/>
              <a:buNone/>
            </a:pPr>
            <a:r>
              <a:rPr lang="pt-BR" sz="2000" smtClean="0">
                <a:latin typeface="Arial" charset="0"/>
                <a:cs typeface="Arial" charset="0"/>
              </a:rPr>
              <a:t>Os participantes foram divididos nesta questão com 42% dos neonatologistas afirmando que iriam não oferece hipotermia terapêutica neste caso, enquanto 39% o fariam.</a:t>
            </a:r>
          </a:p>
          <a:p>
            <a:pPr marL="273050" indent="-273050">
              <a:buFontTx/>
              <a:buNone/>
            </a:pPr>
            <a:r>
              <a:rPr lang="pt-BR" sz="2000" smtClean="0">
                <a:latin typeface="Arial" charset="0"/>
                <a:cs typeface="Arial" charset="0"/>
              </a:rPr>
              <a:t> Participantes que responderam "Outros" (19%) comentaram que queriam considerar oferecer hipotermia terapêutica após</a:t>
            </a:r>
          </a:p>
          <a:p>
            <a:pPr marL="273050" indent="-273050">
              <a:buFontTx/>
              <a:buNone/>
            </a:pPr>
            <a:r>
              <a:rPr lang="pt-BR" sz="2000" smtClean="0">
                <a:latin typeface="Arial" charset="0"/>
                <a:cs typeface="Arial" charset="0"/>
              </a:rPr>
              <a:t>    discussão com os pais ou eles transfeririam a criança para um Centro que participasse do Estudo NICHD em curso, examinando o uso de hipotermia terapêutica em lactentes prematuros. </a:t>
            </a:r>
          </a:p>
          <a:p>
            <a:pPr marL="273050" indent="-273050">
              <a:buFontTx/>
              <a:buNone/>
            </a:pPr>
            <a:r>
              <a:rPr lang="pt-BR" sz="2000" smtClean="0">
                <a:latin typeface="Arial" charset="0"/>
                <a:cs typeface="Arial" charset="0"/>
              </a:rPr>
              <a:t>Não houve impacto do tipo UTI Neonatal, tamanho da UTI Neonatal ou anos na prática para fornecer resfriamento nesta situação.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txBox="1">
            <a:spLocks noGrp="1"/>
          </p:cNvSpPr>
          <p:nvPr>
            <p:ph type="title" idx="4294967295"/>
          </p:nvPr>
        </p:nvSpPr>
        <p:spPr>
          <a:xfrm>
            <a:off x="365125" y="450850"/>
            <a:ext cx="8464550" cy="542925"/>
          </a:xfrm>
        </p:spPr>
        <p:txBody>
          <a:bodyPr lIns="91440" tIns="45720" rIns="91440" bIns="45720" anchor="b"/>
          <a:lstStyle/>
          <a:p>
            <a:r>
              <a:rPr lang="pt-BR" sz="1800" b="1" smtClean="0">
                <a:solidFill>
                  <a:srgbClr val="0066FF"/>
                </a:solidFill>
                <a:latin typeface="Arial" charset="0"/>
                <a:cs typeface="Arial" charset="0"/>
              </a:rPr>
              <a:t>Resultados</a:t>
            </a:r>
          </a:p>
        </p:txBody>
      </p:sp>
      <p:sp>
        <p:nvSpPr>
          <p:cNvPr id="75779" name="Rectangle 3"/>
          <p:cNvSpPr txBox="1">
            <a:spLocks noGrp="1"/>
          </p:cNvSpPr>
          <p:nvPr>
            <p:ph type="body" idx="4294967295"/>
          </p:nvPr>
        </p:nvSpPr>
        <p:spPr>
          <a:xfrm>
            <a:off x="457200" y="1200150"/>
            <a:ext cx="8147050" cy="3656013"/>
          </a:xfrm>
        </p:spPr>
        <p:txBody>
          <a:bodyPr lIns="91440" tIns="45720" rIns="91440" bIns="45720"/>
          <a:lstStyle/>
          <a:p>
            <a:pPr marL="273050" indent="-273050">
              <a:lnSpc>
                <a:spcPct val="90000"/>
              </a:lnSpc>
              <a:buFontTx/>
              <a:buNone/>
            </a:pPr>
            <a:r>
              <a:rPr lang="pt-BR" sz="1800" smtClean="0">
                <a:solidFill>
                  <a:srgbClr val="FF33CC"/>
                </a:solidFill>
                <a:latin typeface="Arial" charset="0"/>
                <a:cs typeface="Arial" charset="0"/>
              </a:rPr>
              <a:t>Cenário 3:Parada cardíaca pós-natal</a:t>
            </a:r>
          </a:p>
          <a:p>
            <a:pPr marL="273050" indent="-273050">
              <a:lnSpc>
                <a:spcPct val="90000"/>
              </a:lnSpc>
              <a:buFontTx/>
              <a:buNone/>
            </a:pPr>
            <a:r>
              <a:rPr lang="pt-BR" sz="1800" smtClean="0">
                <a:latin typeface="Arial" charset="0"/>
                <a:cs typeface="Arial" charset="0"/>
              </a:rPr>
              <a:t>No caso de um evento pós-natal resultando em  encefalopatia moderada a grave mais da metade (55%) dos participantes declararam que não ofereceriam hipotermia terapêutica nessa situação. </a:t>
            </a:r>
          </a:p>
          <a:p>
            <a:pPr marL="273050" indent="-273050">
              <a:lnSpc>
                <a:spcPct val="90000"/>
              </a:lnSpc>
              <a:buFontTx/>
              <a:buNone/>
            </a:pPr>
            <a:r>
              <a:rPr lang="pt-BR" sz="1800" smtClean="0">
                <a:latin typeface="Arial" charset="0"/>
                <a:cs typeface="Arial" charset="0"/>
              </a:rPr>
              <a:t>No entanto, novamente, uma grande proporção de participantes (36%) responderam que ofereceriam hipotermia terapêutica e 9% adicionais responderam "outro“.</a:t>
            </a:r>
          </a:p>
          <a:p>
            <a:pPr marL="273050" indent="-273050">
              <a:lnSpc>
                <a:spcPct val="90000"/>
              </a:lnSpc>
              <a:buFontTx/>
              <a:buNone/>
            </a:pPr>
            <a:r>
              <a:rPr lang="pt-BR" sz="1800" smtClean="0">
                <a:latin typeface="Arial" charset="0"/>
                <a:cs typeface="Arial" charset="0"/>
              </a:rPr>
              <a:t>Aqueles que responderam "outros" comentaram que considerariam oferecer hipotermia terapêutica, mas precisaria discutir o cenário com a Neonatologia e colegas da Neurologia Pediátrica e / ou discutir com a família do bebê que pode ser ou não de benefício</a:t>
            </a:r>
          </a:p>
          <a:p>
            <a:pPr marL="273050" indent="-273050">
              <a:lnSpc>
                <a:spcPct val="90000"/>
              </a:lnSpc>
              <a:buFontTx/>
              <a:buNone/>
            </a:pPr>
            <a:r>
              <a:rPr lang="pt-BR" sz="1800" smtClean="0">
                <a:latin typeface="Arial" charset="0"/>
                <a:cs typeface="Arial" charset="0"/>
              </a:rPr>
              <a:t>Novamente, o tipo e o tamanho de UTI Neonatal  ou os anos na prática não foram um fator decisivos se o resfriamento seria oferecido nesta situação.</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Resultados</a:t>
            </a:r>
          </a:p>
        </p:txBody>
      </p:sp>
      <p:sp>
        <p:nvSpPr>
          <p:cNvPr id="76803" name="Rectangle 3"/>
          <p:cNvSpPr txBox="1">
            <a:spLocks noGrp="1"/>
          </p:cNvSpPr>
          <p:nvPr>
            <p:ph type="body" idx="4294967295"/>
          </p:nvPr>
        </p:nvSpPr>
        <p:spPr>
          <a:xfrm>
            <a:off x="457200" y="1200150"/>
            <a:ext cx="8218488" cy="3656013"/>
          </a:xfrm>
        </p:spPr>
        <p:txBody>
          <a:bodyPr lIns="91440" tIns="45720" rIns="91440" bIns="45720"/>
          <a:lstStyle/>
          <a:p>
            <a:pPr marL="273050" indent="-273050" algn="ctr">
              <a:buFontTx/>
              <a:buNone/>
            </a:pPr>
            <a:r>
              <a:rPr lang="pt-BR" sz="1800" smtClean="0">
                <a:solidFill>
                  <a:srgbClr val="FF33CC"/>
                </a:solidFill>
                <a:latin typeface="Arial" charset="0"/>
                <a:cs typeface="Arial" charset="0"/>
              </a:rPr>
              <a:t>Cenário 4: Evento durante o resfriamento</a:t>
            </a:r>
          </a:p>
          <a:p>
            <a:pPr marL="273050" indent="-273050" algn="ctr">
              <a:buFontTx/>
              <a:buNone/>
            </a:pPr>
            <a:endParaRPr lang="pt-BR" sz="1800" smtClean="0">
              <a:solidFill>
                <a:srgbClr val="FF33CC"/>
              </a:solidFill>
              <a:latin typeface="Arial" charset="0"/>
              <a:cs typeface="Arial" charset="0"/>
            </a:endParaRPr>
          </a:p>
          <a:p>
            <a:pPr marL="273050" indent="-273050">
              <a:buFontTx/>
              <a:buNone/>
            </a:pPr>
            <a:r>
              <a:rPr lang="pt-BR" sz="1800" smtClean="0">
                <a:latin typeface="Arial" charset="0"/>
                <a:cs typeface="Arial" charset="0"/>
              </a:rPr>
              <a:t>A maioria dos neonatologistas pesquisados respondeu que não estenderia a janela terapêutica de hipotermia além de 72 horas (83%) para crianças com descompensação aguda durante a hipotermia terapêutica. </a:t>
            </a:r>
          </a:p>
          <a:p>
            <a:pPr marL="273050" indent="-273050">
              <a:buFontTx/>
              <a:buNone/>
            </a:pPr>
            <a:r>
              <a:rPr lang="pt-BR" sz="1800" smtClean="0">
                <a:latin typeface="Arial" charset="0"/>
                <a:cs typeface="Arial" charset="0"/>
              </a:rPr>
              <a:t>Para o restante dos participantes, as respostas foram divididas entre o prolongamento do resfriamento durante 24 horas além das 72 horas planejadas (8%), prolongando-se o resfriamento por 72 horas após o evento de descompensação (3%) ou "outro" (6%).</a:t>
            </a:r>
          </a:p>
          <a:p>
            <a:pPr marL="273050" indent="-273050">
              <a:buFontTx/>
              <a:buNone/>
            </a:pPr>
            <a:r>
              <a:rPr lang="pt-BR" sz="1800" smtClean="0">
                <a:latin typeface="Arial" charset="0"/>
                <a:cs typeface="Arial" charset="0"/>
              </a:rPr>
              <a:t>Ao mesmo tempo, houve uma diferença significativa nas respostas dos participantes com base nos anos na Prática mas nenhuma tendência clara é evidente entre as respostas.</a:t>
            </a:r>
          </a:p>
          <a:p>
            <a:pPr marL="273050" indent="-273050">
              <a:buFontTx/>
              <a:buNone/>
            </a:pPr>
            <a:r>
              <a:rPr lang="pt-BR" sz="1800" smtClean="0">
                <a:latin typeface="Arial" charset="0"/>
                <a:cs typeface="Arial" charset="0"/>
              </a:rPr>
              <a:t>O tipo e o tamanho da UTI Neonatal  não afetaram as respostas. </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Resultados</a:t>
            </a:r>
          </a:p>
        </p:txBody>
      </p:sp>
      <p:sp>
        <p:nvSpPr>
          <p:cNvPr id="77827" name="Rectangle 3"/>
          <p:cNvSpPr txBox="1">
            <a:spLocks noGrp="1"/>
          </p:cNvSpPr>
          <p:nvPr>
            <p:ph type="body" idx="4294967295"/>
          </p:nvPr>
        </p:nvSpPr>
        <p:spPr>
          <a:xfrm>
            <a:off x="457200" y="1200150"/>
            <a:ext cx="8075613" cy="3656013"/>
          </a:xfrm>
        </p:spPr>
        <p:txBody>
          <a:bodyPr lIns="91440" tIns="45720" rIns="91440" bIns="45720"/>
          <a:lstStyle/>
          <a:p>
            <a:pPr marL="273050" indent="-273050" algn="ctr">
              <a:lnSpc>
                <a:spcPct val="90000"/>
              </a:lnSpc>
              <a:buFontTx/>
              <a:buNone/>
            </a:pPr>
            <a:r>
              <a:rPr lang="pt-BR" sz="1600" b="1" smtClean="0">
                <a:solidFill>
                  <a:srgbClr val="FF33CC"/>
                </a:solidFill>
                <a:latin typeface="Arial" charset="0"/>
                <a:cs typeface="Arial" charset="0"/>
              </a:rPr>
              <a:t>Cenário 5:Convulsões durante o reaquecimento</a:t>
            </a:r>
          </a:p>
          <a:p>
            <a:pPr marL="273050" indent="-273050" algn="ctr">
              <a:lnSpc>
                <a:spcPct val="90000"/>
              </a:lnSpc>
              <a:buFontTx/>
              <a:buNone/>
            </a:pPr>
            <a:endParaRPr lang="pt-BR" sz="1600" smtClean="0">
              <a:solidFill>
                <a:srgbClr val="FF33CC"/>
              </a:solidFill>
              <a:latin typeface="Arial" charset="0"/>
              <a:cs typeface="Arial" charset="0"/>
            </a:endParaRPr>
          </a:p>
          <a:p>
            <a:pPr marL="273050" indent="-273050">
              <a:lnSpc>
                <a:spcPct val="90000"/>
              </a:lnSpc>
              <a:buFontTx/>
              <a:buNone/>
            </a:pPr>
            <a:r>
              <a:rPr lang="pt-BR" sz="1600" smtClean="0">
                <a:latin typeface="Arial" charset="0"/>
                <a:cs typeface="Arial" charset="0"/>
              </a:rPr>
              <a:t>No caso de uma criança com agravamento de convulsões durante o reaquecimento a maioria dos entrevistados (69%) não se desviaria do Protocolo para estender hipotermia terapêutica ou reaquecimento lento, </a:t>
            </a:r>
          </a:p>
          <a:p>
            <a:pPr marL="273050" indent="-273050">
              <a:lnSpc>
                <a:spcPct val="90000"/>
              </a:lnSpc>
              <a:buFontTx/>
              <a:buNone/>
            </a:pPr>
            <a:r>
              <a:rPr lang="pt-BR" sz="1600" smtClean="0">
                <a:latin typeface="Arial" charset="0"/>
                <a:cs typeface="Arial" charset="0"/>
              </a:rPr>
              <a:t>23% dos inquiridos retardariam o reaquecimento e</a:t>
            </a:r>
          </a:p>
          <a:p>
            <a:pPr marL="273050" indent="-273050">
              <a:lnSpc>
                <a:spcPct val="90000"/>
              </a:lnSpc>
              <a:buFontTx/>
              <a:buNone/>
            </a:pPr>
            <a:r>
              <a:rPr lang="pt-BR" sz="1600" smtClean="0">
                <a:latin typeface="Arial" charset="0"/>
                <a:cs typeface="Arial" charset="0"/>
              </a:rPr>
              <a:t> 6% prolongaria a hipotermia terapêutica até que as crises fossem controladas. </a:t>
            </a:r>
          </a:p>
          <a:p>
            <a:pPr marL="273050" indent="-273050">
              <a:lnSpc>
                <a:spcPct val="90000"/>
              </a:lnSpc>
              <a:buFontTx/>
              <a:buNone/>
            </a:pPr>
            <a:r>
              <a:rPr lang="pt-BR" sz="1600" smtClean="0">
                <a:latin typeface="Arial" charset="0"/>
                <a:cs typeface="Arial" charset="0"/>
              </a:rPr>
              <a:t>Tipo e o tamanho da UTI Neonatal ou os anos de prática  não foram um fatores em que o resfriamento seria ou não oferecido nesta situação</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Resultados</a:t>
            </a:r>
          </a:p>
        </p:txBody>
      </p:sp>
      <p:sp>
        <p:nvSpPr>
          <p:cNvPr id="78851" name="Rectangle 3"/>
          <p:cNvSpPr txBox="1">
            <a:spLocks noGrp="1"/>
          </p:cNvSpPr>
          <p:nvPr>
            <p:ph type="body" idx="4294967295"/>
          </p:nvPr>
        </p:nvSpPr>
        <p:spPr>
          <a:xfrm>
            <a:off x="457200" y="1200150"/>
            <a:ext cx="8147050" cy="3656013"/>
          </a:xfrm>
        </p:spPr>
        <p:txBody>
          <a:bodyPr lIns="91440" tIns="45720" rIns="91440" bIns="45720"/>
          <a:lstStyle/>
          <a:p>
            <a:pPr marL="273050" indent="-273050" algn="ctr">
              <a:lnSpc>
                <a:spcPct val="80000"/>
              </a:lnSpc>
              <a:buFontTx/>
              <a:buNone/>
            </a:pPr>
            <a:r>
              <a:rPr lang="pt-BR" sz="1600" b="1" smtClean="0">
                <a:solidFill>
                  <a:srgbClr val="FF33CC"/>
                </a:solidFill>
                <a:latin typeface="Arial" charset="0"/>
                <a:cs typeface="Arial" charset="0"/>
              </a:rPr>
              <a:t>Cenário 6:Resfriamento em ECMO (oxigenação por membrana extracorpórea)</a:t>
            </a:r>
          </a:p>
          <a:p>
            <a:pPr marL="273050" indent="-273050" algn="ctr">
              <a:lnSpc>
                <a:spcPct val="80000"/>
              </a:lnSpc>
              <a:buFontTx/>
              <a:buNone/>
            </a:pPr>
            <a:endParaRPr lang="pt-BR" sz="1600" b="1" smtClean="0">
              <a:solidFill>
                <a:srgbClr val="FF33CC"/>
              </a:solidFill>
              <a:latin typeface="Arial" charset="0"/>
              <a:cs typeface="Arial" charset="0"/>
            </a:endParaRPr>
          </a:p>
          <a:p>
            <a:pPr marL="273050" indent="-273050">
              <a:lnSpc>
                <a:spcPct val="80000"/>
              </a:lnSpc>
              <a:buFontTx/>
              <a:buNone/>
            </a:pPr>
            <a:r>
              <a:rPr lang="pt-BR" sz="1600" smtClean="0">
                <a:latin typeface="Arial" charset="0"/>
                <a:cs typeface="Arial" charset="0"/>
              </a:rPr>
              <a:t>Cerca de metade dos participantes (54%) continuaria a hipotermia terapêutica pelo Protocolo, </a:t>
            </a:r>
          </a:p>
          <a:p>
            <a:pPr marL="273050" indent="-273050">
              <a:lnSpc>
                <a:spcPct val="80000"/>
              </a:lnSpc>
              <a:buFontTx/>
              <a:buNone/>
            </a:pPr>
            <a:r>
              <a:rPr lang="pt-BR" sz="1600" smtClean="0">
                <a:latin typeface="Arial" charset="0"/>
                <a:cs typeface="Arial" charset="0"/>
              </a:rPr>
              <a:t>15% com lento reaquecimento do paciente, </a:t>
            </a:r>
          </a:p>
          <a:p>
            <a:pPr marL="273050" indent="-273050">
              <a:lnSpc>
                <a:spcPct val="80000"/>
              </a:lnSpc>
              <a:buFontTx/>
              <a:buNone/>
            </a:pPr>
            <a:r>
              <a:rPr lang="pt-BR" sz="1600" smtClean="0">
                <a:latin typeface="Arial" charset="0"/>
                <a:cs typeface="Arial" charset="0"/>
              </a:rPr>
              <a:t>11% modificariam o Protocolo usando uma temperatura alvo de 34-35 °C e usaria um Protocolo de sangramento</a:t>
            </a:r>
          </a:p>
          <a:p>
            <a:pPr marL="273050" indent="-273050">
              <a:lnSpc>
                <a:spcPct val="80000"/>
              </a:lnSpc>
              <a:buFontTx/>
              <a:buNone/>
            </a:pPr>
            <a:r>
              <a:rPr lang="pt-BR" sz="1600" smtClean="0">
                <a:latin typeface="Arial" charset="0"/>
                <a:cs typeface="Arial" charset="0"/>
              </a:rPr>
              <a:t>2% apenas modificaria a temperatura alvo para 34-35 ° C e </a:t>
            </a:r>
          </a:p>
          <a:p>
            <a:pPr marL="273050" indent="-273050">
              <a:lnSpc>
                <a:spcPct val="80000"/>
              </a:lnSpc>
              <a:buFontTx/>
              <a:buNone/>
            </a:pPr>
            <a:r>
              <a:rPr lang="pt-BR" sz="1600" smtClean="0">
                <a:latin typeface="Arial" charset="0"/>
                <a:cs typeface="Arial" charset="0"/>
              </a:rPr>
              <a:t>12% responderam "outro".</a:t>
            </a:r>
          </a:p>
          <a:p>
            <a:pPr marL="273050" indent="-273050">
              <a:lnSpc>
                <a:spcPct val="80000"/>
              </a:lnSpc>
              <a:buFontTx/>
              <a:buNone/>
            </a:pPr>
            <a:r>
              <a:rPr lang="pt-BR" sz="1600" smtClean="0">
                <a:latin typeface="Arial" charset="0"/>
                <a:cs typeface="Arial" charset="0"/>
              </a:rPr>
              <a:t>Houve uma diferença significativa nas respostas com base em tipos de prática com praticantes de prática "não-acadêmica"  responderam mais frequentemente “Outros!” do que aqueles de Centros Acadêmicos. </a:t>
            </a:r>
          </a:p>
          <a:p>
            <a:pPr marL="273050" indent="-273050">
              <a:lnSpc>
                <a:spcPct val="80000"/>
              </a:lnSpc>
              <a:buFontTx/>
              <a:buNone/>
            </a:pPr>
            <a:r>
              <a:rPr lang="pt-BR" sz="1600" smtClean="0">
                <a:latin typeface="Arial" charset="0"/>
                <a:cs typeface="Arial" charset="0"/>
              </a:rPr>
              <a:t>Essa diferença provavelmente se deve ao  fato de que esses Centros não fornecem ECMO como, a maioria dos "outros" entrevistados.</a:t>
            </a:r>
          </a:p>
          <a:p>
            <a:pPr marL="273050" indent="-273050">
              <a:lnSpc>
                <a:spcPct val="80000"/>
              </a:lnSpc>
              <a:buFontTx/>
              <a:buNone/>
            </a:pPr>
            <a:r>
              <a:rPr lang="pt-BR" sz="1600" smtClean="0">
                <a:latin typeface="Arial" charset="0"/>
                <a:cs typeface="Arial" charset="0"/>
              </a:rPr>
              <a:t>Comentaram que não tinham certeza porque não administravam rotineiramente a ECMO. Não houve diferenças estatísticas com base no tamanho da UTI Neonatal</a:t>
            </a:r>
            <a:endParaRPr lang="pt-BR" sz="1600" smtClean="0">
              <a:solidFill>
                <a:srgbClr val="FF33CC"/>
              </a:solidFill>
              <a:latin typeface="Arial" charset="0"/>
              <a:cs typeface="Arial" charset="0"/>
            </a:endParaRPr>
          </a:p>
          <a:p>
            <a:pPr marL="273050" indent="-273050">
              <a:lnSpc>
                <a:spcPct val="80000"/>
              </a:lnSpc>
              <a:buFontTx/>
              <a:buNone/>
            </a:pPr>
            <a:endParaRPr lang="pt-BR" sz="1600" smtClean="0">
              <a:solidFill>
                <a:srgbClr val="FF33CC"/>
              </a:solidFill>
              <a:latin typeface="Arial" charset="0"/>
              <a:cs typeface="Arial"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DISCUSSSÃO</a:t>
            </a:r>
          </a:p>
        </p:txBody>
      </p:sp>
      <p:sp>
        <p:nvSpPr>
          <p:cNvPr id="79875" name="Rectangle 3"/>
          <p:cNvSpPr txBox="1">
            <a:spLocks noGrp="1"/>
          </p:cNvSpPr>
          <p:nvPr>
            <p:ph type="body" idx="4294967295"/>
          </p:nvPr>
        </p:nvSpPr>
        <p:spPr>
          <a:xfrm>
            <a:off x="457200" y="1200150"/>
            <a:ext cx="8002588" cy="3656013"/>
          </a:xfrm>
        </p:spPr>
        <p:txBody>
          <a:bodyPr lIns="91440" tIns="45720" rIns="91440" bIns="45720"/>
          <a:lstStyle/>
          <a:p>
            <a:pPr marL="273050" indent="-273050">
              <a:buFontTx/>
              <a:buNone/>
            </a:pPr>
            <a:endParaRPr lang="pt-BR" sz="1200" smtClean="0">
              <a:latin typeface="Arial" charset="0"/>
              <a:cs typeface="Arial" charset="0"/>
            </a:endParaRPr>
          </a:p>
          <a:p>
            <a:pPr marL="273050" indent="-273050">
              <a:buFontTx/>
              <a:buNone/>
            </a:pPr>
            <a:r>
              <a:rPr lang="pt-BR" sz="1600" smtClean="0">
                <a:latin typeface="Arial" charset="0"/>
                <a:cs typeface="Arial" charset="0"/>
              </a:rPr>
              <a:t>A hipotermia terapêutica é a única terapia disponível que mostrou impacto nos resultados do desenvolvimento neurológico em neonatos a termo com EHI moderado a grave. </a:t>
            </a:r>
          </a:p>
          <a:p>
            <a:pPr marL="273050" indent="-273050">
              <a:buFontTx/>
              <a:buNone/>
            </a:pPr>
            <a:r>
              <a:rPr lang="pt-BR" sz="1600" smtClean="0">
                <a:latin typeface="Arial" charset="0"/>
                <a:cs typeface="Arial" charset="0"/>
              </a:rPr>
              <a:t>Atualmente os Protocolos de hipotermia terapêutica usados por clínicos em todo os Estados Unidos estão baseados em sólidos estudos em animais e clínicos que apoiam esta terapia dentro de parâmetros bem delineados e para populações muito específicas. </a:t>
            </a:r>
          </a:p>
          <a:p>
            <a:pPr marL="273050" indent="-273050">
              <a:buFontTx/>
              <a:buNone/>
            </a:pPr>
            <a:r>
              <a:rPr lang="pt-BR" sz="1600" smtClean="0">
                <a:latin typeface="Arial" charset="0"/>
                <a:cs typeface="Arial" charset="0"/>
              </a:rPr>
              <a:t>A falta de evidência que apóia a eficácia e segurança da hipotermia terapêutica para pacientes com EHI fora ide critérios padrões para a inclusão e para os quais nenhuma outra opção terapêutica está atualmente disponível deixa neonatologistas neurologistas pediátricos inseguros para um ótimo gerenciamento. </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txBox="1">
            <a:spLocks noGrp="1"/>
          </p:cNvSpPr>
          <p:nvPr>
            <p:ph type="body" idx="4294967295"/>
          </p:nvPr>
        </p:nvSpPr>
        <p:spPr>
          <a:xfrm>
            <a:off x="365125" y="1131888"/>
            <a:ext cx="8075613" cy="3656012"/>
          </a:xfrm>
        </p:spPr>
        <p:txBody>
          <a:bodyPr lIns="91440" tIns="45720" rIns="91440" bIns="45720"/>
          <a:lstStyle/>
          <a:p>
            <a:pPr marL="273050" indent="-273050">
              <a:lnSpc>
                <a:spcPct val="90000"/>
              </a:lnSpc>
              <a:buFontTx/>
              <a:buNone/>
            </a:pPr>
            <a:r>
              <a:rPr lang="pt-BR" sz="1800" smtClean="0">
                <a:solidFill>
                  <a:srgbClr val="FF5050"/>
                </a:solidFill>
                <a:latin typeface="Arial" charset="0"/>
                <a:cs typeface="Arial" charset="0"/>
              </a:rPr>
              <a:t>Esta pesquisa demonstra uma variabilidade significativa entre os clínicos que cuidam de crianças com EHI para a qual a segurança e a eficácia da hipotermia terapêutica não foram estudadas em grande ensaios randomizados. </a:t>
            </a:r>
          </a:p>
          <a:p>
            <a:pPr marL="273050" indent="-273050">
              <a:lnSpc>
                <a:spcPct val="90000"/>
              </a:lnSpc>
              <a:buFontTx/>
              <a:buNone/>
            </a:pPr>
            <a:r>
              <a:rPr lang="pt-BR" sz="1800" smtClean="0">
                <a:latin typeface="Arial" charset="0"/>
                <a:cs typeface="Arial" charset="0"/>
              </a:rPr>
              <a:t>Os cenários que demonstraram as opiniões mais amplamente divididas incluíram hipotermia terapêutica para o bebê prematuro e para um evento de pós-natal. </a:t>
            </a:r>
          </a:p>
          <a:p>
            <a:pPr marL="273050" indent="-273050">
              <a:lnSpc>
                <a:spcPct val="90000"/>
              </a:lnSpc>
              <a:buFontTx/>
              <a:buNone/>
            </a:pPr>
            <a:r>
              <a:rPr lang="pt-BR" sz="1800" smtClean="0">
                <a:latin typeface="Arial" charset="0"/>
                <a:cs typeface="Arial" charset="0"/>
              </a:rPr>
              <a:t>Em vários casos, os participantes apontaram a importância de discutir essas situações difíceis com colegas e a família do paciente antes de prosseguir, o que, embora seja importante, pode não ser sempre viável</a:t>
            </a:r>
          </a:p>
        </p:txBody>
      </p:sp>
      <p:sp>
        <p:nvSpPr>
          <p:cNvPr id="80899" name="Rectangle 4"/>
          <p:cNvSpPr txBox="1">
            <a:spLocks noGrp="1"/>
          </p:cNvSpPr>
          <p:nvPr>
            <p:ph type="title" idx="4294967295"/>
          </p:nvPr>
        </p:nvSpPr>
        <p:spPr/>
        <p:txBody>
          <a:bodyPr lIns="91440" tIns="45720" rIns="91440" bIns="45720" anchor="b"/>
          <a:lstStyle/>
          <a:p>
            <a:r>
              <a:rPr lang="pt-BR" sz="1600" b="1" smtClean="0">
                <a:solidFill>
                  <a:srgbClr val="0066FF"/>
                </a:solidFill>
                <a:latin typeface="Arial" charset="0"/>
                <a:cs typeface="Arial" charset="0"/>
              </a:rPr>
              <a:t>DISCUSSSÃO</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txBox="1">
            <a:spLocks noGrp="1"/>
          </p:cNvSpPr>
          <p:nvPr>
            <p:ph type="title" idx="4294967295"/>
          </p:nvPr>
        </p:nvSpPr>
        <p:spPr/>
        <p:txBody>
          <a:bodyPr lIns="91440" tIns="45720" rIns="91440" bIns="45720" anchor="b"/>
          <a:lstStyle/>
          <a:p>
            <a:r>
              <a:rPr lang="pt-BR" sz="1600" b="1" smtClean="0">
                <a:solidFill>
                  <a:srgbClr val="0066FF"/>
                </a:solidFill>
                <a:latin typeface="Arial" charset="0"/>
                <a:cs typeface="Arial" charset="0"/>
              </a:rPr>
              <a:t>DISCUSSSÃO</a:t>
            </a:r>
          </a:p>
        </p:txBody>
      </p:sp>
      <p:sp>
        <p:nvSpPr>
          <p:cNvPr id="81923" name="Rectangle 3"/>
          <p:cNvSpPr txBox="1">
            <a:spLocks noGrp="1"/>
          </p:cNvSpPr>
          <p:nvPr>
            <p:ph type="body" idx="4294967295"/>
          </p:nvPr>
        </p:nvSpPr>
        <p:spPr>
          <a:xfrm>
            <a:off x="457200" y="1208088"/>
            <a:ext cx="8147050" cy="3656012"/>
          </a:xfrm>
        </p:spPr>
        <p:txBody>
          <a:bodyPr lIns="91440" tIns="45720" rIns="91440" bIns="45720"/>
          <a:lstStyle/>
          <a:p>
            <a:pPr marL="273050" indent="-273050">
              <a:buFontTx/>
              <a:buNone/>
            </a:pPr>
            <a:r>
              <a:rPr lang="pt-BR" sz="1800" smtClean="0">
                <a:latin typeface="Arial" charset="0"/>
                <a:cs typeface="Arial" charset="0"/>
              </a:rPr>
              <a:t>Enquanto o ensaio THAPCA-OH (Hipotermia Terapêutica Após a parada cardíaca pediátrica - fora do Hospital), não demonstrou melhorias nos resultados do desenvolvimento neurológico aos 12 meses após o evento, essa população e Protocolo são muito diferentes da população e dos Protocolos da UTI Neonatal.  </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txBox="1">
            <a:spLocks noGrp="1"/>
          </p:cNvSpPr>
          <p:nvPr>
            <p:ph type="title" idx="4294967295"/>
          </p:nvPr>
        </p:nvSpPr>
        <p:spPr/>
        <p:txBody>
          <a:bodyPr lIns="91440" tIns="45720" rIns="91440" bIns="45720" anchor="b"/>
          <a:lstStyle/>
          <a:p>
            <a:r>
              <a:rPr lang="pt-BR" sz="1800" b="1" smtClean="0">
                <a:solidFill>
                  <a:srgbClr val="0066FF"/>
                </a:solidFill>
                <a:latin typeface="Arial" charset="0"/>
                <a:cs typeface="Arial" charset="0"/>
              </a:rPr>
              <a:t>DISCUSSSÃO</a:t>
            </a:r>
          </a:p>
        </p:txBody>
      </p:sp>
      <p:sp>
        <p:nvSpPr>
          <p:cNvPr id="82947" name="Rectangle 3"/>
          <p:cNvSpPr txBox="1">
            <a:spLocks noGrp="1"/>
          </p:cNvSpPr>
          <p:nvPr>
            <p:ph type="body" idx="4294967295"/>
          </p:nvPr>
        </p:nvSpPr>
        <p:spPr>
          <a:xfrm>
            <a:off x="457200" y="1200150"/>
            <a:ext cx="8147050" cy="3656013"/>
          </a:xfrm>
        </p:spPr>
        <p:txBody>
          <a:bodyPr lIns="91440" tIns="45720" rIns="91440" bIns="45720"/>
          <a:lstStyle/>
          <a:p>
            <a:pPr marL="273050" indent="-273050">
              <a:buFontTx/>
              <a:buNone/>
            </a:pPr>
            <a:r>
              <a:rPr lang="pt-BR" sz="2000" smtClean="0">
                <a:latin typeface="Arial" charset="0"/>
                <a:cs typeface="Arial" charset="0"/>
              </a:rPr>
              <a:t>Para o conhecimento destes autores , </a:t>
            </a:r>
            <a:r>
              <a:rPr lang="pt-BR" sz="2000" smtClean="0">
                <a:solidFill>
                  <a:srgbClr val="FF5050"/>
                </a:solidFill>
                <a:latin typeface="Arial" charset="0"/>
                <a:cs typeface="Arial" charset="0"/>
              </a:rPr>
              <a:t>não existem estudos em andamento que examinem o uso da hipotermia terapêutica para parada cardíaca pós-natal em neonatos ou Protocolos de hipotermia terapêutica  para tratar convulsões recorrentes, após uma descompensação aguda durante o resfriamento ou em ECMO. </a:t>
            </a:r>
          </a:p>
          <a:p>
            <a:pPr marL="273050" indent="-273050">
              <a:buFontTx/>
              <a:buNone/>
            </a:pPr>
            <a:r>
              <a:rPr lang="pt-BR" sz="2000" smtClean="0">
                <a:latin typeface="Arial" charset="0"/>
                <a:cs typeface="Arial" charset="0"/>
              </a:rPr>
              <a:t>Por outro lado, o uso da hipotermia fora do Protocolo pode não só não ser benéfica, mas pode ser prejudicial em algumas situações, como demonstrado pelo estudo NICHD de 2014, de um resfriamento mais longo e profundo.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txBox="1">
            <a:spLocks noGrp="1"/>
          </p:cNvSpPr>
          <p:nvPr>
            <p:ph type="body" idx="4294967295"/>
          </p:nvPr>
        </p:nvSpPr>
        <p:spPr>
          <a:xfrm>
            <a:off x="428625" y="965200"/>
            <a:ext cx="8147050" cy="3654425"/>
          </a:xfrm>
        </p:spPr>
        <p:txBody>
          <a:bodyPr lIns="91440" tIns="45720" rIns="91440" bIns="45720"/>
          <a:lstStyle/>
          <a:p>
            <a:pPr marL="273050" indent="-273050">
              <a:lnSpc>
                <a:spcPct val="90000"/>
              </a:lnSpc>
              <a:buFontTx/>
              <a:buNone/>
            </a:pPr>
            <a:r>
              <a:rPr lang="pt-BR" sz="1800" smtClean="0">
                <a:latin typeface="Arial" charset="0"/>
                <a:cs typeface="Arial" charset="0"/>
              </a:rPr>
              <a:t>Respostas desta pesquisa demonstram que </a:t>
            </a:r>
            <a:r>
              <a:rPr lang="pt-BR" sz="1800" smtClean="0">
                <a:solidFill>
                  <a:srgbClr val="0066FF"/>
                </a:solidFill>
                <a:latin typeface="Arial" charset="0"/>
                <a:cs typeface="Arial" charset="0"/>
              </a:rPr>
              <a:t>o uso de hipotermia terapêutica para crianças não estudada em ensaios controlados e randomizados  e fora dos critérios de inclusão atuais é comum.</a:t>
            </a:r>
            <a:r>
              <a:rPr lang="pt-BR" sz="1800" smtClean="0">
                <a:latin typeface="Arial" charset="0"/>
                <a:cs typeface="Arial" charset="0"/>
              </a:rPr>
              <a:t> </a:t>
            </a:r>
          </a:p>
          <a:p>
            <a:pPr marL="273050" indent="-273050">
              <a:lnSpc>
                <a:spcPct val="90000"/>
              </a:lnSpc>
              <a:buFontTx/>
              <a:buNone/>
            </a:pPr>
            <a:r>
              <a:rPr lang="pt-BR" sz="1800" smtClean="0">
                <a:latin typeface="Arial" charset="0"/>
                <a:cs typeface="Arial" charset="0"/>
              </a:rPr>
              <a:t>Isso pode ser parcialmente explicado pela falta de opções terapêuticas alternativas para lactentes com moderada a grave EHI e o baixo perfil de efeitos colaterais da hipotermia terapêutica em lactentes com idade inferior a 35 semanas</a:t>
            </a:r>
          </a:p>
          <a:p>
            <a:pPr marL="273050" indent="-273050">
              <a:lnSpc>
                <a:spcPct val="90000"/>
              </a:lnSpc>
              <a:buFontTx/>
              <a:buNone/>
            </a:pPr>
            <a:r>
              <a:rPr lang="pt-BR" sz="1800" smtClean="0">
                <a:latin typeface="Arial" charset="0"/>
                <a:cs typeface="Arial" charset="0"/>
              </a:rPr>
              <a:t>Apesar disso, é claro que o uso de hipotermia terapêutica nessas situações podem ter a possibilidade de causar danos em alguns bebês.</a:t>
            </a:r>
          </a:p>
          <a:p>
            <a:pPr marL="273050" indent="-273050">
              <a:lnSpc>
                <a:spcPct val="90000"/>
              </a:lnSpc>
              <a:buFontTx/>
              <a:buNone/>
            </a:pPr>
            <a:r>
              <a:rPr lang="pt-BR" sz="1800" smtClean="0">
                <a:latin typeface="Arial" charset="0"/>
                <a:cs typeface="Arial" charset="0"/>
              </a:rPr>
              <a:t> O relato recente de possíveis danos por um resfriamento mais profundo e mais longo certamente vai proporcionar uma pausa , </a:t>
            </a:r>
          </a:p>
          <a:p>
            <a:pPr marL="273050" indent="-273050">
              <a:lnSpc>
                <a:spcPct val="90000"/>
              </a:lnSpc>
              <a:buFontTx/>
              <a:buNone/>
            </a:pPr>
            <a:r>
              <a:rPr lang="pt-BR" sz="1800" smtClean="0">
                <a:latin typeface="Arial" charset="0"/>
                <a:cs typeface="Arial" charset="0"/>
              </a:rPr>
              <a:t>Em todas as situações, uma consideração cuidadosa de riscos e benefícios, juntamente com a discussão com as famílias é sempre apropriada.</a:t>
            </a:r>
          </a:p>
        </p:txBody>
      </p:sp>
      <p:sp>
        <p:nvSpPr>
          <p:cNvPr id="83971" name="Rectangle 4"/>
          <p:cNvSpPr txBox="1">
            <a:spLocks noGrp="1"/>
          </p:cNvSpPr>
          <p:nvPr>
            <p:ph type="title" idx="4294967295"/>
          </p:nvPr>
        </p:nvSpPr>
        <p:spPr>
          <a:xfrm>
            <a:off x="444500" y="0"/>
            <a:ext cx="7467600" cy="857250"/>
          </a:xfrm>
        </p:spPr>
        <p:txBody>
          <a:bodyPr lIns="91440" tIns="45720" rIns="91440" bIns="45720" anchor="b"/>
          <a:lstStyle/>
          <a:p>
            <a:r>
              <a:rPr lang="pt-BR" sz="1200" smtClean="0">
                <a:latin typeface="Arial" charset="0"/>
                <a:cs typeface="Arial" charset="0"/>
              </a:rPr>
              <a:t>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800" b="1" smtClean="0">
                <a:solidFill>
                  <a:srgbClr val="0066FF"/>
                </a:solidFill>
                <a:latin typeface="Arial" charset="0"/>
                <a:cs typeface="Arial" charset="0"/>
              </a:rPr>
              <a:t>DISCUSSSÃO</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txBox="1">
            <a:spLocks noGrp="1"/>
          </p:cNvSpPr>
          <p:nvPr>
            <p:ph type="title" idx="4294967295"/>
          </p:nvPr>
        </p:nvSpPr>
        <p:spPr>
          <a:xfrm>
            <a:off x="428625" y="0"/>
            <a:ext cx="7467600" cy="857250"/>
          </a:xfrm>
        </p:spPr>
        <p:txBody>
          <a:bodyPr lIns="91440" tIns="45720" rIns="91440" bIns="45720" anchor="b"/>
          <a:lstStyle/>
          <a:p>
            <a:r>
              <a:rPr lang="pt-BR" sz="1800" b="1" smtClean="0">
                <a:solidFill>
                  <a:srgbClr val="0066FF"/>
                </a:solidFill>
                <a:latin typeface="Arial" charset="0"/>
                <a:cs typeface="Arial" charset="0"/>
              </a:rPr>
              <a:t>CONCLUSÕES</a:t>
            </a:r>
          </a:p>
        </p:txBody>
      </p:sp>
      <p:sp>
        <p:nvSpPr>
          <p:cNvPr id="84995" name="Rectangle 3"/>
          <p:cNvSpPr txBox="1">
            <a:spLocks noGrp="1"/>
          </p:cNvSpPr>
          <p:nvPr>
            <p:ph type="body" idx="4294967295"/>
          </p:nvPr>
        </p:nvSpPr>
        <p:spPr>
          <a:xfrm>
            <a:off x="382588" y="1292225"/>
            <a:ext cx="8147050" cy="3654425"/>
          </a:xfrm>
        </p:spPr>
        <p:txBody>
          <a:bodyPr lIns="91440" tIns="45720" rIns="91440" bIns="45720"/>
          <a:lstStyle/>
          <a:p>
            <a:pPr marL="273050" indent="-273050">
              <a:lnSpc>
                <a:spcPct val="90000"/>
              </a:lnSpc>
              <a:buFontTx/>
              <a:buNone/>
            </a:pPr>
            <a:r>
              <a:rPr lang="pt-BR" sz="1800" smtClean="0">
                <a:latin typeface="Arial" charset="0"/>
                <a:cs typeface="Arial" charset="0"/>
              </a:rPr>
              <a:t>Esta pesquisa demonstra uma variabilidade significativa entre neonatologistas no uso da Hipotermia terapêutica para neonatos com EHI fora dos critérios de inclusão atuais. </a:t>
            </a:r>
          </a:p>
          <a:p>
            <a:pPr marL="273050" indent="-273050">
              <a:lnSpc>
                <a:spcPct val="90000"/>
              </a:lnSpc>
              <a:buFontTx/>
              <a:buNone/>
            </a:pPr>
            <a:r>
              <a:rPr lang="pt-BR" sz="1800" smtClean="0">
                <a:latin typeface="Arial" charset="0"/>
                <a:cs typeface="Arial" charset="0"/>
              </a:rPr>
              <a:t>Rigorosos estudos centrados nas lacunas de conhecimento nessas áreas são cruciais para maximizar o benefício do tratamento para o maior número possível de pacientes e evite danos no processo.</a:t>
            </a:r>
          </a:p>
          <a:p>
            <a:pPr marL="273050" indent="-273050" algn="ctr">
              <a:lnSpc>
                <a:spcPct val="90000"/>
              </a:lnSpc>
              <a:buFontTx/>
              <a:buNone/>
            </a:pPr>
            <a:r>
              <a:rPr lang="pt-BR" sz="1800" smtClean="0">
                <a:solidFill>
                  <a:srgbClr val="0066FF"/>
                </a:solidFill>
                <a:latin typeface="Arial" charset="0"/>
                <a:cs typeface="Arial" charset="0"/>
              </a:rPr>
              <a:t>Ensaios do NICHD sobre o uso de hipotermia terapêutica em prematuros (33-35 semanas) está em andamento</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3"/>
          <p:cNvSpPr txBox="1">
            <a:spLocks noGrp="1"/>
          </p:cNvSpPr>
          <p:nvPr>
            <p:ph type="body" idx="4294967295"/>
          </p:nvPr>
        </p:nvSpPr>
        <p:spPr>
          <a:xfrm>
            <a:off x="311150" y="1152525"/>
            <a:ext cx="8832850" cy="4148138"/>
          </a:xfrm>
        </p:spPr>
        <p:txBody>
          <a:bodyPr/>
          <a:lstStyle/>
          <a:p>
            <a:pPr>
              <a:lnSpc>
                <a:spcPct val="80000"/>
              </a:lnSpc>
              <a:buFontTx/>
              <a:buNone/>
            </a:pPr>
            <a:r>
              <a:rPr lang="pt-BR" altLang="ja-JP" sz="900" smtClean="0">
                <a:latin typeface="Arial" charset="0"/>
                <a:ea typeface="MS PGothic" pitchFamily="34" charset="-128"/>
                <a:cs typeface="Arial" charset="0"/>
              </a:rPr>
              <a:t>           </a:t>
            </a:r>
            <a:r>
              <a:rPr lang="pt-BR" altLang="ja-JP" sz="1000" smtClean="0">
                <a:latin typeface="Arial" charset="0"/>
                <a:ea typeface="MS PGothic" pitchFamily="34" charset="-128"/>
                <a:cs typeface="Arial" charset="0"/>
              </a:rPr>
              <a:t>Devido a probabilidade elevada de desfechos devastadores/catastróficos associados a EHI justificou a realização desse ensaio.A hipotermia terapêutica (HT )pode demorar mais de 6 horas para ser iniciada quando o paciente reside em áreas remotas e necessita de transporte ou a EHI leva mais de 6 horas p/ ser reconhecida.O presente estudo foi  randomizado, multicêntrico, conduzido, durante 8 anos, para analisar a probabilidade da redução dos atraso do neurodesenvolvimento psicomotor e mortalidade aos 18 meses nas crianças com EHI submetidas a hipotermia terapêutica entre 6-24 horas de vida, quando comparadas ao grupo controle não resfriado. Um estudo definitivo para determinar o risco/benefício da HT não pode ser conduzido pois não alcançaria uma quantidade suficiente de pacientes para ser estatisticamente válido em um período de tempo viável.Foram recrutados 168 RN com EHI ≥36 semanas d gestação (83 resfriados e 85 não resfriados).O resfriamento &gt;6 horas foi mantido por 96 horas (estudo prévio que evidenciou, que eram necessárias mais horas de resfriamento para se alcançar neuroproteção, nos RN que demoravam mais ao iniciar a HT).Realizar esse estudo foi difícil devido ao número limitado de bebês esperado  que fossem envolvidos. Assim, para superar essa limitação, os pesquisadores usaram uma </a:t>
            </a:r>
            <a:r>
              <a:rPr lang="pt-BR" altLang="ja-JP" sz="1000" b="1" smtClean="0">
                <a:latin typeface="Arial" charset="0"/>
                <a:ea typeface="MS PGothic" pitchFamily="34" charset="-128"/>
                <a:cs typeface="Arial" charset="0"/>
              </a:rPr>
              <a:t>Análise Bayesiana</a:t>
            </a:r>
            <a:r>
              <a:rPr lang="pt-BR" altLang="ja-JP" sz="1000" smtClean="0">
                <a:latin typeface="Arial" charset="0"/>
                <a:ea typeface="MS PGothic" pitchFamily="34" charset="-128"/>
                <a:cs typeface="Arial" charset="0"/>
              </a:rPr>
              <a:t> do efeito do tratamento para garantir que um resultado clinicamente útil seria obtido mesmo se as abordagens tradicionais para a definição da significância  estatística fosse impraticável. A Análise Bayesiana permite a integração ou atualização de informações prévias com novos dados para obter um resumo final da informação.Laptook et al consideraram várias opções para a representação de informação prévia a respeito da HT &gt;6 horas - denominada </a:t>
            </a:r>
            <a:r>
              <a:rPr lang="pt-BR" altLang="ja-JP" sz="1000" b="1" smtClean="0">
                <a:latin typeface="Arial" charset="0"/>
                <a:ea typeface="MS PGothic" pitchFamily="34" charset="-128"/>
                <a:cs typeface="Arial" charset="0"/>
              </a:rPr>
              <a:t>neutra (o efeito diminui)</a:t>
            </a:r>
            <a:r>
              <a:rPr lang="pt-BR" altLang="ja-JP" sz="1000" smtClean="0">
                <a:latin typeface="Arial" charset="0"/>
                <a:ea typeface="MS PGothic" pitchFamily="34" charset="-128"/>
                <a:cs typeface="Arial" charset="0"/>
              </a:rPr>
              <a:t>, </a:t>
            </a:r>
            <a:r>
              <a:rPr lang="pt-BR" altLang="ja-JP" sz="1000" b="1" smtClean="0">
                <a:latin typeface="Arial" charset="0"/>
                <a:ea typeface="MS PGothic" pitchFamily="34" charset="-128"/>
                <a:cs typeface="Arial" charset="0"/>
              </a:rPr>
              <a:t>cética (o efeito é detrimental)</a:t>
            </a:r>
            <a:r>
              <a:rPr lang="pt-BR" altLang="ja-JP" sz="1000" smtClean="0">
                <a:latin typeface="Arial" charset="0"/>
                <a:ea typeface="MS PGothic" pitchFamily="34" charset="-128"/>
                <a:cs typeface="Arial" charset="0"/>
              </a:rPr>
              <a:t> e </a:t>
            </a:r>
            <a:r>
              <a:rPr lang="pt-BR" altLang="ja-JP" sz="1000" b="1" smtClean="0">
                <a:latin typeface="Arial" charset="0"/>
                <a:ea typeface="MS PGothic" pitchFamily="34" charset="-128"/>
                <a:cs typeface="Arial" charset="0"/>
              </a:rPr>
              <a:t>otimista (o efeito não diminui)</a:t>
            </a:r>
            <a:r>
              <a:rPr lang="pt-BR" altLang="ja-JP" sz="1000" smtClean="0">
                <a:latin typeface="Arial" charset="0"/>
                <a:ea typeface="MS PGothic" pitchFamily="34" charset="-128"/>
                <a:cs typeface="Arial" charset="0"/>
              </a:rPr>
              <a:t>  gerando diferentes resumos finais da evidência. Estatística Bayesiana é um ramo da estatística que usa o termo probabilidade, da mesma forma que usamos esse termo diariamente, como uma medida condicional da incerteza associada com a ocorrência de um evento.Os autores encontraram 76% de probabilidade de benefício com a informação anterior neutra, uma probabilidade de benefício de 90% com a informação anterior entusiasta e uma probabilidade de 73% de benefício com a informação cética anterior. </a:t>
            </a:r>
            <a:r>
              <a:rPr lang="pt-BR" altLang="ja-JP" sz="1000" b="1" smtClean="0">
                <a:solidFill>
                  <a:srgbClr val="0066FF"/>
                </a:solidFill>
                <a:latin typeface="Arial" charset="0"/>
                <a:ea typeface="MS PGothic" pitchFamily="34" charset="-128"/>
                <a:cs typeface="Arial" charset="0"/>
              </a:rPr>
              <a:t>Usando informações prévias sobre a probabilidade da HT entre 6-24 horas (&gt;6 horas) que seja efetiva nos RN com EHI, os autores afirmaram  que há uma probabilidade de 76% de qualquer redução na morte ou deficiência, e uma probabilidade de 64% de pelo menos 2% menos de condição de morte ou desabilidade aos 18-22 meses</a:t>
            </a:r>
            <a:r>
              <a:rPr lang="pt-BR" altLang="ja-JP" sz="1000" smtClean="0">
                <a:latin typeface="Arial" charset="0"/>
                <a:ea typeface="MS PGothic" pitchFamily="34" charset="-128"/>
                <a:cs typeface="Arial" charset="0"/>
              </a:rPr>
              <a:t>. Interessante outras terapias neonatais e adultas já foram recomendas mesmo com baixa redução do risco absoluto: tal qual: redução 1,6% de paralisia cerebral com uso de sulfato de magnésio, um tratamento amplamente usado na obstetrícia, em 10% de redução do risco cardiovascular ao uso de estatina, quando o risco absoluto de redução de morte e incapacidade foi de 0,4% e 1,4%. É importante que tenhamos em mente que o resultado deste artigo não muda a prioridade de identificar e iniciar a HT antes das 6 horas de vida! </a:t>
            </a:r>
            <a:r>
              <a:rPr lang="pt-BR" altLang="ja-JP" sz="1000" smtClean="0">
                <a:solidFill>
                  <a:srgbClr val="0066FF"/>
                </a:solidFill>
                <a:latin typeface="Arial" charset="0"/>
                <a:ea typeface="MS PGothic" pitchFamily="34" charset="-128"/>
                <a:cs typeface="Arial" charset="0"/>
              </a:rPr>
              <a:t>O significado deste estudo é: a  HT iniciada de 6 a 24 horas para recém nascidos com encefalopatia hipóxico-isquêmica pode reduzir morte ou deficiência, mas há incerteza em sua eficácia.Com estes conhecimentos, </a:t>
            </a:r>
            <a:r>
              <a:rPr lang="pt-BR" altLang="ja-JP" sz="1000" i="1" smtClean="0">
                <a:solidFill>
                  <a:srgbClr val="0066FF"/>
                </a:solidFill>
                <a:latin typeface="Arial" charset="0"/>
                <a:ea typeface="MS PGothic" pitchFamily="34" charset="-128"/>
                <a:cs typeface="Arial" charset="0"/>
              </a:rPr>
              <a:t>o nosso Protocolo de Hipotermia Terapêutica será rediscutido com perspectiva de estendermos a HT além das 6 horas, priorizando aqueles bebês com grave EHI transferidos à nossa Unidade</a:t>
            </a:r>
            <a:r>
              <a:rPr lang="pt-BR" altLang="ja-JP" sz="1000" smtClean="0">
                <a:solidFill>
                  <a:srgbClr val="0066FF"/>
                </a:solidFill>
                <a:latin typeface="Arial" charset="0"/>
                <a:ea typeface="MS PGothic" pitchFamily="34" charset="-128"/>
                <a:cs typeface="Arial" charset="0"/>
              </a:rPr>
              <a:t>. </a:t>
            </a:r>
            <a:endParaRPr lang="pt-BR" sz="1000" smtClean="0">
              <a:solidFill>
                <a:srgbClr val="0066FF"/>
              </a:solidFill>
              <a:latin typeface="Arial" charset="0"/>
              <a:cs typeface="Arial" charset="0"/>
            </a:endParaRPr>
          </a:p>
          <a:p>
            <a:pPr>
              <a:lnSpc>
                <a:spcPct val="80000"/>
              </a:lnSpc>
              <a:buFontTx/>
              <a:buNone/>
            </a:pPr>
            <a:endParaRPr lang="pt-BR" sz="1000" smtClean="0">
              <a:solidFill>
                <a:srgbClr val="0066FF"/>
              </a:solidFill>
              <a:latin typeface="Arial" charset="0"/>
              <a:cs typeface="Arial" charset="0"/>
            </a:endParaRPr>
          </a:p>
        </p:txBody>
      </p:sp>
      <p:sp>
        <p:nvSpPr>
          <p:cNvPr id="86019" name="Rectangle 6"/>
          <p:cNvSpPr>
            <a:spLocks noChangeArrowheads="1"/>
          </p:cNvSpPr>
          <p:nvPr/>
        </p:nvSpPr>
        <p:spPr bwMode="auto">
          <a:xfrm>
            <a:off x="950913" y="196850"/>
            <a:ext cx="7248525" cy="752475"/>
          </a:xfrm>
          <a:prstGeom prst="rect">
            <a:avLst/>
          </a:prstGeom>
          <a:solidFill>
            <a:srgbClr val="FFFFFF"/>
          </a:solidFill>
          <a:ln w="9525">
            <a:noFill/>
            <a:miter lim="800000"/>
            <a:headEnd/>
            <a:tailEnd/>
          </a:ln>
        </p:spPr>
        <p:txBody>
          <a:bodyPr lIns="0" tIns="95220" rIns="0" bIns="19044" anchor="ctr">
            <a:spAutoFit/>
          </a:bodyPr>
          <a:lstStyle/>
          <a:p>
            <a:pPr eaLnBrk="0" hangingPunct="0"/>
            <a:r>
              <a:rPr lang="pt-BR" b="1">
                <a:solidFill>
                  <a:srgbClr val="0066FF"/>
                </a:solidFill>
                <a:latin typeface="Lato" pitchFamily="34" charset="0"/>
              </a:rPr>
              <a:t>Efeitos da hipotermia terapêutica iniciada ap</a:t>
            </a:r>
            <a:r>
              <a:rPr lang="pt-BR" b="1">
                <a:solidFill>
                  <a:srgbClr val="0066FF"/>
                </a:solidFill>
              </a:rPr>
              <a:t>ó</a:t>
            </a:r>
            <a:r>
              <a:rPr lang="pt-BR" b="1">
                <a:solidFill>
                  <a:srgbClr val="0066FF"/>
                </a:solidFill>
                <a:latin typeface="Lato" pitchFamily="34" charset="0"/>
              </a:rPr>
              <a:t>s 6 horas de idade na morte ou desabilidade entre os rec</a:t>
            </a:r>
            <a:r>
              <a:rPr lang="pt-BR" b="1">
                <a:solidFill>
                  <a:srgbClr val="0066FF"/>
                </a:solidFill>
              </a:rPr>
              <a:t>é</a:t>
            </a:r>
            <a:r>
              <a:rPr lang="pt-BR" b="1">
                <a:solidFill>
                  <a:srgbClr val="0066FF"/>
                </a:solidFill>
                <a:latin typeface="Lato" pitchFamily="34" charset="0"/>
              </a:rPr>
              <a:t>m-nascidos com encefalopatia hip</a:t>
            </a:r>
            <a:r>
              <a:rPr lang="pt-BR" b="1">
                <a:solidFill>
                  <a:srgbClr val="0066FF"/>
                </a:solidFill>
              </a:rPr>
              <a:t>ó</a:t>
            </a:r>
            <a:r>
              <a:rPr lang="pt-BR" b="1">
                <a:solidFill>
                  <a:srgbClr val="0066FF"/>
                </a:solidFill>
                <a:latin typeface="Lato" pitchFamily="34" charset="0"/>
              </a:rPr>
              <a:t>xico-isquêmica: Ensaio cl</a:t>
            </a:r>
            <a:r>
              <a:rPr lang="pt-BR" b="1">
                <a:solidFill>
                  <a:srgbClr val="0066FF"/>
                </a:solidFill>
              </a:rPr>
              <a:t>í</a:t>
            </a:r>
            <a:r>
              <a:rPr lang="pt-BR" b="1">
                <a:solidFill>
                  <a:srgbClr val="0066FF"/>
                </a:solidFill>
                <a:latin typeface="Lato" pitchFamily="34" charset="0"/>
              </a:rPr>
              <a:t>nico randomizado</a:t>
            </a:r>
          </a:p>
          <a:p>
            <a:pPr eaLnBrk="0" hangingPunct="0"/>
            <a:r>
              <a:rPr lang="pt-BR" u="sng">
                <a:solidFill>
                  <a:srgbClr val="78909C"/>
                </a:solidFill>
                <a:latin typeface="Source Sans Pro"/>
              </a:rPr>
              <a:t>  </a:t>
            </a:r>
          </a:p>
        </p:txBody>
      </p:sp>
      <p:pic>
        <p:nvPicPr>
          <p:cNvPr id="86020" name="Picture 7" descr="ppt">
            <a:hlinkClick r:id="rId2" tooltip="Hipoglicemia_lesao_occipital"/>
          </p:cNvPr>
          <p:cNvPicPr>
            <a:picLocks noChangeAspect="1" noChangeArrowheads="1"/>
          </p:cNvPicPr>
          <p:nvPr/>
        </p:nvPicPr>
        <p:blipFill>
          <a:blip r:embed="rId3"/>
          <a:srcRect/>
          <a:stretch>
            <a:fillRect/>
          </a:stretch>
        </p:blipFill>
        <p:spPr bwMode="auto">
          <a:xfrm>
            <a:off x="8205788" y="323850"/>
            <a:ext cx="409575" cy="409575"/>
          </a:xfrm>
          <a:prstGeom prst="rect">
            <a:avLst/>
          </a:prstGeom>
          <a:noFill/>
          <a:ln w="9525">
            <a:noFill/>
            <a:miter lim="800000"/>
            <a:headEnd/>
            <a:tailEnd/>
          </a:ln>
        </p:spPr>
      </p:pic>
      <p:sp>
        <p:nvSpPr>
          <p:cNvPr id="86021" name="Rectangle 8"/>
          <p:cNvSpPr>
            <a:spLocks noChangeArrowheads="1"/>
          </p:cNvSpPr>
          <p:nvPr/>
        </p:nvSpPr>
        <p:spPr bwMode="auto">
          <a:xfrm>
            <a:off x="379413" y="741363"/>
            <a:ext cx="7600950" cy="304800"/>
          </a:xfrm>
          <a:prstGeom prst="rect">
            <a:avLst/>
          </a:prstGeom>
          <a:noFill/>
          <a:ln w="9525">
            <a:noFill/>
            <a:miter lim="800000"/>
            <a:headEnd/>
            <a:tailEnd/>
          </a:ln>
        </p:spPr>
        <p:txBody>
          <a:bodyPr wrap="none" anchor="ctr">
            <a:spAutoFit/>
          </a:bodyPr>
          <a:lstStyle/>
          <a:p>
            <a:pPr eaLnBrk="0" hangingPunct="0"/>
            <a:r>
              <a:rPr lang="pt-BR"/>
              <a:t>                </a:t>
            </a:r>
            <a:r>
              <a:rPr lang="pt-BR" sz="1200"/>
              <a:t>Laptook AR, Shankaran S, Tyson JE et al. Apresentação: Matheus Klettenberg, Paulo R. Margotto</a:t>
            </a:r>
          </a:p>
        </p:txBody>
      </p:sp>
      <p:sp>
        <p:nvSpPr>
          <p:cNvPr id="86022" name="Oval 31"/>
          <p:cNvSpPr>
            <a:spLocks noChangeArrowheads="1"/>
          </p:cNvSpPr>
          <p:nvPr/>
        </p:nvSpPr>
        <p:spPr bwMode="auto">
          <a:xfrm>
            <a:off x="228600" y="271463"/>
            <a:ext cx="625475" cy="471487"/>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2017</a:t>
            </a:r>
          </a:p>
        </p:txBody>
      </p:sp>
      <p:sp>
        <p:nvSpPr>
          <p:cNvPr id="86023" name="Rectangle 10"/>
          <p:cNvSpPr>
            <a:spLocks noChangeArrowheads="1"/>
          </p:cNvSpPr>
          <p:nvPr/>
        </p:nvSpPr>
        <p:spPr bwMode="auto">
          <a:xfrm>
            <a:off x="7961313" y="4837113"/>
            <a:ext cx="1104900" cy="228600"/>
          </a:xfrm>
          <a:prstGeom prst="rect">
            <a:avLst/>
          </a:prstGeom>
          <a:noFill/>
          <a:ln w="9525">
            <a:noFill/>
            <a:miter lim="800000"/>
            <a:headEnd/>
            <a:tailEnd/>
          </a:ln>
        </p:spPr>
        <p:txBody>
          <a:bodyPr wrap="none">
            <a:spAutoFit/>
          </a:bodyPr>
          <a:lstStyle/>
          <a:p>
            <a:r>
              <a:rPr lang="pt-BR" sz="900"/>
              <a:t>Paulo R. Margotto</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3" descr="20180301_094457.jpg"/>
          <p:cNvPicPr>
            <a:picLocks noChangeAspect="1"/>
          </p:cNvPicPr>
          <p:nvPr/>
        </p:nvPicPr>
        <p:blipFill>
          <a:blip r:embed="rId2">
            <a:lum bright="24000" contrast="24000"/>
          </a:blip>
          <a:srcRect/>
          <a:stretch>
            <a:fillRect/>
          </a:stretch>
        </p:blipFill>
        <p:spPr bwMode="auto">
          <a:xfrm>
            <a:off x="1208088" y="741363"/>
            <a:ext cx="7340600" cy="3589337"/>
          </a:xfrm>
          <a:prstGeom prst="rect">
            <a:avLst/>
          </a:prstGeom>
          <a:noFill/>
          <a:ln w="9525">
            <a:noFill/>
            <a:miter lim="800000"/>
            <a:headEnd/>
            <a:tailEnd/>
          </a:ln>
        </p:spPr>
      </p:pic>
      <p:sp>
        <p:nvSpPr>
          <p:cNvPr id="107523" name="Text Box 3"/>
          <p:cNvSpPr txBox="1">
            <a:spLocks noChangeArrowheads="1"/>
          </p:cNvSpPr>
          <p:nvPr/>
        </p:nvSpPr>
        <p:spPr bwMode="auto">
          <a:xfrm>
            <a:off x="1554163" y="4387850"/>
            <a:ext cx="6524625" cy="730250"/>
          </a:xfrm>
          <a:prstGeom prst="rect">
            <a:avLst/>
          </a:prstGeom>
          <a:noFill/>
          <a:ln w="9525">
            <a:noFill/>
            <a:miter lim="800000"/>
            <a:headEnd/>
            <a:tailEnd/>
          </a:ln>
        </p:spPr>
        <p:txBody>
          <a:bodyPr wrap="none">
            <a:spAutoFit/>
          </a:bodyPr>
          <a:lstStyle/>
          <a:p>
            <a:pPr algn="ctr"/>
            <a:r>
              <a:rPr lang="pt-BR" b="1">
                <a:solidFill>
                  <a:srgbClr val="0000FF"/>
                </a:solidFill>
              </a:rPr>
              <a:t>Ddos Ana, Júlia, Fernanda, (Dr. Paulo R. Margotto), Mariana, Luana e Victor</a:t>
            </a:r>
          </a:p>
          <a:p>
            <a:pPr algn="ctr"/>
            <a:r>
              <a:rPr lang="pt-BR" b="1">
                <a:solidFill>
                  <a:srgbClr val="FF66FF"/>
                </a:solidFill>
              </a:rPr>
              <a:t>Faculdade de Medicina da Universidade Católica de Brasília</a:t>
            </a:r>
          </a:p>
          <a:p>
            <a:pPr algn="ctr"/>
            <a:r>
              <a:rPr lang="pt-BR" b="1">
                <a:solidFill>
                  <a:srgbClr val="FF66FF"/>
                </a:solidFill>
              </a:rPr>
              <a:t>Unidade de Neonatologia do HMIB/SES/DF</a:t>
            </a:r>
          </a:p>
        </p:txBody>
      </p:sp>
      <p:sp>
        <p:nvSpPr>
          <p:cNvPr id="107524" name="Text Box 4"/>
          <p:cNvSpPr txBox="1">
            <a:spLocks noChangeArrowheads="1"/>
          </p:cNvSpPr>
          <p:nvPr/>
        </p:nvSpPr>
        <p:spPr bwMode="auto">
          <a:xfrm>
            <a:off x="492125" y="379413"/>
            <a:ext cx="1909763" cy="342900"/>
          </a:xfrm>
          <a:prstGeom prst="rect">
            <a:avLst/>
          </a:prstGeom>
          <a:noFill/>
          <a:ln w="9525">
            <a:noFill/>
            <a:miter lim="800000"/>
            <a:headEnd/>
            <a:tailEnd/>
          </a:ln>
        </p:spPr>
        <p:txBody>
          <a:bodyPr wrap="none">
            <a:spAutoFit/>
          </a:bodyPr>
          <a:lstStyle/>
          <a:p>
            <a:r>
              <a:rPr lang="pt-BR" sz="2400">
                <a:solidFill>
                  <a:srgbClr val="0000FF"/>
                </a:solidFill>
              </a:rPr>
              <a:t>OBRIGADO!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1184</TotalTime>
  <Words>7499</Words>
  <Application>Microsoft Office PowerPoint</Application>
  <PresentationFormat>Apresentação na tela (16:9)</PresentationFormat>
  <Paragraphs>446</Paragraphs>
  <Slides>74</Slides>
  <Notes>8</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74</vt:i4>
      </vt:variant>
    </vt:vector>
  </HeadingPairs>
  <TitlesOfParts>
    <vt:vector size="84" baseType="lpstr">
      <vt:lpstr>Arial</vt:lpstr>
      <vt:lpstr>Calibri</vt:lpstr>
      <vt:lpstr>Arial Unicode MS</vt:lpstr>
      <vt:lpstr>MS PGothic</vt:lpstr>
      <vt:lpstr>Times New Roman</vt:lpstr>
      <vt:lpstr>Lato</vt:lpstr>
      <vt:lpstr>Source Sans Pro</vt:lpstr>
      <vt:lpstr>Rockwell</vt:lpstr>
      <vt:lpstr>Century Schoolbook</vt:lpstr>
      <vt:lpstr>Simple Light</vt:lpstr>
      <vt:lpstr>Slide 1</vt:lpstr>
      <vt:lpstr>                  Introdução </vt:lpstr>
      <vt:lpstr>Slide 3</vt:lpstr>
      <vt:lpstr>Slide 4</vt:lpstr>
      <vt:lpstr>Introdução</vt:lpstr>
      <vt:lpstr>Métodos</vt:lpstr>
      <vt:lpstr>Métodos</vt:lpstr>
      <vt:lpstr>Métodos</vt:lpstr>
      <vt:lpstr>Slide 9</vt:lpstr>
      <vt:lpstr>Métodos</vt:lpstr>
      <vt:lpstr>Resultados</vt:lpstr>
      <vt:lpstr>Slide 12</vt:lpstr>
      <vt:lpstr>Resultados Observem que:</vt:lpstr>
      <vt:lpstr>Resultados</vt:lpstr>
      <vt:lpstr>Slide 15</vt:lpstr>
      <vt:lpstr>Resultados Observem…</vt:lpstr>
      <vt:lpstr>Resultados</vt:lpstr>
      <vt:lpstr>Slide 18</vt:lpstr>
      <vt:lpstr>Resultados Observem…</vt:lpstr>
      <vt:lpstr>Slide 20</vt:lpstr>
      <vt:lpstr>Slide 21</vt:lpstr>
      <vt:lpstr>Slide 22</vt:lpstr>
      <vt:lpstr>Slide 23</vt:lpstr>
      <vt:lpstr>Slide 24</vt:lpstr>
      <vt:lpstr>Resultados</vt:lpstr>
      <vt:lpstr>Slide 26</vt:lpstr>
      <vt:lpstr>DISCUSSÃO </vt:lpstr>
      <vt:lpstr>DISCUSSÃO</vt:lpstr>
      <vt:lpstr>DISCUSSÃO</vt:lpstr>
      <vt:lpstr>DISCUSSÃO</vt:lpstr>
      <vt:lpstr>DISCUSSÃO</vt:lpstr>
      <vt:lpstr>DISCUSSÃO</vt:lpstr>
      <vt:lpstr>DISCUSSÃO</vt:lpstr>
      <vt:lpstr>Slide 34</vt:lpstr>
      <vt:lpstr>LIMITAÇÕES</vt:lpstr>
      <vt:lpstr>CONCLUSÃO</vt:lpstr>
      <vt:lpstr>Slide 37</vt:lpstr>
      <vt:lpstr>Slide 38</vt:lpstr>
      <vt:lpstr>Slide 39</vt:lpstr>
      <vt:lpstr>REFERENCES</vt:lpstr>
      <vt:lpstr>Slide 41</vt:lpstr>
      <vt:lpstr>Nota do Editor do site, Dr. Paulo R. Margotto. Consultem também Aqui e Agora! Estudando Juntos!</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Método</vt:lpstr>
      <vt:lpstr>Método</vt:lpstr>
      <vt:lpstr>Slide 58</vt:lpstr>
      <vt:lpstr>Análise Estatística</vt:lpstr>
      <vt:lpstr>Resultados</vt:lpstr>
      <vt:lpstr>Resultados</vt:lpstr>
      <vt:lpstr>Resultados</vt:lpstr>
      <vt:lpstr>Resultados</vt:lpstr>
      <vt:lpstr>Resultados</vt:lpstr>
      <vt:lpstr>Resultados</vt:lpstr>
      <vt:lpstr>Resultados</vt:lpstr>
      <vt:lpstr>DISCUSSSÃO</vt:lpstr>
      <vt:lpstr>DISCUSSSÃO</vt:lpstr>
      <vt:lpstr>DISCUSSSÃO</vt:lpstr>
      <vt:lpstr>DISCUSSSÃO</vt:lpstr>
      <vt:lpstr>                        DISCUSSSÃO</vt:lpstr>
      <vt:lpstr>CONCLUSÕES</vt:lpstr>
      <vt:lpstr>Slide 73</vt:lpstr>
      <vt:lpstr>Slide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60</cp:revision>
  <dcterms:modified xsi:type="dcterms:W3CDTF">2018-04-07T01:09:55Z</dcterms:modified>
</cp:coreProperties>
</file>