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sldIdLst>
    <p:sldId id="288" r:id="rId2"/>
    <p:sldId id="258" r:id="rId3"/>
    <p:sldId id="276" r:id="rId4"/>
    <p:sldId id="257" r:id="rId5"/>
    <p:sldId id="275" r:id="rId6"/>
    <p:sldId id="262" r:id="rId7"/>
    <p:sldId id="279" r:id="rId8"/>
    <p:sldId id="278" r:id="rId9"/>
    <p:sldId id="268" r:id="rId10"/>
    <p:sldId id="280" r:id="rId11"/>
    <p:sldId id="281" r:id="rId12"/>
    <p:sldId id="282" r:id="rId13"/>
    <p:sldId id="267" r:id="rId14"/>
    <p:sldId id="283" r:id="rId15"/>
    <p:sldId id="284" r:id="rId16"/>
    <p:sldId id="265" r:id="rId17"/>
    <p:sldId id="270" r:id="rId18"/>
    <p:sldId id="285" r:id="rId19"/>
    <p:sldId id="269" r:id="rId20"/>
    <p:sldId id="271" r:id="rId21"/>
    <p:sldId id="286" r:id="rId22"/>
    <p:sldId id="263" r:id="rId23"/>
    <p:sldId id="264" r:id="rId24"/>
    <p:sldId id="289" r:id="rId25"/>
    <p:sldId id="274" r:id="rId2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85720" y="142852"/>
            <a:ext cx="8572560" cy="4857784"/>
          </a:xfrm>
          <a:prstGeom prst="roundRect">
            <a:avLst>
              <a:gd name="adj" fmla="val 2353"/>
            </a:avLst>
          </a:prstGeom>
          <a:gradFill>
            <a:gsLst>
              <a:gs pos="0">
                <a:schemeClr val="bg2"/>
              </a:gs>
              <a:gs pos="35000">
                <a:schemeClr val="bg2">
                  <a:lumMod val="90000"/>
                </a:schemeClr>
              </a:gs>
            </a:gsLst>
          </a:gradFill>
          <a:ln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571500" y="2928934"/>
            <a:ext cx="8001000" cy="1470025"/>
          </a:xfrm>
        </p:spPr>
        <p:txBody>
          <a:bodyPr/>
          <a:lstStyle>
            <a:lvl1pPr algn="ctr">
              <a:defRPr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57200" y="5000636"/>
            <a:ext cx="8401080" cy="107157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14"/>
          <p:cNvSpPr/>
          <p:nvPr/>
        </p:nvSpPr>
        <p:spPr>
          <a:xfrm>
            <a:off x="457200" y="274638"/>
            <a:ext cx="82296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686700" cy="914400"/>
          </a:xfrm>
        </p:spPr>
        <p:txBody>
          <a:bodyPr>
            <a:noAutofit/>
          </a:bodyPr>
          <a:lstStyle>
            <a:lvl1pPr marL="742950" indent="-742950" algn="l">
              <a:buFont typeface="+mj-lt"/>
              <a:buNone/>
              <a:defRPr lang="pt-BR" sz="28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9" name="Espaço Reservado para Rodapé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pt-BR" dirty="0"/>
          </a:p>
        </p:txBody>
      </p:sp>
      <p:cxnSp>
        <p:nvCxnSpPr>
          <p:cNvPr id="12" name="Straight Connector 16"/>
          <p:cNvCxnSpPr/>
          <p:nvPr/>
        </p:nvCxnSpPr>
        <p:spPr>
          <a:xfrm rot="5400000">
            <a:off x="542106" y="731044"/>
            <a:ext cx="9144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spaço Reservado para Texto 19"/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274638"/>
            <a:ext cx="514297" cy="914400"/>
          </a:xfrm>
        </p:spPr>
        <p:txBody>
          <a:bodyPr anchor="ctr"/>
          <a:lstStyle>
            <a:lvl1pPr>
              <a:buNone/>
              <a:defRPr lang="pt-BR" sz="5000" kern="12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marL="342900" lvl="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pt-BR" dirty="0" smtClean="0"/>
              <a:t>1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4" name="Rectangle 5"/>
          <p:cNvSpPr/>
          <p:nvPr/>
        </p:nvSpPr>
        <p:spPr>
          <a:xfrm>
            <a:off x="384464" y="1524000"/>
            <a:ext cx="27432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6" name="Straight Connector 9"/>
          <p:cNvCxnSpPr/>
          <p:nvPr/>
        </p:nvCxnSpPr>
        <p:spPr>
          <a:xfrm rot="5400000">
            <a:off x="728158" y="1980406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10"/>
          <p:cNvSpPr/>
          <p:nvPr/>
        </p:nvSpPr>
        <p:spPr>
          <a:xfrm>
            <a:off x="3238500" y="1524000"/>
            <a:ext cx="26670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 smtClean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39" name="Straight Connector 12"/>
          <p:cNvCxnSpPr/>
          <p:nvPr/>
        </p:nvCxnSpPr>
        <p:spPr>
          <a:xfrm rot="5400000">
            <a:off x="3582194" y="1980406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ectangle 14"/>
          <p:cNvSpPr/>
          <p:nvPr/>
        </p:nvSpPr>
        <p:spPr>
          <a:xfrm>
            <a:off x="6099464" y="1524000"/>
            <a:ext cx="2667000" cy="914400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cxnSp>
        <p:nvCxnSpPr>
          <p:cNvPr id="42" name="Straight Connector 16"/>
          <p:cNvCxnSpPr/>
          <p:nvPr/>
        </p:nvCxnSpPr>
        <p:spPr>
          <a:xfrm rot="5400000">
            <a:off x="6443158" y="1980406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Espaço Reservado para Texto 54"/>
          <p:cNvSpPr>
            <a:spLocks noGrp="1"/>
          </p:cNvSpPr>
          <p:nvPr>
            <p:ph type="body" sz="quarter" idx="14" hasCustomPrompt="1"/>
          </p:nvPr>
        </p:nvSpPr>
        <p:spPr>
          <a:xfrm>
            <a:off x="1055962" y="1533532"/>
            <a:ext cx="2071702" cy="904868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1</a:t>
            </a:r>
            <a:endParaRPr lang="pt-BR" dirty="0"/>
          </a:p>
        </p:txBody>
      </p:sp>
      <p:sp>
        <p:nvSpPr>
          <p:cNvPr id="56" name="Espaço Reservado para Texto 54"/>
          <p:cNvSpPr>
            <a:spLocks noGrp="1"/>
          </p:cNvSpPr>
          <p:nvPr>
            <p:ph type="body" sz="quarter" idx="15" hasCustomPrompt="1"/>
          </p:nvPr>
        </p:nvSpPr>
        <p:spPr>
          <a:xfrm>
            <a:off x="3925888" y="1524000"/>
            <a:ext cx="2003434" cy="904868"/>
          </a:xfrm>
          <a:noFill/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2</a:t>
            </a:r>
            <a:endParaRPr lang="pt-BR" dirty="0"/>
          </a:p>
        </p:txBody>
      </p:sp>
      <p:sp>
        <p:nvSpPr>
          <p:cNvPr id="57" name="Espaço Reservado para Texto 54"/>
          <p:cNvSpPr>
            <a:spLocks noGrp="1"/>
          </p:cNvSpPr>
          <p:nvPr>
            <p:ph type="body" sz="quarter" idx="16" hasCustomPrompt="1"/>
          </p:nvPr>
        </p:nvSpPr>
        <p:spPr>
          <a:xfrm>
            <a:off x="6786852" y="1524000"/>
            <a:ext cx="1999990" cy="904868"/>
          </a:xfrm>
        </p:spPr>
        <p:txBody>
          <a:bodyPr anchor="ctr"/>
          <a:lstStyle>
            <a:lvl1pPr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Titulo 3</a:t>
            </a:r>
            <a:endParaRPr lang="pt-BR" dirty="0"/>
          </a:p>
        </p:txBody>
      </p:sp>
      <p:sp>
        <p:nvSpPr>
          <p:cNvPr id="59" name="Espaço Reservado para Texto 58"/>
          <p:cNvSpPr>
            <a:spLocks noGrp="1"/>
          </p:cNvSpPr>
          <p:nvPr>
            <p:ph type="body" sz="quarter" idx="17"/>
          </p:nvPr>
        </p:nvSpPr>
        <p:spPr>
          <a:xfrm>
            <a:off x="384464" y="2428868"/>
            <a:ext cx="2743200" cy="388800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0" name="Espaço Reservado para Texto 58"/>
          <p:cNvSpPr>
            <a:spLocks noGrp="1"/>
          </p:cNvSpPr>
          <p:nvPr>
            <p:ph type="body" sz="quarter" idx="18"/>
          </p:nvPr>
        </p:nvSpPr>
        <p:spPr>
          <a:xfrm>
            <a:off x="3238500" y="2428868"/>
            <a:ext cx="2690822" cy="3929090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1" name="Espaço Reservado para Texto 58"/>
          <p:cNvSpPr>
            <a:spLocks noGrp="1"/>
          </p:cNvSpPr>
          <p:nvPr>
            <p:ph type="body" sz="quarter" idx="19"/>
          </p:nvPr>
        </p:nvSpPr>
        <p:spPr>
          <a:xfrm>
            <a:off x="6092576" y="2438400"/>
            <a:ext cx="2694266" cy="3835374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91440" rtlCol="0" anchor="t" anchorCtr="0"/>
          <a:lstStyle>
            <a:lvl1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defRPr lang="pt-BR" sz="16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3" name="Espaço Reservado para Texto 62"/>
          <p:cNvSpPr>
            <a:spLocks noGrp="1"/>
          </p:cNvSpPr>
          <p:nvPr>
            <p:ph type="body" sz="quarter" idx="20" hasCustomPrompt="1"/>
          </p:nvPr>
        </p:nvSpPr>
        <p:spPr>
          <a:xfrm>
            <a:off x="384464" y="1524000"/>
            <a:ext cx="671498" cy="861774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4" name="Espaço Reservado para Texto 62"/>
          <p:cNvSpPr>
            <a:spLocks noGrp="1"/>
          </p:cNvSpPr>
          <p:nvPr>
            <p:ph type="body" sz="quarter" idx="21" hasCustomPrompt="1"/>
          </p:nvPr>
        </p:nvSpPr>
        <p:spPr>
          <a:xfrm>
            <a:off x="3254390" y="1524000"/>
            <a:ext cx="671498" cy="861774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  <p:sp>
        <p:nvSpPr>
          <p:cNvPr id="65" name="Espaço Reservado para Texto 62"/>
          <p:cNvSpPr>
            <a:spLocks noGrp="1"/>
          </p:cNvSpPr>
          <p:nvPr>
            <p:ph type="body" sz="quarter" idx="22" hasCustomPrompt="1"/>
          </p:nvPr>
        </p:nvSpPr>
        <p:spPr>
          <a:xfrm>
            <a:off x="6092576" y="1524000"/>
            <a:ext cx="671498" cy="861774"/>
          </a:xfrm>
        </p:spPr>
        <p:txBody>
          <a:bodyPr anchor="ctr">
            <a:noAutofit/>
          </a:bodyPr>
          <a:lstStyle>
            <a:lvl1pPr marL="0" algn="ctr" defTabSz="914400" rtl="0" eaLnBrk="1" latinLnBrk="0" hangingPunct="1">
              <a:buNone/>
              <a:defRPr lang="pt-BR" sz="5000" kern="12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  <a:ea typeface="+mn-ea"/>
                <a:cs typeface="+mn-cs"/>
              </a:defRPr>
            </a:lvl1pPr>
          </a:lstStyle>
          <a:p>
            <a:pPr lvl="0"/>
            <a:r>
              <a:rPr lang="pt-BR" dirty="0" smtClean="0"/>
              <a:t>1</a:t>
            </a:r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31812" y="2143116"/>
            <a:ext cx="4040188" cy="395128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dirty="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2">
                  <a:lumMod val="90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t" anchorCtr="0">
            <a:normAutofit/>
          </a:bodyPr>
          <a:lstStyle>
            <a:lvl1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1pPr>
            <a:lvl2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2pPr>
            <a:lvl3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3pPr>
            <a:lvl4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4pPr>
            <a:lvl5pPr algn="l" defTabSz="914400" rtl="0" eaLnBrk="1" latinLnBrk="0" hangingPunct="1">
              <a:spcBef>
                <a:spcPct val="20000"/>
              </a:spcBef>
              <a:buFont typeface="Arial" pitchFamily="34" charset="0"/>
              <a:defRPr lang="pt-BR" sz="2000" kern="1200" smtClean="0">
                <a:solidFill>
                  <a:prstClr val="white">
                    <a:lumMod val="50000"/>
                  </a:prstClr>
                </a:solidFill>
                <a:latin typeface="Gill Sans MT" pitchFamily="34" charset="0"/>
                <a:ea typeface="+mn-ea"/>
                <a:cs typeface="+mn-cs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ctangle 5"/>
          <p:cNvSpPr/>
          <p:nvPr/>
        </p:nvSpPr>
        <p:spPr>
          <a:xfrm>
            <a:off x="531812" y="1417638"/>
            <a:ext cx="4040188" cy="757237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457176" y="1357298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1</a:t>
            </a:r>
          </a:p>
        </p:txBody>
      </p:sp>
      <p:cxnSp>
        <p:nvCxnSpPr>
          <p:cNvPr id="12" name="Straight Connector 9"/>
          <p:cNvCxnSpPr/>
          <p:nvPr/>
        </p:nvCxnSpPr>
        <p:spPr>
          <a:xfrm rot="5400000">
            <a:off x="729432" y="1799422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73127" y="1428736"/>
            <a:ext cx="3424262" cy="71755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Rectangle 5"/>
          <p:cNvSpPr/>
          <p:nvPr/>
        </p:nvSpPr>
        <p:spPr>
          <a:xfrm>
            <a:off x="4645025" y="1417638"/>
            <a:ext cx="4041775" cy="757237"/>
          </a:xfrm>
          <a:prstGeom prst="rect">
            <a:avLst/>
          </a:prstGeom>
          <a:gradFill flip="none" rotWithShape="1">
            <a:gsLst>
              <a:gs pos="32000">
                <a:schemeClr val="bg2"/>
              </a:gs>
              <a:gs pos="100000">
                <a:schemeClr val="bg2">
                  <a:lumMod val="75000"/>
                </a:schemeClr>
              </a:gs>
            </a:gsLst>
            <a:lin ang="5400000" scaled="1"/>
            <a:tileRect/>
          </a:gradFill>
          <a:ln w="127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16200000" scaled="1"/>
              <a:tileRect/>
            </a:gradFill>
          </a:ln>
          <a:effectLst>
            <a:glow rad="63500">
              <a:schemeClr val="bg1">
                <a:lumMod val="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0" rtlCol="0" anchor="ctr"/>
          <a:lstStyle/>
          <a:p>
            <a:endParaRPr lang="en-US" sz="2400" dirty="0">
              <a:solidFill>
                <a:srgbClr val="EEECE1">
                  <a:lumMod val="25000"/>
                </a:srgbClr>
              </a:solidFill>
              <a:latin typeface="Gill Sans MT" pitchFamily="34" charset="0"/>
            </a:endParaRPr>
          </a:p>
        </p:txBody>
      </p:sp>
      <p:sp>
        <p:nvSpPr>
          <p:cNvPr id="15" name="TextBox 7"/>
          <p:cNvSpPr txBox="1"/>
          <p:nvPr/>
        </p:nvSpPr>
        <p:spPr>
          <a:xfrm>
            <a:off x="4572000" y="1357298"/>
            <a:ext cx="6858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 smtClean="0">
                <a:solidFill>
                  <a:srgbClr val="EEECE1">
                    <a:lumMod val="75000"/>
                  </a:srgbClr>
                </a:solidFill>
                <a:latin typeface="Calisto MT" pitchFamily="18" charset="0"/>
              </a:rPr>
              <a:t>2</a:t>
            </a:r>
            <a:endParaRPr lang="en-US" sz="5000" dirty="0">
              <a:solidFill>
                <a:srgbClr val="EEECE1">
                  <a:lumMod val="75000"/>
                </a:srgbClr>
              </a:solidFill>
              <a:latin typeface="Calisto MT" pitchFamily="18" charset="0"/>
            </a:endParaRPr>
          </a:p>
        </p:txBody>
      </p:sp>
      <p:cxnSp>
        <p:nvCxnSpPr>
          <p:cNvPr id="16" name="Straight Connector 9"/>
          <p:cNvCxnSpPr/>
          <p:nvPr/>
        </p:nvCxnSpPr>
        <p:spPr>
          <a:xfrm rot="5400000">
            <a:off x="4872836" y="1799422"/>
            <a:ext cx="685800" cy="1588"/>
          </a:xfrm>
          <a:prstGeom prst="line">
            <a:avLst/>
          </a:prstGeom>
          <a:ln w="31750">
            <a:solidFill>
              <a:srgbClr val="FFFFFF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Espaço Reservado para Texto 2"/>
          <p:cNvSpPr>
            <a:spLocks noGrp="1"/>
          </p:cNvSpPr>
          <p:nvPr>
            <p:ph type="body" idx="13"/>
          </p:nvPr>
        </p:nvSpPr>
        <p:spPr>
          <a:xfrm>
            <a:off x="5214942" y="1428736"/>
            <a:ext cx="3424262" cy="717559"/>
          </a:xfrm>
          <a:noFill/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91440" rIns="91440" bIns="4572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lang="pt-BR" sz="2400" kern="1200" dirty="0" smtClean="0">
                <a:solidFill>
                  <a:srgbClr val="EEECE1">
                    <a:lumMod val="25000"/>
                  </a:srgbClr>
                </a:solidFill>
                <a:latin typeface="Gill Sans MT" pitchFamily="34" charset="0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>
                  <a:lumMod val="9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>
            <a:solidFill>
              <a:schemeClr val="bg2">
                <a:lumMod val="75000"/>
              </a:schemeClr>
            </a:solidFill>
          </a:ln>
        </p:spPr>
        <p:txBody>
          <a:bodyPr anchor="ctr"/>
          <a:lstStyle>
            <a:lvl1pPr algn="l">
              <a:defRPr sz="2000" b="0" cap="none" spc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gradFill>
            <a:gsLst>
              <a:gs pos="0">
                <a:schemeClr val="bg1">
                  <a:alpha val="0"/>
                </a:schemeClr>
              </a:gs>
              <a:gs pos="55000">
                <a:schemeClr val="bg2"/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1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0">
              <a:schemeClr val="bg1"/>
            </a:gs>
            <a:gs pos="100000">
              <a:schemeClr val="bg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 smtClean="0"/>
              <a:t>Clique para editar o estilo do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BCC38-9C9F-4BB8-85E5-290D7AEAE20A}" type="datetimeFigureOut">
              <a:rPr lang="pt-BR" smtClean="0"/>
              <a:pPr/>
              <a:t>28/11/2013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A7222-DD64-4550-ADB0-23B4C385986A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69454" y="2780928"/>
            <a:ext cx="6400800" cy="1440160"/>
          </a:xfrm>
        </p:spPr>
        <p:txBody>
          <a:bodyPr>
            <a:normAutofit fontScale="40000" lnSpcReduction="20000"/>
          </a:bodyPr>
          <a:lstStyle/>
          <a:p>
            <a:pPr algn="ctr"/>
            <a:r>
              <a:rPr lang="pt-BR" sz="5000" b="1" dirty="0">
                <a:solidFill>
                  <a:schemeClr val="tx1"/>
                </a:solidFill>
              </a:rPr>
              <a:t>LARISSA CAETANO SILVA</a:t>
            </a:r>
            <a:endParaRPr lang="pt-BR" sz="5000" dirty="0">
              <a:solidFill>
                <a:schemeClr val="tx1"/>
              </a:solidFill>
            </a:endParaRPr>
          </a:p>
          <a:p>
            <a:pPr algn="ctr"/>
            <a:r>
              <a:rPr lang="pt-BR" sz="5000" b="1" dirty="0">
                <a:solidFill>
                  <a:schemeClr val="tx1"/>
                </a:solidFill>
              </a:rPr>
              <a:t>Orientador: </a:t>
            </a:r>
            <a:r>
              <a:rPr lang="pt-BR" sz="5000" b="1" dirty="0" smtClean="0">
                <a:solidFill>
                  <a:schemeClr val="tx1"/>
                </a:solidFill>
              </a:rPr>
              <a:t>Jefferson </a:t>
            </a:r>
            <a:r>
              <a:rPr lang="pt-BR" sz="5000" b="1" dirty="0" smtClean="0">
                <a:solidFill>
                  <a:schemeClr val="tx1"/>
                </a:solidFill>
              </a:rPr>
              <a:t>Pinheiro</a:t>
            </a:r>
          </a:p>
          <a:p>
            <a:pPr algn="ctr"/>
            <a:r>
              <a:rPr lang="pt-BR" sz="5000" b="1" dirty="0" smtClean="0">
                <a:solidFill>
                  <a:schemeClr val="tx1"/>
                </a:solidFill>
                <a:hlinkClick r:id="rId2"/>
              </a:rPr>
              <a:t>www.paulomargotto.com.br</a:t>
            </a:r>
            <a:r>
              <a:rPr lang="pt-BR" sz="5000" b="1" dirty="0" smtClean="0">
                <a:solidFill>
                  <a:schemeClr val="tx1"/>
                </a:solidFill>
              </a:rPr>
              <a:t> </a:t>
            </a:r>
          </a:p>
          <a:p>
            <a:pPr algn="ctr"/>
            <a:r>
              <a:rPr lang="pt-BR" sz="5000" b="1" dirty="0" smtClean="0">
                <a:solidFill>
                  <a:schemeClr val="tx1"/>
                </a:solidFill>
              </a:rPr>
              <a:t>Brasília, 28 de novembro de 2013</a:t>
            </a:r>
            <a:endParaRPr lang="pt-BR" sz="5000" b="1" dirty="0" smtClean="0">
              <a:solidFill>
                <a:schemeClr val="tx1"/>
              </a:solidFill>
            </a:endParaRPr>
          </a:p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11560" y="1052736"/>
            <a:ext cx="8278688" cy="1872208"/>
          </a:xfrm>
        </p:spPr>
        <p:txBody>
          <a:bodyPr>
            <a:normAutofit/>
          </a:bodyPr>
          <a:lstStyle/>
          <a:p>
            <a:r>
              <a:rPr lang="pt-BR" sz="3200" b="1" dirty="0"/>
              <a:t>Diagnóstico </a:t>
            </a:r>
            <a:r>
              <a:rPr lang="pt-BR" sz="3200" b="1" dirty="0" smtClean="0"/>
              <a:t>e </a:t>
            </a:r>
            <a:r>
              <a:rPr lang="pt-BR" sz="3200" b="1" dirty="0"/>
              <a:t>Manejo </a:t>
            </a:r>
            <a:r>
              <a:rPr lang="pt-BR" sz="3200" b="1" dirty="0" smtClean="0"/>
              <a:t>de </a:t>
            </a:r>
            <a:r>
              <a:rPr lang="pt-BR" sz="3200" b="1" dirty="0"/>
              <a:t>Bronquiolite Viral Aguda: </a:t>
            </a:r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>Proposta de </a:t>
            </a:r>
            <a:r>
              <a:rPr lang="pt-BR" sz="3200" b="1" dirty="0"/>
              <a:t>Protocolo </a:t>
            </a:r>
            <a:endParaRPr lang="pt-BR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056" y="4005064"/>
            <a:ext cx="5070239" cy="980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ângulo 4"/>
          <p:cNvSpPr/>
          <p:nvPr/>
        </p:nvSpPr>
        <p:spPr>
          <a:xfrm>
            <a:off x="971600" y="260648"/>
            <a:ext cx="64807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pt-BR" sz="2000" b="1" dirty="0">
                <a:solidFill>
                  <a:srgbClr val="0070C0"/>
                </a:solidFill>
              </a:rPr>
              <a:t>Monografia apresentada como requisito para conclusão da Residência Médica em Pediatria Geral (Hospital Materno Infantil de Brasília)/SES/DF</a:t>
            </a:r>
            <a:endParaRPr lang="pt-BR" altLang="pt-BR" sz="2000" b="1" dirty="0">
              <a:solidFill>
                <a:srgbClr val="0070C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229200"/>
            <a:ext cx="8856662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64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Considerações gerais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7859216" cy="4133056"/>
          </a:xfrm>
        </p:spPr>
        <p:txBody>
          <a:bodyPr>
            <a:normAutofit/>
          </a:bodyPr>
          <a:lstStyle/>
          <a:p>
            <a:r>
              <a:rPr lang="pt-BR" sz="2400" dirty="0" smtClean="0"/>
              <a:t>Agente etiológico: vírus </a:t>
            </a:r>
            <a:r>
              <a:rPr lang="pt-BR" sz="2400" dirty="0"/>
              <a:t>sincicial respiratório </a:t>
            </a:r>
            <a:r>
              <a:rPr lang="pt-BR" sz="2400" dirty="0" smtClean="0"/>
              <a:t>(VSR) em 70%</a:t>
            </a:r>
          </a:p>
          <a:p>
            <a:r>
              <a:rPr lang="pt-BR" sz="2400" dirty="0" smtClean="0"/>
              <a:t>95</a:t>
            </a:r>
            <a:r>
              <a:rPr lang="pt-BR" sz="2400" dirty="0"/>
              <a:t>% das crianças aos 2 anos de </a:t>
            </a:r>
            <a:r>
              <a:rPr lang="pt-BR" sz="2400" dirty="0" smtClean="0"/>
              <a:t>idade</a:t>
            </a:r>
            <a:r>
              <a:rPr lang="pt-BR" sz="2400" baseline="30000" dirty="0"/>
              <a:t> </a:t>
            </a:r>
            <a:r>
              <a:rPr lang="pt-BR" sz="2400" dirty="0" smtClean="0"/>
              <a:t>já </a:t>
            </a:r>
            <a:r>
              <a:rPr lang="pt-BR" sz="2400" dirty="0"/>
              <a:t>foram infectadas pelo VSR </a:t>
            </a:r>
            <a:endParaRPr lang="pt-BR" sz="2400" dirty="0" smtClean="0"/>
          </a:p>
          <a:p>
            <a:r>
              <a:rPr lang="pt-BR" sz="2400" dirty="0" smtClean="0"/>
              <a:t>40</a:t>
            </a:r>
            <a:r>
              <a:rPr lang="pt-BR" sz="2400" dirty="0"/>
              <a:t>% das crianças infectadas até os 12 meses de idade desenvolvem bronquiolite clínica </a:t>
            </a:r>
          </a:p>
          <a:p>
            <a:r>
              <a:rPr lang="pt-BR" sz="2400" dirty="0"/>
              <a:t>C</a:t>
            </a:r>
            <a:r>
              <a:rPr lang="pt-BR" sz="2400" dirty="0" smtClean="0"/>
              <a:t>ausa </a:t>
            </a:r>
            <a:r>
              <a:rPr lang="pt-BR" sz="2400" dirty="0"/>
              <a:t>mais comum de admissão hospitalar nos primeiros 6 meses de </a:t>
            </a:r>
            <a:r>
              <a:rPr lang="pt-BR" sz="2400" dirty="0" smtClean="0"/>
              <a:t>vida</a:t>
            </a:r>
          </a:p>
          <a:p>
            <a:r>
              <a:rPr lang="pt-BR" sz="2400" dirty="0" smtClean="0"/>
              <a:t>Sazonalidade: outono </a:t>
            </a:r>
            <a:r>
              <a:rPr lang="pt-BR" sz="2400" dirty="0"/>
              <a:t>e inverno, particularmente nos meses de abril a </a:t>
            </a:r>
            <a:r>
              <a:rPr lang="pt-BR" sz="2400" dirty="0" smtClean="0"/>
              <a:t>setembro</a:t>
            </a:r>
            <a:endParaRPr lang="pt-BR" sz="24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251520" y="6021288"/>
            <a:ext cx="820891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/>
              <a:t>Junior SJB, et al. Infecções agudas por VRSH em crianças hospitalizadas.  J Pediatr (Rio J). 2011;87(3):</a:t>
            </a:r>
            <a:r>
              <a:rPr lang="pt-BR" sz="1100" dirty="0" smtClean="0"/>
              <a:t>219-224</a:t>
            </a:r>
          </a:p>
          <a:p>
            <a:pPr lvl="0"/>
            <a:r>
              <a:rPr lang="en-US" sz="1100" dirty="0"/>
              <a:t>Fitzgerald DA. Viral bronchiolitis. Journal of Paediatrics and Child Health  2011; 47: 160-166. </a:t>
            </a:r>
            <a:endParaRPr lang="pt-BR" sz="1100" dirty="0"/>
          </a:p>
          <a:p>
            <a:pPr lvl="0"/>
            <a:r>
              <a:rPr lang="pt-BR" sz="1100" dirty="0"/>
              <a:t>Mação P, Dias A, Azevedo L, Jorge A, Rodrigues C. Bronquiolite Aguda Estudo Prospectivo. Acta Med Port 2011; 24(S2): 407-412</a:t>
            </a:r>
            <a:r>
              <a:rPr lang="pt-BR" sz="1100" dirty="0" smtClean="0"/>
              <a:t>.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401932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Considerações gerais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 fontScale="70000" lnSpcReduction="20000"/>
          </a:bodyPr>
          <a:lstStyle/>
          <a:p>
            <a:r>
              <a:rPr lang="pt-BR" sz="3400" dirty="0" smtClean="0"/>
              <a:t>Diagnóstico: história </a:t>
            </a:r>
            <a:r>
              <a:rPr lang="pt-BR" sz="3400" dirty="0"/>
              <a:t>clínica e </a:t>
            </a:r>
            <a:r>
              <a:rPr lang="pt-BR" sz="3400" dirty="0" smtClean="0"/>
              <a:t>exame </a:t>
            </a:r>
            <a:r>
              <a:rPr lang="pt-BR" sz="3400" dirty="0"/>
              <a:t>físico </a:t>
            </a:r>
            <a:endParaRPr lang="pt-BR" sz="3400" baseline="30000" dirty="0" smtClean="0"/>
          </a:p>
          <a:p>
            <a:r>
              <a:rPr lang="pt-BR" sz="3400" dirty="0"/>
              <a:t>D</a:t>
            </a:r>
            <a:r>
              <a:rPr lang="pt-BR" sz="3400" dirty="0" smtClean="0"/>
              <a:t>efinição descritiva em crianças </a:t>
            </a:r>
            <a:r>
              <a:rPr lang="pt-BR" sz="3400" dirty="0"/>
              <a:t>com </a:t>
            </a:r>
            <a:r>
              <a:rPr lang="pt-BR" sz="3400" dirty="0" smtClean="0"/>
              <a:t>sibilância:</a:t>
            </a:r>
          </a:p>
          <a:p>
            <a:pPr lvl="1"/>
            <a:r>
              <a:rPr lang="pt-BR" sz="3100" dirty="0" smtClean="0"/>
              <a:t>bronquiolite?</a:t>
            </a:r>
            <a:endParaRPr lang="pt-BR" sz="3100" dirty="0"/>
          </a:p>
          <a:p>
            <a:pPr lvl="1"/>
            <a:r>
              <a:rPr lang="pt-BR" sz="3100" dirty="0" smtClean="0"/>
              <a:t>hiperreatividade brônquica?</a:t>
            </a:r>
          </a:p>
          <a:p>
            <a:pPr lvl="1"/>
            <a:r>
              <a:rPr lang="pt-BR" sz="3100" dirty="0"/>
              <a:t>a</a:t>
            </a:r>
            <a:r>
              <a:rPr lang="pt-BR" sz="3100" dirty="0" smtClean="0"/>
              <a:t>lergia?</a:t>
            </a:r>
          </a:p>
          <a:p>
            <a:pPr lvl="1"/>
            <a:r>
              <a:rPr lang="pt-BR" sz="3100" dirty="0"/>
              <a:t>s</a:t>
            </a:r>
            <a:r>
              <a:rPr lang="pt-BR" sz="3100" dirty="0" smtClean="0"/>
              <a:t>ibilância associada a outros vírus?</a:t>
            </a:r>
            <a:endParaRPr lang="pt-BR" sz="3100" dirty="0"/>
          </a:p>
          <a:p>
            <a:pPr lvl="1"/>
            <a:r>
              <a:rPr lang="pt-BR" sz="3100" dirty="0" smtClean="0"/>
              <a:t>asma?</a:t>
            </a:r>
          </a:p>
          <a:p>
            <a:r>
              <a:rPr lang="pt-BR" sz="3400" dirty="0" smtClean="0"/>
              <a:t>Tratamento: várias </a:t>
            </a:r>
            <a:r>
              <a:rPr lang="pt-BR" sz="3400" dirty="0"/>
              <a:t>terapias </a:t>
            </a:r>
            <a:r>
              <a:rPr lang="pt-BR" sz="3400" dirty="0" smtClean="0"/>
              <a:t>em estudo sem eficácia comprovada</a:t>
            </a:r>
            <a:endParaRPr lang="pt-BR" sz="3400" baseline="30000" dirty="0" smtClean="0"/>
          </a:p>
          <a:p>
            <a:r>
              <a:rPr lang="pt-BR" sz="3400" dirty="0"/>
              <a:t>F</a:t>
            </a:r>
            <a:r>
              <a:rPr lang="pt-BR" sz="3400" dirty="0" smtClean="0"/>
              <a:t>alta </a:t>
            </a:r>
            <a:r>
              <a:rPr lang="pt-BR" sz="3400" dirty="0"/>
              <a:t>de consenso nos critérios diagnósticos e no </a:t>
            </a:r>
            <a:r>
              <a:rPr lang="pt-BR" sz="3400" dirty="0" smtClean="0"/>
              <a:t>tratamento</a:t>
            </a:r>
          </a:p>
          <a:p>
            <a:pPr lvl="1"/>
            <a:r>
              <a:rPr lang="pt-BR" sz="3100" dirty="0" smtClean="0"/>
              <a:t>angústia </a:t>
            </a:r>
            <a:r>
              <a:rPr lang="pt-BR" sz="3100" dirty="0"/>
              <a:t>nos pais e nos </a:t>
            </a:r>
            <a:r>
              <a:rPr lang="pt-BR" sz="3100" dirty="0" smtClean="0"/>
              <a:t>médicos</a:t>
            </a:r>
          </a:p>
          <a:p>
            <a:pPr lvl="1"/>
            <a:r>
              <a:rPr lang="pt-BR" sz="3100" dirty="0" smtClean="0"/>
              <a:t>acometimento de </a:t>
            </a:r>
            <a:r>
              <a:rPr lang="pt-BR" sz="3100" dirty="0"/>
              <a:t>faixa etária jovem na população pediátrica </a:t>
            </a:r>
          </a:p>
          <a:p>
            <a:pPr lvl="1"/>
            <a:r>
              <a:rPr lang="pt-BR" sz="3100" dirty="0" smtClean="0"/>
              <a:t>risco </a:t>
            </a:r>
            <a:r>
              <a:rPr lang="pt-BR" sz="3100" dirty="0"/>
              <a:t>de complicações</a:t>
            </a:r>
            <a:r>
              <a:rPr lang="pt-BR" sz="3100" dirty="0" smtClean="0"/>
              <a:t> </a:t>
            </a:r>
            <a:endParaRPr lang="pt-BR" sz="31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539552" y="602128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Bordley C, et al. Diagnosis and Testing in Bronchiolitis A Systematic Review. Arch Pediatr Adolesc Med. 2004;158:119-126.</a:t>
            </a:r>
            <a:endParaRPr lang="pt-BR" sz="1200" dirty="0"/>
          </a:p>
          <a:p>
            <a:pPr lvl="0"/>
            <a:r>
              <a:rPr lang="en-US" sz="1200" dirty="0"/>
              <a:t>Sakellaropoulou A, et al. Acute bronchiolitis in a paediatric emergency department of Northern Greece: Comparisons between two decades. Arch Med Sci 2012; 8, 3: 509-514</a:t>
            </a:r>
            <a:r>
              <a:rPr lang="en-US" sz="1200" dirty="0" smtClean="0"/>
              <a:t>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04845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Diagnóstico </a:t>
            </a:r>
            <a:r>
              <a:rPr lang="pt-BR" dirty="0" smtClean="0"/>
              <a:t>e </a:t>
            </a:r>
            <a:r>
              <a:rPr lang="pt-BR" dirty="0"/>
              <a:t>Manejo </a:t>
            </a:r>
            <a:r>
              <a:rPr lang="pt-BR" dirty="0" smtClean="0"/>
              <a:t>de </a:t>
            </a:r>
            <a:r>
              <a:rPr lang="pt-BR" dirty="0"/>
              <a:t>Bronquiolite Viral Aguda: Proposta </a:t>
            </a:r>
            <a:r>
              <a:rPr lang="pt-BR" dirty="0" smtClean="0"/>
              <a:t>de </a:t>
            </a:r>
            <a:r>
              <a:rPr lang="pt-BR" dirty="0"/>
              <a:t>Protocolo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772816"/>
            <a:ext cx="8229600" cy="4421088"/>
          </a:xfrm>
        </p:spPr>
        <p:txBody>
          <a:bodyPr>
            <a:normAutofit fontScale="85000" lnSpcReduction="20000"/>
          </a:bodyPr>
          <a:lstStyle/>
          <a:p>
            <a:r>
              <a:rPr lang="pt-BR" sz="3100" dirty="0" smtClean="0"/>
              <a:t>Objetivo</a:t>
            </a:r>
            <a:r>
              <a:rPr lang="pt-BR" sz="3100" dirty="0"/>
              <a:t>: propor protocolo de diagnóstico e manejo sobre bronquiolite viral aguda para serviços de emergência </a:t>
            </a:r>
            <a:r>
              <a:rPr lang="pt-BR" sz="3100" dirty="0" smtClean="0"/>
              <a:t>pediátrica</a:t>
            </a:r>
            <a:endParaRPr lang="pt-BR" sz="3100" dirty="0"/>
          </a:p>
          <a:p>
            <a:r>
              <a:rPr lang="pt-BR" sz="3100" dirty="0" smtClean="0"/>
              <a:t>Método</a:t>
            </a:r>
            <a:r>
              <a:rPr lang="pt-BR" sz="3100" dirty="0"/>
              <a:t>: revisão da literatura nacional e internacional </a:t>
            </a:r>
            <a:r>
              <a:rPr lang="pt-BR" sz="3100" dirty="0" smtClean="0"/>
              <a:t>de artigos </a:t>
            </a:r>
            <a:r>
              <a:rPr lang="pt-BR" sz="3100" dirty="0"/>
              <a:t>publicados nos últimos 10 </a:t>
            </a:r>
            <a:r>
              <a:rPr lang="pt-BR" sz="3100" dirty="0" smtClean="0"/>
              <a:t>anos</a:t>
            </a:r>
            <a:r>
              <a:rPr lang="pt-BR" sz="3100" dirty="0"/>
              <a:t> nos bancos de dados MEDLINE, LILACS-BIREME e COCHRANE </a:t>
            </a:r>
            <a:endParaRPr lang="pt-BR" sz="3100" dirty="0" smtClean="0"/>
          </a:p>
          <a:p>
            <a:pPr lvl="1"/>
            <a:r>
              <a:rPr lang="pt-BR" sz="2600" dirty="0"/>
              <a:t>d</a:t>
            </a:r>
            <a:r>
              <a:rPr lang="pt-BR" sz="2600" dirty="0" smtClean="0"/>
              <a:t>escritores: bronquiolite aguda, infecções </a:t>
            </a:r>
            <a:r>
              <a:rPr lang="pt-BR" sz="2600" dirty="0"/>
              <a:t>respiratórias virais na </a:t>
            </a:r>
            <a:r>
              <a:rPr lang="pt-BR" sz="2600" dirty="0" smtClean="0"/>
              <a:t>infância e sibilância em crianças</a:t>
            </a:r>
          </a:p>
          <a:p>
            <a:pPr lvl="1"/>
            <a:r>
              <a:rPr lang="pt-BR" sz="2600" dirty="0" smtClean="0"/>
              <a:t>artigos </a:t>
            </a:r>
            <a:r>
              <a:rPr lang="pt-BR" sz="2600" dirty="0"/>
              <a:t>originais, artigos de revisão, editoriais e </a:t>
            </a:r>
            <a:r>
              <a:rPr lang="pt-BR" sz="2600" dirty="0" smtClean="0"/>
              <a:t>diretrizes, </a:t>
            </a:r>
            <a:r>
              <a:rPr lang="pt-BR" sz="2600" dirty="0"/>
              <a:t>sendo selecionados de acordo com os critérios do Centro Oxford de Evidência</a:t>
            </a:r>
            <a:endParaRPr lang="pt-BR" sz="2600" dirty="0" smtClean="0"/>
          </a:p>
          <a:p>
            <a:r>
              <a:rPr lang="pt-BR" sz="3100" dirty="0" smtClean="0"/>
              <a:t>Formatação: </a:t>
            </a:r>
            <a:r>
              <a:rPr lang="pt-BR" sz="3100" dirty="0"/>
              <a:t>normas do Jornal de Pediatria da Sociedade Brasileira de </a:t>
            </a:r>
            <a:r>
              <a:rPr lang="pt-BR" sz="3100" dirty="0" smtClean="0"/>
              <a:t>Pediatria</a:t>
            </a:r>
            <a:endParaRPr lang="pt-BR" sz="3100" dirty="0"/>
          </a:p>
        </p:txBody>
      </p:sp>
    </p:spTree>
    <p:extLst>
      <p:ext uri="{BB962C8B-B14F-4D97-AF65-F5344CB8AC3E}">
        <p14:creationId xmlns:p14="http://schemas.microsoft.com/office/powerpoint/2010/main" val="2331843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Definição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503040" y="1340768"/>
            <a:ext cx="8173416" cy="4752528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Nos Estados Unidos e em alguns países da </a:t>
            </a:r>
            <a:r>
              <a:rPr lang="pt-BR" dirty="0" smtClean="0"/>
              <a:t>Europa: </a:t>
            </a:r>
          </a:p>
          <a:p>
            <a:pPr lvl="1"/>
            <a:r>
              <a:rPr lang="pt-BR" dirty="0" smtClean="0"/>
              <a:t>diretriz </a:t>
            </a:r>
            <a:r>
              <a:rPr lang="pt-BR" dirty="0"/>
              <a:t>da </a:t>
            </a:r>
            <a:r>
              <a:rPr lang="pt-BR" i="1" dirty="0"/>
              <a:t>American Academy of </a:t>
            </a:r>
            <a:r>
              <a:rPr lang="pt-BR" i="1" dirty="0" smtClean="0"/>
              <a:t>Pediatrics </a:t>
            </a:r>
            <a:r>
              <a:rPr lang="pt-BR" dirty="0" smtClean="0"/>
              <a:t>(2006): constelação </a:t>
            </a:r>
            <a:r>
              <a:rPr lang="pt-BR" dirty="0"/>
              <a:t>de sintomas e sinais clínicos incluindo pródromos de infecção viral de vias aéreas superiores seguidos de aumento do esforço respiratório e </a:t>
            </a:r>
            <a:r>
              <a:rPr lang="pt-BR" u="sng" dirty="0"/>
              <a:t>sibilância</a:t>
            </a:r>
            <a:r>
              <a:rPr lang="pt-BR" dirty="0"/>
              <a:t> em crianças com menos de 2 </a:t>
            </a:r>
            <a:r>
              <a:rPr lang="pt-BR" dirty="0" smtClean="0"/>
              <a:t>anos </a:t>
            </a:r>
            <a:endParaRPr lang="pt-BR" dirty="0"/>
          </a:p>
          <a:p>
            <a:r>
              <a:rPr lang="pt-BR" dirty="0"/>
              <a:t>N</a:t>
            </a:r>
            <a:r>
              <a:rPr lang="pt-BR" dirty="0" smtClean="0"/>
              <a:t>a </a:t>
            </a:r>
            <a:r>
              <a:rPr lang="pt-BR" dirty="0"/>
              <a:t>Inglaterra, em outros países da Europa e na </a:t>
            </a:r>
            <a:r>
              <a:rPr lang="pt-BR" dirty="0" smtClean="0"/>
              <a:t>Austrália: </a:t>
            </a:r>
          </a:p>
          <a:p>
            <a:pPr lvl="1"/>
            <a:r>
              <a:rPr lang="pt-BR" dirty="0" smtClean="0"/>
              <a:t>diretriz da </a:t>
            </a:r>
            <a:r>
              <a:rPr lang="pt-BR" i="1" dirty="0" smtClean="0"/>
              <a:t>Scottish</a:t>
            </a:r>
            <a:r>
              <a:rPr lang="pt-BR" i="1" dirty="0" smtClean="0"/>
              <a:t> </a:t>
            </a:r>
            <a:r>
              <a:rPr lang="pt-BR" i="1" dirty="0" smtClean="0"/>
              <a:t>Guideline</a:t>
            </a:r>
            <a:r>
              <a:rPr lang="pt-BR" i="1" dirty="0" smtClean="0"/>
              <a:t> Network </a:t>
            </a:r>
            <a:r>
              <a:rPr lang="pt-BR" dirty="0" smtClean="0"/>
              <a:t>(2006):  doença </a:t>
            </a:r>
            <a:r>
              <a:rPr lang="pt-BR" dirty="0"/>
              <a:t>viral sazonal caracterizada por febre, coriza e </a:t>
            </a:r>
            <a:r>
              <a:rPr lang="pt-BR" dirty="0" smtClean="0"/>
              <a:t>tosse, com </a:t>
            </a:r>
            <a:r>
              <a:rPr lang="pt-BR" u="sng" dirty="0" smtClean="0"/>
              <a:t>crepitações</a:t>
            </a:r>
            <a:r>
              <a:rPr lang="pt-BR" dirty="0" smtClean="0"/>
              <a:t> </a:t>
            </a:r>
            <a:r>
              <a:rPr lang="pt-BR" dirty="0"/>
              <a:t>inspiratórias finas e/ou sibilos </a:t>
            </a:r>
            <a:r>
              <a:rPr lang="pt-BR" dirty="0" smtClean="0"/>
              <a:t>expiratórios ao exame</a:t>
            </a:r>
            <a:endParaRPr lang="pt-BR" baseline="30000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251520" y="6237312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Subcommittee on Diagnosis and Management of Bronchiolitis. Diagnosis and Management of Bronchiolitis. Pediatrics 2006;118;1774.</a:t>
            </a:r>
            <a:endParaRPr lang="pt-BR" sz="1200" dirty="0"/>
          </a:p>
          <a:p>
            <a:r>
              <a:rPr lang="en-US" sz="1200" dirty="0"/>
              <a:t>Bronchiolitis in children: A national clinical guideline. Scottish Intercollegiate Guidelines Network. November 2006.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214479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Diagnóstico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pt-BR" dirty="0" smtClean="0"/>
              <a:t>Clínico</a:t>
            </a:r>
          </a:p>
          <a:p>
            <a:pPr lvl="1"/>
            <a:r>
              <a:rPr lang="pt-BR" dirty="0"/>
              <a:t>Sintomas e sinais:  </a:t>
            </a:r>
          </a:p>
          <a:p>
            <a:pPr lvl="2"/>
            <a:r>
              <a:rPr lang="pt-BR" dirty="0"/>
              <a:t>Tosse</a:t>
            </a:r>
          </a:p>
          <a:p>
            <a:pPr lvl="2"/>
            <a:r>
              <a:rPr lang="pt-BR" dirty="0" smtClean="0"/>
              <a:t>Rinorréia</a:t>
            </a:r>
            <a:endParaRPr lang="pt-BR" dirty="0"/>
          </a:p>
          <a:p>
            <a:pPr lvl="2"/>
            <a:r>
              <a:rPr lang="pt-BR" dirty="0" smtClean="0"/>
              <a:t>Taquipnéia</a:t>
            </a:r>
            <a:endParaRPr lang="pt-BR" dirty="0"/>
          </a:p>
          <a:p>
            <a:pPr lvl="2"/>
            <a:r>
              <a:rPr lang="pt-BR" dirty="0"/>
              <a:t>Desconforto respiratório:  </a:t>
            </a:r>
            <a:r>
              <a:rPr lang="pt-BR" dirty="0"/>
              <a:t>gemência</a:t>
            </a:r>
            <a:r>
              <a:rPr lang="pt-BR" dirty="0"/>
              <a:t>, batimento de asa de nariz, retrações </a:t>
            </a:r>
            <a:r>
              <a:rPr lang="pt-BR" dirty="0"/>
              <a:t>inter</a:t>
            </a:r>
            <a:r>
              <a:rPr lang="pt-BR" dirty="0"/>
              <a:t> ou subcostais</a:t>
            </a:r>
          </a:p>
          <a:p>
            <a:pPr lvl="2"/>
            <a:r>
              <a:rPr lang="pt-BR" dirty="0"/>
              <a:t>Sibilos ou crepitações</a:t>
            </a:r>
          </a:p>
          <a:p>
            <a:pPr marL="0" indent="0">
              <a:buNone/>
            </a:pPr>
            <a:endParaRPr lang="pt-BR" dirty="0" smtClean="0"/>
          </a:p>
          <a:p>
            <a:r>
              <a:rPr lang="pt-BR" dirty="0"/>
              <a:t>Evolução </a:t>
            </a:r>
            <a:r>
              <a:rPr lang="pt-BR" dirty="0" smtClean="0"/>
              <a:t>autolimitada </a:t>
            </a:r>
            <a:endParaRPr lang="pt-BR" dirty="0"/>
          </a:p>
          <a:p>
            <a:pPr lvl="1"/>
            <a:r>
              <a:rPr lang="pt-BR" dirty="0"/>
              <a:t>Pico do estresse respiratório: entre o quinto e o sétimo dia de evolução </a:t>
            </a:r>
          </a:p>
          <a:p>
            <a:pPr lvl="1"/>
            <a:r>
              <a:rPr lang="pt-BR" dirty="0"/>
              <a:t>Sibilância: até uma semana ou mais. </a:t>
            </a:r>
          </a:p>
          <a:p>
            <a:pPr marL="0" indent="0">
              <a:buNone/>
            </a:pPr>
            <a:endParaRPr lang="pt-BR" dirty="0" smtClean="0"/>
          </a:p>
        </p:txBody>
      </p:sp>
      <p:sp>
        <p:nvSpPr>
          <p:cNvPr id="4" name="CaixaDeTexto 3"/>
          <p:cNvSpPr txBox="1"/>
          <p:nvPr/>
        </p:nvSpPr>
        <p:spPr>
          <a:xfrm>
            <a:off x="251520" y="6237312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Subcommittee on Diagnosis and Management of Bronchiolitis. Diagnosis and Management of Bronchiolitis. Pediatrics 2006;118;1774.</a:t>
            </a:r>
            <a:endParaRPr lang="pt-BR" sz="1200" dirty="0"/>
          </a:p>
          <a:p>
            <a:r>
              <a:rPr lang="en-US" sz="1200" dirty="0"/>
              <a:t>Bronchiolitis in children: A national clinical guideline. Scottish Intercollegiate Guidelines Network. November 2006.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4202208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Protocolo</a:t>
            </a:r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611560" y="2787893"/>
            <a:ext cx="3888432" cy="258532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/>
              <a:t>Anamnese: </a:t>
            </a:r>
            <a:r>
              <a:rPr lang="pt-BR" sz="2400" dirty="0" smtClean="0"/>
              <a:t>sintomas </a:t>
            </a:r>
            <a:r>
              <a:rPr lang="pt-BR" sz="2400" dirty="0"/>
              <a:t>de infecção viral de vias aéreas superiores seguidos de aumento do esforço respiratório com menos de 10 dias de evolução</a:t>
            </a:r>
          </a:p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1763688" y="1609636"/>
            <a:ext cx="5863015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2800" dirty="0"/>
              <a:t>Criança com menos de 2 anos de </a:t>
            </a:r>
            <a:r>
              <a:rPr lang="pt-BR" sz="2800" dirty="0" smtClean="0"/>
              <a:t>idade</a:t>
            </a:r>
            <a:endParaRPr lang="pt-BR" sz="28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4908299" y="3175808"/>
            <a:ext cx="3384376" cy="147732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/>
              <a:t>Exame físico: </a:t>
            </a:r>
            <a:r>
              <a:rPr lang="pt-BR" sz="2400" dirty="0" smtClean="0"/>
              <a:t>taquipnéia</a:t>
            </a:r>
            <a:r>
              <a:rPr lang="pt-BR" sz="2400" dirty="0"/>
              <a:t>, desconforto respiratório, sibilos </a:t>
            </a:r>
          </a:p>
          <a:p>
            <a:endParaRPr lang="pt-BR" dirty="0"/>
          </a:p>
        </p:txBody>
      </p:sp>
      <p:cxnSp>
        <p:nvCxnSpPr>
          <p:cNvPr id="4" name="Conector de seta reta 3"/>
          <p:cNvCxnSpPr/>
          <p:nvPr/>
        </p:nvCxnSpPr>
        <p:spPr>
          <a:xfrm flipH="1">
            <a:off x="3491880" y="2146412"/>
            <a:ext cx="792088" cy="5625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de seta reta 8"/>
          <p:cNvCxnSpPr/>
          <p:nvPr/>
        </p:nvCxnSpPr>
        <p:spPr>
          <a:xfrm>
            <a:off x="5508104" y="2132856"/>
            <a:ext cx="792088" cy="6547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999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46856" y="274638"/>
            <a:ext cx="8229600" cy="1143000"/>
          </a:xfrm>
        </p:spPr>
        <p:txBody>
          <a:bodyPr/>
          <a:lstStyle/>
          <a:p>
            <a:r>
              <a:rPr lang="pt-BR" dirty="0"/>
              <a:t>Patogênese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482" y="1556792"/>
            <a:ext cx="4504750" cy="2698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1979712" y="1593562"/>
            <a:ext cx="936104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pt-BR" sz="1200" dirty="0" smtClean="0"/>
          </a:p>
          <a:p>
            <a:pPr algn="ctr"/>
            <a:r>
              <a:rPr lang="pt-BR" sz="1200" dirty="0" smtClean="0"/>
              <a:t>Bronquíolo terminal</a:t>
            </a:r>
          </a:p>
          <a:p>
            <a:endParaRPr lang="pt-BR" sz="12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3707904" y="1613452"/>
            <a:ext cx="1224136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Musculatura lisa</a:t>
            </a:r>
          </a:p>
          <a:p>
            <a:endParaRPr lang="pt-BR" sz="12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3131840" y="4039491"/>
            <a:ext cx="648072" cy="27699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Alveolo</a:t>
            </a:r>
            <a:endParaRPr lang="pt-BR" sz="12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2123728" y="3789040"/>
            <a:ext cx="832342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Lúmen</a:t>
            </a:r>
          </a:p>
          <a:p>
            <a:pPr algn="ctr"/>
            <a:endParaRPr lang="pt-BR" sz="12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4211960" y="3623992"/>
            <a:ext cx="1044116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Edema de mucosa e acúmulo de muco</a:t>
            </a:r>
            <a:endParaRPr lang="pt-BR" sz="12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5364087" y="3975447"/>
            <a:ext cx="1368153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Aprisionamento de ar nos </a:t>
            </a:r>
            <a:r>
              <a:rPr lang="pt-BR" sz="1200" dirty="0" smtClean="0"/>
              <a:t>alvéolos</a:t>
            </a:r>
            <a:endParaRPr lang="pt-BR" sz="12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5940152" y="1527175"/>
            <a:ext cx="129614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/>
              <a:t>Broncoespasmo</a:t>
            </a:r>
          </a:p>
          <a:p>
            <a:endParaRPr lang="pt-BR" sz="1200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179512" y="1952525"/>
            <a:ext cx="1193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Replicação viral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113325" y="3050376"/>
            <a:ext cx="201040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</a:t>
            </a:r>
            <a:r>
              <a:rPr lang="pt-BR" dirty="0" smtClean="0"/>
              <a:t>rodução </a:t>
            </a:r>
            <a:r>
              <a:rPr lang="pt-BR" dirty="0"/>
              <a:t>de mediadores inflamatórios pelas células epiteliais </a:t>
            </a:r>
            <a:r>
              <a:rPr lang="pt-BR" dirty="0" smtClean="0"/>
              <a:t>respiratórias</a:t>
            </a:r>
            <a:endParaRPr lang="pt-BR" dirty="0"/>
          </a:p>
        </p:txBody>
      </p:sp>
      <p:sp>
        <p:nvSpPr>
          <p:cNvPr id="14" name="CaixaDeTexto 13"/>
          <p:cNvSpPr txBox="1"/>
          <p:nvPr/>
        </p:nvSpPr>
        <p:spPr>
          <a:xfrm>
            <a:off x="67785" y="5108199"/>
            <a:ext cx="194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Inflamação aguda</a:t>
            </a:r>
          </a:p>
        </p:txBody>
      </p:sp>
      <p:sp>
        <p:nvSpPr>
          <p:cNvPr id="15" name="CaixaDeTexto 14"/>
          <p:cNvSpPr txBox="1"/>
          <p:nvPr/>
        </p:nvSpPr>
        <p:spPr>
          <a:xfrm>
            <a:off x="3563888" y="4709677"/>
            <a:ext cx="31683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Edema e necrose das células epiteliais respiratórias </a:t>
            </a:r>
          </a:p>
          <a:p>
            <a:r>
              <a:rPr lang="pt-BR" dirty="0"/>
              <a:t>Aumento na produção de muco </a:t>
            </a:r>
          </a:p>
          <a:p>
            <a:r>
              <a:rPr lang="pt-BR" dirty="0"/>
              <a:t>Aumento da reatividade da musculatura lisa das vias aéreas </a:t>
            </a:r>
          </a:p>
        </p:txBody>
      </p:sp>
      <p:sp>
        <p:nvSpPr>
          <p:cNvPr id="16" name="CaixaDeTexto 15"/>
          <p:cNvSpPr txBox="1"/>
          <p:nvPr/>
        </p:nvSpPr>
        <p:spPr>
          <a:xfrm>
            <a:off x="6804248" y="3300827"/>
            <a:ext cx="22677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Predisposição dos </a:t>
            </a:r>
            <a:r>
              <a:rPr lang="pt-BR" dirty="0" smtClean="0"/>
              <a:t>lactentes:</a:t>
            </a:r>
          </a:p>
          <a:p>
            <a:r>
              <a:rPr lang="pt-BR" dirty="0"/>
              <a:t>P</a:t>
            </a:r>
            <a:r>
              <a:rPr lang="pt-BR" dirty="0" smtClean="0"/>
              <a:t>equeno </a:t>
            </a:r>
            <a:r>
              <a:rPr lang="pt-BR" dirty="0"/>
              <a:t>calibre das vias aéreas distais </a:t>
            </a:r>
            <a:endParaRPr lang="pt-BR" dirty="0" smtClean="0"/>
          </a:p>
          <a:p>
            <a:r>
              <a:rPr lang="pt-BR" dirty="0"/>
              <a:t>A</a:t>
            </a:r>
            <a:r>
              <a:rPr lang="pt-BR" dirty="0" smtClean="0"/>
              <a:t>usência </a:t>
            </a:r>
            <a:r>
              <a:rPr lang="pt-BR" dirty="0"/>
              <a:t>de imunidade ativa contra o VSR e outros vírus respiratórios </a:t>
            </a:r>
          </a:p>
        </p:txBody>
      </p:sp>
      <p:sp>
        <p:nvSpPr>
          <p:cNvPr id="17" name="CaixaDeTexto 16"/>
          <p:cNvSpPr txBox="1"/>
          <p:nvPr/>
        </p:nvSpPr>
        <p:spPr>
          <a:xfrm>
            <a:off x="7026633" y="2075117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Sintomas e sinais de bronquiolite</a:t>
            </a:r>
            <a:endParaRPr lang="pt-BR" dirty="0"/>
          </a:p>
        </p:txBody>
      </p:sp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5482" y="4293096"/>
            <a:ext cx="1268328" cy="2249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aixaDeTexto 18"/>
          <p:cNvSpPr txBox="1"/>
          <p:nvPr/>
        </p:nvSpPr>
        <p:spPr>
          <a:xfrm>
            <a:off x="467544" y="6475960"/>
            <a:ext cx="843129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Knight KL. Clinical assessment and management of a child with bronchiolitis. </a:t>
            </a:r>
            <a:r>
              <a:rPr lang="en-US" sz="1200" dirty="0" smtClean="0"/>
              <a:t>Nursing Children And Young People. </a:t>
            </a:r>
            <a:r>
              <a:rPr lang="en-US" sz="1200" dirty="0"/>
              <a:t>2012;  24 (8): 29-34.</a:t>
            </a:r>
            <a:endParaRPr lang="pt-BR" sz="1200" dirty="0"/>
          </a:p>
        </p:txBody>
      </p:sp>
      <p:cxnSp>
        <p:nvCxnSpPr>
          <p:cNvPr id="20" name="Conector de seta reta 19"/>
          <p:cNvCxnSpPr/>
          <p:nvPr/>
        </p:nvCxnSpPr>
        <p:spPr>
          <a:xfrm>
            <a:off x="769249" y="2598557"/>
            <a:ext cx="7239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ector de seta reta 21"/>
          <p:cNvCxnSpPr/>
          <p:nvPr/>
        </p:nvCxnSpPr>
        <p:spPr>
          <a:xfrm>
            <a:off x="777121" y="4529657"/>
            <a:ext cx="7239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/>
          <p:cNvCxnSpPr/>
          <p:nvPr/>
        </p:nvCxnSpPr>
        <p:spPr>
          <a:xfrm>
            <a:off x="6292953" y="5125037"/>
            <a:ext cx="367279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/>
          <p:cNvCxnSpPr/>
          <p:nvPr/>
        </p:nvCxnSpPr>
        <p:spPr>
          <a:xfrm flipV="1">
            <a:off x="7764346" y="2905891"/>
            <a:ext cx="0" cy="35974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430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Broncodilatadores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Não </a:t>
            </a:r>
            <a:r>
              <a:rPr lang="pt-BR" dirty="0"/>
              <a:t>devem ser usados rotineiramente no manejo da </a:t>
            </a:r>
            <a:r>
              <a:rPr lang="pt-BR" dirty="0" smtClean="0"/>
              <a:t>bronquiolite </a:t>
            </a:r>
          </a:p>
          <a:p>
            <a:r>
              <a:rPr lang="pt-BR" dirty="0" smtClean="0"/>
              <a:t>Beta-2-adrenérgicos (</a:t>
            </a:r>
            <a:r>
              <a:rPr lang="pt-BR" dirty="0" smtClean="0"/>
              <a:t>salbutamol</a:t>
            </a:r>
            <a:r>
              <a:rPr lang="pt-BR" dirty="0" smtClean="0"/>
              <a:t>)</a:t>
            </a:r>
          </a:p>
          <a:p>
            <a:pPr lvl="1"/>
            <a:r>
              <a:rPr lang="pt-BR" dirty="0" smtClean="0"/>
              <a:t>Ação </a:t>
            </a:r>
            <a:r>
              <a:rPr lang="pt-BR" dirty="0"/>
              <a:t>na </a:t>
            </a:r>
            <a:r>
              <a:rPr lang="pt-BR" dirty="0"/>
              <a:t>broncoconstrição</a:t>
            </a:r>
            <a:r>
              <a:rPr lang="pt-BR" dirty="0"/>
              <a:t> </a:t>
            </a:r>
            <a:endParaRPr lang="pt-BR" dirty="0" smtClean="0"/>
          </a:p>
          <a:p>
            <a:pPr lvl="1"/>
            <a:r>
              <a:rPr lang="pt-BR" dirty="0"/>
              <a:t>Série monitorizada com resposta satisfatória:</a:t>
            </a:r>
          </a:p>
          <a:p>
            <a:pPr lvl="2"/>
            <a:r>
              <a:rPr lang="pt-BR" dirty="0"/>
              <a:t>Hiperreatividade brônquica</a:t>
            </a:r>
          </a:p>
          <a:p>
            <a:pPr lvl="2"/>
            <a:r>
              <a:rPr lang="pt-BR" dirty="0"/>
              <a:t>Asma </a:t>
            </a:r>
          </a:p>
          <a:p>
            <a:pPr lvl="2"/>
            <a:r>
              <a:rPr lang="pt-BR" dirty="0"/>
              <a:t>Alergia </a:t>
            </a:r>
            <a:endParaRPr lang="pt-BR" dirty="0" smtClean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755576" y="6309320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Frey U, </a:t>
            </a:r>
            <a:r>
              <a:rPr lang="en-US" sz="1200" dirty="0"/>
              <a:t>Mutius</a:t>
            </a:r>
            <a:r>
              <a:rPr lang="en-US" sz="1200" dirty="0"/>
              <a:t> E. The Challenge of Managing Wheezing in Infants. N </a:t>
            </a:r>
            <a:r>
              <a:rPr lang="en-US" sz="1200" dirty="0"/>
              <a:t>Engl</a:t>
            </a:r>
            <a:r>
              <a:rPr lang="en-US" sz="1200" dirty="0"/>
              <a:t> J Med. 2009; 360:20</a:t>
            </a:r>
            <a:r>
              <a:rPr lang="en-US" sz="1200" dirty="0" smtClean="0"/>
              <a:t>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698729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Protocolo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619672" y="1412776"/>
            <a:ext cx="547579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2400" dirty="0"/>
              <a:t>Série de beta-2 adrenérgicos </a:t>
            </a:r>
            <a:r>
              <a:rPr lang="pt-BR" sz="2400" dirty="0" smtClean="0"/>
              <a:t>monitorizada</a:t>
            </a:r>
            <a:endParaRPr lang="pt-BR" sz="24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2555776" y="2204864"/>
            <a:ext cx="360040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/>
              <a:t>Reavaliação em 60 </a:t>
            </a:r>
            <a:r>
              <a:rPr lang="pt-BR" sz="2400" dirty="0" smtClean="0"/>
              <a:t>minutos</a:t>
            </a:r>
            <a:endParaRPr lang="pt-BR" sz="24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6372200" y="2085816"/>
            <a:ext cx="2592288" cy="163121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000" dirty="0"/>
              <a:t>Critérios: </a:t>
            </a:r>
          </a:p>
          <a:p>
            <a:r>
              <a:rPr lang="pt-BR" sz="2000" dirty="0"/>
              <a:t>frequência respiratória</a:t>
            </a:r>
          </a:p>
          <a:p>
            <a:r>
              <a:rPr lang="pt-BR" sz="2000" dirty="0"/>
              <a:t>saturação de oxigênio </a:t>
            </a:r>
          </a:p>
          <a:p>
            <a:r>
              <a:rPr lang="pt-BR" sz="2000" dirty="0"/>
              <a:t>sibilos </a:t>
            </a:r>
          </a:p>
          <a:p>
            <a:r>
              <a:rPr lang="pt-BR" sz="2000" dirty="0"/>
              <a:t>esforço respiratório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2555776" y="3074793"/>
            <a:ext cx="333283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2400" dirty="0"/>
              <a:t>Com resposta </a:t>
            </a:r>
            <a:r>
              <a:rPr lang="pt-BR" sz="2400" dirty="0" smtClean="0"/>
              <a:t>satisfatória</a:t>
            </a:r>
            <a:endParaRPr lang="pt-BR" sz="2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2699792" y="3839575"/>
            <a:ext cx="3233965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/>
              <a:t>Investigar antecedentes de asma, alergia e sibilância prévia 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1745310" y="5397023"/>
            <a:ext cx="5587766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/>
              <a:t>Manter  </a:t>
            </a:r>
            <a:r>
              <a:rPr lang="pt-BR" sz="2400" dirty="0"/>
              <a:t>broncodilatador</a:t>
            </a:r>
            <a:r>
              <a:rPr lang="pt-BR" sz="2400" dirty="0"/>
              <a:t> de horário</a:t>
            </a:r>
          </a:p>
          <a:p>
            <a:r>
              <a:rPr lang="pt-BR" sz="2400" dirty="0"/>
              <a:t>Associar corticoide sistêmico se necessário</a:t>
            </a:r>
          </a:p>
          <a:p>
            <a:r>
              <a:rPr lang="pt-BR" sz="2400" dirty="0"/>
              <a:t>Reavaliar em 48 </a:t>
            </a:r>
            <a:r>
              <a:rPr lang="pt-BR" sz="2400" dirty="0" smtClean="0"/>
              <a:t>horas</a:t>
            </a:r>
            <a:endParaRPr lang="pt-BR" sz="2400" dirty="0"/>
          </a:p>
        </p:txBody>
      </p:sp>
      <p:cxnSp>
        <p:nvCxnSpPr>
          <p:cNvPr id="9" name="Conector de seta reta 8"/>
          <p:cNvCxnSpPr/>
          <p:nvPr/>
        </p:nvCxnSpPr>
        <p:spPr>
          <a:xfrm>
            <a:off x="4222193" y="1905796"/>
            <a:ext cx="0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/>
          <p:nvPr/>
        </p:nvCxnSpPr>
        <p:spPr>
          <a:xfrm>
            <a:off x="4191041" y="2721404"/>
            <a:ext cx="0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de seta reta 11"/>
          <p:cNvCxnSpPr/>
          <p:nvPr/>
        </p:nvCxnSpPr>
        <p:spPr>
          <a:xfrm>
            <a:off x="4222193" y="3627022"/>
            <a:ext cx="0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>
            <a:off x="4204895" y="5039904"/>
            <a:ext cx="0" cy="1800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to 14"/>
          <p:cNvCxnSpPr>
            <a:stCxn id="5" idx="3"/>
          </p:cNvCxnSpPr>
          <p:nvPr/>
        </p:nvCxnSpPr>
        <p:spPr>
          <a:xfrm flipV="1">
            <a:off x="6156176" y="2435696"/>
            <a:ext cx="216024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422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dirty="0"/>
              <a:t>Broncodilatadores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3917032"/>
          </a:xfrm>
        </p:spPr>
        <p:txBody>
          <a:bodyPr>
            <a:normAutofit fontScale="70000" lnSpcReduction="20000"/>
          </a:bodyPr>
          <a:lstStyle/>
          <a:p>
            <a:r>
              <a:rPr lang="pt-BR" dirty="0"/>
              <a:t>Alfa-adrenérgicos (</a:t>
            </a:r>
            <a:r>
              <a:rPr lang="pt-BR" dirty="0"/>
              <a:t>epinefrina</a:t>
            </a:r>
            <a:r>
              <a:rPr lang="pt-BR" dirty="0" smtClean="0"/>
              <a:t>)</a:t>
            </a:r>
          </a:p>
          <a:p>
            <a:pPr lvl="1"/>
            <a:r>
              <a:rPr lang="pt-BR" dirty="0" smtClean="0"/>
              <a:t>Resultados favoráveis:</a:t>
            </a:r>
          </a:p>
          <a:p>
            <a:pPr lvl="2"/>
            <a:r>
              <a:rPr lang="pt-BR" dirty="0" smtClean="0"/>
              <a:t>Redução do edema da mucosa respiratória</a:t>
            </a:r>
          </a:p>
          <a:p>
            <a:pPr lvl="2"/>
            <a:r>
              <a:rPr lang="pt-BR" dirty="0"/>
              <a:t>Revisão pela Cochrane: </a:t>
            </a:r>
            <a:r>
              <a:rPr lang="pt-BR" dirty="0"/>
              <a:t>epinefrina</a:t>
            </a:r>
            <a:r>
              <a:rPr lang="pt-BR" dirty="0"/>
              <a:t> </a:t>
            </a:r>
            <a:r>
              <a:rPr lang="pt-BR" dirty="0"/>
              <a:t>nebulizada</a:t>
            </a:r>
            <a:r>
              <a:rPr lang="pt-BR" dirty="0"/>
              <a:t> pode apresentar efeito melhor que </a:t>
            </a:r>
            <a:r>
              <a:rPr lang="pt-BR" dirty="0"/>
              <a:t>salbutamol</a:t>
            </a:r>
            <a:r>
              <a:rPr lang="pt-BR" dirty="0"/>
              <a:t> e placebo na melhora </a:t>
            </a:r>
            <a:r>
              <a:rPr lang="pt-BR" dirty="0" smtClean="0"/>
              <a:t>clínica</a:t>
            </a:r>
            <a:endParaRPr lang="pt-BR" dirty="0"/>
          </a:p>
          <a:p>
            <a:pPr lvl="2"/>
            <a:r>
              <a:rPr lang="pt-BR" dirty="0"/>
              <a:t>Metanálise</a:t>
            </a:r>
            <a:r>
              <a:rPr lang="pt-BR" dirty="0"/>
              <a:t>: </a:t>
            </a:r>
            <a:r>
              <a:rPr lang="pt-BR" dirty="0"/>
              <a:t>epinefrina</a:t>
            </a:r>
            <a:r>
              <a:rPr lang="pt-BR" dirty="0"/>
              <a:t> mostrou melhora clínica de curto prazo e menor necessidade de internação hospitalar quando comparada a </a:t>
            </a:r>
            <a:r>
              <a:rPr lang="pt-BR" dirty="0"/>
              <a:t>salbutamol</a:t>
            </a:r>
            <a:r>
              <a:rPr lang="pt-BR" dirty="0"/>
              <a:t> </a:t>
            </a:r>
            <a:endParaRPr lang="pt-BR" dirty="0" smtClean="0"/>
          </a:p>
          <a:p>
            <a:pPr lvl="1"/>
            <a:r>
              <a:rPr lang="pt-BR" dirty="0" smtClean="0"/>
              <a:t>Cuidados:</a:t>
            </a:r>
          </a:p>
          <a:p>
            <a:pPr lvl="2"/>
            <a:r>
              <a:rPr lang="pt-BR" dirty="0" smtClean="0"/>
              <a:t>Deve ser </a:t>
            </a:r>
            <a:r>
              <a:rPr lang="pt-BR" dirty="0"/>
              <a:t>feita em ambiente hospitalar com controle clínico e monitorização da </a:t>
            </a:r>
            <a:r>
              <a:rPr lang="pt-BR" dirty="0" smtClean="0"/>
              <a:t>frequência </a:t>
            </a:r>
            <a:r>
              <a:rPr lang="pt-BR" dirty="0"/>
              <a:t>cardíaca </a:t>
            </a:r>
          </a:p>
          <a:p>
            <a:pPr lvl="2"/>
            <a:r>
              <a:rPr lang="pt-BR" dirty="0" smtClean="0"/>
              <a:t>Risco </a:t>
            </a:r>
            <a:r>
              <a:rPr lang="pt-BR" dirty="0"/>
              <a:t>de efeito rebote </a:t>
            </a:r>
          </a:p>
          <a:p>
            <a:r>
              <a:rPr lang="pt-BR" dirty="0"/>
              <a:t>Anticolinérgicos (brometo de </a:t>
            </a:r>
            <a:r>
              <a:rPr lang="pt-BR" dirty="0"/>
              <a:t>ipratrópio</a:t>
            </a:r>
            <a:r>
              <a:rPr lang="pt-BR" dirty="0"/>
              <a:t>) </a:t>
            </a:r>
          </a:p>
          <a:p>
            <a:pPr lvl="1"/>
            <a:r>
              <a:rPr lang="pt-BR" dirty="0"/>
              <a:t>Em nenhuma situação são superiores aos beta-2 agonistas, isoladamente ou combinados </a:t>
            </a:r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72008" y="5589240"/>
            <a:ext cx="91085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Subcommittee on Diagnosis and Management of Bronchiolitis. Diagnosis and Management of Bronchiolitis. Pediatrics 2006;118;1774.</a:t>
            </a:r>
            <a:endParaRPr lang="pt-BR" sz="1200" dirty="0"/>
          </a:p>
          <a:p>
            <a:pPr lvl="0"/>
            <a:r>
              <a:rPr lang="en-US" sz="1200" dirty="0" smtClean="0"/>
              <a:t>Skjerven</a:t>
            </a:r>
            <a:r>
              <a:rPr lang="en-US" sz="1200" dirty="0" smtClean="0"/>
              <a:t> </a:t>
            </a:r>
            <a:r>
              <a:rPr lang="en-US" sz="1200" dirty="0"/>
              <a:t>HO. Racemic Adrenaline and Inhalation. N </a:t>
            </a:r>
            <a:r>
              <a:rPr lang="en-US" sz="1200" dirty="0"/>
              <a:t>Engl</a:t>
            </a:r>
            <a:r>
              <a:rPr lang="en-US" sz="1200" dirty="0"/>
              <a:t> J Med. 2013; 368:24.</a:t>
            </a:r>
            <a:endParaRPr lang="pt-BR" sz="1200" dirty="0"/>
          </a:p>
          <a:p>
            <a:pPr lvl="0"/>
            <a:r>
              <a:rPr lang="en-US" sz="1200" dirty="0"/>
              <a:t>Hartling</a:t>
            </a:r>
            <a:r>
              <a:rPr lang="en-US" sz="1200" dirty="0"/>
              <a:t> L, Bialy LM, </a:t>
            </a:r>
            <a:r>
              <a:rPr lang="en-US" sz="1200" dirty="0"/>
              <a:t>Vandermeer</a:t>
            </a:r>
            <a:r>
              <a:rPr lang="en-US" sz="1200" dirty="0"/>
              <a:t> B, et al. Strategies in Acute Bronchiolitis: Epinephrine for bronchiolitis. Cochrane Database </a:t>
            </a:r>
            <a:r>
              <a:rPr lang="en-US" sz="1200" dirty="0"/>
              <a:t>Syst</a:t>
            </a:r>
            <a:r>
              <a:rPr lang="en-US" sz="1200" dirty="0"/>
              <a:t> Rev. 2011.</a:t>
            </a:r>
            <a:endParaRPr lang="pt-BR" sz="1200" dirty="0"/>
          </a:p>
          <a:p>
            <a:pPr lvl="0"/>
            <a:r>
              <a:rPr lang="en-US" sz="1200" dirty="0"/>
              <a:t>Wainwright C. Acute viral bronchiolitis in children- a very common condition with few therapeutic options. Paediatric Respiratory Reviews. . 2010; 4: 39-45.</a:t>
            </a:r>
            <a:endParaRPr lang="pt-BR" sz="1200" dirty="0"/>
          </a:p>
          <a:p>
            <a:pPr lvl="0"/>
            <a:r>
              <a:rPr lang="en-US" sz="1200" dirty="0"/>
              <a:t>Dalt</a:t>
            </a:r>
            <a:r>
              <a:rPr lang="en-US" sz="1200" dirty="0"/>
              <a:t> L, </a:t>
            </a:r>
            <a:r>
              <a:rPr lang="en-US" sz="1200" dirty="0"/>
              <a:t>Bressan</a:t>
            </a:r>
            <a:r>
              <a:rPr lang="en-US" sz="1200" dirty="0"/>
              <a:t> S, </a:t>
            </a:r>
            <a:r>
              <a:rPr lang="en-US" sz="1200" dirty="0"/>
              <a:t>Martinolli</a:t>
            </a:r>
            <a:r>
              <a:rPr lang="en-US" sz="1200" dirty="0"/>
              <a:t> F, </a:t>
            </a:r>
            <a:r>
              <a:rPr lang="en-US" sz="1200" dirty="0"/>
              <a:t>PerilongoG</a:t>
            </a:r>
            <a:r>
              <a:rPr lang="en-US" sz="1200" dirty="0"/>
              <a:t>, </a:t>
            </a:r>
            <a:r>
              <a:rPr lang="en-US" sz="1200" dirty="0"/>
              <a:t>Baraldi</a:t>
            </a:r>
            <a:r>
              <a:rPr lang="en-US" sz="1200" dirty="0"/>
              <a:t> E. Treatment of bronchiolitis: state of the art. Early Human Development. 2013; 89S1: S31-S36. 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153122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Protocolo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843808" y="1628800"/>
            <a:ext cx="360040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/>
              <a:t>Reavaliação em 60 </a:t>
            </a:r>
            <a:r>
              <a:rPr lang="pt-BR" sz="2400" dirty="0" smtClean="0"/>
              <a:t>minutos</a:t>
            </a:r>
            <a:endParaRPr lang="pt-BR" sz="2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2987824" y="2564904"/>
            <a:ext cx="3312368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Com resposta parcial ou sem </a:t>
            </a:r>
            <a:r>
              <a:rPr lang="pt-BR" sz="2400" dirty="0" smtClean="0"/>
              <a:t>resposta</a:t>
            </a:r>
            <a:endParaRPr lang="pt-BR" sz="24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2015716" y="4005063"/>
            <a:ext cx="525658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Hipótese diagnóstica: Bronquiolite aguda</a:t>
            </a:r>
            <a:endParaRPr lang="pt-BR" sz="24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3203848" y="4936085"/>
            <a:ext cx="2736304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Tratamento:</a:t>
            </a:r>
          </a:p>
          <a:p>
            <a:r>
              <a:rPr lang="pt-BR" sz="2400" dirty="0" smtClean="0"/>
              <a:t>-sem consenso</a:t>
            </a:r>
          </a:p>
          <a:p>
            <a:r>
              <a:rPr lang="pt-BR" sz="2400" dirty="0" smtClean="0"/>
              <a:t>-medidas de suporte</a:t>
            </a:r>
            <a:endParaRPr lang="pt-BR" sz="2400" dirty="0"/>
          </a:p>
        </p:txBody>
      </p:sp>
      <p:cxnSp>
        <p:nvCxnSpPr>
          <p:cNvPr id="10" name="Conector de seta reta 9"/>
          <p:cNvCxnSpPr/>
          <p:nvPr/>
        </p:nvCxnSpPr>
        <p:spPr>
          <a:xfrm>
            <a:off x="4572000" y="2132856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/>
          <p:nvPr/>
        </p:nvCxnSpPr>
        <p:spPr>
          <a:xfrm>
            <a:off x="4572000" y="350100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de seta reta 11"/>
          <p:cNvCxnSpPr/>
          <p:nvPr/>
        </p:nvCxnSpPr>
        <p:spPr>
          <a:xfrm>
            <a:off x="4572000" y="450912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238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Hidratação e </a:t>
            </a:r>
            <a:r>
              <a:rPr lang="pt-BR" b="1" dirty="0"/>
              <a:t>Oxigenioterapia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Hidratação</a:t>
            </a:r>
          </a:p>
          <a:p>
            <a:pPr lvl="1"/>
            <a:r>
              <a:rPr lang="pt-BR" dirty="0" smtClean="0"/>
              <a:t>oral ou venosa</a:t>
            </a:r>
          </a:p>
          <a:p>
            <a:pPr lvl="1"/>
            <a:r>
              <a:rPr lang="pt-BR" dirty="0" smtClean="0"/>
              <a:t>constantemente avaliada</a:t>
            </a:r>
          </a:p>
          <a:p>
            <a:pPr lvl="1"/>
            <a:r>
              <a:rPr lang="pt-BR" dirty="0" smtClean="0"/>
              <a:t>necessidades aumentadas e ingesta diminuída</a:t>
            </a:r>
          </a:p>
          <a:p>
            <a:pPr lvl="2"/>
            <a:r>
              <a:rPr lang="pt-BR" dirty="0" smtClean="0"/>
              <a:t>taquipneia</a:t>
            </a:r>
            <a:r>
              <a:rPr lang="pt-BR" dirty="0" smtClean="0"/>
              <a:t> e febre</a:t>
            </a:r>
          </a:p>
          <a:p>
            <a:pPr lvl="2"/>
            <a:r>
              <a:rPr lang="pt-BR" dirty="0" smtClean="0"/>
              <a:t>desconforto respiratório</a:t>
            </a:r>
          </a:p>
          <a:p>
            <a:pPr lvl="1"/>
            <a:r>
              <a:rPr lang="pt-BR" dirty="0" smtClean="0"/>
              <a:t>cautelosa com monitorização da diurese:</a:t>
            </a:r>
          </a:p>
          <a:p>
            <a:pPr lvl="2"/>
            <a:r>
              <a:rPr lang="pt-BR" dirty="0" smtClean="0"/>
              <a:t>aumento do hormônio </a:t>
            </a:r>
            <a:r>
              <a:rPr lang="pt-BR" dirty="0" smtClean="0"/>
              <a:t>antidiurético </a:t>
            </a:r>
            <a:endParaRPr lang="pt-BR" dirty="0" smtClean="0"/>
          </a:p>
          <a:p>
            <a:r>
              <a:rPr lang="pt-BR" dirty="0" smtClean="0"/>
              <a:t>Oxigênio suplementar </a:t>
            </a:r>
          </a:p>
          <a:p>
            <a:pPr lvl="1"/>
            <a:r>
              <a:rPr lang="pt-BR" dirty="0" smtClean="0"/>
              <a:t>se saturação de oxigênio persistentemente abaixo de 92% </a:t>
            </a:r>
          </a:p>
          <a:p>
            <a:pPr lvl="1"/>
            <a:r>
              <a:rPr lang="pt-BR" dirty="0" smtClean="0"/>
              <a:t>cateter nasal, máscara ou </a:t>
            </a:r>
            <a:r>
              <a:rPr lang="pt-BR" dirty="0" smtClean="0"/>
              <a:t>oxitenda</a:t>
            </a:r>
            <a:endParaRPr lang="pt-BR" dirty="0" smtClean="0"/>
          </a:p>
          <a:p>
            <a:endParaRPr lang="pt-BR" dirty="0" smtClean="0"/>
          </a:p>
          <a:p>
            <a:endParaRPr lang="pt-BR" dirty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5733256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McCulloh</a:t>
            </a:r>
            <a:r>
              <a:rPr lang="en-US" sz="1200" dirty="0"/>
              <a:t> RJ, </a:t>
            </a:r>
            <a:r>
              <a:rPr lang="en-US" sz="1200" dirty="0"/>
              <a:t>Smitherman</a:t>
            </a:r>
            <a:r>
              <a:rPr lang="en-US" sz="1200" dirty="0"/>
              <a:t> SE, Koehn KL. Assessing the Impact of National Guidelines on the Management of Children Hospitalized for Acute Bronchiolitis. Pediatr </a:t>
            </a:r>
            <a:r>
              <a:rPr lang="en-US" sz="1200" dirty="0"/>
              <a:t>Pulmonol</a:t>
            </a:r>
            <a:r>
              <a:rPr lang="en-US" sz="1200" dirty="0"/>
              <a:t>. 2013; 9999:1-7.</a:t>
            </a:r>
            <a:endParaRPr lang="pt-BR" sz="1200" dirty="0"/>
          </a:p>
          <a:p>
            <a:pPr lvl="0"/>
            <a:r>
              <a:rPr lang="en-US" sz="1200" dirty="0"/>
              <a:t>Kugelman</a:t>
            </a:r>
            <a:r>
              <a:rPr lang="en-US" sz="1200" dirty="0"/>
              <a:t> A, </a:t>
            </a:r>
            <a:r>
              <a:rPr lang="en-US" sz="1200" dirty="0"/>
              <a:t>Raibin</a:t>
            </a:r>
            <a:r>
              <a:rPr lang="en-US" sz="1200" dirty="0"/>
              <a:t> K, </a:t>
            </a:r>
            <a:r>
              <a:rPr lang="en-US" sz="1200" dirty="0"/>
              <a:t>Dabbah</a:t>
            </a:r>
            <a:r>
              <a:rPr lang="en-US" sz="1200" dirty="0"/>
              <a:t> H, et al. Intravenous fluids versus gastric-tube feeding in hospitalized infants with viral bronchiolitis: a randomized, prospective pilot study. </a:t>
            </a:r>
            <a:r>
              <a:rPr lang="pt-BR" sz="1200" dirty="0"/>
              <a:t>J Pediatr 2013; 162:640.</a:t>
            </a:r>
          </a:p>
          <a:p>
            <a:pPr lvl="0"/>
            <a:r>
              <a:rPr lang="en-US" sz="1200" dirty="0"/>
              <a:t>Lieberthal</a:t>
            </a:r>
            <a:r>
              <a:rPr lang="en-US" sz="1200" dirty="0"/>
              <a:t> AS. Oxygen Therapy for Bronchiolitis.</a:t>
            </a:r>
            <a:r>
              <a:rPr lang="en-US" sz="1200" b="1" dirty="0"/>
              <a:t> </a:t>
            </a:r>
            <a:r>
              <a:rPr lang="pt-BR" sz="1200" dirty="0"/>
              <a:t>Pediatrics 2007;120;686</a:t>
            </a:r>
            <a:r>
              <a:rPr lang="pt-BR" sz="12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8899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Protocolo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pt-PT" dirty="0"/>
              <a:t>Tratamento domiciliar:</a:t>
            </a:r>
          </a:p>
          <a:p>
            <a:pPr lvl="1"/>
            <a:r>
              <a:rPr lang="pt-PT" dirty="0"/>
              <a:t>Critérios: </a:t>
            </a:r>
          </a:p>
          <a:p>
            <a:pPr lvl="2"/>
            <a:r>
              <a:rPr lang="pt-PT" dirty="0"/>
              <a:t>Crianças bem hidratadas, com aceitação da dieta oral, com oxigenação adequada e clinicamente estáveis</a:t>
            </a:r>
          </a:p>
          <a:p>
            <a:pPr lvl="1"/>
            <a:r>
              <a:rPr lang="pt-PT" dirty="0"/>
              <a:t>Tratamento:</a:t>
            </a:r>
          </a:p>
          <a:p>
            <a:pPr lvl="2"/>
            <a:r>
              <a:rPr lang="pt-PT" dirty="0"/>
              <a:t>Hidratação oral</a:t>
            </a:r>
            <a:endParaRPr lang="pt-BR" dirty="0"/>
          </a:p>
          <a:p>
            <a:pPr lvl="2"/>
            <a:r>
              <a:rPr lang="pt-PT" dirty="0"/>
              <a:t>Orientação aos pais</a:t>
            </a:r>
          </a:p>
          <a:p>
            <a:pPr lvl="2"/>
            <a:r>
              <a:rPr lang="pt-PT" dirty="0"/>
              <a:t>Anti-térmico se necessário</a:t>
            </a:r>
          </a:p>
          <a:p>
            <a:pPr lvl="2"/>
            <a:r>
              <a:rPr lang="pt-PT" dirty="0"/>
              <a:t>Reavaliação em 48 horas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52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Protocolo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/>
              <a:t>Internação hospitalar:</a:t>
            </a:r>
          </a:p>
          <a:p>
            <a:pPr lvl="1"/>
            <a:r>
              <a:rPr lang="pt-BR" dirty="0"/>
              <a:t>Critérios:</a:t>
            </a:r>
          </a:p>
          <a:p>
            <a:pPr lvl="2"/>
            <a:r>
              <a:rPr lang="pt-BR" dirty="0"/>
              <a:t>aspecto </a:t>
            </a:r>
            <a:r>
              <a:rPr lang="pt-BR" dirty="0"/>
              <a:t>toxemiado</a:t>
            </a:r>
            <a:endParaRPr lang="pt-BR" dirty="0"/>
          </a:p>
          <a:p>
            <a:pPr lvl="2"/>
            <a:r>
              <a:rPr lang="pt-BR" dirty="0"/>
              <a:t>dificuldade de alimentação ou desidratação</a:t>
            </a:r>
          </a:p>
          <a:p>
            <a:pPr lvl="2"/>
            <a:r>
              <a:rPr lang="pt-BR" dirty="0"/>
              <a:t>dispneia moderada a grave (batimento de asa de nariz, retrações de fúrcula, </a:t>
            </a:r>
            <a:r>
              <a:rPr lang="pt-BR" dirty="0"/>
              <a:t>inter</a:t>
            </a:r>
            <a:r>
              <a:rPr lang="pt-BR" dirty="0"/>
              <a:t> ou subcostais)</a:t>
            </a:r>
          </a:p>
          <a:p>
            <a:pPr lvl="2"/>
            <a:r>
              <a:rPr lang="pt-BR" dirty="0"/>
              <a:t>FR&gt;70irpm</a:t>
            </a:r>
          </a:p>
          <a:p>
            <a:pPr lvl="2"/>
            <a:r>
              <a:rPr lang="pt-BR" dirty="0"/>
              <a:t>cianose</a:t>
            </a:r>
          </a:p>
          <a:p>
            <a:pPr lvl="2"/>
            <a:r>
              <a:rPr lang="pt-BR" dirty="0"/>
              <a:t>apneia</a:t>
            </a:r>
          </a:p>
          <a:p>
            <a:pPr lvl="2"/>
            <a:r>
              <a:rPr lang="pt-BR" dirty="0"/>
              <a:t>hipoxemia (SaO2 &lt;92%)</a:t>
            </a:r>
          </a:p>
          <a:p>
            <a:pPr lvl="2"/>
            <a:r>
              <a:rPr lang="pt-BR" dirty="0"/>
              <a:t>pais incapazes de executar cuidados em </a:t>
            </a:r>
            <a:r>
              <a:rPr lang="pt-BR" dirty="0" smtClean="0"/>
              <a:t>casa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755576" y="6154271"/>
            <a:ext cx="79928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Bronchiolitis in children: A national clinical guideline. Scottish Intercollegiate Guidelines Network. November 2006</a:t>
            </a:r>
            <a:r>
              <a:rPr lang="en-US" sz="1200" dirty="0" smtClean="0"/>
              <a:t>.</a:t>
            </a:r>
          </a:p>
          <a:p>
            <a:pPr lvl="0"/>
            <a:r>
              <a:rPr lang="en-US" sz="1200" dirty="0" smtClean="0"/>
              <a:t>Piedra</a:t>
            </a:r>
            <a:r>
              <a:rPr lang="en-US" sz="1200" dirty="0" smtClean="0"/>
              <a:t> </a:t>
            </a:r>
            <a:r>
              <a:rPr lang="en-US" sz="1200" dirty="0"/>
              <a:t>PA, Stark AR. Bronchiolitis in infants and children. </a:t>
            </a:r>
            <a:r>
              <a:rPr lang="en-US" sz="1200" dirty="0" smtClean="0"/>
              <a:t>www.uptodate.com </a:t>
            </a:r>
            <a:r>
              <a:rPr lang="en-US" sz="1200" dirty="0" smtClean="0"/>
              <a:t>acessado</a:t>
            </a:r>
            <a:r>
              <a:rPr lang="en-US" sz="1200" dirty="0" smtClean="0"/>
              <a:t> </a:t>
            </a:r>
            <a:r>
              <a:rPr lang="en-US" sz="1200" dirty="0"/>
              <a:t>em</a:t>
            </a:r>
            <a:r>
              <a:rPr lang="en-US" sz="1200" dirty="0"/>
              <a:t> </a:t>
            </a:r>
            <a:r>
              <a:rPr lang="en-US" sz="1200" dirty="0"/>
              <a:t>setembro</a:t>
            </a:r>
            <a:r>
              <a:rPr lang="en-US" sz="1200" dirty="0"/>
              <a:t> de 2013. 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56814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/>
              <a:t>F</a:t>
            </a:r>
            <a:r>
              <a:rPr lang="pt-BR" dirty="0" smtClean="0"/>
              <a:t>atores de risco para doença grave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pt-BR" dirty="0" smtClean="0"/>
              <a:t>idade </a:t>
            </a:r>
            <a:r>
              <a:rPr lang="pt-BR" dirty="0"/>
              <a:t>&lt;12 meses (quanto menor a idade maior o </a:t>
            </a:r>
            <a:r>
              <a:rPr lang="pt-BR" dirty="0" smtClean="0"/>
              <a:t>risco)</a:t>
            </a:r>
          </a:p>
          <a:p>
            <a:r>
              <a:rPr lang="pt-BR" dirty="0" smtClean="0"/>
              <a:t>sexo masculino</a:t>
            </a:r>
          </a:p>
          <a:p>
            <a:r>
              <a:rPr lang="pt-BR" dirty="0" smtClean="0"/>
              <a:t>prematuridade (idade gestacional &lt;37 semanas)</a:t>
            </a:r>
          </a:p>
          <a:p>
            <a:r>
              <a:rPr lang="pt-BR" dirty="0" smtClean="0"/>
              <a:t>desnutrição </a:t>
            </a:r>
            <a:endParaRPr lang="pt-BR" dirty="0"/>
          </a:p>
          <a:p>
            <a:r>
              <a:rPr lang="pt-BR" dirty="0" smtClean="0"/>
              <a:t>baixo poder aquisitivo</a:t>
            </a:r>
          </a:p>
          <a:p>
            <a:r>
              <a:rPr lang="pt-BR" dirty="0"/>
              <a:t>a</a:t>
            </a:r>
            <a:r>
              <a:rPr lang="pt-BR" dirty="0" smtClean="0"/>
              <a:t>glomeração</a:t>
            </a:r>
          </a:p>
          <a:p>
            <a:r>
              <a:rPr lang="pt-BR" dirty="0" smtClean="0"/>
              <a:t>pais ou familiares fumantes</a:t>
            </a:r>
          </a:p>
          <a:p>
            <a:r>
              <a:rPr lang="pt-BR" dirty="0" smtClean="0"/>
              <a:t>comorbidades</a:t>
            </a:r>
            <a:r>
              <a:rPr lang="pt-BR" dirty="0" smtClean="0"/>
              <a:t> </a:t>
            </a:r>
          </a:p>
          <a:p>
            <a:pPr lvl="1"/>
            <a:r>
              <a:rPr lang="pt-BR" dirty="0" smtClean="0"/>
              <a:t>displasia </a:t>
            </a:r>
            <a:r>
              <a:rPr lang="pt-BR" dirty="0"/>
              <a:t>broncopulmonar</a:t>
            </a:r>
            <a:r>
              <a:rPr lang="pt-BR" dirty="0"/>
              <a:t>, cardiopatia congênita, fibrose cística, </a:t>
            </a:r>
            <a:r>
              <a:rPr lang="pt-BR" dirty="0" smtClean="0"/>
              <a:t>imunodeficiência</a:t>
            </a:r>
            <a:r>
              <a:rPr lang="pt-BR" dirty="0"/>
              <a:t>s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395536" y="6248345"/>
            <a:ext cx="81369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/>
              <a:t>Carvalho WB, Johnston C, Fonseca MC. Bronquiolite Aguda, Uma Revisão Atualizada. </a:t>
            </a:r>
            <a:r>
              <a:rPr lang="pt-BR" sz="1200" dirty="0"/>
              <a:t>Rev</a:t>
            </a:r>
            <a:r>
              <a:rPr lang="pt-BR" sz="1200" dirty="0"/>
              <a:t> </a:t>
            </a:r>
            <a:r>
              <a:rPr lang="pt-BR" sz="1200" dirty="0"/>
              <a:t>Assoc</a:t>
            </a:r>
            <a:r>
              <a:rPr lang="pt-BR" sz="1200" dirty="0"/>
              <a:t> Med </a:t>
            </a:r>
            <a:r>
              <a:rPr lang="pt-BR" sz="1200" dirty="0"/>
              <a:t>Bras</a:t>
            </a:r>
            <a:r>
              <a:rPr lang="pt-BR" sz="1200" dirty="0"/>
              <a:t> 2007; 53(2): 182-8.</a:t>
            </a:r>
          </a:p>
        </p:txBody>
      </p:sp>
    </p:spTree>
    <p:extLst>
      <p:ext uri="{BB962C8B-B14F-4D97-AF65-F5344CB8AC3E}">
        <p14:creationId xmlns:p14="http://schemas.microsoft.com/office/powerpoint/2010/main" val="310347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Solução salina </a:t>
            </a:r>
            <a:r>
              <a:rPr lang="pt-BR" b="1" dirty="0" smtClean="0"/>
              <a:t>hipertônica 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135285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pt-BR" dirty="0" smtClean="0"/>
              <a:t>Sem evidência suficiente para o uso de rotina</a:t>
            </a:r>
          </a:p>
          <a:p>
            <a:r>
              <a:rPr lang="pt-BR" dirty="0" smtClean="0"/>
              <a:t>Nebulização </a:t>
            </a:r>
            <a:r>
              <a:rPr lang="pt-BR" dirty="0"/>
              <a:t>com solução salina hipertônica a 3</a:t>
            </a:r>
            <a:r>
              <a:rPr lang="pt-BR" dirty="0" smtClean="0"/>
              <a:t>% </a:t>
            </a:r>
          </a:p>
          <a:p>
            <a:pPr lvl="1"/>
            <a:r>
              <a:rPr lang="pt-BR" dirty="0"/>
              <a:t>R</a:t>
            </a:r>
            <a:r>
              <a:rPr lang="pt-BR" dirty="0" smtClean="0"/>
              <a:t>eduzir </a:t>
            </a:r>
            <a:r>
              <a:rPr lang="pt-BR" dirty="0"/>
              <a:t>o edema das vias aéreas e a aderência do muco, os principais fatores envolvidos na patogênese </a:t>
            </a:r>
            <a:endParaRPr lang="pt-BR" dirty="0" smtClean="0"/>
          </a:p>
          <a:p>
            <a:pPr lvl="1"/>
            <a:r>
              <a:rPr lang="pt-BR" dirty="0" smtClean="0"/>
              <a:t>Revisão </a:t>
            </a:r>
            <a:r>
              <a:rPr lang="pt-BR" dirty="0"/>
              <a:t>sistemática </a:t>
            </a:r>
            <a:r>
              <a:rPr lang="pt-BR" dirty="0" smtClean="0"/>
              <a:t>recente: </a:t>
            </a:r>
            <a:endParaRPr lang="pt-BR" dirty="0"/>
          </a:p>
          <a:p>
            <a:pPr lvl="2"/>
            <a:r>
              <a:rPr lang="pt-BR" dirty="0"/>
              <a:t>reduziu tempo de internação hospitalar </a:t>
            </a:r>
          </a:p>
          <a:p>
            <a:pPr lvl="2"/>
            <a:r>
              <a:rPr lang="pt-BR" dirty="0"/>
              <a:t>melhorou gravidade dos sintomas </a:t>
            </a:r>
          </a:p>
          <a:p>
            <a:pPr lvl="1"/>
            <a:r>
              <a:rPr lang="pt-BR" dirty="0"/>
              <a:t>A</a:t>
            </a:r>
            <a:r>
              <a:rPr lang="pt-BR" dirty="0" smtClean="0"/>
              <a:t>ltamente segura, não-invasiva, sem efeitos adversos e de baixo custo</a:t>
            </a:r>
          </a:p>
          <a:p>
            <a:pPr lvl="1"/>
            <a:r>
              <a:rPr lang="pt-BR" dirty="0" smtClean="0"/>
              <a:t>Mais eficaz em livre demanda que em horários fixos </a:t>
            </a:r>
            <a:endParaRPr lang="pt-BR" dirty="0"/>
          </a:p>
          <a:p>
            <a:pPr lvl="1"/>
            <a:r>
              <a:rPr lang="pt-BR" dirty="0" smtClean="0"/>
              <a:t>Melhor resultado com solução salina hipertônica 3% comparada a fisiológica 0,9%</a:t>
            </a:r>
          </a:p>
          <a:p>
            <a:pPr lvl="2"/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0" y="558924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Hartling</a:t>
            </a:r>
            <a:r>
              <a:rPr lang="en-US" sz="1200" dirty="0"/>
              <a:t> L, Bialy LM, </a:t>
            </a:r>
            <a:r>
              <a:rPr lang="en-US" sz="1200" dirty="0"/>
              <a:t>Vandermeer</a:t>
            </a:r>
            <a:r>
              <a:rPr lang="en-US" sz="1200" dirty="0"/>
              <a:t> B, et al. Strategies in Acute Bronchiolitis: Epinephrine for bronchiolitis. Cochrane Database </a:t>
            </a:r>
            <a:r>
              <a:rPr lang="en-US" sz="1200" dirty="0"/>
              <a:t>Syst</a:t>
            </a:r>
            <a:r>
              <a:rPr lang="en-US" sz="1200" dirty="0"/>
              <a:t> Rev. 2011.</a:t>
            </a:r>
            <a:endParaRPr lang="pt-BR" sz="1200" dirty="0"/>
          </a:p>
          <a:p>
            <a:pPr lvl="0"/>
            <a:r>
              <a:rPr lang="en-US" sz="1200" dirty="0"/>
              <a:t>Wainwright C. Acute viral bronchiolitis in children- a very common condition with few therapeutic options. Paediatric Respiratory Reviews. . 2010; 4: 39-45.</a:t>
            </a:r>
            <a:endParaRPr lang="pt-BR" sz="1200" dirty="0"/>
          </a:p>
          <a:p>
            <a:pPr lvl="0"/>
            <a:r>
              <a:rPr lang="en-US" sz="1200" dirty="0"/>
              <a:t>Dalt</a:t>
            </a:r>
            <a:r>
              <a:rPr lang="en-US" sz="1200" dirty="0"/>
              <a:t> L, </a:t>
            </a:r>
            <a:r>
              <a:rPr lang="en-US" sz="1200" dirty="0"/>
              <a:t>Bressan</a:t>
            </a:r>
            <a:r>
              <a:rPr lang="en-US" sz="1200" dirty="0"/>
              <a:t> S, </a:t>
            </a:r>
            <a:r>
              <a:rPr lang="en-US" sz="1200" dirty="0"/>
              <a:t>Martinolli</a:t>
            </a:r>
            <a:r>
              <a:rPr lang="en-US" sz="1200" dirty="0"/>
              <a:t> F, </a:t>
            </a:r>
            <a:r>
              <a:rPr lang="en-US" sz="1200" dirty="0"/>
              <a:t>PerilongoG</a:t>
            </a:r>
            <a:r>
              <a:rPr lang="en-US" sz="1200" dirty="0"/>
              <a:t>, </a:t>
            </a:r>
            <a:r>
              <a:rPr lang="en-US" sz="1200" dirty="0"/>
              <a:t>Baraldi</a:t>
            </a:r>
            <a:r>
              <a:rPr lang="en-US" sz="1200" dirty="0"/>
              <a:t> E. Treatment of bronchiolitis: state of the art. Early Human Development. 2013; 89S1: S31-S36. </a:t>
            </a:r>
            <a:endParaRPr lang="pt-BR" sz="1200" dirty="0"/>
          </a:p>
          <a:p>
            <a:pPr lvl="0"/>
            <a:r>
              <a:rPr lang="en-US" sz="1200" dirty="0"/>
              <a:t>Mandelberg</a:t>
            </a:r>
            <a:r>
              <a:rPr lang="en-US" sz="1200" dirty="0"/>
              <a:t> A, </a:t>
            </a:r>
            <a:r>
              <a:rPr lang="en-US" sz="1200" dirty="0"/>
              <a:t>Amirav</a:t>
            </a:r>
            <a:r>
              <a:rPr lang="en-US" sz="1200" dirty="0"/>
              <a:t> I. Hypertonic Saline or High Volume Normal Saline for Viral Bronchiolitis: Mechanisms and Rationale. Pediatric Pulmonology. 2010; 45:36–40</a:t>
            </a:r>
            <a:r>
              <a:rPr lang="en-US" sz="1200" dirty="0" smtClean="0"/>
              <a:t>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4228173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Protocolo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pt-BR" dirty="0" smtClean="0"/>
              <a:t>Internação hospitalar:</a:t>
            </a:r>
          </a:p>
          <a:p>
            <a:pPr lvl="1"/>
            <a:r>
              <a:rPr lang="pt-BR" dirty="0" smtClean="0"/>
              <a:t>Tratamento:</a:t>
            </a:r>
          </a:p>
          <a:p>
            <a:pPr lvl="2"/>
            <a:r>
              <a:rPr lang="pt-BR" dirty="0" smtClean="0"/>
              <a:t>Hidratação </a:t>
            </a:r>
            <a:r>
              <a:rPr lang="pt-BR" dirty="0"/>
              <a:t>venosa 60-80% </a:t>
            </a:r>
            <a:r>
              <a:rPr lang="pt-BR" dirty="0" smtClean="0"/>
              <a:t>Holliday</a:t>
            </a:r>
            <a:endParaRPr lang="pt-BR" sz="3200" dirty="0"/>
          </a:p>
          <a:p>
            <a:pPr lvl="2"/>
            <a:r>
              <a:rPr lang="pt-BR" dirty="0" smtClean="0"/>
              <a:t>Oxigênio </a:t>
            </a:r>
            <a:r>
              <a:rPr lang="pt-BR" dirty="0"/>
              <a:t>suplementar </a:t>
            </a:r>
            <a:endParaRPr lang="pt-BR" sz="4000" dirty="0"/>
          </a:p>
          <a:p>
            <a:pPr lvl="2"/>
            <a:r>
              <a:rPr lang="pt-BR" dirty="0" smtClean="0"/>
              <a:t>Nebulização </a:t>
            </a:r>
            <a:r>
              <a:rPr lang="pt-BR" dirty="0"/>
              <a:t>com solução salina hipertônica de 4/4 horas e avaliar para manter em livre demanda</a:t>
            </a:r>
            <a:endParaRPr lang="pt-BR" sz="4000" dirty="0"/>
          </a:p>
          <a:p>
            <a:pPr lvl="2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5928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Corticosteroides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8229600" cy="4205064"/>
          </a:xfrm>
        </p:spPr>
        <p:txBody>
          <a:bodyPr>
            <a:normAutofit/>
          </a:bodyPr>
          <a:lstStyle/>
          <a:p>
            <a:r>
              <a:rPr lang="pt-BR" dirty="0"/>
              <a:t>Efeito anti-inflamatório?</a:t>
            </a:r>
          </a:p>
          <a:p>
            <a:r>
              <a:rPr lang="pt-BR" dirty="0" smtClean="0"/>
              <a:t>Revisões sistemáticas: </a:t>
            </a:r>
          </a:p>
          <a:p>
            <a:pPr lvl="1"/>
            <a:r>
              <a:rPr lang="pt-BR" dirty="0"/>
              <a:t>S</a:t>
            </a:r>
            <a:r>
              <a:rPr lang="pt-BR" dirty="0" smtClean="0"/>
              <a:t>em benefício no manejo da bronquiolite em um primeiro episódio de sibilância </a:t>
            </a:r>
            <a:endParaRPr lang="pt-BR" dirty="0"/>
          </a:p>
          <a:p>
            <a:pPr lvl="1"/>
            <a:r>
              <a:rPr lang="pt-BR" dirty="0" smtClean="0"/>
              <a:t>Sem alteração nos achados clínicos, na admissão hospitalar e no tempo de internação hospitalar </a:t>
            </a:r>
          </a:p>
          <a:p>
            <a:pPr marL="0" indent="0">
              <a:buNone/>
            </a:pP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79512" y="6093296"/>
            <a:ext cx="8964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pt-BR" sz="1200" dirty="0"/>
              <a:t>Carvalho WB, Johnston C, Fonseca MC. Bronquiolite Aguda, Uma Revisão Atualizada. </a:t>
            </a:r>
            <a:r>
              <a:rPr lang="pt-BR" sz="1200" dirty="0"/>
              <a:t>Rev</a:t>
            </a:r>
            <a:r>
              <a:rPr lang="pt-BR" sz="1200" dirty="0"/>
              <a:t> </a:t>
            </a:r>
            <a:r>
              <a:rPr lang="pt-BR" sz="1200" dirty="0"/>
              <a:t>Assoc</a:t>
            </a:r>
            <a:r>
              <a:rPr lang="pt-BR" sz="1200" dirty="0"/>
              <a:t> Med </a:t>
            </a:r>
            <a:r>
              <a:rPr lang="pt-BR" sz="1200" dirty="0"/>
              <a:t>Bras</a:t>
            </a:r>
            <a:r>
              <a:rPr lang="pt-BR" sz="1200" dirty="0"/>
              <a:t> 2007; 53(2): 182-8.</a:t>
            </a:r>
          </a:p>
          <a:p>
            <a:r>
              <a:rPr lang="en-US" sz="1200" dirty="0" smtClean="0"/>
              <a:t>Alansari</a:t>
            </a:r>
            <a:r>
              <a:rPr lang="en-US" sz="1200" dirty="0" smtClean="0"/>
              <a:t> </a:t>
            </a:r>
            <a:r>
              <a:rPr lang="en-US" sz="1200" dirty="0"/>
              <a:t>K, </a:t>
            </a:r>
            <a:r>
              <a:rPr lang="en-US" sz="1200" dirty="0"/>
              <a:t>Sakran</a:t>
            </a:r>
            <a:r>
              <a:rPr lang="en-US" sz="1200" dirty="0"/>
              <a:t> M, Davidson BL, Ibrahim K, </a:t>
            </a:r>
            <a:r>
              <a:rPr lang="en-US" sz="1200" dirty="0"/>
              <a:t>Alrefai</a:t>
            </a:r>
            <a:r>
              <a:rPr lang="en-US" sz="1200" dirty="0"/>
              <a:t> M, </a:t>
            </a:r>
            <a:r>
              <a:rPr lang="en-US" sz="1200" dirty="0"/>
              <a:t>Zakaria</a:t>
            </a:r>
            <a:r>
              <a:rPr lang="en-US" sz="1200" dirty="0"/>
              <a:t> </a:t>
            </a:r>
            <a:r>
              <a:rPr lang="en-US" sz="1200" dirty="0"/>
              <a:t>I.Oral</a:t>
            </a:r>
            <a:r>
              <a:rPr lang="en-US" sz="1200" dirty="0"/>
              <a:t> Dexamethasone for Bronchiolitis: A Randomized Trial. Pediatrics. 2013;132;810.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121659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Outras terapias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pt-BR" dirty="0"/>
              <a:t>Fisioterapia </a:t>
            </a:r>
            <a:r>
              <a:rPr lang="pt-BR" dirty="0" smtClean="0"/>
              <a:t>respiratória</a:t>
            </a:r>
          </a:p>
          <a:p>
            <a:r>
              <a:rPr lang="pt-PT" dirty="0"/>
              <a:t>Ribavirina</a:t>
            </a:r>
            <a:endParaRPr lang="pt-BR" dirty="0"/>
          </a:p>
          <a:p>
            <a:r>
              <a:rPr lang="pt-PT" dirty="0"/>
              <a:t>Antibióticos</a:t>
            </a:r>
            <a:endParaRPr lang="pt-BR" dirty="0"/>
          </a:p>
          <a:p>
            <a:r>
              <a:rPr lang="pt-PT" dirty="0"/>
              <a:t>Heliox, DNase, surfactante exógeno, óxido nítrico inalatório, ventilação </a:t>
            </a:r>
            <a:r>
              <a:rPr lang="pt-PT" dirty="0" smtClean="0"/>
              <a:t>não-invasiva, </a:t>
            </a:r>
            <a:r>
              <a:rPr lang="pt-PT" dirty="0"/>
              <a:t>antagonista do receptor de leucotrienos (Montelukast</a:t>
            </a:r>
            <a:r>
              <a:rPr lang="pt-PT" dirty="0" smtClean="0"/>
              <a:t>)</a:t>
            </a:r>
          </a:p>
          <a:p>
            <a:r>
              <a:rPr lang="pt-PT" dirty="0"/>
              <a:t>S</a:t>
            </a:r>
            <a:r>
              <a:rPr lang="pt-PT" dirty="0" smtClean="0"/>
              <a:t>em </a:t>
            </a:r>
            <a:r>
              <a:rPr lang="pt-PT" dirty="0"/>
              <a:t>nenhuma evidência até o momento que recomende seu uso </a:t>
            </a:r>
            <a:r>
              <a:rPr lang="pt-PT" dirty="0" smtClean="0"/>
              <a:t> </a:t>
            </a:r>
            <a:endParaRPr lang="pt-BR" dirty="0"/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0" y="609329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 smtClean="0"/>
              <a:t>Dalt</a:t>
            </a:r>
            <a:r>
              <a:rPr lang="en-US" sz="1200" dirty="0" smtClean="0"/>
              <a:t> </a:t>
            </a:r>
            <a:r>
              <a:rPr lang="en-US" sz="1200" dirty="0"/>
              <a:t>L, </a:t>
            </a:r>
            <a:r>
              <a:rPr lang="en-US" sz="1200" dirty="0"/>
              <a:t>Bressan</a:t>
            </a:r>
            <a:r>
              <a:rPr lang="en-US" sz="1200" dirty="0"/>
              <a:t> S, </a:t>
            </a:r>
            <a:r>
              <a:rPr lang="en-US" sz="1200" dirty="0"/>
              <a:t>Martinolli</a:t>
            </a:r>
            <a:r>
              <a:rPr lang="en-US" sz="1200" dirty="0"/>
              <a:t> F, </a:t>
            </a:r>
            <a:r>
              <a:rPr lang="en-US" sz="1200" dirty="0"/>
              <a:t>PerilongoG</a:t>
            </a:r>
            <a:r>
              <a:rPr lang="en-US" sz="1200" dirty="0"/>
              <a:t>, </a:t>
            </a:r>
            <a:r>
              <a:rPr lang="en-US" sz="1200" dirty="0"/>
              <a:t>Baraldi</a:t>
            </a:r>
            <a:r>
              <a:rPr lang="en-US" sz="1200" dirty="0"/>
              <a:t> E. Treatment of bronchiolitis: state of the art. Early Human Development. 2013; 89S1: S31-S36. </a:t>
            </a:r>
            <a:endParaRPr lang="pt-BR" sz="1200" dirty="0"/>
          </a:p>
          <a:p>
            <a:pPr lvl="0"/>
            <a:r>
              <a:rPr lang="en-US" sz="1200" dirty="0"/>
              <a:t>Ferronato</a:t>
            </a:r>
            <a:r>
              <a:rPr lang="en-US" sz="1200" dirty="0"/>
              <a:t> AE, et al. Etiological diagnosis reduces the use of antibiotics in infants with bronchiolitis. CLINICS 2012;67(9):1001-1006</a:t>
            </a:r>
            <a:r>
              <a:rPr lang="en-US" sz="1200" dirty="0" smtClean="0"/>
              <a:t>.</a:t>
            </a:r>
          </a:p>
          <a:p>
            <a:r>
              <a:rPr lang="en-US" sz="1200" dirty="0"/>
              <a:t>Piedra</a:t>
            </a:r>
            <a:r>
              <a:rPr lang="en-US" sz="1200" dirty="0"/>
              <a:t> PA, Stark AR. Bronchiolitis in infants and children. www.uptodate.com </a:t>
            </a:r>
            <a:r>
              <a:rPr lang="en-US" sz="1200" dirty="0"/>
              <a:t>acessado</a:t>
            </a:r>
            <a:r>
              <a:rPr lang="en-US" sz="1200" dirty="0"/>
              <a:t> </a:t>
            </a:r>
            <a:r>
              <a:rPr lang="en-US" sz="1200" dirty="0"/>
              <a:t>em</a:t>
            </a:r>
            <a:r>
              <a:rPr lang="en-US" sz="1200" dirty="0"/>
              <a:t> </a:t>
            </a:r>
            <a:r>
              <a:rPr lang="en-US" sz="1200" dirty="0"/>
              <a:t>setembro</a:t>
            </a:r>
            <a:r>
              <a:rPr lang="en-US" sz="1200" dirty="0"/>
              <a:t> de 2013. 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331770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Protocolo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377868" y="1988840"/>
            <a:ext cx="4464496" cy="83099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Sem melhora ou com piora clínica após 72 </a:t>
            </a:r>
            <a:r>
              <a:rPr lang="pt-BR" sz="2400" dirty="0" smtClean="0"/>
              <a:t>horas</a:t>
            </a:r>
            <a:endParaRPr lang="pt-BR" sz="2400" dirty="0"/>
          </a:p>
        </p:txBody>
      </p:sp>
      <p:sp>
        <p:nvSpPr>
          <p:cNvPr id="6" name="CaixaDeTexto 5"/>
          <p:cNvSpPr txBox="1"/>
          <p:nvPr/>
        </p:nvSpPr>
        <p:spPr>
          <a:xfrm>
            <a:off x="2771800" y="3497465"/>
            <a:ext cx="345638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400" dirty="0"/>
              <a:t>Exames </a:t>
            </a:r>
            <a:r>
              <a:rPr lang="pt-BR" sz="2400" dirty="0" smtClean="0"/>
              <a:t>complementares</a:t>
            </a:r>
            <a:endParaRPr lang="pt-BR" sz="2400" dirty="0"/>
          </a:p>
        </p:txBody>
      </p:sp>
      <p:sp>
        <p:nvSpPr>
          <p:cNvPr id="7" name="CaixaDeTexto 6"/>
          <p:cNvSpPr txBox="1"/>
          <p:nvPr/>
        </p:nvSpPr>
        <p:spPr>
          <a:xfrm>
            <a:off x="3059832" y="4721368"/>
            <a:ext cx="288032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400" dirty="0" smtClean="0"/>
              <a:t>Afastar </a:t>
            </a:r>
            <a:r>
              <a:rPr lang="pt-BR" sz="2400" dirty="0"/>
              <a:t>outras </a:t>
            </a:r>
            <a:r>
              <a:rPr lang="pt-BR" sz="2400" dirty="0" smtClean="0"/>
              <a:t>causas</a:t>
            </a:r>
            <a:endParaRPr lang="pt-BR" sz="2400" dirty="0"/>
          </a:p>
        </p:txBody>
      </p:sp>
      <p:cxnSp>
        <p:nvCxnSpPr>
          <p:cNvPr id="8" name="Conector de seta reta 7"/>
          <p:cNvCxnSpPr/>
          <p:nvPr/>
        </p:nvCxnSpPr>
        <p:spPr>
          <a:xfrm>
            <a:off x="4499992" y="2996952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de seta reta 8"/>
          <p:cNvCxnSpPr/>
          <p:nvPr/>
        </p:nvCxnSpPr>
        <p:spPr>
          <a:xfrm>
            <a:off x="4572000" y="4221088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739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673224" y="1484784"/>
            <a:ext cx="7787208" cy="4608512"/>
          </a:xfrm>
        </p:spPr>
        <p:txBody>
          <a:bodyPr>
            <a:normAutofit fontScale="85000" lnSpcReduction="20000"/>
          </a:bodyPr>
          <a:lstStyle/>
          <a:p>
            <a:r>
              <a:rPr lang="pt-BR" dirty="0"/>
              <a:t>Radiografia de tórax </a:t>
            </a:r>
            <a:endParaRPr lang="pt-BR" dirty="0" smtClean="0"/>
          </a:p>
          <a:p>
            <a:pPr lvl="1"/>
            <a:r>
              <a:rPr lang="pt-BR" dirty="0"/>
              <a:t>N</a:t>
            </a:r>
            <a:r>
              <a:rPr lang="pt-BR" dirty="0" smtClean="0"/>
              <a:t>ão deve ser feita de rotina</a:t>
            </a:r>
          </a:p>
          <a:p>
            <a:pPr lvl="1"/>
            <a:r>
              <a:rPr lang="pt-BR" dirty="0" smtClean="0"/>
              <a:t>Indicações:</a:t>
            </a:r>
          </a:p>
          <a:p>
            <a:pPr lvl="2"/>
            <a:r>
              <a:rPr lang="pt-BR" dirty="0" smtClean="0"/>
              <a:t>se não houver melhora em crianças hospitalizadas</a:t>
            </a:r>
          </a:p>
          <a:p>
            <a:pPr lvl="2"/>
            <a:r>
              <a:rPr lang="pt-BR" dirty="0" smtClean="0"/>
              <a:t>se a gravidade da doença </a:t>
            </a:r>
            <a:r>
              <a:rPr lang="pt-BR" dirty="0" smtClean="0"/>
              <a:t>requiser</a:t>
            </a:r>
            <a:r>
              <a:rPr lang="pt-BR" dirty="0" smtClean="0"/>
              <a:t> investigação complementar </a:t>
            </a:r>
          </a:p>
          <a:p>
            <a:pPr lvl="2"/>
            <a:r>
              <a:rPr lang="pt-BR" dirty="0" smtClean="0"/>
              <a:t>se houver suspeita de outro diagnóstico</a:t>
            </a:r>
          </a:p>
          <a:p>
            <a:pPr lvl="1"/>
            <a:r>
              <a:rPr lang="pt-BR" dirty="0" smtClean="0"/>
              <a:t>Estudo prospectivo </a:t>
            </a:r>
          </a:p>
          <a:p>
            <a:pPr lvl="2"/>
            <a:r>
              <a:rPr lang="pt-BR" dirty="0" smtClean="0"/>
              <a:t>uso mais frequente de antibióticos quando radiografias foram solicitadas em suspeita de bronquiolite</a:t>
            </a:r>
          </a:p>
          <a:p>
            <a:pPr lvl="2"/>
            <a:r>
              <a:rPr lang="pt-BR" dirty="0" smtClean="0"/>
              <a:t>poucas alterações nos exames </a:t>
            </a:r>
          </a:p>
          <a:p>
            <a:pPr lvl="1"/>
            <a:r>
              <a:rPr lang="pt-BR" dirty="0" smtClean="0"/>
              <a:t>Achados: </a:t>
            </a:r>
          </a:p>
          <a:p>
            <a:pPr lvl="2"/>
            <a:r>
              <a:rPr lang="pt-BR" dirty="0" smtClean="0"/>
              <a:t>Diversos</a:t>
            </a:r>
          </a:p>
          <a:p>
            <a:pPr lvl="2"/>
            <a:r>
              <a:rPr lang="pt-BR" dirty="0" smtClean="0"/>
              <a:t>Infiltrado verdadeiro: suspeita de pneumonia bacteriana secundária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88032" y="6165304"/>
            <a:ext cx="8388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dirty="0"/>
              <a:t>Joseph J, Hall Z, Hall CB. Bronchiolitis: Recent Evidence on Diagnosis and Management. Pediatrics 2010;125;342.</a:t>
            </a:r>
            <a:endParaRPr lang="pt-BR" sz="1200" dirty="0"/>
          </a:p>
          <a:p>
            <a:pPr lvl="0"/>
            <a:r>
              <a:rPr lang="en-US" sz="1200" dirty="0"/>
              <a:t>Schuh</a:t>
            </a:r>
            <a:r>
              <a:rPr lang="en-US" sz="1200" dirty="0"/>
              <a:t> S, </a:t>
            </a:r>
            <a:r>
              <a:rPr lang="en-US" sz="1200" dirty="0"/>
              <a:t>Lalani</a:t>
            </a:r>
            <a:r>
              <a:rPr lang="en-US" sz="1200" dirty="0"/>
              <a:t> A, Allen U, Manson D, </a:t>
            </a:r>
            <a:r>
              <a:rPr lang="en-US" sz="1200" dirty="0"/>
              <a:t>Babyn</a:t>
            </a:r>
            <a:r>
              <a:rPr lang="en-US" sz="1200" dirty="0"/>
              <a:t> P, Stephens D. Evaluation of the Utility of Radiography in Acute Bronchiolitis. J Pediatr. 2007;150:429-33</a:t>
            </a:r>
            <a:r>
              <a:rPr lang="en-US" sz="1200" dirty="0" smtClean="0"/>
              <a:t>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654970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t-BR" dirty="0" smtClean="0"/>
              <a:t>Hemograma: </a:t>
            </a:r>
          </a:p>
          <a:p>
            <a:pPr lvl="1"/>
            <a:r>
              <a:rPr lang="pt-BR" dirty="0"/>
              <a:t>S</a:t>
            </a:r>
            <a:r>
              <a:rPr lang="pt-BR" dirty="0" smtClean="0"/>
              <a:t>em utilidade no </a:t>
            </a:r>
            <a:r>
              <a:rPr lang="pt-BR" dirty="0"/>
              <a:t>diagnóstico ou na decisão terapêutica de crianças com </a:t>
            </a:r>
            <a:r>
              <a:rPr lang="pt-BR" dirty="0" smtClean="0"/>
              <a:t>bronquiolite</a:t>
            </a:r>
          </a:p>
          <a:p>
            <a:pPr lvl="1"/>
            <a:r>
              <a:rPr lang="pt-BR" dirty="0" smtClean="0"/>
              <a:t>Alterado em infecções bacterianas</a:t>
            </a:r>
            <a:endParaRPr lang="pt-BR" dirty="0"/>
          </a:p>
          <a:p>
            <a:r>
              <a:rPr lang="pt-BR" dirty="0"/>
              <a:t>Testes rápidos de identificação </a:t>
            </a:r>
            <a:r>
              <a:rPr lang="pt-BR" dirty="0" smtClean="0"/>
              <a:t>viral: </a:t>
            </a:r>
          </a:p>
          <a:p>
            <a:pPr lvl="1"/>
            <a:r>
              <a:rPr lang="pt-BR" dirty="0"/>
              <a:t>S</a:t>
            </a:r>
            <a:r>
              <a:rPr lang="pt-BR" dirty="0" smtClean="0"/>
              <a:t>ensibilidade </a:t>
            </a:r>
            <a:r>
              <a:rPr lang="pt-BR" dirty="0"/>
              <a:t>e especificidade variáveis </a:t>
            </a:r>
            <a:endParaRPr lang="pt-BR" dirty="0" smtClean="0"/>
          </a:p>
          <a:p>
            <a:pPr lvl="1"/>
            <a:r>
              <a:rPr lang="pt-BR" dirty="0" smtClean="0"/>
              <a:t>Pacientes ambulatoriais: pouco </a:t>
            </a:r>
            <a:r>
              <a:rPr lang="pt-BR" dirty="0"/>
              <a:t>impacto no manejo da doença </a:t>
            </a:r>
            <a:endParaRPr lang="pt-BR" dirty="0" smtClean="0"/>
          </a:p>
          <a:p>
            <a:pPr lvl="1"/>
            <a:r>
              <a:rPr lang="pt-BR" dirty="0" smtClean="0"/>
              <a:t>Pacientes internados: intervenções </a:t>
            </a:r>
            <a:r>
              <a:rPr lang="pt-BR" dirty="0"/>
              <a:t>para reduzir a transmissão </a:t>
            </a:r>
            <a:r>
              <a:rPr lang="pt-BR" dirty="0"/>
              <a:t>nosocomial</a:t>
            </a:r>
            <a:r>
              <a:rPr lang="pt-BR" dirty="0"/>
              <a:t> </a:t>
            </a:r>
          </a:p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323528" y="6279703"/>
            <a:ext cx="8496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Subcommittee on Diagnosis and Management of Bronchiolitis. Diagnosis and Management of Bronchiolitis. Pediatrics 2006;118;1774.</a:t>
            </a:r>
            <a:endParaRPr lang="pt-BR" sz="1200" dirty="0"/>
          </a:p>
          <a:p>
            <a:pPr lvl="0"/>
            <a:r>
              <a:rPr lang="en-US" sz="1200" dirty="0" smtClean="0"/>
              <a:t>Coffin </a:t>
            </a:r>
            <a:r>
              <a:rPr lang="en-US" sz="1200" dirty="0"/>
              <a:t>SE. Bronchiolitis: in-patient focus. Pediatr </a:t>
            </a:r>
            <a:r>
              <a:rPr lang="en-US" sz="1200" dirty="0"/>
              <a:t>Clin</a:t>
            </a:r>
            <a:r>
              <a:rPr lang="en-US" sz="1200" dirty="0"/>
              <a:t> North Am 2005; 52:1047</a:t>
            </a:r>
            <a:r>
              <a:rPr lang="en-US" sz="1200" dirty="0" smtClean="0"/>
              <a:t>.</a:t>
            </a: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8536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417971" y="116632"/>
            <a:ext cx="4242443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2000" dirty="0"/>
              <a:t>Criança com menos de 2 anos de </a:t>
            </a:r>
            <a:r>
              <a:rPr lang="pt-BR" sz="2000" dirty="0" smtClean="0"/>
              <a:t>idade</a:t>
            </a:r>
            <a:endParaRPr lang="pt-BR" sz="2000" dirty="0"/>
          </a:p>
        </p:txBody>
      </p:sp>
      <p:sp>
        <p:nvSpPr>
          <p:cNvPr id="5" name="CaixaDeTexto 4"/>
          <p:cNvSpPr txBox="1"/>
          <p:nvPr/>
        </p:nvSpPr>
        <p:spPr>
          <a:xfrm>
            <a:off x="5108301" y="548680"/>
            <a:ext cx="3384376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000" dirty="0"/>
              <a:t>Exame físico: </a:t>
            </a:r>
            <a:r>
              <a:rPr lang="pt-BR" sz="2000" dirty="0"/>
              <a:t>taquipneia</a:t>
            </a:r>
            <a:r>
              <a:rPr lang="pt-BR" sz="2000" dirty="0"/>
              <a:t>, desconforto respiratório, sibilos </a:t>
            </a:r>
          </a:p>
        </p:txBody>
      </p:sp>
      <p:sp>
        <p:nvSpPr>
          <p:cNvPr id="7" name="Espaço Reservado para Conteúdo 6"/>
          <p:cNvSpPr txBox="1">
            <a:spLocks noGrp="1"/>
          </p:cNvSpPr>
          <p:nvPr>
            <p:ph sz="quarter" idx="1"/>
          </p:nvPr>
        </p:nvSpPr>
        <p:spPr>
          <a:xfrm>
            <a:off x="683567" y="548680"/>
            <a:ext cx="4176465" cy="13234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pt-BR" sz="2000" dirty="0"/>
              <a:t>Anamnese: </a:t>
            </a:r>
            <a:r>
              <a:rPr lang="pt-BR" sz="2000" dirty="0" smtClean="0"/>
              <a:t>sintomas </a:t>
            </a:r>
            <a:r>
              <a:rPr lang="pt-BR" sz="2000" dirty="0"/>
              <a:t>de infecção viral de vias aéreas superiores seguidos de aumento do esforço respiratório com menos de 10 dias de </a:t>
            </a:r>
            <a:r>
              <a:rPr lang="pt-BR" sz="2000" dirty="0" smtClean="0"/>
              <a:t>evolução</a:t>
            </a:r>
            <a:endParaRPr lang="pt-BR" sz="2000" dirty="0"/>
          </a:p>
        </p:txBody>
      </p:sp>
      <p:sp>
        <p:nvSpPr>
          <p:cNvPr id="8" name="CaixaDeTexto 7"/>
          <p:cNvSpPr txBox="1"/>
          <p:nvPr/>
        </p:nvSpPr>
        <p:spPr>
          <a:xfrm>
            <a:off x="2273136" y="1916340"/>
            <a:ext cx="460312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2000" dirty="0"/>
              <a:t>Série de beta-2 adrenérgicos </a:t>
            </a:r>
            <a:r>
              <a:rPr lang="pt-BR" sz="2000" dirty="0" smtClean="0"/>
              <a:t>monitorizada</a:t>
            </a:r>
            <a:endParaRPr lang="pt-BR" sz="2000" dirty="0"/>
          </a:p>
        </p:txBody>
      </p:sp>
      <p:sp>
        <p:nvSpPr>
          <p:cNvPr id="9" name="CaixaDeTexto 8"/>
          <p:cNvSpPr txBox="1"/>
          <p:nvPr/>
        </p:nvSpPr>
        <p:spPr>
          <a:xfrm>
            <a:off x="5439282" y="2361074"/>
            <a:ext cx="3312368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Com resposta parcial ou sem </a:t>
            </a:r>
            <a:r>
              <a:rPr lang="pt-BR" sz="2000" dirty="0" smtClean="0"/>
              <a:t>resposta</a:t>
            </a:r>
            <a:endParaRPr lang="pt-BR" sz="2000" dirty="0"/>
          </a:p>
        </p:txBody>
      </p:sp>
      <p:sp>
        <p:nvSpPr>
          <p:cNvPr id="10" name="CaixaDeTexto 9"/>
          <p:cNvSpPr txBox="1"/>
          <p:nvPr/>
        </p:nvSpPr>
        <p:spPr>
          <a:xfrm>
            <a:off x="683568" y="2348880"/>
            <a:ext cx="281840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pt-BR" sz="2000" dirty="0"/>
              <a:t>Com resposta </a:t>
            </a:r>
            <a:r>
              <a:rPr lang="pt-BR" sz="2000" dirty="0" smtClean="0"/>
              <a:t>satisfatória</a:t>
            </a:r>
            <a:endParaRPr lang="pt-BR" sz="2000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268003" y="2780928"/>
            <a:ext cx="3233965" cy="10156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000" dirty="0"/>
              <a:t>Investigar antecedentes de asma, alergia e sibilância prévia 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0" y="3833753"/>
            <a:ext cx="4065609" cy="13234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000" dirty="0"/>
              <a:t>Manter  </a:t>
            </a:r>
            <a:r>
              <a:rPr lang="pt-BR" sz="2000" dirty="0"/>
              <a:t>broncodilatador</a:t>
            </a:r>
            <a:r>
              <a:rPr lang="pt-BR" sz="2000" dirty="0"/>
              <a:t> de horário</a:t>
            </a:r>
          </a:p>
          <a:p>
            <a:r>
              <a:rPr lang="pt-BR" sz="2000" dirty="0"/>
              <a:t>Associar corticoide sistêmico se necessário</a:t>
            </a:r>
          </a:p>
          <a:p>
            <a:r>
              <a:rPr lang="pt-BR" sz="2000" dirty="0"/>
              <a:t>Reavaliar em 48 </a:t>
            </a:r>
            <a:r>
              <a:rPr lang="pt-BR" sz="2000" dirty="0" smtClean="0"/>
              <a:t>horas</a:t>
            </a:r>
            <a:endParaRPr lang="pt-BR" sz="2000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6080982" y="3100898"/>
            <a:ext cx="2955514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lvl="1" algn="ctr"/>
            <a:r>
              <a:rPr lang="pt-BR" sz="2000" dirty="0" smtClean="0"/>
              <a:t>Internação hospitalar</a:t>
            </a:r>
          </a:p>
        </p:txBody>
      </p:sp>
      <p:sp>
        <p:nvSpPr>
          <p:cNvPr id="14" name="CaixaDeTexto 13"/>
          <p:cNvSpPr txBox="1"/>
          <p:nvPr/>
        </p:nvSpPr>
        <p:spPr>
          <a:xfrm>
            <a:off x="3707722" y="3131676"/>
            <a:ext cx="2304438" cy="3693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Tratamento domiciliar</a:t>
            </a:r>
            <a:endParaRPr lang="pt-BR" dirty="0"/>
          </a:p>
        </p:txBody>
      </p:sp>
      <p:sp>
        <p:nvSpPr>
          <p:cNvPr id="15" name="CaixaDeTexto 14"/>
          <p:cNvSpPr txBox="1"/>
          <p:nvPr/>
        </p:nvSpPr>
        <p:spPr>
          <a:xfrm>
            <a:off x="5803604" y="4881354"/>
            <a:ext cx="3340396" cy="70788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Sem melhora ou com piora clínica após 72 </a:t>
            </a:r>
            <a:r>
              <a:rPr lang="pt-BR" sz="2000" dirty="0" smtClean="0"/>
              <a:t>horas</a:t>
            </a:r>
            <a:endParaRPr lang="pt-BR" sz="2000" dirty="0"/>
          </a:p>
        </p:txBody>
      </p:sp>
      <p:sp>
        <p:nvSpPr>
          <p:cNvPr id="16" name="CaixaDeTexto 15"/>
          <p:cNvSpPr txBox="1"/>
          <p:nvPr/>
        </p:nvSpPr>
        <p:spPr>
          <a:xfrm>
            <a:off x="5589449" y="6125234"/>
            <a:ext cx="3456384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2000" dirty="0"/>
              <a:t>Exames </a:t>
            </a:r>
            <a:r>
              <a:rPr lang="pt-BR" sz="2000" dirty="0" smtClean="0"/>
              <a:t>complementares</a:t>
            </a:r>
            <a:endParaRPr lang="pt-BR" sz="2000" dirty="0"/>
          </a:p>
        </p:txBody>
      </p:sp>
      <p:sp>
        <p:nvSpPr>
          <p:cNvPr id="17" name="CaixaDeTexto 16"/>
          <p:cNvSpPr txBox="1"/>
          <p:nvPr/>
        </p:nvSpPr>
        <p:spPr>
          <a:xfrm>
            <a:off x="6156176" y="5671120"/>
            <a:ext cx="2880320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000" dirty="0" smtClean="0"/>
              <a:t>Afastar </a:t>
            </a:r>
            <a:r>
              <a:rPr lang="pt-BR" sz="2000" dirty="0"/>
              <a:t>outras </a:t>
            </a:r>
            <a:r>
              <a:rPr lang="pt-BR" sz="2000" dirty="0" smtClean="0"/>
              <a:t>causas</a:t>
            </a:r>
            <a:endParaRPr lang="pt-BR" sz="2000" dirty="0"/>
          </a:p>
        </p:txBody>
      </p:sp>
      <p:sp>
        <p:nvSpPr>
          <p:cNvPr id="19" name="CaixaDeTexto 18"/>
          <p:cNvSpPr txBox="1"/>
          <p:nvPr/>
        </p:nvSpPr>
        <p:spPr>
          <a:xfrm>
            <a:off x="6234335" y="3596823"/>
            <a:ext cx="2811498" cy="120032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dirty="0" smtClean="0"/>
              <a:t>Hidratação venosa</a:t>
            </a:r>
          </a:p>
          <a:p>
            <a:r>
              <a:rPr lang="pt-BR" dirty="0" smtClean="0"/>
              <a:t>Oxigênio suplementar</a:t>
            </a:r>
          </a:p>
          <a:p>
            <a:r>
              <a:rPr lang="pt-BR" dirty="0"/>
              <a:t>Nebulização com solução salina hipertônica a 3% </a:t>
            </a:r>
          </a:p>
        </p:txBody>
      </p:sp>
      <p:cxnSp>
        <p:nvCxnSpPr>
          <p:cNvPr id="26" name="Conector de seta reta 25"/>
          <p:cNvCxnSpPr/>
          <p:nvPr/>
        </p:nvCxnSpPr>
        <p:spPr>
          <a:xfrm>
            <a:off x="5578152" y="408976"/>
            <a:ext cx="10425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de seta reta 26"/>
          <p:cNvCxnSpPr/>
          <p:nvPr/>
        </p:nvCxnSpPr>
        <p:spPr>
          <a:xfrm flipH="1">
            <a:off x="4065609" y="457734"/>
            <a:ext cx="146351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>
            <a:off x="4984964" y="1700808"/>
            <a:ext cx="0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de seta reta 30"/>
          <p:cNvCxnSpPr/>
          <p:nvPr/>
        </p:nvCxnSpPr>
        <p:spPr>
          <a:xfrm>
            <a:off x="7454486" y="2961194"/>
            <a:ext cx="10425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de seta reta 31"/>
          <p:cNvCxnSpPr/>
          <p:nvPr/>
        </p:nvCxnSpPr>
        <p:spPr>
          <a:xfrm flipH="1">
            <a:off x="2825196" y="2253722"/>
            <a:ext cx="144016" cy="1709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de seta reta 32"/>
          <p:cNvCxnSpPr/>
          <p:nvPr/>
        </p:nvCxnSpPr>
        <p:spPr>
          <a:xfrm>
            <a:off x="6444208" y="2253308"/>
            <a:ext cx="10425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de seta reta 34"/>
          <p:cNvCxnSpPr/>
          <p:nvPr/>
        </p:nvCxnSpPr>
        <p:spPr>
          <a:xfrm flipH="1">
            <a:off x="5578152" y="2983401"/>
            <a:ext cx="104253" cy="1933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e seta reta 37"/>
          <p:cNvCxnSpPr/>
          <p:nvPr/>
        </p:nvCxnSpPr>
        <p:spPr>
          <a:xfrm flipH="1">
            <a:off x="2115322" y="3725987"/>
            <a:ext cx="533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 flipH="1">
            <a:off x="2133275" y="2673162"/>
            <a:ext cx="533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de seta reta 40"/>
          <p:cNvCxnSpPr/>
          <p:nvPr/>
        </p:nvCxnSpPr>
        <p:spPr>
          <a:xfrm flipH="1">
            <a:off x="7627220" y="3480127"/>
            <a:ext cx="533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de seta reta 41"/>
          <p:cNvCxnSpPr/>
          <p:nvPr/>
        </p:nvCxnSpPr>
        <p:spPr>
          <a:xfrm flipH="1">
            <a:off x="7663370" y="4773588"/>
            <a:ext cx="533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de seta reta 42"/>
          <p:cNvCxnSpPr/>
          <p:nvPr/>
        </p:nvCxnSpPr>
        <p:spPr>
          <a:xfrm flipH="1">
            <a:off x="7678134" y="5481474"/>
            <a:ext cx="533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/>
          <p:cNvCxnSpPr/>
          <p:nvPr/>
        </p:nvCxnSpPr>
        <p:spPr>
          <a:xfrm flipH="1">
            <a:off x="7670603" y="5963464"/>
            <a:ext cx="5333" cy="2155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6866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PT" dirty="0" smtClean="0"/>
              <a:t>Bronquiolite aguda: </a:t>
            </a:r>
            <a:r>
              <a:rPr lang="pt-PT" dirty="0"/>
              <a:t>um desafio </a:t>
            </a:r>
            <a:r>
              <a:rPr lang="pt-PT" dirty="0" smtClean="0"/>
              <a:t>pela </a:t>
            </a:r>
            <a:r>
              <a:rPr lang="pt-PT" dirty="0"/>
              <a:t>falta de consenso hoje na literatura sobre seu diagnóstico e </a:t>
            </a:r>
            <a:r>
              <a:rPr lang="pt-PT" dirty="0" smtClean="0"/>
              <a:t>manejo </a:t>
            </a:r>
          </a:p>
          <a:p>
            <a:r>
              <a:rPr lang="pt-PT" dirty="0" smtClean="0"/>
              <a:t>As </a:t>
            </a:r>
            <a:r>
              <a:rPr lang="pt-PT" dirty="0"/>
              <a:t>intervenções terapêuticas têm sido alvo de </a:t>
            </a:r>
            <a:r>
              <a:rPr lang="pt-PT"/>
              <a:t>diversos </a:t>
            </a:r>
            <a:r>
              <a:rPr lang="pt-PT" smtClean="0"/>
              <a:t>estudos</a:t>
            </a:r>
          </a:p>
          <a:p>
            <a:pPr lvl="1"/>
            <a:r>
              <a:rPr lang="pt-PT" smtClean="0"/>
              <a:t>tratamento </a:t>
            </a:r>
            <a:r>
              <a:rPr lang="pt-PT" dirty="0"/>
              <a:t>de suporte continua sendo o manejo preconizado. </a:t>
            </a:r>
            <a:endParaRPr lang="pt-PT" dirty="0" smtClean="0"/>
          </a:p>
          <a:p>
            <a:r>
              <a:rPr lang="pt-PT" dirty="0" smtClean="0"/>
              <a:t>Embora </a:t>
            </a:r>
            <a:r>
              <a:rPr lang="pt-PT" dirty="0"/>
              <a:t>não haja evidências, algumas terapias são promissoras. São necessários, no entanto, mais trabalhos que aumentem as </a:t>
            </a:r>
            <a:r>
              <a:rPr lang="pt-PT" dirty="0" smtClean="0"/>
              <a:t>possibilidades </a:t>
            </a:r>
            <a:r>
              <a:rPr lang="pt-PT" dirty="0"/>
              <a:t>de tratamento.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2904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lassic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1801</TotalTime>
  <Words>2222</Words>
  <Application>Microsoft Office PowerPoint</Application>
  <PresentationFormat>Apresentação na tela (4:3)</PresentationFormat>
  <Paragraphs>263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26" baseType="lpstr">
      <vt:lpstr>Classic</vt:lpstr>
      <vt:lpstr>Diagnóstico e Manejo de Bronquiolite Viral Aguda:  Proposta de Protocolo </vt:lpstr>
      <vt:lpstr>Considerações gerais</vt:lpstr>
      <vt:lpstr>Considerações gerais</vt:lpstr>
      <vt:lpstr>Diagnóstico e Manejo de Bronquiolite Viral Aguda: Proposta de Protocolo</vt:lpstr>
      <vt:lpstr>Definição</vt:lpstr>
      <vt:lpstr>Diagnóstico</vt:lpstr>
      <vt:lpstr>Protocolo</vt:lpstr>
      <vt:lpstr>Patogênese</vt:lpstr>
      <vt:lpstr>Broncodilatadores </vt:lpstr>
      <vt:lpstr>Protocolo</vt:lpstr>
      <vt:lpstr>Broncodilatadores</vt:lpstr>
      <vt:lpstr>Protocolo</vt:lpstr>
      <vt:lpstr>Hidratação e Oxigenioterapia </vt:lpstr>
      <vt:lpstr>Protocolo</vt:lpstr>
      <vt:lpstr>Protocolo</vt:lpstr>
      <vt:lpstr>Fatores de risco para doença grave</vt:lpstr>
      <vt:lpstr>Solução salina hipertônica  </vt:lpstr>
      <vt:lpstr>Protocolo</vt:lpstr>
      <vt:lpstr>Corticosteroides </vt:lpstr>
      <vt:lpstr>Outras terapias</vt:lpstr>
      <vt:lpstr>Protocolo</vt:lpstr>
      <vt:lpstr>Exames complementares</vt:lpstr>
      <vt:lpstr>Exames complementares</vt:lpstr>
      <vt:lpstr>Apresentação do PowerPoint</vt:lpstr>
      <vt:lpstr>Conclusão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CHIMBA</dc:creator>
  <cp:lastModifiedBy>Paulo</cp:lastModifiedBy>
  <cp:revision>156</cp:revision>
  <dcterms:created xsi:type="dcterms:W3CDTF">2013-11-21T20:08:32Z</dcterms:created>
  <dcterms:modified xsi:type="dcterms:W3CDTF">2013-11-28T21:46:09Z</dcterms:modified>
</cp:coreProperties>
</file>