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2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9" r:id="rId13"/>
    <p:sldId id="270" r:id="rId14"/>
    <p:sldId id="272" r:id="rId15"/>
    <p:sldId id="273" r:id="rId16"/>
    <p:sldId id="274" r:id="rId17"/>
    <p:sldId id="275" r:id="rId18"/>
    <p:sldId id="277" r:id="rId19"/>
    <p:sldId id="278" r:id="rId20"/>
    <p:sldId id="290" r:id="rId21"/>
    <p:sldId id="279" r:id="rId22"/>
    <p:sldId id="276" r:id="rId23"/>
    <p:sldId id="289" r:id="rId24"/>
    <p:sldId id="280" r:id="rId25"/>
    <p:sldId id="281" r:id="rId26"/>
    <p:sldId id="282" r:id="rId27"/>
    <p:sldId id="283" r:id="rId28"/>
    <p:sldId id="284" r:id="rId29"/>
    <p:sldId id="286" r:id="rId30"/>
    <p:sldId id="287" r:id="rId3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é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Estilo Médio 2 - Ênfas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8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FCEAF0-412F-4FEA-B02B-8F8EE53753E6}" type="datetimeFigureOut">
              <a:rPr lang="pt-BR" smtClean="0"/>
              <a:pPr/>
              <a:t>11/12/2013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48CF1C-CCE7-4BDB-B5FE-8A70E0D341F8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347571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48CF1C-CCE7-4BDB-B5FE-8A70E0D341F8}" type="slidenum">
              <a:rPr lang="pt-BR" smtClean="0"/>
              <a:pPr/>
              <a:t>1</a:t>
            </a:fld>
            <a:endParaRPr lang="pt-BR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2" name="Título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25" name="Subtítulo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31" name="Espaço Reservado para Data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AE32EC66-9E23-4869-9E18-E9C26185EC1B}" type="datetimeFigureOut">
              <a:rPr lang="pt-BR" smtClean="0"/>
              <a:pPr/>
              <a:t>11/12/2013</a:t>
            </a:fld>
            <a:endParaRPr lang="pt-BR" dirty="0"/>
          </a:p>
        </p:txBody>
      </p:sp>
      <p:sp>
        <p:nvSpPr>
          <p:cNvPr id="18" name="Espaço Reservado para Rodapé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pt-BR" dirty="0"/>
          </a:p>
        </p:txBody>
      </p:sp>
      <p:sp>
        <p:nvSpPr>
          <p:cNvPr id="29" name="Espaço Reservado para Número de Slide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2FE940A2-984B-44FD-956B-E9D1603E15CD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E32EC66-9E23-4869-9E18-E9C26185EC1B}" type="datetimeFigureOut">
              <a:rPr lang="pt-BR" smtClean="0"/>
              <a:pPr/>
              <a:t>11/12/2013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E940A2-984B-44FD-956B-E9D1603E15CD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E32EC66-9E23-4869-9E18-E9C26185EC1B}" type="datetimeFigureOut">
              <a:rPr lang="pt-BR" smtClean="0"/>
              <a:pPr/>
              <a:t>11/12/2013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2FE940A2-984B-44FD-956B-E9D1603E15CD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E32EC66-9E23-4869-9E18-E9C26185EC1B}" type="datetimeFigureOut">
              <a:rPr lang="pt-BR" smtClean="0"/>
              <a:pPr/>
              <a:t>11/12/2013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E940A2-984B-44FD-956B-E9D1603E15CD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E32EC66-9E23-4869-9E18-E9C26185EC1B}" type="datetimeFigureOut">
              <a:rPr lang="pt-BR" smtClean="0"/>
              <a:pPr/>
              <a:t>11/12/2013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E940A2-984B-44FD-956B-E9D1603E15CD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E32EC66-9E23-4869-9E18-E9C26185EC1B}" type="datetimeFigureOut">
              <a:rPr lang="pt-BR" smtClean="0"/>
              <a:pPr/>
              <a:t>11/12/2013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E940A2-984B-44FD-956B-E9D1603E15CD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E32EC66-9E23-4869-9E18-E9C26185EC1B}" type="datetimeFigureOut">
              <a:rPr lang="pt-BR" smtClean="0"/>
              <a:pPr/>
              <a:t>11/12/2013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E940A2-984B-44FD-956B-E9D1603E15CD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E32EC66-9E23-4869-9E18-E9C26185EC1B}" type="datetimeFigureOut">
              <a:rPr lang="pt-BR" smtClean="0"/>
              <a:pPr/>
              <a:t>11/12/2013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E940A2-984B-44FD-956B-E9D1603E15CD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tângulo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E32EC66-9E23-4869-9E18-E9C26185EC1B}" type="datetimeFigureOut">
              <a:rPr lang="pt-BR" smtClean="0"/>
              <a:pPr/>
              <a:t>11/12/2013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E940A2-984B-44FD-956B-E9D1603E15CD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10" name="Espaço Reservado para Imagem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E32EC66-9E23-4869-9E18-E9C26185EC1B}" type="datetimeFigureOut">
              <a:rPr lang="pt-BR" smtClean="0"/>
              <a:pPr/>
              <a:t>11/12/2013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E940A2-984B-44FD-956B-E9D1603E15CD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AE32EC66-9E23-4869-9E18-E9C26185EC1B}" type="datetimeFigureOut">
              <a:rPr lang="pt-BR" smtClean="0"/>
              <a:pPr/>
              <a:t>11/12/2013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2FE940A2-984B-44FD-956B-E9D1603E15CD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" name="Espaço Reservado para Título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1" name="Espaço Reservado para Texto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27" name="Espaço Reservado para Data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AE32EC66-9E23-4869-9E18-E9C26185EC1B}" type="datetimeFigureOut">
              <a:rPr lang="pt-BR" smtClean="0"/>
              <a:pPr/>
              <a:t>11/12/2013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pt-BR" dirty="0"/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2FE940A2-984B-44FD-956B-E9D1603E15CD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807804" y="968534"/>
            <a:ext cx="6228184" cy="3660256"/>
          </a:xfrm>
        </p:spPr>
        <p:txBody>
          <a:bodyPr/>
          <a:lstStyle/>
          <a:p>
            <a:pPr algn="l"/>
            <a:r>
              <a:rPr lang="pt-BR" sz="3200" dirty="0" smtClean="0"/>
              <a:t>Encefalite antirreceptor NMDA em pediatria: </a:t>
            </a:r>
            <a:br>
              <a:rPr lang="pt-BR" sz="3200" dirty="0" smtClean="0"/>
            </a:br>
            <a:r>
              <a:rPr lang="pt-BR" sz="3200" dirty="0" smtClean="0"/>
              <a:t>Desafio diagnóstico e terapêutico</a:t>
            </a:r>
            <a:r>
              <a:rPr lang="pt-BR" dirty="0" smtClean="0"/>
              <a:t/>
            </a:r>
            <a:br>
              <a:rPr lang="pt-BR" dirty="0" smtClean="0"/>
            </a:b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555776" y="4005064"/>
            <a:ext cx="6444208" cy="1317272"/>
          </a:xfrm>
        </p:spPr>
        <p:txBody>
          <a:bodyPr>
            <a:normAutofit fontScale="92500" lnSpcReduction="10000"/>
          </a:bodyPr>
          <a:lstStyle/>
          <a:p>
            <a:r>
              <a:rPr lang="pt-BR" dirty="0" smtClean="0"/>
              <a:t>Bárbara Rios Vellasco de Amorim</a:t>
            </a:r>
            <a:br>
              <a:rPr lang="pt-BR" dirty="0" smtClean="0"/>
            </a:br>
            <a:r>
              <a:rPr lang="pt-BR" dirty="0" smtClean="0"/>
              <a:t>    Orientador: Dr. Alexandre Serafim</a:t>
            </a:r>
          </a:p>
          <a:p>
            <a:r>
              <a:rPr lang="pt-BR" dirty="0" smtClean="0">
                <a:hlinkClick r:id="rId3"/>
              </a:rPr>
              <a:t>www.paulomargotto.com.br</a:t>
            </a:r>
            <a:r>
              <a:rPr lang="pt-BR" dirty="0" smtClean="0"/>
              <a:t> </a:t>
            </a:r>
            <a:endParaRPr lang="pt-BR" dirty="0" smtClean="0"/>
          </a:p>
          <a:p>
            <a:r>
              <a:rPr lang="pt-BR" sz="1900" dirty="0" smtClean="0"/>
              <a:t>Brasília, 2 de dezembro de 2013</a:t>
            </a:r>
            <a:endParaRPr lang="pt-BR" sz="1900" dirty="0"/>
          </a:p>
        </p:txBody>
      </p:sp>
      <p:sp>
        <p:nvSpPr>
          <p:cNvPr id="4" name="CaixaDeTexto 3"/>
          <p:cNvSpPr txBox="1"/>
          <p:nvPr/>
        </p:nvSpPr>
        <p:spPr>
          <a:xfrm>
            <a:off x="2699792" y="260648"/>
            <a:ext cx="64442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>
                <a:solidFill>
                  <a:schemeClr val="hlink"/>
                </a:solidFill>
                <a:latin typeface="Calibri" pitchFamily="34" charset="0"/>
              </a:rPr>
              <a:t>Artigo de monografia para conclusão da residência médica em pediatria do Hospital Materno Infantil de Brasília (HMIB</a:t>
            </a:r>
            <a:r>
              <a:rPr lang="pt-BR" dirty="0" smtClean="0">
                <a:solidFill>
                  <a:schemeClr val="hlink"/>
                </a:solidFill>
                <a:latin typeface="Calibri" pitchFamily="34" charset="0"/>
              </a:rPr>
              <a:t>) </a:t>
            </a:r>
            <a:endParaRPr lang="pt-BR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5714160"/>
            <a:ext cx="6444208" cy="9660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4603792"/>
            <a:ext cx="1507991" cy="1110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INTRODUÇÃO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PT" dirty="0" smtClean="0"/>
              <a:t> </a:t>
            </a:r>
            <a:r>
              <a:rPr lang="pt-BR" sz="2800" dirty="0" smtClean="0"/>
              <a:t>Encefalite </a:t>
            </a:r>
            <a:r>
              <a:rPr lang="pt-BR" sz="2800" dirty="0" err="1" smtClean="0"/>
              <a:t>antirreceptor</a:t>
            </a:r>
            <a:r>
              <a:rPr lang="pt-BR" sz="2800" dirty="0" smtClean="0"/>
              <a:t> </a:t>
            </a:r>
            <a:r>
              <a:rPr lang="pt-BR" sz="2800" dirty="0"/>
              <a:t>N-metil-D-aspartato </a:t>
            </a:r>
            <a:r>
              <a:rPr lang="pt-BR" sz="2800" dirty="0" smtClean="0"/>
              <a:t>(</a:t>
            </a:r>
            <a:r>
              <a:rPr lang="pt-PT" smtClean="0"/>
              <a:t>NMDA): </a:t>
            </a:r>
            <a:endParaRPr lang="pt-PT" dirty="0" smtClean="0"/>
          </a:p>
          <a:p>
            <a:pPr>
              <a:buNone/>
            </a:pPr>
            <a:endParaRPr lang="pt-PT" dirty="0" smtClean="0"/>
          </a:p>
          <a:p>
            <a:pPr lvl="1"/>
            <a:r>
              <a:rPr lang="pt-PT" dirty="0" smtClean="0"/>
              <a:t>Auto-imune</a:t>
            </a:r>
          </a:p>
          <a:p>
            <a:pPr lvl="1">
              <a:buNone/>
            </a:pPr>
            <a:endParaRPr lang="pt-PT" dirty="0" smtClean="0"/>
          </a:p>
          <a:p>
            <a:pPr lvl="1"/>
            <a:r>
              <a:rPr lang="pt-PT" dirty="0" smtClean="0"/>
              <a:t>Forte associação com tumores, principalmente teratoma de ovário</a:t>
            </a:r>
          </a:p>
          <a:p>
            <a:pPr lvl="1">
              <a:buNone/>
            </a:pPr>
            <a:r>
              <a:rPr lang="pt-PT" dirty="0" smtClean="0"/>
              <a:t> </a:t>
            </a:r>
          </a:p>
          <a:p>
            <a:pPr lvl="1"/>
            <a:r>
              <a:rPr lang="pt-PT" dirty="0" smtClean="0"/>
              <a:t>Afeta predominantemente: crianças, adultos jovens e mulheres, com ou sem associação de tumor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INTRODUÇÃO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t-BR" dirty="0" smtClean="0"/>
              <a:t>Característica: P</a:t>
            </a:r>
            <a:r>
              <a:rPr lang="pt-PT" dirty="0" smtClean="0"/>
              <a:t>rogressão dos sintomas em múltiplos estágios:</a:t>
            </a:r>
          </a:p>
          <a:p>
            <a:pPr lvl="1"/>
            <a:r>
              <a:rPr lang="pt-PT" dirty="0" smtClean="0"/>
              <a:t>Alteração aguda do comportamento</a:t>
            </a:r>
          </a:p>
          <a:p>
            <a:pPr lvl="1"/>
            <a:r>
              <a:rPr lang="pt-PT" dirty="0" smtClean="0"/>
              <a:t>Psicose </a:t>
            </a:r>
          </a:p>
          <a:p>
            <a:pPr lvl="1"/>
            <a:r>
              <a:rPr lang="pt-PT" dirty="0" smtClean="0"/>
              <a:t>Catatonia</a:t>
            </a:r>
          </a:p>
          <a:p>
            <a:pPr lvl="1">
              <a:buNone/>
            </a:pPr>
            <a:endParaRPr lang="pt-PT" dirty="0" smtClean="0"/>
          </a:p>
          <a:p>
            <a:r>
              <a:rPr lang="pt-PT" dirty="0" smtClean="0"/>
              <a:t>Posteriormente:</a:t>
            </a:r>
          </a:p>
          <a:p>
            <a:pPr lvl="1"/>
            <a:r>
              <a:rPr lang="pt-PT" dirty="0" smtClean="0"/>
              <a:t>Convulsões, déficit de memória, discinesias, regressões na fala, disautonomia, hipoventilação </a:t>
            </a:r>
          </a:p>
          <a:p>
            <a:pPr lvl="1"/>
            <a:r>
              <a:rPr lang="pt-PT" dirty="0" smtClean="0"/>
              <a:t>Alguns casos: evolução crítica </a:t>
            </a:r>
            <a:r>
              <a:rPr lang="pt-PT" dirty="0" smtClean="0">
                <a:sym typeface="Wingdings" pitchFamily="2" charset="2"/>
              </a:rPr>
              <a:t></a:t>
            </a:r>
            <a:r>
              <a:rPr lang="pt-PT" dirty="0" smtClean="0"/>
              <a:t> internação em cuidados intensivos</a:t>
            </a:r>
            <a:br>
              <a:rPr lang="pt-PT" dirty="0" smtClean="0"/>
            </a:b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INTRODUÇÃO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PT" dirty="0" smtClean="0"/>
              <a:t>Diagnóstico: detecção de anticorpos antirreceptor NMDA no líquor e/ou no soro</a:t>
            </a:r>
          </a:p>
          <a:p>
            <a:pPr>
              <a:buNone/>
            </a:pPr>
            <a:r>
              <a:rPr lang="pt-PT" dirty="0" smtClean="0"/>
              <a:t> </a:t>
            </a:r>
          </a:p>
          <a:p>
            <a:r>
              <a:rPr lang="pt-PT" dirty="0" smtClean="0"/>
              <a:t>Tratamento: </a:t>
            </a:r>
          </a:p>
          <a:p>
            <a:pPr lvl="1"/>
            <a:r>
              <a:rPr lang="pt-PT" dirty="0" smtClean="0"/>
              <a:t>imunoterapia + cuidados multiprofissionais</a:t>
            </a:r>
            <a:endParaRPr lang="pt-PT" sz="1700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pt-PT" sz="2000" dirty="0" smtClean="0">
              <a:solidFill>
                <a:srgbClr val="FF0000"/>
              </a:solidFill>
            </a:endParaRPr>
          </a:p>
          <a:p>
            <a:r>
              <a:rPr lang="pt-PT" dirty="0" smtClean="0"/>
              <a:t>Prognóstico:</a:t>
            </a:r>
            <a:r>
              <a:rPr lang="pt-PT" dirty="0" smtClean="0">
                <a:solidFill>
                  <a:srgbClr val="FF0000"/>
                </a:solidFill>
              </a:rPr>
              <a:t> </a:t>
            </a:r>
          </a:p>
          <a:p>
            <a:pPr lvl="1"/>
            <a:r>
              <a:rPr lang="pt-PT" dirty="0" smtClean="0"/>
              <a:t>recuperação &gt; 75% dos pacientes</a:t>
            </a:r>
            <a:endParaRPr lang="pt-BR" sz="1700" dirty="0" smtClean="0"/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PT" dirty="0" smtClean="0"/>
              <a:t>DESCRIÇÃO DO CASO:</a:t>
            </a:r>
            <a:r>
              <a:rPr lang="pt-BR" dirty="0" smtClean="0"/>
              <a:t/>
            </a:r>
            <a:br>
              <a:rPr lang="pt-BR" dirty="0" smtClean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PT" dirty="0" smtClean="0"/>
              <a:t>Paciente do gênero feminino, </a:t>
            </a:r>
            <a:r>
              <a:rPr lang="pt-BR" dirty="0" smtClean="0"/>
              <a:t>9 anos, previamente hígida, queixa de cefaleia occipital </a:t>
            </a:r>
            <a:r>
              <a:rPr lang="pt-BR" dirty="0" smtClean="0">
                <a:sym typeface="Wingdings" pitchFamily="2" charset="2"/>
              </a:rPr>
              <a:t></a:t>
            </a:r>
            <a:r>
              <a:rPr lang="pt-BR" dirty="0" smtClean="0"/>
              <a:t> alteração do comportamento</a:t>
            </a:r>
          </a:p>
          <a:p>
            <a:pPr>
              <a:buNone/>
            </a:pPr>
            <a:endParaRPr lang="pt-BR" sz="1000" dirty="0" smtClean="0">
              <a:solidFill>
                <a:srgbClr val="FF0000"/>
              </a:solidFill>
            </a:endParaRPr>
          </a:p>
          <a:p>
            <a:r>
              <a:rPr lang="pt-BR" dirty="0" smtClean="0"/>
              <a:t>Dias depois: vômito </a:t>
            </a:r>
            <a:r>
              <a:rPr lang="pt-BR" dirty="0" smtClean="0">
                <a:sym typeface="Wingdings" pitchFamily="2" charset="2"/>
              </a:rPr>
              <a:t> </a:t>
            </a:r>
            <a:r>
              <a:rPr lang="pt-BR" dirty="0" smtClean="0"/>
              <a:t>convulsão tônico-clônica generalizada </a:t>
            </a:r>
          </a:p>
          <a:p>
            <a:pPr>
              <a:buNone/>
            </a:pPr>
            <a:endParaRPr lang="pt-BR" dirty="0" smtClean="0"/>
          </a:p>
          <a:p>
            <a:r>
              <a:rPr lang="pt-BR" dirty="0" smtClean="0"/>
              <a:t>Internada: bom estado geral + agressividade</a:t>
            </a:r>
          </a:p>
          <a:p>
            <a:pPr>
              <a:buNone/>
            </a:pPr>
            <a:r>
              <a:rPr lang="pt-BR" dirty="0" smtClean="0"/>
              <a:t> </a:t>
            </a:r>
          </a:p>
          <a:p>
            <a:r>
              <a:rPr lang="pt-BR" dirty="0" smtClean="0"/>
              <a:t>Alta em uso de Fenobarbital</a:t>
            </a:r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PT" dirty="0" smtClean="0"/>
              <a:t>DESCRIÇÃO DO CASO:</a:t>
            </a:r>
            <a:r>
              <a:rPr lang="pt-BR" dirty="0" smtClean="0"/>
              <a:t/>
            </a:r>
            <a:br>
              <a:rPr lang="pt-BR" dirty="0" smtClean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Em casa: alteração do comportamento, sialorreia, agressividade, episódio de liberação esfincteriana </a:t>
            </a:r>
            <a:r>
              <a:rPr lang="pt-BR" dirty="0" smtClean="0">
                <a:sym typeface="Wingdings" pitchFamily="2" charset="2"/>
              </a:rPr>
              <a:t> t</a:t>
            </a:r>
            <a:r>
              <a:rPr lang="pt-BR" dirty="0" smtClean="0"/>
              <a:t>remores, agitação, regressão da fala, um pico febril</a:t>
            </a:r>
          </a:p>
          <a:p>
            <a:pPr>
              <a:buNone/>
            </a:pPr>
            <a:endParaRPr lang="pt-BR" dirty="0" smtClean="0"/>
          </a:p>
          <a:p>
            <a:r>
              <a:rPr lang="pt-BR" dirty="0" smtClean="0"/>
              <a:t>Internada novamente:</a:t>
            </a:r>
            <a:endParaRPr lang="pt-BR" sz="1000" dirty="0" smtClean="0">
              <a:solidFill>
                <a:srgbClr val="FF0000"/>
              </a:solidFill>
            </a:endParaRPr>
          </a:p>
          <a:p>
            <a:pPr lvl="1"/>
            <a:r>
              <a:rPr lang="pt-BR" dirty="0" smtClean="0"/>
              <a:t>Alteração importante do comportamento</a:t>
            </a:r>
          </a:p>
          <a:p>
            <a:pPr lvl="1"/>
            <a:r>
              <a:rPr lang="pt-BR" dirty="0" smtClean="0"/>
              <a:t>Agitação extrema </a:t>
            </a:r>
          </a:p>
          <a:p>
            <a:pPr lvl="1"/>
            <a:r>
              <a:rPr lang="pt-BR" dirty="0" smtClean="0"/>
              <a:t>Nova crise convulsiva </a:t>
            </a:r>
          </a:p>
          <a:p>
            <a:pPr lvl="1"/>
            <a:endParaRPr lang="pt-BR" dirty="0" smtClean="0"/>
          </a:p>
          <a:p>
            <a:r>
              <a:rPr lang="pt-BR" dirty="0" smtClean="0"/>
              <a:t>Iniciado Haloperidol</a:t>
            </a:r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PT" dirty="0" smtClean="0"/>
              <a:t>DESCRIÇÃO DO CASO:</a:t>
            </a:r>
            <a:r>
              <a:rPr lang="pt-BR" dirty="0" smtClean="0"/>
              <a:t/>
            </a:r>
            <a:br>
              <a:rPr lang="pt-BR" dirty="0" smtClean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Mesmo dia: sonolência, lentidão de raciocínio, ausência de controle esfincteriano</a:t>
            </a:r>
          </a:p>
          <a:p>
            <a:pPr>
              <a:buNone/>
            </a:pPr>
            <a:r>
              <a:rPr lang="pt-BR" dirty="0" smtClean="0"/>
              <a:t> </a:t>
            </a:r>
          </a:p>
          <a:p>
            <a:r>
              <a:rPr lang="pt-BR" dirty="0" smtClean="0"/>
              <a:t>Final do dia: pouca resposta a estímulos dolorosos e verbais </a:t>
            </a:r>
          </a:p>
          <a:p>
            <a:pPr>
              <a:buNone/>
            </a:pPr>
            <a:r>
              <a:rPr lang="pt-BR" sz="2000" dirty="0" smtClean="0"/>
              <a:t> </a:t>
            </a:r>
          </a:p>
          <a:p>
            <a:r>
              <a:rPr lang="pt-BR" dirty="0" smtClean="0"/>
              <a:t>TC de crânio e punção lombar: sem alterações </a:t>
            </a:r>
          </a:p>
          <a:p>
            <a:endParaRPr lang="pt-BR" dirty="0" smtClean="0"/>
          </a:p>
          <a:p>
            <a:r>
              <a:rPr lang="pt-BR" dirty="0" smtClean="0"/>
              <a:t>Iniciados: Aciclovir e Ceftriaxona</a:t>
            </a:r>
            <a:endParaRPr lang="pt-BR" sz="1100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pt-BR" dirty="0" smtClean="0"/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536" y="0"/>
            <a:ext cx="7239000" cy="1143000"/>
          </a:xfrm>
        </p:spPr>
        <p:txBody>
          <a:bodyPr>
            <a:normAutofit/>
          </a:bodyPr>
          <a:lstStyle/>
          <a:p>
            <a:r>
              <a:rPr lang="pt-PT" sz="3600" dirty="0" smtClean="0"/>
              <a:t>DESCRIÇÃO DO CASO:</a:t>
            </a:r>
            <a:endParaRPr lang="pt-BR" sz="34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9416"/>
            <a:ext cx="7211144" cy="4987936"/>
          </a:xfrm>
        </p:spPr>
        <p:txBody>
          <a:bodyPr>
            <a:normAutofit fontScale="85000" lnSpcReduction="20000"/>
          </a:bodyPr>
          <a:lstStyle/>
          <a:p>
            <a:r>
              <a:rPr lang="pt-BR" dirty="0" smtClean="0"/>
              <a:t>Admitida em UTI: </a:t>
            </a:r>
          </a:p>
          <a:p>
            <a:pPr lvl="1"/>
            <a:r>
              <a:rPr lang="pt-BR" dirty="0" smtClean="0"/>
              <a:t>Ar ambiente, não responsiva, movimentos estereotipados de mãos e boca, hipersecreção, dificuldade de deglutição </a:t>
            </a:r>
          </a:p>
          <a:p>
            <a:pPr lvl="1">
              <a:buNone/>
            </a:pPr>
            <a:endParaRPr lang="pt-BR" dirty="0" smtClean="0"/>
          </a:p>
          <a:p>
            <a:r>
              <a:rPr lang="pt-BR" dirty="0" smtClean="0"/>
              <a:t>Evoluiu com:</a:t>
            </a:r>
          </a:p>
          <a:p>
            <a:pPr lvl="1"/>
            <a:r>
              <a:rPr lang="pt-BR" dirty="0" smtClean="0"/>
              <a:t>crises convulsivas </a:t>
            </a:r>
            <a:r>
              <a:rPr lang="pt-BR" dirty="0" smtClean="0">
                <a:solidFill>
                  <a:schemeClr val="bg1">
                    <a:lumMod val="50000"/>
                  </a:schemeClr>
                </a:solidFill>
              </a:rPr>
              <a:t>de difícil controle</a:t>
            </a:r>
          </a:p>
          <a:p>
            <a:pPr lvl="1"/>
            <a:r>
              <a:rPr lang="pt-PT" dirty="0" smtClean="0"/>
              <a:t>discinesias oro-línguo-faciais</a:t>
            </a:r>
          </a:p>
          <a:p>
            <a:pPr lvl="1"/>
            <a:r>
              <a:rPr lang="pt-PT" dirty="0" smtClean="0"/>
              <a:t>secreção bucal espumosa</a:t>
            </a:r>
          </a:p>
          <a:p>
            <a:pPr lvl="1"/>
            <a:r>
              <a:rPr lang="pt-PT" dirty="0" smtClean="0"/>
              <a:t>movimentos coreoatetoicos</a:t>
            </a:r>
            <a:endParaRPr lang="pt-PT" dirty="0" smtClean="0">
              <a:solidFill>
                <a:srgbClr val="FF0000"/>
              </a:solidFill>
            </a:endParaRPr>
          </a:p>
          <a:p>
            <a:pPr lvl="1"/>
            <a:r>
              <a:rPr lang="pt-PT" dirty="0" smtClean="0"/>
              <a:t>movimentos elaborados de braços e pernas</a:t>
            </a:r>
          </a:p>
          <a:p>
            <a:pPr lvl="1"/>
            <a:r>
              <a:rPr lang="pt-PT" dirty="0" smtClean="0"/>
              <a:t>crises oculogiras</a:t>
            </a:r>
          </a:p>
          <a:p>
            <a:pPr lvl="1"/>
            <a:r>
              <a:rPr lang="pt-PT" dirty="0" smtClean="0"/>
              <a:t>distonia</a:t>
            </a:r>
          </a:p>
          <a:p>
            <a:pPr lvl="1"/>
            <a:r>
              <a:rPr lang="pt-PT" dirty="0" smtClean="0"/>
              <a:t>rigidez</a:t>
            </a:r>
          </a:p>
          <a:p>
            <a:pPr lvl="1"/>
            <a:r>
              <a:rPr lang="pt-PT" dirty="0" smtClean="0"/>
              <a:t>taquicardia persistente</a:t>
            </a:r>
          </a:p>
          <a:p>
            <a:pPr lvl="1"/>
            <a:r>
              <a:rPr lang="pt-PT" dirty="0" smtClean="0"/>
              <a:t>gritos e sons incompreensíveis</a:t>
            </a:r>
            <a:endParaRPr lang="pt-BR" dirty="0" smtClean="0"/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dirty="0" smtClean="0"/>
              <a:t>DESCRIÇÃO </a:t>
            </a:r>
            <a:r>
              <a:rPr lang="pt-PT" sz="3400" dirty="0" smtClean="0"/>
              <a:t>DO</a:t>
            </a:r>
            <a:r>
              <a:rPr lang="pt-PT" dirty="0" smtClean="0"/>
              <a:t> CASO: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PT" dirty="0" smtClean="0"/>
              <a:t>Investigação para: Lupus, doenças virais, bacterianas e fúngicas </a:t>
            </a:r>
            <a:r>
              <a:rPr lang="pt-PT" dirty="0" smtClean="0">
                <a:sym typeface="Wingdings" pitchFamily="2" charset="2"/>
              </a:rPr>
              <a:t></a:t>
            </a:r>
            <a:r>
              <a:rPr lang="pt-PT" dirty="0" smtClean="0"/>
              <a:t> negativas </a:t>
            </a:r>
          </a:p>
          <a:p>
            <a:pPr>
              <a:buNone/>
            </a:pPr>
            <a:endParaRPr lang="pt-PT" dirty="0" smtClean="0"/>
          </a:p>
          <a:p>
            <a:r>
              <a:rPr lang="pt-BR" dirty="0" smtClean="0"/>
              <a:t>EEG: Lentificação do ritmo de base</a:t>
            </a:r>
          </a:p>
          <a:p>
            <a:pPr>
              <a:buNone/>
            </a:pPr>
            <a:endParaRPr lang="pt-BR" dirty="0" smtClean="0"/>
          </a:p>
          <a:p>
            <a:r>
              <a:rPr lang="pt-BR" dirty="0" smtClean="0"/>
              <a:t>RNM de crânio com contraste: realce leptomeníngeo, aumento do sinal FLAIR nos sulcos e lesão do hemisfério cerebelar esquerdo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dirty="0" smtClean="0"/>
              <a:t>DESCRIÇÃO </a:t>
            </a:r>
            <a:r>
              <a:rPr lang="pt-PT" sz="3400" dirty="0" smtClean="0"/>
              <a:t>DO</a:t>
            </a:r>
            <a:r>
              <a:rPr lang="pt-PT" dirty="0" smtClean="0"/>
              <a:t> CASO: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Evoluiu com febre persistente, piora da função respiratória </a:t>
            </a:r>
            <a:r>
              <a:rPr lang="pt-BR" dirty="0" smtClean="0">
                <a:sym typeface="Wingdings" pitchFamily="2" charset="2"/>
              </a:rPr>
              <a:t> </a:t>
            </a:r>
            <a:r>
              <a:rPr lang="pt-BR" dirty="0" smtClean="0"/>
              <a:t>intubação orotraqueal </a:t>
            </a:r>
            <a:r>
              <a:rPr lang="pt-BR" dirty="0" smtClean="0">
                <a:sym typeface="Wingdings" pitchFamily="2" charset="2"/>
              </a:rPr>
              <a:t></a:t>
            </a:r>
            <a:r>
              <a:rPr lang="pt-BR" dirty="0" smtClean="0"/>
              <a:t> traqueostomia </a:t>
            </a:r>
          </a:p>
          <a:p>
            <a:endParaRPr lang="pt-BR" dirty="0" smtClean="0"/>
          </a:p>
          <a:p>
            <a:r>
              <a:rPr lang="pt-BR" dirty="0" smtClean="0"/>
              <a:t>IgM + para toxoplasmose </a:t>
            </a:r>
            <a:r>
              <a:rPr lang="pt-BR" dirty="0" smtClean="0">
                <a:sym typeface="Wingdings" pitchFamily="2" charset="2"/>
              </a:rPr>
              <a:t></a:t>
            </a:r>
            <a:r>
              <a:rPr lang="pt-BR" dirty="0" smtClean="0"/>
              <a:t> tratamento para neurotoxoplasmose</a:t>
            </a:r>
            <a:endParaRPr lang="pt-BR" sz="1100" dirty="0" smtClean="0">
              <a:solidFill>
                <a:srgbClr val="FF0000"/>
              </a:solidFill>
            </a:endParaRPr>
          </a:p>
          <a:p>
            <a:pPr lvl="1"/>
            <a:r>
              <a:rPr lang="pt-BR" dirty="0" smtClean="0"/>
              <a:t>Posteriormente o diagnóstico foi descartado com PCR do líquor negativo</a:t>
            </a:r>
          </a:p>
          <a:p>
            <a:pPr>
              <a:buNone/>
            </a:pPr>
            <a:r>
              <a:rPr lang="pt-BR" dirty="0" smtClean="0"/>
              <a:t/>
            </a:r>
            <a:br>
              <a:rPr lang="pt-BR" dirty="0" smtClean="0"/>
            </a:b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dirty="0" smtClean="0"/>
              <a:t>DESCRIÇÃO </a:t>
            </a:r>
            <a:r>
              <a:rPr lang="pt-PT" sz="3400" dirty="0" smtClean="0"/>
              <a:t>DO</a:t>
            </a:r>
            <a:r>
              <a:rPr lang="pt-PT" dirty="0" smtClean="0"/>
              <a:t> CASO: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Realizado exame para detecção de anticorpo anti NMDAr no líquor, em dois laboratórios (Barcelona e Estados Unidos): ambos </a:t>
            </a:r>
            <a:r>
              <a:rPr lang="pt-BR" u="sng" dirty="0" smtClean="0"/>
              <a:t>positivos</a:t>
            </a:r>
          </a:p>
          <a:p>
            <a:pPr>
              <a:buNone/>
            </a:pPr>
            <a:endParaRPr lang="pt-BR" dirty="0" smtClean="0"/>
          </a:p>
          <a:p>
            <a:r>
              <a:rPr lang="pt-BR" dirty="0" smtClean="0"/>
              <a:t>Pesquisa de tumores ovarianos – negativa</a:t>
            </a:r>
          </a:p>
          <a:p>
            <a:pPr>
              <a:buNone/>
            </a:pPr>
            <a:endParaRPr lang="pt-BR" dirty="0" smtClean="0"/>
          </a:p>
          <a:p>
            <a:r>
              <a:rPr lang="pt-BR" dirty="0" smtClean="0"/>
              <a:t>Realizada terapia imunossupressora: 5 dias de Imunoglobulina, 5 dias de pulso com Metilprednisolona, Ciclofosfamida (3 ciclos) e Rituximabe (2 doses) </a:t>
            </a:r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dirty="0" smtClean="0"/>
              <a:t>DESCRIÇÃO </a:t>
            </a:r>
            <a:r>
              <a:rPr lang="pt-PT" sz="3400" dirty="0" smtClean="0"/>
              <a:t>DO</a:t>
            </a:r>
            <a:r>
              <a:rPr lang="pt-PT" dirty="0" smtClean="0"/>
              <a:t> CASO: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Alta da UTI para a enfermaria após dois meses de internação:</a:t>
            </a:r>
          </a:p>
          <a:p>
            <a:pPr>
              <a:buNone/>
            </a:pPr>
            <a:endParaRPr lang="pt-BR" dirty="0" smtClean="0"/>
          </a:p>
          <a:p>
            <a:pPr lvl="1"/>
            <a:r>
              <a:rPr lang="pt-BR" dirty="0" smtClean="0">
                <a:solidFill>
                  <a:schemeClr val="bg1">
                    <a:lumMod val="50000"/>
                  </a:schemeClr>
                </a:solidFill>
              </a:rPr>
              <a:t>liberação da ventilação mecânica</a:t>
            </a:r>
          </a:p>
          <a:p>
            <a:pPr lvl="1"/>
            <a:r>
              <a:rPr lang="pt-BR" dirty="0" smtClean="0"/>
              <a:t>melhora lenta do quadro clínico</a:t>
            </a:r>
          </a:p>
          <a:p>
            <a:pPr lvl="1"/>
            <a:r>
              <a:rPr lang="pt-BR" dirty="0" smtClean="0"/>
              <a:t>contatando em alguns momentos</a:t>
            </a:r>
          </a:p>
          <a:p>
            <a:pPr lvl="1"/>
            <a:r>
              <a:rPr lang="pt-BR" dirty="0" smtClean="0"/>
              <a:t>retorno da diurese e evacuação espontâneas</a:t>
            </a:r>
          </a:p>
          <a:p>
            <a:pPr lvl="1"/>
            <a:r>
              <a:rPr lang="pt-BR" dirty="0" smtClean="0"/>
              <a:t>melhora da taquicardia</a:t>
            </a:r>
          </a:p>
          <a:p>
            <a:pPr lvl="1"/>
            <a:r>
              <a:rPr lang="pt-BR" dirty="0" smtClean="0"/>
              <a:t>menor frequência de crises de agitação</a:t>
            </a:r>
          </a:p>
          <a:p>
            <a:pPr lvl="1"/>
            <a:r>
              <a:rPr lang="pt-BR" dirty="0" smtClean="0"/>
              <a:t>diminuição dos movimentos involuntários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dirty="0" smtClean="0"/>
              <a:t>DESCRIÇÃO </a:t>
            </a:r>
            <a:r>
              <a:rPr lang="pt-PT" sz="3400" dirty="0" smtClean="0"/>
              <a:t>DO</a:t>
            </a:r>
            <a:r>
              <a:rPr lang="pt-PT" dirty="0" smtClean="0"/>
              <a:t> CASO: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Até a conclusão do artigo:</a:t>
            </a:r>
          </a:p>
          <a:p>
            <a:pPr>
              <a:buNone/>
            </a:pPr>
            <a:endParaRPr lang="pt-BR" dirty="0" smtClean="0"/>
          </a:p>
          <a:p>
            <a:pPr lvl="1"/>
            <a:r>
              <a:rPr lang="pt-BR" dirty="0" smtClean="0"/>
              <a:t>Internada em enfermaria, após quatro meses de tratamento: controle lento e gradual da coordenação motora </a:t>
            </a:r>
          </a:p>
          <a:p>
            <a:pPr lvl="1"/>
            <a:r>
              <a:rPr lang="pt-BR" dirty="0" smtClean="0"/>
              <a:t>Senta-se sem apoio e deambula com ajuda dos cuidadores</a:t>
            </a:r>
          </a:p>
          <a:p>
            <a:pPr lvl="1"/>
            <a:r>
              <a:rPr lang="pt-BR" dirty="0" smtClean="0"/>
              <a:t>Oxigênio em traqueostomia quando necessário</a:t>
            </a:r>
          </a:p>
          <a:p>
            <a:pPr lvl="1"/>
            <a:r>
              <a:rPr lang="pt-BR" dirty="0" smtClean="0"/>
              <a:t>Melhora importante dos sintomas em geral </a:t>
            </a:r>
          </a:p>
          <a:p>
            <a:pPr lvl="1"/>
            <a:r>
              <a:rPr lang="pt-BR" dirty="0" smtClean="0"/>
              <a:t>Sem resposta verbal 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/>
          <p:cNvSpPr txBox="1"/>
          <p:nvPr/>
        </p:nvSpPr>
        <p:spPr>
          <a:xfrm>
            <a:off x="323528" y="0"/>
            <a:ext cx="74888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Tabela 1: </a:t>
            </a:r>
            <a:r>
              <a:rPr lang="pt-BR" dirty="0" smtClean="0"/>
              <a:t>Características clínicas da paciente estudada.</a:t>
            </a:r>
          </a:p>
          <a:p>
            <a:endParaRPr lang="pt-BR" dirty="0"/>
          </a:p>
        </p:txBody>
      </p:sp>
      <p:graphicFrame>
        <p:nvGraphicFramePr>
          <p:cNvPr id="9" name="Espaço Reservado para Conteúdo 8"/>
          <p:cNvGraphicFramePr>
            <a:graphicFrameLocks noGrp="1"/>
          </p:cNvGraphicFramePr>
          <p:nvPr>
            <p:ph idx="1"/>
          </p:nvPr>
        </p:nvGraphicFramePr>
        <p:xfrm>
          <a:off x="0" y="476674"/>
          <a:ext cx="9144000" cy="63813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2000"/>
                <a:gridCol w="4572000"/>
              </a:tblGrid>
              <a:tr h="376791"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</a:tr>
              <a:tr h="345392">
                <a:tc>
                  <a:txBody>
                    <a:bodyPr/>
                    <a:lstStyle/>
                    <a:p>
                      <a:r>
                        <a:rPr lang="pt-BR" sz="1600" b="1" dirty="0" smtClean="0"/>
                        <a:t>Gênero:</a:t>
                      </a:r>
                      <a:r>
                        <a:rPr lang="pt-BR" sz="1600" dirty="0" smtClean="0"/>
                        <a:t>	</a:t>
                      </a:r>
                      <a:endParaRPr lang="pt-B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/>
                        <a:t>Feminino</a:t>
                      </a:r>
                      <a:endParaRPr lang="pt-BR" sz="1600" dirty="0"/>
                    </a:p>
                  </a:txBody>
                  <a:tcPr/>
                </a:tc>
              </a:tr>
              <a:tr h="345392">
                <a:tc>
                  <a:txBody>
                    <a:bodyPr/>
                    <a:lstStyle/>
                    <a:p>
                      <a:r>
                        <a:rPr lang="pt-BR" sz="1600" b="1" dirty="0" smtClean="0"/>
                        <a:t>Idade de início:</a:t>
                      </a:r>
                      <a:endParaRPr lang="pt-B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/>
                        <a:t>9 anos</a:t>
                      </a:r>
                      <a:endParaRPr lang="pt-BR" sz="1600" dirty="0"/>
                    </a:p>
                  </a:txBody>
                  <a:tcPr/>
                </a:tc>
              </a:tr>
              <a:tr h="345392">
                <a:tc>
                  <a:txBody>
                    <a:bodyPr/>
                    <a:lstStyle/>
                    <a:p>
                      <a:r>
                        <a:rPr lang="pt-BR" sz="1600" b="1" dirty="0" smtClean="0"/>
                        <a:t>Pródromo:</a:t>
                      </a:r>
                      <a:endParaRPr lang="pt-B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/>
                        <a:t>Cefaleia</a:t>
                      </a:r>
                      <a:endParaRPr lang="pt-BR" sz="1600" dirty="0"/>
                    </a:p>
                  </a:txBody>
                  <a:tcPr/>
                </a:tc>
              </a:tr>
              <a:tr h="345392">
                <a:tc>
                  <a:txBody>
                    <a:bodyPr/>
                    <a:lstStyle/>
                    <a:p>
                      <a:r>
                        <a:rPr lang="pt-BR" sz="1600" b="1" dirty="0" smtClean="0"/>
                        <a:t>Alteração da consciência:</a:t>
                      </a:r>
                      <a:endParaRPr lang="pt-B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/>
                        <a:t>Sim</a:t>
                      </a:r>
                      <a:endParaRPr lang="pt-BR" sz="1600" dirty="0"/>
                    </a:p>
                  </a:txBody>
                  <a:tcPr/>
                </a:tc>
              </a:tr>
              <a:tr h="345392">
                <a:tc>
                  <a:txBody>
                    <a:bodyPr/>
                    <a:lstStyle/>
                    <a:p>
                      <a:r>
                        <a:rPr lang="pt-BR" sz="1600" b="1" dirty="0" smtClean="0"/>
                        <a:t>Convulsões: </a:t>
                      </a:r>
                      <a:endParaRPr lang="pt-B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/>
                        <a:t>Sim</a:t>
                      </a:r>
                      <a:endParaRPr lang="pt-BR" sz="1600" dirty="0"/>
                    </a:p>
                  </a:txBody>
                  <a:tcPr/>
                </a:tc>
              </a:tr>
              <a:tr h="345392">
                <a:tc>
                  <a:txBody>
                    <a:bodyPr/>
                    <a:lstStyle/>
                    <a:p>
                      <a:r>
                        <a:rPr lang="pt-BR" sz="1600" b="1" dirty="0" smtClean="0"/>
                        <a:t>Distúrbios da fala: </a:t>
                      </a:r>
                      <a:endParaRPr lang="pt-B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/>
                        <a:t>Afasia</a:t>
                      </a:r>
                      <a:endParaRPr lang="pt-BR" sz="1600" dirty="0"/>
                    </a:p>
                  </a:txBody>
                  <a:tcPr/>
                </a:tc>
              </a:tr>
              <a:tr h="509661">
                <a:tc>
                  <a:txBody>
                    <a:bodyPr/>
                    <a:lstStyle/>
                    <a:p>
                      <a:r>
                        <a:rPr lang="pt-BR" sz="1600" b="1" dirty="0" smtClean="0"/>
                        <a:t>Transtornos do movimento: </a:t>
                      </a:r>
                      <a:endParaRPr lang="pt-B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/>
                        <a:t>Discinesia orofacial, distonia,</a:t>
                      </a:r>
                      <a:r>
                        <a:rPr lang="pt-BR" sz="1600" baseline="0" dirty="0" smtClean="0"/>
                        <a:t> </a:t>
                      </a:r>
                      <a:r>
                        <a:rPr lang="pt-BR" sz="1600" dirty="0" smtClean="0"/>
                        <a:t>coreoatetose</a:t>
                      </a:r>
                      <a:endParaRPr lang="pt-BR" sz="1600" dirty="0"/>
                    </a:p>
                  </a:txBody>
                  <a:tcPr/>
                </a:tc>
              </a:tr>
              <a:tr h="345392">
                <a:tc>
                  <a:txBody>
                    <a:bodyPr/>
                    <a:lstStyle/>
                    <a:p>
                      <a:r>
                        <a:rPr lang="pt-BR" sz="1600" b="1" dirty="0" smtClean="0"/>
                        <a:t>Instabilidade autonômica: </a:t>
                      </a:r>
                      <a:endParaRPr lang="pt-B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/>
                        <a:t>Hipertermia, taquicardia,</a:t>
                      </a:r>
                      <a:r>
                        <a:rPr lang="pt-BR" sz="1600" baseline="0" dirty="0" smtClean="0"/>
                        <a:t> </a:t>
                      </a:r>
                      <a:r>
                        <a:rPr lang="pt-BR" sz="1600" dirty="0" smtClean="0"/>
                        <a:t>hipersalivação</a:t>
                      </a:r>
                      <a:endParaRPr lang="pt-BR" sz="1600" dirty="0"/>
                    </a:p>
                  </a:txBody>
                  <a:tcPr/>
                </a:tc>
              </a:tr>
              <a:tr h="345392">
                <a:tc>
                  <a:txBody>
                    <a:bodyPr/>
                    <a:lstStyle/>
                    <a:p>
                      <a:r>
                        <a:rPr lang="pt-BR" sz="1600" b="1" dirty="0" smtClean="0"/>
                        <a:t>Líquor:</a:t>
                      </a:r>
                      <a:endParaRPr lang="pt-B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/>
                        <a:t>Normal</a:t>
                      </a:r>
                      <a:endParaRPr lang="pt-BR" sz="1600" dirty="0"/>
                    </a:p>
                  </a:txBody>
                  <a:tcPr/>
                </a:tc>
              </a:tr>
              <a:tr h="847781">
                <a:tc>
                  <a:txBody>
                    <a:bodyPr/>
                    <a:lstStyle/>
                    <a:p>
                      <a:r>
                        <a:rPr lang="pt-BR" sz="1600" b="1" dirty="0" smtClean="0"/>
                        <a:t>RM do encéfalo: </a:t>
                      </a:r>
                      <a:endParaRPr lang="pt-B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/>
                        <a:t>Realce leptomeníngeo, aumento                     do sinal FLAIR nos sulcos, lesão do hemisfério cerebelar esquerdo</a:t>
                      </a:r>
                      <a:endParaRPr lang="pt-BR" sz="1600" dirty="0"/>
                    </a:p>
                  </a:txBody>
                  <a:tcPr/>
                </a:tc>
              </a:tr>
              <a:tr h="345392">
                <a:tc>
                  <a:txBody>
                    <a:bodyPr/>
                    <a:lstStyle/>
                    <a:p>
                      <a:r>
                        <a:rPr lang="pt-BR" sz="1600" b="1" dirty="0" smtClean="0"/>
                        <a:t>EEG: </a:t>
                      </a:r>
                      <a:endParaRPr lang="pt-B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/>
                        <a:t>Lentificação difusa não especificada</a:t>
                      </a:r>
                      <a:endParaRPr lang="pt-BR" sz="1600" dirty="0"/>
                    </a:p>
                  </a:txBody>
                  <a:tcPr/>
                </a:tc>
              </a:tr>
              <a:tr h="345392">
                <a:tc>
                  <a:txBody>
                    <a:bodyPr/>
                    <a:lstStyle/>
                    <a:p>
                      <a:r>
                        <a:rPr lang="pt-BR" sz="1600" b="1" dirty="0" smtClean="0"/>
                        <a:t>Neoplasia: </a:t>
                      </a:r>
                      <a:endParaRPr lang="pt-B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/>
                        <a:t>Não detectada</a:t>
                      </a:r>
                      <a:endParaRPr lang="pt-BR" sz="1600" dirty="0"/>
                    </a:p>
                  </a:txBody>
                  <a:tcPr/>
                </a:tc>
              </a:tr>
              <a:tr h="596586">
                <a:tc>
                  <a:txBody>
                    <a:bodyPr/>
                    <a:lstStyle/>
                    <a:p>
                      <a:r>
                        <a:rPr lang="pt-BR" sz="1600" b="1" dirty="0" smtClean="0"/>
                        <a:t>Tratamento: </a:t>
                      </a:r>
                      <a:endParaRPr lang="pt-B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/>
                        <a:t>Esteroides + Imunoglobulina +</a:t>
                      </a:r>
                      <a:r>
                        <a:rPr lang="pt-BR" sz="1600" baseline="0" dirty="0" smtClean="0"/>
                        <a:t> </a:t>
                      </a:r>
                      <a:r>
                        <a:rPr lang="pt-BR" sz="1600" dirty="0" smtClean="0"/>
                        <a:t>Ciclofosfamida + Rituximabe</a:t>
                      </a:r>
                      <a:endParaRPr lang="pt-BR" sz="1600" dirty="0"/>
                    </a:p>
                  </a:txBody>
                  <a:tcPr/>
                </a:tc>
              </a:tr>
              <a:tr h="596586">
                <a:tc>
                  <a:txBody>
                    <a:bodyPr/>
                    <a:lstStyle/>
                    <a:p>
                      <a:r>
                        <a:rPr lang="pt-BR" sz="1600" b="1" dirty="0" smtClean="0"/>
                        <a:t>Evolução: </a:t>
                      </a:r>
                      <a:endParaRPr lang="pt-B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600" dirty="0" smtClean="0"/>
                        <a:t>Melhora lenta e parcial até a</a:t>
                      </a:r>
                      <a:r>
                        <a:rPr lang="pt-BR" sz="1600" baseline="0" dirty="0" smtClean="0"/>
                        <a:t> </a:t>
                      </a:r>
                      <a:r>
                        <a:rPr lang="pt-BR" sz="1600" dirty="0" smtClean="0"/>
                        <a:t>conclusão do artigo</a:t>
                      </a:r>
                      <a:endParaRPr lang="pt-BR" sz="16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DISCUSSÃO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PT" dirty="0" smtClean="0"/>
              <a:t>Encefalite Anti NMDAr:</a:t>
            </a:r>
          </a:p>
          <a:p>
            <a:pPr lvl="1"/>
            <a:r>
              <a:rPr lang="pt-PT" dirty="0" smtClean="0"/>
              <a:t>Mediado por anticorpos contra a subunidade NR1 do receptor NMDA</a:t>
            </a:r>
          </a:p>
          <a:p>
            <a:pPr lvl="1"/>
            <a:r>
              <a:rPr lang="pt-PT" dirty="0" smtClean="0"/>
              <a:t>Características clínicas bem definidas</a:t>
            </a:r>
          </a:p>
          <a:p>
            <a:pPr lvl="1"/>
            <a:r>
              <a:rPr lang="pt-PT" dirty="0" smtClean="0"/>
              <a:t> Primeiro caso descrito no Brasil foi diagnosticado em 2010 </a:t>
            </a:r>
          </a:p>
          <a:p>
            <a:pPr lvl="1">
              <a:buNone/>
            </a:pPr>
            <a:endParaRPr lang="pt-BR" dirty="0" smtClean="0"/>
          </a:p>
          <a:p>
            <a:r>
              <a:rPr lang="pt-PT" dirty="0" smtClean="0"/>
              <a:t>Incidência: Não definida</a:t>
            </a:r>
          </a:p>
          <a:p>
            <a:pPr lvl="1"/>
            <a:r>
              <a:rPr lang="pt-PT" dirty="0" smtClean="0"/>
              <a:t>Dificuldade diagnóstica </a:t>
            </a:r>
          </a:p>
          <a:p>
            <a:pPr lvl="1"/>
            <a:r>
              <a:rPr lang="pt-PT" dirty="0" smtClean="0"/>
              <a:t>Poucos trabalhos publicados </a:t>
            </a:r>
          </a:p>
          <a:p>
            <a:pPr lvl="1"/>
            <a:r>
              <a:rPr lang="pt-PT" dirty="0" smtClean="0"/>
              <a:t>Mais frequente do que se imaginava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DISCUSSÃO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PT" dirty="0" smtClean="0"/>
              <a:t>Estudo de causas de encefalite no Reino Unido: 4% dos pacientes com encefalite antirreceptor NMDA </a:t>
            </a:r>
          </a:p>
          <a:p>
            <a:r>
              <a:rPr lang="pt-PT" dirty="0" smtClean="0"/>
              <a:t>2ª encefalite autoimune mais frequente </a:t>
            </a:r>
            <a:r>
              <a:rPr lang="pt-PT" smtClean="0"/>
              <a:t>em crianças</a:t>
            </a:r>
            <a:endParaRPr lang="pt-BR" dirty="0" smtClean="0"/>
          </a:p>
          <a:p>
            <a:r>
              <a:rPr lang="pt-PT" b="1" dirty="0" smtClean="0"/>
              <a:t> </a:t>
            </a:r>
            <a:r>
              <a:rPr lang="pt-PT" dirty="0" smtClean="0"/>
              <a:t>Estudo publicado em 2013 com 577 pacientes: </a:t>
            </a:r>
          </a:p>
          <a:p>
            <a:pPr lvl="1"/>
            <a:r>
              <a:rPr lang="pt-PT" dirty="0" smtClean="0"/>
              <a:t>81% sexo feminino</a:t>
            </a:r>
          </a:p>
          <a:p>
            <a:pPr lvl="1"/>
            <a:r>
              <a:rPr lang="pt-PT" dirty="0" smtClean="0"/>
              <a:t>37% &lt; 18 anos </a:t>
            </a:r>
          </a:p>
          <a:p>
            <a:pPr lvl="1"/>
            <a:r>
              <a:rPr lang="pt-PT" dirty="0" smtClean="0"/>
              <a:t>38% neoplasia subjacente</a:t>
            </a:r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DISCUSSÃO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PT" dirty="0" smtClean="0"/>
              <a:t>Pródromos:</a:t>
            </a:r>
          </a:p>
          <a:p>
            <a:pPr lvl="1"/>
            <a:r>
              <a:rPr lang="pt-PT" dirty="0" smtClean="0"/>
              <a:t>Cefaleia, náuseas, vômitos, febre, sintomas trato respiratório superior </a:t>
            </a:r>
          </a:p>
          <a:p>
            <a:pPr lvl="1"/>
            <a:endParaRPr lang="pt-PT" dirty="0" smtClean="0"/>
          </a:p>
          <a:p>
            <a:r>
              <a:rPr lang="pt-PT" dirty="0" smtClean="0"/>
              <a:t>Dentro de poucos dias:</a:t>
            </a:r>
          </a:p>
          <a:p>
            <a:pPr lvl="1"/>
            <a:r>
              <a:rPr lang="pt-PT" dirty="0" smtClean="0"/>
              <a:t>Sintomas psiquiátricos </a:t>
            </a:r>
          </a:p>
          <a:p>
            <a:pPr lvl="2"/>
            <a:r>
              <a:rPr lang="pt-PT" dirty="0" smtClean="0"/>
              <a:t>Ansiedade, insônia, medo, hiperreligiosidade, mania, paranoia, retraimento social, comportamentos estereotipados, perda de memória, desintegração da linguagem</a:t>
            </a:r>
          </a:p>
          <a:p>
            <a:pPr lvl="1"/>
            <a:r>
              <a:rPr lang="pt-PT" dirty="0" smtClean="0"/>
              <a:t>Diminuição da responsividade, movimentos anormais e instabilidade autonômica </a:t>
            </a:r>
            <a:endParaRPr lang="pt-BR" dirty="0" smtClean="0"/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DISCUSSÃO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pt-PT" dirty="0" smtClean="0"/>
              <a:t>Movimentos involuntários:</a:t>
            </a:r>
          </a:p>
          <a:p>
            <a:pPr lvl="1"/>
            <a:r>
              <a:rPr lang="pt-PT" dirty="0" smtClean="0"/>
              <a:t>Discinesias oro-línguo-faciais</a:t>
            </a:r>
          </a:p>
          <a:p>
            <a:pPr lvl="1"/>
            <a:r>
              <a:rPr lang="pt-PT" dirty="0" smtClean="0"/>
              <a:t>Coreoatetose de membro e tronco</a:t>
            </a:r>
          </a:p>
          <a:p>
            <a:pPr lvl="1"/>
            <a:r>
              <a:rPr lang="pt-PT" dirty="0" smtClean="0"/>
              <a:t>Movimentos de braços e pernas elaborados</a:t>
            </a:r>
          </a:p>
          <a:p>
            <a:pPr lvl="1"/>
            <a:r>
              <a:rPr lang="pt-PT" dirty="0" smtClean="0"/>
              <a:t>Crises oculogiras</a:t>
            </a:r>
          </a:p>
          <a:p>
            <a:pPr lvl="1"/>
            <a:r>
              <a:rPr lang="pt-PT" dirty="0" smtClean="0"/>
              <a:t>Distonia</a:t>
            </a:r>
          </a:p>
          <a:p>
            <a:pPr lvl="1"/>
            <a:r>
              <a:rPr lang="pt-PT" dirty="0" smtClean="0"/>
              <a:t>Rigidez</a:t>
            </a:r>
          </a:p>
          <a:p>
            <a:pPr lvl="1">
              <a:buNone/>
            </a:pPr>
            <a:endParaRPr lang="pt-PT" dirty="0" smtClean="0"/>
          </a:p>
          <a:p>
            <a:r>
              <a:rPr lang="pt-PT" dirty="0" smtClean="0"/>
              <a:t>Manifestações autonômicas: </a:t>
            </a:r>
          </a:p>
          <a:p>
            <a:pPr lvl="1"/>
            <a:r>
              <a:rPr lang="pt-PT" dirty="0" smtClean="0"/>
              <a:t>Hipertermia, taquicardia, bradicardia, hipersalivação, hipertensão, hipotensão, incontinência urinária, disfunção erétil, hipoventilação</a:t>
            </a:r>
            <a:endParaRPr lang="pt-BR" dirty="0" smtClean="0">
              <a:solidFill>
                <a:srgbClr val="FF0000"/>
              </a:solidFill>
            </a:endParaRPr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DISCUSSÃO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pt-PT" dirty="0" smtClean="0"/>
          </a:p>
          <a:p>
            <a:r>
              <a:rPr lang="pt-PT" dirty="0" smtClean="0"/>
              <a:t>Mais comumente:</a:t>
            </a:r>
          </a:p>
          <a:p>
            <a:pPr lvl="1"/>
            <a:r>
              <a:rPr lang="pt-PT" dirty="0" smtClean="0"/>
              <a:t>Sintomas neurológicos em crianças e sintomas psiquiátricos em adultos</a:t>
            </a:r>
          </a:p>
          <a:p>
            <a:pPr lvl="1"/>
            <a:r>
              <a:rPr lang="pt-PT" dirty="0" smtClean="0"/>
              <a:t>Na maior parte dos casos, evoluem para uma síndrome semelhante</a:t>
            </a:r>
          </a:p>
          <a:p>
            <a:pPr lvl="1">
              <a:buNone/>
            </a:pPr>
            <a:endParaRPr lang="pt-BR" dirty="0" smtClean="0"/>
          </a:p>
          <a:p>
            <a:r>
              <a:rPr lang="pt-BR" dirty="0" smtClean="0"/>
              <a:t>A</a:t>
            </a:r>
            <a:r>
              <a:rPr lang="pt-PT" dirty="0" smtClean="0"/>
              <a:t> detecção de um tumor subjacente depende: idade, sexo e etnia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DISCUSSÃO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PT" dirty="0" smtClean="0"/>
              <a:t>Pacientes sem tumores: períodos de inconsciência e confusão mais longos e/ou mais graves</a:t>
            </a:r>
            <a:endParaRPr lang="pt-BR" dirty="0" smtClean="0"/>
          </a:p>
          <a:p>
            <a:pPr>
              <a:buNone/>
            </a:pPr>
            <a:endParaRPr lang="pt-BR" dirty="0" smtClean="0"/>
          </a:p>
          <a:p>
            <a:r>
              <a:rPr lang="pt-BR" dirty="0" smtClean="0"/>
              <a:t>Neoplasias associadas: Tumor de células germinativas de testículo, neuroblastoma, linfoma Hodgkin e </a:t>
            </a:r>
            <a:r>
              <a:rPr lang="pt-BR" u="sng" dirty="0" smtClean="0"/>
              <a:t>teratoma de ovário</a:t>
            </a:r>
          </a:p>
          <a:p>
            <a:endParaRPr lang="pt-BR" u="sng" dirty="0" smtClean="0"/>
          </a:p>
          <a:p>
            <a:r>
              <a:rPr lang="pt-PT" dirty="0" smtClean="0"/>
              <a:t>Não foi detectada a presença de tumor na paciente descrita </a:t>
            </a:r>
            <a:r>
              <a:rPr lang="pt-PT" dirty="0" smtClean="0">
                <a:sym typeface="Wingdings" pitchFamily="2" charset="2"/>
              </a:rPr>
              <a:t> incomum </a:t>
            </a:r>
            <a:r>
              <a:rPr lang="pt-PT" dirty="0" smtClean="0"/>
              <a:t>em sua faixa etária </a:t>
            </a:r>
          </a:p>
          <a:p>
            <a:endParaRPr lang="pt-BR" u="sng" dirty="0" smtClean="0"/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DISCUSSÃO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pt-PT" dirty="0" smtClean="0"/>
          </a:p>
          <a:p>
            <a:r>
              <a:rPr lang="pt-PT" dirty="0" smtClean="0"/>
              <a:t>Recomendado rastreamento periódico para teratomas ovarianos por pelo menos </a:t>
            </a:r>
            <a:r>
              <a:rPr lang="pt-PT" smtClean="0"/>
              <a:t>dois anos</a:t>
            </a:r>
            <a:endParaRPr lang="pt-PT" sz="2000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pt-PT" dirty="0" smtClean="0">
              <a:solidFill>
                <a:srgbClr val="FF0000"/>
              </a:solidFill>
            </a:endParaRPr>
          </a:p>
          <a:p>
            <a:r>
              <a:rPr lang="pt-PT" dirty="0" smtClean="0"/>
              <a:t>Pacientes costumam ser submetidos a diversas investigações e tratamentos empíricos antes de se chegar ao diagnóstico</a:t>
            </a:r>
            <a:endParaRPr lang="pt-BR" dirty="0" smtClean="0"/>
          </a:p>
          <a:p>
            <a:endParaRPr lang="pt-BR" dirty="0" smtClean="0"/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DISCUSSÃO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PT" dirty="0" smtClean="0"/>
              <a:t>Exames complementares:</a:t>
            </a:r>
          </a:p>
          <a:p>
            <a:pPr>
              <a:buNone/>
            </a:pPr>
            <a:endParaRPr lang="pt-PT" dirty="0" smtClean="0"/>
          </a:p>
          <a:p>
            <a:pPr lvl="1"/>
            <a:r>
              <a:rPr lang="pt-BR" u="sng" dirty="0" smtClean="0"/>
              <a:t>RNM de crânio:</a:t>
            </a:r>
            <a:r>
              <a:rPr lang="pt-BR" dirty="0" smtClean="0"/>
              <a:t> alterada em 45% dos pacientes</a:t>
            </a:r>
          </a:p>
          <a:p>
            <a:pPr lvl="1">
              <a:buNone/>
            </a:pPr>
            <a:endParaRPr lang="pt-PT" dirty="0" smtClean="0"/>
          </a:p>
          <a:p>
            <a:pPr lvl="2"/>
            <a:r>
              <a:rPr lang="pt-PT" dirty="0" smtClean="0"/>
              <a:t>Hiperintensidade em T2 ou FLAIR no hipocampo, córtex cerebelar ou cerebral, em regiões frontais ou insulares, núcleos da base, tronco cerebral ou no cordão espinhal. </a:t>
            </a:r>
          </a:p>
          <a:p>
            <a:pPr lvl="2"/>
            <a:r>
              <a:rPr lang="pt-PT" dirty="0" smtClean="0"/>
              <a:t>Aprimoramento sutil do contraste nas áreas afetadas ou nas meninges</a:t>
            </a:r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DISCUSSÃO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endParaRPr lang="pt-PT" u="sng" dirty="0" smtClean="0"/>
          </a:p>
          <a:p>
            <a:pPr lvl="1"/>
            <a:r>
              <a:rPr lang="pt-PT" u="sng" dirty="0" smtClean="0"/>
              <a:t>EEG:</a:t>
            </a:r>
            <a:r>
              <a:rPr lang="pt-PT" dirty="0" smtClean="0"/>
              <a:t> alterado em 90% dos pacientes</a:t>
            </a:r>
          </a:p>
          <a:p>
            <a:pPr lvl="2"/>
            <a:r>
              <a:rPr lang="pt-PT" dirty="0" smtClean="0"/>
              <a:t> Retardo e desorganização não específicos na atividade cerebral </a:t>
            </a:r>
          </a:p>
          <a:p>
            <a:pPr lvl="2">
              <a:buNone/>
            </a:pPr>
            <a:endParaRPr lang="pt-PT" dirty="0" smtClean="0"/>
          </a:p>
          <a:p>
            <a:pPr lvl="2">
              <a:buNone/>
            </a:pPr>
            <a:endParaRPr lang="pt-PT" dirty="0" smtClean="0"/>
          </a:p>
          <a:p>
            <a:pPr lvl="1"/>
            <a:r>
              <a:rPr lang="pt-PT" dirty="0" smtClean="0"/>
              <a:t>LCR: alterado em 70% dos pacientes </a:t>
            </a:r>
          </a:p>
          <a:p>
            <a:pPr lvl="2"/>
            <a:r>
              <a:rPr lang="pt-PT" dirty="0" smtClean="0"/>
              <a:t>Moderada leucocitose (predomínio linfócitos), proteína normal ou ligeiramente aumentada</a:t>
            </a:r>
            <a:endParaRPr lang="pt-BR" dirty="0" smtClean="0"/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DISCUSSÃO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PT" dirty="0" smtClean="0"/>
              <a:t>O caso descrito apresentou RNM, EEG com alterações típicas da doença e líquor sem anormalidades </a:t>
            </a:r>
          </a:p>
          <a:p>
            <a:pPr>
              <a:buNone/>
            </a:pPr>
            <a:endParaRPr lang="pt-PT" dirty="0" smtClean="0"/>
          </a:p>
          <a:p>
            <a:r>
              <a:rPr lang="pt-PT" dirty="0" smtClean="0"/>
              <a:t>Confirmação: Identificação de anticorpos anti NMDAr no líquor e/ou no soro </a:t>
            </a:r>
          </a:p>
          <a:p>
            <a:pPr lvl="1"/>
            <a:r>
              <a:rPr lang="pt-PT" dirty="0" smtClean="0"/>
              <a:t>Sensibilidade no líquor: 100% </a:t>
            </a:r>
          </a:p>
          <a:p>
            <a:pPr lvl="1"/>
            <a:r>
              <a:rPr lang="pt-PT" dirty="0" smtClean="0"/>
              <a:t>Sensibilidade no soro: 90% </a:t>
            </a:r>
          </a:p>
          <a:p>
            <a:pPr lvl="1">
              <a:buNone/>
            </a:pPr>
            <a:endParaRPr lang="pt-BR" dirty="0" smtClean="0"/>
          </a:p>
          <a:p>
            <a:r>
              <a:rPr lang="pt-PT" dirty="0" smtClean="0"/>
              <a:t>Tratamento: Imunoterapia e remoção do teratoma, se existente </a:t>
            </a:r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DISCUSSÃO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PT" dirty="0" smtClean="0"/>
              <a:t>Imunoterapia: </a:t>
            </a:r>
          </a:p>
          <a:p>
            <a:pPr>
              <a:buNone/>
            </a:pPr>
            <a:endParaRPr lang="pt-BR" dirty="0" smtClean="0"/>
          </a:p>
          <a:p>
            <a:pPr>
              <a:buNone/>
            </a:pPr>
            <a:endParaRPr lang="pt-BR" u="sng" dirty="0" smtClean="0"/>
          </a:p>
          <a:p>
            <a:pPr>
              <a:buNone/>
            </a:pPr>
            <a:endParaRPr lang="pt-PT" u="sng" dirty="0" smtClean="0"/>
          </a:p>
        </p:txBody>
      </p:sp>
      <p:cxnSp>
        <p:nvCxnSpPr>
          <p:cNvPr id="8" name="Conector de seta reta 7"/>
          <p:cNvCxnSpPr/>
          <p:nvPr/>
        </p:nvCxnSpPr>
        <p:spPr>
          <a:xfrm flipV="1">
            <a:off x="3203848" y="1556792"/>
            <a:ext cx="432048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de seta reta 9"/>
          <p:cNvCxnSpPr/>
          <p:nvPr/>
        </p:nvCxnSpPr>
        <p:spPr>
          <a:xfrm>
            <a:off x="3203848" y="1916832"/>
            <a:ext cx="432048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aixaDeTexto 10"/>
          <p:cNvSpPr txBox="1"/>
          <p:nvPr/>
        </p:nvSpPr>
        <p:spPr>
          <a:xfrm>
            <a:off x="3707904" y="1268760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u="sng" dirty="0" smtClean="0"/>
              <a:t>Terapia de primeira linha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3707904" y="2060848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u="sng" dirty="0" smtClean="0"/>
              <a:t>Terapia de segunda linha</a:t>
            </a:r>
            <a:r>
              <a:rPr lang="pt-PT" dirty="0" smtClean="0"/>
              <a:t> </a:t>
            </a:r>
            <a:endParaRPr lang="pt-BR" dirty="0"/>
          </a:p>
        </p:txBody>
      </p:sp>
      <p:sp>
        <p:nvSpPr>
          <p:cNvPr id="13" name="Retângulo de cantos arredondados 12"/>
          <p:cNvSpPr/>
          <p:nvPr/>
        </p:nvSpPr>
        <p:spPr>
          <a:xfrm>
            <a:off x="683568" y="3140968"/>
            <a:ext cx="6552728" cy="11521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 smtClean="0"/>
              <a:t>Terapia de Primeira linha: </a:t>
            </a:r>
            <a:r>
              <a:rPr lang="pt-PT" dirty="0" smtClean="0"/>
              <a:t>Imunoglobulina por 5 dias e pulsoterapia com Metilprednisolona por 5 dias. </a:t>
            </a:r>
            <a:br>
              <a:rPr lang="pt-PT" dirty="0" smtClean="0"/>
            </a:br>
            <a:r>
              <a:rPr lang="pt-PT" dirty="0" smtClean="0"/>
              <a:t>Plasmaférese (menos utilizada).</a:t>
            </a:r>
            <a:endParaRPr lang="pt-BR" dirty="0"/>
          </a:p>
        </p:txBody>
      </p:sp>
      <p:sp>
        <p:nvSpPr>
          <p:cNvPr id="14" name="Retângulo de cantos arredondados 13"/>
          <p:cNvSpPr/>
          <p:nvPr/>
        </p:nvSpPr>
        <p:spPr>
          <a:xfrm>
            <a:off x="755576" y="4797152"/>
            <a:ext cx="6552728" cy="12961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 smtClean="0"/>
              <a:t>Terapia de segunda linha: </a:t>
            </a:r>
            <a:r>
              <a:rPr lang="pt-BR" dirty="0" smtClean="0"/>
              <a:t>Rituximabe (a cada semana, durante quatro semanas) e Ciclofosfamida (ciclos mensais).</a:t>
            </a:r>
            <a:r>
              <a:rPr lang="pt-PT" dirty="0" smtClean="0"/>
              <a:t/>
            </a:r>
            <a:br>
              <a:rPr lang="pt-PT" dirty="0" smtClean="0"/>
            </a:b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DISCUSSÃO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t-PT" dirty="0" smtClean="0"/>
              <a:t>Estudo em pacientes pediátricos, após seguimento médio de 17 meses:</a:t>
            </a:r>
          </a:p>
          <a:p>
            <a:pPr lvl="1"/>
            <a:r>
              <a:rPr lang="pt-PT" dirty="0" smtClean="0"/>
              <a:t> 85% melhora substancial</a:t>
            </a:r>
          </a:p>
          <a:p>
            <a:pPr lvl="1"/>
            <a:r>
              <a:rPr lang="pt-PT" dirty="0" smtClean="0"/>
              <a:t>10%  incapacidade moderada ou grave</a:t>
            </a:r>
          </a:p>
          <a:p>
            <a:pPr lvl="1"/>
            <a:r>
              <a:rPr lang="pt-PT" dirty="0" smtClean="0"/>
              <a:t>1 paciente foi a óbito</a:t>
            </a:r>
          </a:p>
          <a:p>
            <a:pPr lvl="1">
              <a:buNone/>
            </a:pPr>
            <a:endParaRPr lang="pt-PT" baseline="30000" dirty="0" smtClean="0"/>
          </a:p>
          <a:p>
            <a:r>
              <a:rPr lang="pt-PT" dirty="0" smtClean="0"/>
              <a:t>Maioria: restabelecimento alcançado de 8 a 12 meses após o início dos sintomas</a:t>
            </a:r>
          </a:p>
          <a:p>
            <a:pPr>
              <a:buNone/>
            </a:pPr>
            <a:endParaRPr lang="pt-PT" dirty="0" smtClean="0"/>
          </a:p>
          <a:p>
            <a:r>
              <a:rPr lang="pt-PT" dirty="0" smtClean="0"/>
              <a:t>Recuperação total: mais frequente em pacientes que tiveram um teratoma, que foi removido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DISCUSSÃO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PT" dirty="0" smtClean="0"/>
              <a:t>Mortalidade estimada: 4%</a:t>
            </a:r>
            <a:endParaRPr lang="pt-BR" dirty="0" smtClean="0"/>
          </a:p>
          <a:p>
            <a:pPr lvl="1"/>
            <a:r>
              <a:rPr lang="pt-BR" dirty="0" smtClean="0"/>
              <a:t>Geralmente associada a comorbidades secundárias adquiridas na UTI</a:t>
            </a:r>
            <a:endParaRPr lang="pt-PT" dirty="0" smtClean="0"/>
          </a:p>
          <a:p>
            <a:pPr lvl="1">
              <a:buNone/>
            </a:pPr>
            <a:endParaRPr lang="pt-PT" dirty="0" smtClean="0"/>
          </a:p>
          <a:p>
            <a:r>
              <a:rPr lang="pt-BR" dirty="0" smtClean="0"/>
              <a:t>Recidivas: 20-25%</a:t>
            </a:r>
          </a:p>
          <a:p>
            <a:pPr lvl="1"/>
            <a:r>
              <a:rPr lang="pt-BR" dirty="0" smtClean="0"/>
              <a:t>Recomendada a imunossupressão contínua em indivíduos sem teratomas após a interrupção das imunoterapias iniciais</a:t>
            </a:r>
          </a:p>
          <a:p>
            <a:pPr lvl="1"/>
            <a:endParaRPr lang="pt-BR" dirty="0" smtClean="0"/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DISCUSSÃO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PT" dirty="0" smtClean="0"/>
              <a:t>Deve ser suspeitada:</a:t>
            </a:r>
          </a:p>
          <a:p>
            <a:pPr lvl="1"/>
            <a:r>
              <a:rPr lang="pt-PT" dirty="0" smtClean="0"/>
              <a:t>Rápida mudança de comportamento</a:t>
            </a:r>
          </a:p>
          <a:p>
            <a:pPr lvl="1"/>
            <a:r>
              <a:rPr lang="pt-PT" dirty="0" smtClean="0"/>
              <a:t>Movimentos anormais</a:t>
            </a:r>
          </a:p>
          <a:p>
            <a:pPr lvl="1"/>
            <a:r>
              <a:rPr lang="pt-PT" dirty="0" smtClean="0"/>
              <a:t>Convulsões</a:t>
            </a:r>
          </a:p>
          <a:p>
            <a:pPr lvl="1"/>
            <a:r>
              <a:rPr lang="pt-PT" dirty="0" smtClean="0"/>
              <a:t>Sinais​​ de instabilidade autonômica </a:t>
            </a:r>
          </a:p>
          <a:p>
            <a:pPr lvl="1"/>
            <a:r>
              <a:rPr lang="pt-PT" dirty="0" smtClean="0"/>
              <a:t>Hipoventilação</a:t>
            </a:r>
          </a:p>
          <a:p>
            <a:pPr lvl="1">
              <a:buNone/>
            </a:pPr>
            <a:endParaRPr lang="pt-PT" sz="1700" dirty="0" smtClean="0">
              <a:solidFill>
                <a:srgbClr val="FF0000"/>
              </a:solidFill>
            </a:endParaRPr>
          </a:p>
          <a:p>
            <a:pPr lvl="1">
              <a:buNone/>
            </a:pPr>
            <a:r>
              <a:rPr lang="pt-PT" sz="1700" dirty="0" smtClean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6" name="Retângulo de cantos arredondados 5"/>
          <p:cNvSpPr/>
          <p:nvPr/>
        </p:nvSpPr>
        <p:spPr>
          <a:xfrm>
            <a:off x="683568" y="4653136"/>
            <a:ext cx="6768752" cy="14401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800" dirty="0" smtClean="0"/>
              <a:t>Tem sido diagnosticado com frequência crescente na população pediátrica!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REFERÊNCIAS BIBLIOGRÁFICAS</a:t>
            </a:r>
            <a:r>
              <a:rPr lang="pt-BR" dirty="0" smtClean="0"/>
              <a:t/>
            </a:r>
            <a:br>
              <a:rPr lang="pt-BR" dirty="0" smtClean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3528" y="1340768"/>
            <a:ext cx="7344816" cy="5184576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pt-BR" dirty="0" smtClean="0"/>
          </a:p>
          <a:p>
            <a:pPr>
              <a:buNone/>
            </a:pPr>
            <a:r>
              <a:rPr lang="en-US" sz="6400" dirty="0" smtClean="0"/>
              <a:t>1. Titulaer MJ, McCracken L, Gabilondo I, Armangué T, Glaser C, Lizuka T, et al. Treatment and prognostic factors for long-term outcome in patients with anti-NMDA receptor encephalitis: an observational cohort study. The lancet neurology. 2013 feb;12(2):157-165.</a:t>
            </a:r>
          </a:p>
          <a:p>
            <a:pPr>
              <a:buNone/>
            </a:pPr>
            <a:endParaRPr lang="pt-BR" sz="6400" dirty="0" smtClean="0"/>
          </a:p>
          <a:p>
            <a:pPr>
              <a:buNone/>
            </a:pPr>
            <a:r>
              <a:rPr lang="en-US" sz="6400" dirty="0" smtClean="0"/>
              <a:t>2. Dalmau J, Lancaster E, Martinez-Hernandez E, Rosenfeld MR, Balice-Gordon R. Clinical experience and laboratory investigations in patients with anti-NMDAR encephalitis. </a:t>
            </a:r>
            <a:r>
              <a:rPr lang="pt-BR" sz="6400" dirty="0" smtClean="0"/>
              <a:t>Lancet Neurol (London). 2011;10:63-74.</a:t>
            </a:r>
          </a:p>
          <a:p>
            <a:pPr>
              <a:buNone/>
            </a:pPr>
            <a:endParaRPr lang="pt-BR" sz="6400" dirty="0" smtClean="0"/>
          </a:p>
          <a:p>
            <a:pPr>
              <a:buNone/>
            </a:pPr>
            <a:r>
              <a:rPr lang="pt-BR" sz="6400" dirty="0" smtClean="0"/>
              <a:t>3. Borlot F, Santos MLF, Bandeira M, Liberalesso PB, Kok F, Júnior AL, Reed UC. Encefalite anti-receptor N-metil-D-aspartato na infância. Jornal de Pediatria. 2012;88(3):275-8.</a:t>
            </a:r>
          </a:p>
          <a:p>
            <a:pPr>
              <a:buNone/>
            </a:pPr>
            <a:endParaRPr lang="pt-BR" sz="6400" dirty="0" smtClean="0"/>
          </a:p>
          <a:p>
            <a:pPr>
              <a:buNone/>
            </a:pPr>
            <a:r>
              <a:rPr lang="pt-BR" sz="6400" dirty="0" smtClean="0"/>
              <a:t>4. Armangue T, Titulaer MJ, Málaga I, Bataller L, Gabilondo I, Graus F,  Dalmau J. Pediatric anti-N-methyl-D-aspartate receptor encephalitis—clinical analysis and novel findings in a series of 20 patients. </a:t>
            </a:r>
            <a:r>
              <a:rPr lang="en-US" sz="6400" dirty="0" smtClean="0"/>
              <a:t>The journal of pediatrics. 2013 apr;162(4):850-6.</a:t>
            </a:r>
          </a:p>
          <a:p>
            <a:pPr>
              <a:buNone/>
            </a:pPr>
            <a:endParaRPr lang="pt-BR" sz="6400" dirty="0" smtClean="0"/>
          </a:p>
          <a:p>
            <a:pPr>
              <a:buNone/>
            </a:pPr>
            <a:r>
              <a:rPr lang="en-US" sz="6400" dirty="0" smtClean="0"/>
              <a:t>5.  Florance NR, Davis RL, Lam C, Szperka C, Zhou L, Ahmad S, et al. Anti-N-methyl-D-aspartate receptor (NMDAR) encephalitis in children and adolescents. Ann Neurol (Boston). 2009;66:11-18.</a:t>
            </a:r>
            <a:endParaRPr lang="pt-BR" sz="6400" dirty="0" smtClean="0"/>
          </a:p>
          <a:p>
            <a:pPr>
              <a:buNone/>
            </a:pPr>
            <a:r>
              <a:rPr lang="en-US" sz="6400" dirty="0" smtClean="0"/>
              <a:t> </a:t>
            </a:r>
            <a:endParaRPr lang="pt-BR" sz="6400" dirty="0" smtClean="0"/>
          </a:p>
          <a:p>
            <a:pPr>
              <a:buNone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-243408"/>
            <a:ext cx="7239000" cy="1143000"/>
          </a:xfrm>
        </p:spPr>
        <p:txBody>
          <a:bodyPr>
            <a:normAutofit/>
          </a:bodyPr>
          <a:lstStyle/>
          <a:p>
            <a:r>
              <a:rPr lang="en-US" sz="3400" dirty="0" smtClean="0"/>
              <a:t>REFERÊNCIAS BIBLIOGRÁFICAS</a:t>
            </a:r>
            <a:endParaRPr lang="pt-BR" sz="34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96752"/>
            <a:ext cx="7239000" cy="54006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1400" dirty="0" smtClean="0"/>
              <a:t>6. Soares EMV, Kauark RBG, Rocha MSG, Brucki SMD. Anti-NMDA-R encephalitis. Dement Neuropsychol. 2013 sep;7(3):304-7.</a:t>
            </a:r>
            <a:endParaRPr lang="pt-BR" sz="1400" dirty="0" smtClean="0"/>
          </a:p>
          <a:p>
            <a:pPr>
              <a:buNone/>
            </a:pPr>
            <a:r>
              <a:rPr lang="en-US" sz="1400" b="1" dirty="0" smtClean="0"/>
              <a:t> </a:t>
            </a:r>
            <a:endParaRPr lang="pt-BR" sz="1400" dirty="0" smtClean="0"/>
          </a:p>
          <a:p>
            <a:pPr>
              <a:buNone/>
            </a:pPr>
            <a:r>
              <a:rPr lang="en-US" sz="1400" dirty="0" smtClean="0"/>
              <a:t>7. Day GS, High SM, Cot B, Tang-Wai DF. Anti-NMDA-Receptor encephalitis: case report and literature review of an under-recognized condition. Journal of General Internal Medicine. 2011 feb;26(7):811-6.</a:t>
            </a:r>
            <a:endParaRPr lang="pt-BR" sz="1400" dirty="0" smtClean="0"/>
          </a:p>
          <a:p>
            <a:pPr>
              <a:buNone/>
            </a:pPr>
            <a:r>
              <a:rPr lang="en-US" sz="1400" b="1" dirty="0" smtClean="0"/>
              <a:t> </a:t>
            </a:r>
            <a:endParaRPr lang="pt-BR" sz="1400" dirty="0" smtClean="0"/>
          </a:p>
          <a:p>
            <a:pPr>
              <a:buNone/>
            </a:pPr>
            <a:r>
              <a:rPr lang="en-US" sz="1400" dirty="0" smtClean="0"/>
              <a:t>8. Houtrow AJ, Bhandal M, Pratini NR, Davidson L, Neufeld JA. The rehabilitation of children with anti-NMDA-Receptor encephalitis: a case series. Am J Phys Med Rehabil. 2012 may;91(5):435-441. </a:t>
            </a:r>
            <a:endParaRPr lang="pt-BR" sz="1400" dirty="0" smtClean="0"/>
          </a:p>
          <a:p>
            <a:pPr>
              <a:buNone/>
            </a:pPr>
            <a:endParaRPr lang="pt-BR" sz="1400" dirty="0" smtClean="0"/>
          </a:p>
          <a:p>
            <a:pPr>
              <a:buNone/>
            </a:pPr>
            <a:r>
              <a:rPr lang="en-US" sz="1400" dirty="0" smtClean="0"/>
              <a:t>9. Houtrow AJ, Bhandal M, Pratini NR, Davidson L, Neufeld JÁ. The rehabilitation of children with anti-N-methyl-D-aspartate-receptor encephalitis: a case series. Am J Phys Med Rehabil. 2012 may;91(5):435-441.</a:t>
            </a:r>
            <a:endParaRPr lang="pt-BR" sz="1400" dirty="0" smtClean="0"/>
          </a:p>
          <a:p>
            <a:pPr>
              <a:buNone/>
            </a:pPr>
            <a:endParaRPr lang="pt-BR" sz="1400" dirty="0" smtClean="0"/>
          </a:p>
          <a:p>
            <a:pPr>
              <a:buNone/>
            </a:pPr>
            <a:r>
              <a:rPr lang="en-US" sz="1400" dirty="0" smtClean="0"/>
              <a:t>10. Kashyape P, Taylor E, Ngb J, Krishnakumar D, Kirkham F, Whitney A. Successful treatment of two paediatric cases of anti-NMDA receptor encephalitis with cyclophosphamide: the need for early aggressive immunotherapy in tumour negative paediatric patients. </a:t>
            </a:r>
            <a:r>
              <a:rPr lang="pt-BR" sz="1400" dirty="0" smtClean="0"/>
              <a:t>European journal of paediatric neurology. 2012;16:74-8.</a:t>
            </a:r>
          </a:p>
          <a:p>
            <a:endParaRPr lang="pt-BR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o">
  <a:themeElements>
    <a:clrScheme name="Opulento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o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o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966</TotalTime>
  <Words>1525</Words>
  <Application>Microsoft Office PowerPoint</Application>
  <PresentationFormat>Apresentação na tela (4:3)</PresentationFormat>
  <Paragraphs>267</Paragraphs>
  <Slides>30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30</vt:i4>
      </vt:variant>
    </vt:vector>
  </HeadingPairs>
  <TitlesOfParts>
    <vt:vector size="31" baseType="lpstr">
      <vt:lpstr>Opulento</vt:lpstr>
      <vt:lpstr>Encefalite antirreceptor NMDA em pediatria:  Desafio diagnóstico e terapêutico </vt:lpstr>
      <vt:lpstr>INTRODUÇÃO</vt:lpstr>
      <vt:lpstr>INTRODUÇÃO</vt:lpstr>
      <vt:lpstr>INTRODUÇÃO</vt:lpstr>
      <vt:lpstr>DESCRIÇÃO DO CASO: </vt:lpstr>
      <vt:lpstr>DESCRIÇÃO DO CASO: </vt:lpstr>
      <vt:lpstr>DESCRIÇÃO DO CASO: </vt:lpstr>
      <vt:lpstr>DESCRIÇÃO DO CASO:</vt:lpstr>
      <vt:lpstr>DESCRIÇÃO DO CASO:</vt:lpstr>
      <vt:lpstr>DESCRIÇÃO DO CASO:</vt:lpstr>
      <vt:lpstr>DESCRIÇÃO DO CASO:</vt:lpstr>
      <vt:lpstr>DESCRIÇÃO DO CASO:</vt:lpstr>
      <vt:lpstr>DESCRIÇÃO DO CASO:</vt:lpstr>
      <vt:lpstr>Apresentação do PowerPoint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REFERÊNCIAS BIBLIOGRÁFICAS </vt:lpstr>
      <vt:lpstr>REFERÊNCIAS BIBLIOGRÁFICAS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Encefalite antirreceptor NMDA em pediatria:  Desafio diagnóstico e terapêutico</dc:title>
  <dc:creator>Babi</dc:creator>
  <cp:lastModifiedBy>PRM</cp:lastModifiedBy>
  <cp:revision>33</cp:revision>
  <dcterms:created xsi:type="dcterms:W3CDTF">2013-11-20T17:54:52Z</dcterms:created>
  <dcterms:modified xsi:type="dcterms:W3CDTF">2013-12-11T17:30:23Z</dcterms:modified>
</cp:coreProperties>
</file>