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97" r:id="rId5"/>
    <p:sldId id="298" r:id="rId6"/>
    <p:sldId id="299" r:id="rId7"/>
    <p:sldId id="300" r:id="rId8"/>
    <p:sldId id="301" r:id="rId9"/>
    <p:sldId id="302" r:id="rId10"/>
    <p:sldId id="259" r:id="rId11"/>
    <p:sldId id="260" r:id="rId12"/>
    <p:sldId id="261" r:id="rId13"/>
    <p:sldId id="262" r:id="rId14"/>
    <p:sldId id="263" r:id="rId15"/>
    <p:sldId id="291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5" r:id="rId27"/>
    <p:sldId id="293" r:id="rId28"/>
    <p:sldId id="295" r:id="rId29"/>
    <p:sldId id="276" r:id="rId30"/>
    <p:sldId id="277" r:id="rId31"/>
    <p:sldId id="278" r:id="rId32"/>
    <p:sldId id="279" r:id="rId33"/>
    <p:sldId id="288" r:id="rId34"/>
    <p:sldId id="289" r:id="rId35"/>
    <p:sldId id="296" r:id="rId36"/>
    <p:sldId id="287" r:id="rId3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1253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2739E0-06B0-42D1-8F10-35D2101AD7C0}" type="doc">
      <dgm:prSet loTypeId="urn:microsoft.com/office/officeart/2005/8/layout/venn1" loCatId="relationship" qsTypeId="urn:microsoft.com/office/officeart/2005/8/quickstyle/3d1" qsCatId="3D" csTypeId="urn:microsoft.com/office/officeart/2005/8/colors/colorful4" csCatId="colorful" phldr="1"/>
      <dgm:spPr/>
    </dgm:pt>
    <dgm:pt modelId="{C09A4A69-C8F0-4A4D-B0EC-09059AA915B1}">
      <dgm:prSet phldrT="[Texto]"/>
      <dgm:spPr/>
      <dgm:t>
        <a:bodyPr/>
        <a:lstStyle/>
        <a:p>
          <a:r>
            <a:rPr lang="pt-BR" dirty="0" smtClean="0"/>
            <a:t>Pródromos</a:t>
          </a:r>
          <a:endParaRPr lang="pt-BR" dirty="0"/>
        </a:p>
      </dgm:t>
    </dgm:pt>
    <dgm:pt modelId="{A4B60AA7-0165-424C-8FA3-273C83442286}" type="parTrans" cxnId="{D146A0C8-3839-4E5E-8553-08E7A848E299}">
      <dgm:prSet/>
      <dgm:spPr/>
      <dgm:t>
        <a:bodyPr/>
        <a:lstStyle/>
        <a:p>
          <a:endParaRPr lang="pt-BR"/>
        </a:p>
      </dgm:t>
    </dgm:pt>
    <dgm:pt modelId="{FCD358C1-0488-4CB0-9FCF-079BDA561AFB}" type="sibTrans" cxnId="{D146A0C8-3839-4E5E-8553-08E7A848E299}">
      <dgm:prSet/>
      <dgm:spPr/>
      <dgm:t>
        <a:bodyPr/>
        <a:lstStyle/>
        <a:p>
          <a:endParaRPr lang="pt-BR"/>
        </a:p>
      </dgm:t>
    </dgm:pt>
    <dgm:pt modelId="{B350BD88-376C-4ADD-A028-8C2D21DD4C43}">
      <dgm:prSet phldrT="[Texto]"/>
      <dgm:spPr/>
      <dgm:t>
        <a:bodyPr/>
        <a:lstStyle/>
        <a:p>
          <a:r>
            <a:rPr lang="pt-BR" dirty="0" smtClean="0"/>
            <a:t>Principais sintomas</a:t>
          </a:r>
          <a:endParaRPr lang="pt-BR" dirty="0"/>
        </a:p>
      </dgm:t>
    </dgm:pt>
    <dgm:pt modelId="{5CB88DA3-A6D6-40DF-B305-806B4F32519B}" type="parTrans" cxnId="{44C8A3BA-70DA-4B06-BA4E-197786A50019}">
      <dgm:prSet/>
      <dgm:spPr/>
      <dgm:t>
        <a:bodyPr/>
        <a:lstStyle/>
        <a:p>
          <a:endParaRPr lang="pt-BR"/>
        </a:p>
      </dgm:t>
    </dgm:pt>
    <dgm:pt modelId="{0715EE5A-DF23-48BD-8DAA-85821CD75E8B}" type="sibTrans" cxnId="{44C8A3BA-70DA-4B06-BA4E-197786A50019}">
      <dgm:prSet/>
      <dgm:spPr/>
      <dgm:t>
        <a:bodyPr/>
        <a:lstStyle/>
        <a:p>
          <a:endParaRPr lang="pt-BR"/>
        </a:p>
      </dgm:t>
    </dgm:pt>
    <dgm:pt modelId="{DE0BF0CD-ED2E-4B88-ABA8-3FE32C65548E}">
      <dgm:prSet phldrT="[Texto]"/>
      <dgm:spPr/>
      <dgm:t>
        <a:bodyPr/>
        <a:lstStyle/>
        <a:p>
          <a:r>
            <a:rPr lang="pt-BR" dirty="0" smtClean="0"/>
            <a:t>Fatores desencadeantes</a:t>
          </a:r>
          <a:endParaRPr lang="pt-BR" dirty="0"/>
        </a:p>
      </dgm:t>
    </dgm:pt>
    <dgm:pt modelId="{87E449F8-9A03-4891-844F-65FA28F1F02A}" type="parTrans" cxnId="{B0A77D8A-3BD7-4113-A9CF-36AB0E284965}">
      <dgm:prSet/>
      <dgm:spPr/>
      <dgm:t>
        <a:bodyPr/>
        <a:lstStyle/>
        <a:p>
          <a:endParaRPr lang="pt-BR"/>
        </a:p>
      </dgm:t>
    </dgm:pt>
    <dgm:pt modelId="{79D1569D-FA5C-477A-9AD6-939D776DA5C4}" type="sibTrans" cxnId="{B0A77D8A-3BD7-4113-A9CF-36AB0E284965}">
      <dgm:prSet/>
      <dgm:spPr/>
      <dgm:t>
        <a:bodyPr/>
        <a:lstStyle/>
        <a:p>
          <a:endParaRPr lang="pt-BR"/>
        </a:p>
      </dgm:t>
    </dgm:pt>
    <dgm:pt modelId="{1D48E838-0774-498D-AEAB-9E2BCEC00419}" type="pres">
      <dgm:prSet presAssocID="{5F2739E0-06B0-42D1-8F10-35D2101AD7C0}" presName="compositeShape" presStyleCnt="0">
        <dgm:presLayoutVars>
          <dgm:chMax val="7"/>
          <dgm:dir/>
          <dgm:resizeHandles val="exact"/>
        </dgm:presLayoutVars>
      </dgm:prSet>
      <dgm:spPr/>
    </dgm:pt>
    <dgm:pt modelId="{E18FD877-B482-4115-BB28-60662C7054B7}" type="pres">
      <dgm:prSet presAssocID="{C09A4A69-C8F0-4A4D-B0EC-09059AA915B1}" presName="circ1" presStyleLbl="vennNode1" presStyleIdx="0" presStyleCnt="3"/>
      <dgm:spPr/>
      <dgm:t>
        <a:bodyPr/>
        <a:lstStyle/>
        <a:p>
          <a:endParaRPr lang="pt-BR"/>
        </a:p>
      </dgm:t>
    </dgm:pt>
    <dgm:pt modelId="{F06E2300-4642-4507-976E-42E53AFED626}" type="pres">
      <dgm:prSet presAssocID="{C09A4A69-C8F0-4A4D-B0EC-09059AA915B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9350512-9B98-4265-A6BA-938F66813142}" type="pres">
      <dgm:prSet presAssocID="{B350BD88-376C-4ADD-A028-8C2D21DD4C43}" presName="circ2" presStyleLbl="vennNode1" presStyleIdx="1" presStyleCnt="3"/>
      <dgm:spPr/>
      <dgm:t>
        <a:bodyPr/>
        <a:lstStyle/>
        <a:p>
          <a:endParaRPr lang="pt-BR"/>
        </a:p>
      </dgm:t>
    </dgm:pt>
    <dgm:pt modelId="{1623B3A6-718E-4921-923A-E6DC12F31BC6}" type="pres">
      <dgm:prSet presAssocID="{B350BD88-376C-4ADD-A028-8C2D21DD4C4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0BCA791-2C15-4DA5-AB4E-0274133C8CB1}" type="pres">
      <dgm:prSet presAssocID="{DE0BF0CD-ED2E-4B88-ABA8-3FE32C65548E}" presName="circ3" presStyleLbl="vennNode1" presStyleIdx="2" presStyleCnt="3"/>
      <dgm:spPr/>
      <dgm:t>
        <a:bodyPr/>
        <a:lstStyle/>
        <a:p>
          <a:endParaRPr lang="pt-BR"/>
        </a:p>
      </dgm:t>
    </dgm:pt>
    <dgm:pt modelId="{6446D5D7-C353-4E8C-ADD2-02DC499E41CF}" type="pres">
      <dgm:prSet presAssocID="{DE0BF0CD-ED2E-4B88-ABA8-3FE32C65548E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52B1AFF-A6E4-42DB-94A2-28EA4542DC0B}" type="presOf" srcId="{C09A4A69-C8F0-4A4D-B0EC-09059AA915B1}" destId="{E18FD877-B482-4115-BB28-60662C7054B7}" srcOrd="0" destOrd="0" presId="urn:microsoft.com/office/officeart/2005/8/layout/venn1"/>
    <dgm:cxn modelId="{053B4BAA-95DE-4130-AC30-21873F087148}" type="presOf" srcId="{DE0BF0CD-ED2E-4B88-ABA8-3FE32C65548E}" destId="{6446D5D7-C353-4E8C-ADD2-02DC499E41CF}" srcOrd="1" destOrd="0" presId="urn:microsoft.com/office/officeart/2005/8/layout/venn1"/>
    <dgm:cxn modelId="{B0A77D8A-3BD7-4113-A9CF-36AB0E284965}" srcId="{5F2739E0-06B0-42D1-8F10-35D2101AD7C0}" destId="{DE0BF0CD-ED2E-4B88-ABA8-3FE32C65548E}" srcOrd="2" destOrd="0" parTransId="{87E449F8-9A03-4891-844F-65FA28F1F02A}" sibTransId="{79D1569D-FA5C-477A-9AD6-939D776DA5C4}"/>
    <dgm:cxn modelId="{D48BD8C4-E4ED-478C-B2FC-E3AE28D7999F}" type="presOf" srcId="{B350BD88-376C-4ADD-A028-8C2D21DD4C43}" destId="{1623B3A6-718E-4921-923A-E6DC12F31BC6}" srcOrd="1" destOrd="0" presId="urn:microsoft.com/office/officeart/2005/8/layout/venn1"/>
    <dgm:cxn modelId="{2C3F4E28-0DF8-4F42-980F-7250B297674D}" type="presOf" srcId="{B350BD88-376C-4ADD-A028-8C2D21DD4C43}" destId="{C9350512-9B98-4265-A6BA-938F66813142}" srcOrd="0" destOrd="0" presId="urn:microsoft.com/office/officeart/2005/8/layout/venn1"/>
    <dgm:cxn modelId="{44C8A3BA-70DA-4B06-BA4E-197786A50019}" srcId="{5F2739E0-06B0-42D1-8F10-35D2101AD7C0}" destId="{B350BD88-376C-4ADD-A028-8C2D21DD4C43}" srcOrd="1" destOrd="0" parTransId="{5CB88DA3-A6D6-40DF-B305-806B4F32519B}" sibTransId="{0715EE5A-DF23-48BD-8DAA-85821CD75E8B}"/>
    <dgm:cxn modelId="{AE54E77A-5ADE-4BAC-93ED-0A3D59D5F8C5}" type="presOf" srcId="{5F2739E0-06B0-42D1-8F10-35D2101AD7C0}" destId="{1D48E838-0774-498D-AEAB-9E2BCEC00419}" srcOrd="0" destOrd="0" presId="urn:microsoft.com/office/officeart/2005/8/layout/venn1"/>
    <dgm:cxn modelId="{D146A0C8-3839-4E5E-8553-08E7A848E299}" srcId="{5F2739E0-06B0-42D1-8F10-35D2101AD7C0}" destId="{C09A4A69-C8F0-4A4D-B0EC-09059AA915B1}" srcOrd="0" destOrd="0" parTransId="{A4B60AA7-0165-424C-8FA3-273C83442286}" sibTransId="{FCD358C1-0488-4CB0-9FCF-079BDA561AFB}"/>
    <dgm:cxn modelId="{F75475B5-EBEE-471C-9F2A-2ECCFFB4D3A6}" type="presOf" srcId="{DE0BF0CD-ED2E-4B88-ABA8-3FE32C65548E}" destId="{50BCA791-2C15-4DA5-AB4E-0274133C8CB1}" srcOrd="0" destOrd="0" presId="urn:microsoft.com/office/officeart/2005/8/layout/venn1"/>
    <dgm:cxn modelId="{1721DF03-C549-4751-A99F-4356CEE68D5C}" type="presOf" srcId="{C09A4A69-C8F0-4A4D-B0EC-09059AA915B1}" destId="{F06E2300-4642-4507-976E-42E53AFED626}" srcOrd="1" destOrd="0" presId="urn:microsoft.com/office/officeart/2005/8/layout/venn1"/>
    <dgm:cxn modelId="{875F0211-744D-4AD7-B196-5EC2E43610C4}" type="presParOf" srcId="{1D48E838-0774-498D-AEAB-9E2BCEC00419}" destId="{E18FD877-B482-4115-BB28-60662C7054B7}" srcOrd="0" destOrd="0" presId="urn:microsoft.com/office/officeart/2005/8/layout/venn1"/>
    <dgm:cxn modelId="{7AAAD6B8-3BFD-4564-B18A-539501696C1E}" type="presParOf" srcId="{1D48E838-0774-498D-AEAB-9E2BCEC00419}" destId="{F06E2300-4642-4507-976E-42E53AFED626}" srcOrd="1" destOrd="0" presId="urn:microsoft.com/office/officeart/2005/8/layout/venn1"/>
    <dgm:cxn modelId="{73546EC4-D415-4BB8-8F2F-EB2B74530937}" type="presParOf" srcId="{1D48E838-0774-498D-AEAB-9E2BCEC00419}" destId="{C9350512-9B98-4265-A6BA-938F66813142}" srcOrd="2" destOrd="0" presId="urn:microsoft.com/office/officeart/2005/8/layout/venn1"/>
    <dgm:cxn modelId="{E69CDEC7-0DA8-4A13-A006-780FCA4F65DC}" type="presParOf" srcId="{1D48E838-0774-498D-AEAB-9E2BCEC00419}" destId="{1623B3A6-718E-4921-923A-E6DC12F31BC6}" srcOrd="3" destOrd="0" presId="urn:microsoft.com/office/officeart/2005/8/layout/venn1"/>
    <dgm:cxn modelId="{D4481B08-4890-4350-856E-E710D9D9E5C7}" type="presParOf" srcId="{1D48E838-0774-498D-AEAB-9E2BCEC00419}" destId="{50BCA791-2C15-4DA5-AB4E-0274133C8CB1}" srcOrd="4" destOrd="0" presId="urn:microsoft.com/office/officeart/2005/8/layout/venn1"/>
    <dgm:cxn modelId="{02121AA7-CCF8-463C-93C9-8A0F593163BA}" type="presParOf" srcId="{1D48E838-0774-498D-AEAB-9E2BCEC00419}" destId="{6446D5D7-C353-4E8C-ADD2-02DC499E41CF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664B57-32CD-445B-8427-F2E467C67B62}" type="doc">
      <dgm:prSet loTypeId="urn:microsoft.com/office/officeart/2005/8/layout/radial3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t-BR"/>
        </a:p>
      </dgm:t>
    </dgm:pt>
    <dgm:pt modelId="{595FB225-299B-485A-9A30-E3C814E53DB3}">
      <dgm:prSet phldrT="[Texto]"/>
      <dgm:spPr/>
      <dgm:t>
        <a:bodyPr/>
        <a:lstStyle/>
        <a:p>
          <a:r>
            <a:rPr lang="pt-BR" dirty="0" smtClean="0"/>
            <a:t>Genético</a:t>
          </a:r>
          <a:endParaRPr lang="pt-BR" dirty="0"/>
        </a:p>
      </dgm:t>
    </dgm:pt>
    <dgm:pt modelId="{16E1B508-7805-4CAB-97B2-2EA62F5F1919}" type="parTrans" cxnId="{E061E70C-AC44-4C9D-A34D-FB3EE922F496}">
      <dgm:prSet/>
      <dgm:spPr/>
      <dgm:t>
        <a:bodyPr/>
        <a:lstStyle/>
        <a:p>
          <a:endParaRPr lang="pt-BR"/>
        </a:p>
      </dgm:t>
    </dgm:pt>
    <dgm:pt modelId="{91BB6AB3-178C-488B-9D69-B43BE03358CE}" type="sibTrans" cxnId="{E061E70C-AC44-4C9D-A34D-FB3EE922F496}">
      <dgm:prSet/>
      <dgm:spPr/>
      <dgm:t>
        <a:bodyPr/>
        <a:lstStyle/>
        <a:p>
          <a:endParaRPr lang="pt-BR"/>
        </a:p>
      </dgm:t>
    </dgm:pt>
    <dgm:pt modelId="{54AF2227-B751-45E6-81DE-8FC0DE75058D}">
      <dgm:prSet phldrT="[Texto]"/>
      <dgm:spPr/>
      <dgm:t>
        <a:bodyPr/>
        <a:lstStyle/>
        <a:p>
          <a:r>
            <a:rPr lang="pt-BR" dirty="0" smtClean="0"/>
            <a:t>Clínico</a:t>
          </a:r>
          <a:endParaRPr lang="pt-BR" dirty="0"/>
        </a:p>
      </dgm:t>
    </dgm:pt>
    <dgm:pt modelId="{3A28134F-9FB9-4BC8-A409-1209E1389D3B}" type="parTrans" cxnId="{D115649B-EF34-4123-9FC7-499A2B5F574A}">
      <dgm:prSet/>
      <dgm:spPr/>
      <dgm:t>
        <a:bodyPr/>
        <a:lstStyle/>
        <a:p>
          <a:endParaRPr lang="pt-BR"/>
        </a:p>
      </dgm:t>
    </dgm:pt>
    <dgm:pt modelId="{18D8D9B1-D7DB-4707-9903-538A2901E899}" type="sibTrans" cxnId="{D115649B-EF34-4123-9FC7-499A2B5F574A}">
      <dgm:prSet/>
      <dgm:spPr/>
      <dgm:t>
        <a:bodyPr/>
        <a:lstStyle/>
        <a:p>
          <a:endParaRPr lang="pt-BR"/>
        </a:p>
      </dgm:t>
    </dgm:pt>
    <dgm:pt modelId="{58BDE504-7B17-42F8-AAE7-6B244194689D}">
      <dgm:prSet phldrT="[Texto]"/>
      <dgm:spPr/>
      <dgm:t>
        <a:bodyPr/>
        <a:lstStyle/>
        <a:p>
          <a:r>
            <a:rPr lang="pt-BR" dirty="0" smtClean="0"/>
            <a:t>História familiar</a:t>
          </a:r>
          <a:endParaRPr lang="pt-BR" dirty="0"/>
        </a:p>
      </dgm:t>
    </dgm:pt>
    <dgm:pt modelId="{DFC5A0B7-B329-4C2D-A5D7-D5C5812B2DC8}" type="parTrans" cxnId="{CC84B930-E5AA-4EDE-B400-651422A33F84}">
      <dgm:prSet/>
      <dgm:spPr/>
      <dgm:t>
        <a:bodyPr/>
        <a:lstStyle/>
        <a:p>
          <a:endParaRPr lang="pt-BR"/>
        </a:p>
      </dgm:t>
    </dgm:pt>
    <dgm:pt modelId="{A93C6424-F886-45EF-9F98-77BF69E796A4}" type="sibTrans" cxnId="{CC84B930-E5AA-4EDE-B400-651422A33F84}">
      <dgm:prSet/>
      <dgm:spPr/>
      <dgm:t>
        <a:bodyPr/>
        <a:lstStyle/>
        <a:p>
          <a:endParaRPr lang="pt-BR"/>
        </a:p>
      </dgm:t>
    </dgm:pt>
    <dgm:pt modelId="{C8803E43-3B80-4ECF-9FAD-88FCA157615F}">
      <dgm:prSet phldrT="[Texto]"/>
      <dgm:spPr/>
      <dgm:t>
        <a:bodyPr/>
        <a:lstStyle/>
        <a:p>
          <a:r>
            <a:rPr lang="pt-BR" dirty="0" smtClean="0"/>
            <a:t>Resposta farmacológica</a:t>
          </a:r>
          <a:endParaRPr lang="pt-BR" dirty="0"/>
        </a:p>
      </dgm:t>
    </dgm:pt>
    <dgm:pt modelId="{97B0D088-38E8-4AED-A8B7-4FD64698778F}" type="parTrans" cxnId="{75C7F27F-47D9-4BC4-B08B-F67DC5BF4BE5}">
      <dgm:prSet/>
      <dgm:spPr/>
      <dgm:t>
        <a:bodyPr/>
        <a:lstStyle/>
        <a:p>
          <a:endParaRPr lang="pt-BR"/>
        </a:p>
      </dgm:t>
    </dgm:pt>
    <dgm:pt modelId="{DFC72053-F2DB-4213-9F52-D2D4CF461134}" type="sibTrans" cxnId="{75C7F27F-47D9-4BC4-B08B-F67DC5BF4BE5}">
      <dgm:prSet/>
      <dgm:spPr/>
      <dgm:t>
        <a:bodyPr/>
        <a:lstStyle/>
        <a:p>
          <a:endParaRPr lang="pt-BR"/>
        </a:p>
      </dgm:t>
    </dgm:pt>
    <dgm:pt modelId="{1223F37F-5CB8-456E-8977-71B91C04D1FC}">
      <dgm:prSet phldrT="[Texto]"/>
      <dgm:spPr/>
      <dgm:t>
        <a:bodyPr/>
        <a:lstStyle/>
        <a:p>
          <a:r>
            <a:rPr lang="pt-BR" dirty="0" smtClean="0"/>
            <a:t>Laboratorial</a:t>
          </a:r>
          <a:endParaRPr lang="pt-BR" dirty="0"/>
        </a:p>
      </dgm:t>
    </dgm:pt>
    <dgm:pt modelId="{69793F11-2327-4589-8ADF-8120E78BA1B7}" type="parTrans" cxnId="{C52535DC-20EB-498A-A633-AB83B5DCDEBF}">
      <dgm:prSet/>
      <dgm:spPr/>
      <dgm:t>
        <a:bodyPr/>
        <a:lstStyle/>
        <a:p>
          <a:endParaRPr lang="pt-BR"/>
        </a:p>
      </dgm:t>
    </dgm:pt>
    <dgm:pt modelId="{081CA6E5-D662-46BB-A89F-06E70DB41C3F}" type="sibTrans" cxnId="{C52535DC-20EB-498A-A633-AB83B5DCDEBF}">
      <dgm:prSet/>
      <dgm:spPr/>
      <dgm:t>
        <a:bodyPr/>
        <a:lstStyle/>
        <a:p>
          <a:endParaRPr lang="pt-BR"/>
        </a:p>
      </dgm:t>
    </dgm:pt>
    <dgm:pt modelId="{6FCB4DFB-06DF-4E49-96A1-147D6EFE2907}" type="pres">
      <dgm:prSet presAssocID="{57664B57-32CD-445B-8427-F2E467C67B62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506E7E7-2186-4AE9-BCA1-9011195822D1}" type="pres">
      <dgm:prSet presAssocID="{57664B57-32CD-445B-8427-F2E467C67B62}" presName="radial" presStyleCnt="0">
        <dgm:presLayoutVars>
          <dgm:animLvl val="ctr"/>
        </dgm:presLayoutVars>
      </dgm:prSet>
      <dgm:spPr/>
    </dgm:pt>
    <dgm:pt modelId="{9D98B780-4D86-4BB7-9A66-1979B23F8848}" type="pres">
      <dgm:prSet presAssocID="{595FB225-299B-485A-9A30-E3C814E53DB3}" presName="centerShape" presStyleLbl="vennNode1" presStyleIdx="0" presStyleCnt="5"/>
      <dgm:spPr/>
      <dgm:t>
        <a:bodyPr/>
        <a:lstStyle/>
        <a:p>
          <a:endParaRPr lang="pt-BR"/>
        </a:p>
      </dgm:t>
    </dgm:pt>
    <dgm:pt modelId="{6899F052-BFB1-4100-8E86-B6F8A76C5366}" type="pres">
      <dgm:prSet presAssocID="{54AF2227-B751-45E6-81DE-8FC0DE75058D}" presName="node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62BC110-54F8-4941-8E90-0F057AEFA76F}" type="pres">
      <dgm:prSet presAssocID="{58BDE504-7B17-42F8-AAE7-6B244194689D}" presName="node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F684D73-9B11-4B48-A1CE-CF127FDC1A4D}" type="pres">
      <dgm:prSet presAssocID="{C8803E43-3B80-4ECF-9FAD-88FCA157615F}" presName="node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1E0B1A3-53F7-4E12-AAF1-A28DFF171B03}" type="pres">
      <dgm:prSet presAssocID="{1223F37F-5CB8-456E-8977-71B91C04D1FC}" presName="node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0A64CD07-E7DC-4C20-A14C-7DDE40205716}" type="presOf" srcId="{595FB225-299B-485A-9A30-E3C814E53DB3}" destId="{9D98B780-4D86-4BB7-9A66-1979B23F8848}" srcOrd="0" destOrd="0" presId="urn:microsoft.com/office/officeart/2005/8/layout/radial3"/>
    <dgm:cxn modelId="{C52535DC-20EB-498A-A633-AB83B5DCDEBF}" srcId="{595FB225-299B-485A-9A30-E3C814E53DB3}" destId="{1223F37F-5CB8-456E-8977-71B91C04D1FC}" srcOrd="3" destOrd="0" parTransId="{69793F11-2327-4589-8ADF-8120E78BA1B7}" sibTransId="{081CA6E5-D662-46BB-A89F-06E70DB41C3F}"/>
    <dgm:cxn modelId="{CC84B930-E5AA-4EDE-B400-651422A33F84}" srcId="{595FB225-299B-485A-9A30-E3C814E53DB3}" destId="{58BDE504-7B17-42F8-AAE7-6B244194689D}" srcOrd="1" destOrd="0" parTransId="{DFC5A0B7-B329-4C2D-A5D7-D5C5812B2DC8}" sibTransId="{A93C6424-F886-45EF-9F98-77BF69E796A4}"/>
    <dgm:cxn modelId="{D115649B-EF34-4123-9FC7-499A2B5F574A}" srcId="{595FB225-299B-485A-9A30-E3C814E53DB3}" destId="{54AF2227-B751-45E6-81DE-8FC0DE75058D}" srcOrd="0" destOrd="0" parTransId="{3A28134F-9FB9-4BC8-A409-1209E1389D3B}" sibTransId="{18D8D9B1-D7DB-4707-9903-538A2901E899}"/>
    <dgm:cxn modelId="{D04FB48D-275C-43CB-91AB-102B26FF4550}" type="presOf" srcId="{57664B57-32CD-445B-8427-F2E467C67B62}" destId="{6FCB4DFB-06DF-4E49-96A1-147D6EFE2907}" srcOrd="0" destOrd="0" presId="urn:microsoft.com/office/officeart/2005/8/layout/radial3"/>
    <dgm:cxn modelId="{CD4534C0-08D2-4C7B-B40F-0929CD62B240}" type="presOf" srcId="{1223F37F-5CB8-456E-8977-71B91C04D1FC}" destId="{61E0B1A3-53F7-4E12-AAF1-A28DFF171B03}" srcOrd="0" destOrd="0" presId="urn:microsoft.com/office/officeart/2005/8/layout/radial3"/>
    <dgm:cxn modelId="{5BEB5DB6-91AB-4DF0-8FBE-C52E6B1B0499}" type="presOf" srcId="{58BDE504-7B17-42F8-AAE7-6B244194689D}" destId="{362BC110-54F8-4941-8E90-0F057AEFA76F}" srcOrd="0" destOrd="0" presId="urn:microsoft.com/office/officeart/2005/8/layout/radial3"/>
    <dgm:cxn modelId="{A51467B9-DB57-4E05-BA56-12E7EBE8E243}" type="presOf" srcId="{C8803E43-3B80-4ECF-9FAD-88FCA157615F}" destId="{8F684D73-9B11-4B48-A1CE-CF127FDC1A4D}" srcOrd="0" destOrd="0" presId="urn:microsoft.com/office/officeart/2005/8/layout/radial3"/>
    <dgm:cxn modelId="{E061E70C-AC44-4C9D-A34D-FB3EE922F496}" srcId="{57664B57-32CD-445B-8427-F2E467C67B62}" destId="{595FB225-299B-485A-9A30-E3C814E53DB3}" srcOrd="0" destOrd="0" parTransId="{16E1B508-7805-4CAB-97B2-2EA62F5F1919}" sibTransId="{91BB6AB3-178C-488B-9D69-B43BE03358CE}"/>
    <dgm:cxn modelId="{40D37557-09DD-4EE1-AFF9-07AA80E9B2E6}" type="presOf" srcId="{54AF2227-B751-45E6-81DE-8FC0DE75058D}" destId="{6899F052-BFB1-4100-8E86-B6F8A76C5366}" srcOrd="0" destOrd="0" presId="urn:microsoft.com/office/officeart/2005/8/layout/radial3"/>
    <dgm:cxn modelId="{75C7F27F-47D9-4BC4-B08B-F67DC5BF4BE5}" srcId="{595FB225-299B-485A-9A30-E3C814E53DB3}" destId="{C8803E43-3B80-4ECF-9FAD-88FCA157615F}" srcOrd="2" destOrd="0" parTransId="{97B0D088-38E8-4AED-A8B7-4FD64698778F}" sibTransId="{DFC72053-F2DB-4213-9F52-D2D4CF461134}"/>
    <dgm:cxn modelId="{B21A9985-8E29-4DC8-87FB-D8E6AD8B44F8}" type="presParOf" srcId="{6FCB4DFB-06DF-4E49-96A1-147D6EFE2907}" destId="{7506E7E7-2186-4AE9-BCA1-9011195822D1}" srcOrd="0" destOrd="0" presId="urn:microsoft.com/office/officeart/2005/8/layout/radial3"/>
    <dgm:cxn modelId="{4B344FC8-1410-4008-AA2B-8CE7E89FFF62}" type="presParOf" srcId="{7506E7E7-2186-4AE9-BCA1-9011195822D1}" destId="{9D98B780-4D86-4BB7-9A66-1979B23F8848}" srcOrd="0" destOrd="0" presId="urn:microsoft.com/office/officeart/2005/8/layout/radial3"/>
    <dgm:cxn modelId="{0CC015C4-1390-4151-B00D-EBC1DD31D3D4}" type="presParOf" srcId="{7506E7E7-2186-4AE9-BCA1-9011195822D1}" destId="{6899F052-BFB1-4100-8E86-B6F8A76C5366}" srcOrd="1" destOrd="0" presId="urn:microsoft.com/office/officeart/2005/8/layout/radial3"/>
    <dgm:cxn modelId="{E4777200-1AC3-4CDD-8392-7B583454970D}" type="presParOf" srcId="{7506E7E7-2186-4AE9-BCA1-9011195822D1}" destId="{362BC110-54F8-4941-8E90-0F057AEFA76F}" srcOrd="2" destOrd="0" presId="urn:microsoft.com/office/officeart/2005/8/layout/radial3"/>
    <dgm:cxn modelId="{9E02D28D-6CA2-4E5E-9CB0-79DD1738E3C5}" type="presParOf" srcId="{7506E7E7-2186-4AE9-BCA1-9011195822D1}" destId="{8F684D73-9B11-4B48-A1CE-CF127FDC1A4D}" srcOrd="3" destOrd="0" presId="urn:microsoft.com/office/officeart/2005/8/layout/radial3"/>
    <dgm:cxn modelId="{54F400CA-A2B7-456E-B440-E4DDAA00DE6E}" type="presParOf" srcId="{7506E7E7-2186-4AE9-BCA1-9011195822D1}" destId="{61E0B1A3-53F7-4E12-AAF1-A28DFF171B03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tângulo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tângulo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7" name="Retângu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tângu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13" name="Espaço Reservado para Número de Slid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4" name="Espaço Reservado para Rodapé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2" name="Espaço Reservado para Rodapé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12" name="Espaço Reservado para Número de Slid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4" name="Espaço Reservado para Rodapé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pt-BR" dirty="0"/>
          </a:p>
        </p:txBody>
      </p:sp>
      <p:sp>
        <p:nvSpPr>
          <p:cNvPr id="16" name="Espaço Reservado para Tex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8" name="Retângulo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tângulo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1" name="Retângulo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13" name="Espaço Reservado para Número de Slid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4" name="Espaço Reservado para Rodapé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pt-BR" dirty="0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7" name="Retângulo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tângu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8A34626-6DEA-4ECE-9AD4-ADB6D58A0569}" type="datetimeFigureOut">
              <a:rPr lang="pt-BR" smtClean="0"/>
              <a:pPr/>
              <a:t>27/11/2013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7" name="Retângulo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tângulo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7E4A67A-AD75-4811-A231-F446C4A5056F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979712" y="1905380"/>
            <a:ext cx="64770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600" dirty="0" smtClean="0"/>
              <a:t>Febre Familiar do Mediterrâneo: Um diagnóstico a ser considerado nas febres recorrentes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19672" y="4149080"/>
            <a:ext cx="6777608" cy="901824"/>
          </a:xfrm>
        </p:spPr>
        <p:txBody>
          <a:bodyPr>
            <a:noAutofit/>
          </a:bodyPr>
          <a:lstStyle/>
          <a:p>
            <a:pPr algn="ctr"/>
            <a:r>
              <a:rPr lang="pt-BR" sz="1800" dirty="0" smtClean="0"/>
              <a:t>Residente: Monique Lima Oliveira</a:t>
            </a:r>
          </a:p>
          <a:p>
            <a:pPr algn="ctr"/>
            <a:r>
              <a:rPr lang="pt-BR" sz="1800" dirty="0" smtClean="0"/>
              <a:t>Orientador: Fabio Tadeu M. Oliveira</a:t>
            </a:r>
          </a:p>
          <a:p>
            <a:pPr algn="ctr"/>
            <a:r>
              <a:rPr lang="pt-BR" sz="1800" dirty="0" smtClean="0">
                <a:hlinkClick r:id="rId2"/>
              </a:rPr>
              <a:t>www.paulomargotto.com.br</a:t>
            </a:r>
            <a:endParaRPr lang="pt-BR" sz="1800" dirty="0" smtClean="0"/>
          </a:p>
          <a:p>
            <a:pPr algn="ctr"/>
            <a:r>
              <a:rPr lang="pt-BR" sz="1800" dirty="0" smtClean="0"/>
              <a:t>Brasília, 27 de novembro de 2013</a:t>
            </a:r>
            <a:endParaRPr lang="pt-BR" sz="1800" dirty="0"/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545798" y="27596"/>
            <a:ext cx="842962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/>
            <a:r>
              <a:rPr lang="pt-BR" altLang="pt-BR" sz="2400" b="1" dirty="0">
                <a:solidFill>
                  <a:srgbClr val="FFFF00"/>
                </a:solidFill>
              </a:rPr>
              <a:t>Monografia apresentada como requisito para conclusão da Residência Médica em Pediatria Geral (Hospital Materno Infantil de Brasília)/SES/DF</a:t>
            </a:r>
            <a:br>
              <a:rPr lang="pt-BR" altLang="pt-BR" sz="2400" b="1" dirty="0">
                <a:solidFill>
                  <a:srgbClr val="FFFF00"/>
                </a:solidFill>
              </a:rPr>
            </a:br>
            <a:endParaRPr lang="pt-BR" altLang="pt-BR" sz="2400" b="1" dirty="0">
              <a:solidFill>
                <a:srgbClr val="FFFF00"/>
              </a:solidFill>
              <a:latin typeface="Calibri" pitchFamily="34" charset="0"/>
            </a:endParaRPr>
          </a:p>
          <a:p>
            <a:pPr algn="ctr"/>
            <a:endParaRPr lang="pt-BR" altLang="pt-BR" b="1" dirty="0">
              <a:solidFill>
                <a:srgbClr val="000066"/>
              </a:solidFill>
            </a:endParaRP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0" y="5661248"/>
            <a:ext cx="9144000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8960"/>
            <a:ext cx="236537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582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Síndromes hereditárias de febre periódicas (SHFP) ou síndromes auto inflamatórias (SAI) são doenças raras, caracterizadas por episódios recidivantes de febre associadas a sintomas inflamatórios sistêmicos.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São causadas por defeitos monogênicos em proteínas da imunidade inata, que cursam com desregulação das vias de controle de mediadores inflamatórios como leucócitos e monócitos.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121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Não há altos títulos de autoanticorpos circulantes ou linfócitos T autorreativos.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 resposta inflamatória nos pacientes é erradamente afinado, tornando-os muito sensíveis a estímulos.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As síndromes mais prevalentes são a Febre Familiar do Mediterrâneo, a síndrome periódica associada ao receptor de TNF, as criopirinopatias, etc.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967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Relato de caso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Paciente masculino, 9 anos de idade, brasileiro e descendente direto de sírio-libaneses.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Nascido de parto normal, a termo e sem complicações. Desenvolvimento neuropsicomotor adequado.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Antecedentes patológicos</a:t>
            </a:r>
            <a:r>
              <a:rPr lang="pt-BR" dirty="0" smtClean="0"/>
              <a:t>: baixo </a:t>
            </a:r>
            <a:r>
              <a:rPr lang="pt-BR" dirty="0"/>
              <a:t>ganho de </a:t>
            </a:r>
            <a:r>
              <a:rPr lang="pt-BR" dirty="0" smtClean="0"/>
              <a:t>peso, amigdalites agudas a repetição e convulsão febril.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8116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Relato de caso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De acordo com relatos da mãe, o paciente apresentava quadro de febre alta e dor abdominal há 3 anos, sendo em média de 1 episódio a cada 4 meses, ainda estando na Síria.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No último ano, já estando no Brasil, a frequência dos quadros aumentou a ponto de apresentar 1 episódio mensal, chegando a durar 15 dias.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639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Relato de caso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Em uma das crises, apresentou edema e dor na articulação do joelho direito, chegando a ser internado para tratamento antibiótico devido a suspeita diagnóstica de celulite e artrite séptica. A artrite, teve melhora espontânea em menos de 24 horas.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6164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Relato de caso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Em outra crise, relata uma dor abdominal intensa, chegando a ser diagnosticado um abdome agudo em um serviço de emergência de referência a expensas de uma apendicite aguda.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Todos episódios dolorosos se iniciaram subitamente e eram acompanhados de febre alta de 39-40C, queda do estado geral e duração de 2-3 dias.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692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Relato de caso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Exames laboratoriais: provas de atividade inflamatórias normais, exceto uma que mostrou um VHS igual a 30mm/hora e uma PCR igual a 18mg/L.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Mapeamento genético: evidenciou uma heterozigose composta por duas mutações patogênicas no exon 10 do gene MEFV: p.M680I e p.M694V, confirmando a suspeita diagnóstica.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2894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Relato de caso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Após o diagnóstico clínico e laboratorial definido, iniciamos o tratamento com colchicina, na dose preconizada, obtendo melhora significativa do quadro clínico com redução total das crises.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O paciente está sendo acompanhado ambulatoriamente e não apresentou nenhuma reação medicamentosa nem sinais de complicações até o momento.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86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Febre Familiar do Mediterrâneo (FFM)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Síndrome autoinflamatória de maior prevalência.</a:t>
            </a:r>
          </a:p>
          <a:p>
            <a:r>
              <a:rPr lang="pt-BR" dirty="0" smtClean="0"/>
              <a:t>Acomete predominantemente indivíduos de origem mediterrânea incluindo judeus, sefárdicos, turcos, árabes e armênios.</a:t>
            </a:r>
          </a:p>
          <a:p>
            <a:r>
              <a:rPr lang="pt-BR" dirty="0" smtClean="0"/>
              <a:t>Prevalência varia de 1:200 a 1: 1000 indivíduos</a:t>
            </a:r>
          </a:p>
          <a:p>
            <a:r>
              <a:rPr lang="pt-BR" dirty="0" smtClean="0"/>
              <a:t>Ambos sexos são igualmente acometidos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0562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25" y="4615848"/>
            <a:ext cx="2310275" cy="208566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827584" y="1700808"/>
            <a:ext cx="8153400" cy="4495800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É uma doença de herança autossômica recessiva causada por mutações no gene MEFV (mediterranean fever).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Esse gene está situado no braço curto do cromossomo 16 e foram descritas pelo menos 188 mutações patogênicas. Sendo as mais comuns: M694V, M680I, M6941, E148Q e E726A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0410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O gene MEFV codifica para uma proteína de 781 aminoácidos conhecida como pirina.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Essa é expressa em neutrófilos, eosinófilos, monócitos , células dendríticas e fibroblastos.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Sua principal função é modular a maturação e liberação da citocina inflamatória IL-1 beta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 expressão da mesma é estimulada por mediadores inflamatórios, tais como IFN- y, TNF e IL-4.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6137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Na FFM, as mutações da pirina causariam a produção excessiva da IL-1 em resposta a estímulos banais.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9" y="3356992"/>
            <a:ext cx="4608512" cy="3240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568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Manifestações clínicas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89280391"/>
              </p:ext>
            </p:extLst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415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Manifestações clínicas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725144"/>
            <a:ext cx="2051719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Na maioria dos pacientes (90%), o início das manifestações ocorre antes dos 20 anos.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Fatores desencadeantes: stress físico e emocional, exposição ao frio, ingestão de alimentos calóricos, infecções banais, drogas como a cisplatina e o ciclo menstrual.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78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Manifestações clínicas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Período </a:t>
            </a:r>
            <a:r>
              <a:rPr lang="pt-BR" dirty="0" smtClean="0"/>
              <a:t>prodrômico</a:t>
            </a:r>
            <a:r>
              <a:rPr lang="pt-BR" dirty="0"/>
              <a:t>: as vezes apenas descrito como um desconforto, outras como mialgia, cefaleia, artralgia, náuseas, vômitos, astenia, ansiedade, dispneia, constipação e lombalgia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573016"/>
            <a:ext cx="1905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933056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573016"/>
            <a:ext cx="2143125" cy="2857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405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mono - nique\bebe-febre-doenca-gripe-virose-termometro-medico-pediatra-1339527835921_615x4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365104"/>
            <a:ext cx="5857875" cy="2327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Febre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A clínica é caracterizada por surtos febris recorrentes, com duração entre 12 e 72 horas e temperatura entre 38 e 40C. Resolvem de forma espontânea e normalmente são acompanhados de serosites e artrite.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Não responsiva a antibióticos.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870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601" y="260648"/>
            <a:ext cx="2484276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Dor abdominal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83568" y="1772816"/>
            <a:ext cx="8153400" cy="4495800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Sintoma mais frequente (95%).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Súbita. Difusa, simulando um abdome agudo.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Pode simular cólica nefrética ou doença inflamatória pélvica.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Pode ser por envolvimento peritoneal bem como pelas aderências pós recorrências e/ou intervenções cirúrgicas desnecessárias.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3814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Dor abdominal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Estimou-se que 30 a 40% dos pacientes foram submetidos a intervenções como apendicectomia e colecistectomia, sem resolução dos sintomas.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Essa também pode ser por efeitos colaterais de colchicina e por complicação da amiloidose gastrointestinal.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7743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Artrites e artralgias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063" y="4811038"/>
            <a:ext cx="2352675" cy="1943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O envolvimento articular é o sintoma inicial em 30% dos pacientes.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As artrites agudas ocorrem em 75% deles.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 artralgia é mais frequente do que a artrite.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 artrite predomina em grandes articulações e é mais comumente monoarticular.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As crises podem ser precipitadas por traumas ou esforço físico prolongado.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4708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Artrites e artralgias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45"/>
          <a:stretch/>
        </p:blipFill>
        <p:spPr>
          <a:xfrm>
            <a:off x="1697150" y="4240769"/>
            <a:ext cx="6264696" cy="2617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Cerca de 5% dos pacientes podem apresentar artrite crônica de quadril, joelho, tornozelo ou, raramente, articulação temporomandibular.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Os paciente com artrite recorrente tem um risco 3 vezes maior de desenvolver amiloidose comparados </a:t>
            </a:r>
            <a:r>
              <a:rPr lang="pt-BR" dirty="0"/>
              <a:t>a</a:t>
            </a:r>
            <a:r>
              <a:rPr lang="pt-BR" dirty="0" smtClean="0"/>
              <a:t>queles sem envolvimento articular.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055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Mialgia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Presente em 10% dos casos.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Acomete principalmente a panturrilha.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Desencadeada pelo esforço físico.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37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Dor torácica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Ocorre em cerca de 40% dos pacientes.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Secundária a pleurite e/ou pericardite.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Exame físico e Rx de tórax normais na maioria dos casos.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Pericardite ocorre em apenas 1 a 2,4% dos casos. Raramente evolui para tamponamento ou pericardite constritiva.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Diagnóstico diferencial é com a pericardite recorrente.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213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Envolvimento cutâneo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Observa-se eritema erisipelóide em 7% a 40% dos pacientes.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As lesões geralmente se localizam nos membros inferiores, principalmente em tornozelos e dorso dos pés.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866" y="4653136"/>
            <a:ext cx="2476500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134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Complicações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Amiloidose AA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Artrite crônica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597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956679362"/>
              </p:ext>
            </p:extLst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204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Baseia-se em critérios clínicos, história familiar, exclusão de outras síndromes periódicas febris, resposta terapêutica à colchicina e mapeamento genético com pesquisa de mutações para o MEFV.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441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601742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pt-BR" sz="8000" b="1" dirty="0" smtClean="0"/>
              <a:t>Critérios diagnóstico da Febre Familiar do Mediterrâneo</a:t>
            </a:r>
          </a:p>
          <a:p>
            <a:pPr marL="0" indent="0" algn="ctr">
              <a:buNone/>
            </a:pPr>
            <a:r>
              <a:rPr lang="pt-BR" sz="2400" dirty="0" smtClean="0"/>
              <a:t>   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251520" y="2447797"/>
            <a:ext cx="41186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Critérios maiores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Episódios típicos de peritonite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Episódios típicos de </a:t>
            </a:r>
            <a:r>
              <a:rPr lang="pt-BR" dirty="0" smtClean="0"/>
              <a:t>pleurite</a:t>
            </a:r>
            <a:endParaRPr lang="pt-B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Episódios típicos de </a:t>
            </a:r>
            <a:r>
              <a:rPr lang="pt-BR" dirty="0" smtClean="0"/>
              <a:t>monoartrite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Episódios típicos de </a:t>
            </a:r>
            <a:r>
              <a:rPr lang="pt-BR" dirty="0" smtClean="0"/>
              <a:t>febre isolada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Episódios incompletos de dor abdominal</a:t>
            </a:r>
            <a:endParaRPr lang="pt-B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4427984" y="2386608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Critérios menores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Episódios incompletos de dor torácica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Episódios incompletos de monoartrite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Resposta favorável á colchicina</a:t>
            </a:r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395536" y="4581128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400" dirty="0" smtClean="0"/>
              <a:t>* Para fechar o diagnóstico de FFM são necessários um ou mais critérios maiores, ou dois ou mais critérios menores; episódios típicos são definidos como recorrentes ( três ou mais episódios semelhantes), febris (maiores ou iguais a 38C) e de curta duração (entre 12 horas e 3 dias); episódios incompletos são definidos como dor recorrente que não preenche os critérios para episódio típico.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1190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Laboratório: podem revelar leucocitose, elevação das proteínas inflamatórias como VHS, PCR, fibrinogênio, haptoglobina, ferritina, C3, C4 e proteína sérica amiloide A – SAA.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Parcial de urina: pode detectar proteinúria e hematúria.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Rx de abdome: pode evidenciar níveis hidroaéreos sugestivos de íleo paralítico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863476"/>
            <a:ext cx="1403648" cy="1002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0623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Rx de tórax: pode haver apagamento do seio costofrênico e espessamento pleural nas pleurites.</a:t>
            </a:r>
          </a:p>
          <a:p>
            <a:pPr marL="0" indent="0">
              <a:buNone/>
            </a:pP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356993"/>
            <a:ext cx="3096344" cy="2041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149080"/>
            <a:ext cx="2971030" cy="2225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097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861" y="0"/>
            <a:ext cx="3183714" cy="21716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95536" y="1988840"/>
            <a:ext cx="8153400" cy="4495800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 única terapia efetiva até o presente é a colchicina.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A droga inibe a quimiotaxia neutrofílica</a:t>
            </a:r>
            <a:r>
              <a:rPr lang="pt-BR" dirty="0"/>
              <a:t> </a:t>
            </a:r>
            <a:r>
              <a:rPr lang="pt-BR" dirty="0" smtClean="0"/>
              <a:t>e reduz a expressão da adesão molecular.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É capaz de prevenir os gatilhos que induzem os ataques da FFM e de impedir a inflamação subclínica prevenindo a deposição da proteína amiloide.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5597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Dose: 0,03mg/kg/dia podendo ser aumentada  para 3mg/dia.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Efeitos colaterais: dor abdominal, diarreia, rash cutâneo, leucopenia, lesão hepática, disfunção espermática, entre outras.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Não é contra indicada a gestação e pode ser considerado na amamentação.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Nos casos refratários, medicamentos imunobiológicos como a Anakinra e anti- TNF (etanercepte e infliximabe) também tem sido utilizado com resultados animadores.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9407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Bibliografia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32500" lnSpcReduction="20000"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Bibliografia: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1. Almeida de Jesus Adriana, Oliveira João Bosco. Febre de origem </a:t>
            </a:r>
            <a:r>
              <a:rPr lang="pt-BR" dirty="0" smtClean="0"/>
              <a:t>indeterminada </a:t>
            </a:r>
            <a:r>
              <a:rPr lang="pt-BR" dirty="0"/>
              <a:t>e febres periódicas hereditárias. Doenças Reumáticas na Criança e no Adolescente. 2ª edição (Manole). Barueri, SP: Manole 2010. 113-145.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2. Claudia Fonnesu et al. Familial Mediterranean Fever: A review of clinical management. Departament of Internal Medicine, Periodic Fevers Research Centre, Catholic University. December 2008.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3. Nigrovic PA. Periodic fever syndromes and other autoinflammatory diseases: An overview. 2008.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4. Jesus A A, Oliveira JB, Hilário MO, Terreri MT, Fujihira E, Watase M, et al. Pediatric hereditary autoinflammatory syndromes. J Pediatria (Rio de Janei-ro), 2010. 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5. Simon A, van der Meer JW. Pathogenesis of familial periodic fever syndromes or hereditary autoinflammatory syndromes. Am J Physiol Regul Integr Comp Physiol. 2007;292:R86-98.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6. Long SS. Distinguishing among prolonged, recurrent, and periodic fever syn-dromes: approach of a pediatric infections diseases subspecialist. Pediatric Clin North Am. 2005;52 (3): 811-35.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7. Majeed HA. Differential diagnosis of fever of unknown origin in children. Curr Opin Rheumatol.2000;12(5):439-44.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8. Cunha BA. Fever of unknown origin. Infc Clin North Am. 1996,10(1):111-27</a:t>
            </a:r>
            <a:r>
              <a:rPr lang="pt-BR" dirty="0" smtClean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 </a:t>
            </a:r>
            <a:r>
              <a:rPr lang="pt-BR" dirty="0"/>
              <a:t>9. McDermott MF, Aksentijevich I, Galon J, et al. Germline mutations in the ex-tracellular domains of the 55 kDa TNF receptor, TNFR1, define a family of dominantly inherited autoinflammatory syndromes. Cell 1999; 97:133. </a:t>
            </a:r>
            <a:endParaRPr lang="pt-BR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10</a:t>
            </a:r>
            <a:r>
              <a:rPr lang="pt-BR" dirty="0"/>
              <a:t>. Stojanov S, Kastner DL. Familial autoinflammatory diseases: genetics, </a:t>
            </a:r>
            <a:r>
              <a:rPr lang="pt-BR" dirty="0" smtClean="0"/>
              <a:t>pathogenesis </a:t>
            </a:r>
            <a:r>
              <a:rPr lang="pt-BR" dirty="0"/>
              <a:t>and treatment. Curr Opin Rheumatol 2005; 17:586. </a:t>
            </a:r>
            <a:endParaRPr lang="pt-BR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11</a:t>
            </a:r>
            <a:r>
              <a:rPr lang="pt-BR" dirty="0"/>
              <a:t>. Tunca M, Ozdogan H. Molecular and genetic characteristics of hereditary </a:t>
            </a:r>
            <a:r>
              <a:rPr lang="pt-BR" dirty="0" smtClean="0"/>
              <a:t>autoinflammatory </a:t>
            </a:r>
            <a:r>
              <a:rPr lang="pt-BR" dirty="0"/>
              <a:t>diseases. Curr Drug Targets Inflamm Allergy 2005; 4:77. </a:t>
            </a:r>
            <a:endParaRPr lang="pt-BR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12</a:t>
            </a:r>
            <a:r>
              <a:rPr lang="pt-BR" dirty="0"/>
              <a:t>. van der Hilst JC, Simon A, Drenth JP. Hereditary periodic fever and reactive amyloidosis. Clin Exp Med 2005; 5:87</a:t>
            </a:r>
            <a:r>
              <a:rPr lang="pt-BR" dirty="0" smtClean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 </a:t>
            </a:r>
            <a:r>
              <a:rPr lang="pt-BR" dirty="0"/>
              <a:t>13. Shinar Y, Obici L, Aksentijevich I, et al. Guidelines for the genetic diagnosis of hereditary recurrent fevers. Ann Rheum Dis 2012; 71:1599. </a:t>
            </a:r>
            <a:endParaRPr lang="pt-BR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14</a:t>
            </a:r>
            <a:r>
              <a:rPr lang="pt-BR" dirty="0"/>
              <a:t>. Simon A, van der Meer JW, Vesely R, et al. Approach to genetic analysis in the diagnosis of hereditary autoinflammatory syndromes. Rheumatology (Ox-ford) 2006; 45:269. </a:t>
            </a:r>
            <a:endParaRPr lang="pt-BR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15</a:t>
            </a:r>
            <a:r>
              <a:rPr lang="pt-BR" dirty="0"/>
              <a:t>. Gattorno M, Sormani MP, D'Osualdo A, et al. A diagnostic score for molecular analysis of hereditary autoinflammatory syndromes with periodic fever in chil-dren. Arthritis Rheum 2008; 58:1823.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 smtClean="0"/>
              <a:t>. </a:t>
            </a:r>
            <a:r>
              <a:rPr lang="pt-BR" dirty="0"/>
              <a:t>2008;27:1317-20.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691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Bibliografia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32500" lnSpcReduction="20000"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16. Long SS. Periodic fever. Adv Exp Med Biol. 2005;568:101-15.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17. Touitou I, Koné-Paut I. Autoinflammatory diseases. Best Pract Res Clin Rheumatol. 2008;22:811-29.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18. Chae JJ, Aksentijevich I, Kastner DL. Advances in the understanding of famil-ial Mediterranean fever and possibilities for targeted therapy. Br J Haematol. 2009;146:467-78.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19. Fonnesu C, Cerquaglia C, Giovinale M, Curigliano V, Verrecchia E, de Socio G, et al. Familial Mediterranean Fever: a review for clinical management. Joint Bone Spine. 2009;76:227-33.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20. Onen F. Familial Mediterranean fever. Rheumatol Int. 2006;26:489-96.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21. Bakkaloglu A. Familial Mediterranean fever. Pediatr Nephrol. 2003;18:853-9.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22. Chae JJ, Wood G, Masters SL, Richard K, Park G, Smith BJ, et al. The B30.2 domain of pyrin, the familial Mediterranean fever protein, interacts directly with caspase-1 to modulate IL-1beta production. Proc Natl Acad Sci U S A. 2006;103:9982-7.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23. Livneh A, Langevitz P, Zemer D, Zaks N, Kees S, Lidar T, et al. Criteria for the diagnosis of familial Mediterranean fever. Arthritis Rheum. 1997;40:1879-85.   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24. Yalcinkaya F, Ozen S, Ozcakar ZB, Aktay N, Cakar N, Duzova A, et al. A new set of criteria for the diagnosis of familial Mediterranean fever in childhood. Rheumatology (Oxford). 2009;48:395-8.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25.  Hoffman HM, Simon A. Recurrent febrile syndromes: what a rheumatologist needs to know. Nat Rev Rheumatol. 2009;5:249-56.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26.  Ozcakar ZB, Yalcinkaya F, Yuksel S, Ekim M. The expanded clinical spec-trum of familial Mediterranean fever. Clin Rheumatol. 2007;26:1557-60.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27.  Lidar M, Scherrmann JM, Shinar Y, Chetrit A, Niel E, Gershoni-Baruch R, et al. Colchicine nonresponsiveness in familial Mediterranean fever: clinical, ge-netic, pharmacokinetic, and socioeconomic characterization. Semin Arthritis Rheum. 2004;33:273-82.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28. Matos TC, Terreri MT, Petry DG, Barbosa CM, Len CA, Hilario MO. </a:t>
            </a:r>
            <a:r>
              <a:rPr lang="pt-BR" dirty="0" smtClean="0"/>
              <a:t>Autoinflammatory </a:t>
            </a:r>
            <a:r>
              <a:rPr lang="pt-BR" dirty="0"/>
              <a:t>syndromes: report on three cases. Sao Paulo Med J. 2009;127:314-6.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29. Rigante D, Ansuini V, Bertoni B, Pugliese AL, Avallone L, Federico G, et al. Treatment with anakinra in the hyperimmunoglobulinemia D/periodic fever syndrome. Rheumatol Int. 2006;27:97-100.      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30. 112. Takada K, Aksentijevich I, Mahadevan V, Dean JA, Kelley RI, Kastner DL. Favorable preliminary experience with etanercept in two patients with the hyperimmunoglobulinemia D and periodic fever syndrome. Arthritis Rheum. 2003;48:2645-51.       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dirty="0"/>
              <a:t>31. 113. Topaloglu R, Ayaz NA, Waterham HR, Yuce A, Gumruk F, Sanal O. Hy-perimmunoglobulinemia D and periodic fever syndrome: treatment with etanercept and follow-up. Clin Rheumatol. 2008;27:1317-20. 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28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Agradecimentos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pt-BR" dirty="0"/>
              <a:t>       A Deus pela oportunidade da realização do sonho de me tornar pediatra. </a:t>
            </a:r>
            <a:r>
              <a:rPr lang="pt-BR" dirty="0" smtClean="0"/>
              <a:t>Trabalhar </a:t>
            </a:r>
            <a:r>
              <a:rPr lang="pt-BR" dirty="0"/>
              <a:t>com crianças é presenciar milagres diariamente, é enxergar a simplicidade da vida em apenas um sorriso.   </a:t>
            </a:r>
            <a:endParaRPr lang="pt-BR" dirty="0" smtClean="0"/>
          </a:p>
          <a:p>
            <a:pPr marL="0" indent="0">
              <a:buNone/>
            </a:pPr>
            <a:r>
              <a:rPr lang="pt-BR" dirty="0"/>
              <a:t>    A minha mãe, minha avó Ruth (in </a:t>
            </a:r>
            <a:r>
              <a:rPr lang="pt-BR" dirty="0" smtClean="0"/>
              <a:t>memoriam) </a:t>
            </a:r>
            <a:r>
              <a:rPr lang="pt-BR" dirty="0"/>
              <a:t>e Luis Fernando pelo apoio </a:t>
            </a:r>
            <a:r>
              <a:rPr lang="pt-BR" dirty="0" smtClean="0"/>
              <a:t>incondicional</a:t>
            </a:r>
            <a:r>
              <a:rPr lang="pt-BR" dirty="0"/>
              <a:t>, pela confiança, por compreenderem a minha ausência por todos esses anos, pelo amor compartilhado e o peso das dificuldades divididas</a:t>
            </a:r>
            <a:r>
              <a:rPr lang="pt-BR" dirty="0" smtClean="0"/>
              <a:t>.</a:t>
            </a:r>
          </a:p>
          <a:p>
            <a:pPr marL="0" indent="0">
              <a:buNone/>
            </a:pPr>
            <a:r>
              <a:rPr lang="pt-BR" dirty="0" smtClean="0"/>
              <a:t> </a:t>
            </a:r>
            <a:r>
              <a:rPr lang="pt-BR" dirty="0"/>
              <a:t>Sem vocês o caminho teria sido muito mais árduo e não teria chegado até aqui.      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Ao </a:t>
            </a:r>
            <a:r>
              <a:rPr lang="pt-BR" dirty="0"/>
              <a:t>meu pai pelas orações que tanto confortaram o meu coração e pelo amor prestado.     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 </a:t>
            </a:r>
            <a:r>
              <a:rPr lang="pt-BR" dirty="0"/>
              <a:t>Aos meus irmãos Lipe e Samuel, obrigada por compreenderem a minha </a:t>
            </a:r>
            <a:r>
              <a:rPr lang="pt-BR" dirty="0" smtClean="0"/>
              <a:t>ausência </a:t>
            </a:r>
            <a:r>
              <a:rPr lang="pt-BR" dirty="0"/>
              <a:t>e me darem a alegria do papel de irmã de vocês.     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Aos </a:t>
            </a:r>
            <a:r>
              <a:rPr lang="pt-BR" dirty="0"/>
              <a:t>meus padrinhos, tio Greca, Camila, Taiza, Tuco, afilhados, primos, sobrinhos, cunhada, amigos e demais tios. O carinho e incentivo de vocês foram muito </a:t>
            </a:r>
            <a:r>
              <a:rPr lang="pt-BR" dirty="0" smtClean="0"/>
              <a:t>importantes</a:t>
            </a:r>
            <a:r>
              <a:rPr lang="pt-BR" dirty="0"/>
              <a:t>.    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 </a:t>
            </a:r>
            <a:r>
              <a:rPr lang="pt-BR" dirty="0"/>
              <a:t>Ao </a:t>
            </a:r>
            <a:r>
              <a:rPr lang="pt-BR" dirty="0" smtClean="0"/>
              <a:t>Aécio, por </a:t>
            </a:r>
            <a:r>
              <a:rPr lang="pt-BR" dirty="0"/>
              <a:t>seu </a:t>
            </a:r>
            <a:r>
              <a:rPr lang="pt-BR" dirty="0" smtClean="0"/>
              <a:t>amor, companheirismo, </a:t>
            </a:r>
            <a:r>
              <a:rPr lang="pt-BR" dirty="0"/>
              <a:t>presença, compreensão, carinho, </a:t>
            </a:r>
            <a:r>
              <a:rPr lang="pt-BR" dirty="0" smtClean="0"/>
              <a:t>paciência</a:t>
            </a:r>
            <a:r>
              <a:rPr lang="pt-BR" dirty="0"/>
              <a:t>, incentivo.  </a:t>
            </a:r>
            <a:endParaRPr lang="pt-BR" dirty="0" smtClean="0"/>
          </a:p>
          <a:p>
            <a:pPr marL="0" indent="0">
              <a:buNone/>
            </a:pPr>
            <a:r>
              <a:rPr lang="pt-BR" dirty="0"/>
              <a:t>   Ao Dr. Fábio por ter me acolhido com todo carinho e pelos conhecimentos </a:t>
            </a:r>
            <a:r>
              <a:rPr lang="pt-BR" dirty="0" smtClean="0"/>
              <a:t>passados</a:t>
            </a:r>
            <a:r>
              <a:rPr lang="pt-BR" dirty="0"/>
              <a:t>.    </a:t>
            </a:r>
            <a:endParaRPr lang="pt-BR" dirty="0" smtClean="0"/>
          </a:p>
          <a:p>
            <a:pPr marL="0" indent="0">
              <a:buNone/>
            </a:pPr>
            <a:r>
              <a:rPr lang="pt-BR" dirty="0"/>
              <a:t>  A todos os preceptores, staffs, colegas de profissão os quais tanto me ensinaram sobre a medicina e a vida. </a:t>
            </a:r>
          </a:p>
          <a:p>
            <a:pPr marL="0" indent="0" algn="just">
              <a:buNone/>
            </a:pPr>
            <a:endParaRPr lang="pt-B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97152"/>
            <a:ext cx="2808313" cy="20608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321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5151" y="476672"/>
            <a:ext cx="81534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7300" b="1" dirty="0" smtClean="0">
                <a:solidFill>
                  <a:schemeClr val="tx1"/>
                </a:solidFill>
              </a:rPr>
              <a:t>FIM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132856"/>
            <a:ext cx="5256584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48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o">
  <a:themeElements>
    <a:clrScheme name="Composto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1627</TotalTime>
  <Words>1815</Words>
  <Application>Microsoft Office PowerPoint</Application>
  <PresentationFormat>Apresentação na tela (4:3)</PresentationFormat>
  <Paragraphs>172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37" baseType="lpstr">
      <vt:lpstr>Mediano</vt:lpstr>
      <vt:lpstr>Febre Familiar do Mediterrâneo: Um diagnóstico a ser considerado nas febres recorrentes.</vt:lpstr>
      <vt:lpstr>Introdução</vt:lpstr>
      <vt:lpstr>Introdução</vt:lpstr>
      <vt:lpstr>Relato de caso</vt:lpstr>
      <vt:lpstr>Relato de caso</vt:lpstr>
      <vt:lpstr>Relato de caso</vt:lpstr>
      <vt:lpstr>Relato de caso</vt:lpstr>
      <vt:lpstr>Relato de caso</vt:lpstr>
      <vt:lpstr>Relato de caso</vt:lpstr>
      <vt:lpstr>Febre Familiar do Mediterrâneo (FFM)</vt:lpstr>
      <vt:lpstr>Apresentação do PowerPoint</vt:lpstr>
      <vt:lpstr>Apresentação do PowerPoint</vt:lpstr>
      <vt:lpstr>Apresentação do PowerPoint</vt:lpstr>
      <vt:lpstr>Manifestações clínicas</vt:lpstr>
      <vt:lpstr>Manifestações clínicas</vt:lpstr>
      <vt:lpstr>Manifestações clínicas</vt:lpstr>
      <vt:lpstr>Febre</vt:lpstr>
      <vt:lpstr>Dor abdominal</vt:lpstr>
      <vt:lpstr>Dor abdominal</vt:lpstr>
      <vt:lpstr>Artrites e artralgias</vt:lpstr>
      <vt:lpstr>Artrites e artralgias</vt:lpstr>
      <vt:lpstr>Mialgia</vt:lpstr>
      <vt:lpstr>Dor torácica</vt:lpstr>
      <vt:lpstr>Envolvimento cutâneo</vt:lpstr>
      <vt:lpstr>Complicações</vt:lpstr>
      <vt:lpstr>Diagnóstico</vt:lpstr>
      <vt:lpstr>Diagnóstico</vt:lpstr>
      <vt:lpstr>Diagnóstico</vt:lpstr>
      <vt:lpstr>Exames complementares</vt:lpstr>
      <vt:lpstr>Exames complementares</vt:lpstr>
      <vt:lpstr>Tratamento</vt:lpstr>
      <vt:lpstr>Tratamento</vt:lpstr>
      <vt:lpstr>Bibliografia</vt:lpstr>
      <vt:lpstr>Bibliografia</vt:lpstr>
      <vt:lpstr>Agradecimentos</vt:lpstr>
      <vt:lpstr>FIM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Febre Familiar do Mediterrâneo: Um diagnóstico a ser considerado nas febres recorrentes.</dc:title>
  <dc:creator>aecio</dc:creator>
  <cp:lastModifiedBy>Paulo</cp:lastModifiedBy>
  <cp:revision>54</cp:revision>
  <dcterms:created xsi:type="dcterms:W3CDTF">2013-11-21T17:35:03Z</dcterms:created>
  <dcterms:modified xsi:type="dcterms:W3CDTF">2013-11-28T00:03:07Z</dcterms:modified>
</cp:coreProperties>
</file>