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256" r:id="rId2"/>
    <p:sldId id="257" r:id="rId3"/>
    <p:sldId id="260" r:id="rId4"/>
    <p:sldId id="263" r:id="rId5"/>
    <p:sldId id="264" r:id="rId6"/>
    <p:sldId id="265" r:id="rId7"/>
    <p:sldId id="288" r:id="rId8"/>
    <p:sldId id="266" r:id="rId9"/>
    <p:sldId id="295" r:id="rId10"/>
    <p:sldId id="268" r:id="rId11"/>
    <p:sldId id="289" r:id="rId12"/>
    <p:sldId id="267" r:id="rId13"/>
    <p:sldId id="269" r:id="rId14"/>
    <p:sldId id="270" r:id="rId15"/>
    <p:sldId id="271" r:id="rId16"/>
    <p:sldId id="273" r:id="rId17"/>
    <p:sldId id="278" r:id="rId18"/>
    <p:sldId id="296" r:id="rId19"/>
    <p:sldId id="279" r:id="rId20"/>
    <p:sldId id="290" r:id="rId21"/>
    <p:sldId id="280" r:id="rId22"/>
    <p:sldId id="294" r:id="rId23"/>
    <p:sldId id="283" r:id="rId24"/>
    <p:sldId id="284" r:id="rId25"/>
    <p:sldId id="285" r:id="rId26"/>
    <p:sldId id="286" r:id="rId27"/>
    <p:sldId id="287" r:id="rId28"/>
    <p:sldId id="297" r:id="rId29"/>
    <p:sldId id="293" r:id="rId30"/>
    <p:sldId id="274" r:id="rId31"/>
    <p:sldId id="276" r:id="rId32"/>
    <p:sldId id="275" r:id="rId3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667" autoAdjust="0"/>
  </p:normalViewPr>
  <p:slideViewPr>
    <p:cSldViewPr>
      <p:cViewPr varScale="1">
        <p:scale>
          <a:sx n="46" d="100"/>
          <a:sy n="46" d="100"/>
        </p:scale>
        <p:origin x="-51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Pasta_de_Trabalho_do_Microsoft_Office_Excel_20071.xlsx"/></Relationships>
</file>

<file path=ppt/charts/_rels/chart2.xml.rels><?xml version="1.0" encoding="UTF-8" standalone="yes"?>
<Relationships xmlns="http://schemas.openxmlformats.org/package/2006/relationships"><Relationship Id="rId1" Type="http://schemas.openxmlformats.org/officeDocument/2006/relationships/package" Target="../embeddings/Pasta_de_Trabalho_do_Microsoft_Office_Excel_2007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strRef>
              <c:f>Plan1!$B$1</c:f>
              <c:strCache>
                <c:ptCount val="1"/>
                <c:pt idx="0">
                  <c:v>Colunas1</c:v>
                </c:pt>
              </c:strCache>
            </c:strRef>
          </c:tx>
          <c:dLbls>
            <c:dLbl>
              <c:idx val="0"/>
              <c:tx>
                <c:rich>
                  <a:bodyPr/>
                  <a:lstStyle/>
                  <a:p>
                    <a:r>
                      <a:rPr lang="en-US" sz="1200" b="1" dirty="0" smtClean="0"/>
                      <a:t>Feminino</a:t>
                    </a:r>
                    <a:r>
                      <a:rPr lang="en-US" sz="1200" b="1" dirty="0"/>
                      <a:t>
45,4%</a:t>
                    </a:r>
                  </a:p>
                </c:rich>
              </c:tx>
              <c:showLegendKey val="0"/>
              <c:showVal val="0"/>
              <c:showCatName val="1"/>
              <c:showSerName val="0"/>
              <c:showPercent val="1"/>
              <c:showBubbleSize val="0"/>
            </c:dLbl>
            <c:dLbl>
              <c:idx val="1"/>
              <c:tx>
                <c:rich>
                  <a:bodyPr/>
                  <a:lstStyle/>
                  <a:p>
                    <a:r>
                      <a:rPr lang="pt-BR" sz="1200" b="1" dirty="0" smtClean="0"/>
                      <a:t>Masculino</a:t>
                    </a:r>
                    <a:r>
                      <a:rPr lang="pt-BR" sz="1200" b="1" dirty="0"/>
                      <a:t>
54%</a:t>
                    </a:r>
                  </a:p>
                </c:rich>
              </c:tx>
              <c:showLegendKey val="0"/>
              <c:showVal val="0"/>
              <c:showCatName val="1"/>
              <c:showSerName val="0"/>
              <c:showPercent val="1"/>
              <c:showBubbleSize val="0"/>
            </c:dLbl>
            <c:dLbl>
              <c:idx val="2"/>
              <c:tx>
                <c:rich>
                  <a:bodyPr/>
                  <a:lstStyle/>
                  <a:p>
                    <a:r>
                      <a:rPr lang="en-US" sz="1200" b="1" dirty="0"/>
                      <a:t>Não identificado
0,6%</a:t>
                    </a:r>
                  </a:p>
                </c:rich>
              </c:tx>
              <c:showLegendKey val="0"/>
              <c:showVal val="0"/>
              <c:showCatName val="1"/>
              <c:showSerName val="0"/>
              <c:showPercent val="1"/>
              <c:showBubbleSize val="0"/>
            </c:dLbl>
            <c:dLbl>
              <c:idx val="3"/>
              <c:delete val="1"/>
            </c:dLbl>
            <c:showLegendKey val="0"/>
            <c:showVal val="0"/>
            <c:showCatName val="1"/>
            <c:showSerName val="0"/>
            <c:showPercent val="1"/>
            <c:showBubbleSize val="0"/>
            <c:showLeaderLines val="1"/>
          </c:dLbls>
          <c:cat>
            <c:strRef>
              <c:f>Plan1!$A$2:$A$5</c:f>
              <c:strCache>
                <c:ptCount val="3"/>
                <c:pt idx="0">
                  <c:v>Masculino</c:v>
                </c:pt>
                <c:pt idx="1">
                  <c:v>Feminino</c:v>
                </c:pt>
                <c:pt idx="2">
                  <c:v>Não identificado</c:v>
                </c:pt>
              </c:strCache>
            </c:strRef>
          </c:cat>
          <c:val>
            <c:numRef>
              <c:f>Plan1!$B$2:$B$5</c:f>
              <c:numCache>
                <c:formatCode>General</c:formatCode>
                <c:ptCount val="4"/>
                <c:pt idx="0">
                  <c:v>4105</c:v>
                </c:pt>
                <c:pt idx="1">
                  <c:v>4876</c:v>
                </c:pt>
                <c:pt idx="2">
                  <c:v>57</c:v>
                </c:pt>
              </c:numCache>
            </c:numRef>
          </c:val>
        </c:ser>
        <c:dLbls>
          <c:showLegendKey val="0"/>
          <c:showVal val="0"/>
          <c:showCatName val="1"/>
          <c:showSerName val="0"/>
          <c:showPercent val="1"/>
          <c:showBubbleSize val="0"/>
          <c:showLeaderLines val="1"/>
        </c:dLbls>
      </c:pie3DChart>
    </c:plotArea>
    <c:plotVisOnly val="1"/>
    <c:dispBlanksAs val="zero"/>
    <c:showDLblsOverMax val="0"/>
  </c:chart>
  <c:txPr>
    <a:bodyPr/>
    <a:lstStyle/>
    <a:p>
      <a:pPr>
        <a:defRPr lang="pt-BR"/>
      </a:pPr>
      <a:endParaRPr lang="pt-B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Plan1!$B$1</c:f>
              <c:strCache>
                <c:ptCount val="1"/>
                <c:pt idx="0">
                  <c:v>Colunas1</c:v>
                </c:pt>
              </c:strCache>
            </c:strRef>
          </c:tx>
          <c:dLbls>
            <c:dLbl>
              <c:idx val="0"/>
              <c:tx>
                <c:rich>
                  <a:bodyPr/>
                  <a:lstStyle/>
                  <a:p>
                    <a:r>
                      <a:rPr lang="en-US" dirty="0" smtClean="0"/>
                      <a:t>22,28%</a:t>
                    </a:r>
                    <a:endParaRPr lang="en-US" dirty="0"/>
                  </a:p>
                </c:rich>
              </c:tx>
              <c:showLegendKey val="0"/>
              <c:showVal val="0"/>
              <c:showCatName val="0"/>
              <c:showSerName val="0"/>
              <c:showPercent val="1"/>
              <c:showBubbleSize val="0"/>
            </c:dLbl>
            <c:dLbl>
              <c:idx val="1"/>
              <c:tx>
                <c:rich>
                  <a:bodyPr/>
                  <a:lstStyle/>
                  <a:p>
                    <a:r>
                      <a:rPr lang="en-US" dirty="0" smtClean="0"/>
                      <a:t>17,85%</a:t>
                    </a:r>
                    <a:endParaRPr lang="en-US" dirty="0"/>
                  </a:p>
                </c:rich>
              </c:tx>
              <c:showLegendKey val="0"/>
              <c:showVal val="0"/>
              <c:showCatName val="0"/>
              <c:showSerName val="0"/>
              <c:showPercent val="1"/>
              <c:showBubbleSize val="0"/>
            </c:dLbl>
            <c:dLbl>
              <c:idx val="2"/>
              <c:tx>
                <c:rich>
                  <a:bodyPr/>
                  <a:lstStyle/>
                  <a:p>
                    <a:r>
                      <a:rPr lang="en-US" dirty="0" smtClean="0"/>
                      <a:t>4,48%</a:t>
                    </a:r>
                    <a:endParaRPr lang="en-US" dirty="0"/>
                  </a:p>
                </c:rich>
              </c:tx>
              <c:showLegendKey val="0"/>
              <c:showVal val="0"/>
              <c:showCatName val="0"/>
              <c:showSerName val="0"/>
              <c:showPercent val="1"/>
              <c:showBubbleSize val="0"/>
            </c:dLbl>
            <c:dLbl>
              <c:idx val="3"/>
              <c:tx>
                <c:rich>
                  <a:bodyPr/>
                  <a:lstStyle/>
                  <a:p>
                    <a:r>
                      <a:rPr lang="en-US" dirty="0" smtClean="0"/>
                      <a:t>17,48%</a:t>
                    </a:r>
                    <a:endParaRPr lang="en-US" dirty="0"/>
                  </a:p>
                </c:rich>
              </c:tx>
              <c:showLegendKey val="0"/>
              <c:showVal val="0"/>
              <c:showCatName val="0"/>
              <c:showSerName val="0"/>
              <c:showPercent val="1"/>
              <c:showBubbleSize val="0"/>
            </c:dLbl>
            <c:dLbl>
              <c:idx val="4"/>
              <c:tx>
                <c:rich>
                  <a:bodyPr/>
                  <a:lstStyle/>
                  <a:p>
                    <a:r>
                      <a:rPr lang="en-US" dirty="0" smtClean="0"/>
                      <a:t>6,84%</a:t>
                    </a:r>
                    <a:endParaRPr lang="en-US" dirty="0"/>
                  </a:p>
                </c:rich>
              </c:tx>
              <c:showLegendKey val="0"/>
              <c:showVal val="0"/>
              <c:showCatName val="0"/>
              <c:showSerName val="0"/>
              <c:showPercent val="1"/>
              <c:showBubbleSize val="0"/>
            </c:dLbl>
            <c:dLbl>
              <c:idx val="5"/>
              <c:tx>
                <c:rich>
                  <a:bodyPr/>
                  <a:lstStyle/>
                  <a:p>
                    <a:r>
                      <a:rPr lang="en-US" dirty="0" smtClean="0"/>
                      <a:t>5,21%</a:t>
                    </a:r>
                    <a:endParaRPr lang="en-US" dirty="0"/>
                  </a:p>
                </c:rich>
              </c:tx>
              <c:showLegendKey val="0"/>
              <c:showVal val="0"/>
              <c:showCatName val="0"/>
              <c:showSerName val="0"/>
              <c:showPercent val="1"/>
              <c:showBubbleSize val="0"/>
            </c:dLbl>
            <c:dLbl>
              <c:idx val="6"/>
              <c:tx>
                <c:rich>
                  <a:bodyPr/>
                  <a:lstStyle/>
                  <a:p>
                    <a:r>
                      <a:rPr lang="en-US" dirty="0" smtClean="0"/>
                      <a:t>1,23%</a:t>
                    </a:r>
                    <a:endParaRPr lang="en-US" dirty="0"/>
                  </a:p>
                </c:rich>
              </c:tx>
              <c:showLegendKey val="0"/>
              <c:showVal val="0"/>
              <c:showCatName val="0"/>
              <c:showSerName val="0"/>
              <c:showPercent val="1"/>
              <c:showBubbleSize val="0"/>
            </c:dLbl>
            <c:dLbl>
              <c:idx val="7"/>
              <c:tx>
                <c:rich>
                  <a:bodyPr/>
                  <a:lstStyle/>
                  <a:p>
                    <a:r>
                      <a:rPr lang="en-US" dirty="0" smtClean="0"/>
                      <a:t>5,7%</a:t>
                    </a:r>
                    <a:endParaRPr lang="en-US" dirty="0"/>
                  </a:p>
                </c:rich>
              </c:tx>
              <c:showLegendKey val="0"/>
              <c:showVal val="0"/>
              <c:showCatName val="0"/>
              <c:showSerName val="0"/>
              <c:showPercent val="1"/>
              <c:showBubbleSize val="0"/>
            </c:dLbl>
            <c:dLbl>
              <c:idx val="8"/>
              <c:tx>
                <c:rich>
                  <a:bodyPr/>
                  <a:lstStyle/>
                  <a:p>
                    <a:r>
                      <a:rPr lang="en-US" dirty="0" smtClean="0"/>
                      <a:t>2,15%</a:t>
                    </a:r>
                    <a:endParaRPr lang="en-US" dirty="0"/>
                  </a:p>
                </c:rich>
              </c:tx>
              <c:showLegendKey val="0"/>
              <c:showVal val="0"/>
              <c:showCatName val="0"/>
              <c:showSerName val="0"/>
              <c:showPercent val="1"/>
              <c:showBubbleSize val="0"/>
            </c:dLbl>
            <c:dLbl>
              <c:idx val="9"/>
              <c:tx>
                <c:rich>
                  <a:bodyPr/>
                  <a:lstStyle/>
                  <a:p>
                    <a:r>
                      <a:rPr lang="en-US" dirty="0" smtClean="0"/>
                      <a:t>3,22%</a:t>
                    </a:r>
                    <a:endParaRPr lang="en-US" dirty="0"/>
                  </a:p>
                </c:rich>
              </c:tx>
              <c:showLegendKey val="0"/>
              <c:showVal val="0"/>
              <c:showCatName val="0"/>
              <c:showSerName val="0"/>
              <c:showPercent val="1"/>
              <c:showBubbleSize val="0"/>
            </c:dLbl>
            <c:dLbl>
              <c:idx val="10"/>
              <c:tx>
                <c:rich>
                  <a:bodyPr/>
                  <a:lstStyle/>
                  <a:p>
                    <a:r>
                      <a:rPr lang="en-US" dirty="0" smtClean="0"/>
                      <a:t>1,43%</a:t>
                    </a:r>
                    <a:endParaRPr lang="en-US" dirty="0"/>
                  </a:p>
                </c:rich>
              </c:tx>
              <c:showLegendKey val="0"/>
              <c:showVal val="0"/>
              <c:showCatName val="0"/>
              <c:showSerName val="0"/>
              <c:showPercent val="1"/>
              <c:showBubbleSize val="0"/>
            </c:dLbl>
            <c:dLbl>
              <c:idx val="11"/>
              <c:tx>
                <c:rich>
                  <a:bodyPr/>
                  <a:lstStyle/>
                  <a:p>
                    <a:r>
                      <a:rPr lang="en-US" dirty="0" smtClean="0"/>
                      <a:t>0,42%</a:t>
                    </a:r>
                    <a:endParaRPr lang="en-US" dirty="0"/>
                  </a:p>
                </c:rich>
              </c:tx>
              <c:showLegendKey val="0"/>
              <c:showVal val="0"/>
              <c:showCatName val="0"/>
              <c:showSerName val="0"/>
              <c:showPercent val="1"/>
              <c:showBubbleSize val="0"/>
            </c:dLbl>
            <c:dLbl>
              <c:idx val="12"/>
              <c:tx>
                <c:rich>
                  <a:bodyPr/>
                  <a:lstStyle/>
                  <a:p>
                    <a:r>
                      <a:rPr lang="en-US" dirty="0" smtClean="0"/>
                      <a:t>4,3%</a:t>
                    </a:r>
                    <a:endParaRPr lang="en-US" dirty="0"/>
                  </a:p>
                </c:rich>
              </c:tx>
              <c:showLegendKey val="0"/>
              <c:showVal val="0"/>
              <c:showCatName val="0"/>
              <c:showSerName val="0"/>
              <c:showPercent val="1"/>
              <c:showBubbleSize val="0"/>
            </c:dLbl>
            <c:showLegendKey val="0"/>
            <c:showVal val="0"/>
            <c:showCatName val="0"/>
            <c:showSerName val="0"/>
            <c:showPercent val="1"/>
            <c:showBubbleSize val="0"/>
            <c:showLeaderLines val="1"/>
          </c:dLbls>
          <c:cat>
            <c:strRef>
              <c:f>Plan1!$A$2:$A$14</c:f>
              <c:strCache>
                <c:ptCount val="13"/>
                <c:pt idx="0">
                  <c:v>Asma</c:v>
                </c:pt>
                <c:pt idx="1">
                  <c:v>PNM</c:v>
                </c:pt>
                <c:pt idx="2">
                  <c:v>IVAS</c:v>
                </c:pt>
                <c:pt idx="3">
                  <c:v>GECA </c:v>
                </c:pt>
                <c:pt idx="4">
                  <c:v>Febre a/e</c:v>
                </c:pt>
                <c:pt idx="5">
                  <c:v>Infec. Partes Moles</c:v>
                </c:pt>
                <c:pt idx="6">
                  <c:v>Varicela </c:v>
                </c:pt>
                <c:pt idx="7">
                  <c:v>Convulsão</c:v>
                </c:pt>
                <c:pt idx="8">
                  <c:v>D. Falciforme</c:v>
                </c:pt>
                <c:pt idx="9">
                  <c:v>ITU</c:v>
                </c:pt>
                <c:pt idx="10">
                  <c:v>Intoxicações </c:v>
                </c:pt>
                <c:pt idx="11">
                  <c:v>TCE</c:v>
                </c:pt>
                <c:pt idx="12">
                  <c:v>Dor abdominal </c:v>
                </c:pt>
              </c:strCache>
            </c:strRef>
          </c:cat>
          <c:val>
            <c:numRef>
              <c:f>Plan1!$B$2:$B$14</c:f>
              <c:numCache>
                <c:formatCode>0.00%</c:formatCode>
                <c:ptCount val="13"/>
                <c:pt idx="0">
                  <c:v>0.2228</c:v>
                </c:pt>
                <c:pt idx="1">
                  <c:v>0.17850000000000005</c:v>
                </c:pt>
                <c:pt idx="2">
                  <c:v>4.480000000000002E-2</c:v>
                </c:pt>
                <c:pt idx="3">
                  <c:v>0.17480000000000001</c:v>
                </c:pt>
                <c:pt idx="4">
                  <c:v>6.8400000000000002E-2</c:v>
                </c:pt>
                <c:pt idx="5">
                  <c:v>5.2100000000000014E-2</c:v>
                </c:pt>
                <c:pt idx="6">
                  <c:v>1.2300000000000004E-2</c:v>
                </c:pt>
                <c:pt idx="7">
                  <c:v>5.7000000000000016E-2</c:v>
                </c:pt>
                <c:pt idx="8">
                  <c:v>2.1500000000000002E-2</c:v>
                </c:pt>
                <c:pt idx="9">
                  <c:v>3.2199999999999999E-2</c:v>
                </c:pt>
                <c:pt idx="10">
                  <c:v>1.43E-2</c:v>
                </c:pt>
                <c:pt idx="11">
                  <c:v>4.1999999999999997E-3</c:v>
                </c:pt>
                <c:pt idx="12">
                  <c:v>4.3000000000000003E-2</c:v>
                </c:pt>
              </c:numCache>
            </c:numRef>
          </c:val>
        </c:ser>
        <c:dLbls>
          <c:showLegendKey val="0"/>
          <c:showVal val="0"/>
          <c:showCatName val="0"/>
          <c:showSerName val="0"/>
          <c:showPercent val="1"/>
          <c:showBubbleSize val="0"/>
          <c:showLeaderLines val="1"/>
        </c:dLbls>
        <c:firstSliceAng val="0"/>
      </c:pieChart>
    </c:plotArea>
    <c:legend>
      <c:legendPos val="r"/>
      <c:layout>
        <c:manualLayout>
          <c:xMode val="edge"/>
          <c:yMode val="edge"/>
          <c:x val="0.70158014970350902"/>
          <c:y val="1.3263257623462152E-2"/>
          <c:w val="0.27835812190142911"/>
          <c:h val="0.98572193049786982"/>
        </c:manualLayout>
      </c:layout>
      <c:overlay val="0"/>
    </c:legend>
    <c:plotVisOnly val="1"/>
    <c:dispBlanksAs val="gap"/>
    <c:showDLblsOverMax val="0"/>
  </c:chart>
  <c:txPr>
    <a:bodyPr/>
    <a:lstStyle/>
    <a:p>
      <a:pPr>
        <a:defRPr sz="1800"/>
      </a:pPr>
      <a:endParaRPr lang="pt-B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E32783-841B-473E-8E58-9F0B5E3C6DB7}" type="datetimeFigureOut">
              <a:rPr lang="pt-BR" smtClean="0"/>
              <a:pPr/>
              <a:t>18/12/2013</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D29EB0-ED2A-4526-9EF6-89256D11DDF1}" type="slidenum">
              <a:rPr lang="pt-BR" smtClean="0"/>
              <a:pPr/>
              <a:t>‹nº›</a:t>
            </a:fld>
            <a:endParaRPr lang="pt-BR" dirty="0"/>
          </a:p>
        </p:txBody>
      </p:sp>
    </p:spTree>
    <p:extLst>
      <p:ext uri="{BB962C8B-B14F-4D97-AF65-F5344CB8AC3E}">
        <p14:creationId xmlns:p14="http://schemas.microsoft.com/office/powerpoint/2010/main" val="1323652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dirty="0" smtClean="0"/>
              <a:t>A escolha do período de análise foi o período em que o prontuário eletrônico do hospital começou a ser utilizado até o ano atual</a:t>
            </a:r>
          </a:p>
          <a:p>
            <a:endParaRPr lang="pt-BR" dirty="0"/>
          </a:p>
        </p:txBody>
      </p:sp>
      <p:sp>
        <p:nvSpPr>
          <p:cNvPr id="4" name="Espaço Reservado para Número de Slide 3"/>
          <p:cNvSpPr>
            <a:spLocks noGrp="1"/>
          </p:cNvSpPr>
          <p:nvPr>
            <p:ph type="sldNum" sz="quarter" idx="10"/>
          </p:nvPr>
        </p:nvSpPr>
        <p:spPr/>
        <p:txBody>
          <a:bodyPr/>
          <a:lstStyle/>
          <a:p>
            <a:fld id="{AFD29EB0-ED2A-4526-9EF6-89256D11DDF1}" type="slidenum">
              <a:rPr lang="pt-BR" smtClean="0"/>
              <a:pPr/>
              <a:t>5</a:t>
            </a:fld>
            <a:endParaRPr lang="pt-B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pt-BR" dirty="0" smtClean="0"/>
              <a:t>subtração da data da alta pela data de internação.</a:t>
            </a:r>
          </a:p>
          <a:p>
            <a:r>
              <a:rPr lang="pt-BR" dirty="0" smtClean="0"/>
              <a:t>Houve certa dificuldade na categorização deste dado visto que houve perdas. Muitos diagnósticos foram colocados na forma de siglas, e estas em alguns momentos não foram entendidas. </a:t>
            </a:r>
          </a:p>
          <a:p>
            <a:r>
              <a:rPr lang="pt-BR" dirty="0" smtClean="0"/>
              <a:t>Alguns pacientes apresentaram mais de um diagnóstico e estes foram analisados mais de uma vez. Por exemplo, pacientes internados por pneumonia e sibilância, foram computadas as duas doenças.</a:t>
            </a:r>
          </a:p>
          <a:p>
            <a:endParaRPr lang="pt-BR" dirty="0"/>
          </a:p>
        </p:txBody>
      </p:sp>
      <p:sp>
        <p:nvSpPr>
          <p:cNvPr id="4" name="Espaço Reservado para Número de Slide 3"/>
          <p:cNvSpPr>
            <a:spLocks noGrp="1"/>
          </p:cNvSpPr>
          <p:nvPr>
            <p:ph type="sldNum" sz="quarter" idx="10"/>
          </p:nvPr>
        </p:nvSpPr>
        <p:spPr/>
        <p:txBody>
          <a:bodyPr/>
          <a:lstStyle/>
          <a:p>
            <a:fld id="{AFD29EB0-ED2A-4526-9EF6-89256D11DDF1}" type="slidenum">
              <a:rPr lang="pt-BR" smtClean="0"/>
              <a:pPr/>
              <a:t>12</a:t>
            </a:fld>
            <a:endParaRPr lang="pt-B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pt-BR" dirty="0" smtClean="0"/>
              <a:t>O número de pacientes do presente estudo está semelhante aos dados oficiais fornecidos pelo núcleo de estatística do HMIB. Esta pequena discrepância, pode ser em consequência aos pacientes internados pela CIPE que em muitos momentos não eram adicionados à tabela. A tabela é atualizada pela manhã, logo crianças com tempo de internação menor que 24h podem não ter sido adicionadas à tabela. Em dias tumultuados, de muita internação e pacientes graves, não havia tempo para seu preenchimento. </a:t>
            </a:r>
          </a:p>
          <a:p>
            <a:endParaRPr lang="pt-BR" dirty="0"/>
          </a:p>
        </p:txBody>
      </p:sp>
      <p:sp>
        <p:nvSpPr>
          <p:cNvPr id="4" name="Espaço Reservado para Número de Slide 3"/>
          <p:cNvSpPr>
            <a:spLocks noGrp="1"/>
          </p:cNvSpPr>
          <p:nvPr>
            <p:ph type="sldNum" sz="quarter" idx="10"/>
          </p:nvPr>
        </p:nvSpPr>
        <p:spPr/>
        <p:txBody>
          <a:bodyPr/>
          <a:lstStyle/>
          <a:p>
            <a:fld id="{AFD29EB0-ED2A-4526-9EF6-89256D11DDF1}" type="slidenum">
              <a:rPr lang="pt-BR" smtClean="0"/>
              <a:pPr/>
              <a:t>23</a:t>
            </a:fld>
            <a:endParaRPr lang="pt-B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Arredondar Retângulo em um Canto Diagonal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ítulo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pt-BR" smtClean="0"/>
              <a:t>Clique para editar o estilo do título mestre</a:t>
            </a:r>
            <a:endParaRPr kumimoji="0" lang="en-US"/>
          </a:p>
        </p:txBody>
      </p:sp>
      <p:sp>
        <p:nvSpPr>
          <p:cNvPr id="9" name="Subtítulo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BR" smtClean="0"/>
              <a:t>Clique para editar o estilo do subtítulo mestre</a:t>
            </a:r>
            <a:endParaRPr kumimoji="0" lang="en-US"/>
          </a:p>
        </p:txBody>
      </p:sp>
      <p:sp>
        <p:nvSpPr>
          <p:cNvPr id="10" name="Espaço Reservado para Data 9"/>
          <p:cNvSpPr>
            <a:spLocks noGrp="1"/>
          </p:cNvSpPr>
          <p:nvPr>
            <p:ph type="dt" sz="half" idx="10"/>
          </p:nvPr>
        </p:nvSpPr>
        <p:spPr>
          <a:xfrm>
            <a:off x="5562600" y="6509004"/>
            <a:ext cx="3002280" cy="274320"/>
          </a:xfrm>
        </p:spPr>
        <p:txBody>
          <a:bodyPr vert="horz" rtlCol="0"/>
          <a:lstStyle>
            <a:extLst/>
          </a:lstStyle>
          <a:p>
            <a:fld id="{45FD7618-DF4C-4BD9-888C-88C6E7E1BAAF}" type="datetimeFigureOut">
              <a:rPr lang="pt-BR" smtClean="0"/>
              <a:pPr/>
              <a:t>18/12/2013</a:t>
            </a:fld>
            <a:endParaRPr lang="pt-BR" dirty="0"/>
          </a:p>
        </p:txBody>
      </p:sp>
      <p:sp>
        <p:nvSpPr>
          <p:cNvPr id="11" name="Espaço Reservado para Número de Slide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2091118-A58E-4145-94D4-3768369D2CD0}" type="slidenum">
              <a:rPr lang="pt-BR" smtClean="0"/>
              <a:pPr/>
              <a:t>‹nº›</a:t>
            </a:fld>
            <a:endParaRPr lang="pt-BR" dirty="0"/>
          </a:p>
        </p:txBody>
      </p:sp>
      <p:sp>
        <p:nvSpPr>
          <p:cNvPr id="12" name="Espaço Reservado para Rodapé 11"/>
          <p:cNvSpPr>
            <a:spLocks noGrp="1"/>
          </p:cNvSpPr>
          <p:nvPr>
            <p:ph type="ftr" sz="quarter" idx="12"/>
          </p:nvPr>
        </p:nvSpPr>
        <p:spPr>
          <a:xfrm>
            <a:off x="1600200" y="6509004"/>
            <a:ext cx="3907464" cy="274320"/>
          </a:xfrm>
        </p:spPr>
        <p:txBody>
          <a:bodyPr vert="horz" rtlCol="0"/>
          <a:lstStyle>
            <a:extLst/>
          </a:lstStyle>
          <a:p>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7" name="Retângulo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ítulo 1"/>
          <p:cNvSpPr>
            <a:spLocks noGrp="1"/>
          </p:cNvSpPr>
          <p:nvPr>
            <p:ph type="title"/>
          </p:nvPr>
        </p:nvSpPr>
        <p:spPr/>
        <p:txBody>
          <a:bodyPr/>
          <a:lstStyle>
            <a:extLst/>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5" name="Espaço Reservado para Rodapé 4"/>
          <p:cNvSpPr>
            <a:spLocks noGrp="1"/>
          </p:cNvSpPr>
          <p:nvPr>
            <p:ph type="ftr" sz="quarter" idx="11"/>
          </p:nvPr>
        </p:nvSpPr>
        <p:spPr/>
        <p:txBody>
          <a:bodyPr/>
          <a:lstStyle>
            <a:extLst/>
          </a:lstStyle>
          <a:p>
            <a:endParaRPr lang="pt-BR" dirty="0"/>
          </a:p>
        </p:txBody>
      </p:sp>
      <p:sp>
        <p:nvSpPr>
          <p:cNvPr id="6" name="Espaço Reservado para Número de Slide 5"/>
          <p:cNvSpPr>
            <a:spLocks noGrp="1"/>
          </p:cNvSpPr>
          <p:nvPr>
            <p:ph type="sldNum" sz="quarter" idx="12"/>
          </p:nvPr>
        </p:nvSpPr>
        <p:spPr/>
        <p:txBody>
          <a:bodyPr/>
          <a:lstStyle>
            <a:extLst/>
          </a:lstStyle>
          <a:p>
            <a:fld id="{62091118-A58E-4145-94D4-3768369D2CD0}" type="slidenum">
              <a:rPr lang="pt-BR" smtClean="0"/>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7" name="Retângulo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ítulo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BR" smtClean="0"/>
              <a:t>Clique para editar os estilos do texto mestre</a:t>
            </a:r>
          </a:p>
        </p:txBody>
      </p:sp>
      <p:sp>
        <p:nvSpPr>
          <p:cNvPr id="8" name="Espaço Reservado para Data 7"/>
          <p:cNvSpPr>
            <a:spLocks noGrp="1"/>
          </p:cNvSpPr>
          <p:nvPr>
            <p:ph type="dt" sz="half" idx="10"/>
          </p:nvPr>
        </p:nvSpPr>
        <p:spPr>
          <a:xfrm>
            <a:off x="5562600" y="6513670"/>
            <a:ext cx="3002280" cy="274320"/>
          </a:xfrm>
        </p:spPr>
        <p:txBody>
          <a:bodyPr vert="horz" rtlCol="0"/>
          <a:lstStyle>
            <a:extLst/>
          </a:lstStyle>
          <a:p>
            <a:fld id="{45FD7618-DF4C-4BD9-888C-88C6E7E1BAAF}" type="datetimeFigureOut">
              <a:rPr lang="pt-BR" smtClean="0"/>
              <a:pPr/>
              <a:t>18/12/2013</a:t>
            </a:fld>
            <a:endParaRPr lang="pt-BR" dirty="0"/>
          </a:p>
        </p:txBody>
      </p:sp>
      <p:sp>
        <p:nvSpPr>
          <p:cNvPr id="9" name="Espaço Reservado para Número de Slide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2091118-A58E-4145-94D4-3768369D2CD0}" type="slidenum">
              <a:rPr lang="pt-BR" smtClean="0"/>
              <a:pPr/>
              <a:t>‹nº›</a:t>
            </a:fld>
            <a:endParaRPr lang="pt-BR" dirty="0"/>
          </a:p>
        </p:txBody>
      </p:sp>
      <p:sp>
        <p:nvSpPr>
          <p:cNvPr id="10" name="Espaço Reservado para Rodapé 9"/>
          <p:cNvSpPr>
            <a:spLocks noGrp="1"/>
          </p:cNvSpPr>
          <p:nvPr>
            <p:ph type="ftr" sz="quarter" idx="12"/>
          </p:nvPr>
        </p:nvSpPr>
        <p:spPr>
          <a:xfrm>
            <a:off x="1600200" y="6513670"/>
            <a:ext cx="3907464" cy="274320"/>
          </a:xfrm>
        </p:spPr>
        <p:txBody>
          <a:bodyPr vert="horz" rtlCol="0"/>
          <a:lstStyle>
            <a:extLst/>
          </a:lstStyle>
          <a:p>
            <a:endParaRPr lang="pt-BR"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6" name="Espaço Reservado para Rodapé 5"/>
          <p:cNvSpPr>
            <a:spLocks noGrp="1"/>
          </p:cNvSpPr>
          <p:nvPr>
            <p:ph type="ftr" sz="quarter" idx="11"/>
          </p:nvPr>
        </p:nvSpPr>
        <p:spPr/>
        <p:txBody>
          <a:bodyPr/>
          <a:lstStyle>
            <a:extLst/>
          </a:lstStyle>
          <a:p>
            <a:endParaRPr lang="pt-BR" dirty="0"/>
          </a:p>
        </p:txBody>
      </p:sp>
      <p:sp>
        <p:nvSpPr>
          <p:cNvPr id="7" name="Espaço Reservado para Número de Slide 6"/>
          <p:cNvSpPr>
            <a:spLocks noGrp="1"/>
          </p:cNvSpPr>
          <p:nvPr>
            <p:ph type="sldNum" sz="quarter" idx="12"/>
          </p:nvPr>
        </p:nvSpPr>
        <p:spPr>
          <a:xfrm>
            <a:off x="8641080" y="6514568"/>
            <a:ext cx="464288" cy="274320"/>
          </a:xfrm>
        </p:spPr>
        <p:txBody>
          <a:bodyPr/>
          <a:lstStyle>
            <a:extLst/>
          </a:lstStyle>
          <a:p>
            <a:fld id="{62091118-A58E-4145-94D4-3768369D2CD0}" type="slidenum">
              <a:rPr lang="pt-BR" smtClean="0"/>
              <a:pPr/>
              <a:t>‹nº›</a:t>
            </a:fld>
            <a:endParaRPr lang="pt-BR" dirty="0"/>
          </a:p>
        </p:txBody>
      </p:sp>
      <p:sp>
        <p:nvSpPr>
          <p:cNvPr id="10" name="Retângulo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Retângulo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Retângulo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Título 1"/>
          <p:cNvSpPr>
            <a:spLocks noGrp="1"/>
          </p:cNvSpPr>
          <p:nvPr>
            <p:ph type="title"/>
          </p:nvPr>
        </p:nvSpPr>
        <p:spPr>
          <a:xfrm>
            <a:off x="457200" y="251948"/>
            <a:ext cx="8229600" cy="1143000"/>
          </a:xfrm>
        </p:spPr>
        <p:txBody>
          <a:bodyPr anchor="b"/>
          <a:lstStyle>
            <a:lvl1pPr>
              <a:defRPr/>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8" name="Espaço Reservado para Rodapé 7"/>
          <p:cNvSpPr>
            <a:spLocks noGrp="1"/>
          </p:cNvSpPr>
          <p:nvPr>
            <p:ph type="ftr" sz="quarter" idx="11"/>
          </p:nvPr>
        </p:nvSpPr>
        <p:spPr/>
        <p:txBody>
          <a:bodyPr/>
          <a:lstStyle>
            <a:extLst/>
          </a:lstStyle>
          <a:p>
            <a:endParaRPr lang="pt-BR" dirty="0"/>
          </a:p>
        </p:txBody>
      </p:sp>
      <p:sp>
        <p:nvSpPr>
          <p:cNvPr id="9" name="Espaço Reservado para Número de Slide 8"/>
          <p:cNvSpPr>
            <a:spLocks noGrp="1"/>
          </p:cNvSpPr>
          <p:nvPr>
            <p:ph type="sldNum" sz="quarter" idx="12"/>
          </p:nvPr>
        </p:nvSpPr>
        <p:spPr>
          <a:xfrm>
            <a:off x="8641080" y="6514568"/>
            <a:ext cx="464288" cy="274320"/>
          </a:xfrm>
        </p:spPr>
        <p:txBody>
          <a:bodyPr/>
          <a:lstStyle>
            <a:extLst/>
          </a:lstStyle>
          <a:p>
            <a:fld id="{62091118-A58E-4145-94D4-3768369D2CD0}" type="slidenum">
              <a:rPr lang="pt-BR" smtClean="0"/>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218"/>
            <a:ext cx="8229600" cy="1143000"/>
          </a:xfrm>
        </p:spPr>
        <p:txBody>
          <a:bodyPr/>
          <a:lstStyle>
            <a:extLst/>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4" name="Espaço Reservado para Rodapé 3"/>
          <p:cNvSpPr>
            <a:spLocks noGrp="1"/>
          </p:cNvSpPr>
          <p:nvPr>
            <p:ph type="ftr" sz="quarter" idx="11"/>
          </p:nvPr>
        </p:nvSpPr>
        <p:spPr/>
        <p:txBody>
          <a:bodyPr/>
          <a:lstStyle>
            <a:extLst/>
          </a:lstStyle>
          <a:p>
            <a:endParaRPr lang="pt-BR" dirty="0"/>
          </a:p>
        </p:txBody>
      </p:sp>
      <p:sp>
        <p:nvSpPr>
          <p:cNvPr id="5" name="Espaço Reservado para Número de Slide 4"/>
          <p:cNvSpPr>
            <a:spLocks noGrp="1"/>
          </p:cNvSpPr>
          <p:nvPr>
            <p:ph type="sldNum" sz="quarter" idx="12"/>
          </p:nvPr>
        </p:nvSpPr>
        <p:spPr/>
        <p:txBody>
          <a:bodyPr/>
          <a:lstStyle>
            <a:extLst/>
          </a:lstStyle>
          <a:p>
            <a:fld id="{62091118-A58E-4145-94D4-3768369D2CD0}" type="slidenum">
              <a:rPr lang="pt-BR" smtClean="0"/>
              <a:pPr/>
              <a:t>‹nº›</a:t>
            </a:fld>
            <a:endParaRPr lang="pt-BR" dirty="0"/>
          </a:p>
        </p:txBody>
      </p:sp>
      <p:sp>
        <p:nvSpPr>
          <p:cNvPr id="7" name="Retângulo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3" name="Espaço Reservado para Rodapé 2"/>
          <p:cNvSpPr>
            <a:spLocks noGrp="1"/>
          </p:cNvSpPr>
          <p:nvPr>
            <p:ph type="ftr" sz="quarter" idx="11"/>
          </p:nvPr>
        </p:nvSpPr>
        <p:spPr/>
        <p:txBody>
          <a:bodyPr/>
          <a:lstStyle>
            <a:extLst/>
          </a:lstStyle>
          <a:p>
            <a:endParaRPr lang="pt-BR" dirty="0"/>
          </a:p>
        </p:txBody>
      </p:sp>
      <p:sp>
        <p:nvSpPr>
          <p:cNvPr id="4" name="Espaço Reservado para Número de Slide 3"/>
          <p:cNvSpPr>
            <a:spLocks noGrp="1"/>
          </p:cNvSpPr>
          <p:nvPr>
            <p:ph type="sldNum" sz="quarter" idx="12"/>
          </p:nvPr>
        </p:nvSpPr>
        <p:spPr/>
        <p:txBody>
          <a:bodyPr/>
          <a:lstStyle>
            <a:extLst/>
          </a:lstStyle>
          <a:p>
            <a:fld id="{62091118-A58E-4145-94D4-3768369D2CD0}" type="slidenum">
              <a:rPr lang="pt-BR" smtClean="0"/>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1">
        <a:schemeClr val="bg2"/>
      </p:bgRef>
    </p:bg>
    <p:spTree>
      <p:nvGrpSpPr>
        <p:cNvPr id="1" name=""/>
        <p:cNvGrpSpPr/>
        <p:nvPr/>
      </p:nvGrpSpPr>
      <p:grpSpPr>
        <a:xfrm>
          <a:off x="0" y="0"/>
          <a:ext cx="0" cy="0"/>
          <a:chOff x="0" y="0"/>
          <a:chExt cx="0" cy="0"/>
        </a:xfrm>
      </p:grpSpPr>
      <p:sp>
        <p:nvSpPr>
          <p:cNvPr id="8" name="Retângulo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ítulo 1"/>
          <p:cNvSpPr>
            <a:spLocks noGrp="1"/>
          </p:cNvSpPr>
          <p:nvPr>
            <p:ph type="title"/>
          </p:nvPr>
        </p:nvSpPr>
        <p:spPr>
          <a:xfrm>
            <a:off x="4963136" y="304800"/>
            <a:ext cx="3931920" cy="762000"/>
          </a:xfrm>
        </p:spPr>
        <p:txBody>
          <a:bodyPr anchor="b"/>
          <a:lstStyle>
            <a:lvl1pPr marL="0" algn="r">
              <a:buNone/>
              <a:defRPr sz="2000" b="1"/>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9" name="Espaço Reservado para Data 8"/>
          <p:cNvSpPr>
            <a:spLocks noGrp="1"/>
          </p:cNvSpPr>
          <p:nvPr>
            <p:ph type="dt" sz="half" idx="10"/>
          </p:nvPr>
        </p:nvSpPr>
        <p:spPr>
          <a:xfrm>
            <a:off x="5562600" y="6513670"/>
            <a:ext cx="3002280" cy="274320"/>
          </a:xfrm>
        </p:spPr>
        <p:txBody>
          <a:bodyPr vert="horz" rtlCol="0"/>
          <a:lstStyle>
            <a:extLst/>
          </a:lstStyle>
          <a:p>
            <a:fld id="{45FD7618-DF4C-4BD9-888C-88C6E7E1BAAF}" type="datetimeFigureOut">
              <a:rPr lang="pt-BR" smtClean="0"/>
              <a:pPr/>
              <a:t>18/12/2013</a:t>
            </a:fld>
            <a:endParaRPr lang="pt-BR" dirty="0"/>
          </a:p>
        </p:txBody>
      </p:sp>
      <p:sp>
        <p:nvSpPr>
          <p:cNvPr id="10" name="Espaço Reservado para Número de Slide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2091118-A58E-4145-94D4-3768369D2CD0}" type="slidenum">
              <a:rPr lang="pt-BR" smtClean="0"/>
              <a:pPr/>
              <a:t>‹nº›</a:t>
            </a:fld>
            <a:endParaRPr lang="pt-BR" dirty="0"/>
          </a:p>
        </p:txBody>
      </p:sp>
      <p:sp>
        <p:nvSpPr>
          <p:cNvPr id="11" name="Espaço Reservado para Rodapé 10"/>
          <p:cNvSpPr>
            <a:spLocks noGrp="1"/>
          </p:cNvSpPr>
          <p:nvPr>
            <p:ph type="ftr" sz="quarter" idx="12"/>
          </p:nvPr>
        </p:nvSpPr>
        <p:spPr>
          <a:xfrm>
            <a:off x="1600200" y="6513670"/>
            <a:ext cx="3907464" cy="274320"/>
          </a:xfrm>
        </p:spPr>
        <p:txBody>
          <a:bodyPr vert="horz" rtlCol="0"/>
          <a:lstStyle>
            <a:extLst/>
          </a:lstStyle>
          <a:p>
            <a:endParaRPr lang="pt-BR"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3040443" y="4724400"/>
            <a:ext cx="5486400" cy="664536"/>
          </a:xfrm>
        </p:spPr>
        <p:txBody>
          <a:bodyPr anchor="b"/>
          <a:lstStyle>
            <a:lvl1pPr marL="0" algn="r">
              <a:buNone/>
              <a:defRPr sz="2000" b="1"/>
            </a:lvl1pPr>
            <a:extLst/>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pt-BR" smtClean="0"/>
              <a:t>Clique para editar os estilos do texto mestre</a:t>
            </a:r>
          </a:p>
        </p:txBody>
      </p:sp>
      <p:sp>
        <p:nvSpPr>
          <p:cNvPr id="13" name="Espaço Reservado para Imagem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8" name="Espaço Reservado para Data 7"/>
          <p:cNvSpPr>
            <a:spLocks noGrp="1"/>
          </p:cNvSpPr>
          <p:nvPr>
            <p:ph type="dt" sz="half" idx="10"/>
          </p:nvPr>
        </p:nvSpPr>
        <p:spPr>
          <a:xfrm>
            <a:off x="5562600" y="6509004"/>
            <a:ext cx="3002280" cy="274320"/>
          </a:xfrm>
        </p:spPr>
        <p:txBody>
          <a:bodyPr vert="horz" rtlCol="0"/>
          <a:lstStyle>
            <a:extLst/>
          </a:lstStyle>
          <a:p>
            <a:fld id="{45FD7618-DF4C-4BD9-888C-88C6E7E1BAAF}" type="datetimeFigureOut">
              <a:rPr lang="pt-BR" smtClean="0"/>
              <a:pPr/>
              <a:t>18/12/2013</a:t>
            </a:fld>
            <a:endParaRPr lang="pt-BR" dirty="0"/>
          </a:p>
        </p:txBody>
      </p:sp>
      <p:sp>
        <p:nvSpPr>
          <p:cNvPr id="9" name="Espaço Reservado para Número de Slide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2091118-A58E-4145-94D4-3768369D2CD0}" type="slidenum">
              <a:rPr lang="pt-BR" smtClean="0"/>
              <a:pPr/>
              <a:t>‹nº›</a:t>
            </a:fld>
            <a:endParaRPr lang="pt-BR" dirty="0"/>
          </a:p>
        </p:txBody>
      </p:sp>
      <p:sp>
        <p:nvSpPr>
          <p:cNvPr id="10" name="Espaço Reservado para Rodapé 9"/>
          <p:cNvSpPr>
            <a:spLocks noGrp="1"/>
          </p:cNvSpPr>
          <p:nvPr>
            <p:ph type="ftr" sz="quarter" idx="12"/>
          </p:nvPr>
        </p:nvSpPr>
        <p:spPr>
          <a:xfrm>
            <a:off x="1600200" y="6509004"/>
            <a:ext cx="3907464" cy="274320"/>
          </a:xfrm>
        </p:spPr>
        <p:txBody>
          <a:bodyPr vert="horz" rtlCol="0"/>
          <a:lstStyle>
            <a:extLst/>
          </a:lstStyle>
          <a:p>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5" name="Espaço Reservado para Rodapé 4"/>
          <p:cNvSpPr>
            <a:spLocks noGrp="1"/>
          </p:cNvSpPr>
          <p:nvPr>
            <p:ph type="ftr" sz="quarter" idx="11"/>
          </p:nvPr>
        </p:nvSpPr>
        <p:spPr/>
        <p:txBody>
          <a:bodyPr/>
          <a:lstStyle>
            <a:extLst/>
          </a:lstStyle>
          <a:p>
            <a:endParaRPr lang="pt-BR" dirty="0"/>
          </a:p>
        </p:txBody>
      </p:sp>
      <p:sp>
        <p:nvSpPr>
          <p:cNvPr id="6" name="Espaço Reservado para Número de Slide 5"/>
          <p:cNvSpPr>
            <a:spLocks noGrp="1"/>
          </p:cNvSpPr>
          <p:nvPr>
            <p:ph type="sldNum" sz="quarter" idx="12"/>
          </p:nvPr>
        </p:nvSpPr>
        <p:spPr/>
        <p:txBody>
          <a:bodyPr/>
          <a:lstStyle>
            <a:extLst/>
          </a:lstStyle>
          <a:p>
            <a:fld id="{62091118-A58E-4145-94D4-3768369D2CD0}" type="slidenum">
              <a:rPr lang="pt-BR" smtClean="0"/>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lvl1pPr algn="l">
              <a:defRPr/>
            </a:lvl1pPr>
            <a:extLs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45FD7618-DF4C-4BD9-888C-88C6E7E1BAAF}" type="datetimeFigureOut">
              <a:rPr lang="pt-BR" smtClean="0"/>
              <a:pPr/>
              <a:t>18/12/2013</a:t>
            </a:fld>
            <a:endParaRPr lang="pt-BR" dirty="0"/>
          </a:p>
        </p:txBody>
      </p:sp>
      <p:sp>
        <p:nvSpPr>
          <p:cNvPr id="5" name="Espaço Reservado para Rodapé 4"/>
          <p:cNvSpPr>
            <a:spLocks noGrp="1"/>
          </p:cNvSpPr>
          <p:nvPr>
            <p:ph type="ftr" sz="quarter" idx="11"/>
          </p:nvPr>
        </p:nvSpPr>
        <p:spPr/>
        <p:txBody>
          <a:bodyPr/>
          <a:lstStyle>
            <a:extLst/>
          </a:lstStyle>
          <a:p>
            <a:endParaRPr lang="pt-BR" dirty="0"/>
          </a:p>
        </p:txBody>
      </p:sp>
      <p:sp>
        <p:nvSpPr>
          <p:cNvPr id="6" name="Espaço Reservado para Número de Slide 5"/>
          <p:cNvSpPr>
            <a:spLocks noGrp="1"/>
          </p:cNvSpPr>
          <p:nvPr>
            <p:ph type="sldNum" sz="quarter" idx="12"/>
          </p:nvPr>
        </p:nvSpPr>
        <p:spPr/>
        <p:txBody>
          <a:bodyPr/>
          <a:lstStyle>
            <a:extLst/>
          </a:lstStyle>
          <a:p>
            <a:fld id="{62091118-A58E-4145-94D4-3768369D2CD0}" type="slidenum">
              <a:rPr lang="pt-BR" smtClean="0"/>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Arredondar Retângulo em um Canto Diagonal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Espaço Reservado para Rodapé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pt-BR" dirty="0"/>
          </a:p>
        </p:txBody>
      </p:sp>
      <p:sp>
        <p:nvSpPr>
          <p:cNvPr id="14" name="Espaço Reservado para Data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45FD7618-DF4C-4BD9-888C-88C6E7E1BAAF}" type="datetimeFigureOut">
              <a:rPr lang="pt-BR" smtClean="0"/>
              <a:pPr/>
              <a:t>18/12/2013</a:t>
            </a:fld>
            <a:endParaRPr lang="pt-BR" dirty="0"/>
          </a:p>
        </p:txBody>
      </p:sp>
      <p:sp>
        <p:nvSpPr>
          <p:cNvPr id="23" name="Espaço Reservado para Número de Slide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62091118-A58E-4145-94D4-3768369D2CD0}" type="slidenum">
              <a:rPr lang="pt-BR" smtClean="0"/>
              <a:pPr/>
              <a:t>‹nº›</a:t>
            </a:fld>
            <a:endParaRPr lang="pt-BR" dirty="0"/>
          </a:p>
        </p:txBody>
      </p:sp>
      <p:sp>
        <p:nvSpPr>
          <p:cNvPr id="22" name="Espaço Reservado para Título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Autofit/>
          </a:bodyPr>
          <a:lstStyle/>
          <a:p>
            <a:r>
              <a:rPr lang="pt-BR" sz="4000" b="1" dirty="0"/>
              <a:t>Perfil </a:t>
            </a:r>
            <a:r>
              <a:rPr lang="pt-BR" sz="4000" b="1" dirty="0" smtClean="0"/>
              <a:t>epidemiológico </a:t>
            </a:r>
            <a:r>
              <a:rPr lang="pt-BR" sz="4000" b="1" dirty="0"/>
              <a:t>da internação do P</a:t>
            </a:r>
            <a:r>
              <a:rPr lang="pt-BR" sz="4000" b="1" dirty="0" smtClean="0"/>
              <a:t>ronto </a:t>
            </a:r>
            <a:r>
              <a:rPr lang="pt-BR" sz="4000" b="1" dirty="0"/>
              <a:t>S</a:t>
            </a:r>
            <a:r>
              <a:rPr lang="pt-BR" sz="4000" b="1" dirty="0" smtClean="0"/>
              <a:t>ocorro </a:t>
            </a:r>
            <a:r>
              <a:rPr lang="pt-BR" sz="4000" b="1" dirty="0"/>
              <a:t>do Hospital Materno Infantil de Brasília (HMIB) – </a:t>
            </a:r>
            <a:r>
              <a:rPr lang="pt-BR" sz="4000" b="1" dirty="0" smtClean="0"/>
              <a:t>DF</a:t>
            </a:r>
            <a:endParaRPr lang="pt-BR" sz="4000" dirty="0"/>
          </a:p>
        </p:txBody>
      </p:sp>
      <p:sp>
        <p:nvSpPr>
          <p:cNvPr id="3" name="Subtítulo 2"/>
          <p:cNvSpPr>
            <a:spLocks noGrp="1"/>
          </p:cNvSpPr>
          <p:nvPr>
            <p:ph type="subTitle" idx="1"/>
          </p:nvPr>
        </p:nvSpPr>
        <p:spPr>
          <a:xfrm>
            <a:off x="-468560" y="2060848"/>
            <a:ext cx="8514322" cy="2265784"/>
          </a:xfrm>
        </p:spPr>
        <p:txBody>
          <a:bodyPr>
            <a:normAutofit/>
          </a:bodyPr>
          <a:lstStyle/>
          <a:p>
            <a:endParaRPr lang="pt-BR" b="1" dirty="0" smtClean="0"/>
          </a:p>
          <a:p>
            <a:endParaRPr lang="pt-BR" b="1" dirty="0" smtClean="0"/>
          </a:p>
          <a:p>
            <a:r>
              <a:rPr lang="pt-BR" b="1" dirty="0" smtClean="0"/>
              <a:t>Gabriela </a:t>
            </a:r>
            <a:r>
              <a:rPr lang="pt-BR" b="1" dirty="0"/>
              <a:t>Figueiredo </a:t>
            </a:r>
            <a:r>
              <a:rPr lang="pt-BR" b="1" dirty="0" smtClean="0"/>
              <a:t>Melara</a:t>
            </a:r>
            <a:endParaRPr lang="pt-BR" dirty="0"/>
          </a:p>
          <a:p>
            <a:r>
              <a:rPr lang="pt-BR" b="1" dirty="0" smtClean="0"/>
              <a:t>Orientador</a:t>
            </a:r>
            <a:r>
              <a:rPr lang="pt-BR" b="1" dirty="0"/>
              <a:t>: </a:t>
            </a:r>
            <a:r>
              <a:rPr lang="pt-BR" b="1" dirty="0" smtClean="0"/>
              <a:t>Dr. </a:t>
            </a:r>
            <a:r>
              <a:rPr lang="pt-BR" b="1" dirty="0"/>
              <a:t>Eduardo Hecht </a:t>
            </a:r>
            <a:endParaRPr lang="pt-BR" dirty="0"/>
          </a:p>
          <a:p>
            <a:endParaRPr lang="pt-BR" dirty="0"/>
          </a:p>
        </p:txBody>
      </p:sp>
      <p:pic>
        <p:nvPicPr>
          <p:cNvPr id="4" name="Imagem 3" descr="hmib.png"/>
          <p:cNvPicPr/>
          <p:nvPr/>
        </p:nvPicPr>
        <p:blipFill>
          <a:blip r:embed="rId2" cstate="print"/>
          <a:srcRect r="26732"/>
          <a:stretch>
            <a:fillRect/>
          </a:stretch>
        </p:blipFill>
        <p:spPr>
          <a:xfrm>
            <a:off x="107504" y="2636912"/>
            <a:ext cx="1552575" cy="1355696"/>
          </a:xfrm>
          <a:prstGeom prst="rect">
            <a:avLst/>
          </a:prstGeom>
        </p:spPr>
      </p:pic>
      <p:sp>
        <p:nvSpPr>
          <p:cNvPr id="6" name="CaixaDeTexto 5"/>
          <p:cNvSpPr txBox="1">
            <a:spLocks noChangeArrowheads="1"/>
          </p:cNvSpPr>
          <p:nvPr/>
        </p:nvSpPr>
        <p:spPr bwMode="auto">
          <a:xfrm>
            <a:off x="323528" y="4039671"/>
            <a:ext cx="8429625"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fontAlgn="base">
              <a:spcBef>
                <a:spcPct val="0"/>
              </a:spcBef>
              <a:spcAft>
                <a:spcPct val="0"/>
              </a:spcAft>
              <a:defRPr>
                <a:solidFill>
                  <a:schemeClr val="tx1"/>
                </a:solidFill>
                <a:latin typeface="Verdana" pitchFamily="34" charset="0"/>
              </a:defRPr>
            </a:lvl6pPr>
            <a:lvl7pPr marL="2971800" indent="-228600" fontAlgn="base">
              <a:spcBef>
                <a:spcPct val="0"/>
              </a:spcBef>
              <a:spcAft>
                <a:spcPct val="0"/>
              </a:spcAft>
              <a:defRPr>
                <a:solidFill>
                  <a:schemeClr val="tx1"/>
                </a:solidFill>
                <a:latin typeface="Verdana" pitchFamily="34" charset="0"/>
              </a:defRPr>
            </a:lvl7pPr>
            <a:lvl8pPr marL="3429000" indent="-228600" fontAlgn="base">
              <a:spcBef>
                <a:spcPct val="0"/>
              </a:spcBef>
              <a:spcAft>
                <a:spcPct val="0"/>
              </a:spcAft>
              <a:defRPr>
                <a:solidFill>
                  <a:schemeClr val="tx1"/>
                </a:solidFill>
                <a:latin typeface="Verdana" pitchFamily="34" charset="0"/>
              </a:defRPr>
            </a:lvl8pPr>
            <a:lvl9pPr marL="3886200" indent="-228600" fontAlgn="base">
              <a:spcBef>
                <a:spcPct val="0"/>
              </a:spcBef>
              <a:spcAft>
                <a:spcPct val="0"/>
              </a:spcAft>
              <a:defRPr>
                <a:solidFill>
                  <a:schemeClr val="tx1"/>
                </a:solidFill>
                <a:latin typeface="Verdana" pitchFamily="34" charset="0"/>
              </a:defRPr>
            </a:lvl9pPr>
          </a:lstStyle>
          <a:p>
            <a:pPr algn="ctr"/>
            <a:r>
              <a:rPr lang="pt-BR" altLang="pt-BR" sz="2000" b="1" dirty="0">
                <a:solidFill>
                  <a:srgbClr val="FFFF00"/>
                </a:solidFill>
              </a:rPr>
              <a:t>Monografia apresentada como requisito para conclusão da Residência Médica em Pediatria Geral (Hospital Materno Infantil de Brasília)/</a:t>
            </a:r>
            <a:r>
              <a:rPr lang="pt-BR" altLang="pt-BR" sz="2000" b="1" dirty="0" smtClean="0">
                <a:solidFill>
                  <a:srgbClr val="FFFF00"/>
                </a:solidFill>
              </a:rPr>
              <a:t>SES/DF</a:t>
            </a:r>
          </a:p>
          <a:p>
            <a:pPr algn="ctr"/>
            <a:r>
              <a:rPr lang="pt-BR" altLang="pt-BR" sz="2000" b="1" dirty="0" smtClean="0">
                <a:solidFill>
                  <a:srgbClr val="FFFF00"/>
                </a:solidFill>
                <a:hlinkClick r:id="rId3"/>
              </a:rPr>
              <a:t>www.paulomargotto.com.br</a:t>
            </a:r>
            <a:r>
              <a:rPr lang="pt-BR" altLang="pt-BR" sz="2000" b="1" dirty="0" smtClean="0">
                <a:solidFill>
                  <a:srgbClr val="FFFF00"/>
                </a:solidFill>
              </a:rPr>
              <a:t>    Brasília, 2/12/2013</a:t>
            </a:r>
            <a:r>
              <a:rPr lang="pt-BR" altLang="pt-BR" sz="2000" b="1" dirty="0">
                <a:solidFill>
                  <a:srgbClr val="FFFF00"/>
                </a:solidFill>
              </a:rPr>
              <a:t/>
            </a:r>
            <a:br>
              <a:rPr lang="pt-BR" altLang="pt-BR" sz="2000" b="1" dirty="0">
                <a:solidFill>
                  <a:srgbClr val="FFFF00"/>
                </a:solidFill>
              </a:rPr>
            </a:br>
            <a:endParaRPr lang="pt-BR" altLang="pt-BR" sz="2000" b="1" dirty="0">
              <a:solidFill>
                <a:srgbClr val="FFFF00"/>
              </a:solidFill>
              <a:latin typeface="Calibri" pitchFamily="34" charset="0"/>
            </a:endParaRPr>
          </a:p>
          <a:p>
            <a:pPr algn="ctr"/>
            <a:endParaRPr lang="pt-BR" altLang="pt-BR" b="1" dirty="0">
              <a:solidFill>
                <a:srgbClr val="000066"/>
              </a:solidFill>
            </a:endParaRP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5373217"/>
            <a:ext cx="8718550" cy="1306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Introdução</a:t>
            </a:r>
            <a:endParaRPr lang="pt-BR" dirty="0"/>
          </a:p>
        </p:txBody>
      </p:sp>
      <p:sp>
        <p:nvSpPr>
          <p:cNvPr id="3" name="Espaço Reservado para Conteúdo 2"/>
          <p:cNvSpPr>
            <a:spLocks noGrp="1"/>
          </p:cNvSpPr>
          <p:nvPr>
            <p:ph idx="1"/>
          </p:nvPr>
        </p:nvSpPr>
        <p:spPr/>
        <p:txBody>
          <a:bodyPr>
            <a:normAutofit/>
          </a:bodyPr>
          <a:lstStyle/>
          <a:p>
            <a:r>
              <a:rPr lang="pt-BR" dirty="0" smtClean="0"/>
              <a:t> Unidade de PS (Pronto Socorro)</a:t>
            </a:r>
          </a:p>
          <a:p>
            <a:pPr lvl="1"/>
            <a:r>
              <a:rPr lang="pt-BR" dirty="0" smtClean="0"/>
              <a:t>Promoção </a:t>
            </a:r>
            <a:r>
              <a:rPr lang="pt-BR" dirty="0"/>
              <a:t>de serviços médicos requeridos em caráter de emergência e urgência com o objetivo de prolongar a vida, ou ainda, prevenir consequências críticas para o </a:t>
            </a:r>
            <a:r>
              <a:rPr lang="pt-BR" dirty="0" smtClean="0"/>
              <a:t>paciente</a:t>
            </a:r>
            <a:r>
              <a:rPr lang="pt-BR" baseline="30000" dirty="0" smtClean="0"/>
              <a:t>1,2</a:t>
            </a:r>
            <a:endParaRPr lang="pt-BR" dirty="0"/>
          </a:p>
          <a:p>
            <a:r>
              <a:rPr lang="pt-BR" dirty="0"/>
              <a:t>   </a:t>
            </a:r>
            <a:r>
              <a:rPr lang="pt-BR" dirty="0" smtClean="0"/>
              <a:t>O PSI (Internação do PS)</a:t>
            </a:r>
          </a:p>
          <a:p>
            <a:pPr lvl="1"/>
            <a:r>
              <a:rPr lang="pt-BR" dirty="0" smtClean="0"/>
              <a:t>Agilizar </a:t>
            </a:r>
            <a:r>
              <a:rPr lang="pt-BR" dirty="0"/>
              <a:t>o </a:t>
            </a:r>
            <a:r>
              <a:rPr lang="pt-BR" dirty="0" smtClean="0"/>
              <a:t>diagnóstico</a:t>
            </a:r>
          </a:p>
          <a:p>
            <a:pPr lvl="1"/>
            <a:r>
              <a:rPr lang="pt-BR" dirty="0" smtClean="0"/>
              <a:t>Possibilita </a:t>
            </a:r>
            <a:r>
              <a:rPr lang="pt-BR" dirty="0"/>
              <a:t>o uso de </a:t>
            </a:r>
            <a:r>
              <a:rPr lang="pt-BR" dirty="0" smtClean="0"/>
              <a:t>protocolos</a:t>
            </a:r>
          </a:p>
          <a:p>
            <a:pPr lvl="1"/>
            <a:r>
              <a:rPr lang="pt-BR" dirty="0" smtClean="0"/>
              <a:t>Intenção </a:t>
            </a:r>
            <a:r>
              <a:rPr lang="pt-BR" dirty="0"/>
              <a:t>de reduzir o tempo de internação e consequentemente seus </a:t>
            </a:r>
            <a:r>
              <a:rPr lang="pt-BR" dirty="0" smtClean="0"/>
              <a:t>custos</a:t>
            </a:r>
            <a:r>
              <a:rPr lang="pt-BR" baseline="30000" dirty="0" smtClean="0"/>
              <a:t>3</a:t>
            </a:r>
            <a:endParaRPr lang="pt-BR" dirty="0" smtClean="0"/>
          </a:p>
          <a:p>
            <a:pPr>
              <a:buNone/>
            </a:pP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Introdução</a:t>
            </a:r>
            <a:endParaRPr lang="pt-BR" dirty="0"/>
          </a:p>
        </p:txBody>
      </p:sp>
      <p:sp>
        <p:nvSpPr>
          <p:cNvPr id="3" name="Espaço Reservado para Conteúdo 2"/>
          <p:cNvSpPr>
            <a:spLocks noGrp="1"/>
          </p:cNvSpPr>
          <p:nvPr>
            <p:ph idx="1"/>
          </p:nvPr>
        </p:nvSpPr>
        <p:spPr/>
        <p:txBody>
          <a:bodyPr>
            <a:normAutofit/>
          </a:bodyPr>
          <a:lstStyle/>
          <a:p>
            <a:r>
              <a:rPr lang="pt-BR" dirty="0"/>
              <a:t>P</a:t>
            </a:r>
            <a:r>
              <a:rPr lang="pt-BR" dirty="0" smtClean="0"/>
              <a:t>S HMIB</a:t>
            </a:r>
          </a:p>
          <a:p>
            <a:pPr lvl="1"/>
            <a:r>
              <a:rPr lang="pt-BR" dirty="0" smtClean="0"/>
              <a:t>Atende </a:t>
            </a:r>
            <a:r>
              <a:rPr lang="pt-BR" dirty="0"/>
              <a:t>crianças de 0 a 18 anos de </a:t>
            </a:r>
            <a:r>
              <a:rPr lang="pt-BR" dirty="0" smtClean="0"/>
              <a:t>idade</a:t>
            </a:r>
          </a:p>
          <a:p>
            <a:pPr lvl="1"/>
            <a:r>
              <a:rPr lang="pt-BR" dirty="0" smtClean="0"/>
              <a:t>5 </a:t>
            </a:r>
            <a:r>
              <a:rPr lang="pt-BR" dirty="0"/>
              <a:t>consultórios de </a:t>
            </a:r>
            <a:r>
              <a:rPr lang="pt-BR" dirty="0" smtClean="0"/>
              <a:t>atendimento</a:t>
            </a:r>
          </a:p>
          <a:p>
            <a:pPr lvl="1"/>
            <a:r>
              <a:rPr lang="pt-BR" dirty="0" smtClean="0"/>
              <a:t>23 </a:t>
            </a:r>
            <a:r>
              <a:rPr lang="pt-BR" dirty="0"/>
              <a:t>leitos de </a:t>
            </a:r>
            <a:r>
              <a:rPr lang="pt-BR" dirty="0" smtClean="0"/>
              <a:t>observação: </a:t>
            </a:r>
          </a:p>
          <a:p>
            <a:pPr lvl="2"/>
            <a:r>
              <a:rPr lang="pt-BR" dirty="0" smtClean="0"/>
              <a:t> 1: </a:t>
            </a:r>
            <a:r>
              <a:rPr lang="pt-BR" dirty="0"/>
              <a:t>isolamento </a:t>
            </a:r>
            <a:endParaRPr lang="pt-BR" dirty="0" smtClean="0"/>
          </a:p>
          <a:p>
            <a:pPr lvl="2"/>
            <a:r>
              <a:rPr lang="pt-BR" dirty="0" smtClean="0"/>
              <a:t> 4:  </a:t>
            </a:r>
            <a:r>
              <a:rPr lang="pt-BR" dirty="0"/>
              <a:t>unidade </a:t>
            </a:r>
            <a:r>
              <a:rPr lang="pt-BR" dirty="0" smtClean="0"/>
              <a:t>semi-intensiva</a:t>
            </a:r>
          </a:p>
          <a:p>
            <a:pPr lvl="2"/>
            <a:r>
              <a:rPr lang="pt-BR" dirty="0" smtClean="0"/>
              <a:t> 5 plantonistas </a:t>
            </a:r>
            <a:r>
              <a:rPr lang="pt-BR" dirty="0"/>
              <a:t>por turno, entre residentes de pediatria e </a:t>
            </a:r>
            <a:r>
              <a:rPr lang="pt-BR" dirty="0" smtClean="0"/>
              <a:t>staff</a:t>
            </a:r>
            <a:endParaRPr lang="pt-BR" b="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Objetivo</a:t>
            </a:r>
            <a:endParaRPr lang="pt-BR" dirty="0"/>
          </a:p>
        </p:txBody>
      </p:sp>
      <p:sp>
        <p:nvSpPr>
          <p:cNvPr id="3" name="Espaço Reservado para Conteúdo 2"/>
          <p:cNvSpPr>
            <a:spLocks noGrp="1"/>
          </p:cNvSpPr>
          <p:nvPr>
            <p:ph idx="1"/>
          </p:nvPr>
        </p:nvSpPr>
        <p:spPr/>
        <p:txBody>
          <a:bodyPr/>
          <a:lstStyle/>
          <a:p>
            <a:r>
              <a:rPr lang="pt-BR" dirty="0" smtClean="0"/>
              <a:t>Conhecer </a:t>
            </a:r>
            <a:r>
              <a:rPr lang="pt-BR" dirty="0"/>
              <a:t>o perfil dos pacientes da internação do pronto socorro do Hospital Materno Infantil de Brasília – </a:t>
            </a:r>
            <a:r>
              <a:rPr lang="pt-BR" dirty="0" smtClean="0"/>
              <a:t>DF</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dirty="0" smtClean="0"/>
              <a:t>Estudo </a:t>
            </a:r>
            <a:r>
              <a:rPr lang="pt-BR" dirty="0"/>
              <a:t>descritivo, transversal e retrospectivo sobre dados epidemiológicos de pacientes atendidos na observação do pronto socorro infantil do HMIB entre </a:t>
            </a:r>
            <a:r>
              <a:rPr lang="pt-BR" dirty="0" smtClean="0"/>
              <a:t>julho </a:t>
            </a:r>
            <a:r>
              <a:rPr lang="pt-BR" dirty="0"/>
              <a:t>de 2011 a </a:t>
            </a:r>
            <a:r>
              <a:rPr lang="pt-BR" dirty="0" smtClean="0"/>
              <a:t>junho </a:t>
            </a:r>
            <a:r>
              <a:rPr lang="pt-BR" dirty="0"/>
              <a:t>de </a:t>
            </a:r>
            <a:r>
              <a:rPr lang="pt-BR" dirty="0" smtClean="0"/>
              <a:t>2013</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a:xfrm>
            <a:off x="457200" y="1600200"/>
            <a:ext cx="8229600" cy="4997152"/>
          </a:xfrm>
        </p:spPr>
        <p:txBody>
          <a:bodyPr>
            <a:normAutofit fontScale="92500" lnSpcReduction="10000"/>
          </a:bodyPr>
          <a:lstStyle/>
          <a:p>
            <a:r>
              <a:rPr lang="pt-BR" dirty="0" smtClean="0"/>
              <a:t>Amostra </a:t>
            </a:r>
          </a:p>
          <a:p>
            <a:r>
              <a:rPr lang="pt-BR" dirty="0" smtClean="0"/>
              <a:t>Os dados </a:t>
            </a:r>
            <a:r>
              <a:rPr lang="pt-BR" dirty="0"/>
              <a:t>coletados de uma tabela do Microsoft Excel composta por nove </a:t>
            </a:r>
            <a:r>
              <a:rPr lang="pt-BR" dirty="0" smtClean="0"/>
              <a:t>colunas:</a:t>
            </a:r>
          </a:p>
          <a:p>
            <a:pPr lvl="1"/>
            <a:r>
              <a:rPr lang="pt-BR" dirty="0" smtClean="0"/>
              <a:t>Data </a:t>
            </a:r>
            <a:r>
              <a:rPr lang="pt-BR" dirty="0"/>
              <a:t>da </a:t>
            </a:r>
            <a:r>
              <a:rPr lang="pt-BR" dirty="0" smtClean="0"/>
              <a:t>internação</a:t>
            </a:r>
            <a:endParaRPr lang="pt-BR" dirty="0"/>
          </a:p>
          <a:p>
            <a:pPr lvl="1"/>
            <a:r>
              <a:rPr lang="pt-BR" dirty="0" smtClean="0"/>
              <a:t>Data </a:t>
            </a:r>
            <a:r>
              <a:rPr lang="pt-BR" dirty="0"/>
              <a:t>de </a:t>
            </a:r>
            <a:r>
              <a:rPr lang="pt-BR" dirty="0" smtClean="0"/>
              <a:t>nascimento</a:t>
            </a:r>
          </a:p>
          <a:p>
            <a:pPr lvl="1"/>
            <a:r>
              <a:rPr lang="pt-BR" dirty="0" smtClean="0"/>
              <a:t>Nome</a:t>
            </a:r>
          </a:p>
          <a:p>
            <a:pPr lvl="1"/>
            <a:r>
              <a:rPr lang="pt-BR" dirty="0" smtClean="0"/>
              <a:t>Diagnóstico</a:t>
            </a:r>
          </a:p>
          <a:p>
            <a:pPr lvl="1"/>
            <a:r>
              <a:rPr lang="pt-BR" dirty="0" smtClean="0"/>
              <a:t>Tratamento proposto</a:t>
            </a:r>
          </a:p>
          <a:p>
            <a:pPr lvl="1"/>
            <a:r>
              <a:rPr lang="pt-BR" dirty="0" smtClean="0"/>
              <a:t>Leito </a:t>
            </a:r>
            <a:r>
              <a:rPr lang="pt-BR" dirty="0"/>
              <a:t>de </a:t>
            </a:r>
            <a:r>
              <a:rPr lang="pt-BR" dirty="0" smtClean="0"/>
              <a:t>internação</a:t>
            </a:r>
          </a:p>
          <a:p>
            <a:pPr lvl="1"/>
            <a:r>
              <a:rPr lang="pt-BR" dirty="0" smtClean="0"/>
              <a:t>Destino</a:t>
            </a:r>
          </a:p>
          <a:p>
            <a:pPr lvl="1"/>
            <a:r>
              <a:rPr lang="pt-BR" dirty="0" smtClean="0"/>
              <a:t>Data </a:t>
            </a:r>
            <a:r>
              <a:rPr lang="pt-BR" dirty="0"/>
              <a:t>do </a:t>
            </a:r>
            <a:r>
              <a:rPr lang="pt-BR" dirty="0" smtClean="0"/>
              <a:t>destino</a:t>
            </a:r>
          </a:p>
          <a:p>
            <a:pPr lvl="1"/>
            <a:r>
              <a:rPr lang="pt-BR" dirty="0" smtClean="0"/>
              <a:t>Número </a:t>
            </a:r>
            <a:r>
              <a:rPr lang="pt-BR" dirty="0"/>
              <a:t>do </a:t>
            </a:r>
            <a:r>
              <a:rPr lang="pt-BR" dirty="0" smtClean="0"/>
              <a:t>prontuário</a:t>
            </a:r>
          </a:p>
          <a:p>
            <a:pPr>
              <a:buNone/>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dirty="0" smtClean="0"/>
              <a:t> Atualização diária</a:t>
            </a:r>
          </a:p>
          <a:p>
            <a:r>
              <a:rPr lang="pt-BR" dirty="0" smtClean="0"/>
              <a:t>Análise dos dados </a:t>
            </a:r>
          </a:p>
          <a:p>
            <a:pPr lvl="1"/>
            <a:r>
              <a:rPr lang="pt-BR" dirty="0" smtClean="0"/>
              <a:t>Microsoft Excel </a:t>
            </a:r>
          </a:p>
          <a:p>
            <a:r>
              <a:rPr lang="pt-BR" dirty="0" smtClean="0"/>
              <a:t>Foi avaliada apenas a frequência, não sendo realizado teste estatístico</a:t>
            </a:r>
          </a:p>
          <a:p>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dirty="0"/>
              <a:t>Os dados analisados no presente estudo foram: </a:t>
            </a:r>
            <a:endParaRPr lang="pt-BR" dirty="0" smtClean="0"/>
          </a:p>
          <a:p>
            <a:pPr lvl="1"/>
            <a:r>
              <a:rPr lang="pt-BR" dirty="0" smtClean="0"/>
              <a:t>Gênero</a:t>
            </a:r>
          </a:p>
          <a:p>
            <a:pPr lvl="1"/>
            <a:r>
              <a:rPr lang="pt-BR" dirty="0" smtClean="0"/>
              <a:t>Idade</a:t>
            </a:r>
          </a:p>
          <a:p>
            <a:pPr lvl="1"/>
            <a:r>
              <a:rPr lang="pt-BR" dirty="0" smtClean="0"/>
              <a:t>Destino</a:t>
            </a:r>
          </a:p>
          <a:p>
            <a:pPr lvl="1"/>
            <a:r>
              <a:rPr lang="pt-BR" dirty="0" smtClean="0"/>
              <a:t>Tempo </a:t>
            </a:r>
            <a:r>
              <a:rPr lang="pt-BR" dirty="0"/>
              <a:t>de internação </a:t>
            </a:r>
            <a:endParaRPr lang="pt-BR" dirty="0" smtClean="0"/>
          </a:p>
          <a:p>
            <a:pPr lvl="1"/>
            <a:r>
              <a:rPr lang="pt-BR" dirty="0" smtClean="0"/>
              <a:t>Diagnóstico </a:t>
            </a:r>
            <a:r>
              <a:rPr lang="pt-BR" dirty="0"/>
              <a:t>dividido por </a:t>
            </a:r>
            <a:r>
              <a:rPr lang="pt-BR" dirty="0" smtClean="0"/>
              <a:t>sistemas</a:t>
            </a:r>
            <a:endParaRPr lang="pt-BR" dirty="0"/>
          </a:p>
          <a:p>
            <a:pPr>
              <a:buNone/>
            </a:pPr>
            <a:endParaRPr lang="pt-B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lstStyle/>
          <a:p>
            <a:r>
              <a:rPr lang="pt-BR" dirty="0" smtClean="0"/>
              <a:t>O gênero foi dividido de acordo com o nome dos pacientes em:</a:t>
            </a:r>
          </a:p>
          <a:p>
            <a:pPr lvl="1"/>
            <a:r>
              <a:rPr lang="pt-BR" dirty="0" smtClean="0"/>
              <a:t>Feminino</a:t>
            </a:r>
          </a:p>
          <a:p>
            <a:pPr lvl="1"/>
            <a:r>
              <a:rPr lang="pt-BR" dirty="0" smtClean="0"/>
              <a:t>Masculino</a:t>
            </a:r>
          </a:p>
          <a:p>
            <a:pPr lvl="1"/>
            <a:r>
              <a:rPr lang="pt-BR" dirty="0" smtClean="0"/>
              <a:t>Não identificado</a:t>
            </a:r>
          </a:p>
          <a:p>
            <a:endParaRPr lang="pt-B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dirty="0" smtClean="0"/>
              <a:t>Idade</a:t>
            </a:r>
          </a:p>
          <a:p>
            <a:pPr lvl="1"/>
            <a:r>
              <a:rPr lang="pt-BR" dirty="0" smtClean="0"/>
              <a:t>Recém-nascidos (0 a 28 dias de vida)</a:t>
            </a:r>
          </a:p>
          <a:p>
            <a:pPr lvl="1"/>
            <a:r>
              <a:rPr lang="pt-BR" dirty="0" smtClean="0"/>
              <a:t>Lactente (29 dias a 2 anos e 11 meses)</a:t>
            </a:r>
          </a:p>
          <a:p>
            <a:pPr lvl="1"/>
            <a:r>
              <a:rPr lang="pt-BR" dirty="0" smtClean="0"/>
              <a:t>Pré-escolar (3 anos a 6 anos e 11 meses)</a:t>
            </a:r>
          </a:p>
          <a:p>
            <a:pPr lvl="1"/>
            <a:r>
              <a:rPr lang="pt-BR" dirty="0" smtClean="0"/>
              <a:t>Escolar (7 anos a 11 anos e 11 meses)</a:t>
            </a:r>
          </a:p>
          <a:p>
            <a:pPr lvl="1"/>
            <a:r>
              <a:rPr lang="pt-BR" dirty="0" smtClean="0"/>
              <a:t>Adolescentes (12 a 18 anos)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fontScale="85000" lnSpcReduction="20000"/>
          </a:bodyPr>
          <a:lstStyle/>
          <a:p>
            <a:r>
              <a:rPr lang="pt-BR" dirty="0" smtClean="0"/>
              <a:t>Destino</a:t>
            </a:r>
          </a:p>
          <a:p>
            <a:pPr lvl="1"/>
            <a:r>
              <a:rPr lang="pt-BR" dirty="0" smtClean="0"/>
              <a:t>Enfermaria Ala A</a:t>
            </a:r>
          </a:p>
          <a:p>
            <a:pPr lvl="1"/>
            <a:r>
              <a:rPr lang="pt-BR" dirty="0" smtClean="0"/>
              <a:t>Enfermaria Ala B</a:t>
            </a:r>
          </a:p>
          <a:p>
            <a:pPr lvl="1"/>
            <a:r>
              <a:rPr lang="pt-BR" dirty="0" smtClean="0"/>
              <a:t>Enfermaria UDIP</a:t>
            </a:r>
          </a:p>
          <a:p>
            <a:pPr lvl="1"/>
            <a:r>
              <a:rPr lang="pt-BR" dirty="0" smtClean="0"/>
              <a:t>Enfermaria de outros hospitais</a:t>
            </a:r>
          </a:p>
          <a:p>
            <a:pPr lvl="1"/>
            <a:r>
              <a:rPr lang="pt-BR" dirty="0" smtClean="0"/>
              <a:t>Alojamento conjunto (ALCON)</a:t>
            </a:r>
          </a:p>
          <a:p>
            <a:pPr lvl="1"/>
            <a:r>
              <a:rPr lang="pt-BR" dirty="0" smtClean="0"/>
              <a:t>Unidade de terapia intensiva pediatria ou neonatal (UTIP ou UTIN)</a:t>
            </a:r>
          </a:p>
          <a:p>
            <a:pPr lvl="1"/>
            <a:r>
              <a:rPr lang="pt-BR" dirty="0" smtClean="0"/>
              <a:t>Cirurgia pediátrica (CIPE)</a:t>
            </a:r>
          </a:p>
          <a:p>
            <a:pPr lvl="1"/>
            <a:r>
              <a:rPr lang="pt-BR" dirty="0" smtClean="0"/>
              <a:t>Alta hospitalar</a:t>
            </a:r>
          </a:p>
          <a:p>
            <a:pPr lvl="1"/>
            <a:r>
              <a:rPr lang="pt-BR" dirty="0" smtClean="0"/>
              <a:t>Evasão</a:t>
            </a:r>
          </a:p>
          <a:p>
            <a:pPr lvl="1"/>
            <a:r>
              <a:rPr lang="pt-BR" dirty="0" smtClean="0"/>
              <a:t>Óbito</a:t>
            </a:r>
          </a:p>
          <a:p>
            <a:pPr lvl="1"/>
            <a:r>
              <a:rPr lang="pt-BR" dirty="0" smtClean="0"/>
              <a:t>Não identificados</a:t>
            </a:r>
          </a:p>
          <a:p>
            <a:endParaRPr lang="pt-B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dirty="0"/>
              <a:t>Tempo de </a:t>
            </a:r>
            <a:r>
              <a:rPr lang="pt-BR" dirty="0" smtClean="0"/>
              <a:t>internação</a:t>
            </a:r>
          </a:p>
          <a:p>
            <a:r>
              <a:rPr lang="pt-BR" dirty="0" smtClean="0"/>
              <a:t>Diagnósticos </a:t>
            </a:r>
          </a:p>
          <a:p>
            <a:r>
              <a:rPr lang="pt-BR" dirty="0" smtClean="0"/>
              <a:t> Perdas</a:t>
            </a:r>
          </a:p>
          <a:p>
            <a:r>
              <a:rPr lang="pt-BR" dirty="0" smtClean="0"/>
              <a:t>Análise de mais de um diagnóstico por paciente</a:t>
            </a:r>
            <a:endParaRPr lang="pt-B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3" name="Espaço Reservado para Conteúdo 2"/>
          <p:cNvSpPr>
            <a:spLocks noGrp="1"/>
          </p:cNvSpPr>
          <p:nvPr>
            <p:ph idx="1"/>
          </p:nvPr>
        </p:nvSpPr>
        <p:spPr/>
        <p:txBody>
          <a:bodyPr>
            <a:normAutofit/>
          </a:bodyPr>
          <a:lstStyle/>
          <a:p>
            <a:r>
              <a:rPr lang="pt-BR" dirty="0" smtClean="0"/>
              <a:t>N = </a:t>
            </a:r>
            <a:r>
              <a:rPr lang="pt-BR" dirty="0"/>
              <a:t>9.038 </a:t>
            </a:r>
            <a:r>
              <a:rPr lang="pt-BR" dirty="0" smtClean="0"/>
              <a:t>pacientes</a:t>
            </a:r>
          </a:p>
          <a:p>
            <a:pPr lvl="1"/>
            <a:r>
              <a:rPr lang="pt-BR" dirty="0" smtClean="0"/>
              <a:t>12,3 pacientes/dia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graphicFrame>
        <p:nvGraphicFramePr>
          <p:cNvPr id="4" name="Espaço Reservado para Conteúdo 3"/>
          <p:cNvGraphicFramePr>
            <a:graphicFrameLocks noGrp="1"/>
          </p:cNvGraphicFramePr>
          <p:nvPr>
            <p:ph idx="1"/>
          </p:nvPr>
        </p:nvGraphicFramePr>
        <p:xfrm>
          <a:off x="1115616" y="2636912"/>
          <a:ext cx="7355160" cy="3345235"/>
        </p:xfrm>
        <a:graphic>
          <a:graphicData uri="http://schemas.openxmlformats.org/drawingml/2006/chart">
            <c:chart xmlns:c="http://schemas.openxmlformats.org/drawingml/2006/chart" xmlns:r="http://schemas.openxmlformats.org/officeDocument/2006/relationships" r:id="rId2"/>
          </a:graphicData>
        </a:graphic>
      </p:graphicFrame>
      <p:sp>
        <p:nvSpPr>
          <p:cNvPr id="5" name="CaixaDeTexto 4"/>
          <p:cNvSpPr txBox="1"/>
          <p:nvPr/>
        </p:nvSpPr>
        <p:spPr>
          <a:xfrm>
            <a:off x="1259632" y="1772816"/>
            <a:ext cx="6624736" cy="923330"/>
          </a:xfrm>
          <a:prstGeom prst="rect">
            <a:avLst/>
          </a:prstGeom>
          <a:noFill/>
        </p:spPr>
        <p:txBody>
          <a:bodyPr wrap="square" rtlCol="0">
            <a:spAutoFit/>
          </a:bodyPr>
          <a:lstStyle/>
          <a:p>
            <a:r>
              <a:rPr lang="pt-BR" b="1" dirty="0"/>
              <a:t>Figura 1:</a:t>
            </a:r>
            <a:r>
              <a:rPr lang="pt-BR" dirty="0"/>
              <a:t> Gênero dos pacientes atendidos no PSI do HMIB no período de julho de 2011 a junho de 2013</a:t>
            </a:r>
          </a:p>
          <a:p>
            <a:endParaRPr lang="pt-BR" dirty="0"/>
          </a:p>
        </p:txBody>
      </p:sp>
      <p:sp>
        <p:nvSpPr>
          <p:cNvPr id="6" name="CaixaDeTexto 5"/>
          <p:cNvSpPr txBox="1"/>
          <p:nvPr/>
        </p:nvSpPr>
        <p:spPr>
          <a:xfrm>
            <a:off x="827584" y="5733256"/>
            <a:ext cx="7488832" cy="923330"/>
          </a:xfrm>
          <a:prstGeom prst="rect">
            <a:avLst/>
          </a:prstGeom>
          <a:noFill/>
        </p:spPr>
        <p:txBody>
          <a:bodyPr wrap="square" rtlCol="0">
            <a:spAutoFit/>
          </a:bodyPr>
          <a:lstStyle/>
          <a:p>
            <a:r>
              <a:rPr lang="pt-BR" dirty="0" smtClean="0"/>
              <a:t>45,4% (n=4105) do sexo feminino, 54% (n=4876) masculino e 0,6% (n=57) não identificados</a:t>
            </a:r>
          </a:p>
          <a:p>
            <a:endParaRPr lang="pt-B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3" name="Espaço Reservado para Conteúdo 2"/>
          <p:cNvSpPr>
            <a:spLocks noGrp="1"/>
          </p:cNvSpPr>
          <p:nvPr>
            <p:ph idx="1"/>
          </p:nvPr>
        </p:nvSpPr>
        <p:spPr/>
        <p:txBody>
          <a:bodyPr/>
          <a:lstStyle/>
          <a:p>
            <a:r>
              <a:rPr lang="pt-BR" dirty="0" smtClean="0"/>
              <a:t>Dados </a:t>
            </a:r>
            <a:r>
              <a:rPr lang="pt-BR" dirty="0"/>
              <a:t>oficiais fornecidos pelo núcleo de estatística do </a:t>
            </a:r>
            <a:r>
              <a:rPr lang="pt-BR" dirty="0" smtClean="0"/>
              <a:t>HMIB</a:t>
            </a:r>
          </a:p>
          <a:p>
            <a:pPr lvl="1"/>
            <a:r>
              <a:rPr lang="pt-BR" dirty="0" smtClean="0"/>
              <a:t>PS </a:t>
            </a:r>
            <a:r>
              <a:rPr lang="pt-BR" dirty="0"/>
              <a:t>infantil realizou 132.223 </a:t>
            </a:r>
            <a:r>
              <a:rPr lang="pt-BR" dirty="0" smtClean="0"/>
              <a:t>atendimentos</a:t>
            </a:r>
          </a:p>
          <a:p>
            <a:pPr lvl="1"/>
            <a:r>
              <a:rPr lang="pt-BR" dirty="0" smtClean="0"/>
              <a:t>8,4</a:t>
            </a:r>
            <a:r>
              <a:rPr lang="pt-BR" dirty="0"/>
              <a:t>% (n=11.199) foram internados no </a:t>
            </a:r>
            <a:r>
              <a:rPr lang="pt-BR" dirty="0" smtClean="0"/>
              <a:t>PSI</a:t>
            </a:r>
          </a:p>
          <a:p>
            <a:pPr lvl="1"/>
            <a:r>
              <a:rPr lang="pt-BR" dirty="0" smtClean="0"/>
              <a:t>Média </a:t>
            </a:r>
            <a:r>
              <a:rPr lang="pt-BR" dirty="0"/>
              <a:t>de 14,7 </a:t>
            </a:r>
            <a:r>
              <a:rPr lang="pt-BR" dirty="0" smtClean="0"/>
              <a:t>pacientes/dia</a:t>
            </a:r>
          </a:p>
          <a:p>
            <a:pPr lvl="1"/>
            <a:r>
              <a:rPr lang="pt-BR" dirty="0" smtClean="0"/>
              <a:t>Média </a:t>
            </a:r>
            <a:r>
              <a:rPr lang="pt-BR" dirty="0"/>
              <a:t>de internação no PSI foi de 1,27 </a:t>
            </a:r>
            <a:r>
              <a:rPr lang="pt-BR" dirty="0" smtClean="0"/>
              <a:t>dias</a:t>
            </a:r>
            <a:endParaRPr lang="pt-BR" dirty="0"/>
          </a:p>
          <a:p>
            <a:endParaRPr lang="pt-B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7" name="CaixaDeTexto 6"/>
          <p:cNvSpPr txBox="1"/>
          <p:nvPr/>
        </p:nvSpPr>
        <p:spPr>
          <a:xfrm>
            <a:off x="755576" y="1412776"/>
            <a:ext cx="7632848" cy="1200329"/>
          </a:xfrm>
          <a:prstGeom prst="rect">
            <a:avLst/>
          </a:prstGeom>
          <a:noFill/>
        </p:spPr>
        <p:txBody>
          <a:bodyPr wrap="square" rtlCol="0">
            <a:spAutoFit/>
          </a:bodyPr>
          <a:lstStyle/>
          <a:p>
            <a:r>
              <a:rPr lang="pt-BR" b="1" dirty="0"/>
              <a:t> </a:t>
            </a:r>
            <a:endParaRPr lang="pt-BR" dirty="0"/>
          </a:p>
          <a:p>
            <a:r>
              <a:rPr lang="pt-BR" b="1" dirty="0"/>
              <a:t>Tabela 1</a:t>
            </a:r>
            <a:r>
              <a:rPr lang="pt-BR" dirty="0"/>
              <a:t>: Distribuição dos pacientes atendidos no PSI do HMIB segundo a faixa etária no período de julho 2011 a junho 2013</a:t>
            </a:r>
          </a:p>
          <a:p>
            <a:endParaRPr lang="pt-BR" dirty="0"/>
          </a:p>
        </p:txBody>
      </p:sp>
      <p:pic>
        <p:nvPicPr>
          <p:cNvPr id="1026" name="Picture 2"/>
          <p:cNvPicPr>
            <a:picLocks noChangeAspect="1" noChangeArrowheads="1"/>
          </p:cNvPicPr>
          <p:nvPr/>
        </p:nvPicPr>
        <p:blipFill>
          <a:blip r:embed="rId2" cstate="print"/>
          <a:srcRect l="28050" t="55395" r="28244" b="19090"/>
          <a:stretch>
            <a:fillRect/>
          </a:stretch>
        </p:blipFill>
        <p:spPr bwMode="auto">
          <a:xfrm>
            <a:off x="611560" y="2852936"/>
            <a:ext cx="7894210" cy="28803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6" name="CaixaDeTexto 5"/>
          <p:cNvSpPr txBox="1"/>
          <p:nvPr/>
        </p:nvSpPr>
        <p:spPr>
          <a:xfrm>
            <a:off x="1115616" y="1700808"/>
            <a:ext cx="7776864" cy="646331"/>
          </a:xfrm>
          <a:prstGeom prst="rect">
            <a:avLst/>
          </a:prstGeom>
          <a:noFill/>
        </p:spPr>
        <p:txBody>
          <a:bodyPr wrap="square" rtlCol="0">
            <a:spAutoFit/>
          </a:bodyPr>
          <a:lstStyle/>
          <a:p>
            <a:r>
              <a:rPr lang="pt-BR" b="1" dirty="0"/>
              <a:t>Tabela 2</a:t>
            </a:r>
            <a:r>
              <a:rPr lang="pt-BR" dirty="0"/>
              <a:t>: Distribuição dos pacientes segundo seus destinos do PSI</a:t>
            </a:r>
          </a:p>
          <a:p>
            <a:endParaRPr lang="pt-BR" dirty="0"/>
          </a:p>
        </p:txBody>
      </p:sp>
      <p:pic>
        <p:nvPicPr>
          <p:cNvPr id="2050" name="Picture 2"/>
          <p:cNvPicPr>
            <a:picLocks noChangeAspect="1" noChangeArrowheads="1"/>
          </p:cNvPicPr>
          <p:nvPr/>
        </p:nvPicPr>
        <p:blipFill>
          <a:blip r:embed="rId2" cstate="print"/>
          <a:srcRect l="27460" t="43110" r="27063" b="16256"/>
          <a:stretch>
            <a:fillRect/>
          </a:stretch>
        </p:blipFill>
        <p:spPr bwMode="auto">
          <a:xfrm>
            <a:off x="683568" y="2060848"/>
            <a:ext cx="7478785" cy="4176464"/>
          </a:xfrm>
          <a:prstGeom prst="rect">
            <a:avLst/>
          </a:prstGeom>
          <a:noFill/>
          <a:ln w="9525">
            <a:noFill/>
            <a:miter lim="800000"/>
            <a:headEnd/>
            <a:tailEnd/>
          </a:ln>
        </p:spPr>
      </p:pic>
      <p:sp>
        <p:nvSpPr>
          <p:cNvPr id="12" name="CaixaDeTexto 11"/>
          <p:cNvSpPr txBox="1"/>
          <p:nvPr/>
        </p:nvSpPr>
        <p:spPr>
          <a:xfrm>
            <a:off x="683568" y="6211669"/>
            <a:ext cx="4320480" cy="646331"/>
          </a:xfrm>
          <a:prstGeom prst="rect">
            <a:avLst/>
          </a:prstGeom>
          <a:noFill/>
        </p:spPr>
        <p:txBody>
          <a:bodyPr wrap="square" rtlCol="0">
            <a:spAutoFit/>
          </a:bodyPr>
          <a:lstStyle/>
          <a:p>
            <a:pPr marL="0" lvl="2"/>
            <a:r>
              <a:rPr lang="pt-BR" dirty="0" smtClean="0"/>
              <a:t>*Enfermarias 38,5% (n=3479) </a:t>
            </a:r>
          </a:p>
          <a:p>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6" name="CaixaDeTexto 5"/>
          <p:cNvSpPr txBox="1"/>
          <p:nvPr/>
        </p:nvSpPr>
        <p:spPr>
          <a:xfrm>
            <a:off x="1115616" y="1700808"/>
            <a:ext cx="7776864" cy="646331"/>
          </a:xfrm>
          <a:prstGeom prst="rect">
            <a:avLst/>
          </a:prstGeom>
          <a:noFill/>
        </p:spPr>
        <p:txBody>
          <a:bodyPr wrap="square" rtlCol="0">
            <a:spAutoFit/>
          </a:bodyPr>
          <a:lstStyle/>
          <a:p>
            <a:r>
              <a:rPr lang="pt-BR" b="1" dirty="0"/>
              <a:t>Tabela 2</a:t>
            </a:r>
            <a:r>
              <a:rPr lang="pt-BR" dirty="0"/>
              <a:t>: Distribuição dos pacientes segundo seus destinos do PSI</a:t>
            </a:r>
          </a:p>
          <a:p>
            <a:endParaRPr lang="pt-BR" dirty="0"/>
          </a:p>
        </p:txBody>
      </p:sp>
      <p:pic>
        <p:nvPicPr>
          <p:cNvPr id="2050" name="Picture 2"/>
          <p:cNvPicPr>
            <a:picLocks noChangeAspect="1" noChangeArrowheads="1"/>
          </p:cNvPicPr>
          <p:nvPr/>
        </p:nvPicPr>
        <p:blipFill>
          <a:blip r:embed="rId2" cstate="print"/>
          <a:srcRect l="27460" t="43110" r="27063" b="16256"/>
          <a:stretch>
            <a:fillRect/>
          </a:stretch>
        </p:blipFill>
        <p:spPr bwMode="auto">
          <a:xfrm>
            <a:off x="683568" y="2060848"/>
            <a:ext cx="7478785" cy="4176464"/>
          </a:xfrm>
          <a:prstGeom prst="rect">
            <a:avLst/>
          </a:prstGeom>
          <a:noFill/>
          <a:ln w="9525">
            <a:noFill/>
            <a:miter lim="800000"/>
            <a:headEnd/>
            <a:tailEnd/>
          </a:ln>
        </p:spPr>
      </p:pic>
      <p:sp>
        <p:nvSpPr>
          <p:cNvPr id="12" name="CaixaDeTexto 11"/>
          <p:cNvSpPr txBox="1"/>
          <p:nvPr/>
        </p:nvSpPr>
        <p:spPr>
          <a:xfrm>
            <a:off x="683568" y="6211669"/>
            <a:ext cx="4320480" cy="646331"/>
          </a:xfrm>
          <a:prstGeom prst="rect">
            <a:avLst/>
          </a:prstGeom>
          <a:noFill/>
        </p:spPr>
        <p:txBody>
          <a:bodyPr wrap="square" rtlCol="0">
            <a:spAutoFit/>
          </a:bodyPr>
          <a:lstStyle/>
          <a:p>
            <a:pPr marL="0" lvl="2"/>
            <a:r>
              <a:rPr lang="pt-BR" dirty="0" smtClean="0"/>
              <a:t>*Enfermarias 38,5% (n=3479) </a:t>
            </a:r>
          </a:p>
          <a:p>
            <a:endParaRPr lang="pt-BR" dirty="0"/>
          </a:p>
        </p:txBody>
      </p:sp>
      <p:sp>
        <p:nvSpPr>
          <p:cNvPr id="7" name="Retângulo 6"/>
          <p:cNvSpPr/>
          <p:nvPr/>
        </p:nvSpPr>
        <p:spPr>
          <a:xfrm>
            <a:off x="683568" y="2564904"/>
            <a:ext cx="7488832" cy="288032"/>
          </a:xfrm>
          <a:prstGeom prst="rect">
            <a:avLst/>
          </a:prstGeom>
          <a:solidFill>
            <a:schemeClr val="accent1">
              <a:alpha val="0"/>
            </a:schemeClr>
          </a:solid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sp>
        <p:nvSpPr>
          <p:cNvPr id="3" name="Espaço Reservado para Conteúdo 2"/>
          <p:cNvSpPr>
            <a:spLocks noGrp="1"/>
          </p:cNvSpPr>
          <p:nvPr>
            <p:ph idx="1"/>
          </p:nvPr>
        </p:nvSpPr>
        <p:spPr/>
        <p:txBody>
          <a:bodyPr>
            <a:normAutofit/>
          </a:bodyPr>
          <a:lstStyle/>
          <a:p>
            <a:r>
              <a:rPr lang="pt-BR" dirty="0" smtClean="0"/>
              <a:t>Média da </a:t>
            </a:r>
            <a:r>
              <a:rPr lang="pt-BR" dirty="0"/>
              <a:t>duração da </a:t>
            </a:r>
            <a:r>
              <a:rPr lang="pt-BR" dirty="0" smtClean="0"/>
              <a:t>internação:1,06 dias</a:t>
            </a:r>
          </a:p>
          <a:p>
            <a:pPr>
              <a:buNone/>
            </a:pP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pic>
        <p:nvPicPr>
          <p:cNvPr id="1027" name="Picture 3"/>
          <p:cNvPicPr>
            <a:picLocks noChangeAspect="1" noChangeArrowheads="1"/>
          </p:cNvPicPr>
          <p:nvPr/>
        </p:nvPicPr>
        <p:blipFill>
          <a:blip r:embed="rId2" cstate="print"/>
          <a:srcRect l="38183" t="37184" r="37694" b="17047"/>
          <a:stretch>
            <a:fillRect/>
          </a:stretch>
        </p:blipFill>
        <p:spPr bwMode="auto">
          <a:xfrm>
            <a:off x="2267744" y="1831442"/>
            <a:ext cx="4104456" cy="4867256"/>
          </a:xfrm>
          <a:prstGeom prst="rect">
            <a:avLst/>
          </a:prstGeom>
          <a:noFill/>
          <a:ln w="9525">
            <a:noFill/>
            <a:miter lim="800000"/>
            <a:headEnd/>
            <a:tailEnd/>
          </a:ln>
        </p:spPr>
      </p:pic>
      <p:sp>
        <p:nvSpPr>
          <p:cNvPr id="7" name="CaixaDeTexto 6"/>
          <p:cNvSpPr txBox="1"/>
          <p:nvPr/>
        </p:nvSpPr>
        <p:spPr>
          <a:xfrm>
            <a:off x="251520" y="1412776"/>
            <a:ext cx="8640960" cy="646331"/>
          </a:xfrm>
          <a:prstGeom prst="rect">
            <a:avLst/>
          </a:prstGeom>
          <a:noFill/>
        </p:spPr>
        <p:txBody>
          <a:bodyPr wrap="square" rtlCol="0">
            <a:spAutoFit/>
          </a:bodyPr>
          <a:lstStyle/>
          <a:p>
            <a:r>
              <a:rPr lang="pt-BR" b="1" dirty="0" smtClean="0"/>
              <a:t>Tabela 3: Distribuição dos pacientes segundo suas hipóteses diagnósticas</a:t>
            </a:r>
          </a:p>
          <a:p>
            <a:endParaRPr lang="pt-BR" dirty="0"/>
          </a:p>
        </p:txBody>
      </p:sp>
    </p:spTree>
    <p:extLst>
      <p:ext uri="{BB962C8B-B14F-4D97-AF65-F5344CB8AC3E}">
        <p14:creationId xmlns:p14="http://schemas.microsoft.com/office/powerpoint/2010/main" val="30083630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dirty="0" smtClean="0"/>
              <a:t>Resultados</a:t>
            </a:r>
            <a:endParaRPr lang="pt-BR" dirty="0"/>
          </a:p>
        </p:txBody>
      </p:sp>
      <p:sp>
        <p:nvSpPr>
          <p:cNvPr id="5" name="CaixaDeTexto 4"/>
          <p:cNvSpPr txBox="1"/>
          <p:nvPr/>
        </p:nvSpPr>
        <p:spPr>
          <a:xfrm>
            <a:off x="683568" y="1484784"/>
            <a:ext cx="7560840" cy="646331"/>
          </a:xfrm>
          <a:prstGeom prst="rect">
            <a:avLst/>
          </a:prstGeom>
          <a:noFill/>
        </p:spPr>
        <p:txBody>
          <a:bodyPr wrap="square" rtlCol="0">
            <a:spAutoFit/>
          </a:bodyPr>
          <a:lstStyle/>
          <a:p>
            <a:r>
              <a:rPr lang="pt-BR" dirty="0" smtClean="0"/>
              <a:t>Distribuição </a:t>
            </a:r>
            <a:r>
              <a:rPr lang="pt-BR" dirty="0"/>
              <a:t>dos pacientes segundo suas hipóteses diagnósticas</a:t>
            </a:r>
          </a:p>
          <a:p>
            <a:endParaRPr lang="pt-BR" dirty="0"/>
          </a:p>
        </p:txBody>
      </p:sp>
      <p:pic>
        <p:nvPicPr>
          <p:cNvPr id="2050" name="Picture 2"/>
          <p:cNvPicPr>
            <a:picLocks noChangeAspect="1" noChangeArrowheads="1"/>
          </p:cNvPicPr>
          <p:nvPr/>
        </p:nvPicPr>
        <p:blipFill>
          <a:blip r:embed="rId2" cstate="print"/>
          <a:srcRect l="31594" t="32715" r="29425" b="15311"/>
          <a:stretch>
            <a:fillRect/>
          </a:stretch>
        </p:blipFill>
        <p:spPr bwMode="auto">
          <a:xfrm>
            <a:off x="1835696" y="2132856"/>
            <a:ext cx="5410944" cy="45091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Resultados</a:t>
            </a:r>
            <a:endParaRPr lang="pt-BR" dirty="0"/>
          </a:p>
        </p:txBody>
      </p:sp>
      <p:graphicFrame>
        <p:nvGraphicFramePr>
          <p:cNvPr id="4" name="Espaço Reservado para Conteúdo 3"/>
          <p:cNvGraphicFramePr>
            <a:graphicFrameLocks noGrp="1"/>
          </p:cNvGraphicFramePr>
          <p:nvPr>
            <p:ph idx="1"/>
          </p:nvPr>
        </p:nvGraphicFramePr>
        <p:xfrm>
          <a:off x="457200" y="1646238"/>
          <a:ext cx="8229600" cy="452596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p:txBody>
          <a:bodyPr>
            <a:normAutofit/>
          </a:bodyPr>
          <a:lstStyle/>
          <a:p>
            <a:r>
              <a:rPr lang="pt-BR" dirty="0" smtClean="0"/>
              <a:t>Perdas</a:t>
            </a:r>
          </a:p>
          <a:p>
            <a:pPr lvl="1"/>
            <a:r>
              <a:rPr lang="pt-BR" dirty="0" smtClean="0"/>
              <a:t>Perda </a:t>
            </a:r>
            <a:r>
              <a:rPr lang="pt-BR" dirty="0"/>
              <a:t>de 19,2% (n=2161) de </a:t>
            </a:r>
            <a:r>
              <a:rPr lang="pt-BR" dirty="0" smtClean="0"/>
              <a:t>pacientes</a:t>
            </a:r>
          </a:p>
          <a:p>
            <a:pPr lvl="1"/>
            <a:r>
              <a:rPr lang="pt-BR" dirty="0" smtClean="0"/>
              <a:t>Média </a:t>
            </a:r>
            <a:r>
              <a:rPr lang="pt-BR" dirty="0"/>
              <a:t>de 2,4 pacientes por </a:t>
            </a:r>
            <a:r>
              <a:rPr lang="pt-BR" dirty="0" smtClean="0"/>
              <a:t>dia</a:t>
            </a:r>
          </a:p>
          <a:p>
            <a:pPr lvl="1"/>
            <a:r>
              <a:rPr lang="pt-BR" dirty="0" smtClean="0"/>
              <a:t>Motivos: </a:t>
            </a:r>
          </a:p>
          <a:p>
            <a:pPr lvl="2"/>
            <a:r>
              <a:rPr lang="pt-BR" dirty="0" smtClean="0"/>
              <a:t>Pacientes da CIPE</a:t>
            </a:r>
          </a:p>
          <a:p>
            <a:pPr lvl="2"/>
            <a:r>
              <a:rPr lang="pt-BR" dirty="0" smtClean="0"/>
              <a:t>Internações menores que 24h</a:t>
            </a:r>
          </a:p>
          <a:p>
            <a:pPr lvl="2"/>
            <a:r>
              <a:rPr lang="pt-BR" dirty="0" smtClean="0"/>
              <a:t>Dias tumultuados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p:txBody>
          <a:bodyPr>
            <a:normAutofit/>
          </a:bodyPr>
          <a:lstStyle/>
          <a:p>
            <a:r>
              <a:rPr lang="pt-BR" dirty="0" smtClean="0"/>
              <a:t>Gênero</a:t>
            </a:r>
          </a:p>
          <a:p>
            <a:pPr lvl="1"/>
            <a:r>
              <a:rPr lang="pt-BR" dirty="0" smtClean="0"/>
              <a:t>Sexo </a:t>
            </a:r>
            <a:r>
              <a:rPr lang="pt-BR" dirty="0"/>
              <a:t>masculino (54%), </a:t>
            </a:r>
            <a:r>
              <a:rPr lang="pt-BR" dirty="0" smtClean="0"/>
              <a:t>em concordância </a:t>
            </a:r>
            <a:r>
              <a:rPr lang="pt-BR" dirty="0"/>
              <a:t>com a </a:t>
            </a:r>
            <a:r>
              <a:rPr lang="pt-BR" dirty="0" smtClean="0"/>
              <a:t>literatura</a:t>
            </a:r>
            <a:r>
              <a:rPr lang="pt-BR" baseline="30000" dirty="0" smtClean="0"/>
              <a:t>7,9,10</a:t>
            </a:r>
            <a:endParaRPr lang="pt-BR" dirty="0" smtClean="0"/>
          </a:p>
          <a:p>
            <a:r>
              <a:rPr lang="pt-BR" dirty="0" smtClean="0"/>
              <a:t>Idade</a:t>
            </a:r>
          </a:p>
          <a:p>
            <a:pPr lvl="1"/>
            <a:r>
              <a:rPr lang="pt-BR" dirty="0" smtClean="0"/>
              <a:t>80,8</a:t>
            </a:r>
            <a:r>
              <a:rPr lang="pt-BR" dirty="0"/>
              <a:t>% </a:t>
            </a:r>
            <a:r>
              <a:rPr lang="pt-BR" dirty="0" smtClean="0"/>
              <a:t>menores de </a:t>
            </a:r>
            <a:r>
              <a:rPr lang="pt-BR" dirty="0"/>
              <a:t>sete </a:t>
            </a:r>
            <a:r>
              <a:rPr lang="pt-BR" dirty="0" smtClean="0"/>
              <a:t>anos</a:t>
            </a:r>
          </a:p>
          <a:p>
            <a:pPr lvl="1"/>
            <a:r>
              <a:rPr lang="pt-BR" dirty="0" smtClean="0"/>
              <a:t>57,7</a:t>
            </a:r>
            <a:r>
              <a:rPr lang="pt-BR" dirty="0"/>
              <a:t>% </a:t>
            </a:r>
            <a:r>
              <a:rPr lang="pt-BR" dirty="0" smtClean="0"/>
              <a:t>menores de </a:t>
            </a:r>
            <a:r>
              <a:rPr lang="pt-BR" dirty="0"/>
              <a:t>três </a:t>
            </a:r>
            <a:r>
              <a:rPr lang="pt-BR" dirty="0" smtClean="0"/>
              <a:t>anos</a:t>
            </a:r>
          </a:p>
          <a:p>
            <a:pPr lvl="1">
              <a:buNone/>
            </a:pPr>
            <a:r>
              <a:rPr lang="pt-BR" dirty="0" smtClean="0"/>
              <a:t>Dados também de </a:t>
            </a:r>
            <a:r>
              <a:rPr lang="pt-BR" dirty="0"/>
              <a:t>acordo com a </a:t>
            </a:r>
            <a:r>
              <a:rPr lang="pt-BR" dirty="0" smtClean="0"/>
              <a:t>literatura</a:t>
            </a:r>
            <a:r>
              <a:rPr lang="pt-BR" baseline="30000" dirty="0" smtClean="0"/>
              <a:t>5</a:t>
            </a:r>
            <a:endParaRPr lang="pt-BR" dirty="0"/>
          </a:p>
          <a:p>
            <a:endParaRPr lang="pt-B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p:txBody>
          <a:bodyPr>
            <a:normAutofit fontScale="92500" lnSpcReduction="20000"/>
          </a:bodyPr>
          <a:lstStyle/>
          <a:p>
            <a:r>
              <a:rPr lang="pt-BR" dirty="0" smtClean="0"/>
              <a:t>Destino</a:t>
            </a:r>
          </a:p>
          <a:p>
            <a:pPr lvl="1"/>
            <a:r>
              <a:rPr lang="pt-BR" dirty="0" smtClean="0"/>
              <a:t>54,4</a:t>
            </a:r>
            <a:r>
              <a:rPr lang="pt-BR" dirty="0"/>
              <a:t>%, recebeu alta após melhora ou com orientações, para seguimento </a:t>
            </a:r>
            <a:r>
              <a:rPr lang="pt-BR" dirty="0" smtClean="0"/>
              <a:t>ambulatorial</a:t>
            </a:r>
          </a:p>
          <a:p>
            <a:pPr lvl="2"/>
            <a:r>
              <a:rPr lang="pt-BR" dirty="0" smtClean="0"/>
              <a:t>Resolubilidade</a:t>
            </a:r>
          </a:p>
          <a:p>
            <a:pPr lvl="1"/>
            <a:r>
              <a:rPr lang="pt-BR" dirty="0" smtClean="0"/>
              <a:t>40,7% internados</a:t>
            </a:r>
            <a:r>
              <a:rPr lang="pt-BR" dirty="0"/>
              <a:t>, </a:t>
            </a:r>
            <a:r>
              <a:rPr lang="pt-BR" dirty="0" smtClean="0"/>
              <a:t>destes</a:t>
            </a:r>
          </a:p>
          <a:p>
            <a:pPr lvl="2"/>
            <a:r>
              <a:rPr lang="pt-BR" dirty="0" smtClean="0"/>
              <a:t>38,5</a:t>
            </a:r>
            <a:r>
              <a:rPr lang="pt-BR" dirty="0"/>
              <a:t>% foram enviados às enfermarias do HMIB </a:t>
            </a:r>
            <a:endParaRPr lang="pt-BR" dirty="0" smtClean="0"/>
          </a:p>
          <a:p>
            <a:pPr lvl="2"/>
            <a:r>
              <a:rPr lang="pt-BR" dirty="0" smtClean="0"/>
              <a:t>2,2</a:t>
            </a:r>
            <a:r>
              <a:rPr lang="pt-BR" dirty="0"/>
              <a:t>% </a:t>
            </a:r>
            <a:r>
              <a:rPr lang="pt-BR" dirty="0" smtClean="0"/>
              <a:t>UTIP </a:t>
            </a:r>
            <a:r>
              <a:rPr lang="pt-BR" dirty="0"/>
              <a:t>e </a:t>
            </a:r>
            <a:r>
              <a:rPr lang="pt-BR" dirty="0" smtClean="0"/>
              <a:t>UTIN</a:t>
            </a:r>
          </a:p>
          <a:p>
            <a:pPr lvl="1"/>
            <a:r>
              <a:rPr lang="pt-BR" dirty="0" smtClean="0"/>
              <a:t>2,9</a:t>
            </a:r>
            <a:r>
              <a:rPr lang="pt-BR" dirty="0"/>
              <a:t>% dos pacientes para os cuidados </a:t>
            </a:r>
            <a:r>
              <a:rPr lang="pt-BR" dirty="0" smtClean="0"/>
              <a:t>da CIPE</a:t>
            </a:r>
          </a:p>
          <a:p>
            <a:pPr lvl="1"/>
            <a:r>
              <a:rPr lang="pt-BR" dirty="0" smtClean="0"/>
              <a:t>0,3</a:t>
            </a:r>
            <a:r>
              <a:rPr lang="pt-BR" dirty="0"/>
              <a:t>% </a:t>
            </a:r>
            <a:r>
              <a:rPr lang="pt-BR" dirty="0" smtClean="0"/>
              <a:t>óbito</a:t>
            </a:r>
            <a:endParaRPr lang="pt-BR" dirty="0"/>
          </a:p>
          <a:p>
            <a:r>
              <a:rPr lang="pt-BR" dirty="0"/>
              <a:t>    A média de internação foi de </a:t>
            </a:r>
            <a:r>
              <a:rPr lang="pt-BR" dirty="0" smtClean="0"/>
              <a:t>1,06 dias, dado este semelhante </a:t>
            </a:r>
            <a:r>
              <a:rPr lang="pt-BR" dirty="0"/>
              <a:t>ao fornecido pelo núcleo de estatísticas do HMIB que foi de 1,27 </a:t>
            </a:r>
            <a:r>
              <a:rPr lang="pt-BR" dirty="0" smtClean="0"/>
              <a:t>dias</a:t>
            </a:r>
            <a:endParaRPr lang="pt-BR" dirty="0"/>
          </a:p>
          <a:p>
            <a:endParaRPr lang="pt-B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p:txBody>
          <a:bodyPr>
            <a:normAutofit fontScale="85000" lnSpcReduction="10000"/>
          </a:bodyPr>
          <a:lstStyle/>
          <a:p>
            <a:r>
              <a:rPr lang="pt-BR" dirty="0" smtClean="0"/>
              <a:t>Pacientes com mais de um diagnóstico 15,03</a:t>
            </a:r>
            <a:r>
              <a:rPr lang="pt-BR" dirty="0"/>
              <a:t>% (</a:t>
            </a:r>
            <a:r>
              <a:rPr lang="pt-BR" dirty="0" smtClean="0"/>
              <a:t>n=1538)</a:t>
            </a:r>
          </a:p>
          <a:p>
            <a:pPr lvl="1"/>
            <a:r>
              <a:rPr lang="pt-BR" dirty="0" smtClean="0"/>
              <a:t>PNM+ASMA= 5,2</a:t>
            </a:r>
            <a:r>
              <a:rPr lang="pt-BR" dirty="0"/>
              <a:t>% (n=478</a:t>
            </a:r>
            <a:r>
              <a:rPr lang="pt-BR" dirty="0" smtClean="0"/>
              <a:t>)</a:t>
            </a:r>
            <a:endParaRPr lang="pt-BR" dirty="0"/>
          </a:p>
          <a:p>
            <a:r>
              <a:rPr lang="pt-BR" dirty="0"/>
              <a:t> </a:t>
            </a:r>
            <a:r>
              <a:rPr lang="pt-BR" dirty="0" smtClean="0"/>
              <a:t>Doenças </a:t>
            </a:r>
            <a:r>
              <a:rPr lang="pt-BR" dirty="0"/>
              <a:t>respiratórias </a:t>
            </a:r>
            <a:r>
              <a:rPr lang="pt-BR" dirty="0" smtClean="0"/>
              <a:t>mais prevalentes do HMIB</a:t>
            </a:r>
          </a:p>
          <a:p>
            <a:pPr lvl="1"/>
            <a:r>
              <a:rPr lang="pt-BR" dirty="0" smtClean="0"/>
              <a:t>De </a:t>
            </a:r>
            <a:r>
              <a:rPr lang="pt-BR" dirty="0"/>
              <a:t>acordo com a literatura e do DATASUS do DF</a:t>
            </a:r>
            <a:r>
              <a:rPr lang="pt-BR" baseline="30000" dirty="0"/>
              <a:t>7,9,10</a:t>
            </a:r>
            <a:r>
              <a:rPr lang="pt-BR" dirty="0"/>
              <a:t>. </a:t>
            </a:r>
          </a:p>
          <a:p>
            <a:r>
              <a:rPr lang="pt-BR" dirty="0" smtClean="0"/>
              <a:t>Causas GI </a:t>
            </a:r>
            <a:r>
              <a:rPr lang="pt-BR" dirty="0"/>
              <a:t>foram </a:t>
            </a:r>
            <a:r>
              <a:rPr lang="pt-BR" dirty="0" smtClean="0"/>
              <a:t>as 2ªs </a:t>
            </a:r>
            <a:r>
              <a:rPr lang="pt-BR" dirty="0"/>
              <a:t>mais prevalentes, seguidas imediatamente pelas doenças infectocontagiosas, tal dado confere com a estatística específica da região centro-oeste, que é distinta das regiões norte, nordeste e sudeste</a:t>
            </a:r>
            <a:r>
              <a:rPr lang="pt-BR" baseline="30000" dirty="0"/>
              <a:t>12</a:t>
            </a:r>
            <a:r>
              <a:rPr lang="pt-BR" dirty="0"/>
              <a:t>. Nestas as doenças infectocontagiosas foram as segundas mais </a:t>
            </a:r>
            <a:r>
              <a:rPr lang="pt-BR" dirty="0" smtClean="0"/>
              <a:t>prevalentes</a:t>
            </a:r>
            <a:r>
              <a:rPr lang="pt-BR" baseline="30000" dirty="0" smtClean="0"/>
              <a:t>12</a:t>
            </a:r>
            <a:endParaRPr lang="pt-BR" dirty="0"/>
          </a:p>
          <a:p>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a:xfrm>
            <a:off x="457200" y="1646236"/>
            <a:ext cx="8229600" cy="5023124"/>
          </a:xfrm>
        </p:spPr>
        <p:txBody>
          <a:bodyPr>
            <a:normAutofit lnSpcReduction="10000"/>
          </a:bodyPr>
          <a:lstStyle/>
          <a:p>
            <a:r>
              <a:rPr lang="pt-BR" dirty="0" smtClean="0"/>
              <a:t>Causas externas</a:t>
            </a:r>
          </a:p>
          <a:p>
            <a:pPr lvl="1"/>
            <a:r>
              <a:rPr lang="pt-BR" dirty="0" smtClean="0"/>
              <a:t>Média </a:t>
            </a:r>
            <a:r>
              <a:rPr lang="pt-BR" dirty="0"/>
              <a:t>brasileira é de 2%</a:t>
            </a:r>
            <a:r>
              <a:rPr lang="pt-BR" baseline="30000" dirty="0"/>
              <a:t>12</a:t>
            </a:r>
            <a:r>
              <a:rPr lang="pt-BR" dirty="0"/>
              <a:t>, que confere com a encontrada no presente estudo de </a:t>
            </a:r>
            <a:r>
              <a:rPr lang="pt-BR" dirty="0" smtClean="0"/>
              <a:t>2,25%</a:t>
            </a:r>
          </a:p>
          <a:p>
            <a:pPr lvl="1"/>
            <a:r>
              <a:rPr lang="pt-BR" dirty="0" smtClean="0"/>
              <a:t>As </a:t>
            </a:r>
            <a:r>
              <a:rPr lang="pt-BR" dirty="0"/>
              <a:t>quedas e os acidentes de transporte são as principais causas de acordo com a </a:t>
            </a:r>
            <a:r>
              <a:rPr lang="pt-BR" dirty="0" smtClean="0"/>
              <a:t>literatura</a:t>
            </a:r>
            <a:r>
              <a:rPr lang="pt-BR" baseline="30000" dirty="0" smtClean="0"/>
              <a:t>5</a:t>
            </a:r>
          </a:p>
          <a:p>
            <a:pPr lvl="1"/>
            <a:r>
              <a:rPr lang="pt-BR" dirty="0" smtClean="0"/>
              <a:t>Desacordo </a:t>
            </a:r>
            <a:r>
              <a:rPr lang="pt-BR" dirty="0"/>
              <a:t>com este estudo em que mostrou maior incidência de intoxicação exógena. Os casos de TCE são referenciados à cirurgia geral de outros hospitais, visto que o referido hospital não é referência para trauma, portanto, a queixa é menos prevalente no </a:t>
            </a:r>
            <a:r>
              <a:rPr lang="pt-BR" dirty="0" smtClean="0"/>
              <a:t>HMIB</a:t>
            </a:r>
            <a:r>
              <a:rPr lang="pt-BR" dirty="0"/>
              <a:t/>
            </a:r>
            <a:br>
              <a:rPr lang="pt-BR" dirty="0"/>
            </a:br>
            <a:endParaRPr lang="pt-BR" dirty="0"/>
          </a:p>
          <a:p>
            <a:endParaRPr lang="pt-B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a:xfrm>
            <a:off x="457200" y="1646236"/>
            <a:ext cx="8229600" cy="5023124"/>
          </a:xfrm>
        </p:spPr>
        <p:txBody>
          <a:bodyPr>
            <a:normAutofit/>
          </a:bodyPr>
          <a:lstStyle/>
          <a:p>
            <a:r>
              <a:rPr lang="pt-BR" dirty="0" smtClean="0"/>
              <a:t>Doenças </a:t>
            </a:r>
            <a:r>
              <a:rPr lang="pt-BR" dirty="0"/>
              <a:t>respiratórias e diarreicas persistem como graves </a:t>
            </a:r>
            <a:r>
              <a:rPr lang="pt-BR" dirty="0" smtClean="0"/>
              <a:t>problemas</a:t>
            </a:r>
            <a:r>
              <a:rPr lang="pt-BR" baseline="30000" dirty="0" smtClean="0"/>
              <a:t>13</a:t>
            </a:r>
            <a:endParaRPr lang="pt-BR" dirty="0" smtClean="0"/>
          </a:p>
          <a:p>
            <a:r>
              <a:rPr lang="pt-BR" dirty="0" smtClean="0"/>
              <a:t>Medidas </a:t>
            </a:r>
            <a:r>
              <a:rPr lang="pt-BR" dirty="0"/>
              <a:t>de educação da população de caráter preventivo são essenciais para a melhoria das condições de </a:t>
            </a:r>
            <a:r>
              <a:rPr lang="pt-BR" dirty="0" smtClean="0"/>
              <a:t>saúde</a:t>
            </a:r>
            <a:r>
              <a:rPr lang="pt-BR" dirty="0"/>
              <a:t/>
            </a:r>
            <a:br>
              <a:rPr lang="pt-BR" dirty="0"/>
            </a:br>
            <a:endParaRPr lang="pt-BR" dirty="0"/>
          </a:p>
          <a:p>
            <a:endParaRPr lang="pt-B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Discussão</a:t>
            </a:r>
            <a:endParaRPr lang="pt-BR" dirty="0"/>
          </a:p>
        </p:txBody>
      </p:sp>
      <p:sp>
        <p:nvSpPr>
          <p:cNvPr id="3" name="Espaço Reservado para Conteúdo 2"/>
          <p:cNvSpPr>
            <a:spLocks noGrp="1"/>
          </p:cNvSpPr>
          <p:nvPr>
            <p:ph idx="1"/>
          </p:nvPr>
        </p:nvSpPr>
        <p:spPr/>
        <p:txBody>
          <a:bodyPr>
            <a:normAutofit lnSpcReduction="10000"/>
          </a:bodyPr>
          <a:lstStyle/>
          <a:p>
            <a:r>
              <a:rPr lang="pt-BR" dirty="0" smtClean="0"/>
              <a:t>PSI</a:t>
            </a:r>
          </a:p>
          <a:p>
            <a:pPr lvl="1"/>
            <a:r>
              <a:rPr lang="pt-BR" dirty="0" smtClean="0"/>
              <a:t>Importante </a:t>
            </a:r>
            <a:r>
              <a:rPr lang="pt-BR" dirty="0"/>
              <a:t>observatório da condição de saúde da população e da atuação do sistema de </a:t>
            </a:r>
            <a:r>
              <a:rPr lang="pt-BR" dirty="0" smtClean="0"/>
              <a:t>saúde</a:t>
            </a:r>
          </a:p>
          <a:p>
            <a:pPr lvl="1"/>
            <a:r>
              <a:rPr lang="pt-BR" dirty="0" smtClean="0"/>
              <a:t>Identificar </a:t>
            </a:r>
            <a:r>
              <a:rPr lang="pt-BR" dirty="0"/>
              <a:t>o perfil dos pacientes que chegam ao </a:t>
            </a:r>
            <a:r>
              <a:rPr lang="pt-BR" dirty="0" smtClean="0"/>
              <a:t>serviço</a:t>
            </a:r>
          </a:p>
          <a:p>
            <a:r>
              <a:rPr lang="pt-BR" dirty="0" smtClean="0"/>
              <a:t>Com </a:t>
            </a:r>
            <a:r>
              <a:rPr lang="pt-BR" dirty="0"/>
              <a:t>o conhecimento destes dados é possível programar melhorias e capacitar as equipes nas unidades </a:t>
            </a:r>
            <a:r>
              <a:rPr lang="pt-BR" dirty="0" smtClean="0"/>
              <a:t>a </a:t>
            </a:r>
            <a:r>
              <a:rPr lang="pt-BR" dirty="0"/>
              <a:t>fim de </a:t>
            </a:r>
            <a:r>
              <a:rPr lang="pt-BR" dirty="0" smtClean="0"/>
              <a:t>otimizar </a:t>
            </a:r>
            <a:r>
              <a:rPr lang="pt-BR" dirty="0"/>
              <a:t>a </a:t>
            </a:r>
            <a:r>
              <a:rPr lang="pt-BR" dirty="0" smtClean="0"/>
              <a:t>resolubilidade</a:t>
            </a:r>
            <a:r>
              <a:rPr lang="pt-BR" dirty="0"/>
              <a:t/>
            </a:r>
            <a:br>
              <a:rPr lang="pt-BR" dirty="0"/>
            </a:br>
            <a:endParaRPr lang="pt-BR" dirty="0"/>
          </a:p>
          <a:p>
            <a:endParaRPr lang="pt-BR" dirty="0"/>
          </a:p>
        </p:txBody>
      </p:sp>
    </p:spTree>
    <p:extLst>
      <p:ext uri="{BB962C8B-B14F-4D97-AF65-F5344CB8AC3E}">
        <p14:creationId xmlns:p14="http://schemas.microsoft.com/office/powerpoint/2010/main" val="9106941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Referências Bibliográficas</a:t>
            </a:r>
            <a:endParaRPr lang="pt-BR" dirty="0"/>
          </a:p>
        </p:txBody>
      </p:sp>
      <p:sp>
        <p:nvSpPr>
          <p:cNvPr id="3" name="Espaço Reservado para Conteúdo 2"/>
          <p:cNvSpPr>
            <a:spLocks noGrp="1"/>
          </p:cNvSpPr>
          <p:nvPr>
            <p:ph idx="1"/>
          </p:nvPr>
        </p:nvSpPr>
        <p:spPr>
          <a:xfrm>
            <a:off x="457200" y="1600200"/>
            <a:ext cx="8229600" cy="5069160"/>
          </a:xfrm>
        </p:spPr>
        <p:txBody>
          <a:bodyPr>
            <a:normAutofit fontScale="55000" lnSpcReduction="20000"/>
          </a:bodyPr>
          <a:lstStyle/>
          <a:p>
            <a:pPr marL="514350" indent="-514350">
              <a:buNone/>
            </a:pPr>
            <a:r>
              <a:rPr lang="pt-BR" dirty="0" smtClean="0"/>
              <a:t>1)   Batistela</a:t>
            </a:r>
            <a:r>
              <a:rPr lang="pt-BR" dirty="0"/>
              <a:t>, S.; Guerreiro, N. P.; Rosseto, E. G.; Os motivos de procura pelo pronto socorro pediátrico de um hospital universitário referido pelos pais ou responsáveis. Semina: Ciências biológicas e da Saúde, Londrina, v 29, n.2, p. 121-130, jul./dez. </a:t>
            </a:r>
            <a:r>
              <a:rPr lang="pt-BR" dirty="0" smtClean="0"/>
              <a:t>2008</a:t>
            </a:r>
          </a:p>
          <a:p>
            <a:pPr marL="514350" indent="-514350">
              <a:buNone/>
            </a:pPr>
            <a:r>
              <a:rPr lang="pt-BR" dirty="0" smtClean="0"/>
              <a:t>2)    </a:t>
            </a:r>
            <a:r>
              <a:rPr lang="pt-BR" dirty="0"/>
              <a:t>Ferrer, APS, Sucupira, ACSL, Grisi, SJFE. </a:t>
            </a:r>
            <a:r>
              <a:rPr lang="en-US" dirty="0"/>
              <a:t>Causes of hospitalization among children ages zero to nine years old in the city of São Paulo, Brazil. Clinics, v.65, n.1, p.35-44, 2010</a:t>
            </a:r>
            <a:r>
              <a:rPr lang="en-US" dirty="0" smtClean="0"/>
              <a:t>.</a:t>
            </a:r>
            <a:endParaRPr lang="pt-BR" dirty="0"/>
          </a:p>
          <a:p>
            <a:pPr marL="514350" indent="-514350">
              <a:buNone/>
            </a:pPr>
            <a:r>
              <a:rPr lang="en-US" dirty="0" smtClean="0"/>
              <a:t>3)   Venkatesh </a:t>
            </a:r>
            <a:r>
              <a:rPr lang="en-US" dirty="0"/>
              <a:t>AK, Geisler BP, Gibson Chambers JJ, Baugh CW, Bohan JS, et al. (2011) Use of Observation Care in US Emergency Departments, 2001 to 2008. </a:t>
            </a:r>
            <a:r>
              <a:rPr lang="pt-BR" dirty="0"/>
              <a:t>PLoS ONE 6(9): e24326. </a:t>
            </a:r>
            <a:r>
              <a:rPr lang="pt-BR" dirty="0" smtClean="0"/>
              <a:t>doi:10.1371/journal.pone.0024326</a:t>
            </a:r>
          </a:p>
          <a:p>
            <a:pPr marL="514350" indent="-514350">
              <a:buNone/>
            </a:pPr>
            <a:r>
              <a:rPr lang="pt-BR" dirty="0" smtClean="0"/>
              <a:t>4)   Zambon </a:t>
            </a:r>
            <a:r>
              <a:rPr lang="pt-BR" dirty="0"/>
              <a:t>MP, Riccetto AGL, Fraga AMA, Belluomini F, Brandão MB, Reis MC, et al. Observação pediátrica em uma unidade de emergência de um hospital universitário. Rev Cien Med Campinas. 2007;16(2):79-85</a:t>
            </a:r>
            <a:r>
              <a:rPr lang="pt-BR" dirty="0" smtClean="0"/>
              <a:t>.</a:t>
            </a:r>
            <a:endParaRPr lang="pt-BR" dirty="0"/>
          </a:p>
          <a:p>
            <a:pPr marL="514350" indent="-514350">
              <a:buNone/>
            </a:pPr>
            <a:r>
              <a:rPr lang="pt-BR" dirty="0" smtClean="0"/>
              <a:t>5)   Salgado</a:t>
            </a:r>
            <a:r>
              <a:rPr lang="pt-BR" dirty="0"/>
              <a:t>, RMP, Aguero, FCM. Perfil dos pacientes pediátricos atendidos na emergência de um hospital universitário. Pediatria (São Paulo) 2010; 32(2): 90-7   </a:t>
            </a:r>
          </a:p>
          <a:p>
            <a:pPr marL="514350" indent="-514350">
              <a:buNone/>
            </a:pPr>
            <a:r>
              <a:rPr lang="pt-BR" dirty="0" smtClean="0"/>
              <a:t>6)   Silvério </a:t>
            </a:r>
            <a:r>
              <a:rPr lang="pt-BR" dirty="0"/>
              <a:t>A, Marasciulo AC, Moritz JAW. Perfil da clientela do serviço de emergência pediátrica do Hospital Universitário da UFSC. Arq Cat Med. 1996;25(4):311-5.</a:t>
            </a:r>
          </a:p>
          <a:p>
            <a:pPr marL="514350" indent="-514350">
              <a:buNone/>
            </a:pPr>
            <a:r>
              <a:rPr lang="pt-BR" dirty="0" smtClean="0"/>
              <a:t>7)   Caldeira </a:t>
            </a:r>
            <a:r>
              <a:rPr lang="pt-BR" dirty="0"/>
              <a:t>T, Santos G, Pontes E, Dourado R, Rodrigues L. O dia-a-dia de uma urgência pediátrica. </a:t>
            </a:r>
            <a:r>
              <a:rPr lang="en-US" dirty="0"/>
              <a:t>Acta Pediatr Port. 2006;1(37):1-4</a:t>
            </a:r>
            <a:r>
              <a:rPr lang="en-US" dirty="0" smtClean="0"/>
              <a:t>.</a:t>
            </a:r>
            <a:r>
              <a:rPr lang="pt-BR" dirty="0"/>
              <a:t/>
            </a:r>
            <a:br>
              <a:rPr lang="pt-BR" dirty="0"/>
            </a:br>
            <a:endParaRPr lang="pt-BR"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Referências Bibliográficas</a:t>
            </a:r>
            <a:endParaRPr lang="pt-BR" dirty="0"/>
          </a:p>
        </p:txBody>
      </p:sp>
      <p:sp>
        <p:nvSpPr>
          <p:cNvPr id="3" name="Espaço Reservado para Conteúdo 2"/>
          <p:cNvSpPr>
            <a:spLocks noGrp="1"/>
          </p:cNvSpPr>
          <p:nvPr>
            <p:ph idx="1"/>
          </p:nvPr>
        </p:nvSpPr>
        <p:spPr>
          <a:xfrm>
            <a:off x="467544" y="1428800"/>
            <a:ext cx="8229600" cy="5429200"/>
          </a:xfrm>
        </p:spPr>
        <p:txBody>
          <a:bodyPr>
            <a:normAutofit fontScale="40000" lnSpcReduction="20000"/>
          </a:bodyPr>
          <a:lstStyle/>
          <a:p>
            <a:pPr marL="914400" indent="-914400">
              <a:buNone/>
            </a:pPr>
            <a:r>
              <a:rPr lang="en-US" sz="4500" dirty="0" smtClean="0"/>
              <a:t>8)   Machado BEK, Kehl L, Andrighetti, LH, et all. Prevalence of disease as a cause of hospitalization in the pediatric unit of SUS at the period from marhc to november 2010 in a hospital of Vale dos Sinos. Revista conhecimento online, ano 5, vol. 1, 2013.</a:t>
            </a:r>
            <a:endParaRPr lang="pt-BR" sz="4500" dirty="0" smtClean="0"/>
          </a:p>
          <a:p>
            <a:pPr marL="914400" indent="-914400">
              <a:buNone/>
            </a:pPr>
            <a:r>
              <a:rPr lang="en-US" sz="4500" dirty="0" smtClean="0"/>
              <a:t>9)   Singhu S, Jain V, Gupta G. Pediatric emergencies at a tertiarycare hospital in India. J Trop Pediatr. </a:t>
            </a:r>
            <a:r>
              <a:rPr lang="pt-BR" sz="4500" dirty="0" smtClean="0"/>
              <a:t>2003;49(4):207-11.</a:t>
            </a:r>
          </a:p>
          <a:p>
            <a:pPr marL="914400" indent="-914400">
              <a:buNone/>
            </a:pPr>
            <a:r>
              <a:rPr lang="pt-BR" sz="4500" dirty="0" smtClean="0"/>
              <a:t>10)   Riccetto AGL, Zambon MP, Marmo DB, Brandão MB, Queiroz RA, Reis MC, et al. Sala de emergência em pediatria: casuística de um hospital universitário. </a:t>
            </a:r>
            <a:r>
              <a:rPr lang="en-US" sz="4500" dirty="0" smtClean="0"/>
              <a:t>Rev Paul Pediatr. 2007;25(2):156-60.</a:t>
            </a:r>
            <a:endParaRPr lang="pt-BR" sz="4500" dirty="0" smtClean="0"/>
          </a:p>
          <a:p>
            <a:pPr marL="914400" indent="-914400">
              <a:buNone/>
            </a:pPr>
            <a:r>
              <a:rPr lang="en-US" sz="4500" dirty="0" smtClean="0"/>
              <a:t>11)   Martineau O, Martinot A, Hue V, Chartier A, Dorkenoo A, Guimber D. Effectiveness of a short-stay observation unit in a pediatric emergency department. </a:t>
            </a:r>
            <a:r>
              <a:rPr lang="pt-BR" sz="4500" dirty="0" smtClean="0"/>
              <a:t>Arch Pediatr. 2003;10(5):410-6.</a:t>
            </a:r>
          </a:p>
          <a:p>
            <a:pPr marL="914400" indent="-914400">
              <a:buNone/>
            </a:pPr>
            <a:r>
              <a:rPr lang="pt-BR" sz="4500" dirty="0" smtClean="0"/>
              <a:t>12)   Oliveira BRG, Vieira CS, Collet N, Lima RAG. Causas de hospitalização no SUS de crianças de zero a quatro anos no Brasil. Rev Bras Epidemiologia 2010; 13(2): 268-77</a:t>
            </a:r>
          </a:p>
          <a:p>
            <a:pPr marL="914400" indent="-914400">
              <a:buNone/>
            </a:pPr>
            <a:r>
              <a:rPr lang="pt-BR" sz="4500" dirty="0" smtClean="0"/>
              <a:t>13)   Vasconcelos MJOB, Batista Filho M. Doenças diarréicas  em menores de cinco anos no Estado de Pernambuco: prevalência e utilização de serviços de saúde. Rev Bras Epidemiol 2008; 11: 128-38. </a:t>
            </a:r>
          </a:p>
          <a:p>
            <a:pPr marL="914400" indent="-914400">
              <a:buNone/>
            </a:pPr>
            <a:r>
              <a:rPr lang="pt-BR" sz="4500" dirty="0" smtClean="0"/>
              <a:t>14)   Coelho MF, Chaves LDP, Anselmi ML, Hayashida M, Santos CB. Análise dos aspectos organizacionais de um serviço de urgências clínicas: estudo em um hospital geral do município de Ribeirão Preto, SP, Brasil. Rev Latinoam Enferm. 2010</a:t>
            </a:r>
            <a:r>
              <a:rPr lang="en-US" sz="4500" dirty="0" smtClean="0"/>
              <a:t>;</a:t>
            </a:r>
            <a:r>
              <a:rPr lang="pt-BR" sz="4500" dirty="0" smtClean="0"/>
              <a:t>18(4):[9 telas].</a:t>
            </a:r>
          </a:p>
          <a:p>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Obrigada!</a:t>
            </a:r>
            <a:endParaRPr lang="pt-BR" dirty="0"/>
          </a:p>
        </p:txBody>
      </p:sp>
      <p:sp>
        <p:nvSpPr>
          <p:cNvPr id="3" name="Espaço Reservado para Conteúdo 2"/>
          <p:cNvSpPr>
            <a:spLocks noGrp="1"/>
          </p:cNvSpPr>
          <p:nvPr>
            <p:ph idx="1"/>
          </p:nvPr>
        </p:nvSpPr>
        <p:spPr/>
        <p:txBody>
          <a:bodyPr/>
          <a:lstStyle/>
          <a:p>
            <a:pPr>
              <a:buNone/>
            </a:pPr>
            <a:r>
              <a:rPr lang="pt-BR" b="1" i="1" dirty="0" smtClean="0"/>
              <a:t>" Aqueles que passam por nós, não vão sós, não nos deixam sós. Deixam um pouco de si, levam um pouco de nós.“</a:t>
            </a:r>
          </a:p>
          <a:p>
            <a:pPr algn="r">
              <a:buNone/>
            </a:pPr>
            <a:r>
              <a:rPr lang="pt-BR" b="1" i="1" dirty="0" smtClean="0"/>
              <a:t>		</a:t>
            </a:r>
            <a:r>
              <a:rPr lang="pt-BR" sz="2600" b="1" dirty="0" smtClean="0"/>
              <a:t>Antoine de Saint-Exupéry</a:t>
            </a:r>
            <a:endParaRPr lang="pt-BR" sz="26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çã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Fundição">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undição">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6464</TotalTime>
  <Words>1699</Words>
  <Application>Microsoft Office PowerPoint</Application>
  <PresentationFormat>Apresentação na tela (4:3)</PresentationFormat>
  <Paragraphs>195</Paragraphs>
  <Slides>32</Slides>
  <Notes>3</Notes>
  <HiddenSlides>0</HiddenSlides>
  <MMClips>0</MMClips>
  <ScaleCrop>false</ScaleCrop>
  <HeadingPairs>
    <vt:vector size="4" baseType="variant">
      <vt:variant>
        <vt:lpstr>Tema</vt:lpstr>
      </vt:variant>
      <vt:variant>
        <vt:i4>1</vt:i4>
      </vt:variant>
      <vt:variant>
        <vt:lpstr>Títulos de slides</vt:lpstr>
      </vt:variant>
      <vt:variant>
        <vt:i4>32</vt:i4>
      </vt:variant>
    </vt:vector>
  </HeadingPairs>
  <TitlesOfParts>
    <vt:vector size="33" baseType="lpstr">
      <vt:lpstr>Fundição</vt:lpstr>
      <vt:lpstr>Perfil epidemiológico da internação do Pronto Socorro do Hospital Materno Infantil de Brasília (HMIB) – DF</vt:lpstr>
      <vt:lpstr>Introdução</vt:lpstr>
      <vt:lpstr>Introdução</vt:lpstr>
      <vt:lpstr>Objetivo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Referências Bibliográficas</vt:lpstr>
      <vt:lpstr>Referências Bibliográficas</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Perfil epidemiológicos da internação do pronto socorro do Hospital Materno Infantil de Brasília (HMIB) – DF</dc:title>
  <dc:creator>Gabriela</dc:creator>
  <cp:lastModifiedBy>PRM</cp:lastModifiedBy>
  <cp:revision>20</cp:revision>
  <dcterms:created xsi:type="dcterms:W3CDTF">2013-11-12T22:40:54Z</dcterms:created>
  <dcterms:modified xsi:type="dcterms:W3CDTF">2013-12-18T22:38:28Z</dcterms:modified>
</cp:coreProperties>
</file>