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wmf" ContentType="image/x-wmf"/>
  <Default Extension="xls" ContentType="application/vnd.ms-exce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theme/themeOverride1.xml" ContentType="application/vnd.openxmlformats-officedocument.themeOverr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vml" ContentType="application/vnd.openxmlformats-officedocument.vmlDrawing"/>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Default Extension="bin" ContentType="application/vnd.openxmlformats-officedocument.oleObject"/>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Default Extension="jpeg" ContentType="image/jpeg"/>
  <Override PartName="/ppt/slideLayouts/slideLayout3.xml" ContentType="application/vnd.openxmlformats-officedocument.presentationml.slideLayout+xml"/>
  <Default Extension="emf" ContentType="image/x-emf"/>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Layouts/slideLayout12.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8"/>
  </p:notesMasterIdLst>
  <p:sldIdLst>
    <p:sldId id="256" r:id="rId2"/>
    <p:sldId id="257" r:id="rId3"/>
    <p:sldId id="259" r:id="rId4"/>
    <p:sldId id="263" r:id="rId5"/>
    <p:sldId id="266" r:id="rId6"/>
    <p:sldId id="267" r:id="rId7"/>
    <p:sldId id="269" r:id="rId8"/>
    <p:sldId id="270" r:id="rId9"/>
    <p:sldId id="273" r:id="rId10"/>
    <p:sldId id="276" r:id="rId11"/>
    <p:sldId id="277" r:id="rId12"/>
    <p:sldId id="278" r:id="rId13"/>
    <p:sldId id="279" r:id="rId14"/>
    <p:sldId id="280" r:id="rId15"/>
    <p:sldId id="281" r:id="rId16"/>
    <p:sldId id="282" r:id="rId17"/>
    <p:sldId id="283" r:id="rId18"/>
    <p:sldId id="284" r:id="rId19"/>
    <p:sldId id="287" r:id="rId20"/>
    <p:sldId id="285" r:id="rId21"/>
    <p:sldId id="286" r:id="rId22"/>
    <p:sldId id="288" r:id="rId23"/>
    <p:sldId id="289" r:id="rId24"/>
    <p:sldId id="290" r:id="rId25"/>
    <p:sldId id="291" r:id="rId26"/>
    <p:sldId id="292" r:id="rId27"/>
    <p:sldId id="293" r:id="rId28"/>
    <p:sldId id="294" r:id="rId29"/>
    <p:sldId id="296" r:id="rId30"/>
    <p:sldId id="297" r:id="rId31"/>
    <p:sldId id="298" r:id="rId32"/>
    <p:sldId id="299" r:id="rId33"/>
    <p:sldId id="300" r:id="rId34"/>
    <p:sldId id="301" r:id="rId35"/>
    <p:sldId id="302" r:id="rId36"/>
    <p:sldId id="303" r:id="rId37"/>
  </p:sldIdLst>
  <p:sldSz cx="9144000" cy="6858000" type="screen4x3"/>
  <p:notesSz cx="6858000" cy="9144000"/>
  <p:defaultTextStyle>
    <a:defPPr>
      <a:defRPr lang="pt-BR"/>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85" d="100"/>
          <a:sy n="85" d="100"/>
        </p:scale>
        <p:origin x="-1368" y="-77"/>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drawings/_rels/vmlDrawing1.v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image" Target="../media/image6.png"/></Relationships>
</file>

<file path=ppt/drawings/_rels/vmlDrawing2.vml.rels><?xml version="1.0" encoding="UTF-8" standalone="yes"?>
<Relationships xmlns="http://schemas.openxmlformats.org/package/2006/relationships"><Relationship Id="rId3" Type="http://schemas.openxmlformats.org/officeDocument/2006/relationships/image" Target="../media/image13.wmf"/><Relationship Id="rId2" Type="http://schemas.openxmlformats.org/officeDocument/2006/relationships/image" Target="../media/image12.wmf"/><Relationship Id="rId1" Type="http://schemas.openxmlformats.org/officeDocument/2006/relationships/image" Target="../media/image11.w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14.png"/></Relationships>
</file>

<file path=ppt/drawings/_rels/vmlDrawing4.vml.rels><?xml version="1.0" encoding="UTF-8" standalone="yes"?>
<Relationships xmlns="http://schemas.openxmlformats.org/package/2006/relationships"><Relationship Id="rId1" Type="http://schemas.openxmlformats.org/officeDocument/2006/relationships/image" Target="../media/image15.png"/></Relationships>
</file>

<file path=ppt/drawings/_rels/vmlDrawing5.vml.rels><?xml version="1.0" encoding="UTF-8" standalone="yes"?>
<Relationships xmlns="http://schemas.openxmlformats.org/package/2006/relationships"><Relationship Id="rId1" Type="http://schemas.openxmlformats.org/officeDocument/2006/relationships/image" Target="../media/image16.emf"/></Relationships>
</file>

<file path=ppt/drawings/_rels/vmlDrawing6.vml.rels><?xml version="1.0" encoding="UTF-8" standalone="yes"?>
<Relationships xmlns="http://schemas.openxmlformats.org/package/2006/relationships"><Relationship Id="rId1" Type="http://schemas.openxmlformats.org/officeDocument/2006/relationships/image" Target="../media/image17.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pt-BR"/>
          </a:p>
        </p:txBody>
      </p:sp>
      <p:sp>
        <p:nvSpPr>
          <p:cNvPr id="3" name="Espaço Reservado para Data 2"/>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smtClean="0">
                <a:latin typeface="+mn-lt"/>
                <a:cs typeface="+mn-cs"/>
              </a:defRPr>
            </a:lvl1pPr>
          </a:lstStyle>
          <a:p>
            <a:pPr>
              <a:defRPr/>
            </a:pPr>
            <a:fld id="{123D37CD-204E-4C82-ADC6-DA37745F3711}" type="datetimeFigureOut">
              <a:rPr lang="pt-BR"/>
              <a:pPr>
                <a:defRPr/>
              </a:pPr>
              <a:t>21/12/2014</a:t>
            </a:fld>
            <a:endParaRPr lang="pt-BR"/>
          </a:p>
        </p:txBody>
      </p:sp>
      <p:sp>
        <p:nvSpPr>
          <p:cNvPr id="4" name="Espaço Reservado para Imagem de Slide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pt-BR" noProof="0"/>
          </a:p>
        </p:txBody>
      </p:sp>
      <p:sp>
        <p:nvSpPr>
          <p:cNvPr id="5" name="Espaço Reservado para Anotações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pt-BR" noProof="0" smtClean="0"/>
              <a:t>Clique para editar os estilos do texto mestre</a:t>
            </a:r>
          </a:p>
          <a:p>
            <a:pPr lvl="1"/>
            <a:r>
              <a:rPr lang="pt-BR" noProof="0" smtClean="0"/>
              <a:t>Segundo nível</a:t>
            </a:r>
          </a:p>
          <a:p>
            <a:pPr lvl="2"/>
            <a:r>
              <a:rPr lang="pt-BR" noProof="0" smtClean="0"/>
              <a:t>Terceiro nível</a:t>
            </a:r>
          </a:p>
          <a:p>
            <a:pPr lvl="3"/>
            <a:r>
              <a:rPr lang="pt-BR" noProof="0" smtClean="0"/>
              <a:t>Quarto nível</a:t>
            </a:r>
          </a:p>
          <a:p>
            <a:pPr lvl="4"/>
            <a:r>
              <a:rPr lang="pt-BR" noProof="0" smtClean="0"/>
              <a:t>Quinto nível</a:t>
            </a:r>
            <a:endParaRPr lang="pt-BR" noProof="0"/>
          </a:p>
        </p:txBody>
      </p:sp>
      <p:sp>
        <p:nvSpPr>
          <p:cNvPr id="6" name="Espaço Reservado para Rodapé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pt-BR"/>
          </a:p>
        </p:txBody>
      </p:sp>
      <p:sp>
        <p:nvSpPr>
          <p:cNvPr id="7" name="Espaço Reservado para Número de Slid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smtClean="0">
                <a:latin typeface="+mn-lt"/>
                <a:cs typeface="+mn-cs"/>
              </a:defRPr>
            </a:lvl1pPr>
          </a:lstStyle>
          <a:p>
            <a:pPr>
              <a:defRPr/>
            </a:pPr>
            <a:fld id="{9BDD7E7C-9FAA-4B46-BDD9-E7F6CCF3E761}" type="slidenum">
              <a:rPr lang="pt-BR"/>
              <a:pPr>
                <a:defRPr/>
              </a:pPr>
              <a:t>‹nº›</a:t>
            </a:fld>
            <a:endParaRPr lang="pt-BR"/>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ECE3B73C-11B1-4E04-83F5-9A7DF131FFAF}" type="slidenum">
              <a:rPr lang="en-US" altLang="pt-BR">
                <a:cs typeface="Arial" charset="0"/>
              </a:rPr>
              <a:pPr fontAlgn="base">
                <a:spcBef>
                  <a:spcPct val="0"/>
                </a:spcBef>
                <a:spcAft>
                  <a:spcPct val="0"/>
                </a:spcAft>
              </a:pPr>
              <a:t>5</a:t>
            </a:fld>
            <a:endParaRPr lang="en-US" altLang="pt-BR">
              <a:cs typeface="Arial" charset="0"/>
            </a:endParaRPr>
          </a:p>
        </p:txBody>
      </p:sp>
      <p:sp>
        <p:nvSpPr>
          <p:cNvPr id="22530"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22531"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a:spcBef>
                <a:spcPct val="0"/>
              </a:spcBef>
            </a:pPr>
            <a:endParaRPr lang="pt-BR" altLang="pt-BR"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7C91C2D7-3459-4EE1-8082-D3B94B2300F4}" type="slidenum">
              <a:rPr lang="en-US" altLang="pt-BR">
                <a:cs typeface="Arial" charset="0"/>
              </a:rPr>
              <a:pPr fontAlgn="base">
                <a:spcBef>
                  <a:spcPct val="0"/>
                </a:spcBef>
                <a:spcAft>
                  <a:spcPct val="0"/>
                </a:spcAft>
              </a:pPr>
              <a:t>6</a:t>
            </a:fld>
            <a:endParaRPr lang="en-US" altLang="pt-BR">
              <a:cs typeface="Arial" charset="0"/>
            </a:endParaRPr>
          </a:p>
        </p:txBody>
      </p:sp>
      <p:sp>
        <p:nvSpPr>
          <p:cNvPr id="24578"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24579"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a:spcBef>
                <a:spcPct val="0"/>
              </a:spcBef>
            </a:pPr>
            <a:endParaRPr lang="pt-BR" altLang="pt-BR"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E1BD0CA5-1AD3-4D02-9E13-B779775A76DD}" type="slidenum">
              <a:rPr lang="en-US" altLang="pt-BR">
                <a:cs typeface="Arial" charset="0"/>
              </a:rPr>
              <a:pPr fontAlgn="base">
                <a:spcBef>
                  <a:spcPct val="0"/>
                </a:spcBef>
                <a:spcAft>
                  <a:spcPct val="0"/>
                </a:spcAft>
              </a:pPr>
              <a:t>8</a:t>
            </a:fld>
            <a:endParaRPr lang="en-US" altLang="pt-BR">
              <a:cs typeface="Arial" charset="0"/>
            </a:endParaRPr>
          </a:p>
        </p:txBody>
      </p:sp>
      <p:sp>
        <p:nvSpPr>
          <p:cNvPr id="28674"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28675"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a:spcBef>
                <a:spcPct val="0"/>
              </a:spcBef>
            </a:pPr>
            <a:endParaRPr lang="pt-BR" altLang="pt-BR"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1"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81137ECE-F8F6-4C72-A2E9-48D75E1F167C}" type="slidenum">
              <a:rPr lang="en-US" altLang="pt-BR">
                <a:cs typeface="Arial" charset="0"/>
              </a:rPr>
              <a:pPr fontAlgn="base">
                <a:spcBef>
                  <a:spcPct val="0"/>
                </a:spcBef>
                <a:spcAft>
                  <a:spcPct val="0"/>
                </a:spcAft>
              </a:pPr>
              <a:t>9</a:t>
            </a:fld>
            <a:endParaRPr lang="en-US" altLang="pt-BR">
              <a:cs typeface="Arial" charset="0"/>
            </a:endParaRPr>
          </a:p>
        </p:txBody>
      </p:sp>
      <p:sp>
        <p:nvSpPr>
          <p:cNvPr id="30722"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30723"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a:spcBef>
                <a:spcPct val="0"/>
              </a:spcBef>
            </a:pPr>
            <a:endParaRPr lang="pt-BR" altLang="pt-BR"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Slide de título">
    <p:spTree>
      <p:nvGrpSpPr>
        <p:cNvPr id="1" name=""/>
        <p:cNvGrpSpPr/>
        <p:nvPr/>
      </p:nvGrpSpPr>
      <p:grpSpPr>
        <a:xfrm>
          <a:off x="0" y="0"/>
          <a:ext cx="0" cy="0"/>
          <a:chOff x="0" y="0"/>
          <a:chExt cx="0" cy="0"/>
        </a:xfrm>
      </p:grpSpPr>
      <p:sp>
        <p:nvSpPr>
          <p:cNvPr id="4" name="Retângulo 9"/>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5" name="Retângulo 11"/>
          <p:cNvSpPr/>
          <p:nvPr/>
        </p:nvSpPr>
        <p:spPr bwMode="auto">
          <a:xfrm>
            <a:off x="276225" y="0"/>
            <a:ext cx="104775"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6" name="Retângulo 13"/>
          <p:cNvSpPr/>
          <p:nvPr/>
        </p:nvSpPr>
        <p:spPr bwMode="auto">
          <a:xfrm>
            <a:off x="990600" y="0"/>
            <a:ext cx="182563"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7" name="Retângulo 18"/>
          <p:cNvSpPr/>
          <p:nvPr/>
        </p:nvSpPr>
        <p:spPr bwMode="auto">
          <a:xfrm>
            <a:off x="1141413" y="0"/>
            <a:ext cx="230187"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0" name="Conector reto 10"/>
          <p:cNvSpPr>
            <a:spLocks noChangeShapeType="1"/>
          </p:cNvSpPr>
          <p:nvPr/>
        </p:nvSpPr>
        <p:spPr bwMode="auto">
          <a:xfrm>
            <a:off x="106363"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11" name="Conector reto 17"/>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12" name="Conector reto 19"/>
          <p:cNvSpPr>
            <a:spLocks noChangeShapeType="1"/>
          </p:cNvSpPr>
          <p:nvPr/>
        </p:nvSpPr>
        <p:spPr bwMode="auto">
          <a:xfrm>
            <a:off x="854075"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13" name="Conector reto 15"/>
          <p:cNvSpPr>
            <a:spLocks noChangeShapeType="1"/>
          </p:cNvSpPr>
          <p:nvPr/>
        </p:nvSpPr>
        <p:spPr bwMode="auto">
          <a:xfrm>
            <a:off x="172720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14" name="Conector reto 14"/>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15" name="Conector reto 21"/>
          <p:cNvSpPr>
            <a:spLocks noChangeShapeType="1"/>
          </p:cNvSpPr>
          <p:nvPr/>
        </p:nvSpPr>
        <p:spPr bwMode="auto">
          <a:xfrm>
            <a:off x="9113838"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16" name="Retângulo 26"/>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17" name="Elipse 20"/>
          <p:cNvSpPr/>
          <p:nvPr/>
        </p:nvSpPr>
        <p:spPr bwMode="auto">
          <a:xfrm>
            <a:off x="609600" y="3429000"/>
            <a:ext cx="1295400" cy="1295400"/>
          </a:xfrm>
          <a:prstGeom prst="ellipse">
            <a:avLst/>
          </a:prstGeom>
          <a:solidFill>
            <a:schemeClr val="accent1"/>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18" name="Elipse 22"/>
          <p:cNvSpPr/>
          <p:nvPr/>
        </p:nvSpPr>
        <p:spPr bwMode="auto">
          <a:xfrm>
            <a:off x="1309688" y="4867275"/>
            <a:ext cx="641350" cy="64135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19" name="Elipse 23"/>
          <p:cNvSpPr/>
          <p:nvPr/>
        </p:nvSpPr>
        <p:spPr bwMode="auto">
          <a:xfrm>
            <a:off x="1090613" y="5500688"/>
            <a:ext cx="138112" cy="136525"/>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20" name="Elipse 25"/>
          <p:cNvSpPr/>
          <p:nvPr/>
        </p:nvSpPr>
        <p:spPr bwMode="auto">
          <a:xfrm>
            <a:off x="1663700" y="5788025"/>
            <a:ext cx="274638" cy="274638"/>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21" name="Elipse 24"/>
          <p:cNvSpPr/>
          <p:nvPr/>
        </p:nvSpPr>
        <p:spPr>
          <a:xfrm>
            <a:off x="1905000" y="4495800"/>
            <a:ext cx="365125" cy="365125"/>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8" name="Título 7"/>
          <p:cNvSpPr>
            <a:spLocks noGrp="1"/>
          </p:cNvSpPr>
          <p:nvPr>
            <p:ph type="ctrTitle"/>
          </p:nvPr>
        </p:nvSpPr>
        <p:spPr>
          <a:xfrm>
            <a:off x="2286000" y="3124200"/>
            <a:ext cx="6172200" cy="1894362"/>
          </a:xfrm>
        </p:spPr>
        <p:txBody>
          <a:bodyPr/>
          <a:lstStyle>
            <a:lvl1pPr>
              <a:defRPr b="1"/>
            </a:lvl1pPr>
          </a:lstStyle>
          <a:p>
            <a:r>
              <a:rPr lang="pt-BR" smtClean="0"/>
              <a:t>Clique para editar o estilo do título mestre</a:t>
            </a:r>
            <a:endParaRPr lang="en-US"/>
          </a:p>
        </p:txBody>
      </p:sp>
      <p:sp>
        <p:nvSpPr>
          <p:cNvPr id="9" name="Subtítulo 8"/>
          <p:cNvSpPr>
            <a:spLocks noGrp="1"/>
          </p:cNvSpPr>
          <p:nvPr>
            <p:ph type="subTitle" idx="1"/>
          </p:nvPr>
        </p:nvSpPr>
        <p:spPr>
          <a:xfrm>
            <a:off x="2286000" y="5003322"/>
            <a:ext cx="6172200" cy="1371600"/>
          </a:xfrm>
        </p:spPr>
        <p:txBody>
          <a:bodyPr/>
          <a:lstStyle>
            <a:lvl1pPr marL="0" indent="0" algn="l">
              <a:buNone/>
              <a:defRPr sz="1800" b="1">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pt-BR" smtClean="0"/>
              <a:t>Clique para editar o estilo do subtítulo mestre</a:t>
            </a:r>
            <a:endParaRPr lang="en-US"/>
          </a:p>
        </p:txBody>
      </p:sp>
      <p:sp>
        <p:nvSpPr>
          <p:cNvPr id="22" name="Espaço Reservado para Data 27"/>
          <p:cNvSpPr>
            <a:spLocks noGrp="1"/>
          </p:cNvSpPr>
          <p:nvPr>
            <p:ph type="dt" sz="half" idx="10"/>
          </p:nvPr>
        </p:nvSpPr>
        <p:spPr bwMode="auto">
          <a:xfrm rot="5400000">
            <a:off x="7764463" y="1174750"/>
            <a:ext cx="2286000" cy="381000"/>
          </a:xfrm>
        </p:spPr>
        <p:txBody>
          <a:bodyPr/>
          <a:lstStyle>
            <a:lvl1pPr>
              <a:defRPr/>
            </a:lvl1pPr>
          </a:lstStyle>
          <a:p>
            <a:pPr>
              <a:defRPr/>
            </a:pPr>
            <a:fld id="{58C0F727-EAC0-4342-B2BD-E9D937C5E1A8}" type="datetime1">
              <a:rPr lang="pt-BR"/>
              <a:pPr>
                <a:defRPr/>
              </a:pPr>
              <a:t>21/12/2014</a:t>
            </a:fld>
            <a:endParaRPr lang="pt-BR"/>
          </a:p>
        </p:txBody>
      </p:sp>
      <p:sp>
        <p:nvSpPr>
          <p:cNvPr id="23" name="Espaço Reservado para Rodapé 16"/>
          <p:cNvSpPr>
            <a:spLocks noGrp="1"/>
          </p:cNvSpPr>
          <p:nvPr>
            <p:ph type="ftr" sz="quarter" idx="11"/>
          </p:nvPr>
        </p:nvSpPr>
        <p:spPr bwMode="auto">
          <a:xfrm rot="5400000">
            <a:off x="7077076" y="4181475"/>
            <a:ext cx="3657600" cy="384175"/>
          </a:xfrm>
        </p:spPr>
        <p:txBody>
          <a:bodyPr/>
          <a:lstStyle>
            <a:lvl1pPr>
              <a:defRPr/>
            </a:lvl1pPr>
          </a:lstStyle>
          <a:p>
            <a:pPr>
              <a:defRPr/>
            </a:pPr>
            <a:endParaRPr lang="pt-BR"/>
          </a:p>
        </p:txBody>
      </p:sp>
      <p:sp>
        <p:nvSpPr>
          <p:cNvPr id="24" name="Espaço Reservado para Número de Slide 28"/>
          <p:cNvSpPr>
            <a:spLocks noGrp="1"/>
          </p:cNvSpPr>
          <p:nvPr>
            <p:ph type="sldNum" sz="quarter" idx="12"/>
          </p:nvPr>
        </p:nvSpPr>
        <p:spPr bwMode="auto">
          <a:xfrm>
            <a:off x="1325563" y="4929188"/>
            <a:ext cx="609600" cy="517525"/>
          </a:xfrm>
        </p:spPr>
        <p:txBody>
          <a:bodyPr/>
          <a:lstStyle>
            <a:lvl1pPr>
              <a:defRPr/>
            </a:lvl1pPr>
          </a:lstStyle>
          <a:p>
            <a:pPr>
              <a:defRPr/>
            </a:pPr>
            <a:fld id="{A9635CE6-26A8-426F-95B6-40EAFF54A5B8}" type="slidenum">
              <a:rPr lang="pt-BR"/>
              <a:pPr>
                <a:defRPr/>
              </a:pPr>
              <a:t>‹nº›</a:t>
            </a:fld>
            <a:endParaRPr lang="pt-BR"/>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estilo do título mestre</a:t>
            </a:r>
            <a:endParaRPr lang="en-US"/>
          </a:p>
        </p:txBody>
      </p:sp>
      <p:sp>
        <p:nvSpPr>
          <p:cNvPr id="8" name="Espaço Reservado para Conteúdo 7"/>
          <p:cNvSpPr>
            <a:spLocks noGrp="1"/>
          </p:cNvSpPr>
          <p:nvPr>
            <p:ph sz="quarter" idx="1"/>
          </p:nvPr>
        </p:nvSpPr>
        <p:spPr>
          <a:xfrm>
            <a:off x="457200" y="1600200"/>
            <a:ext cx="7467600" cy="4873752"/>
          </a:xfrm>
        </p:spPr>
        <p:txBody>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4" name="Espaço Reservado para Data 6"/>
          <p:cNvSpPr>
            <a:spLocks noGrp="1"/>
          </p:cNvSpPr>
          <p:nvPr>
            <p:ph type="dt" sz="half" idx="10"/>
          </p:nvPr>
        </p:nvSpPr>
        <p:spPr/>
        <p:txBody>
          <a:bodyPr rtlCol="0"/>
          <a:lstStyle>
            <a:lvl1pPr>
              <a:defRPr/>
            </a:lvl1pPr>
          </a:lstStyle>
          <a:p>
            <a:pPr>
              <a:defRPr/>
            </a:pPr>
            <a:fld id="{75C59792-6115-480A-934B-EFDDFF11381C}" type="datetime1">
              <a:rPr lang="pt-BR"/>
              <a:pPr>
                <a:defRPr/>
              </a:pPr>
              <a:t>21/12/2014</a:t>
            </a:fld>
            <a:endParaRPr lang="pt-BR"/>
          </a:p>
        </p:txBody>
      </p:sp>
      <p:sp>
        <p:nvSpPr>
          <p:cNvPr id="5" name="Espaço Reservado para Número de Slide 8"/>
          <p:cNvSpPr>
            <a:spLocks noGrp="1"/>
          </p:cNvSpPr>
          <p:nvPr>
            <p:ph type="sldNum" sz="quarter" idx="11"/>
          </p:nvPr>
        </p:nvSpPr>
        <p:spPr/>
        <p:txBody>
          <a:bodyPr rtlCol="0"/>
          <a:lstStyle>
            <a:lvl1pPr>
              <a:defRPr/>
            </a:lvl1pPr>
          </a:lstStyle>
          <a:p>
            <a:pPr>
              <a:defRPr/>
            </a:pPr>
            <a:fld id="{B98BD271-8CDD-4FB4-942B-E4B9C1DBCB2C}" type="slidenum">
              <a:rPr lang="pt-BR"/>
              <a:pPr>
                <a:defRPr/>
              </a:pPr>
              <a:t>‹nº›</a:t>
            </a:fld>
            <a:endParaRPr lang="pt-BR"/>
          </a:p>
        </p:txBody>
      </p:sp>
      <p:sp>
        <p:nvSpPr>
          <p:cNvPr id="6" name="Espaço Reservado para Rodapé 9"/>
          <p:cNvSpPr>
            <a:spLocks noGrp="1"/>
          </p:cNvSpPr>
          <p:nvPr>
            <p:ph type="ftr" sz="quarter" idx="12"/>
          </p:nvPr>
        </p:nvSpPr>
        <p:spPr/>
        <p:txBody>
          <a:bodyPr rtlCol="0"/>
          <a:lstStyle>
            <a:lvl1pPr>
              <a:defRPr/>
            </a:lvl1pPr>
          </a:lstStyle>
          <a:p>
            <a:pPr>
              <a:defRPr/>
            </a:pPr>
            <a:endParaRPr lang="pt-B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Cabeçalho da Seção">
    <p:bg>
      <p:bgRef idx="1001">
        <a:schemeClr val="bg2"/>
      </p:bgRef>
    </p:bg>
    <p:spTree>
      <p:nvGrpSpPr>
        <p:cNvPr id="1" name=""/>
        <p:cNvGrpSpPr/>
        <p:nvPr/>
      </p:nvGrpSpPr>
      <p:grpSpPr>
        <a:xfrm>
          <a:off x="0" y="0"/>
          <a:ext cx="0" cy="0"/>
          <a:chOff x="0" y="0"/>
          <a:chExt cx="0" cy="0"/>
        </a:xfrm>
      </p:grpSpPr>
      <p:sp>
        <p:nvSpPr>
          <p:cNvPr id="4" name="Retângulo 8"/>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5" name="Retângulo 9"/>
          <p:cNvSpPr/>
          <p:nvPr/>
        </p:nvSpPr>
        <p:spPr bwMode="auto">
          <a:xfrm>
            <a:off x="276225" y="0"/>
            <a:ext cx="104775"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6" name="Retângulo 10"/>
          <p:cNvSpPr/>
          <p:nvPr/>
        </p:nvSpPr>
        <p:spPr bwMode="auto">
          <a:xfrm>
            <a:off x="990600" y="0"/>
            <a:ext cx="182563"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7" name="Retângulo 11"/>
          <p:cNvSpPr/>
          <p:nvPr/>
        </p:nvSpPr>
        <p:spPr bwMode="auto">
          <a:xfrm>
            <a:off x="1141413" y="0"/>
            <a:ext cx="230187"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8" name="Conector reto 12"/>
          <p:cNvSpPr>
            <a:spLocks noChangeShapeType="1"/>
          </p:cNvSpPr>
          <p:nvPr/>
        </p:nvSpPr>
        <p:spPr bwMode="auto">
          <a:xfrm>
            <a:off x="106363"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9" name="Conector reto 13"/>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10" name="Conector reto 14"/>
          <p:cNvSpPr>
            <a:spLocks noChangeShapeType="1"/>
          </p:cNvSpPr>
          <p:nvPr/>
        </p:nvSpPr>
        <p:spPr bwMode="auto">
          <a:xfrm>
            <a:off x="854075"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11" name="Conector reto 15"/>
          <p:cNvSpPr>
            <a:spLocks noChangeShapeType="1"/>
          </p:cNvSpPr>
          <p:nvPr/>
        </p:nvSpPr>
        <p:spPr bwMode="auto">
          <a:xfrm>
            <a:off x="172720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12" name="Conector reto 16"/>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13" name="Retângulo 17"/>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14" name="Elipse 18"/>
          <p:cNvSpPr/>
          <p:nvPr/>
        </p:nvSpPr>
        <p:spPr bwMode="auto">
          <a:xfrm>
            <a:off x="609600" y="3429000"/>
            <a:ext cx="1295400" cy="129540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15" name="Elipse 19"/>
          <p:cNvSpPr/>
          <p:nvPr/>
        </p:nvSpPr>
        <p:spPr bwMode="auto">
          <a:xfrm>
            <a:off x="1323975" y="4867275"/>
            <a:ext cx="642938" cy="64135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16" name="Elipse 20"/>
          <p:cNvSpPr/>
          <p:nvPr/>
        </p:nvSpPr>
        <p:spPr bwMode="auto">
          <a:xfrm>
            <a:off x="1090613" y="5500688"/>
            <a:ext cx="138112" cy="136525"/>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17" name="Elipse 21"/>
          <p:cNvSpPr/>
          <p:nvPr/>
        </p:nvSpPr>
        <p:spPr bwMode="auto">
          <a:xfrm>
            <a:off x="1663700" y="5791200"/>
            <a:ext cx="274638" cy="274638"/>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18" name="Elipse 22"/>
          <p:cNvSpPr/>
          <p:nvPr/>
        </p:nvSpPr>
        <p:spPr bwMode="auto">
          <a:xfrm>
            <a:off x="1879600" y="4479925"/>
            <a:ext cx="365125" cy="365125"/>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19" name="Conector reto 25"/>
          <p:cNvSpPr>
            <a:spLocks noChangeShapeType="1"/>
          </p:cNvSpPr>
          <p:nvPr/>
        </p:nvSpPr>
        <p:spPr bwMode="auto">
          <a:xfrm>
            <a:off x="9097963"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2" name="Título 1"/>
          <p:cNvSpPr>
            <a:spLocks noGrp="1"/>
          </p:cNvSpPr>
          <p:nvPr>
            <p:ph type="title"/>
          </p:nvPr>
        </p:nvSpPr>
        <p:spPr>
          <a:xfrm>
            <a:off x="2286000" y="2895600"/>
            <a:ext cx="6172200" cy="2053590"/>
          </a:xfrm>
        </p:spPr>
        <p:txBody>
          <a:bodyPr/>
          <a:lstStyle>
            <a:lvl1pPr algn="l">
              <a:buNone/>
              <a:defRPr sz="3000" b="1" cap="small" baseline="0"/>
            </a:lvl1pPr>
          </a:lstStyle>
          <a:p>
            <a:r>
              <a:rPr lang="pt-BR" smtClean="0"/>
              <a:t>Clique para editar o estilo do título mestre</a:t>
            </a:r>
            <a:endParaRPr lang="en-US"/>
          </a:p>
        </p:txBody>
      </p:sp>
      <p:sp>
        <p:nvSpPr>
          <p:cNvPr id="3" name="Espaço Reservado para Texto 2"/>
          <p:cNvSpPr>
            <a:spLocks noGrp="1"/>
          </p:cNvSpPr>
          <p:nvPr>
            <p:ph type="body" idx="1"/>
          </p:nvPr>
        </p:nvSpPr>
        <p:spPr>
          <a:xfrm>
            <a:off x="2286000" y="5010150"/>
            <a:ext cx="6172200" cy="1371600"/>
          </a:xfrm>
        </p:spPr>
        <p:txBody>
          <a:bodyPr/>
          <a:lstStyle>
            <a:lvl1pPr marL="0" indent="0">
              <a:buNone/>
              <a:defRPr sz="1800" b="1">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pt-BR" smtClean="0"/>
              <a:t>Clique para editar os estilos do texto mestre</a:t>
            </a:r>
          </a:p>
        </p:txBody>
      </p:sp>
      <p:sp>
        <p:nvSpPr>
          <p:cNvPr id="20" name="Espaço Reservado para Data 3"/>
          <p:cNvSpPr>
            <a:spLocks noGrp="1"/>
          </p:cNvSpPr>
          <p:nvPr>
            <p:ph type="dt" sz="half" idx="10"/>
          </p:nvPr>
        </p:nvSpPr>
        <p:spPr bwMode="auto">
          <a:xfrm rot="5400000">
            <a:off x="7762875" y="1169988"/>
            <a:ext cx="2286000" cy="381000"/>
          </a:xfrm>
        </p:spPr>
        <p:txBody>
          <a:bodyPr/>
          <a:lstStyle>
            <a:lvl1pPr>
              <a:defRPr/>
            </a:lvl1pPr>
          </a:lstStyle>
          <a:p>
            <a:pPr>
              <a:defRPr/>
            </a:pPr>
            <a:fld id="{D46CCBFC-7D12-41C6-AEA4-A2E536225370}" type="datetime1">
              <a:rPr lang="pt-BR"/>
              <a:pPr>
                <a:defRPr/>
              </a:pPr>
              <a:t>21/12/2014</a:t>
            </a:fld>
            <a:endParaRPr lang="pt-BR"/>
          </a:p>
        </p:txBody>
      </p:sp>
      <p:sp>
        <p:nvSpPr>
          <p:cNvPr id="21" name="Espaço Reservado para Rodapé 4"/>
          <p:cNvSpPr>
            <a:spLocks noGrp="1"/>
          </p:cNvSpPr>
          <p:nvPr>
            <p:ph type="ftr" sz="quarter" idx="11"/>
          </p:nvPr>
        </p:nvSpPr>
        <p:spPr bwMode="auto">
          <a:xfrm rot="5400000">
            <a:off x="7077076" y="4178300"/>
            <a:ext cx="3657600" cy="384175"/>
          </a:xfrm>
        </p:spPr>
        <p:txBody>
          <a:bodyPr/>
          <a:lstStyle>
            <a:lvl1pPr>
              <a:defRPr/>
            </a:lvl1pPr>
          </a:lstStyle>
          <a:p>
            <a:pPr>
              <a:defRPr/>
            </a:pPr>
            <a:endParaRPr lang="pt-BR"/>
          </a:p>
        </p:txBody>
      </p:sp>
      <p:sp>
        <p:nvSpPr>
          <p:cNvPr id="22" name="Espaço Reservado para Número de Slide 5"/>
          <p:cNvSpPr>
            <a:spLocks noGrp="1"/>
          </p:cNvSpPr>
          <p:nvPr>
            <p:ph type="sldNum" sz="quarter" idx="12"/>
          </p:nvPr>
        </p:nvSpPr>
        <p:spPr bwMode="auto">
          <a:xfrm>
            <a:off x="1339850" y="4929188"/>
            <a:ext cx="609600" cy="517525"/>
          </a:xfrm>
        </p:spPr>
        <p:txBody>
          <a:bodyPr/>
          <a:lstStyle>
            <a:lvl1pPr>
              <a:defRPr/>
            </a:lvl1pPr>
          </a:lstStyle>
          <a:p>
            <a:pPr>
              <a:defRPr/>
            </a:pPr>
            <a:fld id="{9297FAA7-12BF-4CDA-81EF-E3B70EA610BD}" type="slidenum">
              <a:rPr lang="pt-BR"/>
              <a:pPr>
                <a:defRPr/>
              </a:pPr>
              <a:t>‹nº›</a:t>
            </a:fld>
            <a:endParaRPr lang="pt-BR"/>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estilo do título mestre</a:t>
            </a:r>
            <a:endParaRPr lang="en-US"/>
          </a:p>
        </p:txBody>
      </p:sp>
      <p:sp>
        <p:nvSpPr>
          <p:cNvPr id="9" name="Espaço Reservado para Conteúdo 8"/>
          <p:cNvSpPr>
            <a:spLocks noGrp="1"/>
          </p:cNvSpPr>
          <p:nvPr>
            <p:ph sz="quarter" idx="1"/>
          </p:nvPr>
        </p:nvSpPr>
        <p:spPr>
          <a:xfrm>
            <a:off x="457200" y="1600200"/>
            <a:ext cx="3657600" cy="4572000"/>
          </a:xfrm>
        </p:spPr>
        <p:txBody>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11" name="Espaço Reservado para Conteúdo 10"/>
          <p:cNvSpPr>
            <a:spLocks noGrp="1"/>
          </p:cNvSpPr>
          <p:nvPr>
            <p:ph sz="quarter" idx="2"/>
          </p:nvPr>
        </p:nvSpPr>
        <p:spPr>
          <a:xfrm>
            <a:off x="4270248" y="1600200"/>
            <a:ext cx="3657600" cy="4572000"/>
          </a:xfrm>
        </p:spPr>
        <p:txBody>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5" name="Espaço Reservado para Data 13"/>
          <p:cNvSpPr>
            <a:spLocks noGrp="1"/>
          </p:cNvSpPr>
          <p:nvPr>
            <p:ph type="dt" sz="half" idx="10"/>
          </p:nvPr>
        </p:nvSpPr>
        <p:spPr/>
        <p:txBody>
          <a:bodyPr/>
          <a:lstStyle>
            <a:lvl1pPr>
              <a:defRPr/>
            </a:lvl1pPr>
          </a:lstStyle>
          <a:p>
            <a:pPr>
              <a:defRPr/>
            </a:pPr>
            <a:fld id="{5B1A8559-13F9-48CA-A717-E4906D110FFB}" type="datetime1">
              <a:rPr lang="pt-BR"/>
              <a:pPr>
                <a:defRPr/>
              </a:pPr>
              <a:t>21/12/2014</a:t>
            </a:fld>
            <a:endParaRPr lang="pt-BR"/>
          </a:p>
        </p:txBody>
      </p:sp>
      <p:sp>
        <p:nvSpPr>
          <p:cNvPr id="6" name="Espaço Reservado para Rodapé 2"/>
          <p:cNvSpPr>
            <a:spLocks noGrp="1"/>
          </p:cNvSpPr>
          <p:nvPr>
            <p:ph type="ftr" sz="quarter" idx="11"/>
          </p:nvPr>
        </p:nvSpPr>
        <p:spPr/>
        <p:txBody>
          <a:bodyPr/>
          <a:lstStyle>
            <a:lvl1pPr>
              <a:defRPr/>
            </a:lvl1pPr>
          </a:lstStyle>
          <a:p>
            <a:pPr>
              <a:defRPr/>
            </a:pPr>
            <a:endParaRPr lang="pt-BR"/>
          </a:p>
        </p:txBody>
      </p:sp>
      <p:sp>
        <p:nvSpPr>
          <p:cNvPr id="7" name="Espaço Reservado para Número de Slide 22"/>
          <p:cNvSpPr>
            <a:spLocks noGrp="1"/>
          </p:cNvSpPr>
          <p:nvPr>
            <p:ph type="sldNum" sz="quarter" idx="12"/>
          </p:nvPr>
        </p:nvSpPr>
        <p:spPr/>
        <p:txBody>
          <a:bodyPr/>
          <a:lstStyle>
            <a:lvl1pPr>
              <a:defRPr/>
            </a:lvl1pPr>
          </a:lstStyle>
          <a:p>
            <a:pPr>
              <a:defRPr/>
            </a:pPr>
            <a:fld id="{442EE71E-7E80-48A6-83CC-0ED4C6079B7D}" type="slidenum">
              <a:rPr lang="pt-BR"/>
              <a:pPr>
                <a:defRPr/>
              </a:pPr>
              <a:t>‹nº›</a:t>
            </a:fld>
            <a:endParaRPr lang="pt-B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3050"/>
            <a:ext cx="7543800" cy="1143000"/>
          </a:xfrm>
        </p:spPr>
        <p:txBody>
          <a:bodyPr/>
          <a:lstStyle>
            <a:lvl1pPr>
              <a:defRPr/>
            </a:lvl1pPr>
          </a:lstStyle>
          <a:p>
            <a:r>
              <a:rPr lang="pt-BR" smtClean="0"/>
              <a:t>Clique para editar o estilo do título mestre</a:t>
            </a:r>
            <a:endParaRPr lang="en-US"/>
          </a:p>
        </p:txBody>
      </p:sp>
      <p:sp>
        <p:nvSpPr>
          <p:cNvPr id="11" name="Espaço Reservado para Conteúdo 10"/>
          <p:cNvSpPr>
            <a:spLocks noGrp="1"/>
          </p:cNvSpPr>
          <p:nvPr>
            <p:ph sz="quarter" idx="2"/>
          </p:nvPr>
        </p:nvSpPr>
        <p:spPr>
          <a:xfrm>
            <a:off x="457200" y="2362200"/>
            <a:ext cx="3657600" cy="3886200"/>
          </a:xfrm>
        </p:spPr>
        <p:txBody>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13" name="Espaço Reservado para Conteúdo 12"/>
          <p:cNvSpPr>
            <a:spLocks noGrp="1"/>
          </p:cNvSpPr>
          <p:nvPr>
            <p:ph sz="quarter" idx="4"/>
          </p:nvPr>
        </p:nvSpPr>
        <p:spPr>
          <a:xfrm>
            <a:off x="4371975" y="2362200"/>
            <a:ext cx="3657600" cy="3886200"/>
          </a:xfrm>
        </p:spPr>
        <p:txBody>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12" name="Espaço Reservado para Texto 11"/>
          <p:cNvSpPr>
            <a:spLocks noGrp="1"/>
          </p:cNvSpPr>
          <p:nvPr>
            <p:ph type="body" sz="quarter" idx="1"/>
          </p:nvPr>
        </p:nvSpPr>
        <p:spPr>
          <a:xfrm>
            <a:off x="4572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a:r>
              <a:rPr lang="pt-BR" smtClean="0"/>
              <a:t>Clique para editar os estilos do texto mestre</a:t>
            </a:r>
          </a:p>
        </p:txBody>
      </p:sp>
      <p:sp>
        <p:nvSpPr>
          <p:cNvPr id="14" name="Espaço Reservado para Texto 13"/>
          <p:cNvSpPr>
            <a:spLocks noGrp="1"/>
          </p:cNvSpPr>
          <p:nvPr>
            <p:ph type="body" sz="quarter" idx="3"/>
          </p:nvPr>
        </p:nvSpPr>
        <p:spPr>
          <a:xfrm>
            <a:off x="43434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a:r>
              <a:rPr lang="pt-BR" smtClean="0"/>
              <a:t>Clique para editar os estilos do texto mestre</a:t>
            </a:r>
          </a:p>
        </p:txBody>
      </p:sp>
      <p:sp>
        <p:nvSpPr>
          <p:cNvPr id="7" name="Espaço Reservado para Data 13"/>
          <p:cNvSpPr>
            <a:spLocks noGrp="1"/>
          </p:cNvSpPr>
          <p:nvPr>
            <p:ph type="dt" sz="half" idx="10"/>
          </p:nvPr>
        </p:nvSpPr>
        <p:spPr/>
        <p:txBody>
          <a:bodyPr/>
          <a:lstStyle>
            <a:lvl1pPr>
              <a:defRPr/>
            </a:lvl1pPr>
          </a:lstStyle>
          <a:p>
            <a:pPr>
              <a:defRPr/>
            </a:pPr>
            <a:fld id="{AF171C3C-2B7B-4768-8437-A922A0685326}" type="datetime1">
              <a:rPr lang="pt-BR"/>
              <a:pPr>
                <a:defRPr/>
              </a:pPr>
              <a:t>21/12/2014</a:t>
            </a:fld>
            <a:endParaRPr lang="pt-BR"/>
          </a:p>
        </p:txBody>
      </p:sp>
      <p:sp>
        <p:nvSpPr>
          <p:cNvPr id="8" name="Espaço Reservado para Rodapé 2"/>
          <p:cNvSpPr>
            <a:spLocks noGrp="1"/>
          </p:cNvSpPr>
          <p:nvPr>
            <p:ph type="ftr" sz="quarter" idx="11"/>
          </p:nvPr>
        </p:nvSpPr>
        <p:spPr/>
        <p:txBody>
          <a:bodyPr/>
          <a:lstStyle>
            <a:lvl1pPr>
              <a:defRPr/>
            </a:lvl1pPr>
          </a:lstStyle>
          <a:p>
            <a:pPr>
              <a:defRPr/>
            </a:pPr>
            <a:endParaRPr lang="pt-BR"/>
          </a:p>
        </p:txBody>
      </p:sp>
      <p:sp>
        <p:nvSpPr>
          <p:cNvPr id="9" name="Espaço Reservado para Número de Slide 22"/>
          <p:cNvSpPr>
            <a:spLocks noGrp="1"/>
          </p:cNvSpPr>
          <p:nvPr>
            <p:ph type="sldNum" sz="quarter" idx="12"/>
          </p:nvPr>
        </p:nvSpPr>
        <p:spPr/>
        <p:txBody>
          <a:bodyPr/>
          <a:lstStyle>
            <a:lvl1pPr>
              <a:defRPr/>
            </a:lvl1pPr>
          </a:lstStyle>
          <a:p>
            <a:pPr>
              <a:defRPr/>
            </a:pPr>
            <a:fld id="{CA8AEA5A-A9C4-4B48-8A68-2FFEE1531983}" type="slidenum">
              <a:rPr lang="pt-BR"/>
              <a:pPr>
                <a:defRPr/>
              </a:pPr>
              <a:t>‹nº›</a:t>
            </a:fld>
            <a:endParaRPr lang="pt-B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estilo do título mestre</a:t>
            </a:r>
            <a:endParaRPr lang="en-US"/>
          </a:p>
        </p:txBody>
      </p:sp>
      <p:sp>
        <p:nvSpPr>
          <p:cNvPr id="3" name="Espaço Reservado para Data 5"/>
          <p:cNvSpPr>
            <a:spLocks noGrp="1"/>
          </p:cNvSpPr>
          <p:nvPr>
            <p:ph type="dt" sz="half" idx="10"/>
          </p:nvPr>
        </p:nvSpPr>
        <p:spPr/>
        <p:txBody>
          <a:bodyPr rtlCol="0"/>
          <a:lstStyle>
            <a:lvl1pPr>
              <a:defRPr/>
            </a:lvl1pPr>
          </a:lstStyle>
          <a:p>
            <a:pPr>
              <a:defRPr/>
            </a:pPr>
            <a:fld id="{AAA61A6A-4ADA-4410-BFE7-BE6BB3E2976B}" type="datetime1">
              <a:rPr lang="pt-BR"/>
              <a:pPr>
                <a:defRPr/>
              </a:pPr>
              <a:t>21/12/2014</a:t>
            </a:fld>
            <a:endParaRPr lang="pt-BR"/>
          </a:p>
        </p:txBody>
      </p:sp>
      <p:sp>
        <p:nvSpPr>
          <p:cNvPr id="4" name="Espaço Reservado para Número de Slide 6"/>
          <p:cNvSpPr>
            <a:spLocks noGrp="1"/>
          </p:cNvSpPr>
          <p:nvPr>
            <p:ph type="sldNum" sz="quarter" idx="11"/>
          </p:nvPr>
        </p:nvSpPr>
        <p:spPr/>
        <p:txBody>
          <a:bodyPr rtlCol="0"/>
          <a:lstStyle>
            <a:lvl1pPr>
              <a:defRPr/>
            </a:lvl1pPr>
          </a:lstStyle>
          <a:p>
            <a:pPr>
              <a:defRPr/>
            </a:pPr>
            <a:fld id="{8B7BF3A5-6A62-40AA-916B-956C93D47A76}" type="slidenum">
              <a:rPr lang="pt-BR"/>
              <a:pPr>
                <a:defRPr/>
              </a:pPr>
              <a:t>‹nº›</a:t>
            </a:fld>
            <a:endParaRPr lang="pt-BR"/>
          </a:p>
        </p:txBody>
      </p:sp>
      <p:sp>
        <p:nvSpPr>
          <p:cNvPr id="5" name="Espaço Reservado para Rodapé 7"/>
          <p:cNvSpPr>
            <a:spLocks noGrp="1"/>
          </p:cNvSpPr>
          <p:nvPr>
            <p:ph type="ftr" sz="quarter" idx="12"/>
          </p:nvPr>
        </p:nvSpPr>
        <p:spPr/>
        <p:txBody>
          <a:bodyPr rtlCol="0"/>
          <a:lstStyle>
            <a:lvl1pPr>
              <a:defRPr/>
            </a:lvl1pPr>
          </a:lstStyle>
          <a:p>
            <a:pPr>
              <a:defRPr/>
            </a:pPr>
            <a:endParaRPr lang="pt-B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Espaço Reservado para Data 13"/>
          <p:cNvSpPr>
            <a:spLocks noGrp="1"/>
          </p:cNvSpPr>
          <p:nvPr>
            <p:ph type="dt" sz="half" idx="10"/>
          </p:nvPr>
        </p:nvSpPr>
        <p:spPr/>
        <p:txBody>
          <a:bodyPr/>
          <a:lstStyle>
            <a:lvl1pPr>
              <a:defRPr/>
            </a:lvl1pPr>
          </a:lstStyle>
          <a:p>
            <a:pPr>
              <a:defRPr/>
            </a:pPr>
            <a:fld id="{2B9F4718-F33D-4AA8-BF03-892B153754FA}" type="datetime1">
              <a:rPr lang="pt-BR"/>
              <a:pPr>
                <a:defRPr/>
              </a:pPr>
              <a:t>21/12/2014</a:t>
            </a:fld>
            <a:endParaRPr lang="pt-BR"/>
          </a:p>
        </p:txBody>
      </p:sp>
      <p:sp>
        <p:nvSpPr>
          <p:cNvPr id="3" name="Espaço Reservado para Rodapé 2"/>
          <p:cNvSpPr>
            <a:spLocks noGrp="1"/>
          </p:cNvSpPr>
          <p:nvPr>
            <p:ph type="ftr" sz="quarter" idx="11"/>
          </p:nvPr>
        </p:nvSpPr>
        <p:spPr/>
        <p:txBody>
          <a:bodyPr/>
          <a:lstStyle>
            <a:lvl1pPr>
              <a:defRPr/>
            </a:lvl1pPr>
          </a:lstStyle>
          <a:p>
            <a:pPr>
              <a:defRPr/>
            </a:pPr>
            <a:endParaRPr lang="pt-BR"/>
          </a:p>
        </p:txBody>
      </p:sp>
      <p:sp>
        <p:nvSpPr>
          <p:cNvPr id="4" name="Espaço Reservado para Número de Slide 22"/>
          <p:cNvSpPr>
            <a:spLocks noGrp="1"/>
          </p:cNvSpPr>
          <p:nvPr>
            <p:ph type="sldNum" sz="quarter" idx="12"/>
          </p:nvPr>
        </p:nvSpPr>
        <p:spPr/>
        <p:txBody>
          <a:bodyPr/>
          <a:lstStyle>
            <a:lvl1pPr>
              <a:defRPr/>
            </a:lvl1pPr>
          </a:lstStyle>
          <a:p>
            <a:pPr>
              <a:defRPr/>
            </a:pPr>
            <a:fld id="{60DAC3ED-5C70-4474-91FC-2F39D3A92A50}" type="slidenum">
              <a:rPr lang="pt-BR"/>
              <a:pPr>
                <a:defRPr/>
              </a:pPr>
              <a:t>‹nº›</a:t>
            </a:fld>
            <a:endParaRPr lang="pt-B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údo com Legenda">
    <p:spTree>
      <p:nvGrpSpPr>
        <p:cNvPr id="1" name=""/>
        <p:cNvGrpSpPr/>
        <p:nvPr/>
      </p:nvGrpSpPr>
      <p:grpSpPr>
        <a:xfrm>
          <a:off x="0" y="0"/>
          <a:ext cx="0" cy="0"/>
          <a:chOff x="0" y="0"/>
          <a:chExt cx="0" cy="0"/>
        </a:xfrm>
      </p:grpSpPr>
      <p:sp>
        <p:nvSpPr>
          <p:cNvPr id="5" name="Conector reto 9"/>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cs typeface="+mn-cs"/>
            </a:endParaRPr>
          </a:p>
        </p:txBody>
      </p:sp>
      <p:sp>
        <p:nvSpPr>
          <p:cNvPr id="6" name="Conector reto 7"/>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cs typeface="+mn-cs"/>
            </a:endParaRPr>
          </a:p>
        </p:txBody>
      </p:sp>
      <p:sp>
        <p:nvSpPr>
          <p:cNvPr id="7" name="Conector reto 8"/>
          <p:cNvSpPr>
            <a:spLocks noChangeShapeType="1"/>
          </p:cNvSpPr>
          <p:nvPr/>
        </p:nvSpPr>
        <p:spPr bwMode="auto">
          <a:xfrm>
            <a:off x="6192838" y="0"/>
            <a:ext cx="0" cy="6858000"/>
          </a:xfrm>
          <a:prstGeom prst="line">
            <a:avLst/>
          </a:prstGeom>
          <a:noFill/>
          <a:ln w="12700" cap="flat" cmpd="sng" algn="ctr">
            <a:solidFill>
              <a:schemeClr val="accent1"/>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cs typeface="+mn-cs"/>
            </a:endParaRPr>
          </a:p>
        </p:txBody>
      </p:sp>
      <p:sp>
        <p:nvSpPr>
          <p:cNvPr id="8" name="Conector reto 10"/>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9" name="Retângulo 11"/>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0" name="Conector reto 12"/>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11" name="Elipse 13"/>
          <p:cNvSpPr/>
          <p:nvPr/>
        </p:nvSpPr>
        <p:spPr>
          <a:xfrm>
            <a:off x="8156575" y="5715000"/>
            <a:ext cx="549275" cy="549275"/>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2" name="Título 1"/>
          <p:cNvSpPr>
            <a:spLocks noGrp="1"/>
          </p:cNvSpPr>
          <p:nvPr>
            <p:ph type="title"/>
          </p:nvPr>
        </p:nvSpPr>
        <p:spPr>
          <a:xfrm rot="5400000">
            <a:off x="3371850" y="3200400"/>
            <a:ext cx="6309360" cy="457200"/>
          </a:xfrm>
        </p:spPr>
        <p:txBody>
          <a:bodyPr/>
          <a:lstStyle>
            <a:lvl1pPr algn="l">
              <a:buNone/>
              <a:defRPr sz="2000" b="1" cap="small" baseline="0"/>
            </a:lvl1pPr>
          </a:lstStyle>
          <a:p>
            <a:r>
              <a:rPr lang="pt-BR" smtClean="0"/>
              <a:t>Clique para editar o estilo do título mestre</a:t>
            </a:r>
            <a:endParaRPr lang="en-US"/>
          </a:p>
        </p:txBody>
      </p:sp>
      <p:sp>
        <p:nvSpPr>
          <p:cNvPr id="3" name="Espaço Reservado para Texto 2"/>
          <p:cNvSpPr>
            <a:spLocks noGrp="1"/>
          </p:cNvSpPr>
          <p:nvPr>
            <p:ph type="body" idx="2"/>
          </p:nvPr>
        </p:nvSpPr>
        <p:spPr>
          <a:xfrm>
            <a:off x="6812280" y="274320"/>
            <a:ext cx="1527048" cy="4983480"/>
          </a:xfrm>
        </p:spPr>
        <p:txBody>
          <a:bodyPr/>
          <a:lstStyle>
            <a:lvl1pPr marL="0" indent="0">
              <a:spcBef>
                <a:spcPts val="400"/>
              </a:spcBef>
              <a:spcAft>
                <a:spcPts val="1000"/>
              </a:spcAft>
              <a:buNone/>
              <a:defRPr sz="1200"/>
            </a:lvl1pPr>
            <a:lvl2pPr>
              <a:buNone/>
              <a:defRPr sz="1200"/>
            </a:lvl2pPr>
            <a:lvl3pPr>
              <a:buNone/>
              <a:defRPr sz="1000"/>
            </a:lvl3pPr>
            <a:lvl4pPr>
              <a:buNone/>
              <a:defRPr sz="900"/>
            </a:lvl4pPr>
            <a:lvl5pPr>
              <a:buNone/>
              <a:defRPr sz="900"/>
            </a:lvl5pPr>
          </a:lstStyle>
          <a:p>
            <a:pPr lvl="0"/>
            <a:r>
              <a:rPr lang="pt-BR" smtClean="0"/>
              <a:t>Clique para editar os estilos do texto mestre</a:t>
            </a:r>
          </a:p>
        </p:txBody>
      </p:sp>
      <p:sp>
        <p:nvSpPr>
          <p:cNvPr id="18" name="Espaço Reservado para Conteúdo 17"/>
          <p:cNvSpPr>
            <a:spLocks noGrp="1"/>
          </p:cNvSpPr>
          <p:nvPr>
            <p:ph sz="quarter" idx="1"/>
          </p:nvPr>
        </p:nvSpPr>
        <p:spPr>
          <a:xfrm>
            <a:off x="304800" y="274320"/>
            <a:ext cx="5638800" cy="6327648"/>
          </a:xfrm>
        </p:spPr>
        <p:txBody>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12" name="Espaço Reservado para Data 20"/>
          <p:cNvSpPr>
            <a:spLocks noGrp="1"/>
          </p:cNvSpPr>
          <p:nvPr>
            <p:ph type="dt" sz="half" idx="10"/>
          </p:nvPr>
        </p:nvSpPr>
        <p:spPr/>
        <p:txBody>
          <a:bodyPr rtlCol="0"/>
          <a:lstStyle>
            <a:lvl1pPr>
              <a:defRPr/>
            </a:lvl1pPr>
          </a:lstStyle>
          <a:p>
            <a:pPr>
              <a:defRPr/>
            </a:pPr>
            <a:fld id="{B9E3A7E6-E821-4E24-917F-B0D50B5A9043}" type="datetime1">
              <a:rPr lang="pt-BR"/>
              <a:pPr>
                <a:defRPr/>
              </a:pPr>
              <a:t>21/12/2014</a:t>
            </a:fld>
            <a:endParaRPr lang="pt-BR"/>
          </a:p>
        </p:txBody>
      </p:sp>
      <p:sp>
        <p:nvSpPr>
          <p:cNvPr id="13" name="Espaço Reservado para Número de Slide 21"/>
          <p:cNvSpPr>
            <a:spLocks noGrp="1"/>
          </p:cNvSpPr>
          <p:nvPr>
            <p:ph type="sldNum" sz="quarter" idx="11"/>
          </p:nvPr>
        </p:nvSpPr>
        <p:spPr/>
        <p:txBody>
          <a:bodyPr rtlCol="0"/>
          <a:lstStyle>
            <a:lvl1pPr>
              <a:defRPr/>
            </a:lvl1pPr>
          </a:lstStyle>
          <a:p>
            <a:pPr>
              <a:defRPr/>
            </a:pPr>
            <a:fld id="{5D2279AE-1310-4251-BF9E-C8F42B2F3955}" type="slidenum">
              <a:rPr lang="pt-BR"/>
              <a:pPr>
                <a:defRPr/>
              </a:pPr>
              <a:t>‹nº›</a:t>
            </a:fld>
            <a:endParaRPr lang="pt-BR"/>
          </a:p>
        </p:txBody>
      </p:sp>
      <p:sp>
        <p:nvSpPr>
          <p:cNvPr id="14" name="Espaço Reservado para Rodapé 22"/>
          <p:cNvSpPr>
            <a:spLocks noGrp="1"/>
          </p:cNvSpPr>
          <p:nvPr>
            <p:ph type="ftr" sz="quarter" idx="12"/>
          </p:nvPr>
        </p:nvSpPr>
        <p:spPr/>
        <p:txBody>
          <a:bodyPr rtlCol="0"/>
          <a:lstStyle>
            <a:lvl1pPr>
              <a:defRPr/>
            </a:lvl1pPr>
          </a:lstStyle>
          <a:p>
            <a:pPr>
              <a:defRPr/>
            </a:pPr>
            <a:endParaRPr lang="pt-BR"/>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m com Legenda">
    <p:spTree>
      <p:nvGrpSpPr>
        <p:cNvPr id="1" name=""/>
        <p:cNvGrpSpPr/>
        <p:nvPr/>
      </p:nvGrpSpPr>
      <p:grpSpPr>
        <a:xfrm>
          <a:off x="0" y="0"/>
          <a:ext cx="0" cy="0"/>
          <a:chOff x="0" y="0"/>
          <a:chExt cx="0" cy="0"/>
        </a:xfrm>
      </p:grpSpPr>
      <p:sp>
        <p:nvSpPr>
          <p:cNvPr id="5" name="Conector reto 8"/>
          <p:cNvSpPr>
            <a:spLocks noChangeShapeType="1"/>
          </p:cNvSpPr>
          <p:nvPr/>
        </p:nvSpPr>
        <p:spPr bwMode="auto">
          <a:xfrm>
            <a:off x="87630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6" name="Elipse 12"/>
          <p:cNvSpPr/>
          <p:nvPr/>
        </p:nvSpPr>
        <p:spPr>
          <a:xfrm>
            <a:off x="8156575" y="5715000"/>
            <a:ext cx="549275" cy="549275"/>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7" name="Conector reto 9"/>
          <p:cNvSpPr>
            <a:spLocks noChangeShapeType="1"/>
          </p:cNvSpPr>
          <p:nvPr/>
        </p:nvSpPr>
        <p:spPr bwMode="auto">
          <a:xfrm>
            <a:off x="8991600" y="0"/>
            <a:ext cx="0" cy="6858000"/>
          </a:xfrm>
          <a:prstGeom prst="line">
            <a:avLst/>
          </a:prstGeom>
          <a:noFill/>
          <a:ln w="9525" cap="flat" cmpd="sng" algn="ctr">
            <a:solidFill>
              <a:schemeClr val="tx1"/>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8" name="Retângulo 10"/>
          <p:cNvSpPr/>
          <p:nvPr/>
        </p:nvSpPr>
        <p:spPr bwMode="auto">
          <a:xfrm>
            <a:off x="8839200" y="0"/>
            <a:ext cx="304800" cy="6858000"/>
          </a:xfrm>
          <a:prstGeom prst="rect">
            <a:avLst/>
          </a:prstGeom>
          <a:solidFill>
            <a:schemeClr val="accent1">
              <a:tint val="6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9" name="Conector reto 11"/>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10" name="Conector reto 18"/>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cs typeface="+mn-cs"/>
            </a:endParaRPr>
          </a:p>
        </p:txBody>
      </p:sp>
      <p:sp>
        <p:nvSpPr>
          <p:cNvPr id="11" name="Conector reto 19"/>
          <p:cNvSpPr>
            <a:spLocks noChangeShapeType="1"/>
          </p:cNvSpPr>
          <p:nvPr/>
        </p:nvSpPr>
        <p:spPr bwMode="auto">
          <a:xfrm>
            <a:off x="6192838" y="0"/>
            <a:ext cx="0" cy="6858000"/>
          </a:xfrm>
          <a:prstGeom prst="line">
            <a:avLst/>
          </a:prstGeom>
          <a:noFill/>
          <a:ln w="12700" cap="flat" cmpd="sng" algn="ctr">
            <a:solidFill>
              <a:schemeClr val="accent1"/>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cs typeface="+mn-cs"/>
            </a:endParaRPr>
          </a:p>
        </p:txBody>
      </p:sp>
      <p:sp>
        <p:nvSpPr>
          <p:cNvPr id="2" name="Título 1"/>
          <p:cNvSpPr>
            <a:spLocks noGrp="1"/>
          </p:cNvSpPr>
          <p:nvPr>
            <p:ph type="title"/>
          </p:nvPr>
        </p:nvSpPr>
        <p:spPr>
          <a:xfrm rot="5400000">
            <a:off x="3350133" y="3200400"/>
            <a:ext cx="6309360" cy="457200"/>
          </a:xfrm>
        </p:spPr>
        <p:txBody>
          <a:bodyPr/>
          <a:lstStyle>
            <a:lvl1pPr algn="l">
              <a:buNone/>
              <a:defRPr sz="2000" b="1"/>
            </a:lvl1pPr>
          </a:lstStyle>
          <a:p>
            <a:r>
              <a:rPr lang="pt-BR" smtClean="0"/>
              <a:t>Clique para editar o estilo do título mestre</a:t>
            </a:r>
            <a:endParaRPr lang="en-US"/>
          </a:p>
        </p:txBody>
      </p:sp>
      <p:sp>
        <p:nvSpPr>
          <p:cNvPr id="3" name="Espaço Reservado para Imagem 2"/>
          <p:cNvSpPr>
            <a:spLocks noGrp="1"/>
          </p:cNvSpPr>
          <p:nvPr>
            <p:ph type="pic" idx="1"/>
          </p:nvPr>
        </p:nvSpPr>
        <p:spPr>
          <a:xfrm>
            <a:off x="0" y="0"/>
            <a:ext cx="6172200" cy="6858000"/>
          </a:xfrm>
          <a:solidFill>
            <a:schemeClr val="bg2"/>
          </a:solidFill>
          <a:ln w="1270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ormAutofit/>
          </a:bodyPr>
          <a:lstStyle>
            <a:lvl1pPr marL="0" indent="0">
              <a:buNone/>
              <a:defRPr sz="3200"/>
            </a:lvl1pPr>
          </a:lstStyle>
          <a:p>
            <a:pPr lvl="0"/>
            <a:r>
              <a:rPr lang="pt-BR" noProof="0" smtClean="0"/>
              <a:t>Clique no ícone para adicionar uma imagem</a:t>
            </a:r>
            <a:endParaRPr lang="en-US" noProof="0" dirty="0"/>
          </a:p>
        </p:txBody>
      </p:sp>
      <p:sp>
        <p:nvSpPr>
          <p:cNvPr id="4" name="Espaço Reservado para Texto 3"/>
          <p:cNvSpPr>
            <a:spLocks noGrp="1"/>
          </p:cNvSpPr>
          <p:nvPr>
            <p:ph type="body" sz="half" idx="2"/>
          </p:nvPr>
        </p:nvSpPr>
        <p:spPr>
          <a:xfrm>
            <a:off x="6765798" y="264795"/>
            <a:ext cx="1524000" cy="4956048"/>
          </a:xfrm>
        </p:spPr>
        <p:txBody>
          <a:bodyPr rot="0" spcFirstLastPara="0" vertOverflow="overflow" horzOverflow="overflow" spcCol="274320" rtlCol="0" fromWordArt="0" forceAA="0">
            <a:normAutofit/>
          </a:bodyPr>
          <a:lstStyle>
            <a:lvl1pPr marL="0" indent="0">
              <a:spcBef>
                <a:spcPts val="100"/>
              </a:spcBef>
              <a:spcAft>
                <a:spcPts val="400"/>
              </a:spcAft>
              <a:buFontTx/>
              <a:buNone/>
              <a:defRPr sz="1200"/>
            </a:lvl1pPr>
            <a:lvl2pPr>
              <a:defRPr sz="1200"/>
            </a:lvl2pPr>
            <a:lvl3pPr>
              <a:defRPr sz="1000"/>
            </a:lvl3pPr>
            <a:lvl4pPr>
              <a:defRPr sz="900"/>
            </a:lvl4pPr>
            <a:lvl5pPr>
              <a:defRPr sz="900"/>
            </a:lvl5pPr>
          </a:lstStyle>
          <a:p>
            <a:pPr lvl="0"/>
            <a:r>
              <a:rPr lang="pt-BR" smtClean="0"/>
              <a:t>Clique para editar os estilos do texto mestre</a:t>
            </a:r>
          </a:p>
        </p:txBody>
      </p:sp>
      <p:sp>
        <p:nvSpPr>
          <p:cNvPr id="12" name="Espaço Reservado para Data 16"/>
          <p:cNvSpPr>
            <a:spLocks noGrp="1"/>
          </p:cNvSpPr>
          <p:nvPr>
            <p:ph type="dt" sz="half" idx="10"/>
          </p:nvPr>
        </p:nvSpPr>
        <p:spPr/>
        <p:txBody>
          <a:bodyPr rtlCol="0"/>
          <a:lstStyle>
            <a:lvl1pPr>
              <a:defRPr/>
            </a:lvl1pPr>
          </a:lstStyle>
          <a:p>
            <a:pPr>
              <a:defRPr/>
            </a:pPr>
            <a:fld id="{5BD4500E-9C1B-4942-8A66-17A908E49CB9}" type="datetime1">
              <a:rPr lang="pt-BR"/>
              <a:pPr>
                <a:defRPr/>
              </a:pPr>
              <a:t>21/12/2014</a:t>
            </a:fld>
            <a:endParaRPr lang="pt-BR"/>
          </a:p>
        </p:txBody>
      </p:sp>
      <p:sp>
        <p:nvSpPr>
          <p:cNvPr id="13" name="Espaço Reservado para Número de Slide 17"/>
          <p:cNvSpPr>
            <a:spLocks noGrp="1"/>
          </p:cNvSpPr>
          <p:nvPr>
            <p:ph type="sldNum" sz="quarter" idx="11"/>
          </p:nvPr>
        </p:nvSpPr>
        <p:spPr/>
        <p:txBody>
          <a:bodyPr rtlCol="0"/>
          <a:lstStyle>
            <a:lvl1pPr>
              <a:defRPr/>
            </a:lvl1pPr>
          </a:lstStyle>
          <a:p>
            <a:pPr>
              <a:defRPr/>
            </a:pPr>
            <a:fld id="{FE3C3A06-4D85-4636-80C1-69F9257DA9CF}" type="slidenum">
              <a:rPr lang="pt-BR"/>
              <a:pPr>
                <a:defRPr/>
              </a:pPr>
              <a:t>‹nº›</a:t>
            </a:fld>
            <a:endParaRPr lang="pt-BR"/>
          </a:p>
        </p:txBody>
      </p:sp>
      <p:sp>
        <p:nvSpPr>
          <p:cNvPr id="14" name="Espaço Reservado para Rodapé 20"/>
          <p:cNvSpPr>
            <a:spLocks noGrp="1"/>
          </p:cNvSpPr>
          <p:nvPr>
            <p:ph type="ftr" sz="quarter" idx="12"/>
          </p:nvPr>
        </p:nvSpPr>
        <p:spPr/>
        <p:txBody>
          <a:bodyPr rtlCol="0"/>
          <a:lstStyle>
            <a:lvl1pPr>
              <a:defRPr/>
            </a:lvl1pPr>
          </a:lstStyle>
          <a:p>
            <a:pPr>
              <a:defRPr/>
            </a:pPr>
            <a:endParaRPr lang="pt-B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estilo do título mestre</a:t>
            </a:r>
            <a:endParaRPr lang="en-US"/>
          </a:p>
        </p:txBody>
      </p:sp>
      <p:sp>
        <p:nvSpPr>
          <p:cNvPr id="3" name="Espaço Reservado para Texto Vertical 2"/>
          <p:cNvSpPr>
            <a:spLocks noGrp="1"/>
          </p:cNvSpPr>
          <p:nvPr>
            <p:ph type="body" orient="vert" idx="1"/>
          </p:nvPr>
        </p:nvSpPr>
        <p:spPr/>
        <p:txBody>
          <a:bodyPr vert="eaVer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4" name="Espaço Reservado para Data 13"/>
          <p:cNvSpPr>
            <a:spLocks noGrp="1"/>
          </p:cNvSpPr>
          <p:nvPr>
            <p:ph type="dt" sz="half" idx="10"/>
          </p:nvPr>
        </p:nvSpPr>
        <p:spPr/>
        <p:txBody>
          <a:bodyPr/>
          <a:lstStyle>
            <a:lvl1pPr>
              <a:defRPr/>
            </a:lvl1pPr>
          </a:lstStyle>
          <a:p>
            <a:pPr>
              <a:defRPr/>
            </a:pPr>
            <a:fld id="{04442CDF-5EE9-4FB1-9F1D-851EB5E40D89}" type="datetime1">
              <a:rPr lang="pt-BR"/>
              <a:pPr>
                <a:defRPr/>
              </a:pPr>
              <a:t>21/12/2014</a:t>
            </a:fld>
            <a:endParaRPr lang="pt-BR"/>
          </a:p>
        </p:txBody>
      </p:sp>
      <p:sp>
        <p:nvSpPr>
          <p:cNvPr id="5" name="Espaço Reservado para Rodapé 2"/>
          <p:cNvSpPr>
            <a:spLocks noGrp="1"/>
          </p:cNvSpPr>
          <p:nvPr>
            <p:ph type="ftr" sz="quarter" idx="11"/>
          </p:nvPr>
        </p:nvSpPr>
        <p:spPr/>
        <p:txBody>
          <a:bodyPr/>
          <a:lstStyle>
            <a:lvl1pPr>
              <a:defRPr/>
            </a:lvl1pPr>
          </a:lstStyle>
          <a:p>
            <a:pPr>
              <a:defRPr/>
            </a:pPr>
            <a:endParaRPr lang="pt-BR"/>
          </a:p>
        </p:txBody>
      </p:sp>
      <p:sp>
        <p:nvSpPr>
          <p:cNvPr id="6" name="Espaço Reservado para Número de Slide 22"/>
          <p:cNvSpPr>
            <a:spLocks noGrp="1"/>
          </p:cNvSpPr>
          <p:nvPr>
            <p:ph type="sldNum" sz="quarter" idx="12"/>
          </p:nvPr>
        </p:nvSpPr>
        <p:spPr/>
        <p:txBody>
          <a:bodyPr/>
          <a:lstStyle>
            <a:lvl1pPr>
              <a:defRPr/>
            </a:lvl1pPr>
          </a:lstStyle>
          <a:p>
            <a:pPr>
              <a:defRPr/>
            </a:pPr>
            <a:fld id="{9BEBAAE8-6D54-4D1D-999B-CE09F2E6D1A5}" type="slidenum">
              <a:rPr lang="pt-BR"/>
              <a:pPr>
                <a:defRPr/>
              </a:pPr>
              <a:t>‹nº›</a:t>
            </a:fld>
            <a:endParaRPr lang="pt-B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629400" y="274639"/>
            <a:ext cx="1676400" cy="5851525"/>
          </a:xfrm>
        </p:spPr>
        <p:txBody>
          <a:bodyPr vert="eaVert"/>
          <a:lstStyle/>
          <a:p>
            <a:r>
              <a:rPr lang="pt-BR" smtClean="0"/>
              <a:t>Clique para editar o estilo do título mestre</a:t>
            </a:r>
            <a:endParaRPr lang="en-US"/>
          </a:p>
        </p:txBody>
      </p:sp>
      <p:sp>
        <p:nvSpPr>
          <p:cNvPr id="3" name="Espaço Reservado para Texto Vertical 2"/>
          <p:cNvSpPr>
            <a:spLocks noGrp="1"/>
          </p:cNvSpPr>
          <p:nvPr>
            <p:ph type="body" orient="vert" idx="1"/>
          </p:nvPr>
        </p:nvSpPr>
        <p:spPr>
          <a:xfrm>
            <a:off x="457200" y="274638"/>
            <a:ext cx="6019800" cy="5851525"/>
          </a:xfrm>
        </p:spPr>
        <p:txBody>
          <a:bodyPr vert="eaVer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4" name="Espaço Reservado para Data 13"/>
          <p:cNvSpPr>
            <a:spLocks noGrp="1"/>
          </p:cNvSpPr>
          <p:nvPr>
            <p:ph type="dt" sz="half" idx="10"/>
          </p:nvPr>
        </p:nvSpPr>
        <p:spPr/>
        <p:txBody>
          <a:bodyPr/>
          <a:lstStyle>
            <a:lvl1pPr>
              <a:defRPr/>
            </a:lvl1pPr>
          </a:lstStyle>
          <a:p>
            <a:pPr>
              <a:defRPr/>
            </a:pPr>
            <a:fld id="{842D4A38-C10D-4326-BD01-676AE9F1A7AC}" type="datetime1">
              <a:rPr lang="pt-BR"/>
              <a:pPr>
                <a:defRPr/>
              </a:pPr>
              <a:t>21/12/2014</a:t>
            </a:fld>
            <a:endParaRPr lang="pt-BR"/>
          </a:p>
        </p:txBody>
      </p:sp>
      <p:sp>
        <p:nvSpPr>
          <p:cNvPr id="5" name="Espaço Reservado para Rodapé 2"/>
          <p:cNvSpPr>
            <a:spLocks noGrp="1"/>
          </p:cNvSpPr>
          <p:nvPr>
            <p:ph type="ftr" sz="quarter" idx="11"/>
          </p:nvPr>
        </p:nvSpPr>
        <p:spPr/>
        <p:txBody>
          <a:bodyPr/>
          <a:lstStyle>
            <a:lvl1pPr>
              <a:defRPr/>
            </a:lvl1pPr>
          </a:lstStyle>
          <a:p>
            <a:pPr>
              <a:defRPr/>
            </a:pPr>
            <a:endParaRPr lang="pt-BR"/>
          </a:p>
        </p:txBody>
      </p:sp>
      <p:sp>
        <p:nvSpPr>
          <p:cNvPr id="6" name="Espaço Reservado para Número de Slide 22"/>
          <p:cNvSpPr>
            <a:spLocks noGrp="1"/>
          </p:cNvSpPr>
          <p:nvPr>
            <p:ph type="sldNum" sz="quarter" idx="12"/>
          </p:nvPr>
        </p:nvSpPr>
        <p:spPr/>
        <p:txBody>
          <a:bodyPr/>
          <a:lstStyle>
            <a:lvl1pPr>
              <a:defRPr/>
            </a:lvl1pPr>
          </a:lstStyle>
          <a:p>
            <a:pPr>
              <a:defRPr/>
            </a:pPr>
            <a:fld id="{F5EEDAF0-D18C-4EBE-9ACA-49BCF0693126}" type="slidenum">
              <a:rPr lang="pt-BR"/>
              <a:pPr>
                <a:defRPr/>
              </a:pPr>
              <a:t>‹nº›</a:t>
            </a:fld>
            <a:endParaRPr lang="pt-B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clipArtAndTx">
  <p:cSld name="Título, clip-art e texto">
    <p:spTree>
      <p:nvGrpSpPr>
        <p:cNvPr id="1" name=""/>
        <p:cNvGrpSpPr/>
        <p:nvPr/>
      </p:nvGrpSpPr>
      <p:grpSpPr>
        <a:xfrm>
          <a:off x="0" y="0"/>
          <a:ext cx="0" cy="0"/>
          <a:chOff x="0" y="0"/>
          <a:chExt cx="0" cy="0"/>
        </a:xfrm>
      </p:grpSpPr>
      <p:sp>
        <p:nvSpPr>
          <p:cNvPr id="2" name="Título 1"/>
          <p:cNvSpPr>
            <a:spLocks noGrp="1"/>
          </p:cNvSpPr>
          <p:nvPr>
            <p:ph type="title"/>
          </p:nvPr>
        </p:nvSpPr>
        <p:spPr>
          <a:xfrm>
            <a:off x="574675" y="304800"/>
            <a:ext cx="8001000" cy="1216025"/>
          </a:xfrm>
        </p:spPr>
        <p:txBody>
          <a:bodyPr/>
          <a:lstStyle/>
          <a:p>
            <a:r>
              <a:rPr lang="pt-BR" smtClean="0"/>
              <a:t>Clique para editar o título mestre</a:t>
            </a:r>
            <a:endParaRPr lang="pt-BR"/>
          </a:p>
        </p:txBody>
      </p:sp>
      <p:sp>
        <p:nvSpPr>
          <p:cNvPr id="3" name="Espaço Reservado para Clip-art 2"/>
          <p:cNvSpPr>
            <a:spLocks noGrp="1"/>
          </p:cNvSpPr>
          <p:nvPr>
            <p:ph type="clipArt" sz="half" idx="1"/>
          </p:nvPr>
        </p:nvSpPr>
        <p:spPr>
          <a:xfrm>
            <a:off x="566738" y="1752600"/>
            <a:ext cx="3924300" cy="4267200"/>
          </a:xfrm>
        </p:spPr>
        <p:txBody>
          <a:bodyPr>
            <a:normAutofit/>
          </a:bodyPr>
          <a:lstStyle/>
          <a:p>
            <a:pPr lvl="0"/>
            <a:endParaRPr lang="pt-BR" noProof="0" smtClean="0"/>
          </a:p>
        </p:txBody>
      </p:sp>
      <p:sp>
        <p:nvSpPr>
          <p:cNvPr id="4" name="Espaço Reservado para Texto 3"/>
          <p:cNvSpPr>
            <a:spLocks noGrp="1"/>
          </p:cNvSpPr>
          <p:nvPr>
            <p:ph type="body" sz="half" idx="2"/>
          </p:nvPr>
        </p:nvSpPr>
        <p:spPr>
          <a:xfrm>
            <a:off x="4643438" y="1752600"/>
            <a:ext cx="3924300" cy="4267200"/>
          </a:xfrm>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5" name="Rectangle 6"/>
          <p:cNvSpPr>
            <a:spLocks noGrp="1" noChangeArrowheads="1"/>
          </p:cNvSpPr>
          <p:nvPr>
            <p:ph type="dt" sz="half" idx="10"/>
          </p:nvPr>
        </p:nvSpPr>
        <p:spPr/>
        <p:txBody>
          <a:bodyPr/>
          <a:lstStyle>
            <a:lvl1pPr>
              <a:defRPr smtClean="0"/>
            </a:lvl1pPr>
          </a:lstStyle>
          <a:p>
            <a:pPr>
              <a:defRPr/>
            </a:pPr>
            <a:fld id="{1240F7AB-14A8-4298-920E-20FF0CE932ED}" type="datetime1">
              <a:rPr lang="pt-BR" altLang="pt-BR"/>
              <a:pPr>
                <a:defRPr/>
              </a:pPr>
              <a:t>21/12/2014</a:t>
            </a:fld>
            <a:endParaRPr lang="pt-BR" altLang="pt-BR"/>
          </a:p>
        </p:txBody>
      </p:sp>
      <p:sp>
        <p:nvSpPr>
          <p:cNvPr id="6" name="Rectangle 7"/>
          <p:cNvSpPr>
            <a:spLocks noGrp="1" noChangeArrowheads="1"/>
          </p:cNvSpPr>
          <p:nvPr>
            <p:ph type="ftr" sz="quarter" idx="11"/>
          </p:nvPr>
        </p:nvSpPr>
        <p:spPr/>
        <p:txBody>
          <a:bodyPr/>
          <a:lstStyle>
            <a:lvl1pPr>
              <a:defRPr/>
            </a:lvl1pPr>
          </a:lstStyle>
          <a:p>
            <a:pPr>
              <a:defRPr/>
            </a:pPr>
            <a:endParaRPr lang="pt-BR" altLang="pt-BR"/>
          </a:p>
        </p:txBody>
      </p:sp>
      <p:sp>
        <p:nvSpPr>
          <p:cNvPr id="7" name="Rectangle 8"/>
          <p:cNvSpPr>
            <a:spLocks noGrp="1" noChangeArrowheads="1"/>
          </p:cNvSpPr>
          <p:nvPr>
            <p:ph type="sldNum" sz="quarter" idx="12"/>
          </p:nvPr>
        </p:nvSpPr>
        <p:spPr/>
        <p:txBody>
          <a:bodyPr/>
          <a:lstStyle>
            <a:lvl1pPr>
              <a:defRPr/>
            </a:lvl1pPr>
          </a:lstStyle>
          <a:p>
            <a:pPr>
              <a:defRPr/>
            </a:pPr>
            <a:fld id="{606738F7-1D06-4960-BD32-11DE254E678B}" type="slidenum">
              <a:rPr lang="pt-BR" altLang="pt-BR"/>
              <a:pPr>
                <a:defRPr/>
              </a:pPr>
              <a:t>‹nº›</a:t>
            </a:fld>
            <a:endParaRPr lang="pt-BR" altLang="pt-B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dgm">
  <p:cSld name="Título e diagrama ou organograma">
    <p:spTree>
      <p:nvGrpSpPr>
        <p:cNvPr id="1" name=""/>
        <p:cNvGrpSpPr/>
        <p:nvPr/>
      </p:nvGrpSpPr>
      <p:grpSpPr>
        <a:xfrm>
          <a:off x="0" y="0"/>
          <a:ext cx="0" cy="0"/>
          <a:chOff x="0" y="0"/>
          <a:chExt cx="0" cy="0"/>
        </a:xfrm>
      </p:grpSpPr>
      <p:sp>
        <p:nvSpPr>
          <p:cNvPr id="2" name="Título 1"/>
          <p:cNvSpPr>
            <a:spLocks noGrp="1"/>
          </p:cNvSpPr>
          <p:nvPr>
            <p:ph type="title"/>
          </p:nvPr>
        </p:nvSpPr>
        <p:spPr>
          <a:xfrm>
            <a:off x="574675" y="304800"/>
            <a:ext cx="8001000" cy="1216025"/>
          </a:xfrm>
        </p:spPr>
        <p:txBody>
          <a:bodyPr/>
          <a:lstStyle/>
          <a:p>
            <a:r>
              <a:rPr lang="pt-BR" smtClean="0"/>
              <a:t>Clique para editar o título mestre</a:t>
            </a:r>
            <a:endParaRPr lang="pt-BR"/>
          </a:p>
        </p:txBody>
      </p:sp>
      <p:sp>
        <p:nvSpPr>
          <p:cNvPr id="3" name="Espaço Reservado para SmartArt 2"/>
          <p:cNvSpPr>
            <a:spLocks noGrp="1"/>
          </p:cNvSpPr>
          <p:nvPr>
            <p:ph type="dgm" idx="1"/>
          </p:nvPr>
        </p:nvSpPr>
        <p:spPr>
          <a:xfrm>
            <a:off x="566738" y="1752600"/>
            <a:ext cx="8001000" cy="4267200"/>
          </a:xfrm>
        </p:spPr>
        <p:txBody>
          <a:bodyPr>
            <a:normAutofit/>
          </a:bodyPr>
          <a:lstStyle/>
          <a:p>
            <a:pPr lvl="0"/>
            <a:endParaRPr lang="pt-BR" noProof="0" smtClean="0"/>
          </a:p>
        </p:txBody>
      </p:sp>
      <p:sp>
        <p:nvSpPr>
          <p:cNvPr id="4" name="Rectangle 6"/>
          <p:cNvSpPr>
            <a:spLocks noGrp="1" noChangeArrowheads="1"/>
          </p:cNvSpPr>
          <p:nvPr>
            <p:ph type="dt" sz="half" idx="10"/>
          </p:nvPr>
        </p:nvSpPr>
        <p:spPr/>
        <p:txBody>
          <a:bodyPr/>
          <a:lstStyle>
            <a:lvl1pPr>
              <a:defRPr smtClean="0"/>
            </a:lvl1pPr>
          </a:lstStyle>
          <a:p>
            <a:pPr>
              <a:defRPr/>
            </a:pPr>
            <a:fld id="{5BCB53BE-A48C-415B-B138-465E2F5907B7}" type="datetime1">
              <a:rPr lang="pt-BR" altLang="pt-BR"/>
              <a:pPr>
                <a:defRPr/>
              </a:pPr>
              <a:t>21/12/2014</a:t>
            </a:fld>
            <a:endParaRPr lang="pt-BR" altLang="pt-BR"/>
          </a:p>
        </p:txBody>
      </p:sp>
      <p:sp>
        <p:nvSpPr>
          <p:cNvPr id="5" name="Rectangle 7"/>
          <p:cNvSpPr>
            <a:spLocks noGrp="1" noChangeArrowheads="1"/>
          </p:cNvSpPr>
          <p:nvPr>
            <p:ph type="ftr" sz="quarter" idx="11"/>
          </p:nvPr>
        </p:nvSpPr>
        <p:spPr/>
        <p:txBody>
          <a:bodyPr/>
          <a:lstStyle>
            <a:lvl1pPr>
              <a:defRPr/>
            </a:lvl1pPr>
          </a:lstStyle>
          <a:p>
            <a:pPr>
              <a:defRPr/>
            </a:pPr>
            <a:endParaRPr lang="pt-BR" altLang="pt-BR"/>
          </a:p>
        </p:txBody>
      </p:sp>
      <p:sp>
        <p:nvSpPr>
          <p:cNvPr id="6" name="Rectangle 8"/>
          <p:cNvSpPr>
            <a:spLocks noGrp="1" noChangeArrowheads="1"/>
          </p:cNvSpPr>
          <p:nvPr>
            <p:ph type="sldNum" sz="quarter" idx="12"/>
          </p:nvPr>
        </p:nvSpPr>
        <p:spPr/>
        <p:txBody>
          <a:bodyPr/>
          <a:lstStyle>
            <a:lvl1pPr>
              <a:defRPr/>
            </a:lvl1pPr>
          </a:lstStyle>
          <a:p>
            <a:pPr>
              <a:defRPr/>
            </a:pPr>
            <a:fld id="{2A416B90-8DBC-453D-8345-D909E36C2A47}" type="slidenum">
              <a:rPr lang="pt-BR" altLang="pt-BR"/>
              <a:pPr>
                <a:defRPr/>
              </a:pPr>
              <a:t>‹nº›</a:t>
            </a:fld>
            <a:endParaRPr lang="pt-BR" altLang="pt-B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6" name="Conector reto 15"/>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cs typeface="+mn-cs"/>
            </a:endParaRPr>
          </a:p>
        </p:txBody>
      </p:sp>
      <p:sp>
        <p:nvSpPr>
          <p:cNvPr id="22" name="Espaço Reservado para Título 21"/>
          <p:cNvSpPr>
            <a:spLocks noGrp="1"/>
          </p:cNvSpPr>
          <p:nvPr>
            <p:ph type="title"/>
          </p:nvPr>
        </p:nvSpPr>
        <p:spPr>
          <a:xfrm>
            <a:off x="457200" y="274638"/>
            <a:ext cx="7467600" cy="1143000"/>
          </a:xfrm>
          <a:prstGeom prst="rect">
            <a:avLst/>
          </a:prstGeom>
        </p:spPr>
        <p:txBody>
          <a:bodyPr vert="horz" anchor="b">
            <a:normAutofit/>
          </a:bodyPr>
          <a:lstStyle/>
          <a:p>
            <a:r>
              <a:rPr lang="pt-BR" smtClean="0"/>
              <a:t>Clique para editar o estilo do título mestre</a:t>
            </a:r>
            <a:endParaRPr lang="en-US"/>
          </a:p>
        </p:txBody>
      </p:sp>
      <p:sp>
        <p:nvSpPr>
          <p:cNvPr id="21508" name="Espaço Reservado para Texto 12"/>
          <p:cNvSpPr>
            <a:spLocks noGrp="1"/>
          </p:cNvSpPr>
          <p:nvPr>
            <p:ph type="body" idx="1"/>
          </p:nvPr>
        </p:nvSpPr>
        <p:spPr bwMode="auto">
          <a:xfrm>
            <a:off x="457200" y="1600200"/>
            <a:ext cx="7467600" cy="4873625"/>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smtClean="0"/>
          </a:p>
        </p:txBody>
      </p:sp>
      <p:sp>
        <p:nvSpPr>
          <p:cNvPr id="14" name="Espaço Reservado para Data 13"/>
          <p:cNvSpPr>
            <a:spLocks noGrp="1"/>
          </p:cNvSpPr>
          <p:nvPr>
            <p:ph type="dt" sz="half" idx="2"/>
          </p:nvPr>
        </p:nvSpPr>
        <p:spPr>
          <a:xfrm rot="5400000">
            <a:off x="7589045" y="1081881"/>
            <a:ext cx="2011362" cy="384175"/>
          </a:xfrm>
          <a:prstGeom prst="rect">
            <a:avLst/>
          </a:prstGeom>
        </p:spPr>
        <p:txBody>
          <a:bodyPr vert="horz" anchor="ctr" anchorCtr="0"/>
          <a:lstStyle>
            <a:lvl1pPr algn="r" eaLnBrk="1" fontAlgn="auto" latinLnBrk="0" hangingPunct="1">
              <a:spcBef>
                <a:spcPts val="0"/>
              </a:spcBef>
              <a:spcAft>
                <a:spcPts val="0"/>
              </a:spcAft>
              <a:defRPr kumimoji="0" sz="1200" smtClean="0">
                <a:solidFill>
                  <a:schemeClr val="tx2"/>
                </a:solidFill>
                <a:latin typeface="+mn-lt"/>
                <a:cs typeface="+mn-cs"/>
              </a:defRPr>
            </a:lvl1pPr>
          </a:lstStyle>
          <a:p>
            <a:pPr>
              <a:defRPr/>
            </a:pPr>
            <a:fld id="{BF953BFD-5B3D-49DA-B353-FA83F7A65E44}" type="datetime1">
              <a:rPr lang="pt-BR"/>
              <a:pPr>
                <a:defRPr/>
              </a:pPr>
              <a:t>21/12/2014</a:t>
            </a:fld>
            <a:endParaRPr lang="pt-BR"/>
          </a:p>
        </p:txBody>
      </p:sp>
      <p:sp>
        <p:nvSpPr>
          <p:cNvPr id="3" name="Espaço Reservado para Rodapé 2"/>
          <p:cNvSpPr>
            <a:spLocks noGrp="1"/>
          </p:cNvSpPr>
          <p:nvPr>
            <p:ph type="ftr" sz="quarter" idx="3"/>
          </p:nvPr>
        </p:nvSpPr>
        <p:spPr>
          <a:xfrm rot="5400000">
            <a:off x="6989763" y="3736975"/>
            <a:ext cx="3200400" cy="365125"/>
          </a:xfrm>
          <a:prstGeom prst="rect">
            <a:avLst/>
          </a:prstGeom>
        </p:spPr>
        <p:txBody>
          <a:bodyPr vert="horz" anchor="ctr" anchorCtr="0"/>
          <a:lstStyle>
            <a:lvl1pPr algn="l" eaLnBrk="1" fontAlgn="auto" latinLnBrk="0" hangingPunct="1">
              <a:spcBef>
                <a:spcPts val="0"/>
              </a:spcBef>
              <a:spcAft>
                <a:spcPts val="0"/>
              </a:spcAft>
              <a:defRPr kumimoji="0" sz="1200">
                <a:solidFill>
                  <a:schemeClr val="tx2"/>
                </a:solidFill>
                <a:latin typeface="+mn-lt"/>
                <a:cs typeface="+mn-cs"/>
              </a:defRPr>
            </a:lvl1pPr>
          </a:lstStyle>
          <a:p>
            <a:pPr>
              <a:defRPr/>
            </a:pPr>
            <a:endParaRPr lang="pt-BR"/>
          </a:p>
        </p:txBody>
      </p:sp>
      <p:sp>
        <p:nvSpPr>
          <p:cNvPr id="7" name="Conector reto 6"/>
          <p:cNvSpPr>
            <a:spLocks noChangeShapeType="1"/>
          </p:cNvSpPr>
          <p:nvPr/>
        </p:nvSpPr>
        <p:spPr bwMode="auto">
          <a:xfrm>
            <a:off x="76200"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9" name="Conector reto 8"/>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10" name="Retângulo 9"/>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1" name="Conector reto 10"/>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12" name="Elipse 11"/>
          <p:cNvSpPr/>
          <p:nvPr/>
        </p:nvSpPr>
        <p:spPr>
          <a:xfrm>
            <a:off x="8156575" y="5715000"/>
            <a:ext cx="549275" cy="549275"/>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23" name="Espaço Reservado para Número de Slide 22"/>
          <p:cNvSpPr>
            <a:spLocks noGrp="1"/>
          </p:cNvSpPr>
          <p:nvPr>
            <p:ph type="sldNum" sz="quarter" idx="4"/>
          </p:nvPr>
        </p:nvSpPr>
        <p:spPr>
          <a:xfrm>
            <a:off x="8129588" y="5734050"/>
            <a:ext cx="609600" cy="520700"/>
          </a:xfrm>
          <a:prstGeom prst="rect">
            <a:avLst/>
          </a:prstGeom>
        </p:spPr>
        <p:txBody>
          <a:bodyPr vert="horz" anchor="ctr"/>
          <a:lstStyle>
            <a:lvl1pPr algn="ctr" eaLnBrk="1" fontAlgn="auto" latinLnBrk="0" hangingPunct="1">
              <a:spcBef>
                <a:spcPts val="0"/>
              </a:spcBef>
              <a:spcAft>
                <a:spcPts val="0"/>
              </a:spcAft>
              <a:defRPr kumimoji="0" sz="1400" b="1" smtClean="0">
                <a:solidFill>
                  <a:srgbClr val="FFFFFF"/>
                </a:solidFill>
                <a:latin typeface="+mn-lt"/>
                <a:cs typeface="+mn-cs"/>
              </a:defRPr>
            </a:lvl1pPr>
          </a:lstStyle>
          <a:p>
            <a:pPr>
              <a:defRPr/>
            </a:pPr>
            <a:fld id="{8D92F8A6-87F4-4A94-B849-B641EDD9F612}" type="slidenum">
              <a:rPr lang="pt-BR"/>
              <a:pPr>
                <a:defRPr/>
              </a:pPr>
              <a:t>‹nº›</a:t>
            </a:fld>
            <a:endParaRPr lang="pt-BR"/>
          </a:p>
        </p:txBody>
      </p:sp>
    </p:spTree>
  </p:cSld>
  <p:clrMap bg1="lt1" tx1="dk1" bg2="lt2" tx2="dk2" accent1="accent1" accent2="accent2" accent3="accent3" accent4="accent4" accent5="accent5" accent6="accent6" hlink="hlink" folHlink="folHlink"/>
  <p:sldLayoutIdLst>
    <p:sldLayoutId id="2147483674" r:id="rId1"/>
    <p:sldLayoutId id="2147483675" r:id="rId2"/>
    <p:sldLayoutId id="2147483676" r:id="rId3"/>
    <p:sldLayoutId id="2147483673" r:id="rId4"/>
    <p:sldLayoutId id="2147483672" r:id="rId5"/>
    <p:sldLayoutId id="2147483677" r:id="rId6"/>
    <p:sldLayoutId id="2147483671" r:id="rId7"/>
    <p:sldLayoutId id="2147483678" r:id="rId8"/>
    <p:sldLayoutId id="2147483679" r:id="rId9"/>
    <p:sldLayoutId id="2147483670" r:id="rId10"/>
    <p:sldLayoutId id="2147483669" r:id="rId11"/>
    <p:sldLayoutId id="2147483680" r:id="rId12"/>
    <p:sldLayoutId id="2147483681" r:id="rId13"/>
  </p:sldLayoutIdLst>
  <p:hf hdr="0" ftr="0" dt="0"/>
  <p:txStyles>
    <p:titleStyle>
      <a:lvl1pPr algn="l" rtl="0" fontAlgn="base">
        <a:spcBef>
          <a:spcPct val="0"/>
        </a:spcBef>
        <a:spcAft>
          <a:spcPct val="0"/>
        </a:spcAft>
        <a:defRPr sz="3000" kern="1200" cap="small">
          <a:solidFill>
            <a:schemeClr val="tx2"/>
          </a:solidFill>
          <a:latin typeface="+mj-lt"/>
          <a:ea typeface="+mj-ea"/>
          <a:cs typeface="+mj-cs"/>
        </a:defRPr>
      </a:lvl1pPr>
      <a:lvl2pPr algn="l" rtl="0" fontAlgn="base">
        <a:spcBef>
          <a:spcPct val="0"/>
        </a:spcBef>
        <a:spcAft>
          <a:spcPct val="0"/>
        </a:spcAft>
        <a:defRPr sz="3000">
          <a:solidFill>
            <a:schemeClr val="tx2"/>
          </a:solidFill>
          <a:latin typeface="Century Schoolbook"/>
        </a:defRPr>
      </a:lvl2pPr>
      <a:lvl3pPr algn="l" rtl="0" fontAlgn="base">
        <a:spcBef>
          <a:spcPct val="0"/>
        </a:spcBef>
        <a:spcAft>
          <a:spcPct val="0"/>
        </a:spcAft>
        <a:defRPr sz="3000">
          <a:solidFill>
            <a:schemeClr val="tx2"/>
          </a:solidFill>
          <a:latin typeface="Century Schoolbook"/>
        </a:defRPr>
      </a:lvl3pPr>
      <a:lvl4pPr algn="l" rtl="0" fontAlgn="base">
        <a:spcBef>
          <a:spcPct val="0"/>
        </a:spcBef>
        <a:spcAft>
          <a:spcPct val="0"/>
        </a:spcAft>
        <a:defRPr sz="3000">
          <a:solidFill>
            <a:schemeClr val="tx2"/>
          </a:solidFill>
          <a:latin typeface="Century Schoolbook"/>
        </a:defRPr>
      </a:lvl4pPr>
      <a:lvl5pPr algn="l" rtl="0" fontAlgn="base">
        <a:spcBef>
          <a:spcPct val="0"/>
        </a:spcBef>
        <a:spcAft>
          <a:spcPct val="0"/>
        </a:spcAft>
        <a:defRPr sz="3000">
          <a:solidFill>
            <a:schemeClr val="tx2"/>
          </a:solidFill>
          <a:latin typeface="Century Schoolbook"/>
        </a:defRPr>
      </a:lvl5pPr>
      <a:lvl6pPr marL="457200" algn="l" rtl="0" fontAlgn="base">
        <a:spcBef>
          <a:spcPct val="0"/>
        </a:spcBef>
        <a:spcAft>
          <a:spcPct val="0"/>
        </a:spcAft>
        <a:defRPr sz="3000">
          <a:solidFill>
            <a:schemeClr val="tx2"/>
          </a:solidFill>
          <a:latin typeface="Century Schoolbook"/>
        </a:defRPr>
      </a:lvl6pPr>
      <a:lvl7pPr marL="914400" algn="l" rtl="0" fontAlgn="base">
        <a:spcBef>
          <a:spcPct val="0"/>
        </a:spcBef>
        <a:spcAft>
          <a:spcPct val="0"/>
        </a:spcAft>
        <a:defRPr sz="3000">
          <a:solidFill>
            <a:schemeClr val="tx2"/>
          </a:solidFill>
          <a:latin typeface="Century Schoolbook"/>
        </a:defRPr>
      </a:lvl7pPr>
      <a:lvl8pPr marL="1371600" algn="l" rtl="0" fontAlgn="base">
        <a:spcBef>
          <a:spcPct val="0"/>
        </a:spcBef>
        <a:spcAft>
          <a:spcPct val="0"/>
        </a:spcAft>
        <a:defRPr sz="3000">
          <a:solidFill>
            <a:schemeClr val="tx2"/>
          </a:solidFill>
          <a:latin typeface="Century Schoolbook"/>
        </a:defRPr>
      </a:lvl8pPr>
      <a:lvl9pPr marL="1828800" algn="l" rtl="0" fontAlgn="base">
        <a:spcBef>
          <a:spcPct val="0"/>
        </a:spcBef>
        <a:spcAft>
          <a:spcPct val="0"/>
        </a:spcAft>
        <a:defRPr sz="3000">
          <a:solidFill>
            <a:schemeClr val="tx2"/>
          </a:solidFill>
          <a:latin typeface="Century Schoolbook"/>
        </a:defRPr>
      </a:lvl9pPr>
    </p:titleStyle>
    <p:bodyStyle>
      <a:lvl1pPr marL="273050" indent="-273050" algn="l" rtl="0" fontAlgn="base">
        <a:spcBef>
          <a:spcPts val="600"/>
        </a:spcBef>
        <a:spcAft>
          <a:spcPct val="0"/>
        </a:spcAft>
        <a:buClr>
          <a:schemeClr val="accent1"/>
        </a:buClr>
        <a:buSzPct val="70000"/>
        <a:buFont typeface="Wingdings" pitchFamily="2" charset="2"/>
        <a:buChar char=""/>
        <a:defRPr sz="2400" kern="1200">
          <a:solidFill>
            <a:schemeClr val="tx1"/>
          </a:solidFill>
          <a:latin typeface="+mn-lt"/>
          <a:ea typeface="+mn-ea"/>
          <a:cs typeface="+mn-cs"/>
        </a:defRPr>
      </a:lvl1pPr>
      <a:lvl2pPr marL="639763" indent="-273050" algn="l" rtl="0" fontAlgn="base">
        <a:spcBef>
          <a:spcPct val="20000"/>
        </a:spcBef>
        <a:spcAft>
          <a:spcPct val="0"/>
        </a:spcAft>
        <a:buClr>
          <a:schemeClr val="accent1"/>
        </a:buClr>
        <a:buSzPct val="80000"/>
        <a:buFont typeface="Wingdings 2" pitchFamily="18" charset="2"/>
        <a:buChar char=""/>
        <a:defRPr sz="2100" kern="1200">
          <a:solidFill>
            <a:schemeClr val="tx1"/>
          </a:solidFill>
          <a:latin typeface="+mn-lt"/>
          <a:ea typeface="+mn-ea"/>
          <a:cs typeface="+mn-cs"/>
        </a:defRPr>
      </a:lvl2pPr>
      <a:lvl3pPr marL="914400" indent="-182563" algn="l" rtl="0" fontAlgn="base">
        <a:spcBef>
          <a:spcPct val="20000"/>
        </a:spcBef>
        <a:spcAft>
          <a:spcPct val="0"/>
        </a:spcAft>
        <a:buClr>
          <a:srgbClr val="E0752F"/>
        </a:buClr>
        <a:buSzPct val="60000"/>
        <a:buFont typeface="Wingdings" pitchFamily="2" charset="2"/>
        <a:buChar char=""/>
        <a:defRPr kern="1200">
          <a:solidFill>
            <a:schemeClr val="tx1"/>
          </a:solidFill>
          <a:latin typeface="+mn-lt"/>
          <a:ea typeface="+mn-ea"/>
          <a:cs typeface="+mn-cs"/>
        </a:defRPr>
      </a:lvl3pPr>
      <a:lvl4pPr marL="1187450" indent="-182563" algn="l" rtl="0" fontAlgn="base">
        <a:spcBef>
          <a:spcPct val="20000"/>
        </a:spcBef>
        <a:spcAft>
          <a:spcPct val="0"/>
        </a:spcAft>
        <a:buClr>
          <a:srgbClr val="FEC3AE"/>
        </a:buClr>
        <a:buSzPct val="60000"/>
        <a:buFont typeface="Wingdings" pitchFamily="2" charset="2"/>
        <a:buChar char=""/>
        <a:defRPr kern="1200">
          <a:solidFill>
            <a:schemeClr val="tx1"/>
          </a:solidFill>
          <a:latin typeface="+mn-lt"/>
          <a:ea typeface="+mn-ea"/>
          <a:cs typeface="+mn-cs"/>
        </a:defRPr>
      </a:lvl4pPr>
      <a:lvl5pPr marL="1462088" indent="-182563" algn="l" rtl="0" fontAlgn="base">
        <a:spcBef>
          <a:spcPct val="20000"/>
        </a:spcBef>
        <a:spcAft>
          <a:spcPct val="0"/>
        </a:spcAft>
        <a:buClr>
          <a:srgbClr val="BDCAE9"/>
        </a:buClr>
        <a:buSzPct val="68000"/>
        <a:buFont typeface="Wingdings 2" pitchFamily="18" charset="2"/>
        <a:buChar char=""/>
        <a:defRPr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hyperlink" Target="http://www.paulomargotto.com.br/" TargetMode="Externa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2.xml"/><Relationship Id="rId1" Type="http://schemas.openxmlformats.org/officeDocument/2006/relationships/vmlDrawing" Target="../drawings/vmlDrawing1.vml"/><Relationship Id="rId6" Type="http://schemas.openxmlformats.org/officeDocument/2006/relationships/oleObject" Target="../embeddings/oleObject3.bin"/><Relationship Id="rId5" Type="http://schemas.openxmlformats.org/officeDocument/2006/relationships/oleObject" Target="../embeddings/oleObject2.bin"/><Relationship Id="rId4" Type="http://schemas.openxmlformats.org/officeDocument/2006/relationships/oleObject" Target="../embeddings/oleObject1.bin"/></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12.xml"/><Relationship Id="rId4" Type="http://schemas.openxmlformats.org/officeDocument/2006/relationships/image" Target="../media/image10.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13.xml"/><Relationship Id="rId1" Type="http://schemas.openxmlformats.org/officeDocument/2006/relationships/vmlDrawing" Target="../drawings/vmlDrawing2.vml"/><Relationship Id="rId6" Type="http://schemas.openxmlformats.org/officeDocument/2006/relationships/oleObject" Target="../embeddings/oleObject6.bin"/><Relationship Id="rId5" Type="http://schemas.openxmlformats.org/officeDocument/2006/relationships/oleObject" Target="../embeddings/oleObject5.bin"/><Relationship Id="rId4" Type="http://schemas.openxmlformats.org/officeDocument/2006/relationships/oleObject" Target="../embeddings/oleObject4.bin"/></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oleObject" Target="../embeddings/Planilha_do_Microsoft_Office_Excel_97-20031.xls"/><Relationship Id="rId2" Type="http://schemas.openxmlformats.org/officeDocument/2006/relationships/slideLayout" Target="../slideLayouts/slideLayout2.xml"/><Relationship Id="rId1" Type="http://schemas.openxmlformats.org/officeDocument/2006/relationships/vmlDrawing" Target="../drawings/vmlDrawing3.v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oleObject" Target="../embeddings/Planilha_do_Microsoft_Office_Excel_97-20032.xls"/><Relationship Id="rId2" Type="http://schemas.openxmlformats.org/officeDocument/2006/relationships/slideLayout" Target="../slideLayouts/slideLayout2.xml"/><Relationship Id="rId1" Type="http://schemas.openxmlformats.org/officeDocument/2006/relationships/vmlDrawing" Target="../drawings/vmlDrawing4.v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oleObject" Target="../embeddings/Planilha_do_Microsoft_Office_Excel_97-20033.xls"/><Relationship Id="rId2" Type="http://schemas.openxmlformats.org/officeDocument/2006/relationships/slideLayout" Target="../slideLayouts/slideLayout2.xml"/><Relationship Id="rId1" Type="http://schemas.openxmlformats.org/officeDocument/2006/relationships/vmlDrawing" Target="../drawings/vmlDrawing5.v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oleObject" Target="../embeddings/Planilha_do_Microsoft_Office_Excel_97-20034.xls"/><Relationship Id="rId2" Type="http://schemas.openxmlformats.org/officeDocument/2006/relationships/slideLayout" Target="../slideLayouts/slideLayout2.xml"/><Relationship Id="rId1" Type="http://schemas.openxmlformats.org/officeDocument/2006/relationships/vmlDrawing" Target="../drawings/vmlDrawing6.v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1835150" y="620713"/>
            <a:ext cx="7308850" cy="3887787"/>
          </a:xfrm>
        </p:spPr>
        <p:txBody>
          <a:bodyPr wrap="square" lIns="91440" tIns="45720" rIns="91440" bIns="45720" numCol="1" anchorCtr="0" compatLnSpc="1">
            <a:prstTxWarp prst="textNoShape">
              <a:avLst/>
            </a:prstTxWarp>
          </a:bodyPr>
          <a:lstStyle/>
          <a:p>
            <a:r>
              <a:rPr lang="pt-BR" altLang="pt-BR" sz="1800" cap="none" dirty="0" smtClean="0">
                <a:solidFill>
                  <a:srgbClr val="0070C0"/>
                </a:solidFill>
              </a:rPr>
              <a:t>MONOGRAFIA APRESENTADA COMO REQUISITO PARA CONCLUSÃO DA RESIDÊNCIA MÉDICA EM PEDIATRIA GERAL (HOSPITAL MATERNO INFANTIL DE BRASÍLIA)/SES/DF</a:t>
            </a:r>
            <a:r>
              <a:rPr lang="pt-BR" altLang="pt-BR" sz="2000" cap="none" dirty="0" smtClean="0">
                <a:solidFill>
                  <a:srgbClr val="0070C0"/>
                </a:solidFill>
              </a:rPr>
              <a:t/>
            </a:r>
            <a:br>
              <a:rPr lang="pt-BR" altLang="pt-BR" sz="2000" cap="none" dirty="0" smtClean="0">
                <a:solidFill>
                  <a:srgbClr val="0070C0"/>
                </a:solidFill>
              </a:rPr>
            </a:br>
            <a:r>
              <a:rPr lang="pt-BR" altLang="pt-BR" sz="2000" cap="none" dirty="0" smtClean="0">
                <a:solidFill>
                  <a:srgbClr val="0070C0"/>
                </a:solidFill>
              </a:rPr>
              <a:t/>
            </a:r>
            <a:br>
              <a:rPr lang="pt-BR" altLang="pt-BR" sz="2000" cap="none" dirty="0" smtClean="0">
                <a:solidFill>
                  <a:srgbClr val="0070C0"/>
                </a:solidFill>
              </a:rPr>
            </a:br>
            <a:r>
              <a:rPr lang="pt-BR" altLang="pt-BR" sz="2900" i="1" cap="none" dirty="0" err="1" smtClean="0">
                <a:solidFill>
                  <a:srgbClr val="0070C0"/>
                </a:solidFill>
              </a:rPr>
              <a:t>G</a:t>
            </a:r>
            <a:r>
              <a:rPr lang="pt-BR" sz="2900" i="1" cap="none" dirty="0" err="1" smtClean="0"/>
              <a:t>lomerulonefrite</a:t>
            </a:r>
            <a:r>
              <a:rPr lang="pt-BR" sz="2900" i="1" cap="none" dirty="0" smtClean="0"/>
              <a:t> pós-estreptocócica na infância: uma revisão de casos atendidos em um Serviço de Emergência </a:t>
            </a:r>
            <a:r>
              <a:rPr lang="pt-BR" sz="2900" i="1" cap="none" dirty="0" smtClean="0"/>
              <a:t>P</a:t>
            </a:r>
            <a:r>
              <a:rPr lang="pt-BR" sz="2900" i="1" cap="none" dirty="0" smtClean="0"/>
              <a:t>ediátrica</a:t>
            </a:r>
            <a:r>
              <a:rPr lang="pt-BR" sz="2500" cap="none" dirty="0" smtClean="0"/>
              <a:t/>
            </a:r>
            <a:br>
              <a:rPr lang="pt-BR" sz="2500" cap="none" dirty="0" smtClean="0"/>
            </a:br>
            <a:r>
              <a:rPr lang="pt-BR" altLang="pt-BR" sz="2900" cap="none" dirty="0" smtClean="0">
                <a:solidFill>
                  <a:srgbClr val="0070C0"/>
                </a:solidFill>
                <a:latin typeface="Tahoma" pitchFamily="34" charset="0"/>
                <a:cs typeface="Tahoma" pitchFamily="34" charset="0"/>
              </a:rPr>
              <a:t/>
            </a:r>
            <a:br>
              <a:rPr lang="pt-BR" altLang="pt-BR" sz="2900" cap="none" dirty="0" smtClean="0">
                <a:solidFill>
                  <a:srgbClr val="0070C0"/>
                </a:solidFill>
                <a:latin typeface="Tahoma" pitchFamily="34" charset="0"/>
                <a:cs typeface="Tahoma" pitchFamily="34" charset="0"/>
              </a:rPr>
            </a:br>
            <a:endParaRPr lang="pt-BR" sz="2700" cap="none" dirty="0" smtClean="0"/>
          </a:p>
        </p:txBody>
      </p:sp>
      <p:sp>
        <p:nvSpPr>
          <p:cNvPr id="16386" name="Subtítulo 2"/>
          <p:cNvSpPr>
            <a:spLocks noGrp="1"/>
          </p:cNvSpPr>
          <p:nvPr>
            <p:ph type="subTitle" idx="1"/>
          </p:nvPr>
        </p:nvSpPr>
        <p:spPr>
          <a:xfrm>
            <a:off x="2268538" y="3860800"/>
            <a:ext cx="6172200" cy="1938338"/>
          </a:xfrm>
        </p:spPr>
        <p:txBody>
          <a:bodyPr/>
          <a:lstStyle/>
          <a:p>
            <a:pPr algn="ctr"/>
            <a:r>
              <a:rPr lang="pt-BR" dirty="0" err="1" smtClean="0">
                <a:solidFill>
                  <a:schemeClr val="tx1"/>
                </a:solidFill>
              </a:rPr>
              <a:t>Thaisa</a:t>
            </a:r>
            <a:r>
              <a:rPr lang="pt-BR" dirty="0" smtClean="0">
                <a:solidFill>
                  <a:schemeClr val="tx1"/>
                </a:solidFill>
              </a:rPr>
              <a:t> </a:t>
            </a:r>
            <a:r>
              <a:rPr lang="pt-BR" dirty="0" err="1" smtClean="0">
                <a:solidFill>
                  <a:schemeClr val="tx1"/>
                </a:solidFill>
              </a:rPr>
              <a:t>C</a:t>
            </a:r>
            <a:r>
              <a:rPr lang="pt-BR" dirty="0" err="1" smtClean="0">
                <a:solidFill>
                  <a:schemeClr val="tx1"/>
                </a:solidFill>
              </a:rPr>
              <a:t>ruvinel</a:t>
            </a:r>
            <a:r>
              <a:rPr lang="pt-BR" dirty="0" smtClean="0">
                <a:solidFill>
                  <a:schemeClr val="tx1"/>
                </a:solidFill>
              </a:rPr>
              <a:t> Campos </a:t>
            </a:r>
            <a:r>
              <a:rPr lang="pt-BR" dirty="0" smtClean="0">
                <a:solidFill>
                  <a:schemeClr val="tx1"/>
                </a:solidFill>
              </a:rPr>
              <a:t>B</a:t>
            </a:r>
            <a:r>
              <a:rPr lang="pt-BR" dirty="0" smtClean="0">
                <a:solidFill>
                  <a:schemeClr val="tx1"/>
                </a:solidFill>
              </a:rPr>
              <a:t>onfim</a:t>
            </a:r>
          </a:p>
          <a:p>
            <a:pPr algn="ctr"/>
            <a:r>
              <a:rPr lang="pt-BR" dirty="0" smtClean="0">
                <a:solidFill>
                  <a:schemeClr val="tx1"/>
                </a:solidFill>
              </a:rPr>
              <a:t>Orientador</a:t>
            </a:r>
            <a:r>
              <a:rPr lang="pt-BR" dirty="0" smtClean="0">
                <a:solidFill>
                  <a:schemeClr val="tx1"/>
                </a:solidFill>
              </a:rPr>
              <a:t>: Filipe Lacerda de Vasconcelos</a:t>
            </a:r>
          </a:p>
          <a:p>
            <a:pPr algn="ctr"/>
            <a:r>
              <a:rPr lang="pt-BR" dirty="0" smtClean="0">
                <a:solidFill>
                  <a:schemeClr val="tx1"/>
                </a:solidFill>
              </a:rPr>
              <a:t>Brasília, 21 de novembro de 2014</a:t>
            </a:r>
          </a:p>
          <a:p>
            <a:r>
              <a:rPr lang="pt-BR" dirty="0" smtClean="0">
                <a:solidFill>
                  <a:schemeClr val="tx1"/>
                </a:solidFill>
              </a:rPr>
              <a:t>                           </a:t>
            </a:r>
            <a:r>
              <a:rPr lang="pt-BR" dirty="0" smtClean="0">
                <a:solidFill>
                  <a:schemeClr val="tx1"/>
                </a:solidFill>
                <a:hlinkClick r:id="rId2"/>
              </a:rPr>
              <a:t>www.paulomargotto.com.br</a:t>
            </a:r>
            <a:r>
              <a:rPr lang="pt-BR" dirty="0" smtClean="0">
                <a:solidFill>
                  <a:schemeClr val="tx1"/>
                </a:solidFill>
              </a:rPr>
              <a:t> </a:t>
            </a:r>
            <a:endParaRPr lang="pt-BR" dirty="0" smtClean="0"/>
          </a:p>
        </p:txBody>
      </p:sp>
      <p:pic>
        <p:nvPicPr>
          <p:cNvPr id="16387" name="Picture 2"/>
          <p:cNvPicPr>
            <a:picLocks noChangeAspect="1" noChangeArrowheads="1"/>
          </p:cNvPicPr>
          <p:nvPr/>
        </p:nvPicPr>
        <p:blipFill>
          <a:blip r:embed="rId3"/>
          <a:srcRect/>
          <a:stretch>
            <a:fillRect/>
          </a:stretch>
        </p:blipFill>
        <p:spPr bwMode="auto">
          <a:xfrm>
            <a:off x="179388" y="5516563"/>
            <a:ext cx="8718550" cy="1163637"/>
          </a:xfrm>
          <a:prstGeom prst="rect">
            <a:avLst/>
          </a:prstGeom>
          <a:noFill/>
          <a:ln w="9525">
            <a:noFill/>
            <a:miter lim="800000"/>
            <a:headEnd/>
            <a:tailEnd/>
          </a:ln>
        </p:spPr>
      </p:pic>
      <p:pic>
        <p:nvPicPr>
          <p:cNvPr id="16388" name="Picture 9"/>
          <p:cNvPicPr>
            <a:picLocks noChangeAspect="1" noChangeArrowheads="1"/>
          </p:cNvPicPr>
          <p:nvPr/>
        </p:nvPicPr>
        <p:blipFill>
          <a:blip r:embed="rId4"/>
          <a:srcRect/>
          <a:stretch>
            <a:fillRect/>
          </a:stretch>
        </p:blipFill>
        <p:spPr bwMode="auto">
          <a:xfrm>
            <a:off x="250825" y="476250"/>
            <a:ext cx="1512888" cy="1323975"/>
          </a:xfrm>
          <a:prstGeom prst="rect">
            <a:avLst/>
          </a:prstGeom>
          <a:noFill/>
          <a:ln w="9525">
            <a:noFill/>
            <a:miter lim="800000"/>
            <a:headEnd/>
            <a:tailEnd/>
          </a:ln>
        </p:spPr>
      </p:pic>
      <p:sp>
        <p:nvSpPr>
          <p:cNvPr id="16389" name="Espaço Reservado para Número de Slide 5"/>
          <p:cNvSpPr>
            <a:spLocks noGrp="1"/>
          </p:cNvSpPr>
          <p:nvPr>
            <p:ph type="sldNum" sz="quarter" idx="12"/>
          </p:nvPr>
        </p:nvSpPr>
        <p:spPr>
          <a:noFill/>
          <a:ln>
            <a:miter lim="800000"/>
            <a:headEnd/>
            <a:tailEnd/>
          </a:ln>
        </p:spPr>
        <p:txBody>
          <a:bodyPr wrap="square" lIns="91440" tIns="45720" rIns="91440" bIns="45720" numCol="1" anchorCtr="0" compatLnSpc="1">
            <a:prstTxWarp prst="textNoShape">
              <a:avLst/>
            </a:prstTxWarp>
          </a:bodyPr>
          <a:lstStyle/>
          <a:p>
            <a:pPr fontAlgn="base">
              <a:spcBef>
                <a:spcPct val="0"/>
              </a:spcBef>
              <a:spcAft>
                <a:spcPct val="0"/>
              </a:spcAft>
            </a:pPr>
            <a:fld id="{D8624262-9927-4B7A-BE03-AC49EEF548C7}" type="slidenum">
              <a:rPr lang="pt-BR">
                <a:cs typeface="Arial" charset="0"/>
              </a:rPr>
              <a:pPr fontAlgn="base">
                <a:spcBef>
                  <a:spcPct val="0"/>
                </a:spcBef>
                <a:spcAft>
                  <a:spcPct val="0"/>
                </a:spcAft>
              </a:pPr>
              <a:t>1</a:t>
            </a:fld>
            <a:endParaRPr lang="pt-BR">
              <a:cs typeface="Arial"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4638"/>
            <a:ext cx="7467600" cy="561975"/>
          </a:xfrm>
        </p:spPr>
        <p:txBody>
          <a:bodyPr/>
          <a:lstStyle/>
          <a:p>
            <a:pPr fontAlgn="auto">
              <a:spcAft>
                <a:spcPts val="0"/>
              </a:spcAft>
              <a:defRPr/>
            </a:pPr>
            <a:r>
              <a:rPr lang="pt-BR" dirty="0" smtClean="0"/>
              <a:t>INTRODUÇÃO</a:t>
            </a:r>
            <a:endParaRPr lang="pt-BR" dirty="0"/>
          </a:p>
        </p:txBody>
      </p:sp>
      <p:sp>
        <p:nvSpPr>
          <p:cNvPr id="3" name="Espaço Reservado para Conteúdo 2"/>
          <p:cNvSpPr>
            <a:spLocks noGrp="1"/>
          </p:cNvSpPr>
          <p:nvPr>
            <p:ph sz="quarter" idx="1"/>
          </p:nvPr>
        </p:nvSpPr>
        <p:spPr>
          <a:xfrm>
            <a:off x="468313" y="981075"/>
            <a:ext cx="7467600" cy="4608513"/>
          </a:xfrm>
        </p:spPr>
        <p:txBody>
          <a:bodyPr>
            <a:normAutofit fontScale="92500"/>
          </a:bodyPr>
          <a:lstStyle/>
          <a:p>
            <a:pPr marL="274320" indent="-274320" fontAlgn="auto">
              <a:spcAft>
                <a:spcPts val="0"/>
              </a:spcAft>
              <a:buFont typeface="Wingdings"/>
              <a:buChar char=""/>
              <a:defRPr/>
            </a:pPr>
            <a:r>
              <a:rPr lang="pt-BR" dirty="0" smtClean="0"/>
              <a:t>A </a:t>
            </a:r>
            <a:r>
              <a:rPr lang="pt-BR" dirty="0" err="1" smtClean="0"/>
              <a:t>Glomerulonefrite</a:t>
            </a:r>
            <a:r>
              <a:rPr lang="pt-BR" dirty="0" smtClean="0"/>
              <a:t> pós-estreptocócica (GNPE) é uma das mais importantes e intrigantes condições na disciplina de nefrologia pediátrica.</a:t>
            </a:r>
          </a:p>
          <a:p>
            <a:pPr marL="274320" indent="-274320" fontAlgn="auto">
              <a:spcAft>
                <a:spcPts val="0"/>
              </a:spcAft>
              <a:buFont typeface="Wingdings"/>
              <a:buChar char=""/>
              <a:defRPr/>
            </a:pPr>
            <a:r>
              <a:rPr lang="pt-BR" dirty="0" smtClean="0"/>
              <a:t>Importante causa de injúria renal aguda e hospitalização de crianças em países desenvolvidos e subdesenvolvidos.</a:t>
            </a:r>
          </a:p>
          <a:p>
            <a:pPr marL="274320" indent="-274320" fontAlgn="auto">
              <a:spcAft>
                <a:spcPts val="0"/>
              </a:spcAft>
              <a:buFont typeface="Wingdings"/>
              <a:buChar char=""/>
              <a:defRPr/>
            </a:pPr>
            <a:r>
              <a:rPr lang="pt-BR" dirty="0" smtClean="0"/>
              <a:t>É representada por síndrome </a:t>
            </a:r>
            <a:r>
              <a:rPr lang="pt-BR" dirty="0" err="1" smtClean="0"/>
              <a:t>nefrítica</a:t>
            </a:r>
            <a:r>
              <a:rPr lang="pt-BR" dirty="0" smtClean="0"/>
              <a:t> caracterizada pelo aparecimento súbito de edema, </a:t>
            </a:r>
            <a:r>
              <a:rPr lang="pt-BR" dirty="0" err="1" smtClean="0"/>
              <a:t>hematúria</a:t>
            </a:r>
            <a:r>
              <a:rPr lang="pt-BR" dirty="0" smtClean="0"/>
              <a:t>, </a:t>
            </a:r>
            <a:r>
              <a:rPr lang="pt-BR" dirty="0" err="1" smtClean="0"/>
              <a:t>proteinúria</a:t>
            </a:r>
            <a:r>
              <a:rPr lang="pt-BR" dirty="0" smtClean="0"/>
              <a:t> e hipertensão.</a:t>
            </a:r>
          </a:p>
          <a:p>
            <a:pPr marL="274320" indent="-274320" fontAlgn="auto">
              <a:spcAft>
                <a:spcPts val="0"/>
              </a:spcAft>
              <a:buFont typeface="Wingdings"/>
              <a:buChar char=""/>
              <a:defRPr/>
            </a:pPr>
            <a:r>
              <a:rPr lang="pt-BR" dirty="0" smtClean="0"/>
              <a:t>Doença autolimitada que na sua fase aguda cursa em média quatorze dias com os parâmetros de normalidade, estabelecendo-se em até dois meses.</a:t>
            </a:r>
          </a:p>
          <a:p>
            <a:pPr marL="274320" indent="-274320" fontAlgn="auto">
              <a:spcAft>
                <a:spcPts val="0"/>
              </a:spcAft>
              <a:buFont typeface="Wingdings"/>
              <a:buChar char=""/>
              <a:defRPr/>
            </a:pPr>
            <a:endParaRPr lang="pt-BR" dirty="0"/>
          </a:p>
        </p:txBody>
      </p:sp>
      <p:sp>
        <p:nvSpPr>
          <p:cNvPr id="17411" name="CaixaDeTexto 4"/>
          <p:cNvSpPr txBox="1">
            <a:spLocks noChangeArrowheads="1"/>
          </p:cNvSpPr>
          <p:nvPr/>
        </p:nvSpPr>
        <p:spPr bwMode="auto">
          <a:xfrm>
            <a:off x="323850" y="5373688"/>
            <a:ext cx="15384463" cy="830262"/>
          </a:xfrm>
          <a:prstGeom prst="rect">
            <a:avLst/>
          </a:prstGeom>
          <a:noFill/>
          <a:ln w="9525">
            <a:noFill/>
            <a:miter lim="800000"/>
            <a:headEnd/>
            <a:tailEnd/>
          </a:ln>
        </p:spPr>
        <p:txBody>
          <a:bodyPr>
            <a:spAutoFit/>
          </a:bodyPr>
          <a:lstStyle/>
          <a:p>
            <a:r>
              <a:rPr lang="en-US" sz="1200">
                <a:latin typeface="Century Schoolbook"/>
              </a:rPr>
              <a:t>T. Matthew Eison et al. Post-streptococcal acute  glomerulonephritis in children: clinical features and pathogenesis. </a:t>
            </a:r>
          </a:p>
          <a:p>
            <a:r>
              <a:rPr lang="pt-BR" sz="1200">
                <a:latin typeface="Century Schoolbook"/>
              </a:rPr>
              <a:t>Pediatr Nephrol (2011) 26:165-180.</a:t>
            </a:r>
          </a:p>
          <a:p>
            <a:endParaRPr lang="pt-BR" sz="1200">
              <a:latin typeface="Century Schoolbook"/>
            </a:endParaRPr>
          </a:p>
          <a:p>
            <a:endParaRPr lang="pt-BR" sz="1200">
              <a:latin typeface="Century Schoolbook"/>
            </a:endParaRPr>
          </a:p>
        </p:txBody>
      </p:sp>
      <p:sp>
        <p:nvSpPr>
          <p:cNvPr id="17412" name="Espaço Reservado para Número de Slide 5"/>
          <p:cNvSpPr>
            <a:spLocks noGrp="1"/>
          </p:cNvSpPr>
          <p:nvPr>
            <p:ph type="sldNum" sz="quarter" idx="11"/>
          </p:nvPr>
        </p:nvSpPr>
        <p:spPr bwMode="auto">
          <a:noFill/>
          <a:ln>
            <a:miter lim="800000"/>
            <a:headEnd/>
            <a:tailEnd/>
          </a:ln>
        </p:spPr>
        <p:txBody>
          <a:bodyPr wrap="square" lIns="91440" tIns="45720" rIns="91440" bIns="45720" numCol="1" anchorCtr="0" compatLnSpc="1">
            <a:prstTxWarp prst="textNoShape">
              <a:avLst/>
            </a:prstTxWarp>
          </a:bodyPr>
          <a:lstStyle/>
          <a:p>
            <a:pPr fontAlgn="base">
              <a:spcBef>
                <a:spcPct val="0"/>
              </a:spcBef>
              <a:spcAft>
                <a:spcPct val="0"/>
              </a:spcAft>
            </a:pPr>
            <a:fld id="{BD8094AF-6BE9-42FF-ADAC-F11A012D7B01}" type="slidenum">
              <a:rPr lang="pt-BR">
                <a:cs typeface="Arial" charset="0"/>
              </a:rPr>
              <a:pPr fontAlgn="base">
                <a:spcBef>
                  <a:spcPct val="0"/>
                </a:spcBef>
                <a:spcAft>
                  <a:spcPct val="0"/>
                </a:spcAft>
              </a:pPr>
              <a:t>2</a:t>
            </a:fld>
            <a:endParaRPr lang="pt-BR">
              <a:cs typeface="Arial" charset="0"/>
            </a:endParaRPr>
          </a:p>
        </p:txBody>
      </p:sp>
      <p:sp>
        <p:nvSpPr>
          <p:cNvPr id="17413" name="Retângulo 6"/>
          <p:cNvSpPr>
            <a:spLocks noChangeArrowheads="1"/>
          </p:cNvSpPr>
          <p:nvPr/>
        </p:nvSpPr>
        <p:spPr bwMode="auto">
          <a:xfrm>
            <a:off x="323850" y="5842000"/>
            <a:ext cx="7993063" cy="1016000"/>
          </a:xfrm>
          <a:prstGeom prst="rect">
            <a:avLst/>
          </a:prstGeom>
          <a:noFill/>
          <a:ln w="9525">
            <a:noFill/>
            <a:miter lim="800000"/>
            <a:headEnd/>
            <a:tailEnd/>
          </a:ln>
        </p:spPr>
        <p:txBody>
          <a:bodyPr>
            <a:spAutoFit/>
          </a:bodyPr>
          <a:lstStyle/>
          <a:p>
            <a:r>
              <a:rPr lang="pt-BR" sz="1200">
                <a:latin typeface="Century Schoolbook"/>
              </a:rPr>
              <a:t>Nobuyuki Yoshizawa. Acute Glomerulonephritis. Internal Medicine Vol. 39, No. 9 (September 2000).</a:t>
            </a:r>
          </a:p>
          <a:p>
            <a:r>
              <a:rPr lang="pt-BR" sz="1200">
                <a:latin typeface="Century Schoolbook"/>
              </a:rPr>
              <a:t>Nefrologia para pediatras / Maria Cristina de Andrade, João Tomás de Abreu Carvalhaes. – São Paulo: Editora Atheneu, 2010.</a:t>
            </a:r>
          </a:p>
          <a:p>
            <a:r>
              <a:rPr lang="en-US" sz="1200">
                <a:latin typeface="Century Schoolbook"/>
              </a:rPr>
              <a:t>Manual of Pediatric Nephrology / Kishore Phadke, Paul Goodyer, Martin Bitzan, Editors. Springer-Verlag Berlin Heidelberg, 2014</a:t>
            </a:r>
            <a:endParaRPr lang="pt-BR" sz="1200">
              <a:latin typeface="Century Schoolbook"/>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4638"/>
            <a:ext cx="7467600" cy="490537"/>
          </a:xfrm>
        </p:spPr>
        <p:txBody>
          <a:bodyPr>
            <a:normAutofit fontScale="90000"/>
          </a:bodyPr>
          <a:lstStyle/>
          <a:p>
            <a:pPr fontAlgn="auto">
              <a:spcAft>
                <a:spcPts val="0"/>
              </a:spcAft>
              <a:defRPr/>
            </a:pPr>
            <a:r>
              <a:rPr lang="pt-BR" dirty="0" smtClean="0"/>
              <a:t>EPIDEMIOLOGIA</a:t>
            </a:r>
            <a:endParaRPr lang="pt-BR" dirty="0"/>
          </a:p>
        </p:txBody>
      </p:sp>
      <p:sp>
        <p:nvSpPr>
          <p:cNvPr id="18434" name="Espaço Reservado para Conteúdo 2"/>
          <p:cNvSpPr>
            <a:spLocks noGrp="1"/>
          </p:cNvSpPr>
          <p:nvPr>
            <p:ph sz="quarter" idx="1"/>
          </p:nvPr>
        </p:nvSpPr>
        <p:spPr>
          <a:xfrm>
            <a:off x="468313" y="836613"/>
            <a:ext cx="7467600" cy="4321175"/>
          </a:xfrm>
        </p:spPr>
        <p:txBody>
          <a:bodyPr/>
          <a:lstStyle/>
          <a:p>
            <a:r>
              <a:rPr lang="pt-BR" smtClean="0"/>
              <a:t>A estimativa mundial anual é de 472.000 casos, sendo que 404.000 ocorrem na infância.</a:t>
            </a:r>
          </a:p>
          <a:p>
            <a:r>
              <a:rPr lang="pt-BR" smtClean="0"/>
              <a:t>Nas últimas décadas, tem ocorrido uma redução na incidência da doença.</a:t>
            </a:r>
          </a:p>
          <a:p>
            <a:r>
              <a:rPr lang="pt-BR" smtClean="0"/>
              <a:t>É rara antes dos 2 anos, com ápice ao redor dos 7.</a:t>
            </a:r>
          </a:p>
          <a:p>
            <a:r>
              <a:rPr lang="pt-BR" smtClean="0"/>
              <a:t>Ocorre maior incidência no sexo masculino na proporção de 2:1.</a:t>
            </a:r>
          </a:p>
          <a:p>
            <a:r>
              <a:rPr lang="pt-BR" smtClean="0"/>
              <a:t>Nas epidemias e surtos de infecção estreptocócica, a prevalência de casos sintomáticos é de 12 a 25% (5% crianças).</a:t>
            </a:r>
          </a:p>
          <a:p>
            <a:endParaRPr lang="pt-BR" smtClean="0"/>
          </a:p>
          <a:p>
            <a:pPr>
              <a:buFont typeface="Wingdings" pitchFamily="2" charset="2"/>
              <a:buNone/>
            </a:pPr>
            <a:endParaRPr lang="pt-BR" smtClean="0"/>
          </a:p>
        </p:txBody>
      </p:sp>
      <p:sp>
        <p:nvSpPr>
          <p:cNvPr id="18435" name="CaixaDeTexto 5"/>
          <p:cNvSpPr txBox="1">
            <a:spLocks noChangeArrowheads="1"/>
          </p:cNvSpPr>
          <p:nvPr/>
        </p:nvSpPr>
        <p:spPr bwMode="auto">
          <a:xfrm>
            <a:off x="395288" y="5949950"/>
            <a:ext cx="7699375" cy="1108075"/>
          </a:xfrm>
          <a:prstGeom prst="rect">
            <a:avLst/>
          </a:prstGeom>
          <a:noFill/>
          <a:ln w="9525">
            <a:noFill/>
            <a:miter lim="800000"/>
            <a:headEnd/>
            <a:tailEnd/>
          </a:ln>
        </p:spPr>
        <p:txBody>
          <a:bodyPr>
            <a:spAutoFit/>
          </a:bodyPr>
          <a:lstStyle/>
          <a:p>
            <a:r>
              <a:rPr lang="en-US" sz="1200">
                <a:latin typeface="Century Schoolbook"/>
              </a:rPr>
              <a:t>T. Matthew Eison, et al Post-streptococcal acute glomerulonephritis in children: clinical features and pathogenesis. </a:t>
            </a:r>
            <a:r>
              <a:rPr lang="pt-BR" sz="1200">
                <a:latin typeface="Century Schoolbook"/>
              </a:rPr>
              <a:t>Pediatr Nephrol (2011) 26:165-180.</a:t>
            </a:r>
          </a:p>
          <a:p>
            <a:r>
              <a:rPr lang="en-US" sz="1200">
                <a:latin typeface="Century Schoolbook"/>
              </a:rPr>
              <a:t>B. Rodríguez-Iturbe, S. Batsford. Pathogenesis of poststreptococcal glomerulonephritis a century after Clemens Von Pirquet. </a:t>
            </a:r>
            <a:r>
              <a:rPr lang="pt-BR" sz="1200">
                <a:latin typeface="Century Schoolbook"/>
              </a:rPr>
              <a:t>Kidney International (2007) 71, 1094-1104.</a:t>
            </a:r>
          </a:p>
          <a:p>
            <a:endParaRPr lang="pt-BR">
              <a:latin typeface="Century Schoolbook"/>
            </a:endParaRPr>
          </a:p>
        </p:txBody>
      </p:sp>
      <p:sp>
        <p:nvSpPr>
          <p:cNvPr id="18436" name="Espaço Reservado para Número de Slide 4"/>
          <p:cNvSpPr>
            <a:spLocks noGrp="1"/>
          </p:cNvSpPr>
          <p:nvPr>
            <p:ph type="sldNum" sz="quarter" idx="11"/>
          </p:nvPr>
        </p:nvSpPr>
        <p:spPr bwMode="auto">
          <a:noFill/>
          <a:ln>
            <a:miter lim="800000"/>
            <a:headEnd/>
            <a:tailEnd/>
          </a:ln>
        </p:spPr>
        <p:txBody>
          <a:bodyPr wrap="square" lIns="91440" tIns="45720" rIns="91440" bIns="45720" numCol="1" anchorCtr="0" compatLnSpc="1">
            <a:prstTxWarp prst="textNoShape">
              <a:avLst/>
            </a:prstTxWarp>
          </a:bodyPr>
          <a:lstStyle/>
          <a:p>
            <a:pPr fontAlgn="base">
              <a:spcBef>
                <a:spcPct val="0"/>
              </a:spcBef>
              <a:spcAft>
                <a:spcPct val="0"/>
              </a:spcAft>
            </a:pPr>
            <a:fld id="{325D446E-05FF-426D-9808-81814DC2139A}" type="slidenum">
              <a:rPr lang="pt-BR">
                <a:cs typeface="Arial" charset="0"/>
              </a:rPr>
              <a:pPr fontAlgn="base">
                <a:spcBef>
                  <a:spcPct val="0"/>
                </a:spcBef>
                <a:spcAft>
                  <a:spcPct val="0"/>
                </a:spcAft>
              </a:pPr>
              <a:t>3</a:t>
            </a:fld>
            <a:endParaRPr lang="pt-BR">
              <a:cs typeface="Arial" charset="0"/>
            </a:endParaRPr>
          </a:p>
        </p:txBody>
      </p:sp>
      <p:sp>
        <p:nvSpPr>
          <p:cNvPr id="18437" name="CaixaDeTexto 6"/>
          <p:cNvSpPr txBox="1">
            <a:spLocks noChangeArrowheads="1"/>
          </p:cNvSpPr>
          <p:nvPr/>
        </p:nvSpPr>
        <p:spPr bwMode="auto">
          <a:xfrm>
            <a:off x="395288" y="5157788"/>
            <a:ext cx="8208962" cy="1200150"/>
          </a:xfrm>
          <a:prstGeom prst="rect">
            <a:avLst/>
          </a:prstGeom>
          <a:noFill/>
          <a:ln w="9525">
            <a:noFill/>
            <a:miter lim="800000"/>
            <a:headEnd/>
            <a:tailEnd/>
          </a:ln>
        </p:spPr>
        <p:txBody>
          <a:bodyPr>
            <a:spAutoFit/>
          </a:bodyPr>
          <a:lstStyle/>
          <a:p>
            <a:r>
              <a:rPr lang="pt-BR" sz="1200">
                <a:latin typeface="Century Schoolbook"/>
              </a:rPr>
              <a:t>Julio Toporovski et al. Nefrologia pediátrica 2 ed. Rio de Janeiro: Guanabara Koogan, 2006</a:t>
            </a:r>
          </a:p>
          <a:p>
            <a:r>
              <a:rPr lang="pt-BR" sz="1200">
                <a:latin typeface="Century Schoolbook"/>
              </a:rPr>
              <a:t>Claudio Schvartsman, Amélia Gorete Reis, Sylvia Costa Lima Farhat. Pronto Socorro 2.ed Barueri, SP: Manole, 2013</a:t>
            </a:r>
          </a:p>
          <a:p>
            <a:r>
              <a:rPr lang="en-US" sz="1200">
                <a:latin typeface="Century Schoolbook"/>
              </a:rPr>
              <a:t>Sun-Young Ahn, Elizabeth Ingulli. Acute poststreptococcal glomerulonephritis: an update. </a:t>
            </a:r>
            <a:r>
              <a:rPr lang="pt-BR" sz="1200">
                <a:latin typeface="Century Schoolbook"/>
              </a:rPr>
              <a:t>Current Opinion in Pediatrics 2008, 20: 157-162 </a:t>
            </a:r>
          </a:p>
          <a:p>
            <a:endParaRPr lang="pt-BR" sz="1200">
              <a:latin typeface="Century Schoolbook"/>
            </a:endParaRPr>
          </a:p>
          <a:p>
            <a:endParaRPr lang="pt-BR" sz="1200">
              <a:latin typeface="Century Schoolbook"/>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684213" y="188913"/>
            <a:ext cx="7772400" cy="1143000"/>
          </a:xfrm>
        </p:spPr>
        <p:txBody>
          <a:bodyPr>
            <a:normAutofit fontScale="90000"/>
          </a:bodyPr>
          <a:lstStyle/>
          <a:p>
            <a:pPr fontAlgn="auto">
              <a:spcAft>
                <a:spcPts val="0"/>
              </a:spcAft>
              <a:defRPr/>
            </a:pPr>
            <a:r>
              <a:rPr lang="pt-BR" sz="4000" b="1" dirty="0" smtClean="0">
                <a:solidFill>
                  <a:schemeClr val="tx2">
                    <a:lumMod val="60000"/>
                    <a:lumOff val="40000"/>
                  </a:schemeClr>
                </a:solidFill>
                <a:cs typeface="Arial" charset="0"/>
              </a:rPr>
              <a:t>Patogenia da lesão renal na síndrome </a:t>
            </a:r>
            <a:r>
              <a:rPr lang="pt-BR" sz="4000" b="1" dirty="0" err="1" smtClean="0">
                <a:solidFill>
                  <a:schemeClr val="tx2">
                    <a:lumMod val="60000"/>
                    <a:lumOff val="40000"/>
                  </a:schemeClr>
                </a:solidFill>
                <a:cs typeface="Arial" charset="0"/>
              </a:rPr>
              <a:t>nefrítica</a:t>
            </a:r>
            <a:r>
              <a:rPr lang="pt-BR" sz="4000" b="1" dirty="0" smtClean="0">
                <a:solidFill>
                  <a:schemeClr val="tx2">
                    <a:lumMod val="60000"/>
                    <a:lumOff val="40000"/>
                  </a:schemeClr>
                </a:solidFill>
              </a:rPr>
              <a:t> </a:t>
            </a:r>
          </a:p>
        </p:txBody>
      </p:sp>
      <p:sp>
        <p:nvSpPr>
          <p:cNvPr id="19458" name="Text Box 3"/>
          <p:cNvSpPr txBox="1">
            <a:spLocks noChangeArrowheads="1"/>
          </p:cNvSpPr>
          <p:nvPr/>
        </p:nvSpPr>
        <p:spPr bwMode="auto">
          <a:xfrm>
            <a:off x="800100" y="1511300"/>
            <a:ext cx="7543800" cy="1938338"/>
          </a:xfrm>
          <a:prstGeom prst="rect">
            <a:avLst/>
          </a:prstGeom>
          <a:noFill/>
          <a:ln w="9525">
            <a:noFill/>
            <a:miter lim="800000"/>
            <a:headEnd/>
            <a:tailEnd/>
          </a:ln>
        </p:spPr>
        <p:txBody>
          <a:bodyPr>
            <a:spAutoFit/>
          </a:bodyPr>
          <a:lstStyle/>
          <a:p>
            <a:pPr algn="just"/>
            <a:r>
              <a:rPr lang="pt-BR" sz="2400">
                <a:latin typeface="Century Schoolbook"/>
              </a:rPr>
              <a:t>Define-se morfologicamente pela presença de </a:t>
            </a:r>
            <a:r>
              <a:rPr lang="pt-BR" sz="2400" b="1">
                <a:latin typeface="Century Schoolbook"/>
              </a:rPr>
              <a:t>reação inflamatória nos glomérulos</a:t>
            </a:r>
            <a:r>
              <a:rPr lang="pt-BR" sz="2400">
                <a:latin typeface="Century Schoolbook"/>
              </a:rPr>
              <a:t>, com intensa hipercelularidade decorrente da infiltração de células circulantes, como leucócitos e macrófagos, e  proliferação de células residentes.</a:t>
            </a:r>
            <a:r>
              <a:rPr lang="pt-BR" sz="2400">
                <a:latin typeface="Times New Roman" pitchFamily="18" charset="0"/>
              </a:rPr>
              <a:t> </a:t>
            </a:r>
          </a:p>
        </p:txBody>
      </p:sp>
      <p:grpSp>
        <p:nvGrpSpPr>
          <p:cNvPr id="19459" name="Group 4"/>
          <p:cNvGrpSpPr>
            <a:grpSpLocks/>
          </p:cNvGrpSpPr>
          <p:nvPr/>
        </p:nvGrpSpPr>
        <p:grpSpPr bwMode="auto">
          <a:xfrm>
            <a:off x="5364163" y="3429000"/>
            <a:ext cx="2705100" cy="2565400"/>
            <a:chOff x="2458" y="2455"/>
            <a:chExt cx="1489" cy="1528"/>
          </a:xfrm>
        </p:grpSpPr>
        <p:sp>
          <p:nvSpPr>
            <p:cNvPr id="6149" name="Rectangle 5"/>
            <p:cNvSpPr>
              <a:spLocks noChangeArrowheads="1"/>
            </p:cNvSpPr>
            <p:nvPr/>
          </p:nvSpPr>
          <p:spPr bwMode="auto">
            <a:xfrm>
              <a:off x="2458" y="2455"/>
              <a:ext cx="1489" cy="1528"/>
            </a:xfrm>
            <a:prstGeom prst="rect">
              <a:avLst/>
            </a:prstGeom>
            <a:solidFill>
              <a:srgbClr val="DDDDDD"/>
            </a:solidFill>
            <a:ln w="38100">
              <a:solidFill>
                <a:srgbClr val="FFFF00"/>
              </a:solidFill>
              <a:miter lim="800000"/>
              <a:headEnd/>
              <a:tailEnd/>
            </a:ln>
            <a:effectLst>
              <a:outerShdw dist="35921" dir="2700000" algn="ctr" rotWithShape="0">
                <a:schemeClr val="bg2"/>
              </a:outerShdw>
            </a:effectLst>
          </p:spPr>
          <p:txBody>
            <a:bodyPr wrap="none" anchor="ctr"/>
            <a:lstStyle/>
            <a:p>
              <a:pPr fontAlgn="auto">
                <a:spcBef>
                  <a:spcPts val="0"/>
                </a:spcBef>
                <a:spcAft>
                  <a:spcPts val="0"/>
                </a:spcAft>
                <a:defRPr/>
              </a:pPr>
              <a:endParaRPr lang="pt-BR">
                <a:latin typeface="+mn-lt"/>
                <a:cs typeface="+mn-cs"/>
              </a:endParaRPr>
            </a:p>
          </p:txBody>
        </p:sp>
        <p:pic>
          <p:nvPicPr>
            <p:cNvPr id="19467" name="Picture 6" descr="scan02k"/>
            <p:cNvPicPr>
              <a:picLocks noChangeAspect="1" noChangeArrowheads="1"/>
            </p:cNvPicPr>
            <p:nvPr/>
          </p:nvPicPr>
          <p:blipFill>
            <a:blip r:embed="rId2">
              <a:clrChange>
                <a:clrFrom>
                  <a:srgbClr val="FFFFFF"/>
                </a:clrFrom>
                <a:clrTo>
                  <a:srgbClr val="FFFFFF">
                    <a:alpha val="0"/>
                  </a:srgbClr>
                </a:clrTo>
              </a:clrChange>
            </a:blip>
            <a:srcRect/>
            <a:stretch>
              <a:fillRect/>
            </a:stretch>
          </p:blipFill>
          <p:spPr bwMode="auto">
            <a:xfrm>
              <a:off x="2469" y="2515"/>
              <a:ext cx="1467" cy="1409"/>
            </a:xfrm>
            <a:prstGeom prst="rect">
              <a:avLst/>
            </a:prstGeom>
            <a:noFill/>
            <a:ln w="38100">
              <a:solidFill>
                <a:srgbClr val="FFFF00"/>
              </a:solidFill>
              <a:miter lim="800000"/>
              <a:headEnd/>
              <a:tailEnd/>
            </a:ln>
          </p:spPr>
        </p:pic>
      </p:grpSp>
      <p:grpSp>
        <p:nvGrpSpPr>
          <p:cNvPr id="19460" name="Group 7"/>
          <p:cNvGrpSpPr>
            <a:grpSpLocks/>
          </p:cNvGrpSpPr>
          <p:nvPr/>
        </p:nvGrpSpPr>
        <p:grpSpPr bwMode="auto">
          <a:xfrm>
            <a:off x="1619250" y="3429000"/>
            <a:ext cx="2682875" cy="2590800"/>
            <a:chOff x="288" y="326"/>
            <a:chExt cx="1637" cy="1680"/>
          </a:xfrm>
        </p:grpSpPr>
        <p:sp>
          <p:nvSpPr>
            <p:cNvPr id="6152" name="Rectangle 8"/>
            <p:cNvSpPr>
              <a:spLocks noChangeArrowheads="1"/>
            </p:cNvSpPr>
            <p:nvPr/>
          </p:nvSpPr>
          <p:spPr bwMode="auto">
            <a:xfrm>
              <a:off x="288" y="326"/>
              <a:ext cx="1637" cy="1680"/>
            </a:xfrm>
            <a:prstGeom prst="rect">
              <a:avLst/>
            </a:prstGeom>
            <a:solidFill>
              <a:srgbClr val="DDDDDD"/>
            </a:solidFill>
            <a:ln w="38100">
              <a:solidFill>
                <a:srgbClr val="FFFF00"/>
              </a:solidFill>
              <a:miter lim="800000"/>
              <a:headEnd/>
              <a:tailEnd/>
            </a:ln>
            <a:effectLst>
              <a:outerShdw dist="35921" dir="2700000" algn="ctr" rotWithShape="0">
                <a:schemeClr val="bg2"/>
              </a:outerShdw>
            </a:effectLst>
          </p:spPr>
          <p:txBody>
            <a:bodyPr wrap="none" anchor="ctr"/>
            <a:lstStyle/>
            <a:p>
              <a:pPr fontAlgn="auto">
                <a:spcBef>
                  <a:spcPts val="0"/>
                </a:spcBef>
                <a:spcAft>
                  <a:spcPts val="0"/>
                </a:spcAft>
                <a:defRPr/>
              </a:pPr>
              <a:endParaRPr lang="pt-BR">
                <a:latin typeface="+mn-lt"/>
                <a:cs typeface="+mn-cs"/>
              </a:endParaRPr>
            </a:p>
          </p:txBody>
        </p:sp>
        <p:pic>
          <p:nvPicPr>
            <p:cNvPr id="19465" name="Picture 9" descr="scan01a"/>
            <p:cNvPicPr>
              <a:picLocks noChangeAspect="1" noChangeArrowheads="1"/>
            </p:cNvPicPr>
            <p:nvPr/>
          </p:nvPicPr>
          <p:blipFill>
            <a:blip r:embed="rId3">
              <a:clrChange>
                <a:clrFrom>
                  <a:srgbClr val="FFFFFF"/>
                </a:clrFrom>
                <a:clrTo>
                  <a:srgbClr val="FFFFFF">
                    <a:alpha val="0"/>
                  </a:srgbClr>
                </a:clrTo>
              </a:clrChange>
            </a:blip>
            <a:srcRect/>
            <a:stretch>
              <a:fillRect/>
            </a:stretch>
          </p:blipFill>
          <p:spPr bwMode="auto">
            <a:xfrm>
              <a:off x="339" y="409"/>
              <a:ext cx="1536" cy="1514"/>
            </a:xfrm>
            <a:prstGeom prst="rect">
              <a:avLst/>
            </a:prstGeom>
            <a:noFill/>
            <a:ln w="38100">
              <a:solidFill>
                <a:srgbClr val="FFFF00"/>
              </a:solidFill>
              <a:miter lim="800000"/>
              <a:headEnd/>
              <a:tailEnd/>
            </a:ln>
          </p:spPr>
        </p:pic>
      </p:grpSp>
      <p:sp>
        <p:nvSpPr>
          <p:cNvPr id="19461" name="Text Box 10"/>
          <p:cNvSpPr txBox="1">
            <a:spLocks noChangeArrowheads="1"/>
          </p:cNvSpPr>
          <p:nvPr/>
        </p:nvSpPr>
        <p:spPr bwMode="auto">
          <a:xfrm>
            <a:off x="1692275" y="6308725"/>
            <a:ext cx="2519363" cy="366713"/>
          </a:xfrm>
          <a:prstGeom prst="rect">
            <a:avLst/>
          </a:prstGeom>
          <a:noFill/>
          <a:ln w="9525">
            <a:noFill/>
            <a:miter lim="800000"/>
            <a:headEnd/>
            <a:tailEnd/>
          </a:ln>
        </p:spPr>
        <p:txBody>
          <a:bodyPr>
            <a:spAutoFit/>
          </a:bodyPr>
          <a:lstStyle/>
          <a:p>
            <a:pPr>
              <a:spcBef>
                <a:spcPct val="50000"/>
              </a:spcBef>
            </a:pPr>
            <a:r>
              <a:rPr lang="pt-BR">
                <a:latin typeface="Century Schoolbook"/>
              </a:rPr>
              <a:t>           </a:t>
            </a:r>
            <a:r>
              <a:rPr lang="pt-BR" b="1">
                <a:latin typeface="Century Schoolbook"/>
              </a:rPr>
              <a:t>NORMAL</a:t>
            </a:r>
          </a:p>
        </p:txBody>
      </p:sp>
      <p:sp>
        <p:nvSpPr>
          <p:cNvPr id="19462" name="Text Box 11"/>
          <p:cNvSpPr txBox="1">
            <a:spLocks noChangeArrowheads="1"/>
          </p:cNvSpPr>
          <p:nvPr/>
        </p:nvSpPr>
        <p:spPr bwMode="auto">
          <a:xfrm>
            <a:off x="4932363" y="6381750"/>
            <a:ext cx="4211637" cy="366713"/>
          </a:xfrm>
          <a:prstGeom prst="rect">
            <a:avLst/>
          </a:prstGeom>
          <a:noFill/>
          <a:ln w="9525">
            <a:noFill/>
            <a:miter lim="800000"/>
            <a:headEnd/>
            <a:tailEnd/>
          </a:ln>
        </p:spPr>
        <p:txBody>
          <a:bodyPr>
            <a:spAutoFit/>
          </a:bodyPr>
          <a:lstStyle/>
          <a:p>
            <a:pPr>
              <a:spcBef>
                <a:spcPct val="50000"/>
              </a:spcBef>
            </a:pPr>
            <a:r>
              <a:rPr lang="pt-BR" b="1">
                <a:latin typeface="Century Schoolbook"/>
              </a:rPr>
              <a:t> GLOMERULONEFRITE AGUDA</a:t>
            </a:r>
          </a:p>
        </p:txBody>
      </p:sp>
      <p:sp>
        <p:nvSpPr>
          <p:cNvPr id="19463" name="Espaço Reservado para Número de Slide 11"/>
          <p:cNvSpPr>
            <a:spLocks noGrp="1"/>
          </p:cNvSpPr>
          <p:nvPr>
            <p:ph type="sldNum" sz="quarter" idx="11"/>
          </p:nvPr>
        </p:nvSpPr>
        <p:spPr bwMode="auto">
          <a:noFill/>
          <a:ln>
            <a:miter lim="800000"/>
            <a:headEnd/>
            <a:tailEnd/>
          </a:ln>
        </p:spPr>
        <p:txBody>
          <a:bodyPr wrap="square" lIns="91440" tIns="45720" rIns="91440" bIns="45720" numCol="1" anchorCtr="0" compatLnSpc="1">
            <a:prstTxWarp prst="textNoShape">
              <a:avLst/>
            </a:prstTxWarp>
          </a:bodyPr>
          <a:lstStyle/>
          <a:p>
            <a:pPr fontAlgn="base">
              <a:spcBef>
                <a:spcPct val="0"/>
              </a:spcBef>
              <a:spcAft>
                <a:spcPct val="0"/>
              </a:spcAft>
            </a:pPr>
            <a:fld id="{201C265A-3A86-43D7-B71D-A4561BB4F59B}" type="slidenum">
              <a:rPr lang="pt-BR">
                <a:cs typeface="Arial" charset="0"/>
              </a:rPr>
              <a:pPr fontAlgn="base">
                <a:spcBef>
                  <a:spcPct val="0"/>
                </a:spcBef>
                <a:spcAft>
                  <a:spcPct val="0"/>
                </a:spcAft>
              </a:pPr>
              <a:t>4</a:t>
            </a:fld>
            <a:endParaRPr lang="pt-BR">
              <a:cs typeface="Arial" charset="0"/>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4"/>
          <p:cNvSpPr>
            <a:spLocks noGrp="1" noChangeArrowheads="1"/>
          </p:cNvSpPr>
          <p:nvPr>
            <p:ph type="title"/>
          </p:nvPr>
        </p:nvSpPr>
        <p:spPr>
          <a:xfrm>
            <a:off x="609600" y="0"/>
            <a:ext cx="7772400" cy="914400"/>
          </a:xfrm>
        </p:spPr>
        <p:txBody>
          <a:bodyPr anchor="ctr"/>
          <a:lstStyle/>
          <a:p>
            <a:pPr fontAlgn="auto">
              <a:spcAft>
                <a:spcPts val="0"/>
              </a:spcAft>
              <a:defRPr/>
            </a:pPr>
            <a:r>
              <a:rPr lang="pt-BR" altLang="pt-BR" b="1" dirty="0" smtClean="0"/>
              <a:t>GNDA</a:t>
            </a:r>
            <a:r>
              <a:rPr lang="cs-CZ" altLang="pt-BR" b="1" dirty="0" smtClean="0"/>
              <a:t> (p</a:t>
            </a:r>
            <a:r>
              <a:rPr lang="pt-BR" altLang="pt-BR" b="1" dirty="0" smtClean="0"/>
              <a:t>ó</a:t>
            </a:r>
            <a:r>
              <a:rPr lang="cs-CZ" altLang="pt-BR" b="1" dirty="0" smtClean="0"/>
              <a:t>s</a:t>
            </a:r>
            <a:r>
              <a:rPr lang="pt-BR" altLang="pt-BR" b="1" dirty="0" smtClean="0"/>
              <a:t> estreptocócica)</a:t>
            </a:r>
            <a:endParaRPr lang="cs-CZ" altLang="pt-BR" b="1" dirty="0" smtClean="0"/>
          </a:p>
        </p:txBody>
      </p:sp>
      <p:sp>
        <p:nvSpPr>
          <p:cNvPr id="1030" name="Text Box 5"/>
          <p:cNvSpPr txBox="1">
            <a:spLocks noChangeArrowheads="1"/>
          </p:cNvSpPr>
          <p:nvPr/>
        </p:nvSpPr>
        <p:spPr bwMode="auto">
          <a:xfrm>
            <a:off x="381000" y="3352800"/>
            <a:ext cx="4406900" cy="488950"/>
          </a:xfrm>
          <a:prstGeom prst="rect">
            <a:avLst/>
          </a:prstGeom>
          <a:solidFill>
            <a:srgbClr val="FFFF00"/>
          </a:solidFill>
          <a:ln w="9525">
            <a:noFill/>
            <a:miter lim="800000"/>
            <a:headEnd/>
            <a:tailEnd/>
          </a:ln>
        </p:spPr>
        <p:txBody>
          <a:bodyPr lIns="90000" tIns="46800" rIns="90000" bIns="46800">
            <a:spAutoFit/>
          </a:bodyPr>
          <a:lstStyle/>
          <a:p>
            <a:pPr eaLnBrk="0" hangingPunct="0"/>
            <a:r>
              <a:rPr lang="pt-BR" altLang="pt-BR" sz="2000" b="1" baseline="-25000"/>
              <a:t>M</a:t>
            </a:r>
            <a:r>
              <a:rPr lang="cs-CZ" altLang="pt-BR" sz="2000" b="1" baseline="-25000"/>
              <a:t>icroscop</a:t>
            </a:r>
            <a:r>
              <a:rPr lang="pt-BR" altLang="pt-BR" sz="2000" b="1" baseline="-25000"/>
              <a:t>ia ótica</a:t>
            </a:r>
            <a:r>
              <a:rPr lang="cs-CZ" altLang="pt-BR" sz="2000" b="1" baseline="-25000"/>
              <a:t>:</a:t>
            </a:r>
            <a:r>
              <a:rPr lang="pt-BR" altLang="pt-BR" sz="2000" b="1" baseline="-25000"/>
              <a:t> proliferação difusa com proeminente influxo de neutrófilos</a:t>
            </a:r>
            <a:r>
              <a:rPr lang="cs-CZ" altLang="pt-BR" sz="2000" baseline="-25000"/>
              <a:t> (</a:t>
            </a:r>
            <a:r>
              <a:rPr lang="pt-BR" altLang="pt-BR" sz="2000" baseline="-25000"/>
              <a:t>GN </a:t>
            </a:r>
            <a:r>
              <a:rPr lang="cs-CZ" altLang="pt-BR" sz="2000" baseline="-25000"/>
              <a:t>exsudativ</a:t>
            </a:r>
            <a:r>
              <a:rPr lang="pt-BR" altLang="pt-BR" sz="2000" baseline="-25000"/>
              <a:t>a)</a:t>
            </a:r>
            <a:endParaRPr lang="cs-CZ" altLang="pt-BR" sz="2000" i="1" baseline="-25000"/>
          </a:p>
        </p:txBody>
      </p:sp>
      <p:sp>
        <p:nvSpPr>
          <p:cNvPr id="1031" name="Text Box 6"/>
          <p:cNvSpPr txBox="1">
            <a:spLocks noChangeArrowheads="1"/>
          </p:cNvSpPr>
          <p:nvPr/>
        </p:nvSpPr>
        <p:spPr bwMode="auto">
          <a:xfrm>
            <a:off x="5105400" y="4038600"/>
            <a:ext cx="3810000" cy="488950"/>
          </a:xfrm>
          <a:prstGeom prst="rect">
            <a:avLst/>
          </a:prstGeom>
          <a:solidFill>
            <a:srgbClr val="FF9999"/>
          </a:solidFill>
          <a:ln w="9525">
            <a:noFill/>
            <a:miter lim="800000"/>
            <a:headEnd/>
            <a:tailEnd/>
          </a:ln>
        </p:spPr>
        <p:txBody>
          <a:bodyPr lIns="90000" tIns="46800" rIns="90000" bIns="46800">
            <a:spAutoFit/>
          </a:bodyPr>
          <a:lstStyle/>
          <a:p>
            <a:pPr eaLnBrk="0" hangingPunct="0"/>
            <a:r>
              <a:rPr lang="cs-CZ" altLang="pt-BR" sz="2000" b="1" baseline="-25000"/>
              <a:t>I</a:t>
            </a:r>
            <a:r>
              <a:rPr lang="pt-BR" altLang="pt-BR" sz="2000" b="1" baseline="-25000"/>
              <a:t>munofluorescência </a:t>
            </a:r>
            <a:r>
              <a:rPr lang="cs-CZ" altLang="pt-BR" sz="2000" b="1" baseline="-25000"/>
              <a:t>(IF): </a:t>
            </a:r>
            <a:r>
              <a:rPr lang="pt-BR" altLang="pt-BR" sz="2000" b="1" baseline="-25000"/>
              <a:t>grosseiro e </a:t>
            </a:r>
            <a:r>
              <a:rPr lang="cs-CZ" altLang="pt-BR" sz="2000" baseline="-25000"/>
              <a:t>difus</a:t>
            </a:r>
            <a:r>
              <a:rPr lang="pt-BR" altLang="pt-BR" sz="2000" baseline="-25000"/>
              <a:t>o</a:t>
            </a:r>
            <a:r>
              <a:rPr lang="cs-CZ" altLang="pt-BR" sz="2000" baseline="-25000"/>
              <a:t> </a:t>
            </a:r>
            <a:r>
              <a:rPr lang="pt-BR" altLang="pt-BR" sz="2000" baseline="-25000"/>
              <a:t>aumento de </a:t>
            </a:r>
            <a:r>
              <a:rPr lang="cs-CZ" altLang="pt-BR" sz="2000" baseline="-25000"/>
              <a:t>C3</a:t>
            </a:r>
          </a:p>
        </p:txBody>
      </p:sp>
      <p:sp>
        <p:nvSpPr>
          <p:cNvPr id="1032" name="Text Box 7"/>
          <p:cNvSpPr txBox="1">
            <a:spLocks noChangeArrowheads="1"/>
          </p:cNvSpPr>
          <p:nvPr/>
        </p:nvSpPr>
        <p:spPr bwMode="auto">
          <a:xfrm>
            <a:off x="4356100" y="5157788"/>
            <a:ext cx="3744913" cy="687387"/>
          </a:xfrm>
          <a:prstGeom prst="rect">
            <a:avLst/>
          </a:prstGeom>
          <a:solidFill>
            <a:srgbClr val="66FF33"/>
          </a:solidFill>
          <a:ln w="9525">
            <a:noFill/>
            <a:miter lim="800000"/>
            <a:headEnd/>
            <a:tailEnd/>
          </a:ln>
        </p:spPr>
        <p:txBody>
          <a:bodyPr lIns="90000" tIns="46800" rIns="90000" bIns="46800">
            <a:spAutoFit/>
          </a:bodyPr>
          <a:lstStyle/>
          <a:p>
            <a:pPr eaLnBrk="0" hangingPunct="0"/>
            <a:r>
              <a:rPr lang="pt-BR" altLang="pt-BR" sz="2000" b="1" baseline="-25000"/>
              <a:t>Microscopia eletrônica (ME):</a:t>
            </a:r>
            <a:r>
              <a:rPr lang="pt-BR" altLang="pt-BR" sz="2000" baseline="-25000"/>
              <a:t> depósitos subendoteliais e condensação do citoesqueleto no citoplasma epitelial adjacente </a:t>
            </a:r>
          </a:p>
        </p:txBody>
      </p:sp>
      <p:graphicFrame>
        <p:nvGraphicFramePr>
          <p:cNvPr id="1026" name="Object 8"/>
          <p:cNvGraphicFramePr>
            <a:graphicFrameLocks noChangeAspect="1"/>
          </p:cNvGraphicFramePr>
          <p:nvPr>
            <p:ph type="body" idx="1"/>
          </p:nvPr>
        </p:nvGraphicFramePr>
        <p:xfrm>
          <a:off x="539750" y="4076700"/>
          <a:ext cx="3657600" cy="2590800"/>
        </p:xfrm>
        <a:graphic>
          <a:graphicData uri="http://schemas.openxmlformats.org/presentationml/2006/ole">
            <p:oleObj spid="_x0000_s1026" name="Fotografie" r:id="rId4" imgW="7621064" imgH="5495238" progId="">
              <p:embed/>
            </p:oleObj>
          </a:graphicData>
        </a:graphic>
      </p:graphicFrame>
      <p:sp>
        <p:nvSpPr>
          <p:cNvPr id="1033" name="Line 9"/>
          <p:cNvSpPr>
            <a:spLocks noChangeShapeType="1"/>
          </p:cNvSpPr>
          <p:nvPr/>
        </p:nvSpPr>
        <p:spPr bwMode="auto">
          <a:xfrm>
            <a:off x="2895600" y="4800600"/>
            <a:ext cx="0" cy="152400"/>
          </a:xfrm>
          <a:prstGeom prst="line">
            <a:avLst/>
          </a:prstGeom>
          <a:noFill/>
          <a:ln w="9525">
            <a:noFill/>
            <a:round/>
            <a:headEnd/>
            <a:tailEnd type="triangle" w="med" len="med"/>
          </a:ln>
        </p:spPr>
        <p:txBody>
          <a:bodyPr lIns="90000" tIns="46800" rIns="90000" bIns="46800">
            <a:spAutoFit/>
          </a:bodyPr>
          <a:lstStyle/>
          <a:p>
            <a:endParaRPr lang="pt-BR"/>
          </a:p>
        </p:txBody>
      </p:sp>
      <p:graphicFrame>
        <p:nvGraphicFramePr>
          <p:cNvPr id="1027" name="Object 10"/>
          <p:cNvGraphicFramePr>
            <a:graphicFrameLocks noChangeAspect="1"/>
          </p:cNvGraphicFramePr>
          <p:nvPr/>
        </p:nvGraphicFramePr>
        <p:xfrm>
          <a:off x="5029200" y="838200"/>
          <a:ext cx="3886200" cy="3048000"/>
        </p:xfrm>
        <a:graphic>
          <a:graphicData uri="http://schemas.openxmlformats.org/presentationml/2006/ole">
            <p:oleObj spid="_x0000_s1027" name="Fotografie" r:id="rId5" imgW="7621064" imgH="5485714" progId="">
              <p:embed/>
            </p:oleObj>
          </a:graphicData>
        </a:graphic>
      </p:graphicFrame>
      <p:graphicFrame>
        <p:nvGraphicFramePr>
          <p:cNvPr id="1028" name="Object 11"/>
          <p:cNvGraphicFramePr>
            <a:graphicFrameLocks noChangeAspect="1"/>
          </p:cNvGraphicFramePr>
          <p:nvPr/>
        </p:nvGraphicFramePr>
        <p:xfrm>
          <a:off x="914400" y="914400"/>
          <a:ext cx="3276600" cy="2362200"/>
        </p:xfrm>
        <a:graphic>
          <a:graphicData uri="http://schemas.openxmlformats.org/presentationml/2006/ole">
            <p:oleObj spid="_x0000_s1028" name="Fotografie" r:id="rId6" imgW="7621064" imgH="5571429" progId="">
              <p:embed/>
            </p:oleObj>
          </a:graphicData>
        </a:graphic>
      </p:graphicFrame>
      <p:sp>
        <p:nvSpPr>
          <p:cNvPr id="1034" name="Espaço Reservado para Número de Slide 9"/>
          <p:cNvSpPr>
            <a:spLocks noGrp="1"/>
          </p:cNvSpPr>
          <p:nvPr>
            <p:ph type="sldNum" sz="quarter" idx="11"/>
          </p:nvPr>
        </p:nvSpPr>
        <p:spPr bwMode="auto">
          <a:noFill/>
          <a:ln>
            <a:miter lim="800000"/>
            <a:headEnd/>
            <a:tailEnd/>
          </a:ln>
        </p:spPr>
        <p:txBody>
          <a:bodyPr wrap="square" lIns="91440" tIns="45720" rIns="91440" bIns="45720" numCol="1" anchorCtr="0" compatLnSpc="1">
            <a:prstTxWarp prst="textNoShape">
              <a:avLst/>
            </a:prstTxWarp>
          </a:bodyPr>
          <a:lstStyle/>
          <a:p>
            <a:pPr fontAlgn="base">
              <a:spcBef>
                <a:spcPct val="0"/>
              </a:spcBef>
              <a:spcAft>
                <a:spcPct val="0"/>
              </a:spcAft>
            </a:pPr>
            <a:fld id="{46C7D7FA-3C29-4EA3-B0D0-43604E140B76}" type="slidenum">
              <a:rPr lang="pt-BR">
                <a:cs typeface="Arial" charset="0"/>
              </a:rPr>
              <a:pPr fontAlgn="base">
                <a:spcBef>
                  <a:spcPct val="0"/>
                </a:spcBef>
                <a:spcAft>
                  <a:spcPct val="0"/>
                </a:spcAft>
              </a:pPr>
              <a:t>5</a:t>
            </a:fld>
            <a:endParaRPr lang="pt-BR">
              <a:cs typeface="Arial" charset="0"/>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a:xfrm>
            <a:off x="574675" y="304800"/>
            <a:ext cx="8001000" cy="676275"/>
          </a:xfrm>
        </p:spPr>
        <p:txBody>
          <a:bodyPr/>
          <a:lstStyle/>
          <a:p>
            <a:pPr fontAlgn="auto">
              <a:spcAft>
                <a:spcPts val="0"/>
              </a:spcAft>
              <a:defRPr/>
            </a:pPr>
            <a:r>
              <a:rPr lang="pt-BR" altLang="pt-BR" sz="3600" dirty="0" smtClean="0"/>
              <a:t>GNDA - </a:t>
            </a:r>
            <a:r>
              <a:rPr lang="pt-BR" altLang="pt-BR" sz="3600" dirty="0" err="1" smtClean="0"/>
              <a:t>fisipatologia</a:t>
            </a:r>
            <a:endParaRPr lang="pt-BR" altLang="pt-BR" sz="3600" dirty="0" smtClean="0"/>
          </a:p>
        </p:txBody>
      </p:sp>
      <p:sp>
        <p:nvSpPr>
          <p:cNvPr id="5124" name="Rectangle 4"/>
          <p:cNvSpPr>
            <a:spLocks noGrp="1" noChangeArrowheads="1"/>
          </p:cNvSpPr>
          <p:nvPr>
            <p:ph type="body" sz="half" idx="2"/>
          </p:nvPr>
        </p:nvSpPr>
        <p:spPr>
          <a:xfrm>
            <a:off x="0" y="1268413"/>
            <a:ext cx="8964613" cy="2160587"/>
          </a:xfrm>
        </p:spPr>
        <p:txBody>
          <a:bodyPr/>
          <a:lstStyle/>
          <a:p>
            <a:pPr algn="just"/>
            <a:r>
              <a:rPr lang="pt-BR" altLang="pt-BR" smtClean="0"/>
              <a:t>Estreptococcia </a:t>
            </a:r>
            <a:r>
              <a:rPr lang="pt-BR" altLang="pt-BR" smtClean="0">
                <a:sym typeface="Wingdings 3" pitchFamily="18" charset="2"/>
              </a:rPr>
              <a:t> Ligação de antígenos no tecido glomerular renal  deposição de imunocomplexos e ativação do complemento  processo inflamatório agudo  diminuição da filtração glomerular  </a:t>
            </a:r>
            <a:r>
              <a:rPr lang="pt-BR" altLang="pt-BR" u="sng" smtClean="0">
                <a:sym typeface="Wingdings 3" pitchFamily="18" charset="2"/>
              </a:rPr>
              <a:t>oligúria</a:t>
            </a:r>
            <a:r>
              <a:rPr lang="pt-BR" altLang="pt-BR" smtClean="0">
                <a:sym typeface="Wingdings 3" pitchFamily="18" charset="2"/>
              </a:rPr>
              <a:t>  retenção de Na</a:t>
            </a:r>
            <a:r>
              <a:rPr lang="pt-BR" altLang="pt-BR" baseline="30000" smtClean="0">
                <a:sym typeface="Wingdings 3" pitchFamily="18" charset="2"/>
              </a:rPr>
              <a:t>+</a:t>
            </a:r>
            <a:r>
              <a:rPr lang="pt-BR" altLang="pt-BR" smtClean="0">
                <a:sym typeface="Wingdings 3" pitchFamily="18" charset="2"/>
              </a:rPr>
              <a:t> e água  </a:t>
            </a:r>
            <a:r>
              <a:rPr lang="pt-BR" altLang="pt-BR" u="sng" smtClean="0">
                <a:sym typeface="Wingdings 3" pitchFamily="18" charset="2"/>
              </a:rPr>
              <a:t>edema + hipertensão arterial + congestão .</a:t>
            </a:r>
          </a:p>
        </p:txBody>
      </p:sp>
      <p:sp>
        <p:nvSpPr>
          <p:cNvPr id="23555" name="Espaço Reservado para Número de Slide 3"/>
          <p:cNvSpPr>
            <a:spLocks noGrp="1"/>
          </p:cNvSpPr>
          <p:nvPr>
            <p:ph type="sldNum" sz="quarter" idx="12"/>
          </p:nvPr>
        </p:nvSpPr>
        <p:spPr bwMode="auto">
          <a:noFill/>
          <a:ln>
            <a:miter lim="800000"/>
            <a:headEnd/>
            <a:tailEnd/>
          </a:ln>
        </p:spPr>
        <p:txBody>
          <a:bodyPr wrap="square" lIns="91440" tIns="45720" rIns="91440" bIns="45720" numCol="1" anchorCtr="0" compatLnSpc="1">
            <a:prstTxWarp prst="textNoShape">
              <a:avLst/>
            </a:prstTxWarp>
          </a:bodyPr>
          <a:lstStyle/>
          <a:p>
            <a:pPr fontAlgn="base">
              <a:spcBef>
                <a:spcPct val="0"/>
              </a:spcBef>
              <a:spcAft>
                <a:spcPct val="0"/>
              </a:spcAft>
            </a:pPr>
            <a:fld id="{35B27123-18B0-4552-9E77-C787617ED764}" type="slidenum">
              <a:rPr lang="pt-BR" altLang="pt-BR" smtClean="0">
                <a:cs typeface="Arial" charset="0"/>
              </a:rPr>
              <a:pPr fontAlgn="base">
                <a:spcBef>
                  <a:spcPct val="0"/>
                </a:spcBef>
                <a:spcAft>
                  <a:spcPct val="0"/>
                </a:spcAft>
              </a:pPr>
              <a:t>6</a:t>
            </a:fld>
            <a:endParaRPr lang="pt-BR" altLang="pt-BR" smtClean="0">
              <a:cs typeface="Arial" charset="0"/>
            </a:endParaRPr>
          </a:p>
        </p:txBody>
      </p:sp>
      <p:sp>
        <p:nvSpPr>
          <p:cNvPr id="5" name="Rectangle 4"/>
          <p:cNvSpPr txBox="1">
            <a:spLocks noChangeArrowheads="1"/>
          </p:cNvSpPr>
          <p:nvPr/>
        </p:nvSpPr>
        <p:spPr bwMode="auto">
          <a:xfrm>
            <a:off x="4067175" y="3500438"/>
            <a:ext cx="3922713" cy="2900362"/>
          </a:xfrm>
          <a:prstGeom prst="rect">
            <a:avLst/>
          </a:prstGeom>
          <a:noFill/>
          <a:ln w="9525">
            <a:noFill/>
            <a:miter lim="800000"/>
            <a:headEnd/>
            <a:tailEnd/>
          </a:ln>
        </p:spPr>
        <p:txBody>
          <a:bodyPr/>
          <a:lstStyle/>
          <a:p>
            <a:pPr marL="273050" indent="-273050">
              <a:spcBef>
                <a:spcPts val="600"/>
              </a:spcBef>
              <a:buClr>
                <a:schemeClr val="accent1"/>
              </a:buClr>
              <a:buSzPct val="70000"/>
              <a:buFont typeface="Wingdings" pitchFamily="2" charset="2"/>
              <a:buChar char=""/>
            </a:pPr>
            <a:r>
              <a:rPr lang="pt-BR" altLang="pt-BR" sz="2600">
                <a:latin typeface="Century Schoolbook"/>
              </a:rPr>
              <a:t>Glomérulos: </a:t>
            </a:r>
            <a:r>
              <a:rPr lang="pt-BR" altLang="pt-BR" sz="2600">
                <a:latin typeface="Century Schoolbook"/>
                <a:sym typeface="Symbol" pitchFamily="18" charset="2"/>
              </a:rPr>
              <a:t> volume</a:t>
            </a:r>
          </a:p>
          <a:p>
            <a:pPr marL="273050" indent="-273050">
              <a:spcBef>
                <a:spcPts val="600"/>
              </a:spcBef>
              <a:buClr>
                <a:schemeClr val="accent1"/>
              </a:buClr>
              <a:buSzPct val="70000"/>
              <a:buFont typeface="Wingdings" pitchFamily="2" charset="2"/>
              <a:buChar char=""/>
            </a:pPr>
            <a:r>
              <a:rPr lang="pt-BR" altLang="pt-BR" sz="2600">
                <a:latin typeface="Century Schoolbook"/>
                <a:sym typeface="Symbol" pitchFamily="18" charset="2"/>
              </a:rPr>
              <a:t>Proliferação células mesângiais e células endoteliais</a:t>
            </a:r>
          </a:p>
          <a:p>
            <a:pPr marL="273050" indent="-273050">
              <a:spcBef>
                <a:spcPts val="600"/>
              </a:spcBef>
              <a:buClr>
                <a:schemeClr val="accent1"/>
              </a:buClr>
              <a:buSzPct val="70000"/>
              <a:buFont typeface="Wingdings" pitchFamily="2" charset="2"/>
              <a:buChar char=""/>
            </a:pPr>
            <a:r>
              <a:rPr lang="pt-BR" altLang="pt-BR" sz="2600">
                <a:latin typeface="Century Schoolbook"/>
                <a:sym typeface="Symbol" pitchFamily="18" charset="2"/>
              </a:rPr>
              <a:t>Infiltrado inflamatório</a:t>
            </a:r>
          </a:p>
          <a:p>
            <a:pPr marL="273050" indent="-273050">
              <a:spcBef>
                <a:spcPts val="600"/>
              </a:spcBef>
              <a:buClr>
                <a:schemeClr val="accent1"/>
              </a:buClr>
              <a:buSzPct val="70000"/>
              <a:buFont typeface="Wingdings" pitchFamily="2" charset="2"/>
              <a:buChar char=""/>
            </a:pPr>
            <a:r>
              <a:rPr lang="pt-BR" altLang="pt-BR" sz="2600">
                <a:latin typeface="Century Schoolbook"/>
                <a:sym typeface="Symbol" pitchFamily="18" charset="2"/>
              </a:rPr>
              <a:t> espaço urinário</a:t>
            </a:r>
            <a:endParaRPr lang="pt-BR" altLang="pt-BR" sz="2600">
              <a:latin typeface="Century Schoolbook"/>
            </a:endParaRPr>
          </a:p>
        </p:txBody>
      </p:sp>
      <p:pic>
        <p:nvPicPr>
          <p:cNvPr id="6" name="Picture 6" descr="norml_lt"/>
          <p:cNvPicPr>
            <a:picLocks noGrp="1" noChangeAspect="1" noChangeArrowheads="1"/>
          </p:cNvPicPr>
          <p:nvPr>
            <p:ph type="clipArt" sz="half" idx="1"/>
          </p:nvPr>
        </p:nvPicPr>
        <p:blipFill>
          <a:blip r:embed="rId3"/>
          <a:srcRect/>
          <a:stretch>
            <a:fillRect/>
          </a:stretch>
        </p:blipFill>
        <p:spPr>
          <a:xfrm>
            <a:off x="900113" y="3357563"/>
            <a:ext cx="2663825" cy="2457450"/>
          </a:xfrm>
        </p:spPr>
      </p:pic>
      <p:pic>
        <p:nvPicPr>
          <p:cNvPr id="7" name="Picture 7" descr="pign_hi"/>
          <p:cNvPicPr>
            <a:picLocks noChangeAspect="1" noChangeArrowheads="1"/>
          </p:cNvPicPr>
          <p:nvPr/>
        </p:nvPicPr>
        <p:blipFill>
          <a:blip r:embed="rId4"/>
          <a:srcRect/>
          <a:stretch>
            <a:fillRect/>
          </a:stretch>
        </p:blipFill>
        <p:spPr bwMode="auto">
          <a:xfrm>
            <a:off x="900113" y="5084763"/>
            <a:ext cx="2663825" cy="2293937"/>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grpId="0" nodeType="afterEffect">
                                  <p:stCondLst>
                                    <p:cond delay="3000"/>
                                  </p:stCondLst>
                                  <p:childTnLst>
                                    <p:set>
                                      <p:cBhvr>
                                        <p:cTn id="6" dur="1" fill="hold">
                                          <p:stCondLst>
                                            <p:cond delay="0"/>
                                          </p:stCondLst>
                                        </p:cTn>
                                        <p:tgtEl>
                                          <p:spTgt spid="5122"/>
                                        </p:tgtEl>
                                        <p:attrNameLst>
                                          <p:attrName>style.visibility</p:attrName>
                                        </p:attrNameLst>
                                      </p:cBhvr>
                                      <p:to>
                                        <p:strVal val="visible"/>
                                      </p:to>
                                    </p:set>
                                    <p:anim calcmode="lin" valueType="num">
                                      <p:cBhvr additive="base">
                                        <p:cTn id="7" dur="500" fill="hold"/>
                                        <p:tgtEl>
                                          <p:spTgt spid="5122"/>
                                        </p:tgtEl>
                                        <p:attrNameLst>
                                          <p:attrName>ppt_x</p:attrName>
                                        </p:attrNameLst>
                                      </p:cBhvr>
                                      <p:tavLst>
                                        <p:tav tm="0">
                                          <p:val>
                                            <p:strVal val="0-#ppt_w/2"/>
                                          </p:val>
                                        </p:tav>
                                        <p:tav tm="100000">
                                          <p:val>
                                            <p:strVal val="#ppt_x"/>
                                          </p:val>
                                        </p:tav>
                                      </p:tavLst>
                                    </p:anim>
                                    <p:anim calcmode="lin" valueType="num">
                                      <p:cBhvr additive="base">
                                        <p:cTn id="8" dur="500" fill="hold"/>
                                        <p:tgtEl>
                                          <p:spTgt spid="5122"/>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3500"/>
                            </p:stCondLst>
                            <p:childTnLst>
                              <p:par>
                                <p:cTn id="10" presetID="2" presetClass="entr" presetSubtype="8" fill="hold" grpId="0" nodeType="afterEffect">
                                  <p:stCondLst>
                                    <p:cond delay="3000"/>
                                  </p:stCondLst>
                                  <p:childTnLst>
                                    <p:set>
                                      <p:cBhvr>
                                        <p:cTn id="11" dur="1" fill="hold">
                                          <p:stCondLst>
                                            <p:cond delay="0"/>
                                          </p:stCondLst>
                                        </p:cTn>
                                        <p:tgtEl>
                                          <p:spTgt spid="5124">
                                            <p:txEl>
                                              <p:pRg st="0" end="0"/>
                                            </p:txEl>
                                          </p:spTgt>
                                        </p:tgtEl>
                                        <p:attrNameLst>
                                          <p:attrName>style.visibility</p:attrName>
                                        </p:attrNameLst>
                                      </p:cBhvr>
                                      <p:to>
                                        <p:strVal val="visible"/>
                                      </p:to>
                                    </p:set>
                                    <p:anim calcmode="lin" valueType="num">
                                      <p:cBhvr additive="base">
                                        <p:cTn id="12" dur="500" fill="hold"/>
                                        <p:tgtEl>
                                          <p:spTgt spid="5124">
                                            <p:txEl>
                                              <p:pRg st="0" end="0"/>
                                            </p:txEl>
                                          </p:spTgt>
                                        </p:tgtEl>
                                        <p:attrNameLst>
                                          <p:attrName>ppt_x</p:attrName>
                                        </p:attrNameLst>
                                      </p:cBhvr>
                                      <p:tavLst>
                                        <p:tav tm="0">
                                          <p:val>
                                            <p:strVal val="0-#ppt_w/2"/>
                                          </p:val>
                                        </p:tav>
                                        <p:tav tm="100000">
                                          <p:val>
                                            <p:strVal val="#ppt_x"/>
                                          </p:val>
                                        </p:tav>
                                      </p:tavLst>
                                    </p:anim>
                                    <p:anim calcmode="lin" valueType="num">
                                      <p:cBhvr additive="base">
                                        <p:cTn id="13" dur="500" fill="hold"/>
                                        <p:tgtEl>
                                          <p:spTgt spid="5124">
                                            <p:txEl>
                                              <p:pRg st="0" end="0"/>
                                            </p:txEl>
                                          </p:spTgt>
                                        </p:tgtEl>
                                        <p:attrNameLst>
                                          <p:attrName>ppt_y</p:attrName>
                                        </p:attrNameLst>
                                      </p:cBhvr>
                                      <p:tavLst>
                                        <p:tav tm="0">
                                          <p:val>
                                            <p:strVal val="#ppt_y"/>
                                          </p:val>
                                        </p:tav>
                                        <p:tav tm="100000">
                                          <p:val>
                                            <p:strVal val="#ppt_y"/>
                                          </p:val>
                                        </p:tav>
                                      </p:tavLst>
                                    </p:anim>
                                  </p:childTnLst>
                                </p:cTn>
                              </p:par>
                            </p:childTnLst>
                          </p:cTn>
                        </p:par>
                        <p:par>
                          <p:cTn id="14" fill="hold">
                            <p:stCondLst>
                              <p:cond delay="7000"/>
                            </p:stCondLst>
                            <p:childTnLst>
                              <p:par>
                                <p:cTn id="15" presetID="2" presetClass="entr" presetSubtype="8" fill="hold" grpId="0" nodeType="afterEffect">
                                  <p:stCondLst>
                                    <p:cond delay="4000"/>
                                  </p:stCondLst>
                                  <p:childTnLst>
                                    <p:set>
                                      <p:cBhvr>
                                        <p:cTn id="16" dur="1" fill="hold">
                                          <p:stCondLst>
                                            <p:cond delay="0"/>
                                          </p:stCondLst>
                                        </p:cTn>
                                        <p:tgtEl>
                                          <p:spTgt spid="5">
                                            <p:txEl>
                                              <p:pRg st="0" end="0"/>
                                            </p:txEl>
                                          </p:spTgt>
                                        </p:tgtEl>
                                        <p:attrNameLst>
                                          <p:attrName>style.visibility</p:attrName>
                                        </p:attrNameLst>
                                      </p:cBhvr>
                                      <p:to>
                                        <p:strVal val="visible"/>
                                      </p:to>
                                    </p:set>
                                    <p:anim calcmode="lin" valueType="num">
                                      <p:cBhvr additive="base">
                                        <p:cTn id="17" dur="500" fill="hold"/>
                                        <p:tgtEl>
                                          <p:spTgt spid="5">
                                            <p:txEl>
                                              <p:pRg st="0" end="0"/>
                                            </p:txEl>
                                          </p:spTgt>
                                        </p:tgtEl>
                                        <p:attrNameLst>
                                          <p:attrName>ppt_x</p:attrName>
                                        </p:attrNameLst>
                                      </p:cBhvr>
                                      <p:tavLst>
                                        <p:tav tm="0">
                                          <p:val>
                                            <p:strVal val="0-#ppt_w/2"/>
                                          </p:val>
                                        </p:tav>
                                        <p:tav tm="100000">
                                          <p:val>
                                            <p:strVal val="#ppt_x"/>
                                          </p:val>
                                        </p:tav>
                                      </p:tavLst>
                                    </p:anim>
                                    <p:anim calcmode="lin" valueType="num">
                                      <p:cBhvr additive="base">
                                        <p:cTn id="18" dur="500" fill="hold"/>
                                        <p:tgtEl>
                                          <p:spTgt spid="5">
                                            <p:txEl>
                                              <p:pRg st="0" end="0"/>
                                            </p:txEl>
                                          </p:spTgt>
                                        </p:tgtEl>
                                        <p:attrNameLst>
                                          <p:attrName>ppt_y</p:attrName>
                                        </p:attrNameLst>
                                      </p:cBhvr>
                                      <p:tavLst>
                                        <p:tav tm="0">
                                          <p:val>
                                            <p:strVal val="#ppt_y"/>
                                          </p:val>
                                        </p:tav>
                                        <p:tav tm="100000">
                                          <p:val>
                                            <p:strVal val="#ppt_y"/>
                                          </p:val>
                                        </p:tav>
                                      </p:tavLst>
                                    </p:anim>
                                  </p:childTnLst>
                                </p:cTn>
                              </p:par>
                            </p:childTnLst>
                          </p:cTn>
                        </p:par>
                        <p:par>
                          <p:cTn id="19" fill="hold">
                            <p:stCondLst>
                              <p:cond delay="11500"/>
                            </p:stCondLst>
                            <p:childTnLst>
                              <p:par>
                                <p:cTn id="20" presetID="2" presetClass="entr" presetSubtype="8" fill="hold" grpId="0" nodeType="afterEffect">
                                  <p:stCondLst>
                                    <p:cond delay="4000"/>
                                  </p:stCondLst>
                                  <p:childTnLst>
                                    <p:set>
                                      <p:cBhvr>
                                        <p:cTn id="21" dur="1" fill="hold">
                                          <p:stCondLst>
                                            <p:cond delay="0"/>
                                          </p:stCondLst>
                                        </p:cTn>
                                        <p:tgtEl>
                                          <p:spTgt spid="5">
                                            <p:txEl>
                                              <p:pRg st="1" end="1"/>
                                            </p:txEl>
                                          </p:spTgt>
                                        </p:tgtEl>
                                        <p:attrNameLst>
                                          <p:attrName>style.visibility</p:attrName>
                                        </p:attrNameLst>
                                      </p:cBhvr>
                                      <p:to>
                                        <p:strVal val="visible"/>
                                      </p:to>
                                    </p:set>
                                    <p:anim calcmode="lin" valueType="num">
                                      <p:cBhvr additive="base">
                                        <p:cTn id="22" dur="500" fill="hold"/>
                                        <p:tgtEl>
                                          <p:spTgt spid="5">
                                            <p:txEl>
                                              <p:pRg st="1" end="1"/>
                                            </p:txEl>
                                          </p:spTgt>
                                        </p:tgtEl>
                                        <p:attrNameLst>
                                          <p:attrName>ppt_x</p:attrName>
                                        </p:attrNameLst>
                                      </p:cBhvr>
                                      <p:tavLst>
                                        <p:tav tm="0">
                                          <p:val>
                                            <p:strVal val="0-#ppt_w/2"/>
                                          </p:val>
                                        </p:tav>
                                        <p:tav tm="100000">
                                          <p:val>
                                            <p:strVal val="#ppt_x"/>
                                          </p:val>
                                        </p:tav>
                                      </p:tavLst>
                                    </p:anim>
                                    <p:anim calcmode="lin" valueType="num">
                                      <p:cBhvr additive="base">
                                        <p:cTn id="23" dur="500" fill="hold"/>
                                        <p:tgtEl>
                                          <p:spTgt spid="5">
                                            <p:txEl>
                                              <p:pRg st="1" end="1"/>
                                            </p:txEl>
                                          </p:spTgt>
                                        </p:tgtEl>
                                        <p:attrNameLst>
                                          <p:attrName>ppt_y</p:attrName>
                                        </p:attrNameLst>
                                      </p:cBhvr>
                                      <p:tavLst>
                                        <p:tav tm="0">
                                          <p:val>
                                            <p:strVal val="#ppt_y"/>
                                          </p:val>
                                        </p:tav>
                                        <p:tav tm="100000">
                                          <p:val>
                                            <p:strVal val="#ppt_y"/>
                                          </p:val>
                                        </p:tav>
                                      </p:tavLst>
                                    </p:anim>
                                  </p:childTnLst>
                                </p:cTn>
                              </p:par>
                            </p:childTnLst>
                          </p:cTn>
                        </p:par>
                        <p:par>
                          <p:cTn id="24" fill="hold">
                            <p:stCondLst>
                              <p:cond delay="16000"/>
                            </p:stCondLst>
                            <p:childTnLst>
                              <p:par>
                                <p:cTn id="25" presetID="2" presetClass="entr" presetSubtype="8" fill="hold" grpId="0" nodeType="afterEffect">
                                  <p:stCondLst>
                                    <p:cond delay="4000"/>
                                  </p:stCondLst>
                                  <p:childTnLst>
                                    <p:set>
                                      <p:cBhvr>
                                        <p:cTn id="26" dur="1" fill="hold">
                                          <p:stCondLst>
                                            <p:cond delay="0"/>
                                          </p:stCondLst>
                                        </p:cTn>
                                        <p:tgtEl>
                                          <p:spTgt spid="5">
                                            <p:txEl>
                                              <p:pRg st="2" end="2"/>
                                            </p:txEl>
                                          </p:spTgt>
                                        </p:tgtEl>
                                        <p:attrNameLst>
                                          <p:attrName>style.visibility</p:attrName>
                                        </p:attrNameLst>
                                      </p:cBhvr>
                                      <p:to>
                                        <p:strVal val="visible"/>
                                      </p:to>
                                    </p:set>
                                    <p:anim calcmode="lin" valueType="num">
                                      <p:cBhvr additive="base">
                                        <p:cTn id="27" dur="500" fill="hold"/>
                                        <p:tgtEl>
                                          <p:spTgt spid="5">
                                            <p:txEl>
                                              <p:pRg st="2" end="2"/>
                                            </p:txEl>
                                          </p:spTgt>
                                        </p:tgtEl>
                                        <p:attrNameLst>
                                          <p:attrName>ppt_x</p:attrName>
                                        </p:attrNameLst>
                                      </p:cBhvr>
                                      <p:tavLst>
                                        <p:tav tm="0">
                                          <p:val>
                                            <p:strVal val="0-#ppt_w/2"/>
                                          </p:val>
                                        </p:tav>
                                        <p:tav tm="100000">
                                          <p:val>
                                            <p:strVal val="#ppt_x"/>
                                          </p:val>
                                        </p:tav>
                                      </p:tavLst>
                                    </p:anim>
                                    <p:anim calcmode="lin" valueType="num">
                                      <p:cBhvr additive="base">
                                        <p:cTn id="28" dur="500" fill="hold"/>
                                        <p:tgtEl>
                                          <p:spTgt spid="5">
                                            <p:txEl>
                                              <p:pRg st="2" end="2"/>
                                            </p:txEl>
                                          </p:spTgt>
                                        </p:tgtEl>
                                        <p:attrNameLst>
                                          <p:attrName>ppt_y</p:attrName>
                                        </p:attrNameLst>
                                      </p:cBhvr>
                                      <p:tavLst>
                                        <p:tav tm="0">
                                          <p:val>
                                            <p:strVal val="#ppt_y"/>
                                          </p:val>
                                        </p:tav>
                                        <p:tav tm="100000">
                                          <p:val>
                                            <p:strVal val="#ppt_y"/>
                                          </p:val>
                                        </p:tav>
                                      </p:tavLst>
                                    </p:anim>
                                  </p:childTnLst>
                                </p:cTn>
                              </p:par>
                            </p:childTnLst>
                          </p:cTn>
                        </p:par>
                        <p:par>
                          <p:cTn id="29" fill="hold">
                            <p:stCondLst>
                              <p:cond delay="20500"/>
                            </p:stCondLst>
                            <p:childTnLst>
                              <p:par>
                                <p:cTn id="30" presetID="2" presetClass="entr" presetSubtype="8" fill="hold" grpId="0" nodeType="afterEffect">
                                  <p:stCondLst>
                                    <p:cond delay="4000"/>
                                  </p:stCondLst>
                                  <p:childTnLst>
                                    <p:set>
                                      <p:cBhvr>
                                        <p:cTn id="31" dur="1" fill="hold">
                                          <p:stCondLst>
                                            <p:cond delay="0"/>
                                          </p:stCondLst>
                                        </p:cTn>
                                        <p:tgtEl>
                                          <p:spTgt spid="5">
                                            <p:txEl>
                                              <p:pRg st="3" end="3"/>
                                            </p:txEl>
                                          </p:spTgt>
                                        </p:tgtEl>
                                        <p:attrNameLst>
                                          <p:attrName>style.visibility</p:attrName>
                                        </p:attrNameLst>
                                      </p:cBhvr>
                                      <p:to>
                                        <p:strVal val="visible"/>
                                      </p:to>
                                    </p:set>
                                    <p:anim calcmode="lin" valueType="num">
                                      <p:cBhvr additive="base">
                                        <p:cTn id="32" dur="500" fill="hold"/>
                                        <p:tgtEl>
                                          <p:spTgt spid="5">
                                            <p:txEl>
                                              <p:pRg st="3" end="3"/>
                                            </p:txEl>
                                          </p:spTgt>
                                        </p:tgtEl>
                                        <p:attrNameLst>
                                          <p:attrName>ppt_x</p:attrName>
                                        </p:attrNameLst>
                                      </p:cBhvr>
                                      <p:tavLst>
                                        <p:tav tm="0">
                                          <p:val>
                                            <p:strVal val="0-#ppt_w/2"/>
                                          </p:val>
                                        </p:tav>
                                        <p:tav tm="100000">
                                          <p:val>
                                            <p:strVal val="#ppt_x"/>
                                          </p:val>
                                        </p:tav>
                                      </p:tavLst>
                                    </p:anim>
                                    <p:anim calcmode="lin" valueType="num">
                                      <p:cBhvr additive="base">
                                        <p:cTn id="33" dur="500" fill="hold"/>
                                        <p:tgtEl>
                                          <p:spTgt spid="5">
                                            <p:txEl>
                                              <p:pRg st="3" end="3"/>
                                            </p:txEl>
                                          </p:spTgt>
                                        </p:tgtEl>
                                        <p:attrNameLst>
                                          <p:attrName>ppt_y</p:attrName>
                                        </p:attrNameLst>
                                      </p:cBhvr>
                                      <p:tavLst>
                                        <p:tav tm="0">
                                          <p:val>
                                            <p:strVal val="#ppt_y"/>
                                          </p:val>
                                        </p:tav>
                                        <p:tav tm="100000">
                                          <p:val>
                                            <p:strVal val="#ppt_y"/>
                                          </p:val>
                                        </p:tav>
                                      </p:tavLst>
                                    </p:anim>
                                  </p:childTnLst>
                                </p:cTn>
                              </p:par>
                            </p:childTnLst>
                          </p:cTn>
                        </p:par>
                        <p:par>
                          <p:cTn id="34" fill="hold">
                            <p:stCondLst>
                              <p:cond delay="25000"/>
                            </p:stCondLst>
                            <p:childTnLst>
                              <p:par>
                                <p:cTn id="35" presetID="2" presetClass="entr" presetSubtype="2" fill="hold" grpId="0" nodeType="afterEffect" nodePh="1">
                                  <p:stCondLst>
                                    <p:cond delay="4000"/>
                                  </p:stCondLst>
                                  <p:endCondLst>
                                    <p:cond evt="begin" delay="0">
                                      <p:tn val="35"/>
                                    </p:cond>
                                  </p:endCondLst>
                                  <p:childTnLst>
                                    <p:set>
                                      <p:cBhvr>
                                        <p:cTn id="36" dur="1" fill="hold">
                                          <p:stCondLst>
                                            <p:cond delay="0"/>
                                          </p:stCondLst>
                                        </p:cTn>
                                        <p:tgtEl>
                                          <p:spTgt spid="6"/>
                                        </p:tgtEl>
                                        <p:attrNameLst>
                                          <p:attrName>style.visibility</p:attrName>
                                        </p:attrNameLst>
                                      </p:cBhvr>
                                      <p:to>
                                        <p:strVal val="visible"/>
                                      </p:to>
                                    </p:set>
                                    <p:anim calcmode="lin" valueType="num">
                                      <p:cBhvr additive="base">
                                        <p:cTn id="37" dur="500" fill="hold"/>
                                        <p:tgtEl>
                                          <p:spTgt spid="6"/>
                                        </p:tgtEl>
                                        <p:attrNameLst>
                                          <p:attrName>ppt_x</p:attrName>
                                        </p:attrNameLst>
                                      </p:cBhvr>
                                      <p:tavLst>
                                        <p:tav tm="0">
                                          <p:val>
                                            <p:strVal val="1+#ppt_w/2"/>
                                          </p:val>
                                        </p:tav>
                                        <p:tav tm="100000">
                                          <p:val>
                                            <p:strVal val="#ppt_x"/>
                                          </p:val>
                                        </p:tav>
                                      </p:tavLst>
                                    </p:anim>
                                    <p:anim calcmode="lin" valueType="num">
                                      <p:cBhvr additive="base">
                                        <p:cTn id="38" dur="500" fill="hold"/>
                                        <p:tgtEl>
                                          <p:spTgt spid="6"/>
                                        </p:tgtEl>
                                        <p:attrNameLst>
                                          <p:attrName>ppt_y</p:attrName>
                                        </p:attrNameLst>
                                      </p:cBhvr>
                                      <p:tavLst>
                                        <p:tav tm="0">
                                          <p:val>
                                            <p:strVal val="#ppt_y"/>
                                          </p:val>
                                        </p:tav>
                                        <p:tav tm="100000">
                                          <p:val>
                                            <p:strVal val="#ppt_y"/>
                                          </p:val>
                                        </p:tav>
                                      </p:tavLst>
                                    </p:anim>
                                  </p:childTnLst>
                                </p:cTn>
                              </p:par>
                            </p:childTnLst>
                          </p:cTn>
                        </p:par>
                        <p:par>
                          <p:cTn id="39" fill="hold">
                            <p:stCondLst>
                              <p:cond delay="29500"/>
                            </p:stCondLst>
                            <p:childTnLst>
                              <p:par>
                                <p:cTn id="40" presetID="2" presetClass="entr" presetSubtype="2" fill="hold" nodeType="afterEffect">
                                  <p:stCondLst>
                                    <p:cond delay="5000"/>
                                  </p:stCondLst>
                                  <p:childTnLst>
                                    <p:set>
                                      <p:cBhvr>
                                        <p:cTn id="41" dur="1" fill="hold">
                                          <p:stCondLst>
                                            <p:cond delay="0"/>
                                          </p:stCondLst>
                                        </p:cTn>
                                        <p:tgtEl>
                                          <p:spTgt spid="7"/>
                                        </p:tgtEl>
                                        <p:attrNameLst>
                                          <p:attrName>style.visibility</p:attrName>
                                        </p:attrNameLst>
                                      </p:cBhvr>
                                      <p:to>
                                        <p:strVal val="visible"/>
                                      </p:to>
                                    </p:set>
                                    <p:anim calcmode="lin" valueType="num">
                                      <p:cBhvr additive="base">
                                        <p:cTn id="42" dur="500" fill="hold"/>
                                        <p:tgtEl>
                                          <p:spTgt spid="7"/>
                                        </p:tgtEl>
                                        <p:attrNameLst>
                                          <p:attrName>ppt_x</p:attrName>
                                        </p:attrNameLst>
                                      </p:cBhvr>
                                      <p:tavLst>
                                        <p:tav tm="0">
                                          <p:val>
                                            <p:strVal val="1+#ppt_w/2"/>
                                          </p:val>
                                        </p:tav>
                                        <p:tav tm="100000">
                                          <p:val>
                                            <p:strVal val="#ppt_x"/>
                                          </p:val>
                                        </p:tav>
                                      </p:tavLst>
                                    </p:anim>
                                    <p:anim calcmode="lin" valueType="num">
                                      <p:cBhvr additive="base">
                                        <p:cTn id="43"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2" grpId="0" autoUpdateAnimBg="0"/>
      <p:bldP spid="5124" grpId="0" build="p" autoUpdateAnimBg="0" advAuto="3000"/>
      <p:bldP spid="5" grpId="0" build="p" autoUpdateAnimBg="0" advAuto="4000"/>
      <p:bldP spid="6" grpId="0" autoUpdateAnimBg="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574675" y="304800"/>
            <a:ext cx="8001000" cy="820738"/>
          </a:xfrm>
        </p:spPr>
        <p:txBody>
          <a:bodyPr/>
          <a:lstStyle/>
          <a:p>
            <a:pPr fontAlgn="auto">
              <a:spcAft>
                <a:spcPts val="0"/>
              </a:spcAft>
              <a:defRPr/>
            </a:pPr>
            <a:r>
              <a:rPr lang="pt-BR" dirty="0" smtClean="0"/>
              <a:t>MANIFESTAÇÕES CLÍNICAS</a:t>
            </a:r>
            <a:endParaRPr lang="pt-BR" dirty="0"/>
          </a:p>
        </p:txBody>
      </p:sp>
      <p:sp>
        <p:nvSpPr>
          <p:cNvPr id="4" name="Espaço Reservado para Texto 3"/>
          <p:cNvSpPr>
            <a:spLocks noGrp="1"/>
          </p:cNvSpPr>
          <p:nvPr>
            <p:ph type="body" sz="half" idx="2"/>
          </p:nvPr>
        </p:nvSpPr>
        <p:spPr>
          <a:xfrm>
            <a:off x="611188" y="1341438"/>
            <a:ext cx="7956550" cy="4319587"/>
          </a:xfrm>
        </p:spPr>
        <p:txBody>
          <a:bodyPr>
            <a:normAutofit fontScale="92500"/>
          </a:bodyPr>
          <a:lstStyle/>
          <a:p>
            <a:pPr marL="274320" indent="-274320" fontAlgn="auto">
              <a:spcAft>
                <a:spcPts val="0"/>
              </a:spcAft>
              <a:buFont typeface="Wingdings"/>
              <a:buChar char=""/>
              <a:defRPr/>
            </a:pPr>
            <a:r>
              <a:rPr lang="pt-BR" dirty="0" smtClean="0"/>
              <a:t>A tríade de edema, </a:t>
            </a:r>
            <a:r>
              <a:rPr lang="pt-BR" dirty="0" err="1" smtClean="0"/>
              <a:t>hematúria</a:t>
            </a:r>
            <a:r>
              <a:rPr lang="pt-BR" dirty="0" smtClean="0"/>
              <a:t> e hipertensão é clássica da </a:t>
            </a:r>
            <a:r>
              <a:rPr lang="pt-BR" dirty="0" err="1" smtClean="0"/>
              <a:t>glomerulonefrite</a:t>
            </a:r>
            <a:r>
              <a:rPr lang="pt-BR" dirty="0" smtClean="0"/>
              <a:t> pós-estreptocócica.</a:t>
            </a:r>
          </a:p>
          <a:p>
            <a:pPr marL="274320" indent="-274320" fontAlgn="auto">
              <a:spcAft>
                <a:spcPts val="0"/>
              </a:spcAft>
              <a:buFont typeface="Wingdings"/>
              <a:buChar char=""/>
              <a:defRPr/>
            </a:pPr>
            <a:endParaRPr lang="pt-BR" dirty="0" smtClean="0"/>
          </a:p>
          <a:p>
            <a:pPr marL="274320" indent="-274320" fontAlgn="auto">
              <a:spcAft>
                <a:spcPts val="0"/>
              </a:spcAft>
              <a:buFont typeface="Wingdings"/>
              <a:buChar char=""/>
              <a:defRPr/>
            </a:pPr>
            <a:r>
              <a:rPr lang="pt-BR" dirty="0" smtClean="0"/>
              <a:t>O edema aparece em 85% dos casos, localizado frequentemente na face e, em geral, não é muito intenso.</a:t>
            </a:r>
          </a:p>
          <a:p>
            <a:pPr marL="274320" indent="-274320" fontAlgn="auto">
              <a:spcAft>
                <a:spcPts val="0"/>
              </a:spcAft>
              <a:buFont typeface="Wingdings"/>
              <a:buChar char=""/>
              <a:defRPr/>
            </a:pPr>
            <a:endParaRPr lang="pt-BR" dirty="0" smtClean="0"/>
          </a:p>
          <a:p>
            <a:pPr marL="274320" indent="-274320" fontAlgn="auto">
              <a:spcAft>
                <a:spcPts val="0"/>
              </a:spcAft>
              <a:buFont typeface="Wingdings"/>
              <a:buChar char=""/>
              <a:defRPr/>
            </a:pPr>
            <a:r>
              <a:rPr lang="pt-BR" dirty="0" smtClean="0"/>
              <a:t>A hipertensão arterial ocorre em 60 a 80% dos casos.</a:t>
            </a:r>
          </a:p>
          <a:p>
            <a:pPr marL="274320" indent="-274320" fontAlgn="auto">
              <a:spcAft>
                <a:spcPts val="0"/>
              </a:spcAft>
              <a:buFont typeface="Wingdings"/>
              <a:buChar char=""/>
              <a:defRPr/>
            </a:pPr>
            <a:endParaRPr lang="pt-BR" dirty="0" smtClean="0"/>
          </a:p>
          <a:p>
            <a:pPr marL="274320" indent="-274320" fontAlgn="auto">
              <a:spcAft>
                <a:spcPts val="0"/>
              </a:spcAft>
              <a:buFont typeface="Wingdings"/>
              <a:buChar char=""/>
              <a:defRPr/>
            </a:pPr>
            <a:r>
              <a:rPr lang="pt-BR" dirty="0" smtClean="0"/>
              <a:t>A </a:t>
            </a:r>
            <a:r>
              <a:rPr lang="pt-BR" dirty="0" err="1" smtClean="0"/>
              <a:t>hematúria</a:t>
            </a:r>
            <a:r>
              <a:rPr lang="pt-BR" dirty="0" smtClean="0"/>
              <a:t> macroscópica aparece em 25 a 35% dos casos, e a microscópica, na maioria</a:t>
            </a:r>
            <a:endParaRPr lang="pt-BR" dirty="0"/>
          </a:p>
        </p:txBody>
      </p:sp>
      <p:sp>
        <p:nvSpPr>
          <p:cNvPr id="25603" name="CaixaDeTexto 4"/>
          <p:cNvSpPr txBox="1">
            <a:spLocks noChangeArrowheads="1"/>
          </p:cNvSpPr>
          <p:nvPr/>
        </p:nvSpPr>
        <p:spPr bwMode="auto">
          <a:xfrm>
            <a:off x="323850" y="5949950"/>
            <a:ext cx="7929563" cy="646113"/>
          </a:xfrm>
          <a:prstGeom prst="rect">
            <a:avLst/>
          </a:prstGeom>
          <a:noFill/>
          <a:ln w="9525">
            <a:noFill/>
            <a:miter lim="800000"/>
            <a:headEnd/>
            <a:tailEnd/>
          </a:ln>
        </p:spPr>
        <p:txBody>
          <a:bodyPr>
            <a:spAutoFit/>
          </a:bodyPr>
          <a:lstStyle/>
          <a:p>
            <a:r>
              <a:rPr lang="en-US" sz="1200">
                <a:latin typeface="Century Schoolbook"/>
              </a:rPr>
              <a:t>T. Matthew Eisonet al. Post-streptococcal acute glomerulonephritis in children: clinical features and pathogenesis. </a:t>
            </a:r>
          </a:p>
          <a:p>
            <a:r>
              <a:rPr lang="pt-BR" sz="1200">
                <a:latin typeface="Century Schoolbook"/>
              </a:rPr>
              <a:t>Pediatr Nephrol 2011; 26:165-180</a:t>
            </a:r>
          </a:p>
          <a:p>
            <a:r>
              <a:rPr lang="pt-BR" sz="1200">
                <a:latin typeface="Century Schoolbook"/>
              </a:rPr>
              <a:t>Tratado de pediatria: Sociedade Brasileira de Pediatria. 2.ed. Barueri, SP: Manole, 2010</a:t>
            </a:r>
          </a:p>
        </p:txBody>
      </p:sp>
      <p:sp>
        <p:nvSpPr>
          <p:cNvPr id="25604" name="Espaço Reservado para Número de Slide 5"/>
          <p:cNvSpPr>
            <a:spLocks noGrp="1"/>
          </p:cNvSpPr>
          <p:nvPr>
            <p:ph type="sldNum" sz="quarter" idx="12"/>
          </p:nvPr>
        </p:nvSpPr>
        <p:spPr bwMode="auto">
          <a:noFill/>
          <a:ln>
            <a:miter lim="800000"/>
            <a:headEnd/>
            <a:tailEnd/>
          </a:ln>
        </p:spPr>
        <p:txBody>
          <a:bodyPr wrap="square" lIns="91440" tIns="45720" rIns="91440" bIns="45720" numCol="1" anchorCtr="0" compatLnSpc="1">
            <a:prstTxWarp prst="textNoShape">
              <a:avLst/>
            </a:prstTxWarp>
          </a:bodyPr>
          <a:lstStyle/>
          <a:p>
            <a:pPr fontAlgn="base">
              <a:spcBef>
                <a:spcPct val="0"/>
              </a:spcBef>
              <a:spcAft>
                <a:spcPct val="0"/>
              </a:spcAft>
            </a:pPr>
            <a:fld id="{F55FBF36-AA77-4752-A3D4-12E50BA8351B}" type="slidenum">
              <a:rPr lang="pt-BR" altLang="pt-BR" smtClean="0">
                <a:cs typeface="Arial" charset="0"/>
              </a:rPr>
              <a:pPr fontAlgn="base">
                <a:spcBef>
                  <a:spcPct val="0"/>
                </a:spcBef>
                <a:spcAft>
                  <a:spcPct val="0"/>
                </a:spcAft>
              </a:pPr>
              <a:t>7</a:t>
            </a:fld>
            <a:endParaRPr lang="pt-BR" altLang="pt-BR" smtClean="0">
              <a:cs typeface="Arial"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054" name="Espaço Reservado para Número de Slide 3"/>
          <p:cNvSpPr>
            <a:spLocks noGrp="1"/>
          </p:cNvSpPr>
          <p:nvPr>
            <p:ph type="sldNum" sz="quarter" idx="12"/>
          </p:nvPr>
        </p:nvSpPr>
        <p:spPr bwMode="auto">
          <a:noFill/>
          <a:ln>
            <a:miter lim="800000"/>
            <a:headEnd/>
            <a:tailEnd/>
          </a:ln>
        </p:spPr>
        <p:txBody>
          <a:bodyPr wrap="square" lIns="91440" tIns="45720" rIns="91440" bIns="45720" numCol="1" anchorCtr="0" compatLnSpc="1">
            <a:prstTxWarp prst="textNoShape">
              <a:avLst/>
            </a:prstTxWarp>
          </a:bodyPr>
          <a:lstStyle/>
          <a:p>
            <a:pPr fontAlgn="base">
              <a:spcBef>
                <a:spcPct val="0"/>
              </a:spcBef>
              <a:spcAft>
                <a:spcPct val="0"/>
              </a:spcAft>
            </a:pPr>
            <a:fld id="{5EEBCEBB-EABB-43E5-939B-7ED14E7521EC}" type="slidenum">
              <a:rPr lang="pt-BR" altLang="pt-BR" smtClean="0">
                <a:cs typeface="Arial" charset="0"/>
              </a:rPr>
              <a:pPr fontAlgn="base">
                <a:spcBef>
                  <a:spcPct val="0"/>
                </a:spcBef>
                <a:spcAft>
                  <a:spcPct val="0"/>
                </a:spcAft>
              </a:pPr>
              <a:t>8</a:t>
            </a:fld>
            <a:endParaRPr lang="pt-BR" altLang="pt-BR" smtClean="0">
              <a:cs typeface="Arial" charset="0"/>
            </a:endParaRPr>
          </a:p>
        </p:txBody>
      </p:sp>
      <p:graphicFrame>
        <p:nvGraphicFramePr>
          <p:cNvPr id="24579" name="Object 3"/>
          <p:cNvGraphicFramePr>
            <a:graphicFrameLocks noChangeAspect="1"/>
          </p:cNvGraphicFramePr>
          <p:nvPr/>
        </p:nvGraphicFramePr>
        <p:xfrm>
          <a:off x="250825" y="4389438"/>
          <a:ext cx="4608513" cy="2468562"/>
        </p:xfrm>
        <a:graphic>
          <a:graphicData uri="http://schemas.openxmlformats.org/presentationml/2006/ole">
            <p:oleObj spid="_x0000_s2051" name="Organograma MS" r:id="rId4" imgW="6688800" imgH="4075200" progId="">
              <p:embed followColorScheme="full"/>
            </p:oleObj>
          </a:graphicData>
        </a:graphic>
      </p:graphicFrame>
      <p:graphicFrame>
        <p:nvGraphicFramePr>
          <p:cNvPr id="2" name="Object 4"/>
          <p:cNvGraphicFramePr>
            <a:graphicFrameLocks noChangeAspect="1"/>
          </p:cNvGraphicFramePr>
          <p:nvPr/>
        </p:nvGraphicFramePr>
        <p:xfrm>
          <a:off x="250825" y="0"/>
          <a:ext cx="4552950" cy="5026025"/>
        </p:xfrm>
        <a:graphic>
          <a:graphicData uri="http://schemas.openxmlformats.org/presentationml/2006/ole">
            <p:oleObj spid="_x0000_s2052" name="Organograma MS" r:id="rId5" imgW="3452553" imgH="3818313" progId="">
              <p:embed followColorScheme="full"/>
            </p:oleObj>
          </a:graphicData>
        </a:graphic>
      </p:graphicFrame>
      <p:graphicFrame>
        <p:nvGraphicFramePr>
          <p:cNvPr id="22531" name="Object 5"/>
          <p:cNvGraphicFramePr>
            <a:graphicFrameLocks noChangeAspect="1"/>
          </p:cNvGraphicFramePr>
          <p:nvPr/>
        </p:nvGraphicFramePr>
        <p:xfrm>
          <a:off x="5148263" y="1989138"/>
          <a:ext cx="3454400" cy="3405187"/>
        </p:xfrm>
        <a:graphic>
          <a:graphicData uri="http://schemas.openxmlformats.org/presentationml/2006/ole">
            <p:oleObj spid="_x0000_s2053" name="Organograma MS" r:id="rId6" imgW="4352544" imgH="4078224" progId="">
              <p:embed followColorScheme="full"/>
            </p:oleObj>
          </a:graphicData>
        </a:graphic>
      </p:graphicFrame>
      <p:sp>
        <p:nvSpPr>
          <p:cNvPr id="9" name="Seta para a direita 8"/>
          <p:cNvSpPr/>
          <p:nvPr/>
        </p:nvSpPr>
        <p:spPr>
          <a:xfrm>
            <a:off x="4787900" y="2492375"/>
            <a:ext cx="431800" cy="360363"/>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15" presetClass="entr" presetSubtype="0" fill="hold" nodeType="afterEffect">
                                  <p:stCondLst>
                                    <p:cond delay="6000"/>
                                  </p:stCondLst>
                                  <p:childTnLst>
                                    <p:set>
                                      <p:cBhvr>
                                        <p:cTn id="6" dur="1" fill="hold">
                                          <p:stCondLst>
                                            <p:cond delay="0"/>
                                          </p:stCondLst>
                                        </p:cTn>
                                        <p:tgtEl>
                                          <p:spTgt spid="24579"/>
                                        </p:tgtEl>
                                        <p:attrNameLst>
                                          <p:attrName>style.visibility</p:attrName>
                                        </p:attrNameLst>
                                      </p:cBhvr>
                                      <p:to>
                                        <p:strVal val="visible"/>
                                      </p:to>
                                    </p:set>
                                    <p:anim calcmode="lin" valueType="num">
                                      <p:cBhvr>
                                        <p:cTn id="7" dur="1000" fill="hold"/>
                                        <p:tgtEl>
                                          <p:spTgt spid="24579"/>
                                        </p:tgtEl>
                                        <p:attrNameLst>
                                          <p:attrName>ppt_w</p:attrName>
                                        </p:attrNameLst>
                                      </p:cBhvr>
                                      <p:tavLst>
                                        <p:tav tm="0">
                                          <p:val>
                                            <p:fltVal val="0"/>
                                          </p:val>
                                        </p:tav>
                                        <p:tav tm="100000">
                                          <p:val>
                                            <p:strVal val="#ppt_w"/>
                                          </p:val>
                                        </p:tav>
                                      </p:tavLst>
                                    </p:anim>
                                    <p:anim calcmode="lin" valueType="num">
                                      <p:cBhvr>
                                        <p:cTn id="8" dur="1000" fill="hold"/>
                                        <p:tgtEl>
                                          <p:spTgt spid="24579"/>
                                        </p:tgtEl>
                                        <p:attrNameLst>
                                          <p:attrName>ppt_h</p:attrName>
                                        </p:attrNameLst>
                                      </p:cBhvr>
                                      <p:tavLst>
                                        <p:tav tm="0">
                                          <p:val>
                                            <p:fltVal val="0"/>
                                          </p:val>
                                        </p:tav>
                                        <p:tav tm="100000">
                                          <p:val>
                                            <p:strVal val="#ppt_h"/>
                                          </p:val>
                                        </p:tav>
                                      </p:tavLst>
                                    </p:anim>
                                    <p:anim calcmode="lin" valueType="num">
                                      <p:cBhvr>
                                        <p:cTn id="9" dur="1000" fill="hold"/>
                                        <p:tgtEl>
                                          <p:spTgt spid="24579"/>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24579"/>
                                        </p:tgtEl>
                                        <p:attrNameLst>
                                          <p:attrName>ppt_y</p:attrName>
                                        </p:attrNameLst>
                                      </p:cBhvr>
                                      <p:tavLst>
                                        <p:tav tm="0" fmla="#ppt_y+(sin(-2*pi*(1-$))*-#ppt_x+cos(-2*pi*(1-$))*(1-#ppt_y))*(1-$)">
                                          <p:val>
                                            <p:fltVal val="0"/>
                                          </p:val>
                                        </p:tav>
                                        <p:tav tm="100000">
                                          <p:val>
                                            <p:fltVal val="1"/>
                                          </p:val>
                                        </p:tav>
                                      </p:tavLst>
                                    </p:anim>
                                  </p:childTnLst>
                                </p:cTn>
                              </p:par>
                            </p:childTnLst>
                          </p:cTn>
                        </p:par>
                        <p:par>
                          <p:cTn id="11" fill="hold">
                            <p:stCondLst>
                              <p:cond delay="7000"/>
                            </p:stCondLst>
                            <p:childTnLst>
                              <p:par>
                                <p:cTn id="12" presetID="2" presetClass="entr" presetSubtype="9" fill="hold" nodeType="afterEffect">
                                  <p:stCondLst>
                                    <p:cond delay="6000"/>
                                  </p:stCondLst>
                                  <p:childTnLst>
                                    <p:set>
                                      <p:cBhvr>
                                        <p:cTn id="13" dur="1" fill="hold">
                                          <p:stCondLst>
                                            <p:cond delay="0"/>
                                          </p:stCondLst>
                                        </p:cTn>
                                        <p:tgtEl>
                                          <p:spTgt spid="2"/>
                                        </p:tgtEl>
                                        <p:attrNameLst>
                                          <p:attrName>style.visibility</p:attrName>
                                        </p:attrNameLst>
                                      </p:cBhvr>
                                      <p:to>
                                        <p:strVal val="visible"/>
                                      </p:to>
                                    </p:set>
                                    <p:anim calcmode="lin" valueType="num">
                                      <p:cBhvr additive="base">
                                        <p:cTn id="14" dur="500" fill="hold"/>
                                        <p:tgtEl>
                                          <p:spTgt spid="2"/>
                                        </p:tgtEl>
                                        <p:attrNameLst>
                                          <p:attrName>ppt_x</p:attrName>
                                        </p:attrNameLst>
                                      </p:cBhvr>
                                      <p:tavLst>
                                        <p:tav tm="0">
                                          <p:val>
                                            <p:strVal val="0-#ppt_w/2"/>
                                          </p:val>
                                        </p:tav>
                                        <p:tav tm="100000">
                                          <p:val>
                                            <p:strVal val="#ppt_x"/>
                                          </p:val>
                                        </p:tav>
                                      </p:tavLst>
                                    </p:anim>
                                    <p:anim calcmode="lin" valueType="num">
                                      <p:cBhvr additive="base">
                                        <p:cTn id="15" dur="500" fill="hold"/>
                                        <p:tgtEl>
                                          <p:spTgt spid="2"/>
                                        </p:tgtEl>
                                        <p:attrNameLst>
                                          <p:attrName>ppt_y</p:attrName>
                                        </p:attrNameLst>
                                      </p:cBhvr>
                                      <p:tavLst>
                                        <p:tav tm="0">
                                          <p:val>
                                            <p:strVal val="0-#ppt_h/2"/>
                                          </p:val>
                                        </p:tav>
                                        <p:tav tm="100000">
                                          <p:val>
                                            <p:strVal val="#ppt_y"/>
                                          </p:val>
                                        </p:tav>
                                      </p:tavLst>
                                    </p:anim>
                                  </p:childTnLst>
                                </p:cTn>
                              </p:par>
                            </p:childTnLst>
                          </p:cTn>
                        </p:par>
                        <p:par>
                          <p:cTn id="16" fill="hold">
                            <p:stCondLst>
                              <p:cond delay="13500"/>
                            </p:stCondLst>
                            <p:childTnLst>
                              <p:par>
                                <p:cTn id="17" presetID="5" presetClass="entr" presetSubtype="10" fill="hold" nodeType="afterEffect">
                                  <p:stCondLst>
                                    <p:cond delay="5000"/>
                                  </p:stCondLst>
                                  <p:childTnLst>
                                    <p:set>
                                      <p:cBhvr>
                                        <p:cTn id="18" dur="1" fill="hold">
                                          <p:stCondLst>
                                            <p:cond delay="0"/>
                                          </p:stCondLst>
                                        </p:cTn>
                                        <p:tgtEl>
                                          <p:spTgt spid="22531"/>
                                        </p:tgtEl>
                                        <p:attrNameLst>
                                          <p:attrName>style.visibility</p:attrName>
                                        </p:attrNameLst>
                                      </p:cBhvr>
                                      <p:to>
                                        <p:strVal val="visible"/>
                                      </p:to>
                                    </p:set>
                                    <p:animEffect transition="in" filter="checkerboard(across)">
                                      <p:cBhvr>
                                        <p:cTn id="19" dur="500"/>
                                        <p:tgtEl>
                                          <p:spTgt spid="225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a:xfrm>
            <a:off x="457200" y="274638"/>
            <a:ext cx="7467600" cy="706437"/>
          </a:xfrm>
        </p:spPr>
        <p:txBody>
          <a:bodyPr/>
          <a:lstStyle/>
          <a:p>
            <a:pPr fontAlgn="auto">
              <a:spcAft>
                <a:spcPts val="0"/>
              </a:spcAft>
              <a:defRPr/>
            </a:pPr>
            <a:r>
              <a:rPr lang="pt-BR" altLang="pt-BR" dirty="0" smtClean="0"/>
              <a:t>DIAGNÓSTICO</a:t>
            </a:r>
          </a:p>
        </p:txBody>
      </p:sp>
      <p:sp>
        <p:nvSpPr>
          <p:cNvPr id="13315" name="Rectangle 3"/>
          <p:cNvSpPr>
            <a:spLocks noGrp="1" noChangeArrowheads="1"/>
          </p:cNvSpPr>
          <p:nvPr>
            <p:ph type="body" idx="1"/>
          </p:nvPr>
        </p:nvSpPr>
        <p:spPr>
          <a:xfrm>
            <a:off x="539750" y="1196975"/>
            <a:ext cx="8001000" cy="4968875"/>
          </a:xfrm>
        </p:spPr>
        <p:txBody>
          <a:bodyPr>
            <a:normAutofit fontScale="92500" lnSpcReduction="20000"/>
          </a:bodyPr>
          <a:lstStyle/>
          <a:p>
            <a:pPr marL="274320" indent="-274320" fontAlgn="auto">
              <a:spcAft>
                <a:spcPts val="0"/>
              </a:spcAft>
              <a:buFont typeface="Wingdings"/>
              <a:buChar char=""/>
              <a:defRPr/>
            </a:pPr>
            <a:r>
              <a:rPr lang="pt-BR" altLang="pt-BR" sz="2800" dirty="0" smtClean="0"/>
              <a:t>Infecção estreptocócica prévia (7 a 21 dias)</a:t>
            </a:r>
          </a:p>
          <a:p>
            <a:pPr marL="274320" indent="-274320" fontAlgn="auto">
              <a:spcAft>
                <a:spcPts val="0"/>
              </a:spcAft>
              <a:buFont typeface="Wingdings"/>
              <a:buChar char=""/>
              <a:defRPr/>
            </a:pPr>
            <a:r>
              <a:rPr lang="pt-BR" altLang="pt-BR" sz="2800" dirty="0" smtClean="0"/>
              <a:t>História pregressa e exame físico</a:t>
            </a:r>
          </a:p>
          <a:p>
            <a:pPr marL="274320" indent="-274320" fontAlgn="auto">
              <a:spcAft>
                <a:spcPts val="0"/>
              </a:spcAft>
              <a:buFont typeface="Wingdings"/>
              <a:buChar char=""/>
              <a:defRPr/>
            </a:pPr>
            <a:r>
              <a:rPr lang="pt-BR" altLang="pt-BR" sz="2800" dirty="0" smtClean="0"/>
              <a:t>Laboratório: </a:t>
            </a:r>
            <a:r>
              <a:rPr lang="pt-BR" altLang="pt-BR" sz="2800" dirty="0" err="1" smtClean="0"/>
              <a:t>Hematúria</a:t>
            </a:r>
            <a:r>
              <a:rPr lang="pt-BR" altLang="pt-BR" sz="2800" dirty="0" smtClean="0"/>
              <a:t>, </a:t>
            </a:r>
            <a:r>
              <a:rPr lang="pt-BR" altLang="pt-BR" sz="2800" dirty="0" err="1" smtClean="0"/>
              <a:t>proteinúria</a:t>
            </a:r>
            <a:r>
              <a:rPr lang="pt-BR" altLang="pt-BR" sz="2800" dirty="0" smtClean="0"/>
              <a:t>, </a:t>
            </a:r>
            <a:r>
              <a:rPr lang="pt-BR" altLang="pt-BR" sz="2800" dirty="0" err="1" smtClean="0"/>
              <a:t>uréia</a:t>
            </a:r>
            <a:r>
              <a:rPr lang="pt-BR" altLang="pt-BR" sz="2800" dirty="0" smtClean="0"/>
              <a:t>, </a:t>
            </a:r>
            <a:r>
              <a:rPr lang="pt-BR" altLang="pt-BR" sz="2800" dirty="0" err="1" smtClean="0"/>
              <a:t>creatinina</a:t>
            </a:r>
            <a:r>
              <a:rPr lang="pt-BR" altLang="pt-BR" sz="2800" dirty="0" smtClean="0"/>
              <a:t>, Anemia,</a:t>
            </a:r>
            <a:r>
              <a:rPr lang="pt-BR" altLang="pt-BR" sz="2800" dirty="0" smtClean="0">
                <a:sym typeface="Symbol" pitchFamily="18" charset="2"/>
              </a:rPr>
              <a:t> K, acidose, ASLO, C3,C4</a:t>
            </a:r>
          </a:p>
          <a:p>
            <a:pPr marL="274320" indent="-274320" fontAlgn="auto">
              <a:spcAft>
                <a:spcPts val="0"/>
              </a:spcAft>
              <a:buFont typeface="Wingdings"/>
              <a:buChar char=""/>
              <a:defRPr/>
            </a:pPr>
            <a:r>
              <a:rPr lang="pt-BR" altLang="pt-BR" sz="2800" dirty="0" smtClean="0">
                <a:sym typeface="Symbol" pitchFamily="18" charset="2"/>
              </a:rPr>
              <a:t>RX </a:t>
            </a:r>
            <a:r>
              <a:rPr lang="pt-BR" altLang="pt-BR" sz="2800" dirty="0" err="1" smtClean="0">
                <a:sym typeface="Symbol" pitchFamily="18" charset="2"/>
              </a:rPr>
              <a:t>torax</a:t>
            </a:r>
            <a:endParaRPr lang="pt-BR" altLang="pt-BR" sz="2800" dirty="0" smtClean="0"/>
          </a:p>
          <a:p>
            <a:pPr marL="274320" indent="-274320" fontAlgn="auto">
              <a:spcAft>
                <a:spcPts val="0"/>
              </a:spcAft>
              <a:buFont typeface="Wingdings"/>
              <a:buChar char=""/>
              <a:defRPr/>
            </a:pPr>
            <a:r>
              <a:rPr lang="pt-BR" altLang="pt-BR" sz="2800" dirty="0" smtClean="0"/>
              <a:t>Biópsia: só em casos especiais</a:t>
            </a:r>
          </a:p>
          <a:p>
            <a:pPr marL="640080" lvl="1" indent="-274320" fontAlgn="auto">
              <a:spcAft>
                <a:spcPts val="0"/>
              </a:spcAft>
              <a:buFont typeface="Wingdings 2"/>
              <a:buNone/>
              <a:defRPr/>
            </a:pPr>
            <a:endParaRPr lang="pt-BR" altLang="pt-BR" sz="2800" dirty="0" smtClean="0"/>
          </a:p>
          <a:p>
            <a:pPr marL="640080" lvl="1" indent="-274320" fontAlgn="auto">
              <a:spcAft>
                <a:spcPts val="0"/>
              </a:spcAft>
              <a:buFont typeface="Wingdings 2"/>
              <a:buNone/>
              <a:defRPr/>
            </a:pPr>
            <a:r>
              <a:rPr lang="pt-BR" altLang="pt-BR" sz="2800" dirty="0" smtClean="0"/>
              <a:t>EAS: </a:t>
            </a:r>
            <a:r>
              <a:rPr lang="pt-BR" altLang="pt-BR" sz="2400" dirty="0" err="1" smtClean="0"/>
              <a:t>Proteinúria</a:t>
            </a:r>
            <a:r>
              <a:rPr lang="pt-BR" altLang="pt-BR" sz="2400" dirty="0" smtClean="0"/>
              <a:t> &lt; que 3,5 g em 24 horas. A normalização pode levar de 2 a 5 anos.</a:t>
            </a:r>
          </a:p>
          <a:p>
            <a:pPr marL="640080" lvl="1" indent="-274320" fontAlgn="auto">
              <a:spcAft>
                <a:spcPts val="0"/>
              </a:spcAft>
              <a:buFont typeface="Wingdings 2"/>
              <a:buNone/>
              <a:defRPr/>
            </a:pPr>
            <a:r>
              <a:rPr lang="pt-BR" altLang="pt-BR" sz="2400" dirty="0" smtClean="0"/>
              <a:t>           </a:t>
            </a:r>
            <a:r>
              <a:rPr lang="pt-BR" altLang="pt-BR" sz="2400" dirty="0" err="1" smtClean="0"/>
              <a:t>Hematúria</a:t>
            </a:r>
            <a:r>
              <a:rPr lang="pt-BR" altLang="pt-BR" sz="2400" dirty="0" smtClean="0"/>
              <a:t> : pode ser micro ou macroscópica. A </a:t>
            </a:r>
            <a:r>
              <a:rPr lang="pt-BR" altLang="pt-BR" sz="2400" dirty="0" err="1" smtClean="0"/>
              <a:t>hematúria</a:t>
            </a:r>
            <a:r>
              <a:rPr lang="pt-BR" altLang="pt-BR" sz="2400" dirty="0" smtClean="0"/>
              <a:t> microscópica pode demorar de 6 a 12 meses para retornar ao normal.</a:t>
            </a:r>
          </a:p>
          <a:p>
            <a:pPr marL="640080" lvl="1" indent="-274320" fontAlgn="auto">
              <a:spcAft>
                <a:spcPts val="0"/>
              </a:spcAft>
              <a:buFont typeface="Wingdings 2"/>
              <a:buNone/>
              <a:defRPr/>
            </a:pPr>
            <a:r>
              <a:rPr lang="pt-BR" altLang="pt-BR" sz="2400" dirty="0" smtClean="0"/>
              <a:t>           </a:t>
            </a:r>
            <a:r>
              <a:rPr lang="pt-BR" altLang="pt-BR" sz="2400" dirty="0" err="1" smtClean="0"/>
              <a:t>Cilindrúria</a:t>
            </a:r>
            <a:r>
              <a:rPr lang="pt-BR" altLang="pt-BR" sz="2400" dirty="0" smtClean="0"/>
              <a:t> : cilindros hemáticos, cilindros leucocitários.</a:t>
            </a:r>
          </a:p>
          <a:p>
            <a:pPr marL="274320" indent="-274320" fontAlgn="auto">
              <a:spcAft>
                <a:spcPts val="0"/>
              </a:spcAft>
              <a:buFont typeface="Wingdings"/>
              <a:buNone/>
              <a:defRPr/>
            </a:pPr>
            <a:endParaRPr lang="pt-BR" altLang="pt-BR" sz="2800" dirty="0" smtClean="0"/>
          </a:p>
          <a:p>
            <a:pPr marL="274320" indent="-274320" fontAlgn="auto">
              <a:spcAft>
                <a:spcPts val="0"/>
              </a:spcAft>
              <a:buFont typeface="Wingdings"/>
              <a:buChar char=""/>
              <a:defRPr/>
            </a:pPr>
            <a:endParaRPr lang="pt-BR" altLang="pt-BR" dirty="0" smtClean="0"/>
          </a:p>
          <a:p>
            <a:pPr marL="274320" indent="-274320" fontAlgn="auto">
              <a:spcAft>
                <a:spcPts val="0"/>
              </a:spcAft>
              <a:buFont typeface="Wingdings"/>
              <a:buChar char=""/>
              <a:defRPr/>
            </a:pPr>
            <a:endParaRPr lang="pt-BR" altLang="pt-BR" dirty="0" smtClean="0"/>
          </a:p>
          <a:p>
            <a:pPr marL="274320" indent="-274320" fontAlgn="auto">
              <a:spcAft>
                <a:spcPts val="0"/>
              </a:spcAft>
              <a:buFont typeface="Wingdings"/>
              <a:buChar char=""/>
              <a:defRPr/>
            </a:pPr>
            <a:endParaRPr lang="pt-BR" altLang="pt-BR" sz="2800" dirty="0" smtClean="0"/>
          </a:p>
        </p:txBody>
      </p:sp>
      <p:sp>
        <p:nvSpPr>
          <p:cNvPr id="29699" name="Espaço Reservado para Número de Slide 3"/>
          <p:cNvSpPr>
            <a:spLocks noGrp="1"/>
          </p:cNvSpPr>
          <p:nvPr>
            <p:ph type="sldNum" sz="quarter" idx="11"/>
          </p:nvPr>
        </p:nvSpPr>
        <p:spPr bwMode="auto">
          <a:noFill/>
          <a:ln>
            <a:miter lim="800000"/>
            <a:headEnd/>
            <a:tailEnd/>
          </a:ln>
        </p:spPr>
        <p:txBody>
          <a:bodyPr wrap="square" lIns="91440" tIns="45720" rIns="91440" bIns="45720" numCol="1" anchorCtr="0" compatLnSpc="1">
            <a:prstTxWarp prst="textNoShape">
              <a:avLst/>
            </a:prstTxWarp>
          </a:bodyPr>
          <a:lstStyle/>
          <a:p>
            <a:pPr fontAlgn="base">
              <a:spcBef>
                <a:spcPct val="0"/>
              </a:spcBef>
              <a:spcAft>
                <a:spcPct val="0"/>
              </a:spcAft>
            </a:pPr>
            <a:fld id="{4AABBABE-D38E-4042-B561-B826D22AE066}" type="slidenum">
              <a:rPr lang="pt-BR">
                <a:cs typeface="Arial" charset="0"/>
              </a:rPr>
              <a:pPr fontAlgn="base">
                <a:spcBef>
                  <a:spcPct val="0"/>
                </a:spcBef>
                <a:spcAft>
                  <a:spcPct val="0"/>
                </a:spcAft>
              </a:pPr>
              <a:t>9</a:t>
            </a:fld>
            <a:endParaRPr lang="pt-BR">
              <a:cs typeface="Arial"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ntr" presetSubtype="32" fill="hold" grpId="0" nodeType="afterEffect">
                                  <p:stCondLst>
                                    <p:cond delay="4000"/>
                                  </p:stCondLst>
                                  <p:childTnLst>
                                    <p:set>
                                      <p:cBhvr>
                                        <p:cTn id="6" dur="1" fill="hold">
                                          <p:stCondLst>
                                            <p:cond delay="0"/>
                                          </p:stCondLst>
                                        </p:cTn>
                                        <p:tgtEl>
                                          <p:spTgt spid="13314"/>
                                        </p:tgtEl>
                                        <p:attrNameLst>
                                          <p:attrName>style.visibility</p:attrName>
                                        </p:attrNameLst>
                                      </p:cBhvr>
                                      <p:to>
                                        <p:strVal val="visible"/>
                                      </p:to>
                                    </p:set>
                                    <p:animEffect transition="in" filter="box(out)">
                                      <p:cBhvr>
                                        <p:cTn id="7" dur="500"/>
                                        <p:tgtEl>
                                          <p:spTgt spid="13314"/>
                                        </p:tgtEl>
                                      </p:cBhvr>
                                    </p:animEffect>
                                  </p:childTnLst>
                                </p:cTn>
                              </p:par>
                            </p:childTnLst>
                          </p:cTn>
                        </p:par>
                        <p:par>
                          <p:cTn id="8" fill="hold" nodeType="afterGroup">
                            <p:stCondLst>
                              <p:cond delay="4500"/>
                            </p:stCondLst>
                            <p:childTnLst>
                              <p:par>
                                <p:cTn id="9" presetID="14" presetClass="entr" presetSubtype="5" fill="hold" grpId="0" nodeType="afterEffect">
                                  <p:stCondLst>
                                    <p:cond delay="6000"/>
                                  </p:stCondLst>
                                  <p:childTnLst>
                                    <p:set>
                                      <p:cBhvr>
                                        <p:cTn id="10" dur="1" fill="hold">
                                          <p:stCondLst>
                                            <p:cond delay="0"/>
                                          </p:stCondLst>
                                        </p:cTn>
                                        <p:tgtEl>
                                          <p:spTgt spid="13315">
                                            <p:txEl>
                                              <p:pRg st="0" end="0"/>
                                            </p:txEl>
                                          </p:spTgt>
                                        </p:tgtEl>
                                        <p:attrNameLst>
                                          <p:attrName>style.visibility</p:attrName>
                                        </p:attrNameLst>
                                      </p:cBhvr>
                                      <p:to>
                                        <p:strVal val="visible"/>
                                      </p:to>
                                    </p:set>
                                    <p:animEffect transition="in" filter="randombar(vertical)">
                                      <p:cBhvr>
                                        <p:cTn id="11" dur="500"/>
                                        <p:tgtEl>
                                          <p:spTgt spid="13315">
                                            <p:txEl>
                                              <p:pRg st="0" end="0"/>
                                            </p:txEl>
                                          </p:spTgt>
                                        </p:tgtEl>
                                      </p:cBhvr>
                                    </p:animEffect>
                                  </p:childTnLst>
                                </p:cTn>
                              </p:par>
                            </p:childTnLst>
                          </p:cTn>
                        </p:par>
                        <p:par>
                          <p:cTn id="12" fill="hold">
                            <p:stCondLst>
                              <p:cond delay="11000"/>
                            </p:stCondLst>
                            <p:childTnLst>
                              <p:par>
                                <p:cTn id="13" presetID="14" presetClass="entr" presetSubtype="5" fill="hold" grpId="0" nodeType="afterEffect">
                                  <p:stCondLst>
                                    <p:cond delay="6000"/>
                                  </p:stCondLst>
                                  <p:childTnLst>
                                    <p:set>
                                      <p:cBhvr>
                                        <p:cTn id="14" dur="1" fill="hold">
                                          <p:stCondLst>
                                            <p:cond delay="0"/>
                                          </p:stCondLst>
                                        </p:cTn>
                                        <p:tgtEl>
                                          <p:spTgt spid="13315">
                                            <p:txEl>
                                              <p:pRg st="1" end="1"/>
                                            </p:txEl>
                                          </p:spTgt>
                                        </p:tgtEl>
                                        <p:attrNameLst>
                                          <p:attrName>style.visibility</p:attrName>
                                        </p:attrNameLst>
                                      </p:cBhvr>
                                      <p:to>
                                        <p:strVal val="visible"/>
                                      </p:to>
                                    </p:set>
                                    <p:animEffect transition="in" filter="randombar(vertical)">
                                      <p:cBhvr>
                                        <p:cTn id="15" dur="500"/>
                                        <p:tgtEl>
                                          <p:spTgt spid="13315">
                                            <p:txEl>
                                              <p:pRg st="1" end="1"/>
                                            </p:txEl>
                                          </p:spTgt>
                                        </p:tgtEl>
                                      </p:cBhvr>
                                    </p:animEffect>
                                  </p:childTnLst>
                                </p:cTn>
                              </p:par>
                            </p:childTnLst>
                          </p:cTn>
                        </p:par>
                        <p:par>
                          <p:cTn id="16" fill="hold">
                            <p:stCondLst>
                              <p:cond delay="17500"/>
                            </p:stCondLst>
                            <p:childTnLst>
                              <p:par>
                                <p:cTn id="17" presetID="14" presetClass="entr" presetSubtype="5" fill="hold" grpId="0" nodeType="afterEffect">
                                  <p:stCondLst>
                                    <p:cond delay="6000"/>
                                  </p:stCondLst>
                                  <p:childTnLst>
                                    <p:set>
                                      <p:cBhvr>
                                        <p:cTn id="18" dur="1" fill="hold">
                                          <p:stCondLst>
                                            <p:cond delay="0"/>
                                          </p:stCondLst>
                                        </p:cTn>
                                        <p:tgtEl>
                                          <p:spTgt spid="13315">
                                            <p:txEl>
                                              <p:pRg st="2" end="2"/>
                                            </p:txEl>
                                          </p:spTgt>
                                        </p:tgtEl>
                                        <p:attrNameLst>
                                          <p:attrName>style.visibility</p:attrName>
                                        </p:attrNameLst>
                                      </p:cBhvr>
                                      <p:to>
                                        <p:strVal val="visible"/>
                                      </p:to>
                                    </p:set>
                                    <p:animEffect transition="in" filter="randombar(vertical)">
                                      <p:cBhvr>
                                        <p:cTn id="19" dur="500"/>
                                        <p:tgtEl>
                                          <p:spTgt spid="13315">
                                            <p:txEl>
                                              <p:pRg st="2" end="2"/>
                                            </p:txEl>
                                          </p:spTgt>
                                        </p:tgtEl>
                                      </p:cBhvr>
                                    </p:animEffect>
                                  </p:childTnLst>
                                </p:cTn>
                              </p:par>
                            </p:childTnLst>
                          </p:cTn>
                        </p:par>
                        <p:par>
                          <p:cTn id="20" fill="hold">
                            <p:stCondLst>
                              <p:cond delay="24000"/>
                            </p:stCondLst>
                            <p:childTnLst>
                              <p:par>
                                <p:cTn id="21" presetID="14" presetClass="entr" presetSubtype="5" fill="hold" grpId="0" nodeType="afterEffect">
                                  <p:stCondLst>
                                    <p:cond delay="6000"/>
                                  </p:stCondLst>
                                  <p:childTnLst>
                                    <p:set>
                                      <p:cBhvr>
                                        <p:cTn id="22" dur="1" fill="hold">
                                          <p:stCondLst>
                                            <p:cond delay="0"/>
                                          </p:stCondLst>
                                        </p:cTn>
                                        <p:tgtEl>
                                          <p:spTgt spid="13315">
                                            <p:txEl>
                                              <p:pRg st="3" end="3"/>
                                            </p:txEl>
                                          </p:spTgt>
                                        </p:tgtEl>
                                        <p:attrNameLst>
                                          <p:attrName>style.visibility</p:attrName>
                                        </p:attrNameLst>
                                      </p:cBhvr>
                                      <p:to>
                                        <p:strVal val="visible"/>
                                      </p:to>
                                    </p:set>
                                    <p:animEffect transition="in" filter="randombar(vertical)">
                                      <p:cBhvr>
                                        <p:cTn id="23" dur="500"/>
                                        <p:tgtEl>
                                          <p:spTgt spid="13315">
                                            <p:txEl>
                                              <p:pRg st="3" end="3"/>
                                            </p:txEl>
                                          </p:spTgt>
                                        </p:tgtEl>
                                      </p:cBhvr>
                                    </p:animEffect>
                                  </p:childTnLst>
                                </p:cTn>
                              </p:par>
                            </p:childTnLst>
                          </p:cTn>
                        </p:par>
                        <p:par>
                          <p:cTn id="24" fill="hold">
                            <p:stCondLst>
                              <p:cond delay="30500"/>
                            </p:stCondLst>
                            <p:childTnLst>
                              <p:par>
                                <p:cTn id="25" presetID="14" presetClass="entr" presetSubtype="5" fill="hold" grpId="0" nodeType="afterEffect">
                                  <p:stCondLst>
                                    <p:cond delay="6000"/>
                                  </p:stCondLst>
                                  <p:childTnLst>
                                    <p:set>
                                      <p:cBhvr>
                                        <p:cTn id="26" dur="1" fill="hold">
                                          <p:stCondLst>
                                            <p:cond delay="0"/>
                                          </p:stCondLst>
                                        </p:cTn>
                                        <p:tgtEl>
                                          <p:spTgt spid="13315">
                                            <p:txEl>
                                              <p:pRg st="4" end="4"/>
                                            </p:txEl>
                                          </p:spTgt>
                                        </p:tgtEl>
                                        <p:attrNameLst>
                                          <p:attrName>style.visibility</p:attrName>
                                        </p:attrNameLst>
                                      </p:cBhvr>
                                      <p:to>
                                        <p:strVal val="visible"/>
                                      </p:to>
                                    </p:set>
                                    <p:animEffect transition="in" filter="randombar(vertical)">
                                      <p:cBhvr>
                                        <p:cTn id="27" dur="500"/>
                                        <p:tgtEl>
                                          <p:spTgt spid="13315">
                                            <p:txEl>
                                              <p:pRg st="4" end="4"/>
                                            </p:txEl>
                                          </p:spTgt>
                                        </p:tgtEl>
                                      </p:cBhvr>
                                    </p:animEffect>
                                  </p:childTnLst>
                                </p:cTn>
                              </p:par>
                            </p:childTnLst>
                          </p:cTn>
                        </p:par>
                        <p:par>
                          <p:cTn id="28" fill="hold">
                            <p:stCondLst>
                              <p:cond delay="37000"/>
                            </p:stCondLst>
                            <p:childTnLst>
                              <p:par>
                                <p:cTn id="29" presetID="14" presetClass="entr" presetSubtype="5" fill="hold" grpId="0" nodeType="afterEffect">
                                  <p:stCondLst>
                                    <p:cond delay="6000"/>
                                  </p:stCondLst>
                                  <p:childTnLst>
                                    <p:set>
                                      <p:cBhvr>
                                        <p:cTn id="30" dur="1" fill="hold">
                                          <p:stCondLst>
                                            <p:cond delay="0"/>
                                          </p:stCondLst>
                                        </p:cTn>
                                        <p:tgtEl>
                                          <p:spTgt spid="13315">
                                            <p:txEl>
                                              <p:pRg st="6" end="6"/>
                                            </p:txEl>
                                          </p:spTgt>
                                        </p:tgtEl>
                                        <p:attrNameLst>
                                          <p:attrName>style.visibility</p:attrName>
                                        </p:attrNameLst>
                                      </p:cBhvr>
                                      <p:to>
                                        <p:strVal val="visible"/>
                                      </p:to>
                                    </p:set>
                                    <p:animEffect transition="in" filter="randombar(vertical)">
                                      <p:cBhvr>
                                        <p:cTn id="31" dur="500"/>
                                        <p:tgtEl>
                                          <p:spTgt spid="13315">
                                            <p:txEl>
                                              <p:pRg st="6" end="6"/>
                                            </p:txEl>
                                          </p:spTgt>
                                        </p:tgtEl>
                                      </p:cBhvr>
                                    </p:animEffect>
                                  </p:childTnLst>
                                </p:cTn>
                              </p:par>
                            </p:childTnLst>
                          </p:cTn>
                        </p:par>
                        <p:par>
                          <p:cTn id="32" fill="hold">
                            <p:stCondLst>
                              <p:cond delay="43500"/>
                            </p:stCondLst>
                            <p:childTnLst>
                              <p:par>
                                <p:cTn id="33" presetID="14" presetClass="entr" presetSubtype="5" fill="hold" grpId="0" nodeType="afterEffect">
                                  <p:stCondLst>
                                    <p:cond delay="6000"/>
                                  </p:stCondLst>
                                  <p:childTnLst>
                                    <p:set>
                                      <p:cBhvr>
                                        <p:cTn id="34" dur="1" fill="hold">
                                          <p:stCondLst>
                                            <p:cond delay="0"/>
                                          </p:stCondLst>
                                        </p:cTn>
                                        <p:tgtEl>
                                          <p:spTgt spid="13315">
                                            <p:txEl>
                                              <p:pRg st="7" end="7"/>
                                            </p:txEl>
                                          </p:spTgt>
                                        </p:tgtEl>
                                        <p:attrNameLst>
                                          <p:attrName>style.visibility</p:attrName>
                                        </p:attrNameLst>
                                      </p:cBhvr>
                                      <p:to>
                                        <p:strVal val="visible"/>
                                      </p:to>
                                    </p:set>
                                    <p:animEffect transition="in" filter="randombar(vertical)">
                                      <p:cBhvr>
                                        <p:cTn id="35" dur="500"/>
                                        <p:tgtEl>
                                          <p:spTgt spid="13315">
                                            <p:txEl>
                                              <p:pRg st="7" end="7"/>
                                            </p:txEl>
                                          </p:spTgt>
                                        </p:tgtEl>
                                      </p:cBhvr>
                                    </p:animEffect>
                                  </p:childTnLst>
                                </p:cTn>
                              </p:par>
                            </p:childTnLst>
                          </p:cTn>
                        </p:par>
                        <p:par>
                          <p:cTn id="36" fill="hold">
                            <p:stCondLst>
                              <p:cond delay="50000"/>
                            </p:stCondLst>
                            <p:childTnLst>
                              <p:par>
                                <p:cTn id="37" presetID="14" presetClass="entr" presetSubtype="5" fill="hold" grpId="0" nodeType="afterEffect">
                                  <p:stCondLst>
                                    <p:cond delay="6000"/>
                                  </p:stCondLst>
                                  <p:childTnLst>
                                    <p:set>
                                      <p:cBhvr>
                                        <p:cTn id="38" dur="1" fill="hold">
                                          <p:stCondLst>
                                            <p:cond delay="0"/>
                                          </p:stCondLst>
                                        </p:cTn>
                                        <p:tgtEl>
                                          <p:spTgt spid="13315">
                                            <p:txEl>
                                              <p:pRg st="8" end="8"/>
                                            </p:txEl>
                                          </p:spTgt>
                                        </p:tgtEl>
                                        <p:attrNameLst>
                                          <p:attrName>style.visibility</p:attrName>
                                        </p:attrNameLst>
                                      </p:cBhvr>
                                      <p:to>
                                        <p:strVal val="visible"/>
                                      </p:to>
                                    </p:set>
                                    <p:animEffect transition="in" filter="randombar(vertical)">
                                      <p:cBhvr>
                                        <p:cTn id="39" dur="500"/>
                                        <p:tgtEl>
                                          <p:spTgt spid="13315">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4" grpId="0" autoUpdateAnimBg="0"/>
      <p:bldP spid="13315" grpId="0" build="p" autoUpdateAnimBg="0" advAuto="600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4638"/>
            <a:ext cx="7467600" cy="561975"/>
          </a:xfrm>
        </p:spPr>
        <p:txBody>
          <a:bodyPr/>
          <a:lstStyle/>
          <a:p>
            <a:pPr fontAlgn="auto">
              <a:spcAft>
                <a:spcPts val="0"/>
              </a:spcAft>
              <a:defRPr/>
            </a:pPr>
            <a:r>
              <a:rPr lang="pt-BR" dirty="0" smtClean="0"/>
              <a:t>INDICAÇÕES DE BIÓPSIA RENAL</a:t>
            </a:r>
            <a:endParaRPr lang="pt-BR" dirty="0"/>
          </a:p>
        </p:txBody>
      </p:sp>
      <p:sp>
        <p:nvSpPr>
          <p:cNvPr id="31746" name="Espaço Reservado para Conteúdo 2"/>
          <p:cNvSpPr>
            <a:spLocks noGrp="1"/>
          </p:cNvSpPr>
          <p:nvPr>
            <p:ph sz="quarter" idx="1"/>
          </p:nvPr>
        </p:nvSpPr>
        <p:spPr>
          <a:xfrm>
            <a:off x="468313" y="981075"/>
            <a:ext cx="7467600" cy="4873625"/>
          </a:xfrm>
        </p:spPr>
        <p:txBody>
          <a:bodyPr/>
          <a:lstStyle/>
          <a:p>
            <a:r>
              <a:rPr lang="pt-BR" smtClean="0"/>
              <a:t>Hematúria macroscópica com duração maior do que 4 semanas; </a:t>
            </a:r>
          </a:p>
          <a:p>
            <a:r>
              <a:rPr lang="pt-BR" smtClean="0"/>
              <a:t>Ureia plasmática persistentemente elevada por mais de 4 semanas; </a:t>
            </a:r>
          </a:p>
          <a:p>
            <a:r>
              <a:rPr lang="pt-BR" smtClean="0"/>
              <a:t>Hipertensão arterial prolongada por mais de 4 semanas; </a:t>
            </a:r>
          </a:p>
          <a:p>
            <a:r>
              <a:rPr lang="pt-BR" smtClean="0"/>
              <a:t>Oligoanúria com duração maior do que 48 a 72 horas; </a:t>
            </a:r>
          </a:p>
          <a:p>
            <a:r>
              <a:rPr lang="pt-BR" smtClean="0"/>
              <a:t>Complemento sérico persistentemente baixo por mais de 8 semanas; </a:t>
            </a:r>
          </a:p>
          <a:p>
            <a:r>
              <a:rPr lang="pt-BR" smtClean="0"/>
              <a:t>Associação com síndrome nefrótica de duração maior do que 4 semanas.</a:t>
            </a:r>
          </a:p>
        </p:txBody>
      </p:sp>
      <p:sp>
        <p:nvSpPr>
          <p:cNvPr id="31747" name="CaixaDeTexto 3"/>
          <p:cNvSpPr txBox="1">
            <a:spLocks noChangeArrowheads="1"/>
          </p:cNvSpPr>
          <p:nvPr/>
        </p:nvSpPr>
        <p:spPr bwMode="auto">
          <a:xfrm>
            <a:off x="468313" y="6308725"/>
            <a:ext cx="6361112" cy="277813"/>
          </a:xfrm>
          <a:prstGeom prst="rect">
            <a:avLst/>
          </a:prstGeom>
          <a:noFill/>
          <a:ln w="9525">
            <a:noFill/>
            <a:miter lim="800000"/>
            <a:headEnd/>
            <a:tailEnd/>
          </a:ln>
        </p:spPr>
        <p:txBody>
          <a:bodyPr wrap="none">
            <a:spAutoFit/>
          </a:bodyPr>
          <a:lstStyle/>
          <a:p>
            <a:r>
              <a:rPr lang="pt-BR" sz="1200">
                <a:latin typeface="Century Schoolbook"/>
              </a:rPr>
              <a:t>Julio Toporovski et al. Nefrologia pediátrica 2 ed. Rio de Janeiro: Guanabara Koogan, 2006</a:t>
            </a:r>
          </a:p>
        </p:txBody>
      </p:sp>
      <p:sp>
        <p:nvSpPr>
          <p:cNvPr id="31748" name="Espaço Reservado para Número de Slide 4"/>
          <p:cNvSpPr>
            <a:spLocks noGrp="1"/>
          </p:cNvSpPr>
          <p:nvPr>
            <p:ph type="sldNum" sz="quarter" idx="11"/>
          </p:nvPr>
        </p:nvSpPr>
        <p:spPr bwMode="auto">
          <a:noFill/>
          <a:ln>
            <a:miter lim="800000"/>
            <a:headEnd/>
            <a:tailEnd/>
          </a:ln>
        </p:spPr>
        <p:txBody>
          <a:bodyPr wrap="square" lIns="91440" tIns="45720" rIns="91440" bIns="45720" numCol="1" anchorCtr="0" compatLnSpc="1">
            <a:prstTxWarp prst="textNoShape">
              <a:avLst/>
            </a:prstTxWarp>
          </a:bodyPr>
          <a:lstStyle/>
          <a:p>
            <a:pPr fontAlgn="base">
              <a:spcBef>
                <a:spcPct val="0"/>
              </a:spcBef>
              <a:spcAft>
                <a:spcPct val="0"/>
              </a:spcAft>
            </a:pPr>
            <a:fld id="{199F503E-78F8-4BE1-B0D8-3616D7758CD7}" type="slidenum">
              <a:rPr lang="pt-BR">
                <a:cs typeface="Arial" charset="0"/>
              </a:rPr>
              <a:pPr fontAlgn="base">
                <a:spcBef>
                  <a:spcPct val="0"/>
                </a:spcBef>
                <a:spcAft>
                  <a:spcPct val="0"/>
                </a:spcAft>
              </a:pPr>
              <a:t>10</a:t>
            </a:fld>
            <a:endParaRPr lang="pt-BR">
              <a:cs typeface="Arial"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4638"/>
            <a:ext cx="7467600" cy="633412"/>
          </a:xfrm>
        </p:spPr>
        <p:txBody>
          <a:bodyPr/>
          <a:lstStyle/>
          <a:p>
            <a:pPr fontAlgn="auto">
              <a:spcAft>
                <a:spcPts val="0"/>
              </a:spcAft>
              <a:defRPr/>
            </a:pPr>
            <a:r>
              <a:rPr lang="pt-BR" dirty="0" smtClean="0"/>
              <a:t>TRATAMENTO</a:t>
            </a:r>
            <a:endParaRPr lang="pt-BR" dirty="0"/>
          </a:p>
        </p:txBody>
      </p:sp>
      <p:sp>
        <p:nvSpPr>
          <p:cNvPr id="32770" name="Espaço Reservado para Conteúdo 2"/>
          <p:cNvSpPr>
            <a:spLocks noGrp="1"/>
          </p:cNvSpPr>
          <p:nvPr>
            <p:ph sz="quarter" idx="1"/>
          </p:nvPr>
        </p:nvSpPr>
        <p:spPr>
          <a:xfrm>
            <a:off x="468313" y="1125538"/>
            <a:ext cx="7467600" cy="4873625"/>
          </a:xfrm>
        </p:spPr>
        <p:txBody>
          <a:bodyPr/>
          <a:lstStyle/>
          <a:p>
            <a:r>
              <a:rPr lang="pt-BR" smtClean="0"/>
              <a:t>O repouso é autolimitado, geralmente entre 7 a 14 dias.</a:t>
            </a:r>
          </a:p>
          <a:p>
            <a:r>
              <a:rPr lang="pt-BR" smtClean="0"/>
              <a:t>A restrição hídrica é de 20 ml/kg/dia ou 400 ml/m</a:t>
            </a:r>
            <a:r>
              <a:rPr lang="pt-BR" baseline="30000" smtClean="0"/>
              <a:t>2</a:t>
            </a:r>
            <a:r>
              <a:rPr lang="pt-BR" smtClean="0"/>
              <a:t> de superfície corpórea acrescido do volume da diurese.</a:t>
            </a:r>
          </a:p>
          <a:p>
            <a:r>
              <a:rPr lang="pt-BR" smtClean="0"/>
              <a:t>Dieta hipossódica - limitada a fase de oligúria, edema e hipertensão.</a:t>
            </a:r>
          </a:p>
          <a:p>
            <a:r>
              <a:rPr lang="pt-BR" smtClean="0"/>
              <a:t>Restrição proteica somente quando a filtração glomerular estiver bastante diminuída e é de 0,5 g/kg/dia.</a:t>
            </a:r>
          </a:p>
          <a:p>
            <a:r>
              <a:rPr lang="pt-BR" smtClean="0"/>
              <a:t>A restrição de potássio é feita em casos de oligúria importante e hipercalemia.</a:t>
            </a:r>
          </a:p>
          <a:p>
            <a:endParaRPr lang="pt-BR" smtClean="0"/>
          </a:p>
        </p:txBody>
      </p:sp>
      <p:sp>
        <p:nvSpPr>
          <p:cNvPr id="32771" name="CaixaDeTexto 3"/>
          <p:cNvSpPr txBox="1">
            <a:spLocks noChangeArrowheads="1"/>
          </p:cNvSpPr>
          <p:nvPr/>
        </p:nvSpPr>
        <p:spPr bwMode="auto">
          <a:xfrm>
            <a:off x="900113" y="6165850"/>
            <a:ext cx="6235700" cy="460375"/>
          </a:xfrm>
          <a:prstGeom prst="rect">
            <a:avLst/>
          </a:prstGeom>
          <a:noFill/>
          <a:ln w="9525">
            <a:noFill/>
            <a:miter lim="800000"/>
            <a:headEnd/>
            <a:tailEnd/>
          </a:ln>
        </p:spPr>
        <p:txBody>
          <a:bodyPr wrap="none">
            <a:spAutoFit/>
          </a:bodyPr>
          <a:lstStyle/>
          <a:p>
            <a:r>
              <a:rPr lang="pt-BR" sz="1200">
                <a:latin typeface="Century Schoolbook"/>
              </a:rPr>
              <a:t>Maria Cristina de Andrade, João Tomás de Abreu Carvalhaes. Nefrologia para pediatras. </a:t>
            </a:r>
          </a:p>
          <a:p>
            <a:r>
              <a:rPr lang="pt-BR" sz="1200">
                <a:latin typeface="Century Schoolbook"/>
              </a:rPr>
              <a:t>São Paulo: Editora Atheneu, 2010</a:t>
            </a:r>
          </a:p>
        </p:txBody>
      </p:sp>
      <p:sp>
        <p:nvSpPr>
          <p:cNvPr id="32772" name="Espaço Reservado para Número de Slide 4"/>
          <p:cNvSpPr>
            <a:spLocks noGrp="1"/>
          </p:cNvSpPr>
          <p:nvPr>
            <p:ph type="sldNum" sz="quarter" idx="11"/>
          </p:nvPr>
        </p:nvSpPr>
        <p:spPr bwMode="auto">
          <a:noFill/>
          <a:ln>
            <a:miter lim="800000"/>
            <a:headEnd/>
            <a:tailEnd/>
          </a:ln>
        </p:spPr>
        <p:txBody>
          <a:bodyPr wrap="square" lIns="91440" tIns="45720" rIns="91440" bIns="45720" numCol="1" anchorCtr="0" compatLnSpc="1">
            <a:prstTxWarp prst="textNoShape">
              <a:avLst/>
            </a:prstTxWarp>
          </a:bodyPr>
          <a:lstStyle/>
          <a:p>
            <a:pPr fontAlgn="base">
              <a:spcBef>
                <a:spcPct val="0"/>
              </a:spcBef>
              <a:spcAft>
                <a:spcPct val="0"/>
              </a:spcAft>
            </a:pPr>
            <a:fld id="{46517D30-4DE5-4CDB-944F-72D60A8C696E}" type="slidenum">
              <a:rPr lang="pt-BR">
                <a:cs typeface="Arial" charset="0"/>
              </a:rPr>
              <a:pPr fontAlgn="base">
                <a:spcBef>
                  <a:spcPct val="0"/>
                </a:spcBef>
                <a:spcAft>
                  <a:spcPct val="0"/>
                </a:spcAft>
              </a:pPr>
              <a:t>11</a:t>
            </a:fld>
            <a:endParaRPr lang="pt-BR">
              <a:cs typeface="Arial"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4638"/>
            <a:ext cx="7467600" cy="633412"/>
          </a:xfrm>
        </p:spPr>
        <p:txBody>
          <a:bodyPr/>
          <a:lstStyle/>
          <a:p>
            <a:pPr fontAlgn="auto">
              <a:spcAft>
                <a:spcPts val="0"/>
              </a:spcAft>
              <a:defRPr/>
            </a:pPr>
            <a:r>
              <a:rPr lang="pt-BR" dirty="0" smtClean="0"/>
              <a:t>TRATAMENTO</a:t>
            </a:r>
            <a:endParaRPr lang="pt-BR" dirty="0"/>
          </a:p>
        </p:txBody>
      </p:sp>
      <p:sp>
        <p:nvSpPr>
          <p:cNvPr id="3" name="Espaço Reservado para Conteúdo 2"/>
          <p:cNvSpPr>
            <a:spLocks noGrp="1"/>
          </p:cNvSpPr>
          <p:nvPr>
            <p:ph sz="quarter" idx="1"/>
          </p:nvPr>
        </p:nvSpPr>
        <p:spPr>
          <a:xfrm>
            <a:off x="468313" y="1196975"/>
            <a:ext cx="7467600" cy="4873625"/>
          </a:xfrm>
        </p:spPr>
        <p:txBody>
          <a:bodyPr>
            <a:normAutofit fontScale="92500"/>
          </a:bodyPr>
          <a:lstStyle/>
          <a:p>
            <a:pPr marL="274320" indent="-274320" fontAlgn="auto">
              <a:spcAft>
                <a:spcPts val="0"/>
              </a:spcAft>
              <a:buFont typeface="Wingdings"/>
              <a:buChar char=""/>
              <a:defRPr/>
            </a:pPr>
            <a:r>
              <a:rPr lang="pt-BR" dirty="0" smtClean="0"/>
              <a:t>A furosemida é usada na dose de 1 a 4 </a:t>
            </a:r>
            <a:r>
              <a:rPr lang="pt-BR" dirty="0" err="1" smtClean="0"/>
              <a:t>mg</a:t>
            </a:r>
            <a:r>
              <a:rPr lang="pt-BR" dirty="0" smtClean="0"/>
              <a:t>/kg/dia VO ou EV.</a:t>
            </a:r>
          </a:p>
          <a:p>
            <a:pPr marL="274320" indent="-274320" fontAlgn="auto">
              <a:spcAft>
                <a:spcPts val="0"/>
              </a:spcAft>
              <a:buFont typeface="Wingdings"/>
              <a:buChar char=""/>
              <a:defRPr/>
            </a:pPr>
            <a:r>
              <a:rPr lang="pt-BR" dirty="0" err="1" smtClean="0"/>
              <a:t>Hidralazina</a:t>
            </a:r>
            <a:r>
              <a:rPr lang="pt-BR" dirty="0" smtClean="0"/>
              <a:t> na dose de 0,2 a 0,5 </a:t>
            </a:r>
            <a:r>
              <a:rPr lang="pt-BR" dirty="0" err="1" smtClean="0"/>
              <a:t>mg</a:t>
            </a:r>
            <a:r>
              <a:rPr lang="pt-BR" dirty="0" smtClean="0"/>
              <a:t>/kg/dose EV a cada 4 ou 6 horas ou 1 a 4 </a:t>
            </a:r>
            <a:r>
              <a:rPr lang="pt-BR" dirty="0" err="1" smtClean="0"/>
              <a:t>mg</a:t>
            </a:r>
            <a:r>
              <a:rPr lang="pt-BR" dirty="0" smtClean="0"/>
              <a:t>/kg/dia VO a cada 8 horas.</a:t>
            </a:r>
          </a:p>
          <a:p>
            <a:pPr marL="274320" indent="-274320" fontAlgn="auto">
              <a:spcAft>
                <a:spcPts val="0"/>
              </a:spcAft>
              <a:buFont typeface="Wingdings"/>
              <a:buChar char=""/>
              <a:defRPr/>
            </a:pPr>
            <a:r>
              <a:rPr lang="pt-BR" dirty="0" err="1" smtClean="0"/>
              <a:t>Nifedipina</a:t>
            </a:r>
            <a:r>
              <a:rPr lang="pt-BR" dirty="0" smtClean="0"/>
              <a:t> na dose de 0,10 a 0,25 </a:t>
            </a:r>
            <a:r>
              <a:rPr lang="pt-BR" dirty="0" err="1" smtClean="0"/>
              <a:t>mg</a:t>
            </a:r>
            <a:r>
              <a:rPr lang="pt-BR" dirty="0" smtClean="0"/>
              <a:t>/kg/dose a cada 3 a 4 horas ou 1 a 3 </a:t>
            </a:r>
            <a:r>
              <a:rPr lang="pt-BR" dirty="0" err="1" smtClean="0"/>
              <a:t>mg</a:t>
            </a:r>
            <a:r>
              <a:rPr lang="pt-BR" dirty="0" smtClean="0"/>
              <a:t>/kg/dia VO a cada 6 ou 12 horas.</a:t>
            </a:r>
          </a:p>
          <a:p>
            <a:pPr marL="274320" indent="-274320" fontAlgn="auto">
              <a:spcAft>
                <a:spcPts val="0"/>
              </a:spcAft>
              <a:buFont typeface="Wingdings"/>
              <a:buChar char=""/>
              <a:defRPr/>
            </a:pPr>
            <a:r>
              <a:rPr lang="pt-BR" dirty="0" err="1" smtClean="0"/>
              <a:t>Anlodipino</a:t>
            </a:r>
            <a:r>
              <a:rPr lang="pt-BR" dirty="0" smtClean="0"/>
              <a:t> na dose de 0,1 a 0,2 </a:t>
            </a:r>
            <a:r>
              <a:rPr lang="pt-BR" dirty="0" err="1" smtClean="0"/>
              <a:t>mg</a:t>
            </a:r>
            <a:r>
              <a:rPr lang="pt-BR" dirty="0" smtClean="0"/>
              <a:t>/kg/dia, dose máxima de 10 </a:t>
            </a:r>
            <a:r>
              <a:rPr lang="pt-BR" dirty="0" err="1" smtClean="0"/>
              <a:t>mg</a:t>
            </a:r>
            <a:r>
              <a:rPr lang="pt-BR" dirty="0" smtClean="0"/>
              <a:t>/dia é uma alternativa para maiores de 6 anos.</a:t>
            </a:r>
          </a:p>
          <a:p>
            <a:pPr marL="274320" indent="-274320" fontAlgn="auto">
              <a:spcAft>
                <a:spcPts val="0"/>
              </a:spcAft>
              <a:buFont typeface="Wingdings"/>
              <a:buChar char=""/>
              <a:defRPr/>
            </a:pPr>
            <a:r>
              <a:rPr lang="pt-BR" dirty="0" smtClean="0"/>
              <a:t>Penicilina </a:t>
            </a:r>
            <a:r>
              <a:rPr lang="pt-BR" dirty="0" err="1" smtClean="0"/>
              <a:t>benzatina</a:t>
            </a:r>
            <a:r>
              <a:rPr lang="pt-BR" dirty="0" smtClean="0"/>
              <a:t> na dose de 600.000 UI IM, em dose única, para crianças com menos de 25 kg ou na dose de 1.200.000 UI para maiores de 25 kg</a:t>
            </a:r>
          </a:p>
        </p:txBody>
      </p:sp>
      <p:sp>
        <p:nvSpPr>
          <p:cNvPr id="33795" name="CaixaDeTexto 4"/>
          <p:cNvSpPr txBox="1">
            <a:spLocks noChangeArrowheads="1"/>
          </p:cNvSpPr>
          <p:nvPr/>
        </p:nvSpPr>
        <p:spPr bwMode="auto">
          <a:xfrm>
            <a:off x="250825" y="5876925"/>
            <a:ext cx="8016875" cy="646113"/>
          </a:xfrm>
          <a:prstGeom prst="rect">
            <a:avLst/>
          </a:prstGeom>
          <a:noFill/>
          <a:ln w="9525">
            <a:noFill/>
            <a:miter lim="800000"/>
            <a:headEnd/>
            <a:tailEnd/>
          </a:ln>
        </p:spPr>
        <p:txBody>
          <a:bodyPr wrap="none">
            <a:spAutoFit/>
          </a:bodyPr>
          <a:lstStyle/>
          <a:p>
            <a:r>
              <a:rPr lang="en-US" sz="1200">
                <a:latin typeface="Century Schoolbook"/>
              </a:rPr>
              <a:t>T. Matthew Eison, et al. Post-streptococcal acute glomerulonephritis in children: clinical features and pathogenesis. </a:t>
            </a:r>
          </a:p>
          <a:p>
            <a:r>
              <a:rPr lang="pt-BR" sz="1200">
                <a:latin typeface="Century Schoolbook"/>
              </a:rPr>
              <a:t>Pediatr Nephrol 2011; 26:165-180</a:t>
            </a:r>
          </a:p>
          <a:p>
            <a:r>
              <a:rPr lang="pt-BR" sz="1200">
                <a:latin typeface="Century Schoolbook"/>
              </a:rPr>
              <a:t>Tratado de pediatria: Sociedade Brasileira de Pediatria. 2.ed. Barueri, SP: Manole, 2010</a:t>
            </a:r>
          </a:p>
        </p:txBody>
      </p:sp>
      <p:sp>
        <p:nvSpPr>
          <p:cNvPr id="33796" name="Espaço Reservado para Número de Slide 5"/>
          <p:cNvSpPr>
            <a:spLocks noGrp="1"/>
          </p:cNvSpPr>
          <p:nvPr>
            <p:ph type="sldNum" sz="quarter" idx="11"/>
          </p:nvPr>
        </p:nvSpPr>
        <p:spPr bwMode="auto">
          <a:noFill/>
          <a:ln>
            <a:miter lim="800000"/>
            <a:headEnd/>
            <a:tailEnd/>
          </a:ln>
        </p:spPr>
        <p:txBody>
          <a:bodyPr wrap="square" lIns="91440" tIns="45720" rIns="91440" bIns="45720" numCol="1" anchorCtr="0" compatLnSpc="1">
            <a:prstTxWarp prst="textNoShape">
              <a:avLst/>
            </a:prstTxWarp>
          </a:bodyPr>
          <a:lstStyle/>
          <a:p>
            <a:pPr fontAlgn="base">
              <a:spcBef>
                <a:spcPct val="0"/>
              </a:spcBef>
              <a:spcAft>
                <a:spcPct val="0"/>
              </a:spcAft>
            </a:pPr>
            <a:fld id="{8B504B7E-50EC-4CED-943F-90F866AE46C5}" type="slidenum">
              <a:rPr lang="pt-BR">
                <a:cs typeface="Arial" charset="0"/>
              </a:rPr>
              <a:pPr fontAlgn="base">
                <a:spcBef>
                  <a:spcPct val="0"/>
                </a:spcBef>
                <a:spcAft>
                  <a:spcPct val="0"/>
                </a:spcAft>
              </a:pPr>
              <a:t>12</a:t>
            </a:fld>
            <a:endParaRPr lang="pt-BR">
              <a:cs typeface="Arial"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PROGNÓSTICO</a:t>
            </a:r>
            <a:endParaRPr lang="pt-BR" dirty="0"/>
          </a:p>
        </p:txBody>
      </p:sp>
      <p:sp>
        <p:nvSpPr>
          <p:cNvPr id="40962" name="Espaço Reservado para Conteúdo 2"/>
          <p:cNvSpPr>
            <a:spLocks noGrp="1"/>
          </p:cNvSpPr>
          <p:nvPr>
            <p:ph sz="quarter" idx="1"/>
          </p:nvPr>
        </p:nvSpPr>
        <p:spPr>
          <a:xfrm>
            <a:off x="457200" y="1600200"/>
            <a:ext cx="7467600" cy="4873625"/>
          </a:xfrm>
        </p:spPr>
        <p:txBody>
          <a:bodyPr/>
          <a:lstStyle/>
          <a:p>
            <a:r>
              <a:rPr lang="pt-BR" smtClean="0"/>
              <a:t>O prognóstico da GNPE é bom.</a:t>
            </a:r>
          </a:p>
          <a:p>
            <a:pPr>
              <a:buFont typeface="Wingdings" pitchFamily="2" charset="2"/>
              <a:buNone/>
            </a:pPr>
            <a:endParaRPr lang="pt-BR" smtClean="0"/>
          </a:p>
          <a:p>
            <a:r>
              <a:rPr lang="pt-BR" smtClean="0"/>
              <a:t>Microalbuminúria e hematúria microscópica, podem ser observadas na vida adulta em 20% dos pacientes que tiveram a doença.</a:t>
            </a:r>
          </a:p>
          <a:p>
            <a:pPr>
              <a:buFont typeface="Wingdings" pitchFamily="2" charset="2"/>
              <a:buNone/>
            </a:pPr>
            <a:endParaRPr lang="pt-BR" smtClean="0"/>
          </a:p>
          <a:p>
            <a:r>
              <a:rPr lang="pt-BR" smtClean="0"/>
              <a:t>Os crescentes epiteliais na fase aguda conferem pior prognóstico.</a:t>
            </a:r>
          </a:p>
          <a:p>
            <a:pPr>
              <a:buFont typeface="Wingdings" pitchFamily="2" charset="2"/>
              <a:buNone/>
            </a:pPr>
            <a:endParaRPr lang="pt-BR" smtClean="0"/>
          </a:p>
          <a:p>
            <a:r>
              <a:rPr lang="pt-BR" smtClean="0"/>
              <a:t>O óbito durante o período agudo é excepcional.</a:t>
            </a:r>
          </a:p>
        </p:txBody>
      </p:sp>
      <p:sp>
        <p:nvSpPr>
          <p:cNvPr id="40963" name="CaixaDeTexto 3"/>
          <p:cNvSpPr txBox="1">
            <a:spLocks noChangeArrowheads="1"/>
          </p:cNvSpPr>
          <p:nvPr/>
        </p:nvSpPr>
        <p:spPr bwMode="auto">
          <a:xfrm>
            <a:off x="179388" y="6092825"/>
            <a:ext cx="8156575" cy="461963"/>
          </a:xfrm>
          <a:prstGeom prst="rect">
            <a:avLst/>
          </a:prstGeom>
          <a:noFill/>
          <a:ln w="9525">
            <a:noFill/>
            <a:miter lim="800000"/>
            <a:headEnd/>
            <a:tailEnd/>
          </a:ln>
        </p:spPr>
        <p:txBody>
          <a:bodyPr wrap="none">
            <a:spAutoFit/>
          </a:bodyPr>
          <a:lstStyle/>
          <a:p>
            <a:r>
              <a:rPr lang="pt-BR" sz="1200">
                <a:latin typeface="Century Schoolbook"/>
              </a:rPr>
              <a:t>Claudio Schvartsman, Amélia Gorete Reis, Sylvia Costa Lima Farhat. Pronto Socorro 2.ed Barueri, SP: Manole, 2013</a:t>
            </a:r>
          </a:p>
          <a:p>
            <a:r>
              <a:rPr lang="pt-BR" sz="1200">
                <a:latin typeface="Century Schoolbook"/>
              </a:rPr>
              <a:t>Tratado de pediatria: Sociedade Brasileira de Pediatria. 2.ed. Barueri, SP: Manole, 2010</a:t>
            </a:r>
          </a:p>
        </p:txBody>
      </p:sp>
      <p:sp>
        <p:nvSpPr>
          <p:cNvPr id="40964" name="Espaço Reservado para Número de Slide 4"/>
          <p:cNvSpPr>
            <a:spLocks noGrp="1"/>
          </p:cNvSpPr>
          <p:nvPr>
            <p:ph type="sldNum" sz="quarter" idx="11"/>
          </p:nvPr>
        </p:nvSpPr>
        <p:spPr bwMode="auto">
          <a:noFill/>
          <a:ln>
            <a:miter lim="800000"/>
            <a:headEnd/>
            <a:tailEnd/>
          </a:ln>
        </p:spPr>
        <p:txBody>
          <a:bodyPr wrap="square" lIns="91440" tIns="45720" rIns="91440" bIns="45720" numCol="1" anchorCtr="0" compatLnSpc="1">
            <a:prstTxWarp prst="textNoShape">
              <a:avLst/>
            </a:prstTxWarp>
          </a:bodyPr>
          <a:lstStyle/>
          <a:p>
            <a:pPr fontAlgn="base">
              <a:spcBef>
                <a:spcPct val="0"/>
              </a:spcBef>
              <a:spcAft>
                <a:spcPct val="0"/>
              </a:spcAft>
            </a:pPr>
            <a:fld id="{D8823892-A256-44F9-9526-3D69607F7BE5}" type="slidenum">
              <a:rPr lang="pt-BR">
                <a:cs typeface="Arial" charset="0"/>
              </a:rPr>
              <a:pPr fontAlgn="base">
                <a:spcBef>
                  <a:spcPct val="0"/>
                </a:spcBef>
                <a:spcAft>
                  <a:spcPct val="0"/>
                </a:spcAft>
              </a:pPr>
              <a:t>13</a:t>
            </a:fld>
            <a:endParaRPr lang="pt-BR">
              <a:cs typeface="Arial"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OBJETIVOS</a:t>
            </a:r>
            <a:endParaRPr lang="pt-BR" dirty="0"/>
          </a:p>
        </p:txBody>
      </p:sp>
      <p:sp>
        <p:nvSpPr>
          <p:cNvPr id="35842" name="Espaço Reservado para Conteúdo 2"/>
          <p:cNvSpPr>
            <a:spLocks noGrp="1"/>
          </p:cNvSpPr>
          <p:nvPr>
            <p:ph sz="quarter" idx="1"/>
          </p:nvPr>
        </p:nvSpPr>
        <p:spPr>
          <a:xfrm>
            <a:off x="457200" y="1600200"/>
            <a:ext cx="7467600" cy="4873625"/>
          </a:xfrm>
        </p:spPr>
        <p:txBody>
          <a:bodyPr/>
          <a:lstStyle/>
          <a:p>
            <a:r>
              <a:rPr lang="pt-BR" smtClean="0"/>
              <a:t>Promover uma revisão dos casos atendidos e diagnosticados com glomerulonefrite pós-estreptocócica na emergência pediátrica e uma revisão de literatura científica nacional e internacional recente sobre a doença.</a:t>
            </a:r>
          </a:p>
          <a:p>
            <a:endParaRPr lang="pt-BR" smtClean="0"/>
          </a:p>
          <a:p>
            <a:r>
              <a:rPr lang="pt-BR" smtClean="0"/>
              <a:t>Em seguida, realizar uma proposta de protocolo de atendimento destes pacientes para auxiliar o profissional de saúde no diagnóstico e na condução dos mesmos na emergência.</a:t>
            </a:r>
          </a:p>
          <a:p>
            <a:endParaRPr lang="pt-BR" smtClean="0"/>
          </a:p>
          <a:p>
            <a:endParaRPr lang="pt-BR" smtClean="0"/>
          </a:p>
        </p:txBody>
      </p:sp>
      <p:sp>
        <p:nvSpPr>
          <p:cNvPr id="35843" name="Espaço Reservado para Número de Slide 3"/>
          <p:cNvSpPr>
            <a:spLocks noGrp="1"/>
          </p:cNvSpPr>
          <p:nvPr>
            <p:ph type="sldNum" sz="quarter" idx="11"/>
          </p:nvPr>
        </p:nvSpPr>
        <p:spPr bwMode="auto">
          <a:noFill/>
          <a:ln>
            <a:miter lim="800000"/>
            <a:headEnd/>
            <a:tailEnd/>
          </a:ln>
        </p:spPr>
        <p:txBody>
          <a:bodyPr wrap="square" lIns="91440" tIns="45720" rIns="91440" bIns="45720" numCol="1" anchorCtr="0" compatLnSpc="1">
            <a:prstTxWarp prst="textNoShape">
              <a:avLst/>
            </a:prstTxWarp>
          </a:bodyPr>
          <a:lstStyle/>
          <a:p>
            <a:pPr fontAlgn="base">
              <a:spcBef>
                <a:spcPct val="0"/>
              </a:spcBef>
              <a:spcAft>
                <a:spcPct val="0"/>
              </a:spcAft>
            </a:pPr>
            <a:fld id="{DCA11B12-FEF8-4853-AC8F-B68885192D22}" type="slidenum">
              <a:rPr lang="pt-BR">
                <a:cs typeface="Arial" charset="0"/>
              </a:rPr>
              <a:pPr fontAlgn="base">
                <a:spcBef>
                  <a:spcPct val="0"/>
                </a:spcBef>
                <a:spcAft>
                  <a:spcPct val="0"/>
                </a:spcAft>
              </a:pPr>
              <a:t>14</a:t>
            </a:fld>
            <a:endParaRPr lang="pt-BR">
              <a:cs typeface="Arial"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MATERIAIS E MÉTODOS</a:t>
            </a:r>
            <a:endParaRPr lang="pt-BR" dirty="0"/>
          </a:p>
        </p:txBody>
      </p:sp>
      <p:sp>
        <p:nvSpPr>
          <p:cNvPr id="36866" name="Espaço Reservado para Conteúdo 2"/>
          <p:cNvSpPr>
            <a:spLocks noGrp="1"/>
          </p:cNvSpPr>
          <p:nvPr>
            <p:ph sz="quarter" idx="1"/>
          </p:nvPr>
        </p:nvSpPr>
        <p:spPr>
          <a:xfrm>
            <a:off x="457200" y="1600200"/>
            <a:ext cx="7467600" cy="4873625"/>
          </a:xfrm>
        </p:spPr>
        <p:txBody>
          <a:bodyPr/>
          <a:lstStyle/>
          <a:p>
            <a:r>
              <a:rPr lang="pt-BR" smtClean="0"/>
              <a:t>Estudo observacional retrospectivo que foi conduzido com base na análise de prontuários de pacientes atendidos na emergência pediátrica do Hospital Materno Infantil de Brasília situado na cidade de Brasília no Distrito Federal, diagnosticados com GNPE no período de janeiro de 2011 a maio de 2014.</a:t>
            </a:r>
          </a:p>
          <a:p>
            <a:endParaRPr lang="pt-BR" smtClean="0"/>
          </a:p>
          <a:p>
            <a:r>
              <a:rPr lang="pt-BR" smtClean="0"/>
              <a:t>A relação dos pacientes foi obtida por meio de uma plataforma com a relação de todos os atendimentos realizada diariamente no pronto socorro. </a:t>
            </a:r>
          </a:p>
        </p:txBody>
      </p:sp>
      <p:sp>
        <p:nvSpPr>
          <p:cNvPr id="36867" name="Espaço Reservado para Número de Slide 3"/>
          <p:cNvSpPr>
            <a:spLocks noGrp="1"/>
          </p:cNvSpPr>
          <p:nvPr>
            <p:ph type="sldNum" sz="quarter" idx="11"/>
          </p:nvPr>
        </p:nvSpPr>
        <p:spPr bwMode="auto">
          <a:noFill/>
          <a:ln>
            <a:miter lim="800000"/>
            <a:headEnd/>
            <a:tailEnd/>
          </a:ln>
        </p:spPr>
        <p:txBody>
          <a:bodyPr wrap="square" lIns="91440" tIns="45720" rIns="91440" bIns="45720" numCol="1" anchorCtr="0" compatLnSpc="1">
            <a:prstTxWarp prst="textNoShape">
              <a:avLst/>
            </a:prstTxWarp>
          </a:bodyPr>
          <a:lstStyle/>
          <a:p>
            <a:pPr fontAlgn="base">
              <a:spcBef>
                <a:spcPct val="0"/>
              </a:spcBef>
              <a:spcAft>
                <a:spcPct val="0"/>
              </a:spcAft>
            </a:pPr>
            <a:fld id="{C31DA4FC-E5FC-418E-9E9E-F141C36ACF7D}" type="slidenum">
              <a:rPr lang="pt-BR">
                <a:cs typeface="Arial" charset="0"/>
              </a:rPr>
              <a:pPr fontAlgn="base">
                <a:spcBef>
                  <a:spcPct val="0"/>
                </a:spcBef>
                <a:spcAft>
                  <a:spcPct val="0"/>
                </a:spcAft>
              </a:pPr>
              <a:t>15</a:t>
            </a:fld>
            <a:endParaRPr lang="pt-BR">
              <a:cs typeface="Arial" charset="0"/>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MATERIAIS E MÉTODOS</a:t>
            </a:r>
            <a:endParaRPr lang="pt-BR" dirty="0"/>
          </a:p>
        </p:txBody>
      </p:sp>
      <p:sp>
        <p:nvSpPr>
          <p:cNvPr id="37890" name="Espaço Reservado para Conteúdo 2"/>
          <p:cNvSpPr>
            <a:spLocks noGrp="1"/>
          </p:cNvSpPr>
          <p:nvPr>
            <p:ph sz="quarter" idx="1"/>
          </p:nvPr>
        </p:nvSpPr>
        <p:spPr>
          <a:xfrm>
            <a:off x="457200" y="1600200"/>
            <a:ext cx="7467600" cy="4873625"/>
          </a:xfrm>
        </p:spPr>
        <p:txBody>
          <a:bodyPr/>
          <a:lstStyle/>
          <a:p>
            <a:r>
              <a:rPr lang="pt-BR" smtClean="0"/>
              <a:t>Foram avaliados prontuários de 39 pacientes diagnosticados com a doença desde o momento do atendimento inicial no Pronto Socorro até a alta hospitalar, sendo inclusos dados como: gênero, idade, sinais e sintomas, diagnóstico, tratamento, complicações e evolução clínica.</a:t>
            </a:r>
          </a:p>
          <a:p>
            <a:endParaRPr lang="pt-BR" smtClean="0"/>
          </a:p>
          <a:p>
            <a:r>
              <a:rPr lang="pt-BR" smtClean="0"/>
              <a:t>Foi realizada revisão de literatura nacional e internacional utilizando os bancos de dados MEDLINE, LILACS-BIREME e COCHRANE, sendo selecionados artigos publicados nos últimos 5 anos abordando a GNPE na infância.</a:t>
            </a:r>
          </a:p>
        </p:txBody>
      </p:sp>
      <p:sp>
        <p:nvSpPr>
          <p:cNvPr id="37891" name="Espaço Reservado para Número de Slide 3"/>
          <p:cNvSpPr>
            <a:spLocks noGrp="1"/>
          </p:cNvSpPr>
          <p:nvPr>
            <p:ph type="sldNum" sz="quarter" idx="11"/>
          </p:nvPr>
        </p:nvSpPr>
        <p:spPr bwMode="auto">
          <a:noFill/>
          <a:ln>
            <a:miter lim="800000"/>
            <a:headEnd/>
            <a:tailEnd/>
          </a:ln>
        </p:spPr>
        <p:txBody>
          <a:bodyPr wrap="square" lIns="91440" tIns="45720" rIns="91440" bIns="45720" numCol="1" anchorCtr="0" compatLnSpc="1">
            <a:prstTxWarp prst="textNoShape">
              <a:avLst/>
            </a:prstTxWarp>
          </a:bodyPr>
          <a:lstStyle/>
          <a:p>
            <a:pPr fontAlgn="base">
              <a:spcBef>
                <a:spcPct val="0"/>
              </a:spcBef>
              <a:spcAft>
                <a:spcPct val="0"/>
              </a:spcAft>
            </a:pPr>
            <a:fld id="{99E47F91-F2C6-4290-A421-DFA6B69F1484}" type="slidenum">
              <a:rPr lang="pt-BR">
                <a:cs typeface="Arial" charset="0"/>
              </a:rPr>
              <a:pPr fontAlgn="base">
                <a:spcBef>
                  <a:spcPct val="0"/>
                </a:spcBef>
                <a:spcAft>
                  <a:spcPct val="0"/>
                </a:spcAft>
              </a:pPr>
              <a:t>16</a:t>
            </a:fld>
            <a:endParaRPr lang="pt-BR">
              <a:cs typeface="Arial" charset="0"/>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resultados</a:t>
            </a:r>
            <a:endParaRPr lang="pt-BR" dirty="0"/>
          </a:p>
        </p:txBody>
      </p:sp>
      <p:sp>
        <p:nvSpPr>
          <p:cNvPr id="38914" name="Espaço Reservado para Conteúdo 2"/>
          <p:cNvSpPr>
            <a:spLocks noGrp="1"/>
          </p:cNvSpPr>
          <p:nvPr>
            <p:ph sz="quarter" idx="1"/>
          </p:nvPr>
        </p:nvSpPr>
        <p:spPr>
          <a:xfrm>
            <a:off x="457200" y="1600200"/>
            <a:ext cx="7467600" cy="4873625"/>
          </a:xfrm>
        </p:spPr>
        <p:txBody>
          <a:bodyPr/>
          <a:lstStyle/>
          <a:p>
            <a:r>
              <a:rPr lang="pt-BR" smtClean="0"/>
              <a:t>Entre os 39 pacientes avaliados no estudo havia 28 do sexo masculino (72%) e 11 do sexo feminino (28%), com idade média de 7,5 </a:t>
            </a:r>
            <a:r>
              <a:rPr lang="pt-BR" u="sng" smtClean="0"/>
              <a:t>+</a:t>
            </a:r>
            <a:r>
              <a:rPr lang="pt-BR" smtClean="0"/>
              <a:t> 5 anos.</a:t>
            </a:r>
          </a:p>
          <a:p>
            <a:pPr>
              <a:buFont typeface="Wingdings" pitchFamily="2" charset="2"/>
              <a:buNone/>
            </a:pPr>
            <a:endParaRPr lang="pt-BR" smtClean="0"/>
          </a:p>
          <a:p>
            <a:r>
              <a:rPr lang="pt-BR" smtClean="0"/>
              <a:t>Quanto a tríade clássica da síndrome nefrítica (edema + hipertensão + hematúria), 87% apresentaram os 3 sintomas enquanto o restante apresentou 2.</a:t>
            </a:r>
          </a:p>
          <a:p>
            <a:pPr>
              <a:buFont typeface="Wingdings" pitchFamily="2" charset="2"/>
              <a:buNone/>
            </a:pPr>
            <a:endParaRPr lang="pt-BR" smtClean="0"/>
          </a:p>
          <a:p>
            <a:r>
              <a:rPr lang="pt-BR" smtClean="0"/>
              <a:t>Todos os pacientes apresentaram hematúria, sendo que em 26% foi microscópica e em 74% foi macroscópica.</a:t>
            </a:r>
          </a:p>
          <a:p>
            <a:endParaRPr lang="pt-BR" smtClean="0"/>
          </a:p>
        </p:txBody>
      </p:sp>
      <p:sp>
        <p:nvSpPr>
          <p:cNvPr id="38915" name="Espaço Reservado para Número de Slide 3"/>
          <p:cNvSpPr>
            <a:spLocks noGrp="1"/>
          </p:cNvSpPr>
          <p:nvPr>
            <p:ph type="sldNum" sz="quarter" idx="11"/>
          </p:nvPr>
        </p:nvSpPr>
        <p:spPr bwMode="auto">
          <a:noFill/>
          <a:ln>
            <a:miter lim="800000"/>
            <a:headEnd/>
            <a:tailEnd/>
          </a:ln>
        </p:spPr>
        <p:txBody>
          <a:bodyPr wrap="square" lIns="91440" tIns="45720" rIns="91440" bIns="45720" numCol="1" anchorCtr="0" compatLnSpc="1">
            <a:prstTxWarp prst="textNoShape">
              <a:avLst/>
            </a:prstTxWarp>
          </a:bodyPr>
          <a:lstStyle/>
          <a:p>
            <a:pPr fontAlgn="base">
              <a:spcBef>
                <a:spcPct val="0"/>
              </a:spcBef>
              <a:spcAft>
                <a:spcPct val="0"/>
              </a:spcAft>
            </a:pPr>
            <a:fld id="{0FCC5149-4C60-4C75-BA4E-E60F75098F98}" type="slidenum">
              <a:rPr lang="pt-BR">
                <a:cs typeface="Arial" charset="0"/>
              </a:rPr>
              <a:pPr fontAlgn="base">
                <a:spcBef>
                  <a:spcPct val="0"/>
                </a:spcBef>
                <a:spcAft>
                  <a:spcPct val="0"/>
                </a:spcAft>
              </a:pPr>
              <a:t>17</a:t>
            </a:fld>
            <a:endParaRPr lang="pt-BR">
              <a:cs typeface="Arial" charset="0"/>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ChangeArrowheads="1"/>
          </p:cNvSpPr>
          <p:nvPr/>
        </p:nvSpPr>
        <p:spPr bwMode="auto">
          <a:xfrm>
            <a:off x="0" y="549275"/>
            <a:ext cx="9144000" cy="457200"/>
          </a:xfrm>
          <a:prstGeom prst="rect">
            <a:avLst/>
          </a:prstGeom>
          <a:noFill/>
          <a:ln w="9525">
            <a:noFill/>
            <a:miter lim="800000"/>
            <a:headEnd/>
            <a:tailEnd/>
          </a:ln>
        </p:spPr>
        <p:txBody>
          <a:bodyPr wrap="none" anchor="ctr">
            <a:spAutoFit/>
          </a:bodyPr>
          <a:lstStyle/>
          <a:p>
            <a:endParaRPr lang="pt-BR">
              <a:latin typeface="Century Schoolbook"/>
            </a:endParaRPr>
          </a:p>
        </p:txBody>
      </p:sp>
      <p:graphicFrame>
        <p:nvGraphicFramePr>
          <p:cNvPr id="34817" name="Gráfico 1"/>
          <p:cNvGraphicFramePr>
            <a:graphicFrameLocks/>
          </p:cNvGraphicFramePr>
          <p:nvPr/>
        </p:nvGraphicFramePr>
        <p:xfrm>
          <a:off x="1763713" y="1700213"/>
          <a:ext cx="4824412" cy="4608512"/>
        </p:xfrm>
        <a:graphic>
          <a:graphicData uri="http://schemas.openxmlformats.org/presentationml/2006/ole">
            <p:oleObj spid="_x0000_s34817" name="Worksheet" r:id="rId3" imgW="2969009" imgH="3164098" progId="Excel.Sheet.8">
              <p:embed/>
            </p:oleObj>
          </a:graphicData>
        </a:graphic>
      </p:graphicFrame>
      <p:sp>
        <p:nvSpPr>
          <p:cNvPr id="34819" name="CaixaDeTexto 5"/>
          <p:cNvSpPr txBox="1">
            <a:spLocks noChangeArrowheads="1"/>
          </p:cNvSpPr>
          <p:nvPr/>
        </p:nvSpPr>
        <p:spPr bwMode="auto">
          <a:xfrm>
            <a:off x="1042988" y="692150"/>
            <a:ext cx="6913562" cy="646113"/>
          </a:xfrm>
          <a:prstGeom prst="rect">
            <a:avLst/>
          </a:prstGeom>
          <a:noFill/>
          <a:ln w="9525">
            <a:noFill/>
            <a:miter lim="800000"/>
            <a:headEnd/>
            <a:tailEnd/>
          </a:ln>
        </p:spPr>
        <p:txBody>
          <a:bodyPr>
            <a:spAutoFit/>
          </a:bodyPr>
          <a:lstStyle/>
          <a:p>
            <a:r>
              <a:rPr lang="pt-BR" b="1">
                <a:latin typeface="Century Schoolbook"/>
              </a:rPr>
              <a:t>Gráfico 1 – </a:t>
            </a:r>
            <a:r>
              <a:rPr lang="pt-BR">
                <a:latin typeface="Century Schoolbook"/>
              </a:rPr>
              <a:t>Gênero dos pacientes avaliados neste estudo</a:t>
            </a:r>
          </a:p>
          <a:p>
            <a:endParaRPr lang="pt-BR">
              <a:latin typeface="Century Schoolbook"/>
            </a:endParaRPr>
          </a:p>
        </p:txBody>
      </p:sp>
      <p:sp>
        <p:nvSpPr>
          <p:cNvPr id="34820" name="Espaço Reservado para Número de Slide 6"/>
          <p:cNvSpPr>
            <a:spLocks noGrp="1"/>
          </p:cNvSpPr>
          <p:nvPr>
            <p:ph type="sldNum" sz="quarter" idx="11"/>
          </p:nvPr>
        </p:nvSpPr>
        <p:spPr bwMode="auto">
          <a:noFill/>
          <a:ln>
            <a:miter lim="800000"/>
            <a:headEnd/>
            <a:tailEnd/>
          </a:ln>
        </p:spPr>
        <p:txBody>
          <a:bodyPr wrap="square" lIns="91440" tIns="45720" rIns="91440" bIns="45720" numCol="1" anchorCtr="0" compatLnSpc="1">
            <a:prstTxWarp prst="textNoShape">
              <a:avLst/>
            </a:prstTxWarp>
          </a:bodyPr>
          <a:lstStyle/>
          <a:p>
            <a:pPr fontAlgn="base">
              <a:spcBef>
                <a:spcPct val="0"/>
              </a:spcBef>
              <a:spcAft>
                <a:spcPct val="0"/>
              </a:spcAft>
            </a:pPr>
            <a:fld id="{6A13D013-2E3F-48D5-9211-49AB52E450CB}" type="slidenum">
              <a:rPr lang="pt-BR">
                <a:cs typeface="Arial" charset="0"/>
              </a:rPr>
              <a:pPr fontAlgn="base">
                <a:spcBef>
                  <a:spcPct val="0"/>
                </a:spcBef>
                <a:spcAft>
                  <a:spcPct val="0"/>
                </a:spcAft>
              </a:pPr>
              <a:t>18</a:t>
            </a:fld>
            <a:endParaRPr lang="pt-BR">
              <a:cs typeface="Arial" charset="0"/>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RESULTADOS</a:t>
            </a:r>
            <a:endParaRPr lang="pt-BR" dirty="0"/>
          </a:p>
        </p:txBody>
      </p:sp>
      <p:sp>
        <p:nvSpPr>
          <p:cNvPr id="41986" name="Espaço Reservado para Conteúdo 2"/>
          <p:cNvSpPr>
            <a:spLocks noGrp="1"/>
          </p:cNvSpPr>
          <p:nvPr>
            <p:ph sz="quarter" idx="1"/>
          </p:nvPr>
        </p:nvSpPr>
        <p:spPr>
          <a:xfrm>
            <a:off x="457200" y="1600200"/>
            <a:ext cx="7467600" cy="4873625"/>
          </a:xfrm>
        </p:spPr>
        <p:txBody>
          <a:bodyPr/>
          <a:lstStyle/>
          <a:p>
            <a:r>
              <a:rPr lang="pt-BR" smtClean="0"/>
              <a:t>Doze pacientes relataram lesões de pele infectadas (impetigo) e quinze relataram faringoamigdalite. Nos casos de relato de impetigo foi visualizado cicatriz de lesão na pele ao exame físico.</a:t>
            </a:r>
          </a:p>
          <a:p>
            <a:endParaRPr lang="pt-BR" smtClean="0"/>
          </a:p>
          <a:p>
            <a:r>
              <a:rPr lang="pt-BR" smtClean="0"/>
              <a:t>Em relação ao diagnóstico, apenas 3 pacientes não fizeram dosagem de C3 e, dos que fizeram, em 100% dos casos ele estava consumido.</a:t>
            </a:r>
          </a:p>
          <a:p>
            <a:endParaRPr lang="pt-BR" smtClean="0"/>
          </a:p>
          <a:p>
            <a:r>
              <a:rPr lang="pt-BR" smtClean="0"/>
              <a:t>Feita dosagem de ASLO em 26 pacientes, sendo obtido valor significativamente aumentado em 70% das dosagens.</a:t>
            </a:r>
          </a:p>
        </p:txBody>
      </p:sp>
      <p:sp>
        <p:nvSpPr>
          <p:cNvPr id="41987" name="Espaço Reservado para Número de Slide 3"/>
          <p:cNvSpPr>
            <a:spLocks noGrp="1"/>
          </p:cNvSpPr>
          <p:nvPr>
            <p:ph type="sldNum" sz="quarter" idx="11"/>
          </p:nvPr>
        </p:nvSpPr>
        <p:spPr bwMode="auto">
          <a:noFill/>
          <a:ln>
            <a:miter lim="800000"/>
            <a:headEnd/>
            <a:tailEnd/>
          </a:ln>
        </p:spPr>
        <p:txBody>
          <a:bodyPr wrap="square" lIns="91440" tIns="45720" rIns="91440" bIns="45720" numCol="1" anchorCtr="0" compatLnSpc="1">
            <a:prstTxWarp prst="textNoShape">
              <a:avLst/>
            </a:prstTxWarp>
          </a:bodyPr>
          <a:lstStyle/>
          <a:p>
            <a:pPr fontAlgn="base">
              <a:spcBef>
                <a:spcPct val="0"/>
              </a:spcBef>
              <a:spcAft>
                <a:spcPct val="0"/>
              </a:spcAft>
            </a:pPr>
            <a:fld id="{C88FCCD5-8D2A-430E-B4AA-2C90FCEA3276}" type="slidenum">
              <a:rPr lang="pt-BR">
                <a:cs typeface="Arial" charset="0"/>
              </a:rPr>
              <a:pPr fontAlgn="base">
                <a:spcBef>
                  <a:spcPct val="0"/>
                </a:spcBef>
                <a:spcAft>
                  <a:spcPct val="0"/>
                </a:spcAft>
              </a:pPr>
              <a:t>19</a:t>
            </a:fld>
            <a:endParaRPr lang="pt-BR">
              <a:cs typeface="Arial" charset="0"/>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p:cNvSpPr>
            <a:spLocks noChangeArrowheads="1"/>
          </p:cNvSpPr>
          <p:nvPr/>
        </p:nvSpPr>
        <p:spPr bwMode="auto">
          <a:xfrm>
            <a:off x="0" y="0"/>
            <a:ext cx="9144000" cy="0"/>
          </a:xfrm>
          <a:prstGeom prst="rect">
            <a:avLst/>
          </a:prstGeom>
          <a:noFill/>
          <a:ln w="9525">
            <a:noFill/>
            <a:miter lim="800000"/>
            <a:headEnd/>
            <a:tailEnd/>
          </a:ln>
        </p:spPr>
        <p:txBody>
          <a:bodyPr wrap="none" anchor="ctr">
            <a:spAutoFit/>
          </a:bodyPr>
          <a:lstStyle/>
          <a:p>
            <a:endParaRPr lang="pt-BR">
              <a:latin typeface="Century Schoolbook"/>
            </a:endParaRPr>
          </a:p>
        </p:txBody>
      </p:sp>
      <p:graphicFrame>
        <p:nvGraphicFramePr>
          <p:cNvPr id="51201" name="Gráfico 3"/>
          <p:cNvGraphicFramePr>
            <a:graphicFrameLocks/>
          </p:cNvGraphicFramePr>
          <p:nvPr/>
        </p:nvGraphicFramePr>
        <p:xfrm>
          <a:off x="1979613" y="1773238"/>
          <a:ext cx="4752975" cy="4608512"/>
        </p:xfrm>
        <a:graphic>
          <a:graphicData uri="http://schemas.openxmlformats.org/presentationml/2006/ole">
            <p:oleObj spid="_x0000_s51201" name="Worksheet" r:id="rId3" imgW="2962913" imgH="3164098" progId="Excel.Sheet.8">
              <p:embed/>
            </p:oleObj>
          </a:graphicData>
        </a:graphic>
      </p:graphicFrame>
      <p:sp>
        <p:nvSpPr>
          <p:cNvPr id="51203" name="CaixaDeTexto 5"/>
          <p:cNvSpPr txBox="1">
            <a:spLocks noChangeArrowheads="1"/>
          </p:cNvSpPr>
          <p:nvPr/>
        </p:nvSpPr>
        <p:spPr bwMode="auto">
          <a:xfrm>
            <a:off x="684213" y="765175"/>
            <a:ext cx="8020050" cy="646113"/>
          </a:xfrm>
          <a:prstGeom prst="rect">
            <a:avLst/>
          </a:prstGeom>
          <a:noFill/>
          <a:ln w="9525">
            <a:noFill/>
            <a:miter lim="800000"/>
            <a:headEnd/>
            <a:tailEnd/>
          </a:ln>
        </p:spPr>
        <p:txBody>
          <a:bodyPr wrap="none">
            <a:spAutoFit/>
          </a:bodyPr>
          <a:lstStyle/>
          <a:p>
            <a:r>
              <a:rPr lang="pt-BR" b="1">
                <a:latin typeface="Century Schoolbook"/>
              </a:rPr>
              <a:t>Gráfico 2 – </a:t>
            </a:r>
            <a:r>
              <a:rPr lang="pt-BR">
                <a:latin typeface="Century Schoolbook"/>
              </a:rPr>
              <a:t>História relatada sugestiva de infecção recente por estreptococo</a:t>
            </a:r>
          </a:p>
          <a:p>
            <a:endParaRPr lang="pt-BR">
              <a:latin typeface="Century Schoolbook"/>
            </a:endParaRPr>
          </a:p>
        </p:txBody>
      </p:sp>
      <p:sp>
        <p:nvSpPr>
          <p:cNvPr id="51204" name="Espaço Reservado para Número de Slide 6"/>
          <p:cNvSpPr>
            <a:spLocks noGrp="1"/>
          </p:cNvSpPr>
          <p:nvPr>
            <p:ph type="sldNum" sz="quarter" idx="11"/>
          </p:nvPr>
        </p:nvSpPr>
        <p:spPr bwMode="auto">
          <a:noFill/>
          <a:ln>
            <a:miter lim="800000"/>
            <a:headEnd/>
            <a:tailEnd/>
          </a:ln>
        </p:spPr>
        <p:txBody>
          <a:bodyPr wrap="square" lIns="91440" tIns="45720" rIns="91440" bIns="45720" numCol="1" anchorCtr="0" compatLnSpc="1">
            <a:prstTxWarp prst="textNoShape">
              <a:avLst/>
            </a:prstTxWarp>
          </a:bodyPr>
          <a:lstStyle/>
          <a:p>
            <a:pPr fontAlgn="base">
              <a:spcBef>
                <a:spcPct val="0"/>
              </a:spcBef>
              <a:spcAft>
                <a:spcPct val="0"/>
              </a:spcAft>
            </a:pPr>
            <a:fld id="{5294C307-410D-4321-9B0C-F489AA96376A}" type="slidenum">
              <a:rPr lang="pt-BR">
                <a:cs typeface="Arial" charset="0"/>
              </a:rPr>
              <a:pPr fontAlgn="base">
                <a:spcBef>
                  <a:spcPct val="0"/>
                </a:spcBef>
                <a:spcAft>
                  <a:spcPct val="0"/>
                </a:spcAft>
              </a:pPr>
              <a:t>20</a:t>
            </a:fld>
            <a:endParaRPr lang="pt-BR">
              <a:cs typeface="Arial" charset="0"/>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RESULTADOS</a:t>
            </a:r>
            <a:endParaRPr lang="pt-BR" dirty="0"/>
          </a:p>
        </p:txBody>
      </p:sp>
      <p:sp>
        <p:nvSpPr>
          <p:cNvPr id="54274" name="Espaço Reservado para Conteúdo 2"/>
          <p:cNvSpPr>
            <a:spLocks noGrp="1"/>
          </p:cNvSpPr>
          <p:nvPr>
            <p:ph sz="quarter" idx="1"/>
          </p:nvPr>
        </p:nvSpPr>
        <p:spPr>
          <a:xfrm>
            <a:off x="457200" y="1600200"/>
            <a:ext cx="7467600" cy="4873625"/>
          </a:xfrm>
        </p:spPr>
        <p:txBody>
          <a:bodyPr/>
          <a:lstStyle/>
          <a:p>
            <a:r>
              <a:rPr lang="pt-BR" smtClean="0"/>
              <a:t>Quanto ao tratamento, 95% tiveram dieta hipossódica prescrita, 64% fizeram restrição hídrica, e apenas 2 pacientes fizeram restrição proteica. </a:t>
            </a:r>
          </a:p>
          <a:p>
            <a:r>
              <a:rPr lang="pt-BR" smtClean="0"/>
              <a:t>Do total, 100% dos pacientes fizeram uso de furosemida, sendo feita associação de outro diurético para 3 deles e 1 paciente fez uso de albumina. </a:t>
            </a:r>
          </a:p>
          <a:p>
            <a:r>
              <a:rPr lang="pt-BR" smtClean="0"/>
              <a:t>Apenas 13% não fizeram uso de anti-hipertensivo associado à furosemida e, dos que fizeram, 94% utilizaram anlodipino.</a:t>
            </a:r>
          </a:p>
        </p:txBody>
      </p:sp>
      <p:sp>
        <p:nvSpPr>
          <p:cNvPr id="54275" name="Espaço Reservado para Número de Slide 3"/>
          <p:cNvSpPr>
            <a:spLocks noGrp="1"/>
          </p:cNvSpPr>
          <p:nvPr>
            <p:ph type="sldNum" sz="quarter" idx="11"/>
          </p:nvPr>
        </p:nvSpPr>
        <p:spPr bwMode="auto">
          <a:noFill/>
          <a:ln>
            <a:miter lim="800000"/>
            <a:headEnd/>
            <a:tailEnd/>
          </a:ln>
        </p:spPr>
        <p:txBody>
          <a:bodyPr wrap="square" lIns="91440" tIns="45720" rIns="91440" bIns="45720" numCol="1" anchorCtr="0" compatLnSpc="1">
            <a:prstTxWarp prst="textNoShape">
              <a:avLst/>
            </a:prstTxWarp>
          </a:bodyPr>
          <a:lstStyle/>
          <a:p>
            <a:pPr fontAlgn="base">
              <a:spcBef>
                <a:spcPct val="0"/>
              </a:spcBef>
              <a:spcAft>
                <a:spcPct val="0"/>
              </a:spcAft>
            </a:pPr>
            <a:fld id="{E453B2CC-A42F-46A6-8FC6-BDE4D44AD381}" type="slidenum">
              <a:rPr lang="pt-BR">
                <a:cs typeface="Arial" charset="0"/>
              </a:rPr>
              <a:pPr fontAlgn="base">
                <a:spcBef>
                  <a:spcPct val="0"/>
                </a:spcBef>
                <a:spcAft>
                  <a:spcPct val="0"/>
                </a:spcAft>
              </a:pPr>
              <a:t>21</a:t>
            </a:fld>
            <a:endParaRPr lang="pt-BR">
              <a:cs typeface="Arial" charset="0"/>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2"/>
          <p:cNvSpPr>
            <a:spLocks noChangeArrowheads="1"/>
          </p:cNvSpPr>
          <p:nvPr/>
        </p:nvSpPr>
        <p:spPr bwMode="auto">
          <a:xfrm>
            <a:off x="0" y="0"/>
            <a:ext cx="9144000" cy="0"/>
          </a:xfrm>
          <a:prstGeom prst="rect">
            <a:avLst/>
          </a:prstGeom>
          <a:noFill/>
          <a:ln w="9525">
            <a:noFill/>
            <a:miter lim="800000"/>
            <a:headEnd/>
            <a:tailEnd/>
          </a:ln>
        </p:spPr>
        <p:txBody>
          <a:bodyPr wrap="none" anchor="ctr">
            <a:spAutoFit/>
          </a:bodyPr>
          <a:lstStyle/>
          <a:p>
            <a:endParaRPr lang="pt-BR">
              <a:latin typeface="Century Schoolbook"/>
            </a:endParaRPr>
          </a:p>
        </p:txBody>
      </p:sp>
      <p:graphicFrame>
        <p:nvGraphicFramePr>
          <p:cNvPr id="52225" name="Object 1"/>
          <p:cNvGraphicFramePr>
            <a:graphicFrameLocks/>
          </p:cNvGraphicFramePr>
          <p:nvPr/>
        </p:nvGraphicFramePr>
        <p:xfrm>
          <a:off x="1979613" y="836613"/>
          <a:ext cx="4968875" cy="5688012"/>
        </p:xfrm>
        <a:graphic>
          <a:graphicData uri="http://schemas.openxmlformats.org/presentationml/2006/ole">
            <p:oleObj spid="_x0000_s52225" name="Worksheet" r:id="rId3" imgW="3057620" imgH="3428966" progId="Excel.Sheet.8">
              <p:embed/>
            </p:oleObj>
          </a:graphicData>
        </a:graphic>
      </p:graphicFrame>
      <p:sp>
        <p:nvSpPr>
          <p:cNvPr id="52227" name="CaixaDeTexto 5"/>
          <p:cNvSpPr txBox="1">
            <a:spLocks noChangeArrowheads="1"/>
          </p:cNvSpPr>
          <p:nvPr/>
        </p:nvSpPr>
        <p:spPr bwMode="auto">
          <a:xfrm>
            <a:off x="1331913" y="260350"/>
            <a:ext cx="6176962" cy="646113"/>
          </a:xfrm>
          <a:prstGeom prst="rect">
            <a:avLst/>
          </a:prstGeom>
          <a:noFill/>
          <a:ln w="9525">
            <a:noFill/>
            <a:miter lim="800000"/>
            <a:headEnd/>
            <a:tailEnd/>
          </a:ln>
        </p:spPr>
        <p:txBody>
          <a:bodyPr wrap="none">
            <a:spAutoFit/>
          </a:bodyPr>
          <a:lstStyle/>
          <a:p>
            <a:r>
              <a:rPr lang="pt-BR" b="1">
                <a:latin typeface="Century Schoolbook"/>
              </a:rPr>
              <a:t>Gráfico 3 – </a:t>
            </a:r>
            <a:r>
              <a:rPr lang="pt-BR">
                <a:latin typeface="Century Schoolbook"/>
              </a:rPr>
              <a:t>Tipos de tratamento utilizados pelos pacientes</a:t>
            </a:r>
          </a:p>
          <a:p>
            <a:endParaRPr lang="pt-BR">
              <a:latin typeface="Century Schoolbook"/>
            </a:endParaRPr>
          </a:p>
        </p:txBody>
      </p:sp>
      <p:sp>
        <p:nvSpPr>
          <p:cNvPr id="52228" name="Espaço Reservado para Número de Slide 6"/>
          <p:cNvSpPr>
            <a:spLocks noGrp="1"/>
          </p:cNvSpPr>
          <p:nvPr>
            <p:ph type="sldNum" sz="quarter" idx="11"/>
          </p:nvPr>
        </p:nvSpPr>
        <p:spPr bwMode="auto">
          <a:noFill/>
          <a:ln>
            <a:miter lim="800000"/>
            <a:headEnd/>
            <a:tailEnd/>
          </a:ln>
        </p:spPr>
        <p:txBody>
          <a:bodyPr wrap="square" lIns="91440" tIns="45720" rIns="91440" bIns="45720" numCol="1" anchorCtr="0" compatLnSpc="1">
            <a:prstTxWarp prst="textNoShape">
              <a:avLst/>
            </a:prstTxWarp>
          </a:bodyPr>
          <a:lstStyle/>
          <a:p>
            <a:pPr fontAlgn="base">
              <a:spcBef>
                <a:spcPct val="0"/>
              </a:spcBef>
              <a:spcAft>
                <a:spcPct val="0"/>
              </a:spcAft>
            </a:pPr>
            <a:fld id="{5B35E592-58BD-46C3-ADA7-B1A652316511}" type="slidenum">
              <a:rPr lang="pt-BR">
                <a:cs typeface="Arial" charset="0"/>
              </a:rPr>
              <a:pPr fontAlgn="base">
                <a:spcBef>
                  <a:spcPct val="0"/>
                </a:spcBef>
                <a:spcAft>
                  <a:spcPct val="0"/>
                </a:spcAft>
              </a:pPr>
              <a:t>22</a:t>
            </a:fld>
            <a:endParaRPr lang="pt-BR">
              <a:cs typeface="Arial" charset="0"/>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RESULTADOS</a:t>
            </a:r>
            <a:endParaRPr lang="pt-BR" dirty="0"/>
          </a:p>
        </p:txBody>
      </p:sp>
      <p:sp>
        <p:nvSpPr>
          <p:cNvPr id="57346" name="Espaço Reservado para Conteúdo 2"/>
          <p:cNvSpPr>
            <a:spLocks noGrp="1"/>
          </p:cNvSpPr>
          <p:nvPr>
            <p:ph sz="quarter" idx="1"/>
          </p:nvPr>
        </p:nvSpPr>
        <p:spPr>
          <a:xfrm>
            <a:off x="457200" y="1600200"/>
            <a:ext cx="7467600" cy="4873625"/>
          </a:xfrm>
        </p:spPr>
        <p:txBody>
          <a:bodyPr/>
          <a:lstStyle/>
          <a:p>
            <a:r>
              <a:rPr lang="pt-BR" smtClean="0"/>
              <a:t>Em relação às complicações, 11 pacientes apresentaram alteração significativa da função renal e diminuição da TFG, 5 pacientes apresentaram congestão circulatória, 3 pacientes apresentaram encefalopatia hipertensiva e 2 pacientes apresentaram distúrbio hidroeletrolítico.</a:t>
            </a:r>
          </a:p>
          <a:p>
            <a:endParaRPr lang="pt-BR" smtClean="0"/>
          </a:p>
          <a:p>
            <a:r>
              <a:rPr lang="pt-BR" smtClean="0"/>
              <a:t> Todas as complicações foram resolvidas com o tratamento antes da alta hospitalar.</a:t>
            </a:r>
          </a:p>
        </p:txBody>
      </p:sp>
      <p:sp>
        <p:nvSpPr>
          <p:cNvPr id="57347" name="Espaço Reservado para Número de Slide 3"/>
          <p:cNvSpPr>
            <a:spLocks noGrp="1"/>
          </p:cNvSpPr>
          <p:nvPr>
            <p:ph type="sldNum" sz="quarter" idx="11"/>
          </p:nvPr>
        </p:nvSpPr>
        <p:spPr bwMode="auto">
          <a:noFill/>
          <a:ln>
            <a:miter lim="800000"/>
            <a:headEnd/>
            <a:tailEnd/>
          </a:ln>
        </p:spPr>
        <p:txBody>
          <a:bodyPr wrap="square" lIns="91440" tIns="45720" rIns="91440" bIns="45720" numCol="1" anchorCtr="0" compatLnSpc="1">
            <a:prstTxWarp prst="textNoShape">
              <a:avLst/>
            </a:prstTxWarp>
          </a:bodyPr>
          <a:lstStyle/>
          <a:p>
            <a:pPr fontAlgn="base">
              <a:spcBef>
                <a:spcPct val="0"/>
              </a:spcBef>
              <a:spcAft>
                <a:spcPct val="0"/>
              </a:spcAft>
            </a:pPr>
            <a:fld id="{AE4502E5-056D-4A36-9C4E-54CCB509223D}" type="slidenum">
              <a:rPr lang="pt-BR">
                <a:cs typeface="Arial" charset="0"/>
              </a:rPr>
              <a:pPr fontAlgn="base">
                <a:spcBef>
                  <a:spcPct val="0"/>
                </a:spcBef>
                <a:spcAft>
                  <a:spcPct val="0"/>
                </a:spcAft>
              </a:pPr>
              <a:t>23</a:t>
            </a:fld>
            <a:endParaRPr lang="pt-BR">
              <a:cs typeface="Arial" charset="0"/>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2"/>
          <p:cNvSpPr>
            <a:spLocks noChangeArrowheads="1"/>
          </p:cNvSpPr>
          <p:nvPr/>
        </p:nvSpPr>
        <p:spPr bwMode="auto">
          <a:xfrm>
            <a:off x="0" y="0"/>
            <a:ext cx="9144000" cy="0"/>
          </a:xfrm>
          <a:prstGeom prst="rect">
            <a:avLst/>
          </a:prstGeom>
          <a:noFill/>
          <a:ln w="9525">
            <a:noFill/>
            <a:miter lim="800000"/>
            <a:headEnd/>
            <a:tailEnd/>
          </a:ln>
        </p:spPr>
        <p:txBody>
          <a:bodyPr wrap="none" anchor="ctr">
            <a:spAutoFit/>
          </a:bodyPr>
          <a:lstStyle/>
          <a:p>
            <a:endParaRPr lang="pt-BR">
              <a:latin typeface="Century Schoolbook"/>
            </a:endParaRPr>
          </a:p>
        </p:txBody>
      </p:sp>
      <p:graphicFrame>
        <p:nvGraphicFramePr>
          <p:cNvPr id="55297" name="Gráfico 4"/>
          <p:cNvGraphicFramePr>
            <a:graphicFrameLocks/>
          </p:cNvGraphicFramePr>
          <p:nvPr/>
        </p:nvGraphicFramePr>
        <p:xfrm>
          <a:off x="1908175" y="1341438"/>
          <a:ext cx="4967288" cy="4967287"/>
        </p:xfrm>
        <a:graphic>
          <a:graphicData uri="http://schemas.openxmlformats.org/presentationml/2006/ole">
            <p:oleObj spid="_x0000_s55297" name="Worksheet" r:id="rId3" imgW="3212870" imgH="3060457" progId="Excel.Sheet.8">
              <p:embed/>
            </p:oleObj>
          </a:graphicData>
        </a:graphic>
      </p:graphicFrame>
      <p:sp>
        <p:nvSpPr>
          <p:cNvPr id="55299" name="CaixaDeTexto 5"/>
          <p:cNvSpPr txBox="1">
            <a:spLocks noChangeArrowheads="1"/>
          </p:cNvSpPr>
          <p:nvPr/>
        </p:nvSpPr>
        <p:spPr bwMode="auto">
          <a:xfrm>
            <a:off x="395288" y="549275"/>
            <a:ext cx="8239125" cy="646113"/>
          </a:xfrm>
          <a:prstGeom prst="rect">
            <a:avLst/>
          </a:prstGeom>
          <a:noFill/>
          <a:ln w="9525">
            <a:noFill/>
            <a:miter lim="800000"/>
            <a:headEnd/>
            <a:tailEnd/>
          </a:ln>
        </p:spPr>
        <p:txBody>
          <a:bodyPr wrap="none">
            <a:spAutoFit/>
          </a:bodyPr>
          <a:lstStyle/>
          <a:p>
            <a:r>
              <a:rPr lang="pt-BR" b="1">
                <a:latin typeface="Century Schoolbook"/>
              </a:rPr>
              <a:t>Gráfico 4 – </a:t>
            </a:r>
            <a:r>
              <a:rPr lang="pt-BR">
                <a:latin typeface="Century Schoolbook"/>
              </a:rPr>
              <a:t>Complicações apresentadas pelos pacientes secundárias a GNPE</a:t>
            </a:r>
          </a:p>
          <a:p>
            <a:endParaRPr lang="pt-BR">
              <a:latin typeface="Century Schoolbook"/>
            </a:endParaRPr>
          </a:p>
        </p:txBody>
      </p:sp>
      <p:sp>
        <p:nvSpPr>
          <p:cNvPr id="55300" name="Espaço Reservado para Número de Slide 6"/>
          <p:cNvSpPr>
            <a:spLocks noGrp="1"/>
          </p:cNvSpPr>
          <p:nvPr>
            <p:ph type="sldNum" sz="quarter" idx="11"/>
          </p:nvPr>
        </p:nvSpPr>
        <p:spPr bwMode="auto">
          <a:noFill/>
          <a:ln>
            <a:miter lim="800000"/>
            <a:headEnd/>
            <a:tailEnd/>
          </a:ln>
        </p:spPr>
        <p:txBody>
          <a:bodyPr wrap="square" lIns="91440" tIns="45720" rIns="91440" bIns="45720" numCol="1" anchorCtr="0" compatLnSpc="1">
            <a:prstTxWarp prst="textNoShape">
              <a:avLst/>
            </a:prstTxWarp>
          </a:bodyPr>
          <a:lstStyle/>
          <a:p>
            <a:pPr fontAlgn="base">
              <a:spcBef>
                <a:spcPct val="0"/>
              </a:spcBef>
              <a:spcAft>
                <a:spcPct val="0"/>
              </a:spcAft>
            </a:pPr>
            <a:fld id="{3D34086E-F316-4688-8620-D0241D6BC486}" type="slidenum">
              <a:rPr lang="pt-BR">
                <a:cs typeface="Arial" charset="0"/>
              </a:rPr>
              <a:pPr fontAlgn="base">
                <a:spcBef>
                  <a:spcPct val="0"/>
                </a:spcBef>
                <a:spcAft>
                  <a:spcPct val="0"/>
                </a:spcAft>
              </a:pPr>
              <a:t>24</a:t>
            </a:fld>
            <a:endParaRPr lang="pt-BR">
              <a:cs typeface="Arial" charset="0"/>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DISCUSSÃO</a:t>
            </a:r>
            <a:endParaRPr lang="pt-BR" dirty="0"/>
          </a:p>
        </p:txBody>
      </p:sp>
      <p:sp>
        <p:nvSpPr>
          <p:cNvPr id="58370" name="Espaço Reservado para Conteúdo 2"/>
          <p:cNvSpPr>
            <a:spLocks noGrp="1"/>
          </p:cNvSpPr>
          <p:nvPr>
            <p:ph sz="quarter" idx="1"/>
          </p:nvPr>
        </p:nvSpPr>
        <p:spPr>
          <a:xfrm>
            <a:off x="457200" y="1600200"/>
            <a:ext cx="7467600" cy="4873625"/>
          </a:xfrm>
        </p:spPr>
        <p:txBody>
          <a:bodyPr/>
          <a:lstStyle/>
          <a:p>
            <a:r>
              <a:rPr lang="pt-BR" smtClean="0"/>
              <a:t>A GNPE persiste como uma grande preocupação em vários países em desenvolvimento.</a:t>
            </a:r>
          </a:p>
          <a:p>
            <a:pPr>
              <a:buFont typeface="Wingdings" pitchFamily="2" charset="2"/>
              <a:buNone/>
            </a:pPr>
            <a:endParaRPr lang="pt-BR" smtClean="0"/>
          </a:p>
          <a:p>
            <a:r>
              <a:rPr lang="pt-BR" smtClean="0"/>
              <a:t>Continua sendo frequentemente subdiagnosticada devido as suas diversas apresentações clínicas.</a:t>
            </a:r>
          </a:p>
          <a:p>
            <a:pPr>
              <a:buFont typeface="Wingdings" pitchFamily="2" charset="2"/>
              <a:buNone/>
            </a:pPr>
            <a:endParaRPr lang="pt-BR" smtClean="0"/>
          </a:p>
          <a:p>
            <a:r>
              <a:rPr lang="pt-BR" smtClean="0"/>
              <a:t>Desconforto respiratório, edema pulmonar e hipertensão são muito problemáticos e se não forem reconhecidos podem levar a um atraso no tratamento e aumento da morbidade.</a:t>
            </a:r>
          </a:p>
          <a:p>
            <a:endParaRPr lang="pt-BR" smtClean="0"/>
          </a:p>
        </p:txBody>
      </p:sp>
      <p:sp>
        <p:nvSpPr>
          <p:cNvPr id="58371" name="CaixaDeTexto 3"/>
          <p:cNvSpPr txBox="1">
            <a:spLocks noChangeArrowheads="1"/>
          </p:cNvSpPr>
          <p:nvPr/>
        </p:nvSpPr>
        <p:spPr bwMode="auto">
          <a:xfrm>
            <a:off x="395288" y="6021388"/>
            <a:ext cx="6259512" cy="461962"/>
          </a:xfrm>
          <a:prstGeom prst="rect">
            <a:avLst/>
          </a:prstGeom>
          <a:noFill/>
          <a:ln w="9525">
            <a:noFill/>
            <a:miter lim="800000"/>
            <a:headEnd/>
            <a:tailEnd/>
          </a:ln>
        </p:spPr>
        <p:txBody>
          <a:bodyPr wrap="none">
            <a:spAutoFit/>
          </a:bodyPr>
          <a:lstStyle/>
          <a:p>
            <a:r>
              <a:rPr lang="en-US" sz="1200">
                <a:latin typeface="Century Schoolbook"/>
              </a:rPr>
              <a:t>Sun-Young Ahn, Elizabeth Ingulli. Acute poststreptococcal glomerulonephritis: an update. </a:t>
            </a:r>
          </a:p>
          <a:p>
            <a:r>
              <a:rPr lang="pt-BR" sz="1200">
                <a:latin typeface="Century Schoolbook"/>
              </a:rPr>
              <a:t>Current Opinion in Pediatrics 2008, 20: 157-162</a:t>
            </a:r>
          </a:p>
        </p:txBody>
      </p:sp>
      <p:sp>
        <p:nvSpPr>
          <p:cNvPr id="58372" name="Espaço Reservado para Número de Slide 4"/>
          <p:cNvSpPr>
            <a:spLocks noGrp="1"/>
          </p:cNvSpPr>
          <p:nvPr>
            <p:ph type="sldNum" sz="quarter" idx="11"/>
          </p:nvPr>
        </p:nvSpPr>
        <p:spPr bwMode="auto">
          <a:noFill/>
          <a:ln>
            <a:miter lim="800000"/>
            <a:headEnd/>
            <a:tailEnd/>
          </a:ln>
        </p:spPr>
        <p:txBody>
          <a:bodyPr wrap="square" lIns="91440" tIns="45720" rIns="91440" bIns="45720" numCol="1" anchorCtr="0" compatLnSpc="1">
            <a:prstTxWarp prst="textNoShape">
              <a:avLst/>
            </a:prstTxWarp>
          </a:bodyPr>
          <a:lstStyle/>
          <a:p>
            <a:pPr fontAlgn="base">
              <a:spcBef>
                <a:spcPct val="0"/>
              </a:spcBef>
              <a:spcAft>
                <a:spcPct val="0"/>
              </a:spcAft>
            </a:pPr>
            <a:fld id="{EB2CFAE9-06B6-49DE-BD4C-B421E165CA7D}" type="slidenum">
              <a:rPr lang="pt-BR">
                <a:cs typeface="Arial" charset="0"/>
              </a:rPr>
              <a:pPr fontAlgn="base">
                <a:spcBef>
                  <a:spcPct val="0"/>
                </a:spcBef>
                <a:spcAft>
                  <a:spcPct val="0"/>
                </a:spcAft>
              </a:pPr>
              <a:t>25</a:t>
            </a:fld>
            <a:endParaRPr lang="pt-BR">
              <a:cs typeface="Arial" charset="0"/>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DISCUSSÃO</a:t>
            </a:r>
            <a:endParaRPr lang="pt-BR" dirty="0"/>
          </a:p>
        </p:txBody>
      </p:sp>
      <p:sp>
        <p:nvSpPr>
          <p:cNvPr id="3" name="Espaço Reservado para Conteúdo 2"/>
          <p:cNvSpPr>
            <a:spLocks noGrp="1"/>
          </p:cNvSpPr>
          <p:nvPr>
            <p:ph sz="quarter" idx="1"/>
          </p:nvPr>
        </p:nvSpPr>
        <p:spPr>
          <a:xfrm>
            <a:off x="457200" y="1600200"/>
            <a:ext cx="7467600" cy="4060825"/>
          </a:xfrm>
        </p:spPr>
        <p:txBody>
          <a:bodyPr>
            <a:normAutofit fontScale="92500"/>
          </a:bodyPr>
          <a:lstStyle/>
          <a:p>
            <a:pPr marL="274320" indent="-274320" fontAlgn="auto">
              <a:spcAft>
                <a:spcPts val="0"/>
              </a:spcAft>
              <a:buFont typeface="Wingdings"/>
              <a:buChar char=""/>
              <a:defRPr/>
            </a:pPr>
            <a:r>
              <a:rPr lang="pt-BR" dirty="0" smtClean="0"/>
              <a:t>As implicações em longo prazo da doença foram pouco esclarecidas por meio de estudos com resultados variáveis.</a:t>
            </a:r>
          </a:p>
          <a:p>
            <a:pPr marL="274320" indent="-274320" fontAlgn="auto">
              <a:spcAft>
                <a:spcPts val="0"/>
              </a:spcAft>
              <a:buFont typeface="Wingdings"/>
              <a:buChar char=""/>
              <a:defRPr/>
            </a:pPr>
            <a:r>
              <a:rPr lang="pt-BR" dirty="0" smtClean="0"/>
              <a:t>Embora muitos estudos tenham reportado resultados favoráveis, alguns são pouco tranquilizantes.</a:t>
            </a:r>
          </a:p>
          <a:p>
            <a:pPr marL="274320" indent="-274320" fontAlgn="auto">
              <a:spcAft>
                <a:spcPts val="0"/>
              </a:spcAft>
              <a:buFont typeface="Wingdings"/>
              <a:buChar char=""/>
              <a:defRPr/>
            </a:pPr>
            <a:r>
              <a:rPr lang="pt-BR" dirty="0" smtClean="0"/>
              <a:t>Um estudo recente encontrou altas taxas significativas de </a:t>
            </a:r>
            <a:r>
              <a:rPr lang="pt-BR" dirty="0" err="1" smtClean="0"/>
              <a:t>albuminúria</a:t>
            </a:r>
            <a:r>
              <a:rPr lang="pt-BR" dirty="0" smtClean="0"/>
              <a:t> em australianos indígenas com GNPE prévia, comparados com controles. isso sugere que a patologia pode estar contribuindo para as taxas extremamente altas de falência renal crônica vistas nesta população.</a:t>
            </a:r>
          </a:p>
        </p:txBody>
      </p:sp>
      <p:sp>
        <p:nvSpPr>
          <p:cNvPr id="59395" name="CaixaDeTexto 3"/>
          <p:cNvSpPr txBox="1">
            <a:spLocks noChangeArrowheads="1"/>
          </p:cNvSpPr>
          <p:nvPr/>
        </p:nvSpPr>
        <p:spPr bwMode="auto">
          <a:xfrm>
            <a:off x="250825" y="5805488"/>
            <a:ext cx="7850188" cy="461962"/>
          </a:xfrm>
          <a:prstGeom prst="rect">
            <a:avLst/>
          </a:prstGeom>
          <a:noFill/>
          <a:ln w="9525">
            <a:noFill/>
            <a:miter lim="800000"/>
            <a:headEnd/>
            <a:tailEnd/>
          </a:ln>
        </p:spPr>
        <p:txBody>
          <a:bodyPr wrap="none">
            <a:spAutoFit/>
          </a:bodyPr>
          <a:lstStyle/>
          <a:p>
            <a:r>
              <a:rPr lang="en-US" sz="1200">
                <a:latin typeface="Century Schoolbook"/>
              </a:rPr>
              <a:t>Catherine S. Marshall et al. Acute Post-Streptococcal Glomerulonephritis in the Northen Territory os Australia: </a:t>
            </a:r>
          </a:p>
          <a:p>
            <a:r>
              <a:rPr lang="en-US" sz="1200">
                <a:latin typeface="Century Schoolbook"/>
              </a:rPr>
              <a:t>A Review of 16 Years Data and Comparison with the Literature. </a:t>
            </a:r>
            <a:r>
              <a:rPr lang="pt-BR" sz="1200">
                <a:latin typeface="Century Schoolbook"/>
              </a:rPr>
              <a:t>Am. J. Trop. Med. Hyg., 85(4), 2011, pp. 703-710</a:t>
            </a:r>
          </a:p>
        </p:txBody>
      </p:sp>
      <p:sp>
        <p:nvSpPr>
          <p:cNvPr id="59396" name="Espaço Reservado para Número de Slide 4"/>
          <p:cNvSpPr>
            <a:spLocks noGrp="1"/>
          </p:cNvSpPr>
          <p:nvPr>
            <p:ph type="sldNum" sz="quarter" idx="11"/>
          </p:nvPr>
        </p:nvSpPr>
        <p:spPr bwMode="auto">
          <a:noFill/>
          <a:ln>
            <a:miter lim="800000"/>
            <a:headEnd/>
            <a:tailEnd/>
          </a:ln>
        </p:spPr>
        <p:txBody>
          <a:bodyPr wrap="square" lIns="91440" tIns="45720" rIns="91440" bIns="45720" numCol="1" anchorCtr="0" compatLnSpc="1">
            <a:prstTxWarp prst="textNoShape">
              <a:avLst/>
            </a:prstTxWarp>
          </a:bodyPr>
          <a:lstStyle/>
          <a:p>
            <a:pPr fontAlgn="base">
              <a:spcBef>
                <a:spcPct val="0"/>
              </a:spcBef>
              <a:spcAft>
                <a:spcPct val="0"/>
              </a:spcAft>
            </a:pPr>
            <a:fld id="{CBA18807-35AA-48A5-9727-5F5F8AEFB2D8}" type="slidenum">
              <a:rPr lang="pt-BR">
                <a:cs typeface="Arial" charset="0"/>
              </a:rPr>
              <a:pPr fontAlgn="base">
                <a:spcBef>
                  <a:spcPct val="0"/>
                </a:spcBef>
                <a:spcAft>
                  <a:spcPct val="0"/>
                </a:spcAft>
              </a:pPr>
              <a:t>26</a:t>
            </a:fld>
            <a:endParaRPr lang="pt-BR">
              <a:cs typeface="Arial" charset="0"/>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DISCUSSÃO</a:t>
            </a:r>
            <a:endParaRPr lang="pt-BR" dirty="0"/>
          </a:p>
        </p:txBody>
      </p:sp>
      <p:sp>
        <p:nvSpPr>
          <p:cNvPr id="60418" name="Espaço Reservado para Conteúdo 2"/>
          <p:cNvSpPr>
            <a:spLocks noGrp="1"/>
          </p:cNvSpPr>
          <p:nvPr>
            <p:ph sz="quarter" idx="1"/>
          </p:nvPr>
        </p:nvSpPr>
        <p:spPr>
          <a:xfrm>
            <a:off x="457200" y="1600200"/>
            <a:ext cx="7467600" cy="4873625"/>
          </a:xfrm>
        </p:spPr>
        <p:txBody>
          <a:bodyPr/>
          <a:lstStyle/>
          <a:p>
            <a:r>
              <a:rPr lang="pt-BR" smtClean="0"/>
              <a:t>Em nossa amostra, o prognóstico em curto prazo dos pacientes se confirmou bom mesmo nos casos de complicações. </a:t>
            </a:r>
          </a:p>
          <a:p>
            <a:pPr>
              <a:buFont typeface="Wingdings" pitchFamily="2" charset="2"/>
              <a:buNone/>
            </a:pPr>
            <a:endParaRPr lang="pt-BR" smtClean="0"/>
          </a:p>
          <a:p>
            <a:r>
              <a:rPr lang="pt-BR" smtClean="0"/>
              <a:t>As mesmas foram resolvidas durante a internação após o tratamento e todos tiveram alta com função renal normal e seguimento ambulatorial para acompanhamento até a resolução de todos os sinais e sintomas da doença.</a:t>
            </a:r>
          </a:p>
        </p:txBody>
      </p:sp>
      <p:sp>
        <p:nvSpPr>
          <p:cNvPr id="60419" name="Espaço Reservado para Número de Slide 3"/>
          <p:cNvSpPr>
            <a:spLocks noGrp="1"/>
          </p:cNvSpPr>
          <p:nvPr>
            <p:ph type="sldNum" sz="quarter" idx="11"/>
          </p:nvPr>
        </p:nvSpPr>
        <p:spPr bwMode="auto">
          <a:noFill/>
          <a:ln>
            <a:miter lim="800000"/>
            <a:headEnd/>
            <a:tailEnd/>
          </a:ln>
        </p:spPr>
        <p:txBody>
          <a:bodyPr wrap="square" lIns="91440" tIns="45720" rIns="91440" bIns="45720" numCol="1" anchorCtr="0" compatLnSpc="1">
            <a:prstTxWarp prst="textNoShape">
              <a:avLst/>
            </a:prstTxWarp>
          </a:bodyPr>
          <a:lstStyle/>
          <a:p>
            <a:pPr fontAlgn="base">
              <a:spcBef>
                <a:spcPct val="0"/>
              </a:spcBef>
              <a:spcAft>
                <a:spcPct val="0"/>
              </a:spcAft>
            </a:pPr>
            <a:fld id="{2657404D-CE5D-4190-B9FE-61DA32513D5D}" type="slidenum">
              <a:rPr lang="pt-BR">
                <a:cs typeface="Arial" charset="0"/>
              </a:rPr>
              <a:pPr fontAlgn="base">
                <a:spcBef>
                  <a:spcPct val="0"/>
                </a:spcBef>
                <a:spcAft>
                  <a:spcPct val="0"/>
                </a:spcAft>
              </a:pPr>
              <a:t>27</a:t>
            </a:fld>
            <a:endParaRPr lang="pt-BR">
              <a:cs typeface="Arial" charset="0"/>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DISCUSSÃO</a:t>
            </a:r>
            <a:endParaRPr lang="pt-BR" dirty="0"/>
          </a:p>
        </p:txBody>
      </p:sp>
      <p:sp>
        <p:nvSpPr>
          <p:cNvPr id="61442" name="Espaço Reservado para Conteúdo 2"/>
          <p:cNvSpPr>
            <a:spLocks noGrp="1"/>
          </p:cNvSpPr>
          <p:nvPr>
            <p:ph sz="quarter" idx="1"/>
          </p:nvPr>
        </p:nvSpPr>
        <p:spPr>
          <a:xfrm>
            <a:off x="457200" y="1600200"/>
            <a:ext cx="7467600" cy="4873625"/>
          </a:xfrm>
        </p:spPr>
        <p:txBody>
          <a:bodyPr/>
          <a:lstStyle/>
          <a:p>
            <a:r>
              <a:rPr lang="pt-BR" smtClean="0"/>
              <a:t>O prognóstico em longo prazo da GNPE em crianças tem sido objeto de vários estudos. </a:t>
            </a:r>
          </a:p>
          <a:p>
            <a:r>
              <a:rPr lang="pt-BR" smtClean="0"/>
              <a:t>Os resultados iniciais da história natural da glomerulonefrite pós-estreptocócica na primeira metade do século XX indicaram um excelente prognóstico, porém o período de seguimento foi relativamente curto. </a:t>
            </a:r>
          </a:p>
          <a:p>
            <a:r>
              <a:rPr lang="pt-BR" smtClean="0"/>
              <a:t>Estudos subsequentes obtiveram resultados conflitantes devido a anormalidades urinárias encontradas em menos de 3,5% até mais que 60%.</a:t>
            </a:r>
          </a:p>
        </p:txBody>
      </p:sp>
      <p:sp>
        <p:nvSpPr>
          <p:cNvPr id="61443" name="CaixaDeTexto 3"/>
          <p:cNvSpPr txBox="1">
            <a:spLocks noChangeArrowheads="1"/>
          </p:cNvSpPr>
          <p:nvPr/>
        </p:nvSpPr>
        <p:spPr bwMode="auto">
          <a:xfrm>
            <a:off x="250825" y="6021388"/>
            <a:ext cx="7439025" cy="461962"/>
          </a:xfrm>
          <a:prstGeom prst="rect">
            <a:avLst/>
          </a:prstGeom>
          <a:noFill/>
          <a:ln w="9525">
            <a:noFill/>
            <a:miter lim="800000"/>
            <a:headEnd/>
            <a:tailEnd/>
          </a:ln>
        </p:spPr>
        <p:txBody>
          <a:bodyPr wrap="none">
            <a:spAutoFit/>
          </a:bodyPr>
          <a:lstStyle/>
          <a:p>
            <a:r>
              <a:rPr lang="pt-BR" sz="1200">
                <a:latin typeface="Century Schoolbook"/>
              </a:rPr>
              <a:t>Bernardo Rodriguez-Iturbe, James M. Musser. </a:t>
            </a:r>
            <a:r>
              <a:rPr lang="en-US" sz="1200">
                <a:latin typeface="Century Schoolbook"/>
              </a:rPr>
              <a:t>The Current State of Poststreptococcal Glomerulonephritis. </a:t>
            </a:r>
          </a:p>
          <a:p>
            <a:r>
              <a:rPr lang="en-US" sz="1200">
                <a:latin typeface="Century Schoolbook"/>
              </a:rPr>
              <a:t>J Am Soc Nephrol 2008; 19: 1855-1864</a:t>
            </a:r>
            <a:endParaRPr lang="pt-BR" sz="1200">
              <a:latin typeface="Century Schoolbook"/>
            </a:endParaRPr>
          </a:p>
        </p:txBody>
      </p:sp>
      <p:sp>
        <p:nvSpPr>
          <p:cNvPr id="61444" name="Espaço Reservado para Número de Slide 4"/>
          <p:cNvSpPr>
            <a:spLocks noGrp="1"/>
          </p:cNvSpPr>
          <p:nvPr>
            <p:ph type="sldNum" sz="quarter" idx="11"/>
          </p:nvPr>
        </p:nvSpPr>
        <p:spPr bwMode="auto">
          <a:noFill/>
          <a:ln>
            <a:miter lim="800000"/>
            <a:headEnd/>
            <a:tailEnd/>
          </a:ln>
        </p:spPr>
        <p:txBody>
          <a:bodyPr wrap="square" lIns="91440" tIns="45720" rIns="91440" bIns="45720" numCol="1" anchorCtr="0" compatLnSpc="1">
            <a:prstTxWarp prst="textNoShape">
              <a:avLst/>
            </a:prstTxWarp>
          </a:bodyPr>
          <a:lstStyle/>
          <a:p>
            <a:pPr fontAlgn="base">
              <a:spcBef>
                <a:spcPct val="0"/>
              </a:spcBef>
              <a:spcAft>
                <a:spcPct val="0"/>
              </a:spcAft>
            </a:pPr>
            <a:fld id="{8E0D9124-557B-4635-811E-AB01E171D35B}" type="slidenum">
              <a:rPr lang="pt-BR">
                <a:cs typeface="Arial" charset="0"/>
              </a:rPr>
              <a:pPr fontAlgn="base">
                <a:spcBef>
                  <a:spcPct val="0"/>
                </a:spcBef>
                <a:spcAft>
                  <a:spcPct val="0"/>
                </a:spcAft>
              </a:pPr>
              <a:t>28</a:t>
            </a:fld>
            <a:endParaRPr lang="pt-BR">
              <a:cs typeface="Arial" charset="0"/>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4638"/>
            <a:ext cx="7467600" cy="777875"/>
          </a:xfrm>
        </p:spPr>
        <p:txBody>
          <a:bodyPr/>
          <a:lstStyle/>
          <a:p>
            <a:pPr fontAlgn="auto">
              <a:spcAft>
                <a:spcPts val="0"/>
              </a:spcAft>
              <a:defRPr/>
            </a:pPr>
            <a:r>
              <a:rPr lang="pt-BR" dirty="0" smtClean="0"/>
              <a:t>DISCUSSÃO</a:t>
            </a:r>
            <a:endParaRPr lang="pt-BR" dirty="0"/>
          </a:p>
        </p:txBody>
      </p:sp>
      <p:sp>
        <p:nvSpPr>
          <p:cNvPr id="3" name="Espaço Reservado para Conteúdo 2"/>
          <p:cNvSpPr>
            <a:spLocks noGrp="1"/>
          </p:cNvSpPr>
          <p:nvPr>
            <p:ph sz="quarter" idx="1"/>
          </p:nvPr>
        </p:nvSpPr>
        <p:spPr>
          <a:xfrm>
            <a:off x="468313" y="1268413"/>
            <a:ext cx="7467600" cy="4873625"/>
          </a:xfrm>
        </p:spPr>
        <p:txBody>
          <a:bodyPr>
            <a:normAutofit lnSpcReduction="10000"/>
          </a:bodyPr>
          <a:lstStyle/>
          <a:p>
            <a:pPr marL="274320" indent="-274320" fontAlgn="auto">
              <a:spcAft>
                <a:spcPts val="0"/>
              </a:spcAft>
              <a:buFont typeface="Wingdings"/>
              <a:buChar char=""/>
              <a:defRPr/>
            </a:pPr>
            <a:r>
              <a:rPr lang="pt-BR" dirty="0" err="1" smtClean="0"/>
              <a:t>Becquet</a:t>
            </a:r>
            <a:r>
              <a:rPr lang="pt-BR" dirty="0" smtClean="0"/>
              <a:t> </a:t>
            </a:r>
            <a:r>
              <a:rPr lang="pt-BR" dirty="0" err="1" smtClean="0"/>
              <a:t>et</a:t>
            </a:r>
            <a:r>
              <a:rPr lang="pt-BR" dirty="0" smtClean="0"/>
              <a:t> </a:t>
            </a:r>
            <a:r>
              <a:rPr lang="pt-BR" dirty="0" err="1" smtClean="0"/>
              <a:t>al</a:t>
            </a:r>
            <a:r>
              <a:rPr lang="pt-BR" dirty="0" smtClean="0"/>
              <a:t> reportaram apresentação clínica variável: </a:t>
            </a:r>
            <a:r>
              <a:rPr lang="pt-BR" dirty="0" err="1" smtClean="0"/>
              <a:t>hematúria</a:t>
            </a:r>
            <a:r>
              <a:rPr lang="pt-BR" dirty="0" smtClean="0"/>
              <a:t> macroscópica (64%), </a:t>
            </a:r>
            <a:r>
              <a:rPr lang="pt-BR" dirty="0" err="1" smtClean="0"/>
              <a:t>hematúria</a:t>
            </a:r>
            <a:r>
              <a:rPr lang="pt-BR" dirty="0" smtClean="0"/>
              <a:t> microscópica (32%), hipertensão arterial (64%), falência renal suave (43,7%) e síndrome </a:t>
            </a:r>
            <a:r>
              <a:rPr lang="pt-BR" dirty="0" err="1" smtClean="0"/>
              <a:t>nefrótica</a:t>
            </a:r>
            <a:r>
              <a:rPr lang="pt-BR" dirty="0" smtClean="0"/>
              <a:t> (25%). Em adição, 22% dos casos apresentaram sintomas severos de congestão cardiocirculatória, hipertensão severa e/ou encefalopatia</a:t>
            </a:r>
            <a:r>
              <a:rPr lang="pt-BR" baseline="30000" dirty="0" smtClean="0"/>
              <a:t>15</a:t>
            </a:r>
            <a:r>
              <a:rPr lang="pt-BR" dirty="0" smtClean="0"/>
              <a:t>. </a:t>
            </a:r>
          </a:p>
          <a:p>
            <a:pPr marL="274320" indent="-274320" fontAlgn="auto">
              <a:spcAft>
                <a:spcPts val="0"/>
              </a:spcAft>
              <a:buFont typeface="Wingdings"/>
              <a:buChar char=""/>
              <a:defRPr/>
            </a:pPr>
            <a:endParaRPr lang="pt-BR" dirty="0" smtClean="0"/>
          </a:p>
          <a:p>
            <a:pPr marL="274320" indent="-274320" fontAlgn="auto">
              <a:spcAft>
                <a:spcPts val="0"/>
              </a:spcAft>
              <a:buFont typeface="Wingdings"/>
              <a:buChar char=""/>
              <a:defRPr/>
            </a:pPr>
            <a:r>
              <a:rPr lang="pt-BR" dirty="0" smtClean="0"/>
              <a:t>Nossa amostra obteve resultados similares, porém com maior incidência de hipertensão (87%) e menor incidência de falência renal (28%). Houve apenas um caso com relato de </a:t>
            </a:r>
            <a:r>
              <a:rPr lang="pt-BR" dirty="0" err="1" smtClean="0"/>
              <a:t>proteinúria</a:t>
            </a:r>
            <a:r>
              <a:rPr lang="pt-BR" dirty="0" smtClean="0"/>
              <a:t> em nosso estudo.</a:t>
            </a:r>
          </a:p>
          <a:p>
            <a:pPr marL="274320" indent="-274320" fontAlgn="auto">
              <a:spcAft>
                <a:spcPts val="0"/>
              </a:spcAft>
              <a:buFont typeface="Wingdings"/>
              <a:buChar char=""/>
              <a:defRPr/>
            </a:pPr>
            <a:endParaRPr lang="pt-BR" dirty="0"/>
          </a:p>
        </p:txBody>
      </p:sp>
      <p:sp>
        <p:nvSpPr>
          <p:cNvPr id="62467" name="CaixaDeTexto 3"/>
          <p:cNvSpPr txBox="1">
            <a:spLocks noChangeArrowheads="1"/>
          </p:cNvSpPr>
          <p:nvPr/>
        </p:nvSpPr>
        <p:spPr bwMode="auto">
          <a:xfrm>
            <a:off x="468313" y="6021388"/>
            <a:ext cx="7816850" cy="461962"/>
          </a:xfrm>
          <a:prstGeom prst="rect">
            <a:avLst/>
          </a:prstGeom>
          <a:noFill/>
          <a:ln w="9525">
            <a:noFill/>
            <a:miter lim="800000"/>
            <a:headEnd/>
            <a:tailEnd/>
          </a:ln>
        </p:spPr>
        <p:txBody>
          <a:bodyPr wrap="none">
            <a:spAutoFit/>
          </a:bodyPr>
          <a:lstStyle/>
          <a:p>
            <a:r>
              <a:rPr lang="en-US" sz="1200">
                <a:latin typeface="Century Schoolbook"/>
              </a:rPr>
              <a:t>Becquet O, Pasche J, Gatti H, et al. Acute post-streptococcal glomerulonephritis in chidren of French Polynesia: </a:t>
            </a:r>
          </a:p>
          <a:p>
            <a:r>
              <a:rPr lang="en-US" sz="1200">
                <a:latin typeface="Century Schoolbook"/>
              </a:rPr>
              <a:t>A 3-year retrospective study. Pediatr Nephrol 2010; 25:275-80</a:t>
            </a:r>
            <a:endParaRPr lang="pt-BR" sz="1200">
              <a:latin typeface="Century Schoolbook"/>
            </a:endParaRPr>
          </a:p>
        </p:txBody>
      </p:sp>
      <p:sp>
        <p:nvSpPr>
          <p:cNvPr id="62468" name="Espaço Reservado para Número de Slide 5"/>
          <p:cNvSpPr>
            <a:spLocks noGrp="1"/>
          </p:cNvSpPr>
          <p:nvPr>
            <p:ph type="sldNum" sz="quarter" idx="11"/>
          </p:nvPr>
        </p:nvSpPr>
        <p:spPr bwMode="auto">
          <a:noFill/>
          <a:ln>
            <a:miter lim="800000"/>
            <a:headEnd/>
            <a:tailEnd/>
          </a:ln>
        </p:spPr>
        <p:txBody>
          <a:bodyPr wrap="square" lIns="91440" tIns="45720" rIns="91440" bIns="45720" numCol="1" anchorCtr="0" compatLnSpc="1">
            <a:prstTxWarp prst="textNoShape">
              <a:avLst/>
            </a:prstTxWarp>
          </a:bodyPr>
          <a:lstStyle/>
          <a:p>
            <a:pPr fontAlgn="base">
              <a:spcBef>
                <a:spcPct val="0"/>
              </a:spcBef>
              <a:spcAft>
                <a:spcPct val="0"/>
              </a:spcAft>
            </a:pPr>
            <a:fld id="{7AD68177-F2F3-47F0-ADB3-81040D78685F}" type="slidenum">
              <a:rPr lang="pt-BR">
                <a:cs typeface="Arial" charset="0"/>
              </a:rPr>
              <a:pPr fontAlgn="base">
                <a:spcBef>
                  <a:spcPct val="0"/>
                </a:spcBef>
                <a:spcAft>
                  <a:spcPct val="0"/>
                </a:spcAft>
              </a:pPr>
              <a:t>29</a:t>
            </a:fld>
            <a:endParaRPr lang="pt-BR">
              <a:cs typeface="Arial" charset="0"/>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DISCUSSÃO</a:t>
            </a:r>
            <a:endParaRPr lang="pt-BR" dirty="0"/>
          </a:p>
        </p:txBody>
      </p:sp>
      <p:sp>
        <p:nvSpPr>
          <p:cNvPr id="63490" name="Espaço Reservado para Conteúdo 2"/>
          <p:cNvSpPr>
            <a:spLocks noGrp="1"/>
          </p:cNvSpPr>
          <p:nvPr>
            <p:ph sz="quarter" idx="1"/>
          </p:nvPr>
        </p:nvSpPr>
        <p:spPr>
          <a:xfrm>
            <a:off x="457200" y="1600200"/>
            <a:ext cx="7467600" cy="4873625"/>
          </a:xfrm>
        </p:spPr>
        <p:txBody>
          <a:bodyPr/>
          <a:lstStyle/>
          <a:p>
            <a:r>
              <a:rPr lang="pt-BR" smtClean="0"/>
              <a:t>A disponibilidade da vacina para estreptococo do grupo A é altamente desejável e antecipada em termos de prevenção de doença invasiva e complicações não-supurativas. </a:t>
            </a:r>
          </a:p>
          <a:p>
            <a:endParaRPr lang="pt-BR" smtClean="0"/>
          </a:p>
          <a:p>
            <a:r>
              <a:rPr lang="pt-BR" smtClean="0"/>
              <a:t>A prevenção da GNPE no mundo em desenvolvimento continua a ser baseada em ações de saúde pública, como melhora da higiene e melhores condições de moradia.</a:t>
            </a:r>
          </a:p>
        </p:txBody>
      </p:sp>
      <p:sp>
        <p:nvSpPr>
          <p:cNvPr id="63491" name="CaixaDeTexto 3"/>
          <p:cNvSpPr txBox="1">
            <a:spLocks noChangeArrowheads="1"/>
          </p:cNvSpPr>
          <p:nvPr/>
        </p:nvSpPr>
        <p:spPr bwMode="auto">
          <a:xfrm>
            <a:off x="323850" y="6021388"/>
            <a:ext cx="7697788" cy="461962"/>
          </a:xfrm>
          <a:prstGeom prst="rect">
            <a:avLst/>
          </a:prstGeom>
          <a:noFill/>
          <a:ln w="9525">
            <a:noFill/>
            <a:miter lim="800000"/>
            <a:headEnd/>
            <a:tailEnd/>
          </a:ln>
        </p:spPr>
        <p:txBody>
          <a:bodyPr wrap="none">
            <a:spAutoFit/>
          </a:bodyPr>
          <a:lstStyle/>
          <a:p>
            <a:r>
              <a:rPr lang="en-US" sz="1200">
                <a:latin typeface="Century Schoolbook"/>
              </a:rPr>
              <a:t>T. Matthew Eison, Bettina H. Ault, Deborah P. Jones, Russell W. Chesney, Robert J. Wyatt. Post-streptococcal </a:t>
            </a:r>
          </a:p>
          <a:p>
            <a:r>
              <a:rPr lang="en-US" sz="1200">
                <a:latin typeface="Century Schoolbook"/>
              </a:rPr>
              <a:t>acute glomerulonephritis in children: clinical features and pathogenesis. </a:t>
            </a:r>
            <a:r>
              <a:rPr lang="pt-BR" sz="1200">
                <a:latin typeface="Century Schoolbook"/>
              </a:rPr>
              <a:t>Pediatr Nephrol 2011; 26:165-180</a:t>
            </a:r>
          </a:p>
        </p:txBody>
      </p:sp>
      <p:sp>
        <p:nvSpPr>
          <p:cNvPr id="63492" name="Espaço Reservado para Número de Slide 4"/>
          <p:cNvSpPr>
            <a:spLocks noGrp="1"/>
          </p:cNvSpPr>
          <p:nvPr>
            <p:ph type="sldNum" sz="quarter" idx="11"/>
          </p:nvPr>
        </p:nvSpPr>
        <p:spPr bwMode="auto">
          <a:noFill/>
          <a:ln>
            <a:miter lim="800000"/>
            <a:headEnd/>
            <a:tailEnd/>
          </a:ln>
        </p:spPr>
        <p:txBody>
          <a:bodyPr wrap="square" lIns="91440" tIns="45720" rIns="91440" bIns="45720" numCol="1" anchorCtr="0" compatLnSpc="1">
            <a:prstTxWarp prst="textNoShape">
              <a:avLst/>
            </a:prstTxWarp>
          </a:bodyPr>
          <a:lstStyle/>
          <a:p>
            <a:pPr fontAlgn="base">
              <a:spcBef>
                <a:spcPct val="0"/>
              </a:spcBef>
              <a:spcAft>
                <a:spcPct val="0"/>
              </a:spcAft>
            </a:pPr>
            <a:fld id="{925B6965-1DEF-4264-B970-60E72FCD40C8}" type="slidenum">
              <a:rPr lang="pt-BR">
                <a:cs typeface="Arial" charset="0"/>
              </a:rPr>
              <a:pPr fontAlgn="base">
                <a:spcBef>
                  <a:spcPct val="0"/>
                </a:spcBef>
                <a:spcAft>
                  <a:spcPct val="0"/>
                </a:spcAft>
              </a:pPr>
              <a:t>30</a:t>
            </a:fld>
            <a:endParaRPr lang="pt-BR">
              <a:cs typeface="Arial" charset="0"/>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4638"/>
            <a:ext cx="7467600" cy="561975"/>
          </a:xfrm>
        </p:spPr>
        <p:txBody>
          <a:bodyPr/>
          <a:lstStyle/>
          <a:p>
            <a:pPr fontAlgn="auto">
              <a:spcAft>
                <a:spcPts val="0"/>
              </a:spcAft>
              <a:defRPr/>
            </a:pPr>
            <a:r>
              <a:rPr lang="pt-BR" dirty="0" smtClean="0"/>
              <a:t>CONCLUSÃO</a:t>
            </a:r>
            <a:endParaRPr lang="pt-BR" dirty="0"/>
          </a:p>
        </p:txBody>
      </p:sp>
      <p:sp>
        <p:nvSpPr>
          <p:cNvPr id="3" name="Espaço Reservado para Conteúdo 2"/>
          <p:cNvSpPr>
            <a:spLocks noGrp="1"/>
          </p:cNvSpPr>
          <p:nvPr>
            <p:ph sz="quarter" idx="1"/>
          </p:nvPr>
        </p:nvSpPr>
        <p:spPr>
          <a:xfrm>
            <a:off x="457200" y="1052513"/>
            <a:ext cx="7467600" cy="5421312"/>
          </a:xfrm>
        </p:spPr>
        <p:txBody>
          <a:bodyPr>
            <a:normAutofit fontScale="92500"/>
          </a:bodyPr>
          <a:lstStyle/>
          <a:p>
            <a:pPr marL="274320" indent="-274320" fontAlgn="auto">
              <a:spcAft>
                <a:spcPts val="0"/>
              </a:spcAft>
              <a:buFont typeface="Wingdings"/>
              <a:buChar char=""/>
              <a:defRPr/>
            </a:pPr>
            <a:r>
              <a:rPr lang="pt-BR" dirty="0" smtClean="0"/>
              <a:t>Os pacientes avaliados nesse estudo confirmaram o curso benigno em curto prazo da </a:t>
            </a:r>
            <a:r>
              <a:rPr lang="pt-BR" dirty="0" err="1" smtClean="0"/>
              <a:t>glomerulonefrite</a:t>
            </a:r>
            <a:r>
              <a:rPr lang="pt-BR" dirty="0" smtClean="0"/>
              <a:t> pós-estreptocócica. </a:t>
            </a:r>
          </a:p>
          <a:p>
            <a:pPr marL="274320" indent="-274320" fontAlgn="auto">
              <a:spcAft>
                <a:spcPts val="0"/>
              </a:spcAft>
              <a:buFont typeface="Wingdings"/>
              <a:buChar char=""/>
              <a:defRPr/>
            </a:pPr>
            <a:r>
              <a:rPr lang="pt-BR" dirty="0" smtClean="0"/>
              <a:t>São necessários estudos prospectivos de longo prazo em pacientes diagnosticados com a doença na infância para esclarecer a existência ou não de manifestações de doença renal futura em decorrência da GNPE. </a:t>
            </a:r>
          </a:p>
          <a:p>
            <a:pPr marL="274320" indent="-274320" fontAlgn="auto">
              <a:spcAft>
                <a:spcPts val="0"/>
              </a:spcAft>
              <a:buFont typeface="Wingdings"/>
              <a:buChar char=""/>
              <a:defRPr/>
            </a:pPr>
            <a:r>
              <a:rPr lang="pt-BR" dirty="0" smtClean="0"/>
              <a:t>É de fundamental importância o diagnóstico precoce e correto da doença para evitar complicações.</a:t>
            </a:r>
          </a:p>
          <a:p>
            <a:pPr marL="274320" indent="-274320" fontAlgn="auto">
              <a:spcAft>
                <a:spcPts val="0"/>
              </a:spcAft>
              <a:buFont typeface="Wingdings"/>
              <a:buChar char=""/>
              <a:defRPr/>
            </a:pPr>
            <a:r>
              <a:rPr lang="pt-BR" dirty="0" smtClean="0"/>
              <a:t>Para isso, como a primeira abordagem desses pacientes ocorre na emergência pediátrica, nosso estudo propõe um protocolo de atendimento inicial em caso de suspeita clínica da doença para o diagnóstico e tratamento</a:t>
            </a:r>
            <a:endParaRPr lang="pt-BR" dirty="0"/>
          </a:p>
        </p:txBody>
      </p:sp>
      <p:sp>
        <p:nvSpPr>
          <p:cNvPr id="64515" name="Espaço Reservado para Número de Slide 3"/>
          <p:cNvSpPr>
            <a:spLocks noGrp="1"/>
          </p:cNvSpPr>
          <p:nvPr>
            <p:ph type="sldNum" sz="quarter" idx="11"/>
          </p:nvPr>
        </p:nvSpPr>
        <p:spPr bwMode="auto">
          <a:noFill/>
          <a:ln>
            <a:miter lim="800000"/>
            <a:headEnd/>
            <a:tailEnd/>
          </a:ln>
        </p:spPr>
        <p:txBody>
          <a:bodyPr wrap="square" lIns="91440" tIns="45720" rIns="91440" bIns="45720" numCol="1" anchorCtr="0" compatLnSpc="1">
            <a:prstTxWarp prst="textNoShape">
              <a:avLst/>
            </a:prstTxWarp>
          </a:bodyPr>
          <a:lstStyle/>
          <a:p>
            <a:pPr fontAlgn="base">
              <a:spcBef>
                <a:spcPct val="0"/>
              </a:spcBef>
              <a:spcAft>
                <a:spcPct val="0"/>
              </a:spcAft>
            </a:pPr>
            <a:fld id="{9875F421-B293-41E2-A432-41F567ECBFFE}" type="slidenum">
              <a:rPr lang="pt-BR">
                <a:cs typeface="Arial" charset="0"/>
              </a:rPr>
              <a:pPr fontAlgn="base">
                <a:spcBef>
                  <a:spcPct val="0"/>
                </a:spcBef>
                <a:spcAft>
                  <a:spcPct val="0"/>
                </a:spcAft>
              </a:pPr>
              <a:t>31</a:t>
            </a:fld>
            <a:endParaRPr lang="pt-BR">
              <a:cs typeface="Arial" charset="0"/>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7" name="Espaço Reservado para Número de Slide 3"/>
          <p:cNvSpPr>
            <a:spLocks noGrp="1"/>
          </p:cNvSpPr>
          <p:nvPr>
            <p:ph type="sldNum" sz="quarter" idx="11"/>
          </p:nvPr>
        </p:nvSpPr>
        <p:spPr bwMode="auto">
          <a:noFill/>
          <a:ln>
            <a:miter lim="800000"/>
            <a:headEnd/>
            <a:tailEnd/>
          </a:ln>
        </p:spPr>
        <p:txBody>
          <a:bodyPr wrap="square" lIns="91440" tIns="45720" rIns="91440" bIns="45720" numCol="1" anchorCtr="0" compatLnSpc="1">
            <a:prstTxWarp prst="textNoShape">
              <a:avLst/>
            </a:prstTxWarp>
          </a:bodyPr>
          <a:lstStyle/>
          <a:p>
            <a:pPr fontAlgn="base">
              <a:spcBef>
                <a:spcPct val="0"/>
              </a:spcBef>
              <a:spcAft>
                <a:spcPct val="0"/>
              </a:spcAft>
            </a:pPr>
            <a:fld id="{7A0FE074-172C-4F81-B944-AA33CBB3721D}" type="slidenum">
              <a:rPr lang="pt-BR">
                <a:cs typeface="Arial" charset="0"/>
              </a:rPr>
              <a:pPr fontAlgn="base">
                <a:spcBef>
                  <a:spcPct val="0"/>
                </a:spcBef>
                <a:spcAft>
                  <a:spcPct val="0"/>
                </a:spcAft>
              </a:pPr>
              <a:t>32</a:t>
            </a:fld>
            <a:endParaRPr lang="pt-BR">
              <a:cs typeface="Arial" charset="0"/>
            </a:endParaRPr>
          </a:p>
        </p:txBody>
      </p:sp>
      <p:sp>
        <p:nvSpPr>
          <p:cNvPr id="65538" name="CaixaDeTexto 4"/>
          <p:cNvSpPr txBox="1">
            <a:spLocks noChangeArrowheads="1"/>
          </p:cNvSpPr>
          <p:nvPr/>
        </p:nvSpPr>
        <p:spPr bwMode="auto">
          <a:xfrm>
            <a:off x="0" y="260350"/>
            <a:ext cx="9371013" cy="461963"/>
          </a:xfrm>
          <a:prstGeom prst="rect">
            <a:avLst/>
          </a:prstGeom>
          <a:noFill/>
          <a:ln w="9525">
            <a:noFill/>
            <a:miter lim="800000"/>
            <a:headEnd/>
            <a:tailEnd/>
          </a:ln>
        </p:spPr>
        <p:txBody>
          <a:bodyPr wrap="none">
            <a:spAutoFit/>
          </a:bodyPr>
          <a:lstStyle/>
          <a:p>
            <a:r>
              <a:rPr lang="pt-BR" sz="2400" b="1">
                <a:latin typeface="Century Schoolbook"/>
              </a:rPr>
              <a:t>Figura 1 -</a:t>
            </a:r>
            <a:r>
              <a:rPr lang="pt-BR" sz="2400">
                <a:latin typeface="Century Schoolbook"/>
              </a:rPr>
              <a:t> Proposta de Protocolo clínico para GNPE – Fluxograma </a:t>
            </a:r>
          </a:p>
        </p:txBody>
      </p:sp>
      <p:sp>
        <p:nvSpPr>
          <p:cNvPr id="65539" name="Caixa de Texto 2"/>
          <p:cNvSpPr txBox="1">
            <a:spLocks noChangeArrowheads="1"/>
          </p:cNvSpPr>
          <p:nvPr/>
        </p:nvSpPr>
        <p:spPr bwMode="auto">
          <a:xfrm>
            <a:off x="468313" y="908050"/>
            <a:ext cx="7559675" cy="865188"/>
          </a:xfrm>
          <a:prstGeom prst="rect">
            <a:avLst/>
          </a:prstGeom>
          <a:solidFill>
            <a:srgbClr val="FFFFFF"/>
          </a:solidFill>
          <a:ln w="9525">
            <a:solidFill>
              <a:srgbClr val="000000"/>
            </a:solidFill>
            <a:miter lim="800000"/>
            <a:headEnd/>
            <a:tailEnd/>
          </a:ln>
        </p:spPr>
        <p:txBody>
          <a:bodyPr/>
          <a:lstStyle/>
          <a:p>
            <a:pPr>
              <a:spcAft>
                <a:spcPts val="1000"/>
              </a:spcAft>
            </a:pPr>
            <a:r>
              <a:rPr lang="pt-BR" sz="2000">
                <a:latin typeface="Calibri" pitchFamily="34" charset="0"/>
              </a:rPr>
              <a:t>Crianças atendidas no serviço de emergência pediátrica com suspeita de glomerulonefrite pós-estreptocócica</a:t>
            </a:r>
            <a:endParaRPr lang="pt-BR" sz="2000"/>
          </a:p>
        </p:txBody>
      </p:sp>
      <p:cxnSp>
        <p:nvCxnSpPr>
          <p:cNvPr id="9" name="Conector de seta reta 8"/>
          <p:cNvCxnSpPr/>
          <p:nvPr/>
        </p:nvCxnSpPr>
        <p:spPr>
          <a:xfrm>
            <a:off x="4716463" y="1916113"/>
            <a:ext cx="360362" cy="433387"/>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2" name="Conector de seta reta 11"/>
          <p:cNvCxnSpPr/>
          <p:nvPr/>
        </p:nvCxnSpPr>
        <p:spPr>
          <a:xfrm flipH="1">
            <a:off x="3348038" y="1916113"/>
            <a:ext cx="287337" cy="433387"/>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65542" name="Text Box 3"/>
          <p:cNvSpPr txBox="1">
            <a:spLocks noChangeArrowheads="1"/>
          </p:cNvSpPr>
          <p:nvPr/>
        </p:nvSpPr>
        <p:spPr bwMode="auto">
          <a:xfrm>
            <a:off x="323850" y="2420938"/>
            <a:ext cx="3455988" cy="4138612"/>
          </a:xfrm>
          <a:prstGeom prst="rect">
            <a:avLst/>
          </a:prstGeom>
          <a:solidFill>
            <a:srgbClr val="FFFFFF"/>
          </a:solidFill>
          <a:ln w="9525">
            <a:solidFill>
              <a:srgbClr val="000000"/>
            </a:solidFill>
            <a:miter lim="800000"/>
            <a:headEnd/>
            <a:tailEnd/>
          </a:ln>
        </p:spPr>
        <p:txBody>
          <a:bodyPr/>
          <a:lstStyle/>
          <a:p>
            <a:pPr>
              <a:spcAft>
                <a:spcPts val="1000"/>
              </a:spcAft>
            </a:pPr>
            <a:r>
              <a:rPr lang="pt-BR" sz="2000">
                <a:latin typeface="Calibri" pitchFamily="34" charset="0"/>
              </a:rPr>
              <a:t>Anamnese: Sintomas de infecção de orofaringe nos últimos 10 a 14 dias, de lesões de pele nos últimos 20 dias ou qualquer outro indício de infecção estreptocócica; tempo de início dos sintomas; surgimento de edema, alterações urinárias (hematúria ou oligúria), dispneia, náusea, cefaleia, vômitos, alteração do nível de consciência, sonolência, convulsão</a:t>
            </a:r>
            <a:endParaRPr lang="pt-BR" sz="2000"/>
          </a:p>
        </p:txBody>
      </p:sp>
      <p:sp>
        <p:nvSpPr>
          <p:cNvPr id="65543" name="Text Box 4"/>
          <p:cNvSpPr txBox="1">
            <a:spLocks noChangeArrowheads="1"/>
          </p:cNvSpPr>
          <p:nvPr/>
        </p:nvSpPr>
        <p:spPr bwMode="auto">
          <a:xfrm>
            <a:off x="4500563" y="2492375"/>
            <a:ext cx="3228975" cy="1939925"/>
          </a:xfrm>
          <a:prstGeom prst="rect">
            <a:avLst/>
          </a:prstGeom>
          <a:solidFill>
            <a:srgbClr val="FFFFFF"/>
          </a:solidFill>
          <a:ln w="9525">
            <a:solidFill>
              <a:srgbClr val="000000"/>
            </a:solidFill>
            <a:miter lim="800000"/>
            <a:headEnd/>
            <a:tailEnd/>
          </a:ln>
        </p:spPr>
        <p:txBody>
          <a:bodyPr>
            <a:spAutoFit/>
          </a:bodyPr>
          <a:lstStyle/>
          <a:p>
            <a:pPr>
              <a:spcAft>
                <a:spcPts val="1000"/>
              </a:spcAft>
            </a:pPr>
            <a:r>
              <a:rPr lang="pt-BR" sz="2000">
                <a:latin typeface="Calibri" pitchFamily="34" charset="0"/>
              </a:rPr>
              <a:t>Avaliar no exame físico: cicatrizes de lesão de pele, edema, dispneia, ausculta pulmonar, hepatomegalia, medida da pressão arterial, nível de consciência</a:t>
            </a:r>
            <a:endParaRPr lang="pt-BR" sz="2000"/>
          </a:p>
        </p:txBody>
      </p:sp>
      <p:sp>
        <p:nvSpPr>
          <p:cNvPr id="19" name="Mais 18"/>
          <p:cNvSpPr/>
          <p:nvPr/>
        </p:nvSpPr>
        <p:spPr>
          <a:xfrm>
            <a:off x="3924300" y="3284538"/>
            <a:ext cx="360363" cy="431800"/>
          </a:xfrm>
          <a:prstGeom prst="mathPlus">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1" name="Espaço Reservado para Número de Slide 3"/>
          <p:cNvSpPr>
            <a:spLocks noGrp="1"/>
          </p:cNvSpPr>
          <p:nvPr>
            <p:ph type="sldNum" sz="quarter" idx="11"/>
          </p:nvPr>
        </p:nvSpPr>
        <p:spPr bwMode="auto">
          <a:noFill/>
          <a:ln>
            <a:miter lim="800000"/>
            <a:headEnd/>
            <a:tailEnd/>
          </a:ln>
        </p:spPr>
        <p:txBody>
          <a:bodyPr wrap="square" lIns="91440" tIns="45720" rIns="91440" bIns="45720" numCol="1" anchorCtr="0" compatLnSpc="1">
            <a:prstTxWarp prst="textNoShape">
              <a:avLst/>
            </a:prstTxWarp>
          </a:bodyPr>
          <a:lstStyle/>
          <a:p>
            <a:pPr fontAlgn="base">
              <a:spcBef>
                <a:spcPct val="0"/>
              </a:spcBef>
              <a:spcAft>
                <a:spcPct val="0"/>
              </a:spcAft>
            </a:pPr>
            <a:fld id="{C0354753-69D1-4778-AF61-43E8A64FF15B}" type="slidenum">
              <a:rPr lang="pt-BR">
                <a:cs typeface="Arial" charset="0"/>
              </a:rPr>
              <a:pPr fontAlgn="base">
                <a:spcBef>
                  <a:spcPct val="0"/>
                </a:spcBef>
                <a:spcAft>
                  <a:spcPct val="0"/>
                </a:spcAft>
              </a:pPr>
              <a:t>33</a:t>
            </a:fld>
            <a:endParaRPr lang="pt-BR">
              <a:cs typeface="Arial" charset="0"/>
            </a:endParaRPr>
          </a:p>
        </p:txBody>
      </p:sp>
      <p:sp>
        <p:nvSpPr>
          <p:cNvPr id="66562" name="Text Box 2"/>
          <p:cNvSpPr txBox="1">
            <a:spLocks noChangeArrowheads="1"/>
          </p:cNvSpPr>
          <p:nvPr/>
        </p:nvSpPr>
        <p:spPr bwMode="auto">
          <a:xfrm>
            <a:off x="250825" y="692150"/>
            <a:ext cx="8281988" cy="936625"/>
          </a:xfrm>
          <a:prstGeom prst="rect">
            <a:avLst/>
          </a:prstGeom>
          <a:solidFill>
            <a:srgbClr val="FFFFFF"/>
          </a:solidFill>
          <a:ln w="9525">
            <a:solidFill>
              <a:srgbClr val="000000"/>
            </a:solidFill>
            <a:miter lim="800000"/>
            <a:headEnd/>
            <a:tailEnd/>
          </a:ln>
        </p:spPr>
        <p:txBody>
          <a:bodyPr/>
          <a:lstStyle/>
          <a:p>
            <a:pPr>
              <a:spcAft>
                <a:spcPts val="1000"/>
              </a:spcAft>
            </a:pPr>
            <a:r>
              <a:rPr lang="pt-BR" sz="2000">
                <a:latin typeface="Calibri" pitchFamily="34" charset="0"/>
              </a:rPr>
              <a:t>Exames complementares: dosagem de C3 e C4, ASLO, ureia, creatinina, eletrólitos (sódio e potássio), urina tipo 1, raio X de tórax, proteínas totais e frações</a:t>
            </a:r>
            <a:endParaRPr lang="pt-BR" sz="2000"/>
          </a:p>
        </p:txBody>
      </p:sp>
      <p:sp>
        <p:nvSpPr>
          <p:cNvPr id="6" name="Seta para baixo 5"/>
          <p:cNvSpPr/>
          <p:nvPr/>
        </p:nvSpPr>
        <p:spPr>
          <a:xfrm>
            <a:off x="3779838" y="188913"/>
            <a:ext cx="360362" cy="43180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66564" name="Text Box 3"/>
          <p:cNvSpPr txBox="1">
            <a:spLocks noChangeArrowheads="1"/>
          </p:cNvSpPr>
          <p:nvPr/>
        </p:nvSpPr>
        <p:spPr bwMode="auto">
          <a:xfrm>
            <a:off x="323850" y="2205038"/>
            <a:ext cx="3095625" cy="4319587"/>
          </a:xfrm>
          <a:prstGeom prst="rect">
            <a:avLst/>
          </a:prstGeom>
          <a:solidFill>
            <a:srgbClr val="FFFFFF"/>
          </a:solidFill>
          <a:ln w="9525">
            <a:solidFill>
              <a:srgbClr val="000000"/>
            </a:solidFill>
            <a:miter lim="800000"/>
            <a:headEnd/>
            <a:tailEnd/>
          </a:ln>
        </p:spPr>
        <p:txBody>
          <a:bodyPr/>
          <a:lstStyle/>
          <a:p>
            <a:pPr>
              <a:spcAft>
                <a:spcPts val="1000"/>
              </a:spcAft>
            </a:pPr>
            <a:r>
              <a:rPr lang="pt-BR" sz="2000">
                <a:latin typeface="Calibri" pitchFamily="34" charset="0"/>
              </a:rPr>
              <a:t> Critérios para internação hospitalar:                               Idade inferior a 3 anos                                                        Sinais de congestão circulatória                          Emergência ou encefalopatia hipertensiva                                             Alteração da função renal                                   Motivo social (certeza do entendimento das orientações e garantia do retorno para seguimento do paciente)      </a:t>
            </a:r>
            <a:endParaRPr lang="pt-BR" sz="2000"/>
          </a:p>
        </p:txBody>
      </p:sp>
      <p:sp>
        <p:nvSpPr>
          <p:cNvPr id="8" name="Seta para baixo 7"/>
          <p:cNvSpPr/>
          <p:nvPr/>
        </p:nvSpPr>
        <p:spPr>
          <a:xfrm flipH="1">
            <a:off x="1763713" y="1773238"/>
            <a:ext cx="144462" cy="360362"/>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9" name="Seta para a direita 8"/>
          <p:cNvSpPr/>
          <p:nvPr/>
        </p:nvSpPr>
        <p:spPr>
          <a:xfrm>
            <a:off x="3779838" y="3429000"/>
            <a:ext cx="792162" cy="360363"/>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66567" name="Text Box 4"/>
          <p:cNvSpPr txBox="1">
            <a:spLocks noChangeArrowheads="1"/>
          </p:cNvSpPr>
          <p:nvPr/>
        </p:nvSpPr>
        <p:spPr bwMode="auto">
          <a:xfrm>
            <a:off x="5076825" y="3284538"/>
            <a:ext cx="2519363" cy="431800"/>
          </a:xfrm>
          <a:prstGeom prst="rect">
            <a:avLst/>
          </a:prstGeom>
          <a:solidFill>
            <a:srgbClr val="FFFFFF"/>
          </a:solidFill>
          <a:ln w="9525">
            <a:solidFill>
              <a:srgbClr val="000000"/>
            </a:solidFill>
            <a:miter lim="800000"/>
            <a:headEnd/>
            <a:tailEnd/>
          </a:ln>
        </p:spPr>
        <p:txBody>
          <a:bodyPr/>
          <a:lstStyle/>
          <a:p>
            <a:pPr>
              <a:spcAft>
                <a:spcPts val="1000"/>
              </a:spcAft>
            </a:pPr>
            <a:r>
              <a:rPr lang="pt-BR" sz="2000">
                <a:latin typeface="Calibri" pitchFamily="34" charset="0"/>
              </a:rPr>
              <a:t>Internação hospitalar</a:t>
            </a:r>
            <a:endParaRPr lang="pt-BR" sz="2000"/>
          </a:p>
        </p:txBody>
      </p:sp>
      <p:sp>
        <p:nvSpPr>
          <p:cNvPr id="12" name="Seta para baixo 11"/>
          <p:cNvSpPr/>
          <p:nvPr/>
        </p:nvSpPr>
        <p:spPr>
          <a:xfrm>
            <a:off x="6227763" y="4005263"/>
            <a:ext cx="360362" cy="503237"/>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5" name="Espaço Reservado para Número de Slide 3"/>
          <p:cNvSpPr>
            <a:spLocks noGrp="1"/>
          </p:cNvSpPr>
          <p:nvPr>
            <p:ph type="sldNum" sz="quarter" idx="11"/>
          </p:nvPr>
        </p:nvSpPr>
        <p:spPr bwMode="auto">
          <a:noFill/>
          <a:ln>
            <a:miter lim="800000"/>
            <a:headEnd/>
            <a:tailEnd/>
          </a:ln>
        </p:spPr>
        <p:txBody>
          <a:bodyPr wrap="square" lIns="91440" tIns="45720" rIns="91440" bIns="45720" numCol="1" anchorCtr="0" compatLnSpc="1">
            <a:prstTxWarp prst="textNoShape">
              <a:avLst/>
            </a:prstTxWarp>
          </a:bodyPr>
          <a:lstStyle/>
          <a:p>
            <a:pPr fontAlgn="base">
              <a:spcBef>
                <a:spcPct val="0"/>
              </a:spcBef>
              <a:spcAft>
                <a:spcPct val="0"/>
              </a:spcAft>
            </a:pPr>
            <a:fld id="{076C98D1-F3FD-4C08-BDEB-81AB324FDE5A}" type="slidenum">
              <a:rPr lang="pt-BR">
                <a:cs typeface="Arial" charset="0"/>
              </a:rPr>
              <a:pPr fontAlgn="base">
                <a:spcBef>
                  <a:spcPct val="0"/>
                </a:spcBef>
                <a:spcAft>
                  <a:spcPct val="0"/>
                </a:spcAft>
              </a:pPr>
              <a:t>34</a:t>
            </a:fld>
            <a:endParaRPr lang="pt-BR">
              <a:cs typeface="Arial" charset="0"/>
            </a:endParaRPr>
          </a:p>
        </p:txBody>
      </p:sp>
      <p:sp>
        <p:nvSpPr>
          <p:cNvPr id="67586" name="Text Box 4"/>
          <p:cNvSpPr txBox="1">
            <a:spLocks noChangeArrowheads="1"/>
          </p:cNvSpPr>
          <p:nvPr/>
        </p:nvSpPr>
        <p:spPr bwMode="auto">
          <a:xfrm>
            <a:off x="2916238" y="188913"/>
            <a:ext cx="2447925" cy="331787"/>
          </a:xfrm>
          <a:prstGeom prst="rect">
            <a:avLst/>
          </a:prstGeom>
          <a:solidFill>
            <a:srgbClr val="FFFFFF"/>
          </a:solidFill>
          <a:ln w="9525">
            <a:solidFill>
              <a:srgbClr val="000000"/>
            </a:solidFill>
            <a:miter lim="800000"/>
            <a:headEnd/>
            <a:tailEnd/>
          </a:ln>
        </p:spPr>
        <p:txBody>
          <a:bodyPr/>
          <a:lstStyle/>
          <a:p>
            <a:pPr>
              <a:spcAft>
                <a:spcPts val="1000"/>
              </a:spcAft>
            </a:pPr>
            <a:r>
              <a:rPr lang="pt-BR" sz="2000">
                <a:latin typeface="Calibri" pitchFamily="34" charset="0"/>
              </a:rPr>
              <a:t>Internação hospitalar</a:t>
            </a:r>
            <a:endParaRPr lang="pt-BR" sz="2000"/>
          </a:p>
        </p:txBody>
      </p:sp>
      <p:sp>
        <p:nvSpPr>
          <p:cNvPr id="6" name="Seta para baixo 5"/>
          <p:cNvSpPr/>
          <p:nvPr/>
        </p:nvSpPr>
        <p:spPr>
          <a:xfrm>
            <a:off x="4067175" y="549275"/>
            <a:ext cx="144463" cy="142875"/>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67588" name="Text Box 2"/>
          <p:cNvSpPr txBox="1">
            <a:spLocks noChangeArrowheads="1"/>
          </p:cNvSpPr>
          <p:nvPr/>
        </p:nvSpPr>
        <p:spPr bwMode="auto">
          <a:xfrm>
            <a:off x="323850" y="765175"/>
            <a:ext cx="7632700" cy="5903913"/>
          </a:xfrm>
          <a:prstGeom prst="rect">
            <a:avLst/>
          </a:prstGeom>
          <a:solidFill>
            <a:srgbClr val="FFFFFF"/>
          </a:solidFill>
          <a:ln w="9525">
            <a:solidFill>
              <a:srgbClr val="000000"/>
            </a:solidFill>
            <a:miter lim="800000"/>
            <a:headEnd/>
            <a:tailEnd/>
          </a:ln>
        </p:spPr>
        <p:txBody>
          <a:bodyPr/>
          <a:lstStyle/>
          <a:p>
            <a:pPr>
              <a:spcAft>
                <a:spcPts val="1000"/>
              </a:spcAft>
            </a:pPr>
            <a:r>
              <a:rPr lang="pt-BR" sz="2000">
                <a:latin typeface="Calibri" pitchFamily="34" charset="0"/>
              </a:rPr>
              <a:t>Dieta hipossódica</a:t>
            </a:r>
          </a:p>
          <a:p>
            <a:pPr>
              <a:spcAft>
                <a:spcPts val="1000"/>
              </a:spcAft>
            </a:pPr>
            <a:r>
              <a:rPr lang="pt-BR" sz="2000">
                <a:latin typeface="Calibri" pitchFamily="34" charset="0"/>
              </a:rPr>
              <a:t>Restrição hídrica de 20 ml/kg/dia ou 400 ml/m</a:t>
            </a:r>
            <a:r>
              <a:rPr lang="pt-BR" sz="2000" baseline="30000">
                <a:latin typeface="Calibri" pitchFamily="34" charset="0"/>
              </a:rPr>
              <a:t>2</a:t>
            </a:r>
            <a:r>
              <a:rPr lang="pt-BR" sz="2000">
                <a:latin typeface="Calibri" pitchFamily="34" charset="0"/>
              </a:rPr>
              <a:t> de superfície corpórea acrescido do volume da diurese </a:t>
            </a:r>
          </a:p>
          <a:p>
            <a:pPr>
              <a:spcAft>
                <a:spcPts val="1000"/>
              </a:spcAft>
            </a:pPr>
            <a:r>
              <a:rPr lang="pt-BR" sz="2000">
                <a:latin typeface="Calibri" pitchFamily="34" charset="0"/>
              </a:rPr>
              <a:t>Restrição proteica de 0,5 g/kg/dia somente quando a filtração glomerular estiver bastante diminuída </a:t>
            </a:r>
          </a:p>
          <a:p>
            <a:pPr>
              <a:spcAft>
                <a:spcPts val="1000"/>
              </a:spcAft>
            </a:pPr>
            <a:r>
              <a:rPr lang="pt-BR" sz="2000">
                <a:latin typeface="Calibri" pitchFamily="34" charset="0"/>
              </a:rPr>
              <a:t> Restrição de potássio em casos de oligúria importante e hipercalemia</a:t>
            </a:r>
            <a:endParaRPr lang="pt-BR" sz="2000">
              <a:latin typeface="Times New Roman" pitchFamily="18" charset="0"/>
            </a:endParaRPr>
          </a:p>
          <a:p>
            <a:pPr>
              <a:spcAft>
                <a:spcPts val="1000"/>
              </a:spcAft>
            </a:pPr>
            <a:r>
              <a:rPr lang="pt-BR" sz="2000">
                <a:latin typeface="Calibri" pitchFamily="34" charset="0"/>
              </a:rPr>
              <a:t>Penicilina benzatina em dose única</a:t>
            </a:r>
          </a:p>
          <a:p>
            <a:pPr>
              <a:spcAft>
                <a:spcPts val="1000"/>
              </a:spcAft>
            </a:pPr>
            <a:r>
              <a:rPr lang="pt-BR" sz="2000">
                <a:latin typeface="Calibri" pitchFamily="34" charset="0"/>
              </a:rPr>
              <a:t>Se congestão circulatória: furosemida 1 a 4 mg/kg/dia</a:t>
            </a:r>
          </a:p>
          <a:p>
            <a:pPr>
              <a:spcAft>
                <a:spcPts val="1000"/>
              </a:spcAft>
            </a:pPr>
            <a:r>
              <a:rPr lang="pt-BR" sz="2000">
                <a:latin typeface="Calibri" pitchFamily="34" charset="0"/>
              </a:rPr>
              <a:t>Se desaparecimento do edema e da oligúria sem o desaparecimento da hipertensão ou hipertensão sintomática: Hidralazina 0,2 a 0,5 mg/kg/dose a cada 4 ou 6 horas ou Nifedipina 1 a 3 mg/kg/dia a cada 6 ou 12 horas ou Anlodipino 0,1 a 0,2 mg/kg/dia 1x/dia para maiores de 6 anos (em emergência hipertensiva: nifedipina sublingual 0,1 mg/kg/dose (pode repetir em 30 minutos)</a:t>
            </a:r>
          </a:p>
          <a:p>
            <a:pPr>
              <a:spcAft>
                <a:spcPts val="1000"/>
              </a:spcAft>
            </a:pPr>
            <a:r>
              <a:rPr lang="pt-BR" sz="2000">
                <a:latin typeface="Calibri" pitchFamily="34" charset="0"/>
              </a:rPr>
              <a:t>Controle pressórico, da função renal e eletrólitos durante toda a internação</a:t>
            </a:r>
          </a:p>
          <a:p>
            <a:pPr>
              <a:spcAft>
                <a:spcPts val="1000"/>
              </a:spcAft>
            </a:pPr>
            <a:endParaRPr lang="pt-BR" sz="1000">
              <a:latin typeface="Calibri" pitchFamily="34" charset="0"/>
            </a:endParaRPr>
          </a:p>
          <a:p>
            <a:pPr>
              <a:spcAft>
                <a:spcPts val="1000"/>
              </a:spcAft>
            </a:pPr>
            <a:endParaRPr lang="pt-BR" sz="1000">
              <a:latin typeface="Calibri" pitchFamily="34" charset="0"/>
            </a:endParaRPr>
          </a:p>
          <a:p>
            <a:pPr>
              <a:spcAft>
                <a:spcPts val="1000"/>
              </a:spcAft>
            </a:pPr>
            <a:endParaRPr lang="pt-BR" sz="1000"/>
          </a:p>
          <a:p>
            <a:endParaRPr lang="pt-B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09" name="Espaço Reservado para Número de Slide 3"/>
          <p:cNvSpPr>
            <a:spLocks noGrp="1"/>
          </p:cNvSpPr>
          <p:nvPr>
            <p:ph type="sldNum" sz="quarter" idx="11"/>
          </p:nvPr>
        </p:nvSpPr>
        <p:spPr bwMode="auto">
          <a:noFill/>
          <a:ln>
            <a:miter lim="800000"/>
            <a:headEnd/>
            <a:tailEnd/>
          </a:ln>
        </p:spPr>
        <p:txBody>
          <a:bodyPr wrap="square" lIns="91440" tIns="45720" rIns="91440" bIns="45720" numCol="1" anchorCtr="0" compatLnSpc="1">
            <a:prstTxWarp prst="textNoShape">
              <a:avLst/>
            </a:prstTxWarp>
          </a:bodyPr>
          <a:lstStyle/>
          <a:p>
            <a:pPr fontAlgn="base">
              <a:spcBef>
                <a:spcPct val="0"/>
              </a:spcBef>
              <a:spcAft>
                <a:spcPct val="0"/>
              </a:spcAft>
            </a:pPr>
            <a:fld id="{6FD2D326-4DD7-4D10-A8BE-3294693E47BB}" type="slidenum">
              <a:rPr lang="pt-BR">
                <a:cs typeface="Arial" charset="0"/>
              </a:rPr>
              <a:pPr fontAlgn="base">
                <a:spcBef>
                  <a:spcPct val="0"/>
                </a:spcBef>
                <a:spcAft>
                  <a:spcPct val="0"/>
                </a:spcAft>
              </a:pPr>
              <a:t>35</a:t>
            </a:fld>
            <a:endParaRPr lang="pt-BR">
              <a:cs typeface="Arial" charset="0"/>
            </a:endParaRPr>
          </a:p>
        </p:txBody>
      </p:sp>
      <p:sp>
        <p:nvSpPr>
          <p:cNvPr id="68610" name="Text Box 2"/>
          <p:cNvSpPr txBox="1">
            <a:spLocks noChangeArrowheads="1"/>
          </p:cNvSpPr>
          <p:nvPr/>
        </p:nvSpPr>
        <p:spPr bwMode="auto">
          <a:xfrm>
            <a:off x="900113" y="188913"/>
            <a:ext cx="6264275" cy="1079500"/>
          </a:xfrm>
          <a:prstGeom prst="rect">
            <a:avLst/>
          </a:prstGeom>
          <a:solidFill>
            <a:srgbClr val="FFFFFF"/>
          </a:solidFill>
          <a:ln w="9525">
            <a:solidFill>
              <a:srgbClr val="000000"/>
            </a:solidFill>
            <a:miter lim="800000"/>
            <a:headEnd/>
            <a:tailEnd/>
          </a:ln>
        </p:spPr>
        <p:txBody>
          <a:bodyPr/>
          <a:lstStyle/>
          <a:p>
            <a:pPr>
              <a:spcAft>
                <a:spcPts val="1000"/>
              </a:spcAft>
            </a:pPr>
            <a:r>
              <a:rPr lang="pt-BR" sz="2000">
                <a:latin typeface="Calibri" pitchFamily="34" charset="0"/>
              </a:rPr>
              <a:t>Alta hospitalar:                                                 </a:t>
            </a:r>
          </a:p>
          <a:p>
            <a:pPr>
              <a:spcAft>
                <a:spcPts val="1000"/>
              </a:spcAft>
            </a:pPr>
            <a:r>
              <a:rPr lang="pt-BR" sz="2000">
                <a:latin typeface="Calibri" pitchFamily="34" charset="0"/>
              </a:rPr>
              <a:t>Quando controle da pressão arterial, resolução dos sinais de congestão circulatória e função renal preservada</a:t>
            </a:r>
            <a:endParaRPr lang="pt-BR" sz="2000"/>
          </a:p>
        </p:txBody>
      </p:sp>
      <p:sp>
        <p:nvSpPr>
          <p:cNvPr id="6" name="Seta para baixo 5"/>
          <p:cNvSpPr/>
          <p:nvPr/>
        </p:nvSpPr>
        <p:spPr>
          <a:xfrm>
            <a:off x="3492500" y="1412875"/>
            <a:ext cx="358775" cy="503238"/>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68612" name="Text Box 3"/>
          <p:cNvSpPr txBox="1">
            <a:spLocks noChangeArrowheads="1"/>
          </p:cNvSpPr>
          <p:nvPr/>
        </p:nvSpPr>
        <p:spPr bwMode="auto">
          <a:xfrm>
            <a:off x="539750" y="1989138"/>
            <a:ext cx="7416800" cy="4535487"/>
          </a:xfrm>
          <a:prstGeom prst="rect">
            <a:avLst/>
          </a:prstGeom>
          <a:solidFill>
            <a:srgbClr val="FFFFFF"/>
          </a:solidFill>
          <a:ln w="9525">
            <a:solidFill>
              <a:srgbClr val="000000"/>
            </a:solidFill>
            <a:miter lim="800000"/>
            <a:headEnd/>
            <a:tailEnd/>
          </a:ln>
        </p:spPr>
        <p:txBody>
          <a:bodyPr/>
          <a:lstStyle/>
          <a:p>
            <a:pPr>
              <a:spcAft>
                <a:spcPts val="1000"/>
              </a:spcAft>
            </a:pPr>
            <a:r>
              <a:rPr lang="pt-BR" sz="2000">
                <a:latin typeface="Calibri" pitchFamily="34" charset="0"/>
              </a:rPr>
              <a:t>Tratamento ambulatorial:</a:t>
            </a:r>
          </a:p>
          <a:p>
            <a:pPr>
              <a:spcAft>
                <a:spcPts val="1000"/>
              </a:spcAft>
            </a:pPr>
            <a:r>
              <a:rPr lang="pt-BR" sz="2000">
                <a:latin typeface="Calibri" pitchFamily="34" charset="0"/>
              </a:rPr>
              <a:t>Repouso de 7 a 14 dias</a:t>
            </a:r>
          </a:p>
          <a:p>
            <a:pPr>
              <a:spcAft>
                <a:spcPts val="1000"/>
              </a:spcAft>
            </a:pPr>
            <a:r>
              <a:rPr lang="pt-BR" sz="2000">
                <a:latin typeface="Calibri" pitchFamily="34" charset="0"/>
              </a:rPr>
              <a:t>Dieta com restrição de sal</a:t>
            </a:r>
          </a:p>
          <a:p>
            <a:pPr>
              <a:spcAft>
                <a:spcPts val="1000"/>
              </a:spcAft>
            </a:pPr>
            <a:r>
              <a:rPr lang="pt-BR" sz="2000">
                <a:latin typeface="Calibri" pitchFamily="34" charset="0"/>
              </a:rPr>
              <a:t>Penicilina benzatina em dose única de 600.000 UI/kg para menores de 25 kg e 1.200.000 UI/kg para maiores de 25 kg</a:t>
            </a:r>
          </a:p>
          <a:p>
            <a:pPr>
              <a:spcAft>
                <a:spcPts val="1000"/>
              </a:spcAft>
            </a:pPr>
            <a:r>
              <a:rPr lang="pt-BR" sz="2000">
                <a:latin typeface="Calibri" pitchFamily="34" charset="0"/>
              </a:rPr>
              <a:t>Orientação de retorno ao serviço de emergência se piora do quadro clínico ou surgimento de novos sintomas</a:t>
            </a:r>
          </a:p>
          <a:p>
            <a:pPr>
              <a:spcAft>
                <a:spcPts val="1000"/>
              </a:spcAft>
            </a:pPr>
            <a:r>
              <a:rPr lang="pt-BR" sz="2000">
                <a:latin typeface="Calibri" pitchFamily="34" charset="0"/>
              </a:rPr>
              <a:t>Controle de pressão arterial e função renal em Centro de Saúde</a:t>
            </a:r>
          </a:p>
          <a:p>
            <a:pPr>
              <a:spcAft>
                <a:spcPts val="1000"/>
              </a:spcAft>
            </a:pPr>
            <a:r>
              <a:rPr lang="pt-BR" sz="2000">
                <a:latin typeface="Calibri" pitchFamily="34" charset="0"/>
              </a:rPr>
              <a:t>Retorno após 4 semanas do diagnóstico para exame físico e exames complementares e novamente com 8 semanas para dosagem de complemento</a:t>
            </a:r>
            <a:endParaRPr lang="pt-BR" sz="2000"/>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908175" y="2492375"/>
            <a:ext cx="5327650" cy="1143000"/>
          </a:xfrm>
        </p:spPr>
        <p:txBody>
          <a:bodyPr/>
          <a:lstStyle/>
          <a:p>
            <a:pPr fontAlgn="auto">
              <a:spcAft>
                <a:spcPts val="0"/>
              </a:spcAft>
              <a:defRPr/>
            </a:pPr>
            <a:r>
              <a:rPr lang="pt-BR" sz="6000" dirty="0" smtClean="0"/>
              <a:t>OBRIGADA!!!!</a:t>
            </a:r>
            <a:endParaRPr lang="pt-BR" sz="6000" dirty="0"/>
          </a:p>
        </p:txBody>
      </p:sp>
      <p:sp>
        <p:nvSpPr>
          <p:cNvPr id="69634" name="Espaço Reservado para Número de Slide 3"/>
          <p:cNvSpPr>
            <a:spLocks noGrp="1"/>
          </p:cNvSpPr>
          <p:nvPr>
            <p:ph type="sldNum" sz="quarter" idx="11"/>
          </p:nvPr>
        </p:nvSpPr>
        <p:spPr bwMode="auto">
          <a:noFill/>
          <a:ln>
            <a:miter lim="800000"/>
            <a:headEnd/>
            <a:tailEnd/>
          </a:ln>
        </p:spPr>
        <p:txBody>
          <a:bodyPr wrap="square" lIns="91440" tIns="45720" rIns="91440" bIns="45720" numCol="1" anchorCtr="0" compatLnSpc="1">
            <a:prstTxWarp prst="textNoShape">
              <a:avLst/>
            </a:prstTxWarp>
          </a:bodyPr>
          <a:lstStyle/>
          <a:p>
            <a:pPr fontAlgn="base">
              <a:spcBef>
                <a:spcPct val="0"/>
              </a:spcBef>
              <a:spcAft>
                <a:spcPct val="0"/>
              </a:spcAft>
            </a:pPr>
            <a:fld id="{696722F4-91F9-468B-BED2-0E61AFE2A3F8}" type="slidenum">
              <a:rPr lang="pt-BR">
                <a:cs typeface="Arial" charset="0"/>
              </a:rPr>
              <a:pPr fontAlgn="base">
                <a:spcBef>
                  <a:spcPct val="0"/>
                </a:spcBef>
                <a:spcAft>
                  <a:spcPct val="0"/>
                </a:spcAft>
              </a:pPr>
              <a:t>36</a:t>
            </a:fld>
            <a:endParaRPr lang="pt-BR">
              <a:cs typeface="Arial"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Balcão Envidraçado">
  <a:themeElements>
    <a:clrScheme name="Balcão Envidraçado">
      <a:dk1>
        <a:sysClr val="windowText" lastClr="000000"/>
      </a:dk1>
      <a:lt1>
        <a:sysClr val="window" lastClr="FFFFFF"/>
      </a:lt1>
      <a:dk2>
        <a:srgbClr val="575F6D"/>
      </a:dk2>
      <a:lt2>
        <a:srgbClr val="FFF39D"/>
      </a:lt2>
      <a:accent1>
        <a:srgbClr val="FE8637"/>
      </a:accent1>
      <a:accent2>
        <a:srgbClr val="7598D9"/>
      </a:accent2>
      <a:accent3>
        <a:srgbClr val="B32C16"/>
      </a:accent3>
      <a:accent4>
        <a:srgbClr val="F5CD2D"/>
      </a:accent4>
      <a:accent5>
        <a:srgbClr val="AEBAD5"/>
      </a:accent5>
      <a:accent6>
        <a:srgbClr val="777C84"/>
      </a:accent6>
      <a:hlink>
        <a:srgbClr val="D2611C"/>
      </a:hlink>
      <a:folHlink>
        <a:srgbClr val="3B435B"/>
      </a:folHlink>
    </a:clrScheme>
    <a:fontScheme name="Balcão Envidraçado">
      <a:majorFont>
        <a:latin typeface="Century Schoolbook"/>
        <a:ea typeface=""/>
        <a:cs typeface=""/>
        <a:font script="Jpan" typeface="ＭＳ Ｐ明朝"/>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entury Schoolbook"/>
        <a:ea typeface=""/>
        <a:cs typeface=""/>
        <a:font script="Jpan" typeface="ＭＳ Ｐ明朝"/>
        <a:font script="Hang" typeface="휴먼매직체"/>
        <a:font script="Hans" typeface="宋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Balcão Envidraçado">
      <a:fillStyleLst>
        <a:solidFill>
          <a:schemeClr val="phClr"/>
        </a:solidFill>
        <a:gradFill rotWithShape="1">
          <a:gsLst>
            <a:gs pos="0">
              <a:schemeClr val="phClr">
                <a:tint val="35000"/>
                <a:satMod val="260000"/>
              </a:schemeClr>
            </a:gs>
            <a:gs pos="30000">
              <a:schemeClr val="phClr">
                <a:tint val="38000"/>
                <a:satMod val="260000"/>
              </a:schemeClr>
            </a:gs>
            <a:gs pos="75000">
              <a:schemeClr val="phClr">
                <a:tint val="55000"/>
                <a:satMod val="255000"/>
              </a:schemeClr>
            </a:gs>
            <a:gs pos="100000">
              <a:schemeClr val="phClr">
                <a:tint val="70000"/>
                <a:satMod val="255000"/>
              </a:schemeClr>
            </a:gs>
          </a:gsLst>
          <a:path path="circle">
            <a:fillToRect l="5000" t="100000" r="120000" b="10000"/>
          </a:path>
        </a:gradFill>
        <a:gradFill rotWithShape="1">
          <a:gsLst>
            <a:gs pos="0">
              <a:schemeClr val="phClr">
                <a:shade val="63000"/>
                <a:satMod val="165000"/>
              </a:schemeClr>
            </a:gs>
            <a:gs pos="30000">
              <a:schemeClr val="phClr">
                <a:shade val="58000"/>
                <a:satMod val="165000"/>
              </a:schemeClr>
            </a:gs>
            <a:gs pos="75000">
              <a:schemeClr val="phClr">
                <a:shade val="30000"/>
                <a:satMod val="175000"/>
              </a:schemeClr>
            </a:gs>
            <a:gs pos="100000">
              <a:schemeClr val="phClr">
                <a:shade val="15000"/>
                <a:satMod val="175000"/>
              </a:schemeClr>
            </a:gs>
          </a:gsLst>
          <a:path path="circle">
            <a:fillToRect l="5000" t="100000" r="120000" b="10000"/>
          </a:path>
        </a:gradFill>
      </a:fillStyleLst>
      <a:lnStyleLst>
        <a:ln w="12700" cap="flat" cmpd="sng" algn="ctr">
          <a:solidFill>
            <a:schemeClr val="phClr">
              <a:shade val="70000"/>
              <a:satMod val="150000"/>
            </a:schemeClr>
          </a:solidFill>
          <a:prstDash val="solid"/>
        </a:ln>
        <a:ln w="25400" cap="flat" cmpd="sng" algn="ctr">
          <a:solidFill>
            <a:schemeClr val="phClr"/>
          </a:solidFill>
          <a:prstDash val="solid"/>
        </a:ln>
        <a:ln w="34925" cap="flat" cmpd="sng" algn="ctr">
          <a:solidFill>
            <a:schemeClr val="phClr"/>
          </a:solidFill>
          <a:prstDash val="solid"/>
        </a:ln>
      </a:lnStyleLst>
      <a:effectStyleLst>
        <a:effectStyle>
          <a:effectLst>
            <a:outerShdw blurRad="50800" dist="25000" dir="5400000" rotWithShape="0">
              <a:srgbClr val="000000">
                <a:alpha val="40000"/>
              </a:srgbClr>
            </a:outerShdw>
          </a:effectLst>
        </a:effectStyle>
        <a:effectStyle>
          <a:effectLst>
            <a:outerShdw blurRad="50800" dist="20000" dir="5400000" rotWithShape="0">
              <a:srgbClr val="000000">
                <a:alpha val="42000"/>
              </a:srgbClr>
            </a:outerShdw>
          </a:effectLst>
        </a:effectStyle>
        <a:effectStyle>
          <a:effectLst>
            <a:outerShdw blurRad="50800" dist="20000" dir="5400000" rotWithShape="0">
              <a:srgbClr val="000000">
                <a:alpha val="42000"/>
              </a:srgbClr>
            </a:outerShdw>
          </a:effectLst>
          <a:scene3d>
            <a:camera prst="orthographicFront">
              <a:rot lat="0" lon="0" rev="0"/>
            </a:camera>
            <a:lightRig rig="balanced" dir="t">
              <a:rot lat="0" lon="0" rev="0"/>
            </a:lightRig>
          </a:scene3d>
          <a:sp3d>
            <a:bevelT w="47625" h="69850"/>
            <a:contourClr>
              <a:schemeClr val="lt1"/>
            </a:contourClr>
          </a:sp3d>
        </a:effectStyle>
      </a:effectStyleLst>
      <a:bgFillStyleLst>
        <a:solidFill>
          <a:schemeClr val="phClr"/>
        </a:solidFill>
        <a:gradFill rotWithShape="1">
          <a:gsLst>
            <a:gs pos="0">
              <a:schemeClr val="phClr">
                <a:shade val="58000"/>
                <a:satMod val="125000"/>
              </a:schemeClr>
            </a:gs>
            <a:gs pos="40000">
              <a:schemeClr val="phClr">
                <a:tint val="90000"/>
                <a:shade val="90000"/>
                <a:satMod val="120000"/>
              </a:schemeClr>
            </a:gs>
            <a:gs pos="100000">
              <a:schemeClr val="phClr">
                <a:tint val="50000"/>
              </a:schemeClr>
            </a:gs>
          </a:gsLst>
          <a:lin ang="16200000" scaled="1"/>
        </a:gradFill>
        <a:blipFill>
          <a:blip xmlns:r="http://schemas.openxmlformats.org/officeDocument/2006/relationships" r:embed="rId1">
            <a:duotone>
              <a:schemeClr val="phClr">
                <a:shade val="80000"/>
              </a:schemeClr>
              <a:schemeClr val="phClr">
                <a:tint val="91000"/>
              </a:schemeClr>
            </a:duotone>
          </a:blip>
          <a:tile tx="0" ty="0" sx="40000" sy="50000" flip="y" algn="tl"/>
        </a:blipFill>
      </a:bgFillStyleLst>
    </a:fmtScheme>
  </a:themeElements>
  <a:objectDefaults/>
  <a:extraClrSchemeLst/>
</a:theme>
</file>

<file path=ppt/theme/theme2.xml><?xml version="1.0" encoding="utf-8"?>
<a:theme xmlns:a="http://schemas.openxmlformats.org/drawingml/2006/main" name="Tema do Offic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Balcão Envidraçado">
    <a:dk1>
      <a:sysClr val="windowText" lastClr="000000"/>
    </a:dk1>
    <a:lt1>
      <a:sysClr val="window" lastClr="FFFFFF"/>
    </a:lt1>
    <a:dk2>
      <a:srgbClr val="575F6D"/>
    </a:dk2>
    <a:lt2>
      <a:srgbClr val="FFF39D"/>
    </a:lt2>
    <a:accent1>
      <a:srgbClr val="FE8637"/>
    </a:accent1>
    <a:accent2>
      <a:srgbClr val="7598D9"/>
    </a:accent2>
    <a:accent3>
      <a:srgbClr val="B32C16"/>
    </a:accent3>
    <a:accent4>
      <a:srgbClr val="F5CD2D"/>
    </a:accent4>
    <a:accent5>
      <a:srgbClr val="AEBAD5"/>
    </a:accent5>
    <a:accent6>
      <a:srgbClr val="777C84"/>
    </a:accent6>
    <a:hlink>
      <a:srgbClr val="D2611C"/>
    </a:hlink>
    <a:folHlink>
      <a:srgbClr val="3B435B"/>
    </a:folHlink>
  </a:clrScheme>
</a:themeOverride>
</file>

<file path=docProps/app.xml><?xml version="1.0" encoding="utf-8"?>
<Properties xmlns="http://schemas.openxmlformats.org/officeDocument/2006/extended-properties" xmlns:vt="http://schemas.openxmlformats.org/officeDocument/2006/docPropsVTypes">
  <Template>Oriel</Template>
  <TotalTime>348</TotalTime>
  <Words>2862</Words>
  <Application>Microsoft Office PowerPoint</Application>
  <PresentationFormat>Apresentação na tela (4:3)</PresentationFormat>
  <Paragraphs>243</Paragraphs>
  <Slides>36</Slides>
  <Notes>4</Notes>
  <HiddenSlides>0</HiddenSlides>
  <MMClips>0</MMClips>
  <ScaleCrop>false</ScaleCrop>
  <HeadingPairs>
    <vt:vector size="6" baseType="variant">
      <vt:variant>
        <vt:lpstr>Tema</vt:lpstr>
      </vt:variant>
      <vt:variant>
        <vt:i4>1</vt:i4>
      </vt:variant>
      <vt:variant>
        <vt:lpstr>Servidores OLE incorporados</vt:lpstr>
      </vt:variant>
      <vt:variant>
        <vt:i4>3</vt:i4>
      </vt:variant>
      <vt:variant>
        <vt:lpstr>Títulos de slides</vt:lpstr>
      </vt:variant>
      <vt:variant>
        <vt:i4>36</vt:i4>
      </vt:variant>
    </vt:vector>
  </HeadingPairs>
  <TitlesOfParts>
    <vt:vector size="40" baseType="lpstr">
      <vt:lpstr>Balcão Envidraçado</vt:lpstr>
      <vt:lpstr>Fotografie</vt:lpstr>
      <vt:lpstr>Organograma MS</vt:lpstr>
      <vt:lpstr>Worksheet</vt:lpstr>
      <vt:lpstr>MONOGRAFIA APRESENTADA COMO REQUISITO PARA CONCLUSÃO DA RESIDÊNCIA MÉDICA EM PEDIATRIA GERAL (HOSPITAL MATERNO INFANTIL DE BRASÍLIA)/SES/DF  Glomerulonefrite pós-estreptocócica na infância: uma revisão de casos atendidos em um Serviço de Emergência Pediátrica  </vt:lpstr>
      <vt:lpstr>INTRODUÇÃO</vt:lpstr>
      <vt:lpstr>EPIDEMIOLOGIA</vt:lpstr>
      <vt:lpstr>Patogenia da lesão renal na síndrome nefrítica </vt:lpstr>
      <vt:lpstr>GNDA (pós estreptocócica)</vt:lpstr>
      <vt:lpstr>GNDA - fisipatologia</vt:lpstr>
      <vt:lpstr>MANIFESTAÇÕES CLÍNICAS</vt:lpstr>
      <vt:lpstr>Slide 8</vt:lpstr>
      <vt:lpstr>DIAGNÓSTICO</vt:lpstr>
      <vt:lpstr>INDICAÇÕES DE BIÓPSIA RENAL</vt:lpstr>
      <vt:lpstr>TRATAMENTO</vt:lpstr>
      <vt:lpstr>TRATAMENTO</vt:lpstr>
      <vt:lpstr>PROGNÓSTICO</vt:lpstr>
      <vt:lpstr>OBJETIVOS</vt:lpstr>
      <vt:lpstr>MATERIAIS E MÉTODOS</vt:lpstr>
      <vt:lpstr>MATERIAIS E MÉTODOS</vt:lpstr>
      <vt:lpstr>resultados</vt:lpstr>
      <vt:lpstr>Slide 18</vt:lpstr>
      <vt:lpstr>RESULTADOS</vt:lpstr>
      <vt:lpstr>Slide 20</vt:lpstr>
      <vt:lpstr>RESULTADOS</vt:lpstr>
      <vt:lpstr>Slide 22</vt:lpstr>
      <vt:lpstr>RESULTADOS</vt:lpstr>
      <vt:lpstr>Slide 24</vt:lpstr>
      <vt:lpstr>DISCUSSÃO</vt:lpstr>
      <vt:lpstr>DISCUSSÃO</vt:lpstr>
      <vt:lpstr>DISCUSSÃO</vt:lpstr>
      <vt:lpstr>DISCUSSÃO</vt:lpstr>
      <vt:lpstr>DISCUSSÃO</vt:lpstr>
      <vt:lpstr>DISCUSSÃO</vt:lpstr>
      <vt:lpstr>CONCLUSÃO</vt:lpstr>
      <vt:lpstr>Slide 32</vt:lpstr>
      <vt:lpstr>Slide 33</vt:lpstr>
      <vt:lpstr>Slide 34</vt:lpstr>
      <vt:lpstr>Slide 35</vt:lpstr>
      <vt:lpstr>OBRIGADA!!!!</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Monografia apresentada como requisito para conclusão da Residência Médica em Pediatria Geral (Hospital Materno Infantil de Brasília)/SES/DF  Glomerulonefrite pós-estreptocócica na infância: uma revisão de casos atendidos em um serviço de emergência pediátrica</dc:title>
  <dc:creator>Thaisa</dc:creator>
  <cp:lastModifiedBy>Paulo</cp:lastModifiedBy>
  <cp:revision>64</cp:revision>
  <dcterms:created xsi:type="dcterms:W3CDTF">2014-11-14T22:15:08Z</dcterms:created>
  <dcterms:modified xsi:type="dcterms:W3CDTF">2014-12-21T12:46:50Z</dcterms:modified>
</cp:coreProperties>
</file>