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70" r:id="rId8"/>
    <p:sldId id="264" r:id="rId9"/>
    <p:sldId id="269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-427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7463" y="0"/>
            <a:ext cx="12231688" cy="6856413"/>
            <a:chOff x="-16934" y="0"/>
            <a:chExt cx="12231160" cy="6856214"/>
          </a:xfrm>
        </p:grpSpPr>
        <p:pic>
          <p:nvPicPr>
            <p:cNvPr id="5" name="Picture 15" descr="HD-PanelTitleR1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6934" y="3147609"/>
              <a:ext cx="2478024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9" descr="HDRibbonTitle-UniformTrim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736202" y="3147609"/>
              <a:ext cx="2478024" cy="612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9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3CF3C-60CE-4715-9FB0-863A64E6CCF0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E68CD-8DCF-4249-9F8A-88B6AE87B0C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326EE-DB90-4FAE-A5BC-CC9670AAEB80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D21A6-B29F-467C-BE3A-B7013C82406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333FA-F9F7-43B8-9C5A-9D4CA05BBEF4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74904-CD1F-44D7-AB02-23A3B68DBD2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60437-7FDC-4394-9F9E-B1B0D2D6FD2F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D5FDC-CBE8-47C7-9E8B-953DD06BE6F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53633-06E2-4428-84A5-4D0A67FA3E50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15BCF-16CF-4F2E-808B-46801C0F9CB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5980C-BDE9-41C5-B2A7-BE78940A88CB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28A3B-7516-48D2-9139-CD76322FD4D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15A57-73E6-46C9-9DB4-B4513F90DEF5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AB596-D913-446F-8709-3AE9B439C4C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25BC2-45EB-431F-90FA-6D763F3AF3FC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04DDF-EFD2-4826-A554-C4A7F3883C5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1F4C5-A3F3-4481-92AE-89BA299D07D4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6371C-84EC-46C7-93A7-E2A4333F14A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DB30D-EDC6-434C-8D14-95A70006592C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FE100-2E31-4067-AA0F-41695C7DECB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6A7B1-058B-4246-93C4-9AD7A313E1E7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9E95F-1F81-42CD-8C8B-2C6908FD475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E41CD-2392-43D3-9F22-C7D98BD23F10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C2CFB-C547-4BC6-BF67-617A11E3387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209FD-740C-4141-BE5E-95681B28B848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C52B-B714-4BB5-B3BE-5C3B6733506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AED0-CDA2-41BE-9326-EEC9F7A6A3E1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D9E67-03F4-49A0-AF80-4D14BDDBF2A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384D9-17A3-4A78-8895-E0A340422E06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C229B-092B-48BE-B478-654E33F92E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248D8-31FD-4EFE-BB60-F45A04D4C5FC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8839E-4667-4AA7-B090-919A6675736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8912-A27C-49C6-978E-ECF206AF7F19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8F7FA-B0BF-4B84-98FA-DF354C83C09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-15875" y="0"/>
            <a:ext cx="12230100" cy="6856413"/>
            <a:chOff x="-15736" y="0"/>
            <a:chExt cx="12229962" cy="6856214"/>
          </a:xfrm>
        </p:grpSpPr>
        <p:pic>
          <p:nvPicPr>
            <p:cNvPr id="1032" name="Picture 7" descr="HD-PanelContent.png"/>
            <p:cNvPicPr>
              <a:picLocks noChangeAspect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-15736" y="3153832"/>
              <a:ext cx="77724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11436986" y="3153832"/>
              <a:ext cx="777240" cy="60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ABC5072C-DDA9-44F9-84D7-FF9439EE9D55}" type="datetimeFigureOut">
              <a:rPr lang="en-US"/>
              <a:pPr>
                <a:defRPr/>
              </a:pPr>
              <a:t>12/28/2015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13AE8BFE-80CE-4C6C-8991-AC95E4D79E5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0" r:id="rId7"/>
    <p:sldLayoutId id="2147483757" r:id="rId8"/>
    <p:sldLayoutId id="2147483749" r:id="rId9"/>
    <p:sldLayoutId id="2147483748" r:id="rId10"/>
    <p:sldLayoutId id="2147483758" r:id="rId11"/>
    <p:sldLayoutId id="2147483759" r:id="rId12"/>
    <p:sldLayoutId id="2147483747" r:id="rId13"/>
    <p:sldLayoutId id="2147483760" r:id="rId14"/>
    <p:sldLayoutId id="2147483761" r:id="rId15"/>
    <p:sldLayoutId id="2147483762" r:id="rId16"/>
    <p:sldLayoutId id="2147483763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2692400" y="3657600"/>
            <a:ext cx="6815138" cy="1320800"/>
          </a:xfrm>
        </p:spPr>
        <p:txBody>
          <a:bodyPr/>
          <a:lstStyle/>
          <a:p>
            <a:pPr eaLnBrk="1" hangingPunct="1"/>
            <a:r>
              <a:rPr lang="pt-BR" smtClean="0"/>
              <a:t>Aluna: Lara Pereira</a:t>
            </a:r>
          </a:p>
          <a:p>
            <a:pPr eaLnBrk="1" hangingPunct="1"/>
            <a:r>
              <a:rPr lang="pt-BR" smtClean="0"/>
              <a:t>Orientador: Dr Jefferson Pinheiro</a:t>
            </a:r>
          </a:p>
          <a:p>
            <a:pPr eaLnBrk="1" hangingPunct="1"/>
            <a:r>
              <a:rPr lang="pt-BR" smtClean="0">
                <a:hlinkClick r:id="rId2"/>
              </a:rPr>
              <a:t>www.paulomargotto.com.br</a:t>
            </a:r>
            <a:r>
              <a:rPr lang="pt-BR" smtClean="0"/>
              <a:t> </a:t>
            </a:r>
          </a:p>
          <a:p>
            <a:pPr eaLnBrk="1" hangingPunct="1"/>
            <a:r>
              <a:rPr lang="pt-BR" smtClean="0"/>
              <a:t>Brasília, 2 de dezembro de 2015</a:t>
            </a: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2219325" y="2355850"/>
            <a:ext cx="77612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dirty="0">
                <a:latin typeface="Garamond" pitchFamily="18" charset="0"/>
              </a:rPr>
              <a:t>ABORDAGEM INADEQUADA DO HPV NA INFÂNCIA:</a:t>
            </a:r>
          </a:p>
          <a:p>
            <a:pPr algn="ctr"/>
            <a:r>
              <a:rPr lang="pt-BR" sz="2400" dirty="0">
                <a:latin typeface="Garamond" pitchFamily="18" charset="0"/>
              </a:rPr>
              <a:t>FALTA DE CONHECIMENTO?</a:t>
            </a:r>
          </a:p>
        </p:txBody>
      </p:sp>
      <p:pic>
        <p:nvPicPr>
          <p:cNvPr id="15365" name="Picture 5" descr="DSC05162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1662113" y="114300"/>
            <a:ext cx="9144000" cy="1360488"/>
          </a:xfrm>
          <a:prstGeom prst="rect">
            <a:avLst/>
          </a:prstGeom>
          <a:noFill/>
        </p:spPr>
      </p:pic>
      <p:sp>
        <p:nvSpPr>
          <p:cNvPr id="15366" name="CaixaDeTexto 3"/>
          <p:cNvSpPr txBox="1">
            <a:spLocks noChangeArrowheads="1"/>
          </p:cNvSpPr>
          <p:nvPr/>
        </p:nvSpPr>
        <p:spPr bwMode="auto">
          <a:xfrm>
            <a:off x="1960563" y="5592763"/>
            <a:ext cx="84582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b="1">
                <a:latin typeface="Century Gothic" pitchFamily="34" charset="0"/>
              </a:rPr>
              <a:t>ARTIGO DE MONOGRAFIA APRESENTADO AO PROGRAMA DE RESIDÊNCIA MÉDICA EM INFECTOLOGIA PEDIÁTRICADO HOSPITAL MATERNO INFANTIL DE BRASÍLIA -HMIB/SES/DF</a:t>
            </a:r>
            <a:endParaRPr lang="pt-BR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INTRODUÇÃO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PAPILOMA VÍRUS HUMANO (HPV)</a:t>
            </a:r>
          </a:p>
          <a:p>
            <a:pPr eaLnBrk="1" hangingPunct="1"/>
            <a:r>
              <a:rPr lang="pt-BR" smtClean="0"/>
              <a:t>200 MILHÕES INFECTADOS NO MUNDO</a:t>
            </a:r>
          </a:p>
          <a:p>
            <a:pPr eaLnBrk="1" hangingPunct="1"/>
            <a:r>
              <a:rPr lang="pt-BR" smtClean="0"/>
              <a:t>34 MILHÕES NO BRASIL</a:t>
            </a:r>
          </a:p>
          <a:p>
            <a:pPr eaLnBrk="1" hangingPunct="1"/>
            <a:r>
              <a:rPr lang="pt-BR" smtClean="0"/>
              <a:t>TIPOS VIRAIS: ALTO (16,18) E BAIXO RISCO (6,11)</a:t>
            </a:r>
          </a:p>
          <a:p>
            <a:pPr eaLnBrk="1" hangingPunct="1"/>
            <a:r>
              <a:rPr lang="pt-BR" smtClean="0"/>
              <a:t>INCUBAÇÃO VARIÁVEL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INTRODUÇÃO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FORMAS DE TRANSMISSÃO NA INFÂNCIA: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NÃO SEXUAL – DIRETA E INDIRETA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MATERNA – DIRETA, INDIRETA, IN UTERO</a:t>
            </a:r>
          </a:p>
          <a:p>
            <a:pPr lvl="1"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SEXUAL</a:t>
            </a:r>
          </a:p>
          <a:p>
            <a:pPr marL="457200" lvl="1" indent="0" eaLnBrk="1" fontAlgn="auto" hangingPunct="1">
              <a:buFont typeface="Arial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OBJETIVO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VERIFICAR SE OS MÉDICOS EM FORMAÇÃO NO DF, ESTÃO RECEBENDO INFORMAÇÕES REAIS E ADEQUADAS ACERCA DO TEMA VERIFICANDO O GRAU DE CONHECIMENTO DOS MESMOS ANTES DA ENTRADA NO MERCADO DE TRABALHO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MATERIAL E MÉTODO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QUESTIONÁRIO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52 ALUNOS DE MEDICINA DO 1° ANO ESCS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52 ALUNOS DE MEDICINA DO 3° ANO ESCS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40 ALUNOS DE MEDICINA DO 6° ANO ESCS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30 RESIDENTES DE PEDIATRIA, GINECOLOGIA/OBSTETRICIA E CIRURGIA PEDIÁTRICA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CRITÉRIOS DE EXCLUSÃO</a:t>
            </a:r>
          </a:p>
          <a:p>
            <a:pPr eaLnBrk="1" fontAlgn="auto" hangingPunct="1">
              <a:buFont typeface="Arial"/>
              <a:buChar char="•"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MATERIAL E MÉTODO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TCLE</a:t>
            </a:r>
          </a:p>
          <a:p>
            <a:pPr eaLnBrk="1" hangingPunct="1"/>
            <a:r>
              <a:rPr lang="pt-BR" smtClean="0"/>
              <a:t>DADOS FORAM INSERIDOS NO PROGRAMA SPSS 22.0</a:t>
            </a:r>
          </a:p>
          <a:p>
            <a:pPr eaLnBrk="1" hangingPunct="1"/>
            <a:r>
              <a:rPr lang="pt-BR" smtClean="0"/>
              <a:t>ANÁLISE ESTATÍSTICA COM TESTE QUI-QUADRADO</a:t>
            </a:r>
          </a:p>
          <a:p>
            <a:pPr eaLnBrk="1" hangingPunct="1"/>
            <a:r>
              <a:rPr lang="pt-BR" smtClean="0"/>
              <a:t>SIGNIFICÂNCIA ESTATÍSTICA = P&lt;0,05</a:t>
            </a:r>
          </a:p>
          <a:p>
            <a:pPr eaLnBrk="1" hangingPunct="1"/>
            <a:r>
              <a:rPr lang="pt-BR" smtClean="0"/>
              <a:t>APROVAÇÃO PELO COMITÊ DE ÉTICA EM PESQUISA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 E DISCUSSÃO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SEXO</a:t>
            </a:r>
          </a:p>
          <a:p>
            <a:pPr lvl="1" eaLnBrk="1" hangingPunct="1"/>
            <a:r>
              <a:rPr lang="pt-BR" smtClean="0"/>
              <a:t>60,3% - FEMININO</a:t>
            </a:r>
          </a:p>
          <a:p>
            <a:pPr lvl="1" eaLnBrk="1" hangingPunct="1"/>
            <a:r>
              <a:rPr lang="pt-BR" smtClean="0"/>
              <a:t>39,6% - MASCULINO</a:t>
            </a:r>
          </a:p>
          <a:p>
            <a:pPr eaLnBrk="1" hangingPunct="1"/>
            <a:r>
              <a:rPr lang="pt-BR" smtClean="0"/>
              <a:t>IDADE</a:t>
            </a:r>
          </a:p>
          <a:p>
            <a:pPr lvl="1" eaLnBrk="1" hangingPunct="1"/>
            <a:r>
              <a:rPr lang="pt-BR" smtClean="0"/>
              <a:t>66,5% - MAIORES DE 21 ANOS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 E DISCUSSÃO</a:t>
            </a:r>
          </a:p>
        </p:txBody>
      </p:sp>
      <p:pic>
        <p:nvPicPr>
          <p:cNvPr id="22531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888" y="2411413"/>
            <a:ext cx="10690225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RESULTADOS E DISCUSSÃO</a:t>
            </a:r>
          </a:p>
        </p:txBody>
      </p:sp>
      <p:pic>
        <p:nvPicPr>
          <p:cNvPr id="2355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4350" y="2486025"/>
            <a:ext cx="60833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 E DISCUSSÃO</a:t>
            </a:r>
          </a:p>
        </p:txBody>
      </p:sp>
      <p:pic>
        <p:nvPicPr>
          <p:cNvPr id="24579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1400" y="2457450"/>
            <a:ext cx="10109200" cy="336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RESULTADO E DISCUSSÃO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QUE GOSTARIAM DE SABER </a:t>
            </a:r>
          </a:p>
          <a:p>
            <a:pPr lvl="1" eaLnBrk="1" hangingPunct="1"/>
            <a:r>
              <a:rPr lang="pt-BR" smtClean="0"/>
              <a:t>90,8% - O QUE FAZER COM UMA CRIANÇA COM HPV</a:t>
            </a:r>
          </a:p>
          <a:p>
            <a:pPr lvl="1" eaLnBrk="1" hangingPunct="1"/>
            <a:r>
              <a:rPr lang="pt-BR" smtClean="0"/>
              <a:t>81,6% - EFICÁCIA ATUAL DOS TIPOS DE TRATAMENTO</a:t>
            </a:r>
          </a:p>
          <a:p>
            <a:pPr eaLnBrk="1" hangingPunct="1"/>
            <a:r>
              <a:rPr lang="pt-BR" smtClean="0"/>
              <a:t> MEIOS DE DIVULGAÇÃO</a:t>
            </a:r>
          </a:p>
          <a:p>
            <a:pPr lvl="1" eaLnBrk="1" hangingPunct="1"/>
            <a:r>
              <a:rPr lang="pt-BR" smtClean="0"/>
              <a:t>78,7% - ENSINO FUNDAMENTAL/MÉDIO</a:t>
            </a:r>
          </a:p>
          <a:p>
            <a:pPr lvl="1" eaLnBrk="1" hangingPunct="1"/>
            <a:r>
              <a:rPr lang="pt-BR" smtClean="0"/>
              <a:t>73,5% - PROFISSIONAIS DE SAÚDE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CONCLUSÃO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CONHECIMENTO GERAL</a:t>
            </a:r>
          </a:p>
          <a:p>
            <a:pPr eaLnBrk="1" hangingPunct="1"/>
            <a:r>
              <a:rPr lang="pt-BR" smtClean="0"/>
              <a:t>CONHECIMENTO ESPECÍFICO</a:t>
            </a:r>
          </a:p>
          <a:p>
            <a:pPr eaLnBrk="1" hangingPunct="1"/>
            <a:r>
              <a:rPr lang="pt-BR" smtClean="0"/>
              <a:t>URGÊNCIA EM DIVULGAR O TEMA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309688" y="2589213"/>
            <a:ext cx="9601200" cy="1303337"/>
          </a:xfrm>
        </p:spPr>
        <p:txBody>
          <a:bodyPr/>
          <a:lstStyle/>
          <a:p>
            <a:pPr eaLnBrk="1" hangingPunct="1"/>
            <a:r>
              <a:rPr lang="pt-BR" smtClean="0">
                <a:ln>
                  <a:noFill/>
                </a:ln>
              </a:rPr>
              <a:t>OBRIGADA!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98</TotalTime>
  <Words>287</Words>
  <Application>Microsoft Office PowerPoint</Application>
  <PresentationFormat>Personalizar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Garamond</vt:lpstr>
      <vt:lpstr>Calibri</vt:lpstr>
      <vt:lpstr>Century Gothic</vt:lpstr>
      <vt:lpstr>Organic</vt:lpstr>
      <vt:lpstr>Slide 1</vt:lpstr>
      <vt:lpstr>INTRODUÇÃO</vt:lpstr>
      <vt:lpstr>INTRODUÇÃO</vt:lpstr>
      <vt:lpstr>OBJETIVO</vt:lpstr>
      <vt:lpstr>MATERIAL E MÉTODO</vt:lpstr>
      <vt:lpstr>MATERIAL E MÉTODO</vt:lpstr>
      <vt:lpstr>RESULTADO E DISCUSSÃO</vt:lpstr>
      <vt:lpstr>RESULTADOS E DISCUSSÃO</vt:lpstr>
      <vt:lpstr>RESULTADOS E DISCUSSÃO</vt:lpstr>
      <vt:lpstr>RESULTADO E DISCUSSÃO</vt:lpstr>
      <vt:lpstr>RESULTADO E DISCUSSÃO</vt:lpstr>
      <vt:lpstr>CONCLUSÃO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 e Lara</dc:creator>
  <cp:lastModifiedBy>Paulo</cp:lastModifiedBy>
  <cp:revision>10</cp:revision>
  <dcterms:created xsi:type="dcterms:W3CDTF">2015-11-23T18:47:55Z</dcterms:created>
  <dcterms:modified xsi:type="dcterms:W3CDTF">2015-12-28T18:43:16Z</dcterms:modified>
</cp:coreProperties>
</file>